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4" r:id="rId3"/>
    <p:sldId id="272" r:id="rId4"/>
    <p:sldId id="273" r:id="rId5"/>
    <p:sldId id="262" r:id="rId6"/>
    <p:sldId id="269" r:id="rId7"/>
    <p:sldId id="268"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138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535A88-BC03-5043-A577-B8650F47E8AF}" type="doc">
      <dgm:prSet loTypeId="urn:microsoft.com/office/officeart/2005/8/layout/venn2" loCatId="relationship" qsTypeId="urn:microsoft.com/office/officeart/2005/8/quickstyle/simple1" qsCatId="simple" csTypeId="urn:microsoft.com/office/officeart/2005/8/colors/colorful4" csCatId="colorful" phldr="1"/>
      <dgm:spPr/>
      <dgm:t>
        <a:bodyPr/>
        <a:lstStyle/>
        <a:p>
          <a:endParaRPr lang="en-US"/>
        </a:p>
      </dgm:t>
    </dgm:pt>
    <dgm:pt modelId="{A5043433-584D-3242-8B9F-6D577DCEF988}">
      <dgm:prSet custT="1"/>
      <dgm:spPr>
        <a:solidFill>
          <a:schemeClr val="accent3"/>
        </a:solidFill>
      </dgm:spPr>
      <dgm:t>
        <a:bodyPr/>
        <a:lstStyle/>
        <a:p>
          <a:r>
            <a:rPr lang="en-US" sz="2000" dirty="0">
              <a:solidFill>
                <a:schemeClr val="tx1"/>
              </a:solidFill>
            </a:rPr>
            <a:t>DTAA with 11 countries</a:t>
          </a:r>
        </a:p>
      </dgm:t>
    </dgm:pt>
    <dgm:pt modelId="{A11F9F1A-DFFA-A349-8FE9-89A48E475C28}" type="parTrans" cxnId="{0DCC5A30-7BCA-B14C-9914-4EA49CDD4385}">
      <dgm:prSet/>
      <dgm:spPr/>
      <dgm:t>
        <a:bodyPr/>
        <a:lstStyle/>
        <a:p>
          <a:endParaRPr lang="en-US" sz="4400"/>
        </a:p>
      </dgm:t>
    </dgm:pt>
    <dgm:pt modelId="{18F0B8F7-9915-A449-9690-B1E81C56E0C7}" type="sibTrans" cxnId="{0DCC5A30-7BCA-B14C-9914-4EA49CDD4385}">
      <dgm:prSet/>
      <dgm:spPr/>
      <dgm:t>
        <a:bodyPr/>
        <a:lstStyle/>
        <a:p>
          <a:endParaRPr lang="en-US" sz="4400"/>
        </a:p>
      </dgm:t>
    </dgm:pt>
    <dgm:pt modelId="{741FABF6-0C8C-7D4A-92B2-9544857AB774}">
      <dgm:prSet custT="1"/>
      <dgm:spPr/>
      <dgm:t>
        <a:bodyPr/>
        <a:lstStyle/>
        <a:p>
          <a:pPr>
            <a:buFont typeface="Wingdings" pitchFamily="2" charset="2"/>
            <a:buChar char="Ø"/>
          </a:pPr>
          <a:r>
            <a:rPr lang="en-US" sz="2800" dirty="0">
              <a:solidFill>
                <a:schemeClr val="tx1"/>
              </a:solidFill>
            </a:rPr>
            <a:t>Dispute resolution through MAP</a:t>
          </a:r>
        </a:p>
      </dgm:t>
    </dgm:pt>
    <dgm:pt modelId="{C1F28099-EF54-4443-8BB7-FD790007226A}" type="parTrans" cxnId="{808D6909-80D4-F44D-888B-243F76BC6C2E}">
      <dgm:prSet/>
      <dgm:spPr/>
      <dgm:t>
        <a:bodyPr/>
        <a:lstStyle/>
        <a:p>
          <a:endParaRPr lang="en-US" sz="4400"/>
        </a:p>
      </dgm:t>
    </dgm:pt>
    <dgm:pt modelId="{EE58F47E-FE6F-4D4F-95AC-1829ACCE7C3A}" type="sibTrans" cxnId="{808D6909-80D4-F44D-888B-243F76BC6C2E}">
      <dgm:prSet/>
      <dgm:spPr/>
      <dgm:t>
        <a:bodyPr/>
        <a:lstStyle/>
        <a:p>
          <a:endParaRPr lang="en-US" sz="4400"/>
        </a:p>
      </dgm:t>
    </dgm:pt>
    <dgm:pt modelId="{CFBE9D23-FC84-9C41-9953-5F3104976CD8}" type="pres">
      <dgm:prSet presAssocID="{FC535A88-BC03-5043-A577-B8650F47E8AF}" presName="Name0" presStyleCnt="0">
        <dgm:presLayoutVars>
          <dgm:chMax val="7"/>
          <dgm:resizeHandles val="exact"/>
        </dgm:presLayoutVars>
      </dgm:prSet>
      <dgm:spPr/>
    </dgm:pt>
    <dgm:pt modelId="{D1CE4536-4C43-144B-913F-DAF20AC5D151}" type="pres">
      <dgm:prSet presAssocID="{FC535A88-BC03-5043-A577-B8650F47E8AF}" presName="comp1" presStyleCnt="0"/>
      <dgm:spPr/>
    </dgm:pt>
    <dgm:pt modelId="{D588A3C9-4F86-FD4C-A222-4F06E63E09F1}" type="pres">
      <dgm:prSet presAssocID="{FC535A88-BC03-5043-A577-B8650F47E8AF}" presName="circle1" presStyleLbl="node1" presStyleIdx="0" presStyleCnt="2" custScaleX="113422"/>
      <dgm:spPr/>
    </dgm:pt>
    <dgm:pt modelId="{9F708F8A-EE80-004E-B9F1-38F1C31615EC}" type="pres">
      <dgm:prSet presAssocID="{FC535A88-BC03-5043-A577-B8650F47E8AF}" presName="c1text" presStyleLbl="node1" presStyleIdx="0" presStyleCnt="2">
        <dgm:presLayoutVars>
          <dgm:bulletEnabled val="1"/>
        </dgm:presLayoutVars>
      </dgm:prSet>
      <dgm:spPr/>
    </dgm:pt>
    <dgm:pt modelId="{860473AE-A3F7-EE41-8D56-C970DEF51AB2}" type="pres">
      <dgm:prSet presAssocID="{FC535A88-BC03-5043-A577-B8650F47E8AF}" presName="comp2" presStyleCnt="0"/>
      <dgm:spPr/>
    </dgm:pt>
    <dgm:pt modelId="{07E0CA5F-BF7B-0E4C-B73F-E3D4B8F9648B}" type="pres">
      <dgm:prSet presAssocID="{FC535A88-BC03-5043-A577-B8650F47E8AF}" presName="circle2" presStyleLbl="node1" presStyleIdx="1" presStyleCnt="2" custScaleX="115685"/>
      <dgm:spPr/>
    </dgm:pt>
    <dgm:pt modelId="{3D1648CA-3376-0244-8DFB-80148F47B67E}" type="pres">
      <dgm:prSet presAssocID="{FC535A88-BC03-5043-A577-B8650F47E8AF}" presName="c2text" presStyleLbl="node1" presStyleIdx="1" presStyleCnt="2">
        <dgm:presLayoutVars>
          <dgm:bulletEnabled val="1"/>
        </dgm:presLayoutVars>
      </dgm:prSet>
      <dgm:spPr/>
    </dgm:pt>
  </dgm:ptLst>
  <dgm:cxnLst>
    <dgm:cxn modelId="{808D6909-80D4-F44D-888B-243F76BC6C2E}" srcId="{FC535A88-BC03-5043-A577-B8650F47E8AF}" destId="{741FABF6-0C8C-7D4A-92B2-9544857AB774}" srcOrd="1" destOrd="0" parTransId="{C1F28099-EF54-4443-8BB7-FD790007226A}" sibTransId="{EE58F47E-FE6F-4D4F-95AC-1829ACCE7C3A}"/>
    <dgm:cxn modelId="{EE729116-5CDF-E949-B092-4B94D211178A}" type="presOf" srcId="{A5043433-584D-3242-8B9F-6D577DCEF988}" destId="{9F708F8A-EE80-004E-B9F1-38F1C31615EC}" srcOrd="1" destOrd="0" presId="urn:microsoft.com/office/officeart/2005/8/layout/venn2"/>
    <dgm:cxn modelId="{FC551125-EEB2-0745-9536-E80BDD140366}" type="presOf" srcId="{741FABF6-0C8C-7D4A-92B2-9544857AB774}" destId="{07E0CA5F-BF7B-0E4C-B73F-E3D4B8F9648B}" srcOrd="0" destOrd="0" presId="urn:microsoft.com/office/officeart/2005/8/layout/venn2"/>
    <dgm:cxn modelId="{0DCC5A30-7BCA-B14C-9914-4EA49CDD4385}" srcId="{FC535A88-BC03-5043-A577-B8650F47E8AF}" destId="{A5043433-584D-3242-8B9F-6D577DCEF988}" srcOrd="0" destOrd="0" parTransId="{A11F9F1A-DFFA-A349-8FE9-89A48E475C28}" sibTransId="{18F0B8F7-9915-A449-9690-B1E81C56E0C7}"/>
    <dgm:cxn modelId="{A8A4564B-7A8E-B943-9427-42E3BA4EB4BB}" type="presOf" srcId="{741FABF6-0C8C-7D4A-92B2-9544857AB774}" destId="{3D1648CA-3376-0244-8DFB-80148F47B67E}" srcOrd="1" destOrd="0" presId="urn:microsoft.com/office/officeart/2005/8/layout/venn2"/>
    <dgm:cxn modelId="{D5633E8B-DA0B-A64D-91CE-0BDD897685BC}" type="presOf" srcId="{FC535A88-BC03-5043-A577-B8650F47E8AF}" destId="{CFBE9D23-FC84-9C41-9953-5F3104976CD8}" srcOrd="0" destOrd="0" presId="urn:microsoft.com/office/officeart/2005/8/layout/venn2"/>
    <dgm:cxn modelId="{3B86FA97-7A8C-C04A-8B3D-4E4B491E353B}" type="presOf" srcId="{A5043433-584D-3242-8B9F-6D577DCEF988}" destId="{D588A3C9-4F86-FD4C-A222-4F06E63E09F1}" srcOrd="0" destOrd="0" presId="urn:microsoft.com/office/officeart/2005/8/layout/venn2"/>
    <dgm:cxn modelId="{2720ED13-2548-EE44-8D73-7A5F61B07515}" type="presParOf" srcId="{CFBE9D23-FC84-9C41-9953-5F3104976CD8}" destId="{D1CE4536-4C43-144B-913F-DAF20AC5D151}" srcOrd="0" destOrd="0" presId="urn:microsoft.com/office/officeart/2005/8/layout/venn2"/>
    <dgm:cxn modelId="{56E77477-2D09-D843-A76C-573EF0FFBAEB}" type="presParOf" srcId="{D1CE4536-4C43-144B-913F-DAF20AC5D151}" destId="{D588A3C9-4F86-FD4C-A222-4F06E63E09F1}" srcOrd="0" destOrd="0" presId="urn:microsoft.com/office/officeart/2005/8/layout/venn2"/>
    <dgm:cxn modelId="{AF400293-C30C-164D-BD0C-50BCB0655C24}" type="presParOf" srcId="{D1CE4536-4C43-144B-913F-DAF20AC5D151}" destId="{9F708F8A-EE80-004E-B9F1-38F1C31615EC}" srcOrd="1" destOrd="0" presId="urn:microsoft.com/office/officeart/2005/8/layout/venn2"/>
    <dgm:cxn modelId="{895B8FA8-55F4-2C4F-A4E2-DAB3991965AD}" type="presParOf" srcId="{CFBE9D23-FC84-9C41-9953-5F3104976CD8}" destId="{860473AE-A3F7-EE41-8D56-C970DEF51AB2}" srcOrd="1" destOrd="0" presId="urn:microsoft.com/office/officeart/2005/8/layout/venn2"/>
    <dgm:cxn modelId="{9CB7DCA4-ACCC-5740-B964-3B5C540DBF90}" type="presParOf" srcId="{860473AE-A3F7-EE41-8D56-C970DEF51AB2}" destId="{07E0CA5F-BF7B-0E4C-B73F-E3D4B8F9648B}" srcOrd="0" destOrd="0" presId="urn:microsoft.com/office/officeart/2005/8/layout/venn2"/>
    <dgm:cxn modelId="{B3578FA0-384E-A241-84BA-184A6780F359}" type="presParOf" srcId="{860473AE-A3F7-EE41-8D56-C970DEF51AB2}" destId="{3D1648CA-3376-0244-8DFB-80148F47B67E}" srcOrd="1" destOrd="0" presId="urn:microsoft.com/office/officeart/2005/8/layout/ven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88A3C9-4F86-FD4C-A222-4F06E63E09F1}">
      <dsp:nvSpPr>
        <dsp:cNvPr id="0" name=""/>
        <dsp:cNvSpPr/>
      </dsp:nvSpPr>
      <dsp:spPr>
        <a:xfrm>
          <a:off x="1687715" y="0"/>
          <a:ext cx="3579229" cy="3155674"/>
        </a:xfrm>
        <a:prstGeom prst="ellipse">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rPr>
            <a:t>DTAA with 11 countries</a:t>
          </a:r>
        </a:p>
      </dsp:txBody>
      <dsp:txXfrm>
        <a:off x="2537782" y="236675"/>
        <a:ext cx="1879095" cy="536464"/>
      </dsp:txXfrm>
    </dsp:sp>
    <dsp:sp modelId="{07E0CA5F-BF7B-0E4C-B73F-E3D4B8F9648B}">
      <dsp:nvSpPr>
        <dsp:cNvPr id="0" name=""/>
        <dsp:cNvSpPr/>
      </dsp:nvSpPr>
      <dsp:spPr>
        <a:xfrm>
          <a:off x="2108339" y="788918"/>
          <a:ext cx="2737981" cy="2366756"/>
        </a:xfrm>
        <a:prstGeom prst="ellipse">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Font typeface="Wingdings" pitchFamily="2" charset="2"/>
            <a:buNone/>
          </a:pPr>
          <a:r>
            <a:rPr lang="en-US" sz="2800" kern="1200" dirty="0">
              <a:solidFill>
                <a:schemeClr val="tx1"/>
              </a:solidFill>
            </a:rPr>
            <a:t>Dispute resolution through MAP</a:t>
          </a:r>
        </a:p>
      </dsp:txBody>
      <dsp:txXfrm>
        <a:off x="2509307" y="1380607"/>
        <a:ext cx="1936045" cy="1183378"/>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36300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206601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613802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350868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4077014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D85CD40-0FD8-4851-BD21-CF8319A52ED9}" type="datetimeFigureOut">
              <a:rPr lang="en-ID" smtClean="0"/>
              <a:t>18/11/2022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006154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D85CD40-0FD8-4851-BD21-CF8319A52ED9}" type="datetimeFigureOut">
              <a:rPr lang="en-ID" smtClean="0"/>
              <a:t>18/11/2022</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427441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85CD40-0FD8-4851-BD21-CF8319A52ED9}" type="datetimeFigureOut">
              <a:rPr lang="en-ID" smtClean="0"/>
              <a:t>18/11/2022</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481849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85CD40-0FD8-4851-BD21-CF8319A52ED9}" type="datetimeFigureOut">
              <a:rPr lang="en-ID" smtClean="0"/>
              <a:t>18/11/2022</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365073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85CD40-0FD8-4851-BD21-CF8319A52ED9}" type="datetimeFigureOut">
              <a:rPr lang="en-ID" smtClean="0"/>
              <a:t>18/11/2022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342614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85CD40-0FD8-4851-BD21-CF8319A52ED9}" type="datetimeFigureOut">
              <a:rPr lang="en-ID" smtClean="0"/>
              <a:t>18/11/2022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94679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85CD40-0FD8-4851-BD21-CF8319A52ED9}" type="datetimeFigureOut">
              <a:rPr lang="en-ID" smtClean="0"/>
              <a:t>18/11/2022</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46EEBA-F58C-4050-A90F-6FF6D2EE4331}" type="slidenum">
              <a:rPr lang="en-ID" smtClean="0"/>
              <a:t>‹#›</a:t>
            </a:fld>
            <a:endParaRPr lang="en-ID"/>
          </a:p>
        </p:txBody>
      </p:sp>
    </p:spTree>
    <p:extLst>
      <p:ext uri="{BB962C8B-B14F-4D97-AF65-F5344CB8AC3E}">
        <p14:creationId xmlns:p14="http://schemas.microsoft.com/office/powerpoint/2010/main" val="23573191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tiff"/><Relationship Id="rId7" Type="http://schemas.openxmlformats.org/officeDocument/2006/relationships/diagramColors" Target="../diagrams/colors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prabrajkafle@gmail.com"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1BEA26-0718-4C1F-89F1-3CACF56D77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ubtitle 2">
            <a:extLst>
              <a:ext uri="{FF2B5EF4-FFF2-40B4-BE49-F238E27FC236}">
                <a16:creationId xmlns:a16="http://schemas.microsoft.com/office/drawing/2014/main" id="{E5D1F5AE-817F-4056-82D0-C34BC354C43A}"/>
              </a:ext>
            </a:extLst>
          </p:cNvPr>
          <p:cNvSpPr>
            <a:spLocks noGrp="1"/>
          </p:cNvSpPr>
          <p:nvPr>
            <p:ph type="subTitle" idx="1"/>
          </p:nvPr>
        </p:nvSpPr>
        <p:spPr>
          <a:xfrm>
            <a:off x="1143000" y="4079875"/>
            <a:ext cx="6858000" cy="1655762"/>
          </a:xfrm>
        </p:spPr>
        <p:txBody>
          <a:bodyPr/>
          <a:lstStyle/>
          <a:p>
            <a:r>
              <a:rPr lang="en-US" sz="3600" dirty="0">
                <a:latin typeface="+mj-lt"/>
              </a:rPr>
              <a:t>DISPUTE RESOLUTION – TRANSFER PRICING</a:t>
            </a:r>
            <a:endParaRPr lang="en-ID" sz="3600" dirty="0">
              <a:latin typeface="+mj-lt"/>
            </a:endParaRPr>
          </a:p>
          <a:p>
            <a:endParaRPr lang="en-ID" dirty="0"/>
          </a:p>
        </p:txBody>
      </p:sp>
    </p:spTree>
    <p:extLst>
      <p:ext uri="{BB962C8B-B14F-4D97-AF65-F5344CB8AC3E}">
        <p14:creationId xmlns:p14="http://schemas.microsoft.com/office/powerpoint/2010/main" val="2464706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767A4693-9321-FDDF-56C5-403CA83B29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745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02</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extBox 2">
            <a:extLst>
              <a:ext uri="{FF2B5EF4-FFF2-40B4-BE49-F238E27FC236}">
                <a16:creationId xmlns:a16="http://schemas.microsoft.com/office/drawing/2014/main" id="{1B593AEC-FC4D-C142-B04A-5E4615CF65A9}"/>
              </a:ext>
            </a:extLst>
          </p:cNvPr>
          <p:cNvSpPr txBox="1"/>
          <p:nvPr/>
        </p:nvSpPr>
        <p:spPr>
          <a:xfrm>
            <a:off x="1540415" y="1700966"/>
            <a:ext cx="5596128" cy="415498"/>
          </a:xfrm>
          <a:prstGeom prst="rect">
            <a:avLst/>
          </a:prstGeom>
          <a:noFill/>
        </p:spPr>
        <p:txBody>
          <a:bodyPr wrap="square" rtlCol="0">
            <a:spAutoFit/>
          </a:bodyPr>
          <a:lstStyle/>
          <a:p>
            <a:pPr algn="ctr"/>
            <a:r>
              <a:rPr lang="en-US" sz="2100" dirty="0"/>
              <a:t>Background for Transfer Pricing in Nepal</a:t>
            </a:r>
          </a:p>
        </p:txBody>
      </p:sp>
      <p:pic>
        <p:nvPicPr>
          <p:cNvPr id="12" name="Picture 11">
            <a:extLst>
              <a:ext uri="{FF2B5EF4-FFF2-40B4-BE49-F238E27FC236}">
                <a16:creationId xmlns:a16="http://schemas.microsoft.com/office/drawing/2014/main" id="{C91B4D8B-2D3E-7947-8EDC-F5C16A4ACC20}"/>
              </a:ext>
            </a:extLst>
          </p:cNvPr>
          <p:cNvPicPr>
            <a:picLocks noChangeAspect="1"/>
          </p:cNvPicPr>
          <p:nvPr/>
        </p:nvPicPr>
        <p:blipFill>
          <a:blip r:embed="rId3"/>
          <a:stretch>
            <a:fillRect/>
          </a:stretch>
        </p:blipFill>
        <p:spPr>
          <a:xfrm>
            <a:off x="8544368" y="1602787"/>
            <a:ext cx="452672" cy="598991"/>
          </a:xfrm>
          <a:prstGeom prst="rect">
            <a:avLst/>
          </a:prstGeom>
        </p:spPr>
      </p:pic>
      <p:sp>
        <p:nvSpPr>
          <p:cNvPr id="4" name="Oval 3">
            <a:extLst>
              <a:ext uri="{FF2B5EF4-FFF2-40B4-BE49-F238E27FC236}">
                <a16:creationId xmlns:a16="http://schemas.microsoft.com/office/drawing/2014/main" id="{91BC4CAB-8EFA-DE46-AE0A-BBA212BC5296}"/>
              </a:ext>
            </a:extLst>
          </p:cNvPr>
          <p:cNvSpPr/>
          <p:nvPr/>
        </p:nvSpPr>
        <p:spPr>
          <a:xfrm>
            <a:off x="6007587" y="3411809"/>
            <a:ext cx="2633472" cy="1607653"/>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dirty="0">
                <a:solidFill>
                  <a:schemeClr val="tx1"/>
                </a:solidFill>
              </a:rPr>
              <a:t>Year 2004</a:t>
            </a:r>
          </a:p>
          <a:p>
            <a:pPr lvl="0" algn="ctr"/>
            <a:r>
              <a:rPr lang="en-US" dirty="0">
                <a:solidFill>
                  <a:schemeClr val="tx1"/>
                </a:solidFill>
              </a:rPr>
              <a:t>Member of WTO</a:t>
            </a:r>
          </a:p>
        </p:txBody>
      </p:sp>
      <p:sp>
        <p:nvSpPr>
          <p:cNvPr id="16" name="Oval 15">
            <a:extLst>
              <a:ext uri="{FF2B5EF4-FFF2-40B4-BE49-F238E27FC236}">
                <a16:creationId xmlns:a16="http://schemas.microsoft.com/office/drawing/2014/main" id="{A27DDA08-587B-7445-81AD-AEDC72E46B5F}"/>
              </a:ext>
            </a:extLst>
          </p:cNvPr>
          <p:cNvSpPr/>
          <p:nvPr/>
        </p:nvSpPr>
        <p:spPr>
          <a:xfrm>
            <a:off x="3178997" y="2138388"/>
            <a:ext cx="2633472" cy="1607653"/>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en-US" dirty="0">
                <a:solidFill>
                  <a:schemeClr val="tx1"/>
                </a:solidFill>
              </a:rPr>
              <a:t>Year 2002 Sec 33, Income Tax Act</a:t>
            </a:r>
          </a:p>
          <a:p>
            <a:pPr lvl="0" algn="just"/>
            <a:r>
              <a:rPr lang="en-US" dirty="0">
                <a:solidFill>
                  <a:schemeClr val="tx1"/>
                </a:solidFill>
              </a:rPr>
              <a:t>Year 2002 Rule 15, Income Tax Rules </a:t>
            </a:r>
          </a:p>
        </p:txBody>
      </p:sp>
      <p:sp>
        <p:nvSpPr>
          <p:cNvPr id="17" name="Oval 16">
            <a:extLst>
              <a:ext uri="{FF2B5EF4-FFF2-40B4-BE49-F238E27FC236}">
                <a16:creationId xmlns:a16="http://schemas.microsoft.com/office/drawing/2014/main" id="{FFAD0222-B9E7-7240-BCA2-CB1ECEA0E628}"/>
              </a:ext>
            </a:extLst>
          </p:cNvPr>
          <p:cNvSpPr/>
          <p:nvPr/>
        </p:nvSpPr>
        <p:spPr>
          <a:xfrm>
            <a:off x="350406" y="3411809"/>
            <a:ext cx="2633472" cy="1607653"/>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dirty="0">
                <a:solidFill>
                  <a:schemeClr val="tx1"/>
                </a:solidFill>
              </a:rPr>
              <a:t>OECD transfer pricing and the arm’s length principle </a:t>
            </a:r>
          </a:p>
        </p:txBody>
      </p:sp>
    </p:spTree>
    <p:extLst>
      <p:ext uri="{BB962C8B-B14F-4D97-AF65-F5344CB8AC3E}">
        <p14:creationId xmlns:p14="http://schemas.microsoft.com/office/powerpoint/2010/main" val="2738532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16" grpId="0" animBg="1"/>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01190271-ECC0-6CCC-6F9D-BF6FD3FBF2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49" y="5704768"/>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03</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extBox 2">
            <a:extLst>
              <a:ext uri="{FF2B5EF4-FFF2-40B4-BE49-F238E27FC236}">
                <a16:creationId xmlns:a16="http://schemas.microsoft.com/office/drawing/2014/main" id="{1B593AEC-FC4D-C142-B04A-5E4615CF65A9}"/>
              </a:ext>
            </a:extLst>
          </p:cNvPr>
          <p:cNvSpPr txBox="1"/>
          <p:nvPr/>
        </p:nvSpPr>
        <p:spPr>
          <a:xfrm>
            <a:off x="886968" y="1533468"/>
            <a:ext cx="7370063" cy="738664"/>
          </a:xfrm>
          <a:prstGeom prst="rect">
            <a:avLst/>
          </a:prstGeom>
          <a:noFill/>
        </p:spPr>
        <p:txBody>
          <a:bodyPr wrap="square" rtlCol="0">
            <a:spAutoFit/>
          </a:bodyPr>
          <a:lstStyle/>
          <a:p>
            <a:pPr algn="ctr"/>
            <a:r>
              <a:rPr lang="en-US" sz="2100" dirty="0"/>
              <a:t>Double Taxation Avoidance Agreements (DTAA)</a:t>
            </a:r>
          </a:p>
          <a:p>
            <a:pPr algn="ctr"/>
            <a:r>
              <a:rPr lang="en-US" sz="2100" dirty="0"/>
              <a:t>and Mutual Agreement Procedure (MAP) of Nepal</a:t>
            </a:r>
          </a:p>
        </p:txBody>
      </p:sp>
      <p:pic>
        <p:nvPicPr>
          <p:cNvPr id="12" name="Picture 11">
            <a:extLst>
              <a:ext uri="{FF2B5EF4-FFF2-40B4-BE49-F238E27FC236}">
                <a16:creationId xmlns:a16="http://schemas.microsoft.com/office/drawing/2014/main" id="{C91B4D8B-2D3E-7947-8EDC-F5C16A4ACC20}"/>
              </a:ext>
            </a:extLst>
          </p:cNvPr>
          <p:cNvPicPr>
            <a:picLocks noChangeAspect="1"/>
          </p:cNvPicPr>
          <p:nvPr/>
        </p:nvPicPr>
        <p:blipFill>
          <a:blip r:embed="rId3"/>
          <a:stretch>
            <a:fillRect/>
          </a:stretch>
        </p:blipFill>
        <p:spPr>
          <a:xfrm>
            <a:off x="8543586" y="1602787"/>
            <a:ext cx="453454" cy="600026"/>
          </a:xfrm>
          <a:prstGeom prst="rect">
            <a:avLst/>
          </a:prstGeom>
        </p:spPr>
      </p:pic>
      <p:graphicFrame>
        <p:nvGraphicFramePr>
          <p:cNvPr id="4" name="Diagram 3">
            <a:extLst>
              <a:ext uri="{FF2B5EF4-FFF2-40B4-BE49-F238E27FC236}">
                <a16:creationId xmlns:a16="http://schemas.microsoft.com/office/drawing/2014/main" id="{F3E15B1C-B51B-8B4C-8CA6-CDC73A177E35}"/>
              </a:ext>
            </a:extLst>
          </p:cNvPr>
          <p:cNvGraphicFramePr/>
          <p:nvPr>
            <p:extLst>
              <p:ext uri="{D42A27DB-BD31-4B8C-83A1-F6EECF244321}">
                <p14:modId xmlns:p14="http://schemas.microsoft.com/office/powerpoint/2010/main" val="4144306041"/>
              </p:ext>
            </p:extLst>
          </p:nvPr>
        </p:nvGraphicFramePr>
        <p:xfrm>
          <a:off x="201168" y="2375969"/>
          <a:ext cx="6954661" cy="315567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TextBox 10">
            <a:extLst>
              <a:ext uri="{FF2B5EF4-FFF2-40B4-BE49-F238E27FC236}">
                <a16:creationId xmlns:a16="http://schemas.microsoft.com/office/drawing/2014/main" id="{0F58D17F-17FC-BA4A-9930-4AA57EF4DE93}"/>
              </a:ext>
            </a:extLst>
          </p:cNvPr>
          <p:cNvSpPr txBox="1"/>
          <p:nvPr/>
        </p:nvSpPr>
        <p:spPr>
          <a:xfrm>
            <a:off x="7064188" y="2407867"/>
            <a:ext cx="1932852" cy="2308324"/>
          </a:xfrm>
          <a:prstGeom prst="rect">
            <a:avLst/>
          </a:prstGeom>
          <a:noFill/>
        </p:spPr>
        <p:txBody>
          <a:bodyPr wrap="square" rtlCol="0">
            <a:spAutoFit/>
          </a:bodyPr>
          <a:lstStyle/>
          <a:p>
            <a:r>
              <a:rPr lang="en-US" sz="1200" dirty="0"/>
              <a:t>DTAA countries</a:t>
            </a:r>
          </a:p>
          <a:p>
            <a:pPr marL="257175" indent="-257175">
              <a:buAutoNum type="arabicPeriod"/>
            </a:pPr>
            <a:r>
              <a:rPr lang="en-US" sz="1200" dirty="0"/>
              <a:t>Norway - 1996</a:t>
            </a:r>
          </a:p>
          <a:p>
            <a:pPr marL="257175" indent="-257175">
              <a:buAutoNum type="arabicPeriod"/>
            </a:pPr>
            <a:r>
              <a:rPr lang="en-US" sz="1200" dirty="0"/>
              <a:t>Thailand</a:t>
            </a:r>
          </a:p>
          <a:p>
            <a:pPr marL="257175" indent="-257175">
              <a:buAutoNum type="arabicPeriod"/>
            </a:pPr>
            <a:r>
              <a:rPr lang="en-US" sz="1200" dirty="0"/>
              <a:t>Sri Lanka</a:t>
            </a:r>
          </a:p>
          <a:p>
            <a:pPr marL="257175" indent="-257175">
              <a:buAutoNum type="arabicPeriod"/>
            </a:pPr>
            <a:r>
              <a:rPr lang="en-US" sz="1200" dirty="0"/>
              <a:t>Mauritius</a:t>
            </a:r>
          </a:p>
          <a:p>
            <a:pPr marL="257175" indent="-257175">
              <a:buAutoNum type="arabicPeriod"/>
            </a:pPr>
            <a:r>
              <a:rPr lang="en-US" sz="1200" dirty="0"/>
              <a:t>Austria</a:t>
            </a:r>
          </a:p>
          <a:p>
            <a:pPr marL="257175" indent="-257175">
              <a:buAutoNum type="arabicPeriod"/>
            </a:pPr>
            <a:r>
              <a:rPr lang="en-US" sz="1200" dirty="0"/>
              <a:t>Pakistan</a:t>
            </a:r>
          </a:p>
          <a:p>
            <a:pPr marL="257175" indent="-257175">
              <a:buAutoNum type="arabicPeriod"/>
            </a:pPr>
            <a:r>
              <a:rPr lang="en-US" sz="1200" dirty="0"/>
              <a:t>China</a:t>
            </a:r>
          </a:p>
          <a:p>
            <a:pPr marL="257175" indent="-257175">
              <a:buAutoNum type="arabicPeriod"/>
            </a:pPr>
            <a:r>
              <a:rPr lang="en-US" sz="1200" dirty="0"/>
              <a:t>Korea</a:t>
            </a:r>
          </a:p>
          <a:p>
            <a:pPr marL="257175" indent="-257175">
              <a:buAutoNum type="arabicPeriod"/>
            </a:pPr>
            <a:r>
              <a:rPr lang="en-US" sz="1200" dirty="0"/>
              <a:t>Qatar</a:t>
            </a:r>
          </a:p>
          <a:p>
            <a:pPr marL="257175" indent="-257175">
              <a:buAutoNum type="arabicPeriod"/>
            </a:pPr>
            <a:r>
              <a:rPr lang="en-US" sz="1200" dirty="0"/>
              <a:t>India</a:t>
            </a:r>
          </a:p>
          <a:p>
            <a:pPr marL="257175" indent="-257175">
              <a:buAutoNum type="arabicPeriod"/>
            </a:pPr>
            <a:r>
              <a:rPr lang="en-US" sz="1200" dirty="0"/>
              <a:t>Bangladesh - 2019</a:t>
            </a:r>
          </a:p>
        </p:txBody>
      </p:sp>
    </p:spTree>
    <p:extLst>
      <p:ext uri="{BB962C8B-B14F-4D97-AF65-F5344CB8AC3E}">
        <p14:creationId xmlns:p14="http://schemas.microsoft.com/office/powerpoint/2010/main" val="3728562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4" grpId="0">
        <p:bldAsOne/>
      </p:bldGraphic>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128A9725-E08B-5783-37BB-2BF8DAAB3B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50377"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04</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extBox 2">
            <a:extLst>
              <a:ext uri="{FF2B5EF4-FFF2-40B4-BE49-F238E27FC236}">
                <a16:creationId xmlns:a16="http://schemas.microsoft.com/office/drawing/2014/main" id="{1B593AEC-FC4D-C142-B04A-5E4615CF65A9}"/>
              </a:ext>
            </a:extLst>
          </p:cNvPr>
          <p:cNvSpPr txBox="1"/>
          <p:nvPr/>
        </p:nvSpPr>
        <p:spPr>
          <a:xfrm>
            <a:off x="951635" y="1633809"/>
            <a:ext cx="6556248" cy="415498"/>
          </a:xfrm>
          <a:prstGeom prst="rect">
            <a:avLst/>
          </a:prstGeom>
          <a:noFill/>
        </p:spPr>
        <p:txBody>
          <a:bodyPr wrap="square" rtlCol="0">
            <a:spAutoFit/>
          </a:bodyPr>
          <a:lstStyle/>
          <a:p>
            <a:pPr algn="ctr"/>
            <a:r>
              <a:rPr lang="en-US" sz="2100" dirty="0"/>
              <a:t>Mutual Agreement Procedure in Nepal</a:t>
            </a:r>
          </a:p>
        </p:txBody>
      </p:sp>
      <p:pic>
        <p:nvPicPr>
          <p:cNvPr id="12" name="Picture 11">
            <a:extLst>
              <a:ext uri="{FF2B5EF4-FFF2-40B4-BE49-F238E27FC236}">
                <a16:creationId xmlns:a16="http://schemas.microsoft.com/office/drawing/2014/main" id="{C91B4D8B-2D3E-7947-8EDC-F5C16A4ACC20}"/>
              </a:ext>
            </a:extLst>
          </p:cNvPr>
          <p:cNvPicPr>
            <a:picLocks noChangeAspect="1"/>
          </p:cNvPicPr>
          <p:nvPr/>
        </p:nvPicPr>
        <p:blipFill>
          <a:blip r:embed="rId3"/>
          <a:stretch>
            <a:fillRect/>
          </a:stretch>
        </p:blipFill>
        <p:spPr>
          <a:xfrm>
            <a:off x="8423727" y="1602787"/>
            <a:ext cx="549144" cy="726647"/>
          </a:xfrm>
          <a:prstGeom prst="rect">
            <a:avLst/>
          </a:prstGeom>
        </p:spPr>
      </p:pic>
      <p:sp>
        <p:nvSpPr>
          <p:cNvPr id="2" name="TextBox 1">
            <a:extLst>
              <a:ext uri="{FF2B5EF4-FFF2-40B4-BE49-F238E27FC236}">
                <a16:creationId xmlns:a16="http://schemas.microsoft.com/office/drawing/2014/main" id="{2F34E356-C7DC-3547-9267-0F483F9F90D0}"/>
              </a:ext>
            </a:extLst>
          </p:cNvPr>
          <p:cNvSpPr txBox="1"/>
          <p:nvPr/>
        </p:nvSpPr>
        <p:spPr>
          <a:xfrm>
            <a:off x="951635" y="4339584"/>
            <a:ext cx="6226867" cy="854080"/>
          </a:xfrm>
          <a:prstGeom prst="rect">
            <a:avLst/>
          </a:prstGeom>
          <a:noFill/>
        </p:spPr>
        <p:txBody>
          <a:bodyPr wrap="square" rtlCol="0">
            <a:spAutoFit/>
          </a:bodyPr>
          <a:lstStyle/>
          <a:p>
            <a:pPr marL="214313" indent="-214313" algn="just">
              <a:buFont typeface="Wingdings" pitchFamily="2" charset="2"/>
              <a:buChar char="Ø"/>
            </a:pPr>
            <a:r>
              <a:rPr lang="en-US" dirty="0"/>
              <a:t>Nepal is in the process of making guidelines on the transfer pricing related issues.</a:t>
            </a:r>
          </a:p>
          <a:p>
            <a:endParaRPr lang="en-US" sz="1350" dirty="0"/>
          </a:p>
        </p:txBody>
      </p:sp>
      <p:sp>
        <p:nvSpPr>
          <p:cNvPr id="4" name="Rectangle 3">
            <a:extLst>
              <a:ext uri="{FF2B5EF4-FFF2-40B4-BE49-F238E27FC236}">
                <a16:creationId xmlns:a16="http://schemas.microsoft.com/office/drawing/2014/main" id="{37754DF5-1138-AE4C-9AE4-F833134C4B76}"/>
              </a:ext>
            </a:extLst>
          </p:cNvPr>
          <p:cNvSpPr/>
          <p:nvPr/>
        </p:nvSpPr>
        <p:spPr>
          <a:xfrm>
            <a:off x="951635" y="2822707"/>
            <a:ext cx="6226867" cy="1200329"/>
          </a:xfrm>
          <a:prstGeom prst="rect">
            <a:avLst/>
          </a:prstGeom>
        </p:spPr>
        <p:txBody>
          <a:bodyPr wrap="square">
            <a:spAutoFit/>
          </a:bodyPr>
          <a:lstStyle/>
          <a:p>
            <a:pPr marL="257175" indent="-257175" algn="just">
              <a:buFont typeface="Wingdings" pitchFamily="2" charset="2"/>
              <a:buChar char="Ø"/>
            </a:pPr>
            <a:r>
              <a:rPr lang="en-US" dirty="0"/>
              <a:t>Almost all DTAAs entered into by Nepal have the MAP Article and it provides an additional dispute resolution mechanism to taxpayers in addition to those available under the domestic laws of Nepal.</a:t>
            </a:r>
          </a:p>
        </p:txBody>
      </p:sp>
      <p:sp>
        <p:nvSpPr>
          <p:cNvPr id="17" name="TextBox 16">
            <a:extLst>
              <a:ext uri="{FF2B5EF4-FFF2-40B4-BE49-F238E27FC236}">
                <a16:creationId xmlns:a16="http://schemas.microsoft.com/office/drawing/2014/main" id="{E9D08B9E-C680-BD4B-9906-B2CB7ACAAFE4}"/>
              </a:ext>
            </a:extLst>
          </p:cNvPr>
          <p:cNvSpPr txBox="1"/>
          <p:nvPr/>
        </p:nvSpPr>
        <p:spPr>
          <a:xfrm>
            <a:off x="951634" y="2046644"/>
            <a:ext cx="6226867" cy="854080"/>
          </a:xfrm>
          <a:prstGeom prst="rect">
            <a:avLst/>
          </a:prstGeom>
          <a:noFill/>
        </p:spPr>
        <p:txBody>
          <a:bodyPr wrap="square" rtlCol="0">
            <a:spAutoFit/>
          </a:bodyPr>
          <a:lstStyle/>
          <a:p>
            <a:pPr marL="214313" indent="-214313" algn="just">
              <a:buFont typeface="Wingdings" pitchFamily="2" charset="2"/>
              <a:buChar char="Ø"/>
            </a:pPr>
            <a:r>
              <a:rPr lang="en-US" dirty="0"/>
              <a:t>MAP operates on the basis of trust and good faith among competent authorities and taxpayers.</a:t>
            </a:r>
          </a:p>
          <a:p>
            <a:endParaRPr lang="en-US" sz="1350" dirty="0"/>
          </a:p>
        </p:txBody>
      </p:sp>
    </p:spTree>
    <p:extLst>
      <p:ext uri="{BB962C8B-B14F-4D97-AF65-F5344CB8AC3E}">
        <p14:creationId xmlns:p14="http://schemas.microsoft.com/office/powerpoint/2010/main" val="2784092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4"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645B8B33-3950-94A6-2A9A-75987ABC79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12427"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05</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extBox 2">
            <a:extLst>
              <a:ext uri="{FF2B5EF4-FFF2-40B4-BE49-F238E27FC236}">
                <a16:creationId xmlns:a16="http://schemas.microsoft.com/office/drawing/2014/main" id="{1B593AEC-FC4D-C142-B04A-5E4615CF65A9}"/>
              </a:ext>
            </a:extLst>
          </p:cNvPr>
          <p:cNvSpPr txBox="1"/>
          <p:nvPr/>
        </p:nvSpPr>
        <p:spPr>
          <a:xfrm>
            <a:off x="1587776" y="1612139"/>
            <a:ext cx="6599583" cy="415498"/>
          </a:xfrm>
          <a:prstGeom prst="rect">
            <a:avLst/>
          </a:prstGeom>
          <a:noFill/>
        </p:spPr>
        <p:txBody>
          <a:bodyPr wrap="square" rtlCol="0">
            <a:spAutoFit/>
          </a:bodyPr>
          <a:lstStyle/>
          <a:p>
            <a:pPr algn="ctr"/>
            <a:r>
              <a:rPr lang="en-US" sz="2100" dirty="0"/>
              <a:t>IS MAP A VIABLE ALTERNATIVE FOR DISPUTE RESOLUTION?</a:t>
            </a:r>
            <a:endParaRPr lang="en-US" sz="2100" dirty="0">
              <a:solidFill>
                <a:schemeClr val="accent2"/>
              </a:solidFill>
            </a:endParaRPr>
          </a:p>
        </p:txBody>
      </p:sp>
      <p:sp>
        <p:nvSpPr>
          <p:cNvPr id="13" name="Rectangle 12">
            <a:extLst>
              <a:ext uri="{FF2B5EF4-FFF2-40B4-BE49-F238E27FC236}">
                <a16:creationId xmlns:a16="http://schemas.microsoft.com/office/drawing/2014/main" id="{83AA2DB0-D234-2C4C-A510-D2C1BEF53D50}"/>
              </a:ext>
            </a:extLst>
          </p:cNvPr>
          <p:cNvSpPr/>
          <p:nvPr/>
        </p:nvSpPr>
        <p:spPr>
          <a:xfrm>
            <a:off x="77449" y="1922137"/>
            <a:ext cx="8919591" cy="507831"/>
          </a:xfrm>
          <a:prstGeom prst="rect">
            <a:avLst/>
          </a:prstGeom>
        </p:spPr>
        <p:txBody>
          <a:bodyPr wrap="square">
            <a:spAutoFit/>
          </a:bodyPr>
          <a:lstStyle/>
          <a:p>
            <a:pPr marL="214313" indent="-214313" algn="just">
              <a:buFont typeface="Wingdings" pitchFamily="2" charset="2"/>
              <a:buChar char="Ø"/>
            </a:pPr>
            <a:r>
              <a:rPr lang="en-US" sz="1350" dirty="0"/>
              <a:t>MAP is resolved by Competent Authorities (CAs) through discussions based on documents submitted by the taxpayer.</a:t>
            </a:r>
          </a:p>
          <a:p>
            <a:pPr marL="214313" indent="-214313" algn="just">
              <a:buFont typeface="Wingdings" pitchFamily="2" charset="2"/>
              <a:buChar char="Ø"/>
            </a:pPr>
            <a:endParaRPr lang="en-US" sz="1350" dirty="0"/>
          </a:p>
        </p:txBody>
      </p:sp>
      <p:sp>
        <p:nvSpPr>
          <p:cNvPr id="33" name="Rounded Rectangle 32">
            <a:extLst>
              <a:ext uri="{FF2B5EF4-FFF2-40B4-BE49-F238E27FC236}">
                <a16:creationId xmlns:a16="http://schemas.microsoft.com/office/drawing/2014/main" id="{E2C5E6F0-4F94-584D-8647-9D25CB1DA0EB}"/>
              </a:ext>
            </a:extLst>
          </p:cNvPr>
          <p:cNvSpPr/>
          <p:nvPr/>
        </p:nvSpPr>
        <p:spPr>
          <a:xfrm>
            <a:off x="2064853" y="2285243"/>
            <a:ext cx="3309731" cy="247103"/>
          </a:xfrm>
          <a:prstGeom prst="roundRect">
            <a:avLst/>
          </a:prstGeom>
          <a:solidFill>
            <a:schemeClr val="accent1">
              <a:lumMod val="40000"/>
              <a:lumOff val="6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chemeClr val="tx1"/>
                </a:solidFill>
              </a:rPr>
              <a:t>STEPS</a:t>
            </a:r>
          </a:p>
        </p:txBody>
      </p:sp>
      <p:cxnSp>
        <p:nvCxnSpPr>
          <p:cNvPr id="35" name="Straight Arrow Connector 34">
            <a:extLst>
              <a:ext uri="{FF2B5EF4-FFF2-40B4-BE49-F238E27FC236}">
                <a16:creationId xmlns:a16="http://schemas.microsoft.com/office/drawing/2014/main" id="{9AABDE53-5E5D-3D4F-9ACB-02B21322E134}"/>
              </a:ext>
            </a:extLst>
          </p:cNvPr>
          <p:cNvCxnSpPr>
            <a:cxnSpLocks/>
            <a:stCxn id="33" idx="2"/>
          </p:cNvCxnSpPr>
          <p:nvPr/>
        </p:nvCxnSpPr>
        <p:spPr>
          <a:xfrm>
            <a:off x="3719719" y="2532346"/>
            <a:ext cx="0" cy="16612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56920173-1458-2C48-90AC-611B1B09F367}"/>
              </a:ext>
            </a:extLst>
          </p:cNvPr>
          <p:cNvCxnSpPr/>
          <p:nvPr/>
        </p:nvCxnSpPr>
        <p:spPr>
          <a:xfrm flipH="1">
            <a:off x="171450" y="2698474"/>
            <a:ext cx="3548269" cy="0"/>
          </a:xfrm>
          <a:prstGeom prst="line">
            <a:avLst/>
          </a:prstGeom>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DF5EDF7D-4ECB-CB42-ACD6-CE1D4C707699}"/>
              </a:ext>
            </a:extLst>
          </p:cNvPr>
          <p:cNvCxnSpPr>
            <a:cxnSpLocks/>
          </p:cNvCxnSpPr>
          <p:nvPr/>
        </p:nvCxnSpPr>
        <p:spPr>
          <a:xfrm>
            <a:off x="163996" y="2698474"/>
            <a:ext cx="0" cy="3043911"/>
          </a:xfrm>
          <a:prstGeom prst="line">
            <a:avLst/>
          </a:prstGeom>
        </p:spPr>
        <p:style>
          <a:lnRef idx="1">
            <a:schemeClr val="dk1"/>
          </a:lnRef>
          <a:fillRef idx="0">
            <a:schemeClr val="dk1"/>
          </a:fillRef>
          <a:effectRef idx="0">
            <a:schemeClr val="dk1"/>
          </a:effectRef>
          <a:fontRef idx="minor">
            <a:schemeClr val="tx1"/>
          </a:fontRef>
        </p:style>
      </p:cxnSp>
      <p:cxnSp>
        <p:nvCxnSpPr>
          <p:cNvPr id="41" name="Straight Arrow Connector 40">
            <a:extLst>
              <a:ext uri="{FF2B5EF4-FFF2-40B4-BE49-F238E27FC236}">
                <a16:creationId xmlns:a16="http://schemas.microsoft.com/office/drawing/2014/main" id="{20BA2818-623F-7549-8AC5-EEB73126B3BC}"/>
              </a:ext>
            </a:extLst>
          </p:cNvPr>
          <p:cNvCxnSpPr/>
          <p:nvPr/>
        </p:nvCxnSpPr>
        <p:spPr>
          <a:xfrm>
            <a:off x="171451" y="2910779"/>
            <a:ext cx="28326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2" name="Rounded Rectangle 41">
            <a:extLst>
              <a:ext uri="{FF2B5EF4-FFF2-40B4-BE49-F238E27FC236}">
                <a16:creationId xmlns:a16="http://schemas.microsoft.com/office/drawing/2014/main" id="{2D2FB65A-8087-FC41-BD02-34C62231E187}"/>
              </a:ext>
            </a:extLst>
          </p:cNvPr>
          <p:cNvSpPr/>
          <p:nvPr/>
        </p:nvSpPr>
        <p:spPr>
          <a:xfrm>
            <a:off x="462169" y="2789872"/>
            <a:ext cx="2042492" cy="25406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chemeClr val="tx1"/>
                </a:solidFill>
              </a:rPr>
              <a:t>Making a MAP Application</a:t>
            </a:r>
          </a:p>
        </p:txBody>
      </p:sp>
      <p:cxnSp>
        <p:nvCxnSpPr>
          <p:cNvPr id="43" name="Straight Arrow Connector 42">
            <a:extLst>
              <a:ext uri="{FF2B5EF4-FFF2-40B4-BE49-F238E27FC236}">
                <a16:creationId xmlns:a16="http://schemas.microsoft.com/office/drawing/2014/main" id="{4169679B-E6CD-E342-9F40-C3DF93EB165E}"/>
              </a:ext>
            </a:extLst>
          </p:cNvPr>
          <p:cNvCxnSpPr>
            <a:cxnSpLocks/>
          </p:cNvCxnSpPr>
          <p:nvPr/>
        </p:nvCxnSpPr>
        <p:spPr>
          <a:xfrm>
            <a:off x="2497207" y="2910779"/>
            <a:ext cx="19381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4" name="Rounded Rectangle 43">
            <a:extLst>
              <a:ext uri="{FF2B5EF4-FFF2-40B4-BE49-F238E27FC236}">
                <a16:creationId xmlns:a16="http://schemas.microsoft.com/office/drawing/2014/main" id="{CFD4C6BE-0CB9-DC45-895B-AE0ED1F046E3}"/>
              </a:ext>
            </a:extLst>
          </p:cNvPr>
          <p:cNvSpPr/>
          <p:nvPr/>
        </p:nvSpPr>
        <p:spPr>
          <a:xfrm>
            <a:off x="2691019" y="2750478"/>
            <a:ext cx="6216569" cy="79182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350" dirty="0">
                <a:solidFill>
                  <a:schemeClr val="tx1"/>
                </a:solidFill>
              </a:rPr>
              <a:t>A taxpayer resident of a country can make an application to the Competent Authorities (CA) of that country having jurisdiction over the case if it considers that the actions of the tax authorities of the treaty partner resulted or will result in taxation not in accordance with the relevant tax treaty.</a:t>
            </a:r>
          </a:p>
        </p:txBody>
      </p:sp>
      <p:cxnSp>
        <p:nvCxnSpPr>
          <p:cNvPr id="49" name="Straight Arrow Connector 48">
            <a:extLst>
              <a:ext uri="{FF2B5EF4-FFF2-40B4-BE49-F238E27FC236}">
                <a16:creationId xmlns:a16="http://schemas.microsoft.com/office/drawing/2014/main" id="{CC08E1FE-F509-EB4A-A118-3785F80CBE9F}"/>
              </a:ext>
            </a:extLst>
          </p:cNvPr>
          <p:cNvCxnSpPr/>
          <p:nvPr/>
        </p:nvCxnSpPr>
        <p:spPr>
          <a:xfrm>
            <a:off x="171451" y="3917970"/>
            <a:ext cx="28326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0" name="Rounded Rectangle 49">
            <a:extLst>
              <a:ext uri="{FF2B5EF4-FFF2-40B4-BE49-F238E27FC236}">
                <a16:creationId xmlns:a16="http://schemas.microsoft.com/office/drawing/2014/main" id="{D14BDBF8-9E2C-8041-99BB-FA390FFA739A}"/>
              </a:ext>
            </a:extLst>
          </p:cNvPr>
          <p:cNvSpPr/>
          <p:nvPr/>
        </p:nvSpPr>
        <p:spPr>
          <a:xfrm>
            <a:off x="462169" y="3799594"/>
            <a:ext cx="2042492" cy="25406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chemeClr val="tx1"/>
                </a:solidFill>
              </a:rPr>
              <a:t>The MAP Process</a:t>
            </a:r>
          </a:p>
        </p:txBody>
      </p:sp>
      <p:cxnSp>
        <p:nvCxnSpPr>
          <p:cNvPr id="51" name="Straight Arrow Connector 50">
            <a:extLst>
              <a:ext uri="{FF2B5EF4-FFF2-40B4-BE49-F238E27FC236}">
                <a16:creationId xmlns:a16="http://schemas.microsoft.com/office/drawing/2014/main" id="{00528D8B-6E78-0043-B4AE-7371AB8AE19B}"/>
              </a:ext>
            </a:extLst>
          </p:cNvPr>
          <p:cNvCxnSpPr>
            <a:cxnSpLocks/>
          </p:cNvCxnSpPr>
          <p:nvPr/>
        </p:nvCxnSpPr>
        <p:spPr>
          <a:xfrm>
            <a:off x="2514600" y="3926624"/>
            <a:ext cx="19381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2" name="Rounded Rectangle 51">
            <a:extLst>
              <a:ext uri="{FF2B5EF4-FFF2-40B4-BE49-F238E27FC236}">
                <a16:creationId xmlns:a16="http://schemas.microsoft.com/office/drawing/2014/main" id="{282B526B-1A89-6841-B736-0EC509334007}"/>
              </a:ext>
            </a:extLst>
          </p:cNvPr>
          <p:cNvSpPr/>
          <p:nvPr/>
        </p:nvSpPr>
        <p:spPr>
          <a:xfrm>
            <a:off x="2718352" y="3639778"/>
            <a:ext cx="6216569" cy="79182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350" dirty="0">
                <a:solidFill>
                  <a:schemeClr val="tx1"/>
                </a:solidFill>
              </a:rPr>
              <a:t>Once a MAP application is accepted by the CA of the country having jurisdiction over the case, she shall intimate the CA of the relevant treaty partner about such acceptance through a written communication.</a:t>
            </a:r>
          </a:p>
        </p:txBody>
      </p:sp>
      <p:cxnSp>
        <p:nvCxnSpPr>
          <p:cNvPr id="53" name="Straight Arrow Connector 52">
            <a:extLst>
              <a:ext uri="{FF2B5EF4-FFF2-40B4-BE49-F238E27FC236}">
                <a16:creationId xmlns:a16="http://schemas.microsoft.com/office/drawing/2014/main" id="{0AC77CC3-D5CD-594D-9F18-425E34F66E45}"/>
              </a:ext>
            </a:extLst>
          </p:cNvPr>
          <p:cNvCxnSpPr>
            <a:cxnSpLocks/>
          </p:cNvCxnSpPr>
          <p:nvPr/>
        </p:nvCxnSpPr>
        <p:spPr>
          <a:xfrm>
            <a:off x="5374584" y="4431603"/>
            <a:ext cx="0" cy="15282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6" name="Rounded Rectangle 55">
            <a:extLst>
              <a:ext uri="{FF2B5EF4-FFF2-40B4-BE49-F238E27FC236}">
                <a16:creationId xmlns:a16="http://schemas.microsoft.com/office/drawing/2014/main" id="{8D6C173C-CD11-EE40-AC57-FDE410987809}"/>
              </a:ext>
            </a:extLst>
          </p:cNvPr>
          <p:cNvSpPr/>
          <p:nvPr/>
        </p:nvSpPr>
        <p:spPr>
          <a:xfrm>
            <a:off x="2708413" y="4610231"/>
            <a:ext cx="6216569" cy="71067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350" dirty="0">
                <a:solidFill>
                  <a:schemeClr val="tx1"/>
                </a:solidFill>
              </a:rPr>
              <a:t>Once a MAP application is accepted, the CAs shall exchange views. Any agreement reached shall be implemented notwithstanding any time limits in the domestic law of the Contracting States.</a:t>
            </a:r>
          </a:p>
        </p:txBody>
      </p:sp>
    </p:spTree>
    <p:extLst>
      <p:ext uri="{BB962C8B-B14F-4D97-AF65-F5344CB8AC3E}">
        <p14:creationId xmlns:p14="http://schemas.microsoft.com/office/powerpoint/2010/main" val="2276346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33" grpId="0" animBg="1"/>
      <p:bldP spid="42" grpId="0" animBg="1"/>
      <p:bldP spid="44" grpId="0" animBg="1"/>
      <p:bldP spid="50" grpId="0" animBg="1"/>
      <p:bldP spid="52" grpId="0" animBg="1"/>
      <p:bldP spid="5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a:extLst>
              <a:ext uri="{FF2B5EF4-FFF2-40B4-BE49-F238E27FC236}">
                <a16:creationId xmlns:a16="http://schemas.microsoft.com/office/drawing/2014/main" id="{6D1B0B65-CA98-854C-017C-67C0339188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06</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3" name="Rounded Rectangle 32">
            <a:extLst>
              <a:ext uri="{FF2B5EF4-FFF2-40B4-BE49-F238E27FC236}">
                <a16:creationId xmlns:a16="http://schemas.microsoft.com/office/drawing/2014/main" id="{E2C5E6F0-4F94-584D-8647-9D25CB1DA0EB}"/>
              </a:ext>
            </a:extLst>
          </p:cNvPr>
          <p:cNvSpPr/>
          <p:nvPr/>
        </p:nvSpPr>
        <p:spPr>
          <a:xfrm>
            <a:off x="2064853" y="1672112"/>
            <a:ext cx="3309731" cy="40999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chemeClr val="tx1"/>
                </a:solidFill>
              </a:rPr>
              <a:t>STEPS</a:t>
            </a:r>
          </a:p>
        </p:txBody>
      </p:sp>
      <p:cxnSp>
        <p:nvCxnSpPr>
          <p:cNvPr id="35" name="Straight Arrow Connector 34">
            <a:extLst>
              <a:ext uri="{FF2B5EF4-FFF2-40B4-BE49-F238E27FC236}">
                <a16:creationId xmlns:a16="http://schemas.microsoft.com/office/drawing/2014/main" id="{9AABDE53-5E5D-3D4F-9ACB-02B21322E134}"/>
              </a:ext>
            </a:extLst>
          </p:cNvPr>
          <p:cNvCxnSpPr>
            <a:stCxn id="33" idx="2"/>
          </p:cNvCxnSpPr>
          <p:nvPr/>
        </p:nvCxnSpPr>
        <p:spPr>
          <a:xfrm>
            <a:off x="3719719" y="2082102"/>
            <a:ext cx="0" cy="21549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56920173-1458-2C48-90AC-611B1B09F367}"/>
              </a:ext>
            </a:extLst>
          </p:cNvPr>
          <p:cNvCxnSpPr/>
          <p:nvPr/>
        </p:nvCxnSpPr>
        <p:spPr>
          <a:xfrm flipH="1">
            <a:off x="171450" y="2297592"/>
            <a:ext cx="3548269" cy="0"/>
          </a:xfrm>
          <a:prstGeom prst="line">
            <a:avLst/>
          </a:prstGeom>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DF5EDF7D-4ECB-CB42-ACD6-CE1D4C707699}"/>
              </a:ext>
            </a:extLst>
          </p:cNvPr>
          <p:cNvCxnSpPr/>
          <p:nvPr/>
        </p:nvCxnSpPr>
        <p:spPr>
          <a:xfrm>
            <a:off x="171450" y="2301288"/>
            <a:ext cx="0" cy="2441765"/>
          </a:xfrm>
          <a:prstGeom prst="line">
            <a:avLst/>
          </a:prstGeom>
        </p:spPr>
        <p:style>
          <a:lnRef idx="1">
            <a:schemeClr val="dk1"/>
          </a:lnRef>
          <a:fillRef idx="0">
            <a:schemeClr val="dk1"/>
          </a:fillRef>
          <a:effectRef idx="0">
            <a:schemeClr val="dk1"/>
          </a:effectRef>
          <a:fontRef idx="minor">
            <a:schemeClr val="tx1"/>
          </a:fontRef>
        </p:style>
      </p:cxnSp>
      <p:cxnSp>
        <p:nvCxnSpPr>
          <p:cNvPr id="41" name="Straight Arrow Connector 40">
            <a:extLst>
              <a:ext uri="{FF2B5EF4-FFF2-40B4-BE49-F238E27FC236}">
                <a16:creationId xmlns:a16="http://schemas.microsoft.com/office/drawing/2014/main" id="{20BA2818-623F-7549-8AC5-EEB73126B3BC}"/>
              </a:ext>
            </a:extLst>
          </p:cNvPr>
          <p:cNvCxnSpPr/>
          <p:nvPr/>
        </p:nvCxnSpPr>
        <p:spPr>
          <a:xfrm>
            <a:off x="1458412" y="2472522"/>
            <a:ext cx="28326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2" name="Rounded Rectangle 41">
            <a:extLst>
              <a:ext uri="{FF2B5EF4-FFF2-40B4-BE49-F238E27FC236}">
                <a16:creationId xmlns:a16="http://schemas.microsoft.com/office/drawing/2014/main" id="{2D2FB65A-8087-FC41-BD02-34C62231E187}"/>
              </a:ext>
            </a:extLst>
          </p:cNvPr>
          <p:cNvSpPr/>
          <p:nvPr/>
        </p:nvSpPr>
        <p:spPr>
          <a:xfrm>
            <a:off x="474748" y="2419771"/>
            <a:ext cx="859580" cy="572627"/>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Denial of Access to MAP</a:t>
            </a:r>
          </a:p>
        </p:txBody>
      </p:sp>
      <p:cxnSp>
        <p:nvCxnSpPr>
          <p:cNvPr id="43" name="Straight Arrow Connector 42">
            <a:extLst>
              <a:ext uri="{FF2B5EF4-FFF2-40B4-BE49-F238E27FC236}">
                <a16:creationId xmlns:a16="http://schemas.microsoft.com/office/drawing/2014/main" id="{4169679B-E6CD-E342-9F40-C3DF93EB165E}"/>
              </a:ext>
            </a:extLst>
          </p:cNvPr>
          <p:cNvCxnSpPr>
            <a:cxnSpLocks/>
          </p:cNvCxnSpPr>
          <p:nvPr/>
        </p:nvCxnSpPr>
        <p:spPr>
          <a:xfrm>
            <a:off x="1334328" y="2619956"/>
            <a:ext cx="11414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4" name="Rounded Rectangle 43">
            <a:extLst>
              <a:ext uri="{FF2B5EF4-FFF2-40B4-BE49-F238E27FC236}">
                <a16:creationId xmlns:a16="http://schemas.microsoft.com/office/drawing/2014/main" id="{CFD4C6BE-0CB9-DC45-895B-AE0ED1F046E3}"/>
              </a:ext>
            </a:extLst>
          </p:cNvPr>
          <p:cNvSpPr/>
          <p:nvPr/>
        </p:nvSpPr>
        <p:spPr>
          <a:xfrm>
            <a:off x="1751617" y="2383410"/>
            <a:ext cx="2042492" cy="32267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350" dirty="0">
                <a:solidFill>
                  <a:schemeClr val="tx1"/>
                </a:solidFill>
              </a:rPr>
              <a:t>Delayed MAP Applications</a:t>
            </a:r>
          </a:p>
        </p:txBody>
      </p:sp>
      <p:cxnSp>
        <p:nvCxnSpPr>
          <p:cNvPr id="23" name="Straight Connector 22">
            <a:extLst>
              <a:ext uri="{FF2B5EF4-FFF2-40B4-BE49-F238E27FC236}">
                <a16:creationId xmlns:a16="http://schemas.microsoft.com/office/drawing/2014/main" id="{9E6A6359-D5D3-7645-93FF-AC82A025B0E4}"/>
              </a:ext>
            </a:extLst>
          </p:cNvPr>
          <p:cNvCxnSpPr>
            <a:cxnSpLocks/>
          </p:cNvCxnSpPr>
          <p:nvPr/>
        </p:nvCxnSpPr>
        <p:spPr>
          <a:xfrm>
            <a:off x="1458412" y="2472522"/>
            <a:ext cx="0" cy="1495839"/>
          </a:xfrm>
          <a:prstGeom prst="line">
            <a:avLst/>
          </a:prstGeom>
        </p:spPr>
        <p:style>
          <a:lnRef idx="1">
            <a:schemeClr val="dk1"/>
          </a:lnRef>
          <a:fillRef idx="0">
            <a:schemeClr val="dk1"/>
          </a:fillRef>
          <a:effectRef idx="0">
            <a:schemeClr val="dk1"/>
          </a:effectRef>
          <a:fontRef idx="minor">
            <a:schemeClr val="tx1"/>
          </a:fontRef>
        </p:style>
      </p:cxnSp>
      <p:sp>
        <p:nvSpPr>
          <p:cNvPr id="24" name="Rounded Rectangle 23">
            <a:extLst>
              <a:ext uri="{FF2B5EF4-FFF2-40B4-BE49-F238E27FC236}">
                <a16:creationId xmlns:a16="http://schemas.microsoft.com/office/drawing/2014/main" id="{50E95C6A-D6AA-5A44-A619-39BE3CB2C44C}"/>
              </a:ext>
            </a:extLst>
          </p:cNvPr>
          <p:cNvSpPr/>
          <p:nvPr/>
        </p:nvSpPr>
        <p:spPr>
          <a:xfrm>
            <a:off x="4087312" y="2154228"/>
            <a:ext cx="4984630" cy="838171"/>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350" dirty="0">
                <a:solidFill>
                  <a:schemeClr val="tx1"/>
                </a:solidFill>
              </a:rPr>
              <a:t>If the taxpayers make a MAP application to the CAs of the country or to the CAs of the treaty partners after the expiry of the time period specified in the Article relating to MAP of the relevant DTAAs, the CAs of the country would not provide access to MAP.</a:t>
            </a:r>
          </a:p>
        </p:txBody>
      </p:sp>
      <p:cxnSp>
        <p:nvCxnSpPr>
          <p:cNvPr id="25" name="Straight Arrow Connector 24">
            <a:extLst>
              <a:ext uri="{FF2B5EF4-FFF2-40B4-BE49-F238E27FC236}">
                <a16:creationId xmlns:a16="http://schemas.microsoft.com/office/drawing/2014/main" id="{F92E2198-98FF-9042-8E7E-AEB5BF609EB3}"/>
              </a:ext>
            </a:extLst>
          </p:cNvPr>
          <p:cNvCxnSpPr/>
          <p:nvPr/>
        </p:nvCxnSpPr>
        <p:spPr>
          <a:xfrm>
            <a:off x="3804047" y="2539631"/>
            <a:ext cx="28326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AB08D788-912D-4C4D-AF1E-082AD274CBF7}"/>
              </a:ext>
            </a:extLst>
          </p:cNvPr>
          <p:cNvCxnSpPr/>
          <p:nvPr/>
        </p:nvCxnSpPr>
        <p:spPr>
          <a:xfrm>
            <a:off x="1458412" y="3294986"/>
            <a:ext cx="28326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7" name="Rounded Rectangle 26">
            <a:extLst>
              <a:ext uri="{FF2B5EF4-FFF2-40B4-BE49-F238E27FC236}">
                <a16:creationId xmlns:a16="http://schemas.microsoft.com/office/drawing/2014/main" id="{05F64319-978F-2846-8D91-D3B203C80E7E}"/>
              </a:ext>
            </a:extLst>
          </p:cNvPr>
          <p:cNvSpPr/>
          <p:nvPr/>
        </p:nvSpPr>
        <p:spPr>
          <a:xfrm>
            <a:off x="1751617" y="3155505"/>
            <a:ext cx="2042492" cy="32267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350" dirty="0">
                <a:solidFill>
                  <a:schemeClr val="tx1"/>
                </a:solidFill>
              </a:rPr>
              <a:t>Taxpayer’s Objection Not Justified</a:t>
            </a:r>
          </a:p>
        </p:txBody>
      </p:sp>
      <p:cxnSp>
        <p:nvCxnSpPr>
          <p:cNvPr id="28" name="Straight Arrow Connector 27">
            <a:extLst>
              <a:ext uri="{FF2B5EF4-FFF2-40B4-BE49-F238E27FC236}">
                <a16:creationId xmlns:a16="http://schemas.microsoft.com/office/drawing/2014/main" id="{04D93442-C674-5A44-845B-88E4B567263A}"/>
              </a:ext>
            </a:extLst>
          </p:cNvPr>
          <p:cNvCxnSpPr/>
          <p:nvPr/>
        </p:nvCxnSpPr>
        <p:spPr>
          <a:xfrm>
            <a:off x="3794109" y="3295149"/>
            <a:ext cx="28326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9" name="Rounded Rectangle 28">
            <a:extLst>
              <a:ext uri="{FF2B5EF4-FFF2-40B4-BE49-F238E27FC236}">
                <a16:creationId xmlns:a16="http://schemas.microsoft.com/office/drawing/2014/main" id="{76DA3840-4EE3-604A-AFF0-88D9B7385E78}"/>
              </a:ext>
            </a:extLst>
          </p:cNvPr>
          <p:cNvSpPr/>
          <p:nvPr/>
        </p:nvSpPr>
        <p:spPr>
          <a:xfrm>
            <a:off x="4087312" y="3064525"/>
            <a:ext cx="4984630" cy="62166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350" dirty="0">
                <a:solidFill>
                  <a:schemeClr val="tx1"/>
                </a:solidFill>
              </a:rPr>
              <a:t>If the CAs of the country come to a conclusion that the objection raised by the taxpayer on the action taken by tax authorities is not justified, they can deny access to MAP.</a:t>
            </a:r>
          </a:p>
        </p:txBody>
      </p:sp>
      <p:cxnSp>
        <p:nvCxnSpPr>
          <p:cNvPr id="30" name="Straight Arrow Connector 29">
            <a:extLst>
              <a:ext uri="{FF2B5EF4-FFF2-40B4-BE49-F238E27FC236}">
                <a16:creationId xmlns:a16="http://schemas.microsoft.com/office/drawing/2014/main" id="{1DA28851-E4EC-EB4C-9A1D-8AC398E0B68E}"/>
              </a:ext>
            </a:extLst>
          </p:cNvPr>
          <p:cNvCxnSpPr/>
          <p:nvPr/>
        </p:nvCxnSpPr>
        <p:spPr>
          <a:xfrm>
            <a:off x="1468351" y="3968361"/>
            <a:ext cx="28326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80F72FCE-AC01-C345-A2AB-F74648AA0113}"/>
              </a:ext>
            </a:extLst>
          </p:cNvPr>
          <p:cNvCxnSpPr/>
          <p:nvPr/>
        </p:nvCxnSpPr>
        <p:spPr>
          <a:xfrm>
            <a:off x="191484" y="2627574"/>
            <a:ext cx="28326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154B7A48-EB4B-C543-A492-7E10DBF4FDDA}"/>
              </a:ext>
            </a:extLst>
          </p:cNvPr>
          <p:cNvCxnSpPr>
            <a:cxnSpLocks/>
          </p:cNvCxnSpPr>
          <p:nvPr/>
        </p:nvCxnSpPr>
        <p:spPr>
          <a:xfrm>
            <a:off x="171451" y="4741727"/>
            <a:ext cx="15702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0" name="Rounded Rectangle 39">
            <a:extLst>
              <a:ext uri="{FF2B5EF4-FFF2-40B4-BE49-F238E27FC236}">
                <a16:creationId xmlns:a16="http://schemas.microsoft.com/office/drawing/2014/main" id="{900246B9-05B4-9448-950B-D754C9738A78}"/>
              </a:ext>
            </a:extLst>
          </p:cNvPr>
          <p:cNvSpPr/>
          <p:nvPr/>
        </p:nvSpPr>
        <p:spPr>
          <a:xfrm>
            <a:off x="328474" y="4509474"/>
            <a:ext cx="1005853" cy="872129"/>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Applicant’s responsibilities </a:t>
            </a:r>
          </a:p>
        </p:txBody>
      </p:sp>
      <p:cxnSp>
        <p:nvCxnSpPr>
          <p:cNvPr id="45" name="Straight Arrow Connector 44">
            <a:extLst>
              <a:ext uri="{FF2B5EF4-FFF2-40B4-BE49-F238E27FC236}">
                <a16:creationId xmlns:a16="http://schemas.microsoft.com/office/drawing/2014/main" id="{B7B69291-9CE9-5943-A4B5-39F2FAF8C217}"/>
              </a:ext>
            </a:extLst>
          </p:cNvPr>
          <p:cNvCxnSpPr>
            <a:cxnSpLocks/>
          </p:cNvCxnSpPr>
          <p:nvPr/>
        </p:nvCxnSpPr>
        <p:spPr>
          <a:xfrm>
            <a:off x="1344267" y="4955652"/>
            <a:ext cx="11414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8D1475BE-A2DF-CD4A-A680-8484A668EAC8}"/>
              </a:ext>
            </a:extLst>
          </p:cNvPr>
          <p:cNvCxnSpPr>
            <a:cxnSpLocks/>
          </p:cNvCxnSpPr>
          <p:nvPr/>
        </p:nvCxnSpPr>
        <p:spPr>
          <a:xfrm>
            <a:off x="1527986" y="4241524"/>
            <a:ext cx="0" cy="892874"/>
          </a:xfrm>
          <a:prstGeom prst="line">
            <a:avLst/>
          </a:prstGeom>
        </p:spPr>
        <p:style>
          <a:lnRef idx="1">
            <a:schemeClr val="dk1"/>
          </a:lnRef>
          <a:fillRef idx="0">
            <a:schemeClr val="dk1"/>
          </a:fillRef>
          <a:effectRef idx="0">
            <a:schemeClr val="dk1"/>
          </a:effectRef>
          <a:fontRef idx="minor">
            <a:schemeClr val="tx1"/>
          </a:fontRef>
        </p:style>
      </p:cxnSp>
      <p:cxnSp>
        <p:nvCxnSpPr>
          <p:cNvPr id="47" name="Straight Arrow Connector 46">
            <a:extLst>
              <a:ext uri="{FF2B5EF4-FFF2-40B4-BE49-F238E27FC236}">
                <a16:creationId xmlns:a16="http://schemas.microsoft.com/office/drawing/2014/main" id="{E5245BFA-2BC3-684E-A0D3-FB7FEFD957DE}"/>
              </a:ext>
            </a:extLst>
          </p:cNvPr>
          <p:cNvCxnSpPr/>
          <p:nvPr/>
        </p:nvCxnSpPr>
        <p:spPr>
          <a:xfrm>
            <a:off x="1527987" y="4241524"/>
            <a:ext cx="28326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8" name="Rounded Rectangle 47">
            <a:extLst>
              <a:ext uri="{FF2B5EF4-FFF2-40B4-BE49-F238E27FC236}">
                <a16:creationId xmlns:a16="http://schemas.microsoft.com/office/drawing/2014/main" id="{E4014737-3036-4D4B-8FE5-721D08756CB3}"/>
              </a:ext>
            </a:extLst>
          </p:cNvPr>
          <p:cNvSpPr/>
          <p:nvPr/>
        </p:nvSpPr>
        <p:spPr>
          <a:xfrm>
            <a:off x="1751615" y="3840377"/>
            <a:ext cx="4144774" cy="22686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350" dirty="0">
                <a:solidFill>
                  <a:schemeClr val="tx1"/>
                </a:solidFill>
              </a:rPr>
              <a:t>Incomplete MAP Applications/Documents/Information</a:t>
            </a:r>
          </a:p>
        </p:txBody>
      </p:sp>
      <p:sp>
        <p:nvSpPr>
          <p:cNvPr id="49" name="Rounded Rectangle 48">
            <a:extLst>
              <a:ext uri="{FF2B5EF4-FFF2-40B4-BE49-F238E27FC236}">
                <a16:creationId xmlns:a16="http://schemas.microsoft.com/office/drawing/2014/main" id="{1D98C22C-6A4A-184F-8176-0C21CD1A4467}"/>
              </a:ext>
            </a:extLst>
          </p:cNvPr>
          <p:cNvSpPr/>
          <p:nvPr/>
        </p:nvSpPr>
        <p:spPr>
          <a:xfrm>
            <a:off x="1811252" y="4180800"/>
            <a:ext cx="4144774" cy="22686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350" dirty="0">
                <a:solidFill>
                  <a:schemeClr val="tx1"/>
                </a:solidFill>
              </a:rPr>
              <a:t>Responsibility of making true disclosure</a:t>
            </a:r>
          </a:p>
        </p:txBody>
      </p:sp>
      <p:cxnSp>
        <p:nvCxnSpPr>
          <p:cNvPr id="50" name="Straight Arrow Connector 49">
            <a:extLst>
              <a:ext uri="{FF2B5EF4-FFF2-40B4-BE49-F238E27FC236}">
                <a16:creationId xmlns:a16="http://schemas.microsoft.com/office/drawing/2014/main" id="{54F1C527-2DCB-EE4A-90AD-1A1B33FD8AFA}"/>
              </a:ext>
            </a:extLst>
          </p:cNvPr>
          <p:cNvCxnSpPr/>
          <p:nvPr/>
        </p:nvCxnSpPr>
        <p:spPr>
          <a:xfrm>
            <a:off x="1527987" y="5128184"/>
            <a:ext cx="28326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1" name="Rounded Rectangle 50">
            <a:extLst>
              <a:ext uri="{FF2B5EF4-FFF2-40B4-BE49-F238E27FC236}">
                <a16:creationId xmlns:a16="http://schemas.microsoft.com/office/drawing/2014/main" id="{F8E8B7EA-6693-2C44-9478-951B44090890}"/>
              </a:ext>
            </a:extLst>
          </p:cNvPr>
          <p:cNvSpPr/>
          <p:nvPr/>
        </p:nvSpPr>
        <p:spPr>
          <a:xfrm>
            <a:off x="1811252" y="5020964"/>
            <a:ext cx="4144774" cy="22686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350" dirty="0">
                <a:solidFill>
                  <a:schemeClr val="tx1"/>
                </a:solidFill>
              </a:rPr>
              <a:t>Responsibility to provide up-to-date information</a:t>
            </a:r>
          </a:p>
        </p:txBody>
      </p:sp>
    </p:spTree>
    <p:extLst>
      <p:ext uri="{BB962C8B-B14F-4D97-AF65-F5344CB8AC3E}">
        <p14:creationId xmlns:p14="http://schemas.microsoft.com/office/powerpoint/2010/main" val="67772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48"/>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3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40"/>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45"/>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4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47"/>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49"/>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50"/>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2" grpId="0" animBg="1"/>
      <p:bldP spid="44" grpId="0" animBg="1"/>
      <p:bldP spid="24" grpId="0" animBg="1"/>
      <p:bldP spid="27" grpId="0" animBg="1"/>
      <p:bldP spid="29" grpId="0" animBg="1"/>
      <p:bldP spid="40" grpId="0" animBg="1"/>
      <p:bldP spid="48" grpId="0" animBg="1"/>
      <p:bldP spid="49" grpId="0" animBg="1"/>
      <p:bldP spid="5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98A83CE2-ADCD-8796-FFF7-CC16DD5B4C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07</a:t>
            </a:r>
            <a:endParaRPr lang="en-ID" sz="1500" b="1" dirty="0">
              <a:solidFill>
                <a:schemeClr val="bg1"/>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7D593402-2EF7-5843-BB77-9786EAD92521}"/>
              </a:ext>
            </a:extLst>
          </p:cNvPr>
          <p:cNvSpPr txBox="1"/>
          <p:nvPr/>
        </p:nvSpPr>
        <p:spPr>
          <a:xfrm>
            <a:off x="3158459" y="2735746"/>
            <a:ext cx="2407754" cy="646331"/>
          </a:xfrm>
          <a:prstGeom prst="rect">
            <a:avLst/>
          </a:prstGeom>
          <a:noFill/>
        </p:spPr>
        <p:txBody>
          <a:bodyPr wrap="square" rtlCol="0">
            <a:spAutoFit/>
          </a:bodyPr>
          <a:lstStyle/>
          <a:p>
            <a:r>
              <a:rPr lang="en-US" sz="3600" dirty="0"/>
              <a:t>THANK YOU</a:t>
            </a:r>
          </a:p>
        </p:txBody>
      </p:sp>
      <p:sp>
        <p:nvSpPr>
          <p:cNvPr id="2" name="TextBox 1">
            <a:extLst>
              <a:ext uri="{FF2B5EF4-FFF2-40B4-BE49-F238E27FC236}">
                <a16:creationId xmlns:a16="http://schemas.microsoft.com/office/drawing/2014/main" id="{B20A6EFC-53E6-534E-8793-0D816C4BD551}"/>
              </a:ext>
            </a:extLst>
          </p:cNvPr>
          <p:cNvSpPr txBox="1"/>
          <p:nvPr/>
        </p:nvSpPr>
        <p:spPr>
          <a:xfrm>
            <a:off x="2157984" y="3551045"/>
            <a:ext cx="4535424" cy="1131079"/>
          </a:xfrm>
          <a:prstGeom prst="rect">
            <a:avLst/>
          </a:prstGeom>
          <a:noFill/>
        </p:spPr>
        <p:txBody>
          <a:bodyPr wrap="square" rtlCol="0">
            <a:spAutoFit/>
          </a:bodyPr>
          <a:lstStyle/>
          <a:p>
            <a:pPr algn="ctr"/>
            <a:r>
              <a:rPr lang="en-US" dirty="0"/>
              <a:t>CA. </a:t>
            </a:r>
            <a:r>
              <a:rPr lang="en-US" dirty="0" err="1"/>
              <a:t>Prabin</a:t>
            </a:r>
            <a:r>
              <a:rPr lang="en-US" dirty="0"/>
              <a:t> Raj </a:t>
            </a:r>
            <a:r>
              <a:rPr lang="en-US" dirty="0" err="1"/>
              <a:t>Kafle</a:t>
            </a:r>
            <a:endParaRPr lang="en-US" sz="1350" dirty="0"/>
          </a:p>
          <a:p>
            <a:pPr algn="ctr"/>
            <a:r>
              <a:rPr lang="en-US" sz="1350" dirty="0">
                <a:hlinkClick r:id="rId3"/>
              </a:rPr>
              <a:t>prabrajkafle@gmail.com</a:t>
            </a:r>
            <a:endParaRPr lang="en-US" sz="1350" dirty="0"/>
          </a:p>
          <a:p>
            <a:pPr algn="ctr"/>
            <a:r>
              <a:rPr lang="en-US" dirty="0"/>
              <a:t>+9779851045072 </a:t>
            </a:r>
          </a:p>
          <a:p>
            <a:pPr algn="ctr"/>
            <a:r>
              <a:rPr lang="en-US" dirty="0"/>
              <a:t>(WhatsApp and Viber)</a:t>
            </a:r>
          </a:p>
        </p:txBody>
      </p:sp>
    </p:spTree>
    <p:extLst>
      <p:ext uri="{BB962C8B-B14F-4D97-AF65-F5344CB8AC3E}">
        <p14:creationId xmlns:p14="http://schemas.microsoft.com/office/powerpoint/2010/main" val="17347569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TotalTime>
  <Words>501</Words>
  <Application>Microsoft Office PowerPoint</Application>
  <PresentationFormat>On-screen Show (4:3)</PresentationFormat>
  <Paragraphs>62</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Dhenny Caesar</dc:creator>
  <cp:lastModifiedBy>Kapal Api Global</cp:lastModifiedBy>
  <cp:revision>4</cp:revision>
  <dcterms:created xsi:type="dcterms:W3CDTF">2022-11-14T13:08:08Z</dcterms:created>
  <dcterms:modified xsi:type="dcterms:W3CDTF">2022-11-18T00:48:15Z</dcterms:modified>
</cp:coreProperties>
</file>