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309" r:id="rId4"/>
    <p:sldId id="468" r:id="rId5"/>
    <p:sldId id="475" r:id="rId6"/>
    <p:sldId id="476" r:id="rId7"/>
    <p:sldId id="524" r:id="rId8"/>
    <p:sldId id="536" r:id="rId9"/>
    <p:sldId id="495" r:id="rId10"/>
    <p:sldId id="543" r:id="rId11"/>
    <p:sldId id="471" r:id="rId12"/>
    <p:sldId id="470" r:id="rId13"/>
    <p:sldId id="498" r:id="rId14"/>
    <p:sldId id="544" r:id="rId15"/>
    <p:sldId id="505"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138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44C3F2-4F56-4C5C-A555-131ED617F10E}" type="doc">
      <dgm:prSet loTypeId="urn:microsoft.com/office/officeart/2005/8/layout/cycle8" loCatId="cycle" qsTypeId="urn:microsoft.com/office/officeart/2005/8/quickstyle/simple4" qsCatId="simple" csTypeId="urn:microsoft.com/office/officeart/2005/8/colors/colorful1" csCatId="colorful" phldr="1"/>
      <dgm:spPr/>
    </dgm:pt>
    <dgm:pt modelId="{47799887-E3F1-475B-916C-E82F37C5196F}">
      <dgm:prSet phldrT="[Text]" custT="1"/>
      <dgm:spPr/>
      <dgm:t>
        <a:bodyPr/>
        <a:lstStyle/>
        <a:p>
          <a:r>
            <a:rPr lang="en-US" sz="2000" dirty="0"/>
            <a:t>Quantum &amp; Purpose</a:t>
          </a:r>
          <a:endParaRPr lang="en-MY" sz="2000" dirty="0"/>
        </a:p>
      </dgm:t>
    </dgm:pt>
    <dgm:pt modelId="{B59D141F-1EFE-4A5B-A3F0-398BB806C82F}" type="parTrans" cxnId="{0D31CA62-4B0A-4A75-91E5-36E852E04990}">
      <dgm:prSet/>
      <dgm:spPr/>
      <dgm:t>
        <a:bodyPr/>
        <a:lstStyle/>
        <a:p>
          <a:endParaRPr lang="en-MY"/>
        </a:p>
      </dgm:t>
    </dgm:pt>
    <dgm:pt modelId="{EBE8CA43-8D3D-421B-94C3-09C41ABE803C}" type="sibTrans" cxnId="{0D31CA62-4B0A-4A75-91E5-36E852E04990}">
      <dgm:prSet/>
      <dgm:spPr/>
      <dgm:t>
        <a:bodyPr/>
        <a:lstStyle/>
        <a:p>
          <a:endParaRPr lang="en-MY"/>
        </a:p>
      </dgm:t>
    </dgm:pt>
    <dgm:pt modelId="{7061EDE6-7BB0-404F-A37B-88D86A856837}">
      <dgm:prSet phldrT="[Text]" custT="1"/>
      <dgm:spPr/>
      <dgm:t>
        <a:bodyPr/>
        <a:lstStyle/>
        <a:p>
          <a:r>
            <a:rPr lang="en-US" sz="1800" dirty="0"/>
            <a:t>In the production of gross income</a:t>
          </a:r>
          <a:endParaRPr lang="en-MY" sz="1800" dirty="0"/>
        </a:p>
      </dgm:t>
    </dgm:pt>
    <dgm:pt modelId="{23F81C1E-34AF-4483-9750-76A41588BA11}" type="parTrans" cxnId="{484DBFFE-1C58-439F-8F1A-C1B2E13EDDCB}">
      <dgm:prSet/>
      <dgm:spPr/>
      <dgm:t>
        <a:bodyPr/>
        <a:lstStyle/>
        <a:p>
          <a:endParaRPr lang="en-MY"/>
        </a:p>
      </dgm:t>
    </dgm:pt>
    <dgm:pt modelId="{099A7867-7067-4A46-9C49-0678EFEC8332}" type="sibTrans" cxnId="{484DBFFE-1C58-439F-8F1A-C1B2E13EDDCB}">
      <dgm:prSet/>
      <dgm:spPr/>
      <dgm:t>
        <a:bodyPr/>
        <a:lstStyle/>
        <a:p>
          <a:endParaRPr lang="en-MY"/>
        </a:p>
      </dgm:t>
    </dgm:pt>
    <dgm:pt modelId="{F9709495-1D9A-4086-ADEF-E2E2DF96EE4F}">
      <dgm:prSet phldrT="[Text]" custT="1"/>
      <dgm:spPr/>
      <dgm:t>
        <a:bodyPr/>
        <a:lstStyle/>
        <a:p>
          <a:r>
            <a:rPr lang="en-US" sz="2000" dirty="0"/>
            <a:t>Revenue Nature</a:t>
          </a:r>
          <a:endParaRPr lang="en-MY" sz="2000" dirty="0"/>
        </a:p>
      </dgm:t>
    </dgm:pt>
    <dgm:pt modelId="{57ED57D1-2591-4F2B-A552-826607E90E3B}" type="parTrans" cxnId="{3F5BC955-4CD4-4154-8EE6-B1CCEC169873}">
      <dgm:prSet/>
      <dgm:spPr/>
      <dgm:t>
        <a:bodyPr/>
        <a:lstStyle/>
        <a:p>
          <a:endParaRPr lang="en-MY"/>
        </a:p>
      </dgm:t>
    </dgm:pt>
    <dgm:pt modelId="{4621879B-9E14-4C0C-A889-D797B62AD4A9}" type="sibTrans" cxnId="{3F5BC955-4CD4-4154-8EE6-B1CCEC169873}">
      <dgm:prSet/>
      <dgm:spPr/>
      <dgm:t>
        <a:bodyPr/>
        <a:lstStyle/>
        <a:p>
          <a:endParaRPr lang="en-MY"/>
        </a:p>
      </dgm:t>
    </dgm:pt>
    <dgm:pt modelId="{3D09282F-A4C9-4F55-91F2-966BA2BF72D9}">
      <dgm:prSet custT="1"/>
      <dgm:spPr/>
      <dgm:t>
        <a:bodyPr/>
        <a:lstStyle/>
        <a:p>
          <a:r>
            <a:rPr lang="en-US" sz="2000" dirty="0"/>
            <a:t>Timing</a:t>
          </a:r>
          <a:endParaRPr lang="en-MY" sz="2000" dirty="0"/>
        </a:p>
      </dgm:t>
    </dgm:pt>
    <dgm:pt modelId="{CFC3F567-F360-403F-9CF0-34A456695205}" type="parTrans" cxnId="{4858B522-6CEC-4F02-B0FD-274D7FD34E00}">
      <dgm:prSet/>
      <dgm:spPr/>
      <dgm:t>
        <a:bodyPr/>
        <a:lstStyle/>
        <a:p>
          <a:endParaRPr lang="en-MY"/>
        </a:p>
      </dgm:t>
    </dgm:pt>
    <dgm:pt modelId="{5F32BC78-1D0C-411F-BCB2-2EC5AB200150}" type="sibTrans" cxnId="{4858B522-6CEC-4F02-B0FD-274D7FD34E00}">
      <dgm:prSet/>
      <dgm:spPr/>
      <dgm:t>
        <a:bodyPr/>
        <a:lstStyle/>
        <a:p>
          <a:endParaRPr lang="en-MY"/>
        </a:p>
      </dgm:t>
    </dgm:pt>
    <dgm:pt modelId="{699C149C-F1C5-4BD3-A43C-0A7CF2574CDE}">
      <dgm:prSet custT="1"/>
      <dgm:spPr/>
      <dgm:t>
        <a:bodyPr/>
        <a:lstStyle/>
        <a:p>
          <a:r>
            <a:rPr lang="en-US" sz="2000" dirty="0"/>
            <a:t>Actual Liability</a:t>
          </a:r>
          <a:endParaRPr lang="en-MY" sz="2000" dirty="0"/>
        </a:p>
      </dgm:t>
    </dgm:pt>
    <dgm:pt modelId="{76B8284C-25B3-4620-9A4A-CA8E8539AFF7}" type="parTrans" cxnId="{863A7B47-E3DF-4A1F-A520-04AA8D7CA837}">
      <dgm:prSet/>
      <dgm:spPr/>
      <dgm:t>
        <a:bodyPr/>
        <a:lstStyle/>
        <a:p>
          <a:endParaRPr lang="en-MY"/>
        </a:p>
      </dgm:t>
    </dgm:pt>
    <dgm:pt modelId="{E26A062C-FFA8-4DEF-AA8C-C04CAF7B920B}" type="sibTrans" cxnId="{863A7B47-E3DF-4A1F-A520-04AA8D7CA837}">
      <dgm:prSet/>
      <dgm:spPr/>
      <dgm:t>
        <a:bodyPr/>
        <a:lstStyle/>
        <a:p>
          <a:endParaRPr lang="en-MY"/>
        </a:p>
      </dgm:t>
    </dgm:pt>
    <dgm:pt modelId="{66201070-A6EE-4462-BCBA-14BB9713DD2C}" type="pres">
      <dgm:prSet presAssocID="{1E44C3F2-4F56-4C5C-A555-131ED617F10E}" presName="compositeShape" presStyleCnt="0">
        <dgm:presLayoutVars>
          <dgm:chMax val="7"/>
          <dgm:dir/>
          <dgm:resizeHandles val="exact"/>
        </dgm:presLayoutVars>
      </dgm:prSet>
      <dgm:spPr/>
    </dgm:pt>
    <dgm:pt modelId="{56243500-19CB-4964-BEC7-1F1501AFF5E1}" type="pres">
      <dgm:prSet presAssocID="{1E44C3F2-4F56-4C5C-A555-131ED617F10E}" presName="wedge1" presStyleLbl="node1" presStyleIdx="0" presStyleCnt="5"/>
      <dgm:spPr/>
    </dgm:pt>
    <dgm:pt modelId="{DA0CF0E8-B399-4CC5-8FF5-99F98264EB15}" type="pres">
      <dgm:prSet presAssocID="{1E44C3F2-4F56-4C5C-A555-131ED617F10E}" presName="dummy1a" presStyleCnt="0"/>
      <dgm:spPr/>
    </dgm:pt>
    <dgm:pt modelId="{3DDFCDB6-E9B7-4D61-88BB-A3F74886CEA8}" type="pres">
      <dgm:prSet presAssocID="{1E44C3F2-4F56-4C5C-A555-131ED617F10E}" presName="dummy1b" presStyleCnt="0"/>
      <dgm:spPr/>
    </dgm:pt>
    <dgm:pt modelId="{22116669-6336-46F8-BAAF-42F0EEC4CBDD}" type="pres">
      <dgm:prSet presAssocID="{1E44C3F2-4F56-4C5C-A555-131ED617F10E}" presName="wedge1Tx" presStyleLbl="node1" presStyleIdx="0" presStyleCnt="5">
        <dgm:presLayoutVars>
          <dgm:chMax val="0"/>
          <dgm:chPref val="0"/>
          <dgm:bulletEnabled val="1"/>
        </dgm:presLayoutVars>
      </dgm:prSet>
      <dgm:spPr/>
    </dgm:pt>
    <dgm:pt modelId="{542FCBDA-EFAA-4B26-8D3D-075FC491B658}" type="pres">
      <dgm:prSet presAssocID="{1E44C3F2-4F56-4C5C-A555-131ED617F10E}" presName="wedge2" presStyleLbl="node1" presStyleIdx="1" presStyleCnt="5"/>
      <dgm:spPr/>
    </dgm:pt>
    <dgm:pt modelId="{03B67604-8C48-49B4-A14A-65FB1DF18DEC}" type="pres">
      <dgm:prSet presAssocID="{1E44C3F2-4F56-4C5C-A555-131ED617F10E}" presName="dummy2a" presStyleCnt="0"/>
      <dgm:spPr/>
    </dgm:pt>
    <dgm:pt modelId="{168DDB0C-BAAF-4E9A-95AD-C641E1AE5C97}" type="pres">
      <dgm:prSet presAssocID="{1E44C3F2-4F56-4C5C-A555-131ED617F10E}" presName="dummy2b" presStyleCnt="0"/>
      <dgm:spPr/>
    </dgm:pt>
    <dgm:pt modelId="{6D7D0C44-270D-4405-A71C-488C0B352400}" type="pres">
      <dgm:prSet presAssocID="{1E44C3F2-4F56-4C5C-A555-131ED617F10E}" presName="wedge2Tx" presStyleLbl="node1" presStyleIdx="1" presStyleCnt="5">
        <dgm:presLayoutVars>
          <dgm:chMax val="0"/>
          <dgm:chPref val="0"/>
          <dgm:bulletEnabled val="1"/>
        </dgm:presLayoutVars>
      </dgm:prSet>
      <dgm:spPr/>
    </dgm:pt>
    <dgm:pt modelId="{D47DD5BC-973C-4927-A459-AFDF88C9D85C}" type="pres">
      <dgm:prSet presAssocID="{1E44C3F2-4F56-4C5C-A555-131ED617F10E}" presName="wedge3" presStyleLbl="node1" presStyleIdx="2" presStyleCnt="5"/>
      <dgm:spPr/>
    </dgm:pt>
    <dgm:pt modelId="{9D6D72D6-B1FF-4591-91C1-675252A065A9}" type="pres">
      <dgm:prSet presAssocID="{1E44C3F2-4F56-4C5C-A555-131ED617F10E}" presName="dummy3a" presStyleCnt="0"/>
      <dgm:spPr/>
    </dgm:pt>
    <dgm:pt modelId="{4E02A4AF-99D2-4BDC-B5EA-A38B60CA0857}" type="pres">
      <dgm:prSet presAssocID="{1E44C3F2-4F56-4C5C-A555-131ED617F10E}" presName="dummy3b" presStyleCnt="0"/>
      <dgm:spPr/>
    </dgm:pt>
    <dgm:pt modelId="{7C4F08FB-2848-48E6-97BB-67C82B2E1BB8}" type="pres">
      <dgm:prSet presAssocID="{1E44C3F2-4F56-4C5C-A555-131ED617F10E}" presName="wedge3Tx" presStyleLbl="node1" presStyleIdx="2" presStyleCnt="5">
        <dgm:presLayoutVars>
          <dgm:chMax val="0"/>
          <dgm:chPref val="0"/>
          <dgm:bulletEnabled val="1"/>
        </dgm:presLayoutVars>
      </dgm:prSet>
      <dgm:spPr/>
    </dgm:pt>
    <dgm:pt modelId="{C45014D8-20B3-485A-B4E2-7C4819BA9614}" type="pres">
      <dgm:prSet presAssocID="{1E44C3F2-4F56-4C5C-A555-131ED617F10E}" presName="wedge4" presStyleLbl="node1" presStyleIdx="3" presStyleCnt="5"/>
      <dgm:spPr/>
    </dgm:pt>
    <dgm:pt modelId="{802A6D6B-2939-4B21-8C61-A230CFB1836C}" type="pres">
      <dgm:prSet presAssocID="{1E44C3F2-4F56-4C5C-A555-131ED617F10E}" presName="dummy4a" presStyleCnt="0"/>
      <dgm:spPr/>
    </dgm:pt>
    <dgm:pt modelId="{B819588C-71CA-4006-ADAD-044AD040F72C}" type="pres">
      <dgm:prSet presAssocID="{1E44C3F2-4F56-4C5C-A555-131ED617F10E}" presName="dummy4b" presStyleCnt="0"/>
      <dgm:spPr/>
    </dgm:pt>
    <dgm:pt modelId="{B0D1E0D8-402F-4B20-9424-FAF4A850825D}" type="pres">
      <dgm:prSet presAssocID="{1E44C3F2-4F56-4C5C-A555-131ED617F10E}" presName="wedge4Tx" presStyleLbl="node1" presStyleIdx="3" presStyleCnt="5">
        <dgm:presLayoutVars>
          <dgm:chMax val="0"/>
          <dgm:chPref val="0"/>
          <dgm:bulletEnabled val="1"/>
        </dgm:presLayoutVars>
      </dgm:prSet>
      <dgm:spPr/>
    </dgm:pt>
    <dgm:pt modelId="{81052B3E-D6A2-418A-B89F-F9717B184C8E}" type="pres">
      <dgm:prSet presAssocID="{1E44C3F2-4F56-4C5C-A555-131ED617F10E}" presName="wedge5" presStyleLbl="node1" presStyleIdx="4" presStyleCnt="5"/>
      <dgm:spPr/>
    </dgm:pt>
    <dgm:pt modelId="{8748E80A-3C21-471B-94C5-135FBDF33736}" type="pres">
      <dgm:prSet presAssocID="{1E44C3F2-4F56-4C5C-A555-131ED617F10E}" presName="dummy5a" presStyleCnt="0"/>
      <dgm:spPr/>
    </dgm:pt>
    <dgm:pt modelId="{463AE3D7-6C0D-4DBA-9159-E37E6029A273}" type="pres">
      <dgm:prSet presAssocID="{1E44C3F2-4F56-4C5C-A555-131ED617F10E}" presName="dummy5b" presStyleCnt="0"/>
      <dgm:spPr/>
    </dgm:pt>
    <dgm:pt modelId="{27355A1E-31D8-4F58-A1CC-B0FC71338BBA}" type="pres">
      <dgm:prSet presAssocID="{1E44C3F2-4F56-4C5C-A555-131ED617F10E}" presName="wedge5Tx" presStyleLbl="node1" presStyleIdx="4" presStyleCnt="5">
        <dgm:presLayoutVars>
          <dgm:chMax val="0"/>
          <dgm:chPref val="0"/>
          <dgm:bulletEnabled val="1"/>
        </dgm:presLayoutVars>
      </dgm:prSet>
      <dgm:spPr/>
    </dgm:pt>
    <dgm:pt modelId="{FFDB908A-0E11-4910-97C4-1EF4FCF765E4}" type="pres">
      <dgm:prSet presAssocID="{EBE8CA43-8D3D-421B-94C3-09C41ABE803C}" presName="arrowWedge1" presStyleLbl="fgSibTrans2D1" presStyleIdx="0" presStyleCnt="5"/>
      <dgm:spPr/>
    </dgm:pt>
    <dgm:pt modelId="{E02D2F22-576D-42EF-BE52-2F7FF667BE6E}" type="pres">
      <dgm:prSet presAssocID="{E26A062C-FFA8-4DEF-AA8C-C04CAF7B920B}" presName="arrowWedge2" presStyleLbl="fgSibTrans2D1" presStyleIdx="1" presStyleCnt="5"/>
      <dgm:spPr/>
    </dgm:pt>
    <dgm:pt modelId="{21563072-30E1-4E62-B875-A3B8F2FD4D93}" type="pres">
      <dgm:prSet presAssocID="{5F32BC78-1D0C-411F-BCB2-2EC5AB200150}" presName="arrowWedge3" presStyleLbl="fgSibTrans2D1" presStyleIdx="2" presStyleCnt="5"/>
      <dgm:spPr/>
    </dgm:pt>
    <dgm:pt modelId="{5C8B0E20-FF0F-4BE1-94BC-3F3EFD7B22B7}" type="pres">
      <dgm:prSet presAssocID="{099A7867-7067-4A46-9C49-0678EFEC8332}" presName="arrowWedge4" presStyleLbl="fgSibTrans2D1" presStyleIdx="3" presStyleCnt="5"/>
      <dgm:spPr/>
    </dgm:pt>
    <dgm:pt modelId="{EA7E9CC5-7436-4F07-A7C2-402630DE4D0C}" type="pres">
      <dgm:prSet presAssocID="{4621879B-9E14-4C0C-A889-D797B62AD4A9}" presName="arrowWedge5" presStyleLbl="fgSibTrans2D1" presStyleIdx="4" presStyleCnt="5"/>
      <dgm:spPr/>
    </dgm:pt>
  </dgm:ptLst>
  <dgm:cxnLst>
    <dgm:cxn modelId="{7C6B8A1E-EA71-4A55-BD81-F634AE90651E}" type="presOf" srcId="{699C149C-F1C5-4BD3-A43C-0A7CF2574CDE}" destId="{6D7D0C44-270D-4405-A71C-488C0B352400}" srcOrd="1" destOrd="0" presId="urn:microsoft.com/office/officeart/2005/8/layout/cycle8"/>
    <dgm:cxn modelId="{4858B522-6CEC-4F02-B0FD-274D7FD34E00}" srcId="{1E44C3F2-4F56-4C5C-A555-131ED617F10E}" destId="{3D09282F-A4C9-4F55-91F2-966BA2BF72D9}" srcOrd="2" destOrd="0" parTransId="{CFC3F567-F360-403F-9CF0-34A456695205}" sibTransId="{5F32BC78-1D0C-411F-BCB2-2EC5AB200150}"/>
    <dgm:cxn modelId="{1084A73C-4A9B-4A70-AA25-D970319A90D5}" type="presOf" srcId="{7061EDE6-7BB0-404F-A37B-88D86A856837}" destId="{B0D1E0D8-402F-4B20-9424-FAF4A850825D}" srcOrd="1" destOrd="0" presId="urn:microsoft.com/office/officeart/2005/8/layout/cycle8"/>
    <dgm:cxn modelId="{0D31CA62-4B0A-4A75-91E5-36E852E04990}" srcId="{1E44C3F2-4F56-4C5C-A555-131ED617F10E}" destId="{47799887-E3F1-475B-916C-E82F37C5196F}" srcOrd="0" destOrd="0" parTransId="{B59D141F-1EFE-4A5B-A3F0-398BB806C82F}" sibTransId="{EBE8CA43-8D3D-421B-94C3-09C41ABE803C}"/>
    <dgm:cxn modelId="{863A7B47-E3DF-4A1F-A520-04AA8D7CA837}" srcId="{1E44C3F2-4F56-4C5C-A555-131ED617F10E}" destId="{699C149C-F1C5-4BD3-A43C-0A7CF2574CDE}" srcOrd="1" destOrd="0" parTransId="{76B8284C-25B3-4620-9A4A-CA8E8539AFF7}" sibTransId="{E26A062C-FFA8-4DEF-AA8C-C04CAF7B920B}"/>
    <dgm:cxn modelId="{7D29986A-EF2D-422F-953D-ADED7C5AAFCD}" type="presOf" srcId="{47799887-E3F1-475B-916C-E82F37C5196F}" destId="{22116669-6336-46F8-BAAF-42F0EEC4CBDD}" srcOrd="1" destOrd="0" presId="urn:microsoft.com/office/officeart/2005/8/layout/cycle8"/>
    <dgm:cxn modelId="{8C0D8F4E-3E4D-4880-A81D-16BBFD30D991}" type="presOf" srcId="{F9709495-1D9A-4086-ADEF-E2E2DF96EE4F}" destId="{27355A1E-31D8-4F58-A1CC-B0FC71338BBA}" srcOrd="1" destOrd="0" presId="urn:microsoft.com/office/officeart/2005/8/layout/cycle8"/>
    <dgm:cxn modelId="{CB9A6D70-0261-4DA7-88E8-F9AA07695619}" type="presOf" srcId="{47799887-E3F1-475B-916C-E82F37C5196F}" destId="{56243500-19CB-4964-BEC7-1F1501AFF5E1}" srcOrd="0" destOrd="0" presId="urn:microsoft.com/office/officeart/2005/8/layout/cycle8"/>
    <dgm:cxn modelId="{3F5BC955-4CD4-4154-8EE6-B1CCEC169873}" srcId="{1E44C3F2-4F56-4C5C-A555-131ED617F10E}" destId="{F9709495-1D9A-4086-ADEF-E2E2DF96EE4F}" srcOrd="4" destOrd="0" parTransId="{57ED57D1-2591-4F2B-A552-826607E90E3B}" sibTransId="{4621879B-9E14-4C0C-A889-D797B62AD4A9}"/>
    <dgm:cxn modelId="{546619B1-B687-477E-8647-594313F5739F}" type="presOf" srcId="{7061EDE6-7BB0-404F-A37B-88D86A856837}" destId="{C45014D8-20B3-485A-B4E2-7C4819BA9614}" srcOrd="0" destOrd="0" presId="urn:microsoft.com/office/officeart/2005/8/layout/cycle8"/>
    <dgm:cxn modelId="{E9DA49BD-381D-4C8C-A604-FE5617662419}" type="presOf" srcId="{699C149C-F1C5-4BD3-A43C-0A7CF2574CDE}" destId="{542FCBDA-EFAA-4B26-8D3D-075FC491B658}" srcOrd="0" destOrd="0" presId="urn:microsoft.com/office/officeart/2005/8/layout/cycle8"/>
    <dgm:cxn modelId="{BDF747C1-92E3-485D-B544-650AC6BF63E1}" type="presOf" srcId="{3D09282F-A4C9-4F55-91F2-966BA2BF72D9}" destId="{7C4F08FB-2848-48E6-97BB-67C82B2E1BB8}" srcOrd="1" destOrd="0" presId="urn:microsoft.com/office/officeart/2005/8/layout/cycle8"/>
    <dgm:cxn modelId="{30A0B0CD-1C4D-4E7D-B564-EA3CD2942867}" type="presOf" srcId="{1E44C3F2-4F56-4C5C-A555-131ED617F10E}" destId="{66201070-A6EE-4462-BCBA-14BB9713DD2C}" srcOrd="0" destOrd="0" presId="urn:microsoft.com/office/officeart/2005/8/layout/cycle8"/>
    <dgm:cxn modelId="{80847BD2-0553-43C2-86F4-2440675EB825}" type="presOf" srcId="{F9709495-1D9A-4086-ADEF-E2E2DF96EE4F}" destId="{81052B3E-D6A2-418A-B89F-F9717B184C8E}" srcOrd="0" destOrd="0" presId="urn:microsoft.com/office/officeart/2005/8/layout/cycle8"/>
    <dgm:cxn modelId="{0F6D1CFC-DFB1-4601-BC88-E0F0D333CAC2}" type="presOf" srcId="{3D09282F-A4C9-4F55-91F2-966BA2BF72D9}" destId="{D47DD5BC-973C-4927-A459-AFDF88C9D85C}" srcOrd="0" destOrd="0" presId="urn:microsoft.com/office/officeart/2005/8/layout/cycle8"/>
    <dgm:cxn modelId="{484DBFFE-1C58-439F-8F1A-C1B2E13EDDCB}" srcId="{1E44C3F2-4F56-4C5C-A555-131ED617F10E}" destId="{7061EDE6-7BB0-404F-A37B-88D86A856837}" srcOrd="3" destOrd="0" parTransId="{23F81C1E-34AF-4483-9750-76A41588BA11}" sibTransId="{099A7867-7067-4A46-9C49-0678EFEC8332}"/>
    <dgm:cxn modelId="{752D26BA-292A-4191-8797-77C7B62A4327}" type="presParOf" srcId="{66201070-A6EE-4462-BCBA-14BB9713DD2C}" destId="{56243500-19CB-4964-BEC7-1F1501AFF5E1}" srcOrd="0" destOrd="0" presId="urn:microsoft.com/office/officeart/2005/8/layout/cycle8"/>
    <dgm:cxn modelId="{193542CC-24BB-4411-BC67-798D0082D811}" type="presParOf" srcId="{66201070-A6EE-4462-BCBA-14BB9713DD2C}" destId="{DA0CF0E8-B399-4CC5-8FF5-99F98264EB15}" srcOrd="1" destOrd="0" presId="urn:microsoft.com/office/officeart/2005/8/layout/cycle8"/>
    <dgm:cxn modelId="{C27EC513-90A9-4AF6-9FA7-534CB232D525}" type="presParOf" srcId="{66201070-A6EE-4462-BCBA-14BB9713DD2C}" destId="{3DDFCDB6-E9B7-4D61-88BB-A3F74886CEA8}" srcOrd="2" destOrd="0" presId="urn:microsoft.com/office/officeart/2005/8/layout/cycle8"/>
    <dgm:cxn modelId="{C98532D7-B726-4CC8-8BC7-74D40A809210}" type="presParOf" srcId="{66201070-A6EE-4462-BCBA-14BB9713DD2C}" destId="{22116669-6336-46F8-BAAF-42F0EEC4CBDD}" srcOrd="3" destOrd="0" presId="urn:microsoft.com/office/officeart/2005/8/layout/cycle8"/>
    <dgm:cxn modelId="{8D1885B0-3417-402B-84CC-B960EF7C6456}" type="presParOf" srcId="{66201070-A6EE-4462-BCBA-14BB9713DD2C}" destId="{542FCBDA-EFAA-4B26-8D3D-075FC491B658}" srcOrd="4" destOrd="0" presId="urn:microsoft.com/office/officeart/2005/8/layout/cycle8"/>
    <dgm:cxn modelId="{84E0FBB3-B896-458B-BF0A-FB35C1C733DA}" type="presParOf" srcId="{66201070-A6EE-4462-BCBA-14BB9713DD2C}" destId="{03B67604-8C48-49B4-A14A-65FB1DF18DEC}" srcOrd="5" destOrd="0" presId="urn:microsoft.com/office/officeart/2005/8/layout/cycle8"/>
    <dgm:cxn modelId="{5C1D7F39-7581-44DA-A62F-864E2D0E6F38}" type="presParOf" srcId="{66201070-A6EE-4462-BCBA-14BB9713DD2C}" destId="{168DDB0C-BAAF-4E9A-95AD-C641E1AE5C97}" srcOrd="6" destOrd="0" presId="urn:microsoft.com/office/officeart/2005/8/layout/cycle8"/>
    <dgm:cxn modelId="{6257B56F-765B-4A9F-A714-265B055B0126}" type="presParOf" srcId="{66201070-A6EE-4462-BCBA-14BB9713DD2C}" destId="{6D7D0C44-270D-4405-A71C-488C0B352400}" srcOrd="7" destOrd="0" presId="urn:microsoft.com/office/officeart/2005/8/layout/cycle8"/>
    <dgm:cxn modelId="{052E0B08-D3C4-49D7-A877-865D0B8EDEDB}" type="presParOf" srcId="{66201070-A6EE-4462-BCBA-14BB9713DD2C}" destId="{D47DD5BC-973C-4927-A459-AFDF88C9D85C}" srcOrd="8" destOrd="0" presId="urn:microsoft.com/office/officeart/2005/8/layout/cycle8"/>
    <dgm:cxn modelId="{B1D3E54A-B499-4D49-8335-EECF0D3E69AC}" type="presParOf" srcId="{66201070-A6EE-4462-BCBA-14BB9713DD2C}" destId="{9D6D72D6-B1FF-4591-91C1-675252A065A9}" srcOrd="9" destOrd="0" presId="urn:microsoft.com/office/officeart/2005/8/layout/cycle8"/>
    <dgm:cxn modelId="{D40BD0CA-0CE4-45C8-B0F7-B0E18A313B66}" type="presParOf" srcId="{66201070-A6EE-4462-BCBA-14BB9713DD2C}" destId="{4E02A4AF-99D2-4BDC-B5EA-A38B60CA0857}" srcOrd="10" destOrd="0" presId="urn:microsoft.com/office/officeart/2005/8/layout/cycle8"/>
    <dgm:cxn modelId="{297D2748-8566-4BB9-9798-512F1766C69D}" type="presParOf" srcId="{66201070-A6EE-4462-BCBA-14BB9713DD2C}" destId="{7C4F08FB-2848-48E6-97BB-67C82B2E1BB8}" srcOrd="11" destOrd="0" presId="urn:microsoft.com/office/officeart/2005/8/layout/cycle8"/>
    <dgm:cxn modelId="{33F0EE41-635E-464B-80DF-DF16ACC3D71B}" type="presParOf" srcId="{66201070-A6EE-4462-BCBA-14BB9713DD2C}" destId="{C45014D8-20B3-485A-B4E2-7C4819BA9614}" srcOrd="12" destOrd="0" presId="urn:microsoft.com/office/officeart/2005/8/layout/cycle8"/>
    <dgm:cxn modelId="{93D43B05-1323-4F5C-80A3-F7DB01F46BF4}" type="presParOf" srcId="{66201070-A6EE-4462-BCBA-14BB9713DD2C}" destId="{802A6D6B-2939-4B21-8C61-A230CFB1836C}" srcOrd="13" destOrd="0" presId="urn:microsoft.com/office/officeart/2005/8/layout/cycle8"/>
    <dgm:cxn modelId="{A02D1C85-30D1-4832-9EDD-AA26FD9793D0}" type="presParOf" srcId="{66201070-A6EE-4462-BCBA-14BB9713DD2C}" destId="{B819588C-71CA-4006-ADAD-044AD040F72C}" srcOrd="14" destOrd="0" presId="urn:microsoft.com/office/officeart/2005/8/layout/cycle8"/>
    <dgm:cxn modelId="{1A6E2F58-77DB-49BB-A44F-39EC53468752}" type="presParOf" srcId="{66201070-A6EE-4462-BCBA-14BB9713DD2C}" destId="{B0D1E0D8-402F-4B20-9424-FAF4A850825D}" srcOrd="15" destOrd="0" presId="urn:microsoft.com/office/officeart/2005/8/layout/cycle8"/>
    <dgm:cxn modelId="{606FF242-0735-4A7C-B146-B352174E001F}" type="presParOf" srcId="{66201070-A6EE-4462-BCBA-14BB9713DD2C}" destId="{81052B3E-D6A2-418A-B89F-F9717B184C8E}" srcOrd="16" destOrd="0" presId="urn:microsoft.com/office/officeart/2005/8/layout/cycle8"/>
    <dgm:cxn modelId="{C657BB6C-0A29-480A-8AEE-E079ED6599F6}" type="presParOf" srcId="{66201070-A6EE-4462-BCBA-14BB9713DD2C}" destId="{8748E80A-3C21-471B-94C5-135FBDF33736}" srcOrd="17" destOrd="0" presId="urn:microsoft.com/office/officeart/2005/8/layout/cycle8"/>
    <dgm:cxn modelId="{8BF3567D-CB3D-462D-9E40-0B9714D09F67}" type="presParOf" srcId="{66201070-A6EE-4462-BCBA-14BB9713DD2C}" destId="{463AE3D7-6C0D-4DBA-9159-E37E6029A273}" srcOrd="18" destOrd="0" presId="urn:microsoft.com/office/officeart/2005/8/layout/cycle8"/>
    <dgm:cxn modelId="{E8278BCF-076D-41F1-A889-3A41C472E572}" type="presParOf" srcId="{66201070-A6EE-4462-BCBA-14BB9713DD2C}" destId="{27355A1E-31D8-4F58-A1CC-B0FC71338BBA}" srcOrd="19" destOrd="0" presId="urn:microsoft.com/office/officeart/2005/8/layout/cycle8"/>
    <dgm:cxn modelId="{CAD6DCA4-3C21-4221-B075-5AD05A090B0A}" type="presParOf" srcId="{66201070-A6EE-4462-BCBA-14BB9713DD2C}" destId="{FFDB908A-0E11-4910-97C4-1EF4FCF765E4}" srcOrd="20" destOrd="0" presId="urn:microsoft.com/office/officeart/2005/8/layout/cycle8"/>
    <dgm:cxn modelId="{64DAA321-54BF-4AD5-B541-78D1C5B6BFD3}" type="presParOf" srcId="{66201070-A6EE-4462-BCBA-14BB9713DD2C}" destId="{E02D2F22-576D-42EF-BE52-2F7FF667BE6E}" srcOrd="21" destOrd="0" presId="urn:microsoft.com/office/officeart/2005/8/layout/cycle8"/>
    <dgm:cxn modelId="{E974D856-CBA0-4F2C-8C6D-C7BFF186E9AB}" type="presParOf" srcId="{66201070-A6EE-4462-BCBA-14BB9713DD2C}" destId="{21563072-30E1-4E62-B875-A3B8F2FD4D93}" srcOrd="22" destOrd="0" presId="urn:microsoft.com/office/officeart/2005/8/layout/cycle8"/>
    <dgm:cxn modelId="{E197C6E6-7CD9-4B26-89A5-F31A515B428F}" type="presParOf" srcId="{66201070-A6EE-4462-BCBA-14BB9713DD2C}" destId="{5C8B0E20-FF0F-4BE1-94BC-3F3EFD7B22B7}" srcOrd="23" destOrd="0" presId="urn:microsoft.com/office/officeart/2005/8/layout/cycle8"/>
    <dgm:cxn modelId="{964EA938-21B6-4F67-8263-EEB43BED0887}" type="presParOf" srcId="{66201070-A6EE-4462-BCBA-14BB9713DD2C}" destId="{EA7E9CC5-7436-4F07-A7C2-402630DE4D0C}" srcOrd="24" destOrd="0" presId="urn:microsoft.com/office/officeart/2005/8/layout/cycle8"/>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243500-19CB-4964-BEC7-1F1501AFF5E1}">
      <dsp:nvSpPr>
        <dsp:cNvPr id="0" name=""/>
        <dsp:cNvSpPr/>
      </dsp:nvSpPr>
      <dsp:spPr>
        <a:xfrm>
          <a:off x="2122885" y="294353"/>
          <a:ext cx="3994454" cy="3994454"/>
        </a:xfrm>
        <a:prstGeom prst="pie">
          <a:avLst>
            <a:gd name="adj1" fmla="val 16200000"/>
            <a:gd name="adj2" fmla="val 2052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Quantum &amp; Purpose</a:t>
          </a:r>
          <a:endParaRPr lang="en-MY" sz="2000" kern="1200" dirty="0"/>
        </a:p>
      </dsp:txBody>
      <dsp:txXfrm>
        <a:off x="4206659" y="965802"/>
        <a:ext cx="1283931" cy="855954"/>
      </dsp:txXfrm>
    </dsp:sp>
    <dsp:sp modelId="{542FCBDA-EFAA-4B26-8D3D-075FC491B658}">
      <dsp:nvSpPr>
        <dsp:cNvPr id="0" name=""/>
        <dsp:cNvSpPr/>
      </dsp:nvSpPr>
      <dsp:spPr>
        <a:xfrm>
          <a:off x="2157123" y="400872"/>
          <a:ext cx="3994454" cy="3994454"/>
        </a:xfrm>
        <a:prstGeom prst="pie">
          <a:avLst>
            <a:gd name="adj1" fmla="val 20520000"/>
            <a:gd name="adj2" fmla="val 324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Actual Liability</a:t>
          </a:r>
          <a:endParaRPr lang="en-MY" sz="2000" kern="1200" dirty="0"/>
        </a:p>
      </dsp:txBody>
      <dsp:txXfrm>
        <a:off x="4729742" y="2225957"/>
        <a:ext cx="1188825" cy="951060"/>
      </dsp:txXfrm>
    </dsp:sp>
    <dsp:sp modelId="{D47DD5BC-973C-4927-A459-AFDF88C9D85C}">
      <dsp:nvSpPr>
        <dsp:cNvPr id="0" name=""/>
        <dsp:cNvSpPr/>
      </dsp:nvSpPr>
      <dsp:spPr>
        <a:xfrm>
          <a:off x="2066772" y="466495"/>
          <a:ext cx="3994454" cy="3994454"/>
        </a:xfrm>
        <a:prstGeom prst="pie">
          <a:avLst>
            <a:gd name="adj1" fmla="val 3240000"/>
            <a:gd name="adj2" fmla="val 756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Timing</a:t>
          </a:r>
          <a:endParaRPr lang="en-MY" sz="2000" kern="1200" dirty="0"/>
        </a:p>
      </dsp:txBody>
      <dsp:txXfrm>
        <a:off x="3493363" y="3272123"/>
        <a:ext cx="1141272" cy="1046166"/>
      </dsp:txXfrm>
    </dsp:sp>
    <dsp:sp modelId="{C45014D8-20B3-485A-B4E2-7C4819BA9614}">
      <dsp:nvSpPr>
        <dsp:cNvPr id="0" name=""/>
        <dsp:cNvSpPr/>
      </dsp:nvSpPr>
      <dsp:spPr>
        <a:xfrm>
          <a:off x="1976421" y="400872"/>
          <a:ext cx="3994454" cy="3994454"/>
        </a:xfrm>
        <a:prstGeom prst="pie">
          <a:avLst>
            <a:gd name="adj1" fmla="val 7560000"/>
            <a:gd name="adj2" fmla="val 1188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t>In the production of gross income</a:t>
          </a:r>
          <a:endParaRPr lang="en-MY" sz="1800" kern="1200" dirty="0"/>
        </a:p>
      </dsp:txBody>
      <dsp:txXfrm>
        <a:off x="2209431" y="2225957"/>
        <a:ext cx="1188825" cy="951060"/>
      </dsp:txXfrm>
    </dsp:sp>
    <dsp:sp modelId="{81052B3E-D6A2-418A-B89F-F9717B184C8E}">
      <dsp:nvSpPr>
        <dsp:cNvPr id="0" name=""/>
        <dsp:cNvSpPr/>
      </dsp:nvSpPr>
      <dsp:spPr>
        <a:xfrm>
          <a:off x="2010660" y="294353"/>
          <a:ext cx="3994454" cy="3994454"/>
        </a:xfrm>
        <a:prstGeom prst="pie">
          <a:avLst>
            <a:gd name="adj1" fmla="val 11880000"/>
            <a:gd name="adj2" fmla="val 1620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US" sz="2000" kern="1200" dirty="0"/>
            <a:t>Revenue Nature</a:t>
          </a:r>
          <a:endParaRPr lang="en-MY" sz="2000" kern="1200" dirty="0"/>
        </a:p>
      </dsp:txBody>
      <dsp:txXfrm>
        <a:off x="2637409" y="965802"/>
        <a:ext cx="1283931" cy="855954"/>
      </dsp:txXfrm>
    </dsp:sp>
    <dsp:sp modelId="{FFDB908A-0E11-4910-97C4-1EF4FCF765E4}">
      <dsp:nvSpPr>
        <dsp:cNvPr id="0" name=""/>
        <dsp:cNvSpPr/>
      </dsp:nvSpPr>
      <dsp:spPr>
        <a:xfrm>
          <a:off x="1875421" y="47077"/>
          <a:ext cx="4489006" cy="4489006"/>
        </a:xfrm>
        <a:prstGeom prst="circularArrow">
          <a:avLst>
            <a:gd name="adj1" fmla="val 5085"/>
            <a:gd name="adj2" fmla="val 327528"/>
            <a:gd name="adj3" fmla="val 20192361"/>
            <a:gd name="adj4" fmla="val 16200324"/>
            <a:gd name="adj5" fmla="val 5932"/>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E02D2F22-576D-42EF-BE52-2F7FF667BE6E}">
      <dsp:nvSpPr>
        <dsp:cNvPr id="0" name=""/>
        <dsp:cNvSpPr/>
      </dsp:nvSpPr>
      <dsp:spPr>
        <a:xfrm>
          <a:off x="1910123" y="153561"/>
          <a:ext cx="4489006" cy="4489006"/>
        </a:xfrm>
        <a:prstGeom prst="circularArrow">
          <a:avLst>
            <a:gd name="adj1" fmla="val 5085"/>
            <a:gd name="adj2" fmla="val 327528"/>
            <a:gd name="adj3" fmla="val 2912753"/>
            <a:gd name="adj4" fmla="val 20519953"/>
            <a:gd name="adj5" fmla="val 5932"/>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21563072-30E1-4E62-B875-A3B8F2FD4D93}">
      <dsp:nvSpPr>
        <dsp:cNvPr id="0" name=""/>
        <dsp:cNvSpPr/>
      </dsp:nvSpPr>
      <dsp:spPr>
        <a:xfrm>
          <a:off x="1819496" y="219384"/>
          <a:ext cx="4489006" cy="4489006"/>
        </a:xfrm>
        <a:prstGeom prst="circularArrow">
          <a:avLst>
            <a:gd name="adj1" fmla="val 5085"/>
            <a:gd name="adj2" fmla="val 327528"/>
            <a:gd name="adj3" fmla="val 7232777"/>
            <a:gd name="adj4" fmla="val 3239695"/>
            <a:gd name="adj5" fmla="val 5932"/>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5C8B0E20-FF0F-4BE1-94BC-3F3EFD7B22B7}">
      <dsp:nvSpPr>
        <dsp:cNvPr id="0" name=""/>
        <dsp:cNvSpPr/>
      </dsp:nvSpPr>
      <dsp:spPr>
        <a:xfrm>
          <a:off x="1728870" y="153561"/>
          <a:ext cx="4489006" cy="4489006"/>
        </a:xfrm>
        <a:prstGeom prst="circularArrow">
          <a:avLst>
            <a:gd name="adj1" fmla="val 5085"/>
            <a:gd name="adj2" fmla="val 327528"/>
            <a:gd name="adj3" fmla="val 11552519"/>
            <a:gd name="adj4" fmla="val 7559718"/>
            <a:gd name="adj5" fmla="val 5932"/>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EA7E9CC5-7436-4F07-A7C2-402630DE4D0C}">
      <dsp:nvSpPr>
        <dsp:cNvPr id="0" name=""/>
        <dsp:cNvSpPr/>
      </dsp:nvSpPr>
      <dsp:spPr>
        <a:xfrm>
          <a:off x="1763572" y="47077"/>
          <a:ext cx="4489006" cy="4489006"/>
        </a:xfrm>
        <a:prstGeom prst="circularArrow">
          <a:avLst>
            <a:gd name="adj1" fmla="val 5085"/>
            <a:gd name="adj2" fmla="val 327528"/>
            <a:gd name="adj3" fmla="val 15872148"/>
            <a:gd name="adj4" fmla="val 11880111"/>
            <a:gd name="adj5" fmla="val 5932"/>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16/11/2022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3630085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16/11/2022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206601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16/11/2022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6138029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Isosceles Triangle 1"/>
          <p:cNvSpPr/>
          <p:nvPr userDrawn="1"/>
        </p:nvSpPr>
        <p:spPr>
          <a:xfrm rot="18846045">
            <a:off x="-792649" y="1117336"/>
            <a:ext cx="5241411" cy="3388842"/>
          </a:xfrm>
          <a:prstGeom prst="triangle">
            <a:avLst/>
          </a:prstGeom>
          <a:solidFill>
            <a:schemeClr val="accent4">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1800"/>
          </a:p>
        </p:txBody>
      </p:sp>
      <p:sp>
        <p:nvSpPr>
          <p:cNvPr id="3" name="Picture Placeholder 2"/>
          <p:cNvSpPr>
            <a:spLocks noGrp="1"/>
          </p:cNvSpPr>
          <p:nvPr>
            <p:ph type="pic" idx="12" hasCustomPrompt="1"/>
          </p:nvPr>
        </p:nvSpPr>
        <p:spPr>
          <a:xfrm>
            <a:off x="1187624" y="1925232"/>
            <a:ext cx="2052000" cy="2736000"/>
          </a:xfrm>
          <a:prstGeom prst="ellipse">
            <a:avLst/>
          </a:prstGeom>
          <a:solidFill>
            <a:schemeClr val="bg1">
              <a:lumMod val="95000"/>
            </a:schemeClr>
          </a:solidFill>
        </p:spPr>
        <p:txBody>
          <a:bodyPr anchor="ctr"/>
          <a:lstStyle>
            <a:lvl1pPr marL="0" indent="0" algn="ctr">
              <a:buNone/>
              <a:defRPr sz="1200" baseline="0">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dirty="0"/>
              <a:t>Insert Your Image</a:t>
            </a:r>
            <a:endParaRPr lang="ko-KR" altLang="en-US" dirty="0"/>
          </a:p>
        </p:txBody>
      </p:sp>
      <p:sp>
        <p:nvSpPr>
          <p:cNvPr id="9" name="Text Placeholder 3">
            <a:extLst>
              <a:ext uri="{FF2B5EF4-FFF2-40B4-BE49-F238E27FC236}">
                <a16:creationId xmlns:a16="http://schemas.microsoft.com/office/drawing/2014/main" id="{441B99D2-420D-46C6-A410-C37693C29853}"/>
              </a:ext>
            </a:extLst>
          </p:cNvPr>
          <p:cNvSpPr>
            <a:spLocks noGrp="1"/>
          </p:cNvSpPr>
          <p:nvPr userDrawn="1">
            <p:ph type="body" sz="quarter" idx="13" hasCustomPrompt="1"/>
          </p:nvPr>
        </p:nvSpPr>
        <p:spPr>
          <a:xfrm>
            <a:off x="4427984" y="3777715"/>
            <a:ext cx="4032448" cy="384000"/>
          </a:xfrm>
          <a:prstGeom prst="rect">
            <a:avLst/>
          </a:prstGeom>
        </p:spPr>
        <p:txBody>
          <a:bodyPr/>
          <a:lstStyle>
            <a:lvl1pPr marL="0" indent="0" algn="l">
              <a:buFontTx/>
              <a:buNone/>
              <a:defRPr sz="1400" b="1">
                <a:solidFill>
                  <a:schemeClr val="tx1">
                    <a:lumMod val="75000"/>
                    <a:lumOff val="25000"/>
                  </a:schemeClr>
                </a:solidFill>
                <a:latin typeface="+mn-lt"/>
                <a:cs typeface="Arial" pitchFamily="34" charset="0"/>
              </a:defRPr>
            </a:lvl1pPr>
          </a:lstStyle>
          <a:p>
            <a:pPr marL="0" indent="0" algn="l">
              <a:buNone/>
            </a:pPr>
            <a:r>
              <a:rPr lang="en-US" altLang="ko-KR" sz="1000" dirty="0">
                <a:solidFill>
                  <a:schemeClr val="tx1">
                    <a:lumMod val="65000"/>
                    <a:lumOff val="35000"/>
                  </a:schemeClr>
                </a:solidFill>
                <a:latin typeface="+mn-lt"/>
                <a:cs typeface="Arial" pitchFamily="34" charset="0"/>
              </a:rPr>
              <a:t>This text can be replaced with your own text</a:t>
            </a:r>
            <a:endParaRPr lang="ko-KR" altLang="en-US" sz="1000" dirty="0">
              <a:solidFill>
                <a:schemeClr val="tx1">
                  <a:lumMod val="65000"/>
                  <a:lumOff val="35000"/>
                </a:schemeClr>
              </a:solidFill>
              <a:latin typeface="+mn-lt"/>
              <a:cs typeface="Arial" pitchFamily="34" charset="0"/>
            </a:endParaRPr>
          </a:p>
        </p:txBody>
      </p:sp>
      <p:sp>
        <p:nvSpPr>
          <p:cNvPr id="10" name="Title 1">
            <a:extLst>
              <a:ext uri="{FF2B5EF4-FFF2-40B4-BE49-F238E27FC236}">
                <a16:creationId xmlns:a16="http://schemas.microsoft.com/office/drawing/2014/main" id="{C6AD0303-FAF6-40B7-9DEB-08AFB34663A1}"/>
              </a:ext>
            </a:extLst>
          </p:cNvPr>
          <p:cNvSpPr>
            <a:spLocks noGrp="1"/>
          </p:cNvSpPr>
          <p:nvPr userDrawn="1">
            <p:ph type="title" hasCustomPrompt="1"/>
          </p:nvPr>
        </p:nvSpPr>
        <p:spPr>
          <a:xfrm>
            <a:off x="4427984" y="3047728"/>
            <a:ext cx="4032448" cy="720000"/>
          </a:xfrm>
          <a:prstGeom prst="rect">
            <a:avLst/>
          </a:prstGeom>
        </p:spPr>
        <p:txBody>
          <a:bodyPr anchor="ctr"/>
          <a:lstStyle>
            <a:lvl1pPr algn="l">
              <a:defRPr sz="2000" b="1" baseline="0">
                <a:solidFill>
                  <a:schemeClr val="tx1">
                    <a:lumMod val="75000"/>
                    <a:lumOff val="25000"/>
                  </a:schemeClr>
                </a:solidFill>
                <a:latin typeface="+mj-lt"/>
                <a:cs typeface="Arial" pitchFamily="34" charset="0"/>
              </a:defRPr>
            </a:lvl1pPr>
          </a:lstStyle>
          <a:p>
            <a:r>
              <a:rPr lang="en-US" altLang="ko-KR" dirty="0"/>
              <a:t>FREE PPT TEMPLATES</a:t>
            </a:r>
            <a:endParaRPr lang="ko-KR" altLang="en-US" dirty="0"/>
          </a:p>
        </p:txBody>
      </p:sp>
    </p:spTree>
    <p:extLst>
      <p:ext uri="{BB962C8B-B14F-4D97-AF65-F5344CB8AC3E}">
        <p14:creationId xmlns:p14="http://schemas.microsoft.com/office/powerpoint/2010/main" val="949691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85CD40-0FD8-4851-BD21-CF8319A52ED9}" type="datetimeFigureOut">
              <a:rPr lang="en-ID" smtClean="0"/>
              <a:t>16/11/2022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350868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85CD40-0FD8-4851-BD21-CF8319A52ED9}" type="datetimeFigureOut">
              <a:rPr lang="en-ID" smtClean="0"/>
              <a:t>16/11/2022</a:t>
            </a:fld>
            <a:endParaRPr lang="en-ID"/>
          </a:p>
        </p:txBody>
      </p:sp>
      <p:sp>
        <p:nvSpPr>
          <p:cNvPr id="5" name="Footer Placeholder 4"/>
          <p:cNvSpPr>
            <a:spLocks noGrp="1"/>
          </p:cNvSpPr>
          <p:nvPr>
            <p:ph type="ftr" sz="quarter" idx="11"/>
          </p:nvPr>
        </p:nvSpPr>
        <p:spPr/>
        <p:txBody>
          <a:bodyPr/>
          <a:lstStyle/>
          <a:p>
            <a:endParaRPr lang="en-ID"/>
          </a:p>
        </p:txBody>
      </p:sp>
      <p:sp>
        <p:nvSpPr>
          <p:cNvPr id="6" name="Slide Number Placeholder 5"/>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4077014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D85CD40-0FD8-4851-BD21-CF8319A52ED9}" type="datetimeFigureOut">
              <a:rPr lang="en-ID" smtClean="0"/>
              <a:t>16/11/2022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006154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D85CD40-0FD8-4851-BD21-CF8319A52ED9}" type="datetimeFigureOut">
              <a:rPr lang="en-ID" smtClean="0"/>
              <a:t>16/11/2022</a:t>
            </a:fld>
            <a:endParaRPr lang="en-ID"/>
          </a:p>
        </p:txBody>
      </p:sp>
      <p:sp>
        <p:nvSpPr>
          <p:cNvPr id="8" name="Footer Placeholder 7"/>
          <p:cNvSpPr>
            <a:spLocks noGrp="1"/>
          </p:cNvSpPr>
          <p:nvPr>
            <p:ph type="ftr" sz="quarter" idx="11"/>
          </p:nvPr>
        </p:nvSpPr>
        <p:spPr/>
        <p:txBody>
          <a:bodyPr/>
          <a:lstStyle/>
          <a:p>
            <a:endParaRPr lang="en-ID"/>
          </a:p>
        </p:txBody>
      </p:sp>
      <p:sp>
        <p:nvSpPr>
          <p:cNvPr id="9" name="Slide Number Placeholder 8"/>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2427441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D85CD40-0FD8-4851-BD21-CF8319A52ED9}" type="datetimeFigureOut">
              <a:rPr lang="en-ID" smtClean="0"/>
              <a:t>16/11/2022</a:t>
            </a:fld>
            <a:endParaRPr lang="en-ID"/>
          </a:p>
        </p:txBody>
      </p:sp>
      <p:sp>
        <p:nvSpPr>
          <p:cNvPr id="4" name="Footer Placeholder 3"/>
          <p:cNvSpPr>
            <a:spLocks noGrp="1"/>
          </p:cNvSpPr>
          <p:nvPr>
            <p:ph type="ftr" sz="quarter" idx="11"/>
          </p:nvPr>
        </p:nvSpPr>
        <p:spPr/>
        <p:txBody>
          <a:bodyPr/>
          <a:lstStyle/>
          <a:p>
            <a:endParaRPr lang="en-ID"/>
          </a:p>
        </p:txBody>
      </p:sp>
      <p:sp>
        <p:nvSpPr>
          <p:cNvPr id="5" name="Slide Number Placeholder 4"/>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481849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85CD40-0FD8-4851-BD21-CF8319A52ED9}" type="datetimeFigureOut">
              <a:rPr lang="en-ID" smtClean="0"/>
              <a:t>16/11/2022</a:t>
            </a:fld>
            <a:endParaRPr lang="en-ID"/>
          </a:p>
        </p:txBody>
      </p:sp>
      <p:sp>
        <p:nvSpPr>
          <p:cNvPr id="3" name="Footer Placeholder 2"/>
          <p:cNvSpPr>
            <a:spLocks noGrp="1"/>
          </p:cNvSpPr>
          <p:nvPr>
            <p:ph type="ftr" sz="quarter" idx="11"/>
          </p:nvPr>
        </p:nvSpPr>
        <p:spPr/>
        <p:txBody>
          <a:bodyPr/>
          <a:lstStyle/>
          <a:p>
            <a:endParaRPr lang="en-ID"/>
          </a:p>
        </p:txBody>
      </p:sp>
      <p:sp>
        <p:nvSpPr>
          <p:cNvPr id="4" name="Slide Number Placeholder 3"/>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365073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85CD40-0FD8-4851-BD21-CF8319A52ED9}" type="datetimeFigureOut">
              <a:rPr lang="en-ID" smtClean="0"/>
              <a:t>16/11/2022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342614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85CD40-0FD8-4851-BD21-CF8319A52ED9}" type="datetimeFigureOut">
              <a:rPr lang="en-ID" smtClean="0"/>
              <a:t>16/11/2022</a:t>
            </a:fld>
            <a:endParaRPr lang="en-ID"/>
          </a:p>
        </p:txBody>
      </p:sp>
      <p:sp>
        <p:nvSpPr>
          <p:cNvPr id="6" name="Footer Placeholder 5"/>
          <p:cNvSpPr>
            <a:spLocks noGrp="1"/>
          </p:cNvSpPr>
          <p:nvPr>
            <p:ph type="ftr" sz="quarter" idx="11"/>
          </p:nvPr>
        </p:nvSpPr>
        <p:spPr/>
        <p:txBody>
          <a:bodyPr/>
          <a:lstStyle/>
          <a:p>
            <a:endParaRPr lang="en-ID"/>
          </a:p>
        </p:txBody>
      </p:sp>
      <p:sp>
        <p:nvSpPr>
          <p:cNvPr id="7" name="Slide Number Placeholder 6"/>
          <p:cNvSpPr>
            <a:spLocks noGrp="1"/>
          </p:cNvSpPr>
          <p:nvPr>
            <p:ph type="sldNum" sz="quarter" idx="12"/>
          </p:nvPr>
        </p:nvSpPr>
        <p:spPr/>
        <p:txBody>
          <a:bodyPr/>
          <a:lstStyle/>
          <a:p>
            <a:fld id="{1E46EEBA-F58C-4050-A90F-6FF6D2EE4331}" type="slidenum">
              <a:rPr lang="en-ID" smtClean="0"/>
              <a:t>‹#›</a:t>
            </a:fld>
            <a:endParaRPr lang="en-ID"/>
          </a:p>
        </p:txBody>
      </p:sp>
    </p:spTree>
    <p:extLst>
      <p:ext uri="{BB962C8B-B14F-4D97-AF65-F5344CB8AC3E}">
        <p14:creationId xmlns:p14="http://schemas.microsoft.com/office/powerpoint/2010/main" val="194679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85CD40-0FD8-4851-BD21-CF8319A52ED9}" type="datetimeFigureOut">
              <a:rPr lang="en-ID" smtClean="0"/>
              <a:t>16/11/2022</a:t>
            </a:fld>
            <a:endParaRPr lang="en-ID"/>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46EEBA-F58C-4050-A90F-6FF6D2EE4331}" type="slidenum">
              <a:rPr lang="en-ID" smtClean="0"/>
              <a:t>‹#›</a:t>
            </a:fld>
            <a:endParaRPr lang="en-ID"/>
          </a:p>
        </p:txBody>
      </p:sp>
    </p:spTree>
    <p:extLst>
      <p:ext uri="{BB962C8B-B14F-4D97-AF65-F5344CB8AC3E}">
        <p14:creationId xmlns:p14="http://schemas.microsoft.com/office/powerpoint/2010/main" val="23573191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1BEA26-0718-4C1F-89F1-3CACF56D77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ubtitle 2">
            <a:extLst>
              <a:ext uri="{FF2B5EF4-FFF2-40B4-BE49-F238E27FC236}">
                <a16:creationId xmlns:a16="http://schemas.microsoft.com/office/drawing/2014/main" id="{E5D1F5AE-817F-4056-82D0-C34BC354C43A}"/>
              </a:ext>
            </a:extLst>
          </p:cNvPr>
          <p:cNvSpPr>
            <a:spLocks noGrp="1"/>
          </p:cNvSpPr>
          <p:nvPr>
            <p:ph type="subTitle" idx="1"/>
          </p:nvPr>
        </p:nvSpPr>
        <p:spPr>
          <a:xfrm>
            <a:off x="1143000" y="4079875"/>
            <a:ext cx="6858000" cy="1655762"/>
          </a:xfrm>
        </p:spPr>
        <p:txBody>
          <a:bodyPr/>
          <a:lstStyle/>
          <a:p>
            <a:r>
              <a:rPr lang="en-US" sz="3600" dirty="0"/>
              <a:t>COUNTRY UPDATES – LIMITATION OF INTEREST DEDUCTION, THIN CAPITALIZATION RULES</a:t>
            </a:r>
          </a:p>
          <a:p>
            <a:endParaRPr lang="en-ID" dirty="0"/>
          </a:p>
        </p:txBody>
      </p:sp>
    </p:spTree>
    <p:extLst>
      <p:ext uri="{BB962C8B-B14F-4D97-AF65-F5344CB8AC3E}">
        <p14:creationId xmlns:p14="http://schemas.microsoft.com/office/powerpoint/2010/main" val="2464706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2240049B-2717-64FC-6F11-8F4BBA2676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6"/>
          <p:cNvSpPr txBox="1">
            <a:spLocks/>
          </p:cNvSpPr>
          <p:nvPr/>
        </p:nvSpPr>
        <p:spPr>
          <a:xfrm>
            <a:off x="179512" y="120114"/>
            <a:ext cx="6264696" cy="1292662"/>
          </a:xfrm>
          <a:prstGeom prst="rect">
            <a:avLst/>
          </a:prstGeom>
        </p:spPr>
        <p:txBody>
          <a:bodyPr vert="horz" wrap="square" lIns="0" tIns="0" rIns="0" bIns="0" rtlCol="0" anchor="t" anchorCtr="0">
            <a:spAutoFit/>
          </a:bodyPr>
          <a:lstStyle>
            <a:lvl1pPr algn="l" defTabSz="685800" rtl="0" eaLnBrk="1" latinLnBrk="0" hangingPunct="1">
              <a:spcBef>
                <a:spcPct val="0"/>
              </a:spcBef>
              <a:buNone/>
              <a:defRPr sz="3200" b="1" kern="1200" baseline="0">
                <a:solidFill>
                  <a:schemeClr val="tx1"/>
                </a:solidFill>
                <a:latin typeface="+mj-lt"/>
                <a:ea typeface="+mj-ea"/>
                <a:cs typeface="+mj-cs"/>
              </a:defRPr>
            </a:lvl1pPr>
          </a:lstStyle>
          <a:p>
            <a:r>
              <a:rPr lang="en-US" sz="2800" b="0" dirty="0">
                <a:latin typeface="Arial" panose="020B0604020202020204" pitchFamily="34" charset="0"/>
                <a:cs typeface="Arial" panose="020B0604020202020204" pitchFamily="34" charset="0"/>
              </a:rPr>
              <a:t>Restriction on Deductibility of Interest</a:t>
            </a:r>
          </a:p>
          <a:p>
            <a:r>
              <a:rPr lang="en-US" sz="2800" b="0" dirty="0">
                <a:latin typeface="Arial" panose="020B0604020202020204" pitchFamily="34" charset="0"/>
                <a:cs typeface="Arial" panose="020B0604020202020204" pitchFamily="34" charset="0"/>
              </a:rPr>
              <a:t>(Section 140C of the Income Tax Act 1967)</a:t>
            </a: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300192" y="-6537"/>
            <a:ext cx="2843808" cy="6243849"/>
          </a:xfrm>
          <a:prstGeom prst="rect">
            <a:avLst/>
          </a:prstGeom>
        </p:spPr>
      </p:pic>
      <p:grpSp>
        <p:nvGrpSpPr>
          <p:cNvPr id="4" name="Group 3"/>
          <p:cNvGrpSpPr/>
          <p:nvPr/>
        </p:nvGrpSpPr>
        <p:grpSpPr>
          <a:xfrm>
            <a:off x="35496" y="1383067"/>
            <a:ext cx="6181116" cy="4494205"/>
            <a:chOff x="602075" y="1813247"/>
            <a:chExt cx="7248797" cy="4393451"/>
          </a:xfrm>
        </p:grpSpPr>
        <p:sp>
          <p:nvSpPr>
            <p:cNvPr id="5" name="L-Shape 4"/>
            <p:cNvSpPr/>
            <p:nvPr/>
          </p:nvSpPr>
          <p:spPr>
            <a:xfrm rot="10800000">
              <a:off x="6022071" y="1813247"/>
              <a:ext cx="1828801" cy="1660177"/>
            </a:xfrm>
            <a:prstGeom prst="corner">
              <a:avLst>
                <a:gd name="adj1" fmla="val 4860"/>
                <a:gd name="adj2" fmla="val 4208"/>
              </a:avLst>
            </a:prstGeom>
            <a:solidFill>
              <a:srgbClr val="FFC1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p>
          </p:txBody>
        </p:sp>
        <p:sp>
          <p:nvSpPr>
            <p:cNvPr id="6" name="L-Shape 5"/>
            <p:cNvSpPr/>
            <p:nvPr/>
          </p:nvSpPr>
          <p:spPr>
            <a:xfrm>
              <a:off x="602075" y="4546521"/>
              <a:ext cx="1828801" cy="1660177"/>
            </a:xfrm>
            <a:prstGeom prst="corner">
              <a:avLst>
                <a:gd name="adj1" fmla="val 4860"/>
                <a:gd name="adj2" fmla="val 4208"/>
              </a:avLst>
            </a:prstGeom>
            <a:solidFill>
              <a:srgbClr val="FFC1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dirty="0"/>
            </a:p>
          </p:txBody>
        </p:sp>
        <p:sp>
          <p:nvSpPr>
            <p:cNvPr id="7" name="Rectangle 6"/>
            <p:cNvSpPr/>
            <p:nvPr/>
          </p:nvSpPr>
          <p:spPr>
            <a:xfrm>
              <a:off x="797431" y="2010681"/>
              <a:ext cx="6858085" cy="3993776"/>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marL="285750" indent="-285750" algn="just">
                <a:spcBef>
                  <a:spcPts val="1200"/>
                </a:spcBef>
                <a:spcAft>
                  <a:spcPts val="1200"/>
                </a:spcAft>
                <a:buFont typeface="Arial" panose="020B0604020202020204" pitchFamily="34" charset="0"/>
                <a:buChar char="•"/>
              </a:pPr>
              <a:r>
                <a:rPr lang="en-US" sz="1600" dirty="0">
                  <a:solidFill>
                    <a:schemeClr val="tx1"/>
                  </a:solidFill>
                </a:rPr>
                <a:t>Section 140C of the Income Tax Act 1967 (may be referred to as “Earning Stripping Rules” or “ESR”) has been legislated in the </a:t>
              </a:r>
              <a:r>
                <a:rPr lang="en-US" sz="1600" i="1" dirty="0">
                  <a:solidFill>
                    <a:schemeClr val="tx1"/>
                  </a:solidFill>
                </a:rPr>
                <a:t>Finance Act 2018 (Act 812) </a:t>
              </a:r>
              <a:r>
                <a:rPr lang="en-US" sz="1600" dirty="0">
                  <a:solidFill>
                    <a:schemeClr val="tx1"/>
                  </a:solidFill>
                </a:rPr>
                <a:t>to introduce a new law which seeks to </a:t>
              </a:r>
              <a:r>
                <a:rPr lang="en-US" sz="1600" dirty="0">
                  <a:solidFill>
                    <a:srgbClr val="FF0000"/>
                  </a:solidFill>
                </a:rPr>
                <a:t>restrict deductibility of interest expenses incurred by a person against his business income</a:t>
              </a:r>
              <a:r>
                <a:rPr lang="en-US" sz="1600" dirty="0">
                  <a:solidFill>
                    <a:schemeClr val="tx1"/>
                  </a:solidFill>
                </a:rPr>
                <a:t>, if the interest expenses are in respect of “any financial assistance in a controlled transaction”. </a:t>
              </a:r>
            </a:p>
            <a:p>
              <a:pPr marL="285750" indent="-285750" algn="just">
                <a:spcBef>
                  <a:spcPts val="1200"/>
                </a:spcBef>
                <a:spcAft>
                  <a:spcPts val="1200"/>
                </a:spcAft>
                <a:buFont typeface="Arial" panose="020B0604020202020204" pitchFamily="34" charset="0"/>
                <a:buChar char="•"/>
              </a:pPr>
              <a:r>
                <a:rPr lang="en-US" sz="1600" dirty="0">
                  <a:solidFill>
                    <a:schemeClr val="tx1"/>
                  </a:solidFill>
                </a:rPr>
                <a:t>The introduction of Section 140C in Malaysia in 2019 is an act of commitment by the Malaysian Government to adopt international tax standards recommended in the OECD’s Base Erosion and Profit Shifting (BEPS) Project, in particular, </a:t>
              </a:r>
              <a:r>
                <a:rPr lang="en-US" sz="1600" b="1" i="1" dirty="0">
                  <a:solidFill>
                    <a:schemeClr val="tx1"/>
                  </a:solidFill>
                </a:rPr>
                <a:t>Action 4 – Limiting Base Erosion Involving Interest Deductions and Other Financial Payments</a:t>
              </a:r>
              <a:r>
                <a:rPr lang="en-US" sz="1600" dirty="0">
                  <a:solidFill>
                    <a:schemeClr val="tx1"/>
                  </a:solidFill>
                </a:rPr>
                <a:t>.</a:t>
              </a:r>
            </a:p>
            <a:p>
              <a:pPr marL="285750" indent="-285750" algn="just">
                <a:spcBef>
                  <a:spcPts val="1200"/>
                </a:spcBef>
                <a:spcAft>
                  <a:spcPts val="1200"/>
                </a:spcAft>
                <a:buFont typeface="Arial" panose="020B0604020202020204" pitchFamily="34" charset="0"/>
                <a:buChar char="•"/>
              </a:pPr>
              <a:r>
                <a:rPr lang="en-US" sz="1600" dirty="0">
                  <a:solidFill>
                    <a:schemeClr val="tx1"/>
                  </a:solidFill>
                </a:rPr>
                <a:t>The details of the implementation of Section 140C can be found in the </a:t>
              </a:r>
              <a:r>
                <a:rPr lang="en-US" sz="1600" b="1" i="1" dirty="0">
                  <a:solidFill>
                    <a:schemeClr val="tx1"/>
                  </a:solidFill>
                </a:rPr>
                <a:t>Income Tax (Restriction on Deductibility of Interest) Rules 2019</a:t>
              </a:r>
              <a:r>
                <a:rPr lang="en-US" sz="1600" dirty="0">
                  <a:solidFill>
                    <a:schemeClr val="tx1"/>
                  </a:solidFill>
                </a:rPr>
                <a:t>. </a:t>
              </a:r>
            </a:p>
          </p:txBody>
        </p:sp>
      </p:grpSp>
      <p:sp>
        <p:nvSpPr>
          <p:cNvPr id="8" name="TextBox 7">
            <a:extLst>
              <a:ext uri="{FF2B5EF4-FFF2-40B4-BE49-F238E27FC236}">
                <a16:creationId xmlns:a16="http://schemas.microsoft.com/office/drawing/2014/main" id="{F6E80552-037F-4F4F-8F5C-AEDE24F95902}"/>
              </a:ext>
            </a:extLst>
          </p:cNvPr>
          <p:cNvSpPr txBox="1"/>
          <p:nvPr/>
        </p:nvSpPr>
        <p:spPr>
          <a:xfrm>
            <a:off x="5573436" y="2801557"/>
            <a:ext cx="752590" cy="914400"/>
          </a:xfrm>
          <a:prstGeom prst="rect">
            <a:avLst/>
          </a:prstGeom>
          <a:noFill/>
        </p:spPr>
        <p:txBody>
          <a:bodyPr wrap="square" rtlCol="0">
            <a:spAutoFit/>
          </a:bodyPr>
          <a:lstStyle/>
          <a:p>
            <a:endParaRPr lang="en-MY" dirty="0"/>
          </a:p>
        </p:txBody>
      </p:sp>
      <p:sp>
        <p:nvSpPr>
          <p:cNvPr id="9" name="TextBox 8">
            <a:extLst>
              <a:ext uri="{FF2B5EF4-FFF2-40B4-BE49-F238E27FC236}">
                <a16:creationId xmlns:a16="http://schemas.microsoft.com/office/drawing/2014/main" id="{1CDCCA75-BA7F-4FDD-9A68-8B8E204E58C7}"/>
              </a:ext>
            </a:extLst>
          </p:cNvPr>
          <p:cNvSpPr txBox="1"/>
          <p:nvPr/>
        </p:nvSpPr>
        <p:spPr>
          <a:xfrm>
            <a:off x="5573436" y="2801557"/>
            <a:ext cx="752590" cy="914400"/>
          </a:xfrm>
          <a:prstGeom prst="rect">
            <a:avLst/>
          </a:prstGeom>
          <a:noFill/>
        </p:spPr>
        <p:txBody>
          <a:bodyPr wrap="square" rtlCol="0">
            <a:spAutoFit/>
          </a:bodyPr>
          <a:lstStyle/>
          <a:p>
            <a:endParaRPr lang="en-MY" dirty="0"/>
          </a:p>
        </p:txBody>
      </p:sp>
      <p:sp>
        <p:nvSpPr>
          <p:cNvPr id="10" name="TextBox 9">
            <a:extLst>
              <a:ext uri="{FF2B5EF4-FFF2-40B4-BE49-F238E27FC236}">
                <a16:creationId xmlns:a16="http://schemas.microsoft.com/office/drawing/2014/main" id="{91A17129-8B9E-4B30-B65E-1229121AED2F}"/>
              </a:ext>
            </a:extLst>
          </p:cNvPr>
          <p:cNvSpPr txBox="1"/>
          <p:nvPr/>
        </p:nvSpPr>
        <p:spPr>
          <a:xfrm>
            <a:off x="1590286" y="5670393"/>
            <a:ext cx="4777014" cy="461665"/>
          </a:xfrm>
          <a:prstGeom prst="rect">
            <a:avLst/>
          </a:prstGeom>
          <a:noFill/>
        </p:spPr>
        <p:txBody>
          <a:bodyPr wrap="square" rtlCol="0">
            <a:spAutoFit/>
          </a:bodyPr>
          <a:lstStyle/>
          <a:p>
            <a:r>
              <a:rPr lang="en-US" sz="1200" dirty="0"/>
              <a:t>Note: The IRB has also issued a technical guidelines – </a:t>
            </a:r>
          </a:p>
          <a:p>
            <a:r>
              <a:rPr lang="en-US" sz="1200" dirty="0"/>
              <a:t>          </a:t>
            </a:r>
            <a:r>
              <a:rPr lang="en-US" sz="1200" b="1" dirty="0"/>
              <a:t>Restriction on Deductibility of Interest Guidelines </a:t>
            </a:r>
            <a:r>
              <a:rPr lang="en-US" sz="1200" dirty="0"/>
              <a:t>on 5 July 2019</a:t>
            </a:r>
            <a:endParaRPr lang="en-MY" sz="1200" dirty="0"/>
          </a:p>
        </p:txBody>
      </p:sp>
      <p:sp>
        <p:nvSpPr>
          <p:cNvPr id="11" name="Slide Number Placeholder 10"/>
          <p:cNvSpPr>
            <a:spLocks noGrp="1"/>
          </p:cNvSpPr>
          <p:nvPr>
            <p:ph type="sldNum" sz="quarter" idx="12"/>
          </p:nvPr>
        </p:nvSpPr>
        <p:spPr/>
        <p:txBody>
          <a:bodyPr/>
          <a:lstStyle/>
          <a:p>
            <a:fld id="{0390C926-CD6C-4A70-81D0-0565E7A79DBA}" type="slidenum">
              <a:rPr lang="en-MY" smtClean="0"/>
              <a:t>10</a:t>
            </a:fld>
            <a:endParaRPr lang="en-MY"/>
          </a:p>
        </p:txBody>
      </p:sp>
    </p:spTree>
    <p:extLst>
      <p:ext uri="{BB962C8B-B14F-4D97-AF65-F5344CB8AC3E}">
        <p14:creationId xmlns:p14="http://schemas.microsoft.com/office/powerpoint/2010/main" val="39794999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a:extLst>
              <a:ext uri="{FF2B5EF4-FFF2-40B4-BE49-F238E27FC236}">
                <a16:creationId xmlns:a16="http://schemas.microsoft.com/office/drawing/2014/main" id="{B211969B-E3DC-76E0-FD15-39B16FE533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6"/>
          <p:cNvSpPr txBox="1">
            <a:spLocks/>
          </p:cNvSpPr>
          <p:nvPr/>
        </p:nvSpPr>
        <p:spPr>
          <a:xfrm>
            <a:off x="251520" y="260648"/>
            <a:ext cx="8800900" cy="861774"/>
          </a:xfrm>
          <a:prstGeom prst="rect">
            <a:avLst/>
          </a:prstGeom>
        </p:spPr>
        <p:txBody>
          <a:bodyPr vert="horz" wrap="square" lIns="0" tIns="0" rIns="0" bIns="0" rtlCol="0" anchor="t" anchorCtr="0">
            <a:spAutoFit/>
          </a:bodyPr>
          <a:lstStyle>
            <a:lvl1pPr algn="l" defTabSz="685800" rtl="0" eaLnBrk="1" latinLnBrk="0" hangingPunct="1">
              <a:spcBef>
                <a:spcPct val="0"/>
              </a:spcBef>
              <a:buNone/>
              <a:defRPr sz="3200" b="1" kern="1200" baseline="0">
                <a:solidFill>
                  <a:schemeClr val="tx1"/>
                </a:solidFill>
                <a:latin typeface="+mj-lt"/>
                <a:ea typeface="+mj-ea"/>
                <a:cs typeface="+mj-cs"/>
              </a:defRPr>
            </a:lvl1pPr>
          </a:lstStyle>
          <a:p>
            <a:r>
              <a:rPr lang="en-US" sz="2800" b="0" dirty="0">
                <a:latin typeface="Arial" panose="020B0604020202020204" pitchFamily="34" charset="0"/>
                <a:cs typeface="Arial" panose="020B0604020202020204" pitchFamily="34" charset="0"/>
              </a:rPr>
              <a:t>Income Tax (Restriction on Deductibility of Interest) Rules 2019 </a:t>
            </a:r>
            <a:r>
              <a:rPr lang="en-US" sz="2800" b="0" i="1" dirty="0">
                <a:latin typeface="Arial" panose="020B0604020202020204" pitchFamily="34" charset="0"/>
                <a:cs typeface="Arial" panose="020B0604020202020204" pitchFamily="34" charset="0"/>
              </a:rPr>
              <a:t>Gazette Date - 24 June 2019</a:t>
            </a:r>
          </a:p>
        </p:txBody>
      </p:sp>
      <p:sp>
        <p:nvSpPr>
          <p:cNvPr id="3" name="Rectangle: Rounded Corners 12">
            <a:extLst>
              <a:ext uri="{FF2B5EF4-FFF2-40B4-BE49-F238E27FC236}">
                <a16:creationId xmlns:a16="http://schemas.microsoft.com/office/drawing/2014/main" id="{47CE4B43-38CA-40DC-906D-30151900078E}"/>
              </a:ext>
            </a:extLst>
          </p:cNvPr>
          <p:cNvSpPr/>
          <p:nvPr/>
        </p:nvSpPr>
        <p:spPr>
          <a:xfrm>
            <a:off x="2331502" y="2521862"/>
            <a:ext cx="2351539" cy="3205743"/>
          </a:xfrm>
          <a:prstGeom prst="roundRect">
            <a:avLst>
              <a:gd name="adj" fmla="val 10633"/>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12">
            <a:extLst>
              <a:ext uri="{FF2B5EF4-FFF2-40B4-BE49-F238E27FC236}">
                <a16:creationId xmlns:a16="http://schemas.microsoft.com/office/drawing/2014/main" id="{47CE4B43-38CA-40DC-906D-30151900078E}"/>
              </a:ext>
            </a:extLst>
          </p:cNvPr>
          <p:cNvSpPr/>
          <p:nvPr/>
        </p:nvSpPr>
        <p:spPr>
          <a:xfrm>
            <a:off x="61625" y="2521864"/>
            <a:ext cx="2147436" cy="3205742"/>
          </a:xfrm>
          <a:prstGeom prst="roundRect">
            <a:avLst>
              <a:gd name="adj" fmla="val 1063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reeform: Shape 7">
            <a:extLst>
              <a:ext uri="{FF2B5EF4-FFF2-40B4-BE49-F238E27FC236}">
                <a16:creationId xmlns:a16="http://schemas.microsoft.com/office/drawing/2014/main" id="{B44B4AF4-0185-4405-9352-931120440DFF}"/>
              </a:ext>
            </a:extLst>
          </p:cNvPr>
          <p:cNvSpPr/>
          <p:nvPr/>
        </p:nvSpPr>
        <p:spPr>
          <a:xfrm>
            <a:off x="27247" y="1628317"/>
            <a:ext cx="2203786" cy="3342059"/>
          </a:xfrm>
          <a:custGeom>
            <a:avLst/>
            <a:gdLst>
              <a:gd name="connsiteX0" fmla="*/ 0 w 1895475"/>
              <a:gd name="connsiteY0" fmla="*/ 450533 h 2790825"/>
              <a:gd name="connsiteX1" fmla="*/ 317183 w 1895475"/>
              <a:gd name="connsiteY1" fmla="*/ 133350 h 2790825"/>
              <a:gd name="connsiteX2" fmla="*/ 317183 w 1895475"/>
              <a:gd name="connsiteY2" fmla="*/ 133350 h 2790825"/>
              <a:gd name="connsiteX3" fmla="*/ 317183 w 1895475"/>
              <a:gd name="connsiteY3" fmla="*/ 133350 h 2790825"/>
              <a:gd name="connsiteX4" fmla="*/ 1586865 w 1895475"/>
              <a:gd name="connsiteY4" fmla="*/ 0 h 2790825"/>
              <a:gd name="connsiteX5" fmla="*/ 1904048 w 1895475"/>
              <a:gd name="connsiteY5" fmla="*/ 317183 h 2790825"/>
              <a:gd name="connsiteX6" fmla="*/ 1827848 w 1895475"/>
              <a:gd name="connsiteY6" fmla="*/ 2110740 h 2790825"/>
              <a:gd name="connsiteX7" fmla="*/ 1510665 w 1895475"/>
              <a:gd name="connsiteY7" fmla="*/ 2427923 h 2790825"/>
              <a:gd name="connsiteX8" fmla="*/ 745808 w 1895475"/>
              <a:gd name="connsiteY8" fmla="*/ 2427923 h 2790825"/>
              <a:gd name="connsiteX9" fmla="*/ 650558 w 1895475"/>
              <a:gd name="connsiteY9" fmla="*/ 2792730 h 2790825"/>
              <a:gd name="connsiteX10" fmla="*/ 413385 w 1895475"/>
              <a:gd name="connsiteY10" fmla="*/ 2427923 h 2790825"/>
              <a:gd name="connsiteX11" fmla="*/ 413385 w 1895475"/>
              <a:gd name="connsiteY11" fmla="*/ 2427923 h 2790825"/>
              <a:gd name="connsiteX12" fmla="*/ 96203 w 1895475"/>
              <a:gd name="connsiteY12" fmla="*/ 2110740 h 2790825"/>
              <a:gd name="connsiteX13" fmla="*/ 0 w 1895475"/>
              <a:gd name="connsiteY13" fmla="*/ 450533 h 2790825"/>
              <a:gd name="connsiteX14" fmla="*/ 0 w 1895475"/>
              <a:gd name="connsiteY14" fmla="*/ 450533 h 279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95475" h="2790825">
                <a:moveTo>
                  <a:pt x="0" y="450533"/>
                </a:moveTo>
                <a:cubicBezTo>
                  <a:pt x="0" y="275273"/>
                  <a:pt x="141923" y="133350"/>
                  <a:pt x="317183" y="133350"/>
                </a:cubicBezTo>
                <a:lnTo>
                  <a:pt x="317183" y="133350"/>
                </a:lnTo>
                <a:lnTo>
                  <a:pt x="317183" y="133350"/>
                </a:lnTo>
                <a:lnTo>
                  <a:pt x="1586865" y="0"/>
                </a:lnTo>
                <a:cubicBezTo>
                  <a:pt x="1762125" y="0"/>
                  <a:pt x="1904048" y="141923"/>
                  <a:pt x="1904048" y="317183"/>
                </a:cubicBezTo>
                <a:lnTo>
                  <a:pt x="1827848" y="2110740"/>
                </a:lnTo>
                <a:cubicBezTo>
                  <a:pt x="1827848" y="2286000"/>
                  <a:pt x="1685925" y="2427923"/>
                  <a:pt x="1510665" y="2427923"/>
                </a:cubicBezTo>
                <a:lnTo>
                  <a:pt x="745808" y="2427923"/>
                </a:lnTo>
                <a:lnTo>
                  <a:pt x="650558" y="2792730"/>
                </a:lnTo>
                <a:lnTo>
                  <a:pt x="413385" y="2427923"/>
                </a:lnTo>
                <a:lnTo>
                  <a:pt x="413385" y="2427923"/>
                </a:lnTo>
                <a:cubicBezTo>
                  <a:pt x="238125" y="2427923"/>
                  <a:pt x="96203" y="2286000"/>
                  <a:pt x="96203" y="2110740"/>
                </a:cubicBezTo>
                <a:lnTo>
                  <a:pt x="0" y="450533"/>
                </a:lnTo>
                <a:lnTo>
                  <a:pt x="0" y="450533"/>
                </a:lnTo>
                <a:close/>
              </a:path>
            </a:pathLst>
          </a:custGeom>
          <a:gradFill flip="none" rotWithShape="1">
            <a:gsLst>
              <a:gs pos="0">
                <a:schemeClr val="bg1">
                  <a:lumMod val="85000"/>
                </a:schemeClr>
              </a:gs>
              <a:gs pos="100000">
                <a:schemeClr val="bg1"/>
              </a:gs>
            </a:gsLst>
            <a:lin ang="13500000" scaled="1"/>
            <a:tileRect/>
          </a:gradFill>
          <a:ln>
            <a:gradFill flip="none" rotWithShape="1">
              <a:gsLst>
                <a:gs pos="0">
                  <a:schemeClr val="bg1"/>
                </a:gs>
                <a:gs pos="100000">
                  <a:schemeClr val="bg1">
                    <a:lumMod val="75000"/>
                  </a:schemeClr>
                </a:gs>
              </a:gsLst>
              <a:lin ang="8100000" scaled="1"/>
              <a:tileRect/>
            </a:gradFill>
          </a:ln>
          <a:effectLst>
            <a:outerShdw blurRad="127000" dist="38100" dir="8100000" algn="tr"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en-US" sz="2700" dirty="0"/>
          </a:p>
        </p:txBody>
      </p:sp>
      <p:sp>
        <p:nvSpPr>
          <p:cNvPr id="6" name="Oval 21">
            <a:extLst>
              <a:ext uri="{FF2B5EF4-FFF2-40B4-BE49-F238E27FC236}">
                <a16:creationId xmlns:a16="http://schemas.microsoft.com/office/drawing/2014/main" id="{EEDDF4D3-827F-4598-A2B8-F76B9D0E4902}"/>
              </a:ext>
            </a:extLst>
          </p:cNvPr>
          <p:cNvSpPr/>
          <p:nvPr/>
        </p:nvSpPr>
        <p:spPr>
          <a:xfrm rot="20700000">
            <a:off x="1399083" y="4793222"/>
            <a:ext cx="474711" cy="416049"/>
          </a:xfrm>
          <a:custGeom>
            <a:avLst/>
            <a:gdLst/>
            <a:ahLst/>
            <a:cxnLst/>
            <a:rect l="l" t="t" r="r" b="b"/>
            <a:pathLst>
              <a:path w="4088377" h="3321003">
                <a:moveTo>
                  <a:pt x="1365628" y="1622218"/>
                </a:moveTo>
                <a:cubicBezTo>
                  <a:pt x="1121373" y="1556771"/>
                  <a:pt x="870309" y="1701722"/>
                  <a:pt x="804861" y="1945977"/>
                </a:cubicBezTo>
                <a:cubicBezTo>
                  <a:pt x="739413" y="2190232"/>
                  <a:pt x="884365" y="2441296"/>
                  <a:pt x="1128620" y="2506744"/>
                </a:cubicBezTo>
                <a:cubicBezTo>
                  <a:pt x="1372875" y="2572191"/>
                  <a:pt x="1623939" y="2427240"/>
                  <a:pt x="1689387" y="2182985"/>
                </a:cubicBezTo>
                <a:cubicBezTo>
                  <a:pt x="1754835" y="1938730"/>
                  <a:pt x="1609883" y="1687666"/>
                  <a:pt x="1365628" y="1622218"/>
                </a:cubicBezTo>
                <a:close/>
                <a:moveTo>
                  <a:pt x="1447099" y="1318163"/>
                </a:moveTo>
                <a:cubicBezTo>
                  <a:pt x="1859279" y="1428606"/>
                  <a:pt x="2103885" y="1852277"/>
                  <a:pt x="1993442" y="2264456"/>
                </a:cubicBezTo>
                <a:cubicBezTo>
                  <a:pt x="1882999" y="2676636"/>
                  <a:pt x="1459328" y="2921242"/>
                  <a:pt x="1047149" y="2810799"/>
                </a:cubicBezTo>
                <a:cubicBezTo>
                  <a:pt x="634969" y="2700356"/>
                  <a:pt x="390363" y="2276685"/>
                  <a:pt x="500806" y="1864505"/>
                </a:cubicBezTo>
                <a:cubicBezTo>
                  <a:pt x="611249" y="1452326"/>
                  <a:pt x="1034920" y="1207720"/>
                  <a:pt x="1447099" y="1318163"/>
                </a:cubicBezTo>
                <a:close/>
                <a:moveTo>
                  <a:pt x="1476725" y="1207597"/>
                </a:moveTo>
                <a:cubicBezTo>
                  <a:pt x="1003481" y="1080792"/>
                  <a:pt x="517045" y="1361635"/>
                  <a:pt x="390240" y="1834879"/>
                </a:cubicBezTo>
                <a:cubicBezTo>
                  <a:pt x="263435" y="2308124"/>
                  <a:pt x="544279" y="2794559"/>
                  <a:pt x="1017523" y="2921365"/>
                </a:cubicBezTo>
                <a:cubicBezTo>
                  <a:pt x="1490767" y="3048170"/>
                  <a:pt x="1977202" y="2767326"/>
                  <a:pt x="2104008" y="2294082"/>
                </a:cubicBezTo>
                <a:cubicBezTo>
                  <a:pt x="2230813" y="1820838"/>
                  <a:pt x="1949969" y="1334403"/>
                  <a:pt x="1476725" y="1207597"/>
                </a:cubicBezTo>
                <a:close/>
                <a:moveTo>
                  <a:pt x="3290290" y="1590224"/>
                </a:moveTo>
                <a:cubicBezTo>
                  <a:pt x="3269727" y="1586016"/>
                  <a:pt x="3248437" y="1583806"/>
                  <a:pt x="3226630" y="1583806"/>
                </a:cubicBezTo>
                <a:cubicBezTo>
                  <a:pt x="3052179" y="1583806"/>
                  <a:pt x="2910758" y="1725227"/>
                  <a:pt x="2910758" y="1899678"/>
                </a:cubicBezTo>
                <a:cubicBezTo>
                  <a:pt x="2910758" y="2074130"/>
                  <a:pt x="3052179" y="2215551"/>
                  <a:pt x="3226630" y="2215550"/>
                </a:cubicBezTo>
                <a:cubicBezTo>
                  <a:pt x="3401082" y="2215551"/>
                  <a:pt x="3542503" y="2074130"/>
                  <a:pt x="3542502" y="1899678"/>
                </a:cubicBezTo>
                <a:cubicBezTo>
                  <a:pt x="3542503" y="1747033"/>
                  <a:pt x="3434228" y="1619677"/>
                  <a:pt x="3290290" y="1590224"/>
                </a:cubicBezTo>
                <a:close/>
                <a:moveTo>
                  <a:pt x="3334055" y="1377473"/>
                </a:moveTo>
                <a:cubicBezTo>
                  <a:pt x="3576950" y="1427177"/>
                  <a:pt x="3759665" y="1642090"/>
                  <a:pt x="3759665" y="1899678"/>
                </a:cubicBezTo>
                <a:cubicBezTo>
                  <a:pt x="3759665" y="2194064"/>
                  <a:pt x="3521017" y="2432713"/>
                  <a:pt x="3226630" y="2432713"/>
                </a:cubicBezTo>
                <a:cubicBezTo>
                  <a:pt x="2932244" y="2432712"/>
                  <a:pt x="2693596" y="2194065"/>
                  <a:pt x="2693596" y="1899678"/>
                </a:cubicBezTo>
                <a:cubicBezTo>
                  <a:pt x="2693596" y="1605292"/>
                  <a:pt x="2932244" y="1366644"/>
                  <a:pt x="3226630" y="1366644"/>
                </a:cubicBezTo>
                <a:cubicBezTo>
                  <a:pt x="3263429" y="1366644"/>
                  <a:pt x="3299356" y="1370373"/>
                  <a:pt x="3334055" y="1377473"/>
                </a:cubicBezTo>
                <a:close/>
                <a:moveTo>
                  <a:pt x="1391137" y="789478"/>
                </a:moveTo>
                <a:lnTo>
                  <a:pt x="1759910" y="888290"/>
                </a:lnTo>
                <a:lnTo>
                  <a:pt x="1754625" y="1202375"/>
                </a:lnTo>
                <a:lnTo>
                  <a:pt x="1744979" y="1199790"/>
                </a:lnTo>
                <a:cubicBezTo>
                  <a:pt x="1823578" y="1244024"/>
                  <a:pt x="1894617" y="1298265"/>
                  <a:pt x="1954704" y="1362586"/>
                </a:cubicBezTo>
                <a:lnTo>
                  <a:pt x="2234317" y="1293059"/>
                </a:lnTo>
                <a:lnTo>
                  <a:pt x="2413554" y="1630152"/>
                </a:lnTo>
                <a:lnTo>
                  <a:pt x="2214321" y="1809770"/>
                </a:lnTo>
                <a:cubicBezTo>
                  <a:pt x="2239296" y="1900740"/>
                  <a:pt x="2251067" y="1995997"/>
                  <a:pt x="2246841" y="2092825"/>
                </a:cubicBezTo>
                <a:lnTo>
                  <a:pt x="2495698" y="2230974"/>
                </a:lnTo>
                <a:lnTo>
                  <a:pt x="2396885" y="2599747"/>
                </a:lnTo>
                <a:lnTo>
                  <a:pt x="2094912" y="2594668"/>
                </a:lnTo>
                <a:cubicBezTo>
                  <a:pt x="2056732" y="2658461"/>
                  <a:pt x="2010475" y="2715996"/>
                  <a:pt x="1958644" y="2767359"/>
                </a:cubicBezTo>
                <a:lnTo>
                  <a:pt x="2057814" y="3026193"/>
                </a:lnTo>
                <a:lnTo>
                  <a:pt x="1745078" y="3245174"/>
                </a:lnTo>
                <a:lnTo>
                  <a:pt x="1507869" y="3039237"/>
                </a:lnTo>
                <a:lnTo>
                  <a:pt x="1536736" y="3019025"/>
                </a:lnTo>
                <a:cubicBezTo>
                  <a:pt x="1445878" y="3048429"/>
                  <a:pt x="1349798" y="3062567"/>
                  <a:pt x="1251837" y="3062021"/>
                </a:cubicBezTo>
                <a:lnTo>
                  <a:pt x="1108065" y="3321003"/>
                </a:lnTo>
                <a:lnTo>
                  <a:pt x="739291" y="3222191"/>
                </a:lnTo>
                <a:lnTo>
                  <a:pt x="744274" y="2926021"/>
                </a:lnTo>
                <a:cubicBezTo>
                  <a:pt x="666128" y="2881484"/>
                  <a:pt x="595548" y="2827017"/>
                  <a:pt x="535891" y="2762576"/>
                </a:cubicBezTo>
                <a:lnTo>
                  <a:pt x="540671" y="2772825"/>
                </a:lnTo>
                <a:lnTo>
                  <a:pt x="232276" y="2832568"/>
                </a:lnTo>
                <a:lnTo>
                  <a:pt x="70927" y="2486556"/>
                </a:lnTo>
                <a:lnTo>
                  <a:pt x="279495" y="2317444"/>
                </a:lnTo>
                <a:cubicBezTo>
                  <a:pt x="257233" y="2235849"/>
                  <a:pt x="245603" y="2150814"/>
                  <a:pt x="245586" y="2064274"/>
                </a:cubicBezTo>
                <a:lnTo>
                  <a:pt x="0" y="1927940"/>
                </a:lnTo>
                <a:lnTo>
                  <a:pt x="98812" y="1559167"/>
                </a:lnTo>
                <a:lnTo>
                  <a:pt x="380240" y="1563901"/>
                </a:lnTo>
                <a:cubicBezTo>
                  <a:pt x="418421" y="1496524"/>
                  <a:pt x="464524" y="1435092"/>
                  <a:pt x="516679" y="1380105"/>
                </a:cubicBezTo>
                <a:lnTo>
                  <a:pt x="422419" y="1089378"/>
                </a:lnTo>
                <a:lnTo>
                  <a:pt x="746189" y="887063"/>
                </a:lnTo>
                <a:lnTo>
                  <a:pt x="972292" y="1105134"/>
                </a:lnTo>
                <a:lnTo>
                  <a:pt x="970019" y="1106554"/>
                </a:lnTo>
                <a:cubicBezTo>
                  <a:pt x="1058903" y="1078586"/>
                  <a:pt x="1152743" y="1065659"/>
                  <a:pt x="1248316" y="1066709"/>
                </a:cubicBezTo>
                <a:lnTo>
                  <a:pt x="1238669" y="1064125"/>
                </a:lnTo>
                <a:close/>
                <a:moveTo>
                  <a:pt x="3349970" y="1300109"/>
                </a:moveTo>
                <a:cubicBezTo>
                  <a:pt x="3310130" y="1291957"/>
                  <a:pt x="3268880" y="1287676"/>
                  <a:pt x="3226630" y="1287676"/>
                </a:cubicBezTo>
                <a:cubicBezTo>
                  <a:pt x="2888631" y="1287676"/>
                  <a:pt x="2614628" y="1561679"/>
                  <a:pt x="2614628" y="1899678"/>
                </a:cubicBezTo>
                <a:cubicBezTo>
                  <a:pt x="2614628" y="2237678"/>
                  <a:pt x="2888630" y="2511680"/>
                  <a:pt x="3226630" y="2511681"/>
                </a:cubicBezTo>
                <a:cubicBezTo>
                  <a:pt x="3564630" y="2511681"/>
                  <a:pt x="3838633" y="2237678"/>
                  <a:pt x="3838633" y="1899678"/>
                </a:cubicBezTo>
                <a:cubicBezTo>
                  <a:pt x="3838632" y="1603928"/>
                  <a:pt x="3628849" y="1357176"/>
                  <a:pt x="3349970" y="1300109"/>
                </a:cubicBezTo>
                <a:close/>
                <a:moveTo>
                  <a:pt x="3358324" y="1024334"/>
                </a:moveTo>
                <a:lnTo>
                  <a:pt x="3410883" y="1234575"/>
                </a:lnTo>
                <a:lnTo>
                  <a:pt x="3403994" y="1234575"/>
                </a:lnTo>
                <a:cubicBezTo>
                  <a:pt x="3464268" y="1250018"/>
                  <a:pt x="3521292" y="1273478"/>
                  <a:pt x="3572818" y="1305612"/>
                </a:cubicBezTo>
                <a:lnTo>
                  <a:pt x="3746730" y="1209354"/>
                </a:lnTo>
                <a:lnTo>
                  <a:pt x="3926358" y="1401981"/>
                </a:lnTo>
                <a:lnTo>
                  <a:pt x="3825667" y="1557247"/>
                </a:lnTo>
                <a:cubicBezTo>
                  <a:pt x="3858552" y="1613408"/>
                  <a:pt x="3883404" y="1674784"/>
                  <a:pt x="3897877" y="1740062"/>
                </a:cubicBezTo>
                <a:lnTo>
                  <a:pt x="4088377" y="1787686"/>
                </a:lnTo>
                <a:lnTo>
                  <a:pt x="4088377" y="2051071"/>
                </a:lnTo>
                <a:lnTo>
                  <a:pt x="3886243" y="2101605"/>
                </a:lnTo>
                <a:cubicBezTo>
                  <a:pt x="3872191" y="2150933"/>
                  <a:pt x="3851639" y="2197531"/>
                  <a:pt x="3826272" y="2241013"/>
                </a:cubicBezTo>
                <a:lnTo>
                  <a:pt x="3938572" y="2395786"/>
                </a:lnTo>
                <a:lnTo>
                  <a:pt x="3769272" y="2597551"/>
                </a:lnTo>
                <a:lnTo>
                  <a:pt x="3574432" y="2502674"/>
                </a:lnTo>
                <a:lnTo>
                  <a:pt x="3590059" y="2484050"/>
                </a:lnTo>
                <a:cubicBezTo>
                  <a:pt x="3534764" y="2519868"/>
                  <a:pt x="3473263" y="2546445"/>
                  <a:pt x="3407886" y="2563572"/>
                </a:cubicBezTo>
                <a:lnTo>
                  <a:pt x="3358323" y="2761823"/>
                </a:lnTo>
                <a:lnTo>
                  <a:pt x="3094938" y="2761823"/>
                </a:lnTo>
                <a:lnTo>
                  <a:pt x="3045375" y="2563574"/>
                </a:lnTo>
                <a:cubicBezTo>
                  <a:pt x="2985349" y="2547848"/>
                  <a:pt x="2928591" y="2524155"/>
                  <a:pt x="2877330" y="2491865"/>
                </a:cubicBezTo>
                <a:lnTo>
                  <a:pt x="2882346" y="2497841"/>
                </a:lnTo>
                <a:lnTo>
                  <a:pt x="2687507" y="2592718"/>
                </a:lnTo>
                <a:lnTo>
                  <a:pt x="2518206" y="2390954"/>
                </a:lnTo>
                <a:lnTo>
                  <a:pt x="2626994" y="2241021"/>
                </a:lnTo>
                <a:cubicBezTo>
                  <a:pt x="2597591" y="2190623"/>
                  <a:pt x="2574657" y="2136035"/>
                  <a:pt x="2559194" y="2078370"/>
                </a:cubicBezTo>
                <a:lnTo>
                  <a:pt x="2371198" y="2031371"/>
                </a:lnTo>
                <a:lnTo>
                  <a:pt x="2371198" y="1767986"/>
                </a:lnTo>
                <a:lnTo>
                  <a:pt x="2559579" y="1720890"/>
                </a:lnTo>
                <a:cubicBezTo>
                  <a:pt x="2572992" y="1669175"/>
                  <a:pt x="2592745" y="1620006"/>
                  <a:pt x="2617681" y="1574051"/>
                </a:cubicBezTo>
                <a:lnTo>
                  <a:pt x="2502958" y="1397149"/>
                </a:lnTo>
                <a:lnTo>
                  <a:pt x="2682587" y="1204520"/>
                </a:lnTo>
                <a:lnTo>
                  <a:pt x="2872193" y="1309466"/>
                </a:lnTo>
                <a:lnTo>
                  <a:pt x="2870932" y="1310818"/>
                </a:lnTo>
                <a:cubicBezTo>
                  <a:pt x="2925169" y="1276310"/>
                  <a:pt x="2985393" y="1250941"/>
                  <a:pt x="3049268" y="1234575"/>
                </a:cubicBezTo>
                <a:lnTo>
                  <a:pt x="3042378" y="1234576"/>
                </a:lnTo>
                <a:lnTo>
                  <a:pt x="3094939" y="1024334"/>
                </a:lnTo>
                <a:close/>
                <a:moveTo>
                  <a:pt x="2786480" y="402820"/>
                </a:moveTo>
                <a:cubicBezTo>
                  <a:pt x="2745900" y="389943"/>
                  <a:pt x="2701172" y="388627"/>
                  <a:pt x="2657264" y="401580"/>
                </a:cubicBezTo>
                <a:cubicBezTo>
                  <a:pt x="2540176" y="436121"/>
                  <a:pt x="2473258" y="559041"/>
                  <a:pt x="2507800" y="676128"/>
                </a:cubicBezTo>
                <a:cubicBezTo>
                  <a:pt x="2542340" y="793216"/>
                  <a:pt x="2665260" y="860133"/>
                  <a:pt x="2782348" y="825592"/>
                </a:cubicBezTo>
                <a:cubicBezTo>
                  <a:pt x="2899435" y="791051"/>
                  <a:pt x="2966353" y="668132"/>
                  <a:pt x="2931812" y="551045"/>
                </a:cubicBezTo>
                <a:cubicBezTo>
                  <a:pt x="2910223" y="477864"/>
                  <a:pt x="2854113" y="424282"/>
                  <a:pt x="2786480" y="402820"/>
                </a:cubicBezTo>
                <a:close/>
                <a:moveTo>
                  <a:pt x="2932202" y="47278"/>
                </a:moveTo>
                <a:lnTo>
                  <a:pt x="3090904" y="140999"/>
                </a:lnTo>
                <a:lnTo>
                  <a:pt x="3054065" y="265147"/>
                </a:lnTo>
                <a:cubicBezTo>
                  <a:pt x="3087256" y="296329"/>
                  <a:pt x="3116089" y="332603"/>
                  <a:pt x="3138727" y="373550"/>
                </a:cubicBezTo>
                <a:lnTo>
                  <a:pt x="3276016" y="367796"/>
                </a:lnTo>
                <a:lnTo>
                  <a:pt x="3328165" y="544574"/>
                </a:lnTo>
                <a:lnTo>
                  <a:pt x="3202503" y="618514"/>
                </a:lnTo>
                <a:cubicBezTo>
                  <a:pt x="3202838" y="654403"/>
                  <a:pt x="3198271" y="689748"/>
                  <a:pt x="3189855" y="723955"/>
                </a:cubicBezTo>
                <a:lnTo>
                  <a:pt x="3295873" y="805599"/>
                </a:lnTo>
                <a:lnTo>
                  <a:pt x="3222192" y="974540"/>
                </a:lnTo>
                <a:lnTo>
                  <a:pt x="3072634" y="949439"/>
                </a:lnTo>
                <a:lnTo>
                  <a:pt x="3079435" y="933845"/>
                </a:lnTo>
                <a:cubicBezTo>
                  <a:pt x="3049413" y="968833"/>
                  <a:pt x="3013398" y="998848"/>
                  <a:pt x="2972910" y="1023288"/>
                </a:cubicBezTo>
                <a:lnTo>
                  <a:pt x="2978897" y="1166163"/>
                </a:lnTo>
                <a:lnTo>
                  <a:pt x="2802119" y="1218312"/>
                </a:lnTo>
                <a:lnTo>
                  <a:pt x="2729602" y="1095065"/>
                </a:lnTo>
                <a:cubicBezTo>
                  <a:pt x="2686199" y="1096396"/>
                  <a:pt x="2643414" y="1091732"/>
                  <a:pt x="2602615" y="1080209"/>
                </a:cubicBezTo>
                <a:lnTo>
                  <a:pt x="2607165" y="1083226"/>
                </a:lnTo>
                <a:lnTo>
                  <a:pt x="2495179" y="1185484"/>
                </a:lnTo>
                <a:lnTo>
                  <a:pt x="2341599" y="1083585"/>
                </a:lnTo>
                <a:lnTo>
                  <a:pt x="2384929" y="961414"/>
                </a:lnTo>
                <a:cubicBezTo>
                  <a:pt x="2355215" y="933409"/>
                  <a:pt x="2329015" y="901312"/>
                  <a:pt x="2307218" y="865670"/>
                </a:cubicBezTo>
                <a:lnTo>
                  <a:pt x="2171734" y="871348"/>
                </a:lnTo>
                <a:lnTo>
                  <a:pt x="2119584" y="694571"/>
                </a:lnTo>
                <a:lnTo>
                  <a:pt x="2236697" y="625662"/>
                </a:lnTo>
                <a:cubicBezTo>
                  <a:pt x="2235459" y="588297"/>
                  <a:pt x="2238982" y="551385"/>
                  <a:pt x="2246620" y="515603"/>
                </a:cubicBezTo>
                <a:lnTo>
                  <a:pt x="2134594" y="419585"/>
                </a:lnTo>
                <a:lnTo>
                  <a:pt x="2217016" y="254732"/>
                </a:lnTo>
                <a:lnTo>
                  <a:pt x="2365055" y="287627"/>
                </a:lnTo>
                <a:lnTo>
                  <a:pt x="2364476" y="288784"/>
                </a:lnTo>
                <a:cubicBezTo>
                  <a:pt x="2394046" y="254885"/>
                  <a:pt x="2429444" y="225933"/>
                  <a:pt x="2469075" y="202302"/>
                </a:cubicBezTo>
                <a:lnTo>
                  <a:pt x="2464452" y="203666"/>
                </a:lnTo>
                <a:lnTo>
                  <a:pt x="2458102" y="52150"/>
                </a:lnTo>
                <a:lnTo>
                  <a:pt x="2634880" y="0"/>
                </a:lnTo>
                <a:lnTo>
                  <a:pt x="2711784" y="130703"/>
                </a:lnTo>
                <a:lnTo>
                  <a:pt x="2707159" y="132067"/>
                </a:lnTo>
                <a:cubicBezTo>
                  <a:pt x="2750672" y="130497"/>
                  <a:pt x="2793590" y="134953"/>
                  <a:pt x="2834535" y="14631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7" name="TextBox 6">
            <a:extLst>
              <a:ext uri="{FF2B5EF4-FFF2-40B4-BE49-F238E27FC236}">
                <a16:creationId xmlns:a16="http://schemas.microsoft.com/office/drawing/2014/main" id="{6E9F25D2-F441-4262-9DF3-36606CBE0B7F}"/>
              </a:ext>
            </a:extLst>
          </p:cNvPr>
          <p:cNvSpPr txBox="1"/>
          <p:nvPr/>
        </p:nvSpPr>
        <p:spPr>
          <a:xfrm>
            <a:off x="61625" y="5247374"/>
            <a:ext cx="1887776" cy="369332"/>
          </a:xfrm>
          <a:prstGeom prst="rect">
            <a:avLst/>
          </a:prstGeom>
          <a:noFill/>
        </p:spPr>
        <p:txBody>
          <a:bodyPr wrap="square" rtlCol="0" anchor="ctr">
            <a:spAutoFit/>
          </a:bodyPr>
          <a:lstStyle/>
          <a:p>
            <a:r>
              <a:rPr lang="en-US" altLang="ko-KR" b="1" dirty="0">
                <a:solidFill>
                  <a:schemeClr val="bg1"/>
                </a:solidFill>
                <a:cs typeface="Arial" pitchFamily="34" charset="0"/>
              </a:rPr>
              <a:t>WHO </a:t>
            </a:r>
            <a:r>
              <a:rPr lang="en-US" altLang="ko-KR" b="1" dirty="0">
                <a:solidFill>
                  <a:srgbClr val="FFFFFF"/>
                </a:solidFill>
                <a:cs typeface="Arial" pitchFamily="34" charset="0"/>
              </a:rPr>
              <a:t>is </a:t>
            </a:r>
            <a:r>
              <a:rPr lang="en-US" altLang="ko-KR" b="1" dirty="0">
                <a:solidFill>
                  <a:schemeClr val="bg1"/>
                </a:solidFill>
                <a:cs typeface="Arial" pitchFamily="34" charset="0"/>
              </a:rPr>
              <a:t>affected?</a:t>
            </a:r>
          </a:p>
        </p:txBody>
      </p:sp>
      <p:sp>
        <p:nvSpPr>
          <p:cNvPr id="8" name="TextBox 7">
            <a:extLst>
              <a:ext uri="{FF2B5EF4-FFF2-40B4-BE49-F238E27FC236}">
                <a16:creationId xmlns:a16="http://schemas.microsoft.com/office/drawing/2014/main" id="{4C1F1D28-F4EC-4545-8830-3062F9835F03}"/>
              </a:ext>
            </a:extLst>
          </p:cNvPr>
          <p:cNvSpPr txBox="1"/>
          <p:nvPr/>
        </p:nvSpPr>
        <p:spPr>
          <a:xfrm>
            <a:off x="171313" y="2323326"/>
            <a:ext cx="2041666" cy="1969770"/>
          </a:xfrm>
          <a:prstGeom prst="rect">
            <a:avLst/>
          </a:prstGeom>
          <a:noFill/>
        </p:spPr>
        <p:txBody>
          <a:bodyPr wrap="square" lIns="0" rIns="0" rtlCol="0">
            <a:spAutoFit/>
          </a:bodyPr>
          <a:lstStyle/>
          <a:p>
            <a:pPr marL="171450" indent="-171450">
              <a:buFont typeface="Arial" pitchFamily="34" charset="0"/>
              <a:buChar char="•"/>
            </a:pPr>
            <a:r>
              <a:rPr lang="en-US" sz="1200" dirty="0"/>
              <a:t>A person granted with </a:t>
            </a:r>
            <a:r>
              <a:rPr lang="en-US" sz="1200" dirty="0">
                <a:solidFill>
                  <a:srgbClr val="FF0000"/>
                </a:solidFill>
              </a:rPr>
              <a:t>financial assistance in a </a:t>
            </a:r>
            <a:r>
              <a:rPr lang="en-US" sz="1200" b="1" dirty="0">
                <a:solidFill>
                  <a:srgbClr val="FF0000"/>
                </a:solidFill>
              </a:rPr>
              <a:t>controlled transaction</a:t>
            </a:r>
            <a:r>
              <a:rPr lang="en-US" sz="1200" dirty="0"/>
              <a:t>.</a:t>
            </a:r>
          </a:p>
          <a:p>
            <a:pPr marL="171450" indent="-171450">
              <a:buFont typeface="Arial" pitchFamily="34" charset="0"/>
              <a:buChar char="•"/>
            </a:pPr>
            <a:r>
              <a:rPr lang="en-US" sz="1400" b="1" dirty="0">
                <a:solidFill>
                  <a:srgbClr val="FF0000"/>
                </a:solidFill>
              </a:rPr>
              <a:t>Not applicable </a:t>
            </a:r>
            <a:r>
              <a:rPr lang="en-US" sz="1200" dirty="0"/>
              <a:t>to individuals, financial institutions, insurance companies, reinsurance companies, property developers and construction contractors.</a:t>
            </a:r>
          </a:p>
        </p:txBody>
      </p:sp>
      <p:sp>
        <p:nvSpPr>
          <p:cNvPr id="9" name="TextBox 8">
            <a:extLst>
              <a:ext uri="{FF2B5EF4-FFF2-40B4-BE49-F238E27FC236}">
                <a16:creationId xmlns:a16="http://schemas.microsoft.com/office/drawing/2014/main" id="{D1F12B3A-5DD7-4777-8E11-7C7A15E48C43}"/>
              </a:ext>
            </a:extLst>
          </p:cNvPr>
          <p:cNvSpPr txBox="1"/>
          <p:nvPr/>
        </p:nvSpPr>
        <p:spPr>
          <a:xfrm>
            <a:off x="2486207" y="5134983"/>
            <a:ext cx="1438988" cy="646331"/>
          </a:xfrm>
          <a:prstGeom prst="rect">
            <a:avLst/>
          </a:prstGeom>
          <a:noFill/>
        </p:spPr>
        <p:txBody>
          <a:bodyPr wrap="square" rtlCol="0" anchor="ctr">
            <a:spAutoFit/>
          </a:bodyPr>
          <a:lstStyle/>
          <a:p>
            <a:r>
              <a:rPr lang="en-US" altLang="ko-KR" b="1" dirty="0">
                <a:solidFill>
                  <a:schemeClr val="bg1"/>
                </a:solidFill>
                <a:cs typeface="Arial" pitchFamily="34" charset="0"/>
              </a:rPr>
              <a:t>WHEN to comply?</a:t>
            </a:r>
          </a:p>
        </p:txBody>
      </p:sp>
      <p:sp>
        <p:nvSpPr>
          <p:cNvPr id="10" name="Oval 21">
            <a:extLst>
              <a:ext uri="{FF2B5EF4-FFF2-40B4-BE49-F238E27FC236}">
                <a16:creationId xmlns:a16="http://schemas.microsoft.com/office/drawing/2014/main" id="{73952DA7-6A42-40F8-A085-76135F54ADE7}"/>
              </a:ext>
            </a:extLst>
          </p:cNvPr>
          <p:cNvSpPr/>
          <p:nvPr/>
        </p:nvSpPr>
        <p:spPr>
          <a:xfrm rot="20700000">
            <a:off x="906611" y="1868284"/>
            <a:ext cx="474711" cy="416049"/>
          </a:xfrm>
          <a:custGeom>
            <a:avLst/>
            <a:gdLst/>
            <a:ahLst/>
            <a:cxnLst/>
            <a:rect l="l" t="t" r="r" b="b"/>
            <a:pathLst>
              <a:path w="4088377" h="3321003">
                <a:moveTo>
                  <a:pt x="1365628" y="1622218"/>
                </a:moveTo>
                <a:cubicBezTo>
                  <a:pt x="1121373" y="1556771"/>
                  <a:pt x="870309" y="1701722"/>
                  <a:pt x="804861" y="1945977"/>
                </a:cubicBezTo>
                <a:cubicBezTo>
                  <a:pt x="739413" y="2190232"/>
                  <a:pt x="884365" y="2441296"/>
                  <a:pt x="1128620" y="2506744"/>
                </a:cubicBezTo>
                <a:cubicBezTo>
                  <a:pt x="1372875" y="2572191"/>
                  <a:pt x="1623939" y="2427240"/>
                  <a:pt x="1689387" y="2182985"/>
                </a:cubicBezTo>
                <a:cubicBezTo>
                  <a:pt x="1754835" y="1938730"/>
                  <a:pt x="1609883" y="1687666"/>
                  <a:pt x="1365628" y="1622218"/>
                </a:cubicBezTo>
                <a:close/>
                <a:moveTo>
                  <a:pt x="1447099" y="1318163"/>
                </a:moveTo>
                <a:cubicBezTo>
                  <a:pt x="1859279" y="1428606"/>
                  <a:pt x="2103885" y="1852277"/>
                  <a:pt x="1993442" y="2264456"/>
                </a:cubicBezTo>
                <a:cubicBezTo>
                  <a:pt x="1882999" y="2676636"/>
                  <a:pt x="1459328" y="2921242"/>
                  <a:pt x="1047149" y="2810799"/>
                </a:cubicBezTo>
                <a:cubicBezTo>
                  <a:pt x="634969" y="2700356"/>
                  <a:pt x="390363" y="2276685"/>
                  <a:pt x="500806" y="1864505"/>
                </a:cubicBezTo>
                <a:cubicBezTo>
                  <a:pt x="611249" y="1452326"/>
                  <a:pt x="1034920" y="1207720"/>
                  <a:pt x="1447099" y="1318163"/>
                </a:cubicBezTo>
                <a:close/>
                <a:moveTo>
                  <a:pt x="1476725" y="1207597"/>
                </a:moveTo>
                <a:cubicBezTo>
                  <a:pt x="1003481" y="1080792"/>
                  <a:pt x="517045" y="1361635"/>
                  <a:pt x="390240" y="1834879"/>
                </a:cubicBezTo>
                <a:cubicBezTo>
                  <a:pt x="263435" y="2308124"/>
                  <a:pt x="544279" y="2794559"/>
                  <a:pt x="1017523" y="2921365"/>
                </a:cubicBezTo>
                <a:cubicBezTo>
                  <a:pt x="1490767" y="3048170"/>
                  <a:pt x="1977202" y="2767326"/>
                  <a:pt x="2104008" y="2294082"/>
                </a:cubicBezTo>
                <a:cubicBezTo>
                  <a:pt x="2230813" y="1820838"/>
                  <a:pt x="1949969" y="1334403"/>
                  <a:pt x="1476725" y="1207597"/>
                </a:cubicBezTo>
                <a:close/>
                <a:moveTo>
                  <a:pt x="3290290" y="1590224"/>
                </a:moveTo>
                <a:cubicBezTo>
                  <a:pt x="3269727" y="1586016"/>
                  <a:pt x="3248437" y="1583806"/>
                  <a:pt x="3226630" y="1583806"/>
                </a:cubicBezTo>
                <a:cubicBezTo>
                  <a:pt x="3052179" y="1583806"/>
                  <a:pt x="2910758" y="1725227"/>
                  <a:pt x="2910758" y="1899678"/>
                </a:cubicBezTo>
                <a:cubicBezTo>
                  <a:pt x="2910758" y="2074130"/>
                  <a:pt x="3052179" y="2215551"/>
                  <a:pt x="3226630" y="2215550"/>
                </a:cubicBezTo>
                <a:cubicBezTo>
                  <a:pt x="3401082" y="2215551"/>
                  <a:pt x="3542503" y="2074130"/>
                  <a:pt x="3542502" y="1899678"/>
                </a:cubicBezTo>
                <a:cubicBezTo>
                  <a:pt x="3542503" y="1747033"/>
                  <a:pt x="3434228" y="1619677"/>
                  <a:pt x="3290290" y="1590224"/>
                </a:cubicBezTo>
                <a:close/>
                <a:moveTo>
                  <a:pt x="3334055" y="1377473"/>
                </a:moveTo>
                <a:cubicBezTo>
                  <a:pt x="3576950" y="1427177"/>
                  <a:pt x="3759665" y="1642090"/>
                  <a:pt x="3759665" y="1899678"/>
                </a:cubicBezTo>
                <a:cubicBezTo>
                  <a:pt x="3759665" y="2194064"/>
                  <a:pt x="3521017" y="2432713"/>
                  <a:pt x="3226630" y="2432713"/>
                </a:cubicBezTo>
                <a:cubicBezTo>
                  <a:pt x="2932244" y="2432712"/>
                  <a:pt x="2693596" y="2194065"/>
                  <a:pt x="2693596" y="1899678"/>
                </a:cubicBezTo>
                <a:cubicBezTo>
                  <a:pt x="2693596" y="1605292"/>
                  <a:pt x="2932244" y="1366644"/>
                  <a:pt x="3226630" y="1366644"/>
                </a:cubicBezTo>
                <a:cubicBezTo>
                  <a:pt x="3263429" y="1366644"/>
                  <a:pt x="3299356" y="1370373"/>
                  <a:pt x="3334055" y="1377473"/>
                </a:cubicBezTo>
                <a:close/>
                <a:moveTo>
                  <a:pt x="1391137" y="789478"/>
                </a:moveTo>
                <a:lnTo>
                  <a:pt x="1759910" y="888290"/>
                </a:lnTo>
                <a:lnTo>
                  <a:pt x="1754625" y="1202375"/>
                </a:lnTo>
                <a:lnTo>
                  <a:pt x="1744979" y="1199790"/>
                </a:lnTo>
                <a:cubicBezTo>
                  <a:pt x="1823578" y="1244024"/>
                  <a:pt x="1894617" y="1298265"/>
                  <a:pt x="1954704" y="1362586"/>
                </a:cubicBezTo>
                <a:lnTo>
                  <a:pt x="2234317" y="1293059"/>
                </a:lnTo>
                <a:lnTo>
                  <a:pt x="2413554" y="1630152"/>
                </a:lnTo>
                <a:lnTo>
                  <a:pt x="2214321" y="1809770"/>
                </a:lnTo>
                <a:cubicBezTo>
                  <a:pt x="2239296" y="1900740"/>
                  <a:pt x="2251067" y="1995997"/>
                  <a:pt x="2246841" y="2092825"/>
                </a:cubicBezTo>
                <a:lnTo>
                  <a:pt x="2495698" y="2230974"/>
                </a:lnTo>
                <a:lnTo>
                  <a:pt x="2396885" y="2599747"/>
                </a:lnTo>
                <a:lnTo>
                  <a:pt x="2094912" y="2594668"/>
                </a:lnTo>
                <a:cubicBezTo>
                  <a:pt x="2056732" y="2658461"/>
                  <a:pt x="2010475" y="2715996"/>
                  <a:pt x="1958644" y="2767359"/>
                </a:cubicBezTo>
                <a:lnTo>
                  <a:pt x="2057814" y="3026193"/>
                </a:lnTo>
                <a:lnTo>
                  <a:pt x="1745078" y="3245174"/>
                </a:lnTo>
                <a:lnTo>
                  <a:pt x="1507869" y="3039237"/>
                </a:lnTo>
                <a:lnTo>
                  <a:pt x="1536736" y="3019025"/>
                </a:lnTo>
                <a:cubicBezTo>
                  <a:pt x="1445878" y="3048429"/>
                  <a:pt x="1349798" y="3062567"/>
                  <a:pt x="1251837" y="3062021"/>
                </a:cubicBezTo>
                <a:lnTo>
                  <a:pt x="1108065" y="3321003"/>
                </a:lnTo>
                <a:lnTo>
                  <a:pt x="739291" y="3222191"/>
                </a:lnTo>
                <a:lnTo>
                  <a:pt x="744274" y="2926021"/>
                </a:lnTo>
                <a:cubicBezTo>
                  <a:pt x="666128" y="2881484"/>
                  <a:pt x="595548" y="2827017"/>
                  <a:pt x="535891" y="2762576"/>
                </a:cubicBezTo>
                <a:lnTo>
                  <a:pt x="540671" y="2772825"/>
                </a:lnTo>
                <a:lnTo>
                  <a:pt x="232276" y="2832568"/>
                </a:lnTo>
                <a:lnTo>
                  <a:pt x="70927" y="2486556"/>
                </a:lnTo>
                <a:lnTo>
                  <a:pt x="279495" y="2317444"/>
                </a:lnTo>
                <a:cubicBezTo>
                  <a:pt x="257233" y="2235849"/>
                  <a:pt x="245603" y="2150814"/>
                  <a:pt x="245586" y="2064274"/>
                </a:cubicBezTo>
                <a:lnTo>
                  <a:pt x="0" y="1927940"/>
                </a:lnTo>
                <a:lnTo>
                  <a:pt x="98812" y="1559167"/>
                </a:lnTo>
                <a:lnTo>
                  <a:pt x="380240" y="1563901"/>
                </a:lnTo>
                <a:cubicBezTo>
                  <a:pt x="418421" y="1496524"/>
                  <a:pt x="464524" y="1435092"/>
                  <a:pt x="516679" y="1380105"/>
                </a:cubicBezTo>
                <a:lnTo>
                  <a:pt x="422419" y="1089378"/>
                </a:lnTo>
                <a:lnTo>
                  <a:pt x="746189" y="887063"/>
                </a:lnTo>
                <a:lnTo>
                  <a:pt x="972292" y="1105134"/>
                </a:lnTo>
                <a:lnTo>
                  <a:pt x="970019" y="1106554"/>
                </a:lnTo>
                <a:cubicBezTo>
                  <a:pt x="1058903" y="1078586"/>
                  <a:pt x="1152743" y="1065659"/>
                  <a:pt x="1248316" y="1066709"/>
                </a:cubicBezTo>
                <a:lnTo>
                  <a:pt x="1238669" y="1064125"/>
                </a:lnTo>
                <a:close/>
                <a:moveTo>
                  <a:pt x="3349970" y="1300109"/>
                </a:moveTo>
                <a:cubicBezTo>
                  <a:pt x="3310130" y="1291957"/>
                  <a:pt x="3268880" y="1287676"/>
                  <a:pt x="3226630" y="1287676"/>
                </a:cubicBezTo>
                <a:cubicBezTo>
                  <a:pt x="2888631" y="1287676"/>
                  <a:pt x="2614628" y="1561679"/>
                  <a:pt x="2614628" y="1899678"/>
                </a:cubicBezTo>
                <a:cubicBezTo>
                  <a:pt x="2614628" y="2237678"/>
                  <a:pt x="2888630" y="2511680"/>
                  <a:pt x="3226630" y="2511681"/>
                </a:cubicBezTo>
                <a:cubicBezTo>
                  <a:pt x="3564630" y="2511681"/>
                  <a:pt x="3838633" y="2237678"/>
                  <a:pt x="3838633" y="1899678"/>
                </a:cubicBezTo>
                <a:cubicBezTo>
                  <a:pt x="3838632" y="1603928"/>
                  <a:pt x="3628849" y="1357176"/>
                  <a:pt x="3349970" y="1300109"/>
                </a:cubicBezTo>
                <a:close/>
                <a:moveTo>
                  <a:pt x="3358324" y="1024334"/>
                </a:moveTo>
                <a:lnTo>
                  <a:pt x="3410883" y="1234575"/>
                </a:lnTo>
                <a:lnTo>
                  <a:pt x="3403994" y="1234575"/>
                </a:lnTo>
                <a:cubicBezTo>
                  <a:pt x="3464268" y="1250018"/>
                  <a:pt x="3521292" y="1273478"/>
                  <a:pt x="3572818" y="1305612"/>
                </a:cubicBezTo>
                <a:lnTo>
                  <a:pt x="3746730" y="1209354"/>
                </a:lnTo>
                <a:lnTo>
                  <a:pt x="3926358" y="1401981"/>
                </a:lnTo>
                <a:lnTo>
                  <a:pt x="3825667" y="1557247"/>
                </a:lnTo>
                <a:cubicBezTo>
                  <a:pt x="3858552" y="1613408"/>
                  <a:pt x="3883404" y="1674784"/>
                  <a:pt x="3897877" y="1740062"/>
                </a:cubicBezTo>
                <a:lnTo>
                  <a:pt x="4088377" y="1787686"/>
                </a:lnTo>
                <a:lnTo>
                  <a:pt x="4088377" y="2051071"/>
                </a:lnTo>
                <a:lnTo>
                  <a:pt x="3886243" y="2101605"/>
                </a:lnTo>
                <a:cubicBezTo>
                  <a:pt x="3872191" y="2150933"/>
                  <a:pt x="3851639" y="2197531"/>
                  <a:pt x="3826272" y="2241013"/>
                </a:cubicBezTo>
                <a:lnTo>
                  <a:pt x="3938572" y="2395786"/>
                </a:lnTo>
                <a:lnTo>
                  <a:pt x="3769272" y="2597551"/>
                </a:lnTo>
                <a:lnTo>
                  <a:pt x="3574432" y="2502674"/>
                </a:lnTo>
                <a:lnTo>
                  <a:pt x="3590059" y="2484050"/>
                </a:lnTo>
                <a:cubicBezTo>
                  <a:pt x="3534764" y="2519868"/>
                  <a:pt x="3473263" y="2546445"/>
                  <a:pt x="3407886" y="2563572"/>
                </a:cubicBezTo>
                <a:lnTo>
                  <a:pt x="3358323" y="2761823"/>
                </a:lnTo>
                <a:lnTo>
                  <a:pt x="3094938" y="2761823"/>
                </a:lnTo>
                <a:lnTo>
                  <a:pt x="3045375" y="2563574"/>
                </a:lnTo>
                <a:cubicBezTo>
                  <a:pt x="2985349" y="2547848"/>
                  <a:pt x="2928591" y="2524155"/>
                  <a:pt x="2877330" y="2491865"/>
                </a:cubicBezTo>
                <a:lnTo>
                  <a:pt x="2882346" y="2497841"/>
                </a:lnTo>
                <a:lnTo>
                  <a:pt x="2687507" y="2592718"/>
                </a:lnTo>
                <a:lnTo>
                  <a:pt x="2518206" y="2390954"/>
                </a:lnTo>
                <a:lnTo>
                  <a:pt x="2626994" y="2241021"/>
                </a:lnTo>
                <a:cubicBezTo>
                  <a:pt x="2597591" y="2190623"/>
                  <a:pt x="2574657" y="2136035"/>
                  <a:pt x="2559194" y="2078370"/>
                </a:cubicBezTo>
                <a:lnTo>
                  <a:pt x="2371198" y="2031371"/>
                </a:lnTo>
                <a:lnTo>
                  <a:pt x="2371198" y="1767986"/>
                </a:lnTo>
                <a:lnTo>
                  <a:pt x="2559579" y="1720890"/>
                </a:lnTo>
                <a:cubicBezTo>
                  <a:pt x="2572992" y="1669175"/>
                  <a:pt x="2592745" y="1620006"/>
                  <a:pt x="2617681" y="1574051"/>
                </a:cubicBezTo>
                <a:lnTo>
                  <a:pt x="2502958" y="1397149"/>
                </a:lnTo>
                <a:lnTo>
                  <a:pt x="2682587" y="1204520"/>
                </a:lnTo>
                <a:lnTo>
                  <a:pt x="2872193" y="1309466"/>
                </a:lnTo>
                <a:lnTo>
                  <a:pt x="2870932" y="1310818"/>
                </a:lnTo>
                <a:cubicBezTo>
                  <a:pt x="2925169" y="1276310"/>
                  <a:pt x="2985393" y="1250941"/>
                  <a:pt x="3049268" y="1234575"/>
                </a:cubicBezTo>
                <a:lnTo>
                  <a:pt x="3042378" y="1234576"/>
                </a:lnTo>
                <a:lnTo>
                  <a:pt x="3094939" y="1024334"/>
                </a:lnTo>
                <a:close/>
                <a:moveTo>
                  <a:pt x="2786480" y="402820"/>
                </a:moveTo>
                <a:cubicBezTo>
                  <a:pt x="2745900" y="389943"/>
                  <a:pt x="2701172" y="388627"/>
                  <a:pt x="2657264" y="401580"/>
                </a:cubicBezTo>
                <a:cubicBezTo>
                  <a:pt x="2540176" y="436121"/>
                  <a:pt x="2473258" y="559041"/>
                  <a:pt x="2507800" y="676128"/>
                </a:cubicBezTo>
                <a:cubicBezTo>
                  <a:pt x="2542340" y="793216"/>
                  <a:pt x="2665260" y="860133"/>
                  <a:pt x="2782348" y="825592"/>
                </a:cubicBezTo>
                <a:cubicBezTo>
                  <a:pt x="2899435" y="791051"/>
                  <a:pt x="2966353" y="668132"/>
                  <a:pt x="2931812" y="551045"/>
                </a:cubicBezTo>
                <a:cubicBezTo>
                  <a:pt x="2910223" y="477864"/>
                  <a:pt x="2854113" y="424282"/>
                  <a:pt x="2786480" y="402820"/>
                </a:cubicBezTo>
                <a:close/>
                <a:moveTo>
                  <a:pt x="2932202" y="47278"/>
                </a:moveTo>
                <a:lnTo>
                  <a:pt x="3090904" y="140999"/>
                </a:lnTo>
                <a:lnTo>
                  <a:pt x="3054065" y="265147"/>
                </a:lnTo>
                <a:cubicBezTo>
                  <a:pt x="3087256" y="296329"/>
                  <a:pt x="3116089" y="332603"/>
                  <a:pt x="3138727" y="373550"/>
                </a:cubicBezTo>
                <a:lnTo>
                  <a:pt x="3276016" y="367796"/>
                </a:lnTo>
                <a:lnTo>
                  <a:pt x="3328165" y="544574"/>
                </a:lnTo>
                <a:lnTo>
                  <a:pt x="3202503" y="618514"/>
                </a:lnTo>
                <a:cubicBezTo>
                  <a:pt x="3202838" y="654403"/>
                  <a:pt x="3198271" y="689748"/>
                  <a:pt x="3189855" y="723955"/>
                </a:cubicBezTo>
                <a:lnTo>
                  <a:pt x="3295873" y="805599"/>
                </a:lnTo>
                <a:lnTo>
                  <a:pt x="3222192" y="974540"/>
                </a:lnTo>
                <a:lnTo>
                  <a:pt x="3072634" y="949439"/>
                </a:lnTo>
                <a:lnTo>
                  <a:pt x="3079435" y="933845"/>
                </a:lnTo>
                <a:cubicBezTo>
                  <a:pt x="3049413" y="968833"/>
                  <a:pt x="3013398" y="998848"/>
                  <a:pt x="2972910" y="1023288"/>
                </a:cubicBezTo>
                <a:lnTo>
                  <a:pt x="2978897" y="1166163"/>
                </a:lnTo>
                <a:lnTo>
                  <a:pt x="2802119" y="1218312"/>
                </a:lnTo>
                <a:lnTo>
                  <a:pt x="2729602" y="1095065"/>
                </a:lnTo>
                <a:cubicBezTo>
                  <a:pt x="2686199" y="1096396"/>
                  <a:pt x="2643414" y="1091732"/>
                  <a:pt x="2602615" y="1080209"/>
                </a:cubicBezTo>
                <a:lnTo>
                  <a:pt x="2607165" y="1083226"/>
                </a:lnTo>
                <a:lnTo>
                  <a:pt x="2495179" y="1185484"/>
                </a:lnTo>
                <a:lnTo>
                  <a:pt x="2341599" y="1083585"/>
                </a:lnTo>
                <a:lnTo>
                  <a:pt x="2384929" y="961414"/>
                </a:lnTo>
                <a:cubicBezTo>
                  <a:pt x="2355215" y="933409"/>
                  <a:pt x="2329015" y="901312"/>
                  <a:pt x="2307218" y="865670"/>
                </a:cubicBezTo>
                <a:lnTo>
                  <a:pt x="2171734" y="871348"/>
                </a:lnTo>
                <a:lnTo>
                  <a:pt x="2119584" y="694571"/>
                </a:lnTo>
                <a:lnTo>
                  <a:pt x="2236697" y="625662"/>
                </a:lnTo>
                <a:cubicBezTo>
                  <a:pt x="2235459" y="588297"/>
                  <a:pt x="2238982" y="551385"/>
                  <a:pt x="2246620" y="515603"/>
                </a:cubicBezTo>
                <a:lnTo>
                  <a:pt x="2134594" y="419585"/>
                </a:lnTo>
                <a:lnTo>
                  <a:pt x="2217016" y="254732"/>
                </a:lnTo>
                <a:lnTo>
                  <a:pt x="2365055" y="287627"/>
                </a:lnTo>
                <a:lnTo>
                  <a:pt x="2364476" y="288784"/>
                </a:lnTo>
                <a:cubicBezTo>
                  <a:pt x="2394046" y="254885"/>
                  <a:pt x="2429444" y="225933"/>
                  <a:pt x="2469075" y="202302"/>
                </a:cubicBezTo>
                <a:lnTo>
                  <a:pt x="2464452" y="203666"/>
                </a:lnTo>
                <a:lnTo>
                  <a:pt x="2458102" y="52150"/>
                </a:lnTo>
                <a:lnTo>
                  <a:pt x="2634880" y="0"/>
                </a:lnTo>
                <a:lnTo>
                  <a:pt x="2711784" y="130703"/>
                </a:lnTo>
                <a:lnTo>
                  <a:pt x="2707159" y="132067"/>
                </a:lnTo>
                <a:cubicBezTo>
                  <a:pt x="2750672" y="130497"/>
                  <a:pt x="2793590" y="134953"/>
                  <a:pt x="2834535" y="14631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11" name="Freeform: Shape 7">
            <a:extLst>
              <a:ext uri="{FF2B5EF4-FFF2-40B4-BE49-F238E27FC236}">
                <a16:creationId xmlns:a16="http://schemas.microsoft.com/office/drawing/2014/main" id="{B44B4AF4-0185-4405-9352-931120440DFF}"/>
              </a:ext>
            </a:extLst>
          </p:cNvPr>
          <p:cNvSpPr/>
          <p:nvPr/>
        </p:nvSpPr>
        <p:spPr>
          <a:xfrm>
            <a:off x="2342895" y="1628318"/>
            <a:ext cx="2373701" cy="3478102"/>
          </a:xfrm>
          <a:custGeom>
            <a:avLst/>
            <a:gdLst>
              <a:gd name="connsiteX0" fmla="*/ 0 w 1895475"/>
              <a:gd name="connsiteY0" fmla="*/ 450533 h 2790825"/>
              <a:gd name="connsiteX1" fmla="*/ 317183 w 1895475"/>
              <a:gd name="connsiteY1" fmla="*/ 133350 h 2790825"/>
              <a:gd name="connsiteX2" fmla="*/ 317183 w 1895475"/>
              <a:gd name="connsiteY2" fmla="*/ 133350 h 2790825"/>
              <a:gd name="connsiteX3" fmla="*/ 317183 w 1895475"/>
              <a:gd name="connsiteY3" fmla="*/ 133350 h 2790825"/>
              <a:gd name="connsiteX4" fmla="*/ 1586865 w 1895475"/>
              <a:gd name="connsiteY4" fmla="*/ 0 h 2790825"/>
              <a:gd name="connsiteX5" fmla="*/ 1904048 w 1895475"/>
              <a:gd name="connsiteY5" fmla="*/ 317183 h 2790825"/>
              <a:gd name="connsiteX6" fmla="*/ 1827848 w 1895475"/>
              <a:gd name="connsiteY6" fmla="*/ 2110740 h 2790825"/>
              <a:gd name="connsiteX7" fmla="*/ 1510665 w 1895475"/>
              <a:gd name="connsiteY7" fmla="*/ 2427923 h 2790825"/>
              <a:gd name="connsiteX8" fmla="*/ 745808 w 1895475"/>
              <a:gd name="connsiteY8" fmla="*/ 2427923 h 2790825"/>
              <a:gd name="connsiteX9" fmla="*/ 650558 w 1895475"/>
              <a:gd name="connsiteY9" fmla="*/ 2792730 h 2790825"/>
              <a:gd name="connsiteX10" fmla="*/ 413385 w 1895475"/>
              <a:gd name="connsiteY10" fmla="*/ 2427923 h 2790825"/>
              <a:gd name="connsiteX11" fmla="*/ 413385 w 1895475"/>
              <a:gd name="connsiteY11" fmla="*/ 2427923 h 2790825"/>
              <a:gd name="connsiteX12" fmla="*/ 96203 w 1895475"/>
              <a:gd name="connsiteY12" fmla="*/ 2110740 h 2790825"/>
              <a:gd name="connsiteX13" fmla="*/ 0 w 1895475"/>
              <a:gd name="connsiteY13" fmla="*/ 450533 h 2790825"/>
              <a:gd name="connsiteX14" fmla="*/ 0 w 1895475"/>
              <a:gd name="connsiteY14" fmla="*/ 450533 h 279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95475" h="2790825">
                <a:moveTo>
                  <a:pt x="0" y="450533"/>
                </a:moveTo>
                <a:cubicBezTo>
                  <a:pt x="0" y="275273"/>
                  <a:pt x="141923" y="133350"/>
                  <a:pt x="317183" y="133350"/>
                </a:cubicBezTo>
                <a:lnTo>
                  <a:pt x="317183" y="133350"/>
                </a:lnTo>
                <a:lnTo>
                  <a:pt x="317183" y="133350"/>
                </a:lnTo>
                <a:lnTo>
                  <a:pt x="1586865" y="0"/>
                </a:lnTo>
                <a:cubicBezTo>
                  <a:pt x="1762125" y="0"/>
                  <a:pt x="1904048" y="141923"/>
                  <a:pt x="1904048" y="317183"/>
                </a:cubicBezTo>
                <a:lnTo>
                  <a:pt x="1827848" y="2110740"/>
                </a:lnTo>
                <a:cubicBezTo>
                  <a:pt x="1827848" y="2286000"/>
                  <a:pt x="1685925" y="2427923"/>
                  <a:pt x="1510665" y="2427923"/>
                </a:cubicBezTo>
                <a:lnTo>
                  <a:pt x="745808" y="2427923"/>
                </a:lnTo>
                <a:lnTo>
                  <a:pt x="650558" y="2792730"/>
                </a:lnTo>
                <a:lnTo>
                  <a:pt x="413385" y="2427923"/>
                </a:lnTo>
                <a:lnTo>
                  <a:pt x="413385" y="2427923"/>
                </a:lnTo>
                <a:cubicBezTo>
                  <a:pt x="238125" y="2427923"/>
                  <a:pt x="96203" y="2286000"/>
                  <a:pt x="96203" y="2110740"/>
                </a:cubicBezTo>
                <a:lnTo>
                  <a:pt x="0" y="450533"/>
                </a:lnTo>
                <a:lnTo>
                  <a:pt x="0" y="450533"/>
                </a:lnTo>
                <a:close/>
              </a:path>
            </a:pathLst>
          </a:custGeom>
          <a:gradFill flip="none" rotWithShape="1">
            <a:gsLst>
              <a:gs pos="0">
                <a:schemeClr val="bg1">
                  <a:lumMod val="85000"/>
                </a:schemeClr>
              </a:gs>
              <a:gs pos="100000">
                <a:schemeClr val="bg1"/>
              </a:gs>
            </a:gsLst>
            <a:lin ang="13500000" scaled="1"/>
            <a:tileRect/>
          </a:gradFill>
          <a:ln>
            <a:gradFill flip="none" rotWithShape="1">
              <a:gsLst>
                <a:gs pos="0">
                  <a:schemeClr val="bg1"/>
                </a:gs>
                <a:gs pos="100000">
                  <a:schemeClr val="bg1">
                    <a:lumMod val="75000"/>
                  </a:schemeClr>
                </a:gs>
              </a:gsLst>
              <a:lin ang="8100000" scaled="1"/>
              <a:tileRect/>
            </a:gradFill>
          </a:ln>
          <a:effectLst>
            <a:outerShdw blurRad="127000" dist="38100" dir="8100000" algn="tr"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en-US" sz="2700" dirty="0"/>
          </a:p>
        </p:txBody>
      </p:sp>
      <p:sp>
        <p:nvSpPr>
          <p:cNvPr id="12" name="TextBox 11">
            <a:extLst>
              <a:ext uri="{FF2B5EF4-FFF2-40B4-BE49-F238E27FC236}">
                <a16:creationId xmlns:a16="http://schemas.microsoft.com/office/drawing/2014/main" id="{E9CB5B7E-5D77-45AE-AF08-1511B88DB0AE}"/>
              </a:ext>
            </a:extLst>
          </p:cNvPr>
          <p:cNvSpPr txBox="1"/>
          <p:nvPr/>
        </p:nvSpPr>
        <p:spPr>
          <a:xfrm>
            <a:off x="2479711" y="2459718"/>
            <a:ext cx="2118213" cy="1754326"/>
          </a:xfrm>
          <a:prstGeom prst="rect">
            <a:avLst/>
          </a:prstGeom>
          <a:noFill/>
        </p:spPr>
        <p:txBody>
          <a:bodyPr wrap="square" lIns="0" rIns="0" rtlCol="0">
            <a:spAutoFit/>
          </a:bodyPr>
          <a:lstStyle/>
          <a:p>
            <a:pPr marL="171450" indent="-171450">
              <a:buFont typeface="Arial" pitchFamily="34" charset="0"/>
              <a:buChar char="•"/>
            </a:pPr>
            <a:r>
              <a:rPr lang="en-US" altLang="ko-KR" sz="1200" dirty="0">
                <a:solidFill>
                  <a:srgbClr val="FF0000"/>
                </a:solidFill>
                <a:cs typeface="Arial" pitchFamily="34" charset="0"/>
              </a:rPr>
              <a:t>Effective on 1 July 2019</a:t>
            </a:r>
            <a:r>
              <a:rPr lang="en-US" altLang="ko-KR" sz="1200" dirty="0">
                <a:cs typeface="Arial" pitchFamily="34" charset="0"/>
              </a:rPr>
              <a:t>. </a:t>
            </a:r>
          </a:p>
          <a:p>
            <a:pPr marL="171450" indent="-171450">
              <a:buFont typeface="Arial" pitchFamily="34" charset="0"/>
              <a:buChar char="•"/>
            </a:pPr>
            <a:r>
              <a:rPr lang="en-US" altLang="ko-KR" sz="1200" dirty="0">
                <a:cs typeface="Arial" pitchFamily="34" charset="0"/>
              </a:rPr>
              <a:t>Applies to </a:t>
            </a:r>
            <a:r>
              <a:rPr lang="en-US" altLang="ko-KR" sz="1200" b="1" dirty="0">
                <a:solidFill>
                  <a:srgbClr val="FF0000"/>
                </a:solidFill>
                <a:cs typeface="Arial" pitchFamily="34" charset="0"/>
              </a:rPr>
              <a:t>basis period beginning </a:t>
            </a:r>
            <a:r>
              <a:rPr lang="en-US" altLang="ko-KR" sz="1400" b="1" dirty="0">
                <a:solidFill>
                  <a:srgbClr val="FF0000"/>
                </a:solidFill>
                <a:cs typeface="Arial" pitchFamily="34" charset="0"/>
              </a:rPr>
              <a:t>on or after 1 July 2019 </a:t>
            </a:r>
            <a:r>
              <a:rPr lang="en-US" altLang="ko-KR" sz="1200" dirty="0">
                <a:cs typeface="Arial" pitchFamily="34" charset="0"/>
              </a:rPr>
              <a:t>and subsequent basis periods.</a:t>
            </a:r>
          </a:p>
          <a:p>
            <a:pPr marL="171450" indent="-171450">
              <a:buFont typeface="Arial" pitchFamily="34" charset="0"/>
              <a:buChar char="•"/>
            </a:pPr>
            <a:r>
              <a:rPr lang="en-US" altLang="ko-KR" sz="1100" i="1" dirty="0">
                <a:cs typeface="Arial" pitchFamily="34" charset="0"/>
              </a:rPr>
              <a:t>Note: The first batch of companies affected by ESR </a:t>
            </a:r>
            <a:r>
              <a:rPr lang="en-US" altLang="ko-KR" sz="1100" i="1" dirty="0">
                <a:solidFill>
                  <a:srgbClr val="C00000"/>
                </a:solidFill>
                <a:cs typeface="Arial" pitchFamily="34" charset="0"/>
              </a:rPr>
              <a:t>is</a:t>
            </a:r>
            <a:r>
              <a:rPr lang="en-US" altLang="ko-KR" sz="1100" i="1" dirty="0">
                <a:cs typeface="Arial" pitchFamily="34" charset="0"/>
              </a:rPr>
              <a:t> companies with financial year from 1/7/2019 to 30/6/2020.</a:t>
            </a:r>
          </a:p>
        </p:txBody>
      </p:sp>
      <p:sp>
        <p:nvSpPr>
          <p:cNvPr id="13" name="Rectangle: Rounded Corners 12">
            <a:extLst>
              <a:ext uri="{FF2B5EF4-FFF2-40B4-BE49-F238E27FC236}">
                <a16:creationId xmlns:a16="http://schemas.microsoft.com/office/drawing/2014/main" id="{47CE4B43-38CA-40DC-906D-30151900078E}"/>
              </a:ext>
            </a:extLst>
          </p:cNvPr>
          <p:cNvSpPr/>
          <p:nvPr/>
        </p:nvSpPr>
        <p:spPr>
          <a:xfrm>
            <a:off x="4727867" y="2521862"/>
            <a:ext cx="2247778" cy="3205744"/>
          </a:xfrm>
          <a:prstGeom prst="roundRect">
            <a:avLst>
              <a:gd name="adj" fmla="val 10633"/>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dirty="0"/>
          </a:p>
        </p:txBody>
      </p:sp>
      <p:sp>
        <p:nvSpPr>
          <p:cNvPr id="14" name="Freeform: Shape 7">
            <a:extLst>
              <a:ext uri="{FF2B5EF4-FFF2-40B4-BE49-F238E27FC236}">
                <a16:creationId xmlns:a16="http://schemas.microsoft.com/office/drawing/2014/main" id="{B44B4AF4-0185-4405-9352-931120440DFF}"/>
              </a:ext>
            </a:extLst>
          </p:cNvPr>
          <p:cNvSpPr/>
          <p:nvPr/>
        </p:nvSpPr>
        <p:spPr>
          <a:xfrm>
            <a:off x="4707766" y="1628317"/>
            <a:ext cx="2299770" cy="3429181"/>
          </a:xfrm>
          <a:custGeom>
            <a:avLst/>
            <a:gdLst>
              <a:gd name="connsiteX0" fmla="*/ 0 w 1895475"/>
              <a:gd name="connsiteY0" fmla="*/ 450533 h 2790825"/>
              <a:gd name="connsiteX1" fmla="*/ 317183 w 1895475"/>
              <a:gd name="connsiteY1" fmla="*/ 133350 h 2790825"/>
              <a:gd name="connsiteX2" fmla="*/ 317183 w 1895475"/>
              <a:gd name="connsiteY2" fmla="*/ 133350 h 2790825"/>
              <a:gd name="connsiteX3" fmla="*/ 317183 w 1895475"/>
              <a:gd name="connsiteY3" fmla="*/ 133350 h 2790825"/>
              <a:gd name="connsiteX4" fmla="*/ 1586865 w 1895475"/>
              <a:gd name="connsiteY4" fmla="*/ 0 h 2790825"/>
              <a:gd name="connsiteX5" fmla="*/ 1904048 w 1895475"/>
              <a:gd name="connsiteY5" fmla="*/ 317183 h 2790825"/>
              <a:gd name="connsiteX6" fmla="*/ 1827848 w 1895475"/>
              <a:gd name="connsiteY6" fmla="*/ 2110740 h 2790825"/>
              <a:gd name="connsiteX7" fmla="*/ 1510665 w 1895475"/>
              <a:gd name="connsiteY7" fmla="*/ 2427923 h 2790825"/>
              <a:gd name="connsiteX8" fmla="*/ 745808 w 1895475"/>
              <a:gd name="connsiteY8" fmla="*/ 2427923 h 2790825"/>
              <a:gd name="connsiteX9" fmla="*/ 650558 w 1895475"/>
              <a:gd name="connsiteY9" fmla="*/ 2792730 h 2790825"/>
              <a:gd name="connsiteX10" fmla="*/ 413385 w 1895475"/>
              <a:gd name="connsiteY10" fmla="*/ 2427923 h 2790825"/>
              <a:gd name="connsiteX11" fmla="*/ 413385 w 1895475"/>
              <a:gd name="connsiteY11" fmla="*/ 2427923 h 2790825"/>
              <a:gd name="connsiteX12" fmla="*/ 96203 w 1895475"/>
              <a:gd name="connsiteY12" fmla="*/ 2110740 h 2790825"/>
              <a:gd name="connsiteX13" fmla="*/ 0 w 1895475"/>
              <a:gd name="connsiteY13" fmla="*/ 450533 h 2790825"/>
              <a:gd name="connsiteX14" fmla="*/ 0 w 1895475"/>
              <a:gd name="connsiteY14" fmla="*/ 450533 h 279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95475" h="2790825">
                <a:moveTo>
                  <a:pt x="0" y="450533"/>
                </a:moveTo>
                <a:cubicBezTo>
                  <a:pt x="0" y="275273"/>
                  <a:pt x="141923" y="133350"/>
                  <a:pt x="317183" y="133350"/>
                </a:cubicBezTo>
                <a:lnTo>
                  <a:pt x="317183" y="133350"/>
                </a:lnTo>
                <a:lnTo>
                  <a:pt x="317183" y="133350"/>
                </a:lnTo>
                <a:lnTo>
                  <a:pt x="1586865" y="0"/>
                </a:lnTo>
                <a:cubicBezTo>
                  <a:pt x="1762125" y="0"/>
                  <a:pt x="1904048" y="141923"/>
                  <a:pt x="1904048" y="317183"/>
                </a:cubicBezTo>
                <a:lnTo>
                  <a:pt x="1827848" y="2110740"/>
                </a:lnTo>
                <a:cubicBezTo>
                  <a:pt x="1827848" y="2286000"/>
                  <a:pt x="1685925" y="2427923"/>
                  <a:pt x="1510665" y="2427923"/>
                </a:cubicBezTo>
                <a:lnTo>
                  <a:pt x="745808" y="2427923"/>
                </a:lnTo>
                <a:lnTo>
                  <a:pt x="650558" y="2792730"/>
                </a:lnTo>
                <a:lnTo>
                  <a:pt x="413385" y="2427923"/>
                </a:lnTo>
                <a:lnTo>
                  <a:pt x="413385" y="2427923"/>
                </a:lnTo>
                <a:cubicBezTo>
                  <a:pt x="238125" y="2427923"/>
                  <a:pt x="96203" y="2286000"/>
                  <a:pt x="96203" y="2110740"/>
                </a:cubicBezTo>
                <a:lnTo>
                  <a:pt x="0" y="450533"/>
                </a:lnTo>
                <a:lnTo>
                  <a:pt x="0" y="450533"/>
                </a:lnTo>
                <a:close/>
              </a:path>
            </a:pathLst>
          </a:custGeom>
          <a:gradFill flip="none" rotWithShape="1">
            <a:gsLst>
              <a:gs pos="0">
                <a:schemeClr val="bg1">
                  <a:lumMod val="85000"/>
                </a:schemeClr>
              </a:gs>
              <a:gs pos="100000">
                <a:schemeClr val="bg1"/>
              </a:gs>
            </a:gsLst>
            <a:lin ang="13500000" scaled="1"/>
            <a:tileRect/>
          </a:gradFill>
          <a:ln>
            <a:gradFill flip="none" rotWithShape="1">
              <a:gsLst>
                <a:gs pos="0">
                  <a:schemeClr val="bg1"/>
                </a:gs>
                <a:gs pos="100000">
                  <a:schemeClr val="bg1">
                    <a:lumMod val="75000"/>
                  </a:schemeClr>
                </a:gs>
              </a:gsLst>
              <a:lin ang="8100000" scaled="1"/>
              <a:tileRect/>
            </a:gradFill>
          </a:ln>
          <a:effectLst>
            <a:outerShdw blurRad="127000" dist="38100" dir="8100000" algn="tr"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en-US" sz="2700" dirty="0"/>
          </a:p>
        </p:txBody>
      </p:sp>
      <p:sp>
        <p:nvSpPr>
          <p:cNvPr id="15" name="Donut 15">
            <a:extLst>
              <a:ext uri="{FF2B5EF4-FFF2-40B4-BE49-F238E27FC236}">
                <a16:creationId xmlns:a16="http://schemas.microsoft.com/office/drawing/2014/main" id="{F92FB021-715C-49D6-A6AC-34D4A22EC0AC}"/>
              </a:ext>
            </a:extLst>
          </p:cNvPr>
          <p:cNvSpPr/>
          <p:nvPr/>
        </p:nvSpPr>
        <p:spPr>
          <a:xfrm>
            <a:off x="3330292" y="1916832"/>
            <a:ext cx="492606" cy="489177"/>
          </a:xfrm>
          <a:custGeom>
            <a:avLst/>
            <a:gdLst/>
            <a:ahLst/>
            <a:cxnLst/>
            <a:rect l="l" t="t" r="r" b="b"/>
            <a:pathLst>
              <a:path w="3821708" h="3795110">
                <a:moveTo>
                  <a:pt x="1910854" y="903842"/>
                </a:moveTo>
                <a:lnTo>
                  <a:pt x="1793831" y="1129420"/>
                </a:lnTo>
                <a:lnTo>
                  <a:pt x="1791613" y="1129420"/>
                </a:lnTo>
                <a:lnTo>
                  <a:pt x="1791892" y="1133157"/>
                </a:lnTo>
                <a:lnTo>
                  <a:pt x="1791613" y="1133695"/>
                </a:lnTo>
                <a:lnTo>
                  <a:pt x="1791933" y="1133695"/>
                </a:lnTo>
                <a:lnTo>
                  <a:pt x="1833002" y="1683464"/>
                </a:lnTo>
                <a:cubicBezTo>
                  <a:pt x="1744939" y="1714584"/>
                  <a:pt x="1682254" y="1798749"/>
                  <a:pt x="1682254" y="1897555"/>
                </a:cubicBezTo>
                <a:cubicBezTo>
                  <a:pt x="1682254" y="2023808"/>
                  <a:pt x="1784602" y="2126156"/>
                  <a:pt x="1910855" y="2126156"/>
                </a:cubicBezTo>
                <a:cubicBezTo>
                  <a:pt x="1975561" y="2126156"/>
                  <a:pt x="2033988" y="2099273"/>
                  <a:pt x="2075304" y="2055803"/>
                </a:cubicBezTo>
                <a:lnTo>
                  <a:pt x="2443125" y="2288080"/>
                </a:lnTo>
                <a:lnTo>
                  <a:pt x="2443003" y="2288309"/>
                </a:lnTo>
                <a:lnTo>
                  <a:pt x="2443494" y="2288314"/>
                </a:lnTo>
                <a:lnTo>
                  <a:pt x="2446061" y="2289935"/>
                </a:lnTo>
                <a:lnTo>
                  <a:pt x="2446904" y="2288348"/>
                </a:lnTo>
                <a:lnTo>
                  <a:pt x="2652725" y="2290436"/>
                </a:lnTo>
                <a:lnTo>
                  <a:pt x="2535900" y="2120971"/>
                </a:lnTo>
                <a:lnTo>
                  <a:pt x="2536744" y="2119385"/>
                </a:lnTo>
                <a:lnTo>
                  <a:pt x="2533964" y="2118163"/>
                </a:lnTo>
                <a:lnTo>
                  <a:pt x="2533686" y="2117759"/>
                </a:lnTo>
                <a:lnTo>
                  <a:pt x="2533565" y="2117988"/>
                </a:lnTo>
                <a:lnTo>
                  <a:pt x="2134900" y="1942755"/>
                </a:lnTo>
                <a:cubicBezTo>
                  <a:pt x="2137918" y="1928156"/>
                  <a:pt x="2139456" y="1913035"/>
                  <a:pt x="2139456" y="1897555"/>
                </a:cubicBezTo>
                <a:cubicBezTo>
                  <a:pt x="2139456" y="1798748"/>
                  <a:pt x="2076770" y="1714583"/>
                  <a:pt x="1988706" y="1683463"/>
                </a:cubicBezTo>
                <a:lnTo>
                  <a:pt x="2029775" y="1133695"/>
                </a:lnTo>
                <a:lnTo>
                  <a:pt x="2030094" y="1133695"/>
                </a:lnTo>
                <a:lnTo>
                  <a:pt x="2029815" y="1133157"/>
                </a:lnTo>
                <a:lnTo>
                  <a:pt x="2030094" y="1129420"/>
                </a:lnTo>
                <a:lnTo>
                  <a:pt x="2027877" y="1129420"/>
                </a:lnTo>
                <a:close/>
                <a:moveTo>
                  <a:pt x="1910854" y="565406"/>
                </a:moveTo>
                <a:cubicBezTo>
                  <a:pt x="2646579" y="565406"/>
                  <a:pt x="3243002" y="1161829"/>
                  <a:pt x="3243002" y="1897554"/>
                </a:cubicBezTo>
                <a:cubicBezTo>
                  <a:pt x="3243002" y="2633279"/>
                  <a:pt x="2646579" y="3229702"/>
                  <a:pt x="1910854" y="3229702"/>
                </a:cubicBezTo>
                <a:cubicBezTo>
                  <a:pt x="1175129" y="3229702"/>
                  <a:pt x="578706" y="2633279"/>
                  <a:pt x="578706" y="1897554"/>
                </a:cubicBezTo>
                <a:cubicBezTo>
                  <a:pt x="578706" y="1161829"/>
                  <a:pt x="1175129" y="565406"/>
                  <a:pt x="1910854" y="565406"/>
                </a:cubicBezTo>
                <a:close/>
                <a:moveTo>
                  <a:pt x="1766837" y="367010"/>
                </a:moveTo>
                <a:cubicBezTo>
                  <a:pt x="1050362" y="432397"/>
                  <a:pt x="475174" y="981146"/>
                  <a:pt x="377476" y="1681610"/>
                </a:cubicBezTo>
                <a:lnTo>
                  <a:pt x="426306" y="1681610"/>
                </a:lnTo>
                <a:cubicBezTo>
                  <a:pt x="510474" y="1681610"/>
                  <a:pt x="578706" y="1746088"/>
                  <a:pt x="578706" y="1825626"/>
                </a:cubicBezTo>
                <a:cubicBezTo>
                  <a:pt x="578706" y="1905164"/>
                  <a:pt x="510474" y="1969642"/>
                  <a:pt x="426306" y="1969642"/>
                </a:cubicBezTo>
                <a:lnTo>
                  <a:pt x="364094" y="1969642"/>
                </a:lnTo>
                <a:cubicBezTo>
                  <a:pt x="398055" y="2738400"/>
                  <a:pt x="1003246" y="3359660"/>
                  <a:pt x="1769417" y="3427809"/>
                </a:cubicBezTo>
                <a:lnTo>
                  <a:pt x="1769417" y="3382101"/>
                </a:lnTo>
                <a:cubicBezTo>
                  <a:pt x="1769417" y="3297933"/>
                  <a:pt x="1833895" y="3229701"/>
                  <a:pt x="1913433" y="3229701"/>
                </a:cubicBezTo>
                <a:cubicBezTo>
                  <a:pt x="1992971" y="3229701"/>
                  <a:pt x="2057449" y="3297933"/>
                  <a:pt x="2057449" y="3382101"/>
                </a:cubicBezTo>
                <a:lnTo>
                  <a:pt x="2057449" y="3427707"/>
                </a:lnTo>
                <a:cubicBezTo>
                  <a:pt x="2804164" y="3358467"/>
                  <a:pt x="3396856" y="2764020"/>
                  <a:pt x="3455018" y="2020616"/>
                </a:cubicBezTo>
                <a:lnTo>
                  <a:pt x="3395402" y="2020616"/>
                </a:lnTo>
                <a:cubicBezTo>
                  <a:pt x="3311234" y="2020616"/>
                  <a:pt x="3243002" y="1956138"/>
                  <a:pt x="3243002" y="1876600"/>
                </a:cubicBezTo>
                <a:cubicBezTo>
                  <a:pt x="3243002" y="1797062"/>
                  <a:pt x="3311234" y="1732584"/>
                  <a:pt x="3395402" y="1732584"/>
                </a:cubicBezTo>
                <a:lnTo>
                  <a:pt x="3451747" y="1732584"/>
                </a:lnTo>
                <a:cubicBezTo>
                  <a:pt x="3374444" y="1008025"/>
                  <a:pt x="2788738" y="434055"/>
                  <a:pt x="2054869" y="367632"/>
                </a:cubicBezTo>
                <a:lnTo>
                  <a:pt x="2054869" y="407296"/>
                </a:lnTo>
                <a:cubicBezTo>
                  <a:pt x="2054869" y="491464"/>
                  <a:pt x="1990391" y="559696"/>
                  <a:pt x="1910853" y="559696"/>
                </a:cubicBezTo>
                <a:cubicBezTo>
                  <a:pt x="1831315" y="559696"/>
                  <a:pt x="1766837" y="491464"/>
                  <a:pt x="1766837" y="407296"/>
                </a:cubicBezTo>
                <a:close/>
                <a:moveTo>
                  <a:pt x="1910854" y="0"/>
                </a:moveTo>
                <a:cubicBezTo>
                  <a:pt x="2966190" y="0"/>
                  <a:pt x="3821708" y="849564"/>
                  <a:pt x="3821708" y="1897555"/>
                </a:cubicBezTo>
                <a:cubicBezTo>
                  <a:pt x="3821708" y="2945546"/>
                  <a:pt x="2966190" y="3795110"/>
                  <a:pt x="1910854" y="3795110"/>
                </a:cubicBezTo>
                <a:cubicBezTo>
                  <a:pt x="855518" y="3795110"/>
                  <a:pt x="0" y="2945546"/>
                  <a:pt x="0" y="1897555"/>
                </a:cubicBezTo>
                <a:cubicBezTo>
                  <a:pt x="0" y="849564"/>
                  <a:pt x="855518" y="0"/>
                  <a:pt x="191085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
        <p:nvSpPr>
          <p:cNvPr id="16" name="TextBox 15">
            <a:extLst>
              <a:ext uri="{FF2B5EF4-FFF2-40B4-BE49-F238E27FC236}">
                <a16:creationId xmlns:a16="http://schemas.microsoft.com/office/drawing/2014/main" id="{E9CB5B7E-5D77-45AE-AF08-1511B88DB0AE}"/>
              </a:ext>
            </a:extLst>
          </p:cNvPr>
          <p:cNvSpPr txBox="1"/>
          <p:nvPr/>
        </p:nvSpPr>
        <p:spPr>
          <a:xfrm>
            <a:off x="4917103" y="2436564"/>
            <a:ext cx="1995986" cy="2000548"/>
          </a:xfrm>
          <a:prstGeom prst="rect">
            <a:avLst/>
          </a:prstGeom>
          <a:noFill/>
        </p:spPr>
        <p:txBody>
          <a:bodyPr wrap="square" lIns="0" rIns="0" rtlCol="0">
            <a:spAutoFit/>
          </a:bodyPr>
          <a:lstStyle/>
          <a:p>
            <a:pPr marL="171450" indent="-171450">
              <a:buFont typeface="Arial" pitchFamily="34" charset="0"/>
              <a:buChar char="•"/>
            </a:pPr>
            <a:r>
              <a:rPr lang="en-MY" sz="1200" dirty="0"/>
              <a:t>Interest expenses shall be </a:t>
            </a:r>
            <a:r>
              <a:rPr lang="en-MY" sz="1200" dirty="0">
                <a:solidFill>
                  <a:srgbClr val="FF0000"/>
                </a:solidFill>
              </a:rPr>
              <a:t>restricted for tax deductions</a:t>
            </a:r>
            <a:r>
              <a:rPr lang="en-MY" sz="1200" dirty="0"/>
              <a:t>, </a:t>
            </a:r>
            <a:r>
              <a:rPr lang="en-MY" sz="1200" dirty="0">
                <a:solidFill>
                  <a:srgbClr val="FF0000"/>
                </a:solidFill>
              </a:rPr>
              <a:t>up to a maximum of </a:t>
            </a:r>
            <a:r>
              <a:rPr lang="en-MY" sz="1400" b="1" dirty="0">
                <a:solidFill>
                  <a:srgbClr val="FF0000"/>
                </a:solidFill>
              </a:rPr>
              <a:t>20% of Tax-EBITDA</a:t>
            </a:r>
            <a:r>
              <a:rPr lang="en-MY" sz="1200" dirty="0">
                <a:solidFill>
                  <a:srgbClr val="FF0000"/>
                </a:solidFill>
              </a:rPr>
              <a:t>. </a:t>
            </a:r>
          </a:p>
          <a:p>
            <a:pPr marL="171450" indent="-171450">
              <a:buFont typeface="Arial" pitchFamily="34" charset="0"/>
              <a:buChar char="•"/>
            </a:pPr>
            <a:r>
              <a:rPr lang="en-MY" sz="1200" dirty="0"/>
              <a:t>Interest restricted is allowed to </a:t>
            </a:r>
            <a:r>
              <a:rPr lang="en-MY" sz="1200" dirty="0">
                <a:solidFill>
                  <a:srgbClr val="FF0000"/>
                </a:solidFill>
              </a:rPr>
              <a:t>be carried forward to future years </a:t>
            </a:r>
            <a:r>
              <a:rPr lang="en-MY" sz="1200" dirty="0"/>
              <a:t>of assessment, subject to </a:t>
            </a:r>
            <a:r>
              <a:rPr lang="en-MY" sz="1200" dirty="0">
                <a:solidFill>
                  <a:srgbClr val="FF0000"/>
                </a:solidFill>
              </a:rPr>
              <a:t>shareholding test.</a:t>
            </a:r>
            <a:endParaRPr lang="en-US" sz="1200" dirty="0">
              <a:solidFill>
                <a:srgbClr val="FF0000"/>
              </a:solidFill>
            </a:endParaRPr>
          </a:p>
        </p:txBody>
      </p:sp>
      <p:sp>
        <p:nvSpPr>
          <p:cNvPr id="17" name="TextBox 16">
            <a:extLst>
              <a:ext uri="{FF2B5EF4-FFF2-40B4-BE49-F238E27FC236}">
                <a16:creationId xmlns:a16="http://schemas.microsoft.com/office/drawing/2014/main" id="{A793D2AC-C725-408F-BC2A-D29936CC7BE0}"/>
              </a:ext>
            </a:extLst>
          </p:cNvPr>
          <p:cNvSpPr txBox="1"/>
          <p:nvPr/>
        </p:nvSpPr>
        <p:spPr>
          <a:xfrm>
            <a:off x="4752828" y="5081274"/>
            <a:ext cx="1438988" cy="646331"/>
          </a:xfrm>
          <a:prstGeom prst="rect">
            <a:avLst/>
          </a:prstGeom>
          <a:noFill/>
        </p:spPr>
        <p:txBody>
          <a:bodyPr wrap="square" rtlCol="0" anchor="ctr">
            <a:spAutoFit/>
          </a:bodyPr>
          <a:lstStyle/>
          <a:p>
            <a:r>
              <a:rPr lang="en-US" altLang="ko-KR" b="1" dirty="0">
                <a:solidFill>
                  <a:schemeClr val="bg1"/>
                </a:solidFill>
                <a:cs typeface="Arial" pitchFamily="34" charset="0"/>
              </a:rPr>
              <a:t>HOW </a:t>
            </a:r>
            <a:r>
              <a:rPr lang="en-US" altLang="ko-KR" b="1" dirty="0">
                <a:solidFill>
                  <a:srgbClr val="FFFFFF"/>
                </a:solidFill>
                <a:cs typeface="Arial" pitchFamily="34" charset="0"/>
              </a:rPr>
              <a:t>do</a:t>
            </a:r>
            <a:r>
              <a:rPr lang="en-US" altLang="ko-KR" b="1" dirty="0">
                <a:solidFill>
                  <a:srgbClr val="C00000"/>
                </a:solidFill>
                <a:cs typeface="Arial" pitchFamily="34" charset="0"/>
              </a:rPr>
              <a:t> </a:t>
            </a:r>
            <a:r>
              <a:rPr lang="en-US" altLang="ko-KR" b="1" dirty="0">
                <a:solidFill>
                  <a:schemeClr val="bg1"/>
                </a:solidFill>
                <a:cs typeface="Arial" pitchFamily="34" charset="0"/>
              </a:rPr>
              <a:t>the rules work? </a:t>
            </a:r>
          </a:p>
        </p:txBody>
      </p:sp>
      <p:sp>
        <p:nvSpPr>
          <p:cNvPr id="18" name="Donut 15">
            <a:extLst>
              <a:ext uri="{FF2B5EF4-FFF2-40B4-BE49-F238E27FC236}">
                <a16:creationId xmlns:a16="http://schemas.microsoft.com/office/drawing/2014/main" id="{29B1B9A6-FA6C-4698-A802-976210310250}"/>
              </a:ext>
            </a:extLst>
          </p:cNvPr>
          <p:cNvSpPr/>
          <p:nvPr/>
        </p:nvSpPr>
        <p:spPr>
          <a:xfrm>
            <a:off x="4062098" y="5127938"/>
            <a:ext cx="492606" cy="489177"/>
          </a:xfrm>
          <a:custGeom>
            <a:avLst/>
            <a:gdLst/>
            <a:ahLst/>
            <a:cxnLst/>
            <a:rect l="l" t="t" r="r" b="b"/>
            <a:pathLst>
              <a:path w="3821708" h="3795110">
                <a:moveTo>
                  <a:pt x="1910854" y="903842"/>
                </a:moveTo>
                <a:lnTo>
                  <a:pt x="1793831" y="1129420"/>
                </a:lnTo>
                <a:lnTo>
                  <a:pt x="1791613" y="1129420"/>
                </a:lnTo>
                <a:lnTo>
                  <a:pt x="1791892" y="1133157"/>
                </a:lnTo>
                <a:lnTo>
                  <a:pt x="1791613" y="1133695"/>
                </a:lnTo>
                <a:lnTo>
                  <a:pt x="1791933" y="1133695"/>
                </a:lnTo>
                <a:lnTo>
                  <a:pt x="1833002" y="1683464"/>
                </a:lnTo>
                <a:cubicBezTo>
                  <a:pt x="1744939" y="1714584"/>
                  <a:pt x="1682254" y="1798749"/>
                  <a:pt x="1682254" y="1897555"/>
                </a:cubicBezTo>
                <a:cubicBezTo>
                  <a:pt x="1682254" y="2023808"/>
                  <a:pt x="1784602" y="2126156"/>
                  <a:pt x="1910855" y="2126156"/>
                </a:cubicBezTo>
                <a:cubicBezTo>
                  <a:pt x="1975561" y="2126156"/>
                  <a:pt x="2033988" y="2099273"/>
                  <a:pt x="2075304" y="2055803"/>
                </a:cubicBezTo>
                <a:lnTo>
                  <a:pt x="2443125" y="2288080"/>
                </a:lnTo>
                <a:lnTo>
                  <a:pt x="2443003" y="2288309"/>
                </a:lnTo>
                <a:lnTo>
                  <a:pt x="2443494" y="2288314"/>
                </a:lnTo>
                <a:lnTo>
                  <a:pt x="2446061" y="2289935"/>
                </a:lnTo>
                <a:lnTo>
                  <a:pt x="2446904" y="2288348"/>
                </a:lnTo>
                <a:lnTo>
                  <a:pt x="2652725" y="2290436"/>
                </a:lnTo>
                <a:lnTo>
                  <a:pt x="2535900" y="2120971"/>
                </a:lnTo>
                <a:lnTo>
                  <a:pt x="2536744" y="2119385"/>
                </a:lnTo>
                <a:lnTo>
                  <a:pt x="2533964" y="2118163"/>
                </a:lnTo>
                <a:lnTo>
                  <a:pt x="2533686" y="2117759"/>
                </a:lnTo>
                <a:lnTo>
                  <a:pt x="2533565" y="2117988"/>
                </a:lnTo>
                <a:lnTo>
                  <a:pt x="2134900" y="1942755"/>
                </a:lnTo>
                <a:cubicBezTo>
                  <a:pt x="2137918" y="1928156"/>
                  <a:pt x="2139456" y="1913035"/>
                  <a:pt x="2139456" y="1897555"/>
                </a:cubicBezTo>
                <a:cubicBezTo>
                  <a:pt x="2139456" y="1798748"/>
                  <a:pt x="2076770" y="1714583"/>
                  <a:pt x="1988706" y="1683463"/>
                </a:cubicBezTo>
                <a:lnTo>
                  <a:pt x="2029775" y="1133695"/>
                </a:lnTo>
                <a:lnTo>
                  <a:pt x="2030094" y="1133695"/>
                </a:lnTo>
                <a:lnTo>
                  <a:pt x="2029815" y="1133157"/>
                </a:lnTo>
                <a:lnTo>
                  <a:pt x="2030094" y="1129420"/>
                </a:lnTo>
                <a:lnTo>
                  <a:pt x="2027877" y="1129420"/>
                </a:lnTo>
                <a:close/>
                <a:moveTo>
                  <a:pt x="1910854" y="565406"/>
                </a:moveTo>
                <a:cubicBezTo>
                  <a:pt x="2646579" y="565406"/>
                  <a:pt x="3243002" y="1161829"/>
                  <a:pt x="3243002" y="1897554"/>
                </a:cubicBezTo>
                <a:cubicBezTo>
                  <a:pt x="3243002" y="2633279"/>
                  <a:pt x="2646579" y="3229702"/>
                  <a:pt x="1910854" y="3229702"/>
                </a:cubicBezTo>
                <a:cubicBezTo>
                  <a:pt x="1175129" y="3229702"/>
                  <a:pt x="578706" y="2633279"/>
                  <a:pt x="578706" y="1897554"/>
                </a:cubicBezTo>
                <a:cubicBezTo>
                  <a:pt x="578706" y="1161829"/>
                  <a:pt x="1175129" y="565406"/>
                  <a:pt x="1910854" y="565406"/>
                </a:cubicBezTo>
                <a:close/>
                <a:moveTo>
                  <a:pt x="1766837" y="367010"/>
                </a:moveTo>
                <a:cubicBezTo>
                  <a:pt x="1050362" y="432397"/>
                  <a:pt x="475174" y="981146"/>
                  <a:pt x="377476" y="1681610"/>
                </a:cubicBezTo>
                <a:lnTo>
                  <a:pt x="426306" y="1681610"/>
                </a:lnTo>
                <a:cubicBezTo>
                  <a:pt x="510474" y="1681610"/>
                  <a:pt x="578706" y="1746088"/>
                  <a:pt x="578706" y="1825626"/>
                </a:cubicBezTo>
                <a:cubicBezTo>
                  <a:pt x="578706" y="1905164"/>
                  <a:pt x="510474" y="1969642"/>
                  <a:pt x="426306" y="1969642"/>
                </a:cubicBezTo>
                <a:lnTo>
                  <a:pt x="364094" y="1969642"/>
                </a:lnTo>
                <a:cubicBezTo>
                  <a:pt x="398055" y="2738400"/>
                  <a:pt x="1003246" y="3359660"/>
                  <a:pt x="1769417" y="3427809"/>
                </a:cubicBezTo>
                <a:lnTo>
                  <a:pt x="1769417" y="3382101"/>
                </a:lnTo>
                <a:cubicBezTo>
                  <a:pt x="1769417" y="3297933"/>
                  <a:pt x="1833895" y="3229701"/>
                  <a:pt x="1913433" y="3229701"/>
                </a:cubicBezTo>
                <a:cubicBezTo>
                  <a:pt x="1992971" y="3229701"/>
                  <a:pt x="2057449" y="3297933"/>
                  <a:pt x="2057449" y="3382101"/>
                </a:cubicBezTo>
                <a:lnTo>
                  <a:pt x="2057449" y="3427707"/>
                </a:lnTo>
                <a:cubicBezTo>
                  <a:pt x="2804164" y="3358467"/>
                  <a:pt x="3396856" y="2764020"/>
                  <a:pt x="3455018" y="2020616"/>
                </a:cubicBezTo>
                <a:lnTo>
                  <a:pt x="3395402" y="2020616"/>
                </a:lnTo>
                <a:cubicBezTo>
                  <a:pt x="3311234" y="2020616"/>
                  <a:pt x="3243002" y="1956138"/>
                  <a:pt x="3243002" y="1876600"/>
                </a:cubicBezTo>
                <a:cubicBezTo>
                  <a:pt x="3243002" y="1797062"/>
                  <a:pt x="3311234" y="1732584"/>
                  <a:pt x="3395402" y="1732584"/>
                </a:cubicBezTo>
                <a:lnTo>
                  <a:pt x="3451747" y="1732584"/>
                </a:lnTo>
                <a:cubicBezTo>
                  <a:pt x="3374444" y="1008025"/>
                  <a:pt x="2788738" y="434055"/>
                  <a:pt x="2054869" y="367632"/>
                </a:cubicBezTo>
                <a:lnTo>
                  <a:pt x="2054869" y="407296"/>
                </a:lnTo>
                <a:cubicBezTo>
                  <a:pt x="2054869" y="491464"/>
                  <a:pt x="1990391" y="559696"/>
                  <a:pt x="1910853" y="559696"/>
                </a:cubicBezTo>
                <a:cubicBezTo>
                  <a:pt x="1831315" y="559696"/>
                  <a:pt x="1766837" y="491464"/>
                  <a:pt x="1766837" y="407296"/>
                </a:cubicBezTo>
                <a:close/>
                <a:moveTo>
                  <a:pt x="1910854" y="0"/>
                </a:moveTo>
                <a:cubicBezTo>
                  <a:pt x="2966190" y="0"/>
                  <a:pt x="3821708" y="849564"/>
                  <a:pt x="3821708" y="1897555"/>
                </a:cubicBezTo>
                <a:cubicBezTo>
                  <a:pt x="3821708" y="2945546"/>
                  <a:pt x="2966190" y="3795110"/>
                  <a:pt x="1910854" y="3795110"/>
                </a:cubicBezTo>
                <a:cubicBezTo>
                  <a:pt x="855518" y="3795110"/>
                  <a:pt x="0" y="2945546"/>
                  <a:pt x="0" y="1897555"/>
                </a:cubicBezTo>
                <a:cubicBezTo>
                  <a:pt x="0" y="849564"/>
                  <a:pt x="855518" y="0"/>
                  <a:pt x="191085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solidFill>
                <a:schemeClr val="tx1"/>
              </a:solidFill>
            </a:endParaRPr>
          </a:p>
        </p:txBody>
      </p:sp>
      <p:sp>
        <p:nvSpPr>
          <p:cNvPr id="19" name="Rectangle: Rounded Corners 12">
            <a:extLst>
              <a:ext uri="{FF2B5EF4-FFF2-40B4-BE49-F238E27FC236}">
                <a16:creationId xmlns:a16="http://schemas.microsoft.com/office/drawing/2014/main" id="{47CE4B43-38CA-40DC-906D-30151900078E}"/>
              </a:ext>
            </a:extLst>
          </p:cNvPr>
          <p:cNvSpPr/>
          <p:nvPr/>
        </p:nvSpPr>
        <p:spPr>
          <a:xfrm>
            <a:off x="7028015" y="2521863"/>
            <a:ext cx="2080489" cy="3233343"/>
          </a:xfrm>
          <a:prstGeom prst="roundRect">
            <a:avLst>
              <a:gd name="adj" fmla="val 10633"/>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739C83CE-F6A9-4A22-9D47-26D9864F5F71}"/>
              </a:ext>
            </a:extLst>
          </p:cNvPr>
          <p:cNvSpPr txBox="1"/>
          <p:nvPr/>
        </p:nvSpPr>
        <p:spPr>
          <a:xfrm>
            <a:off x="7093382" y="5142960"/>
            <a:ext cx="1623882" cy="646331"/>
          </a:xfrm>
          <a:prstGeom prst="rect">
            <a:avLst/>
          </a:prstGeom>
          <a:noFill/>
        </p:spPr>
        <p:txBody>
          <a:bodyPr wrap="square" rtlCol="0" anchor="ctr">
            <a:spAutoFit/>
          </a:bodyPr>
          <a:lstStyle/>
          <a:p>
            <a:r>
              <a:rPr lang="en-US" altLang="ko-KR" b="1" dirty="0">
                <a:solidFill>
                  <a:schemeClr val="bg1"/>
                </a:solidFill>
                <a:cs typeface="Arial" pitchFamily="34" charset="0"/>
              </a:rPr>
              <a:t>WHAT is the threshold?</a:t>
            </a:r>
          </a:p>
        </p:txBody>
      </p:sp>
      <p:grpSp>
        <p:nvGrpSpPr>
          <p:cNvPr id="21" name="Group 20"/>
          <p:cNvGrpSpPr/>
          <p:nvPr/>
        </p:nvGrpSpPr>
        <p:grpSpPr>
          <a:xfrm>
            <a:off x="7035594" y="1628800"/>
            <a:ext cx="2072907" cy="3490240"/>
            <a:chOff x="9412257" y="2141061"/>
            <a:chExt cx="1877113" cy="3490240"/>
          </a:xfrm>
        </p:grpSpPr>
        <p:sp>
          <p:nvSpPr>
            <p:cNvPr id="22" name="Freeform: Shape 7">
              <a:extLst>
                <a:ext uri="{FF2B5EF4-FFF2-40B4-BE49-F238E27FC236}">
                  <a16:creationId xmlns:a16="http://schemas.microsoft.com/office/drawing/2014/main" id="{B44B4AF4-0185-4405-9352-931120440DFF}"/>
                </a:ext>
              </a:extLst>
            </p:cNvPr>
            <p:cNvSpPr/>
            <p:nvPr/>
          </p:nvSpPr>
          <p:spPr>
            <a:xfrm>
              <a:off x="9412257" y="2141061"/>
              <a:ext cx="1877113" cy="3490240"/>
            </a:xfrm>
            <a:custGeom>
              <a:avLst/>
              <a:gdLst>
                <a:gd name="connsiteX0" fmla="*/ 0 w 1895475"/>
                <a:gd name="connsiteY0" fmla="*/ 450533 h 2790825"/>
                <a:gd name="connsiteX1" fmla="*/ 317183 w 1895475"/>
                <a:gd name="connsiteY1" fmla="*/ 133350 h 2790825"/>
                <a:gd name="connsiteX2" fmla="*/ 317183 w 1895475"/>
                <a:gd name="connsiteY2" fmla="*/ 133350 h 2790825"/>
                <a:gd name="connsiteX3" fmla="*/ 317183 w 1895475"/>
                <a:gd name="connsiteY3" fmla="*/ 133350 h 2790825"/>
                <a:gd name="connsiteX4" fmla="*/ 1586865 w 1895475"/>
                <a:gd name="connsiteY4" fmla="*/ 0 h 2790825"/>
                <a:gd name="connsiteX5" fmla="*/ 1904048 w 1895475"/>
                <a:gd name="connsiteY5" fmla="*/ 317183 h 2790825"/>
                <a:gd name="connsiteX6" fmla="*/ 1827848 w 1895475"/>
                <a:gd name="connsiteY6" fmla="*/ 2110740 h 2790825"/>
                <a:gd name="connsiteX7" fmla="*/ 1510665 w 1895475"/>
                <a:gd name="connsiteY7" fmla="*/ 2427923 h 2790825"/>
                <a:gd name="connsiteX8" fmla="*/ 745808 w 1895475"/>
                <a:gd name="connsiteY8" fmla="*/ 2427923 h 2790825"/>
                <a:gd name="connsiteX9" fmla="*/ 650558 w 1895475"/>
                <a:gd name="connsiteY9" fmla="*/ 2792730 h 2790825"/>
                <a:gd name="connsiteX10" fmla="*/ 413385 w 1895475"/>
                <a:gd name="connsiteY10" fmla="*/ 2427923 h 2790825"/>
                <a:gd name="connsiteX11" fmla="*/ 413385 w 1895475"/>
                <a:gd name="connsiteY11" fmla="*/ 2427923 h 2790825"/>
                <a:gd name="connsiteX12" fmla="*/ 96203 w 1895475"/>
                <a:gd name="connsiteY12" fmla="*/ 2110740 h 2790825"/>
                <a:gd name="connsiteX13" fmla="*/ 0 w 1895475"/>
                <a:gd name="connsiteY13" fmla="*/ 450533 h 2790825"/>
                <a:gd name="connsiteX14" fmla="*/ 0 w 1895475"/>
                <a:gd name="connsiteY14" fmla="*/ 450533 h 279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95475" h="2790825">
                  <a:moveTo>
                    <a:pt x="0" y="450533"/>
                  </a:moveTo>
                  <a:cubicBezTo>
                    <a:pt x="0" y="275273"/>
                    <a:pt x="141923" y="133350"/>
                    <a:pt x="317183" y="133350"/>
                  </a:cubicBezTo>
                  <a:lnTo>
                    <a:pt x="317183" y="133350"/>
                  </a:lnTo>
                  <a:lnTo>
                    <a:pt x="317183" y="133350"/>
                  </a:lnTo>
                  <a:lnTo>
                    <a:pt x="1586865" y="0"/>
                  </a:lnTo>
                  <a:cubicBezTo>
                    <a:pt x="1762125" y="0"/>
                    <a:pt x="1904048" y="141923"/>
                    <a:pt x="1904048" y="317183"/>
                  </a:cubicBezTo>
                  <a:lnTo>
                    <a:pt x="1827848" y="2110740"/>
                  </a:lnTo>
                  <a:cubicBezTo>
                    <a:pt x="1827848" y="2286000"/>
                    <a:pt x="1685925" y="2427923"/>
                    <a:pt x="1510665" y="2427923"/>
                  </a:cubicBezTo>
                  <a:lnTo>
                    <a:pt x="745808" y="2427923"/>
                  </a:lnTo>
                  <a:lnTo>
                    <a:pt x="650558" y="2792730"/>
                  </a:lnTo>
                  <a:lnTo>
                    <a:pt x="413385" y="2427923"/>
                  </a:lnTo>
                  <a:lnTo>
                    <a:pt x="413385" y="2427923"/>
                  </a:lnTo>
                  <a:cubicBezTo>
                    <a:pt x="238125" y="2427923"/>
                    <a:pt x="96203" y="2286000"/>
                    <a:pt x="96203" y="2110740"/>
                  </a:cubicBezTo>
                  <a:lnTo>
                    <a:pt x="0" y="450533"/>
                  </a:lnTo>
                  <a:lnTo>
                    <a:pt x="0" y="450533"/>
                  </a:lnTo>
                  <a:close/>
                </a:path>
              </a:pathLst>
            </a:custGeom>
            <a:gradFill flip="none" rotWithShape="1">
              <a:gsLst>
                <a:gs pos="0">
                  <a:schemeClr val="bg1">
                    <a:lumMod val="85000"/>
                  </a:schemeClr>
                </a:gs>
                <a:gs pos="100000">
                  <a:schemeClr val="bg1"/>
                </a:gs>
              </a:gsLst>
              <a:lin ang="13500000" scaled="1"/>
              <a:tileRect/>
            </a:gradFill>
            <a:ln>
              <a:gradFill flip="none" rotWithShape="1">
                <a:gsLst>
                  <a:gs pos="0">
                    <a:schemeClr val="bg1"/>
                  </a:gs>
                  <a:gs pos="100000">
                    <a:schemeClr val="bg1">
                      <a:lumMod val="75000"/>
                    </a:schemeClr>
                  </a:gs>
                </a:gsLst>
                <a:lin ang="8100000" scaled="1"/>
                <a:tileRect/>
              </a:gradFill>
            </a:ln>
            <a:effectLst>
              <a:outerShdw blurRad="127000" dist="38100" dir="8100000" algn="tr"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en-US" sz="2700" dirty="0"/>
            </a:p>
          </p:txBody>
        </p:sp>
        <p:sp>
          <p:nvSpPr>
            <p:cNvPr id="23" name="TextBox 22">
              <a:extLst>
                <a:ext uri="{FF2B5EF4-FFF2-40B4-BE49-F238E27FC236}">
                  <a16:creationId xmlns:a16="http://schemas.microsoft.com/office/drawing/2014/main" id="{E9CB5B7E-5D77-45AE-AF08-1511B88DB0AE}"/>
                </a:ext>
              </a:extLst>
            </p:cNvPr>
            <p:cNvSpPr txBox="1"/>
            <p:nvPr/>
          </p:nvSpPr>
          <p:spPr>
            <a:xfrm>
              <a:off x="9444802" y="2661418"/>
              <a:ext cx="1838106" cy="2954655"/>
            </a:xfrm>
            <a:prstGeom prst="rect">
              <a:avLst/>
            </a:prstGeom>
            <a:noFill/>
          </p:spPr>
          <p:txBody>
            <a:bodyPr wrap="square" lIns="0" rIns="0" rtlCol="0">
              <a:spAutoFit/>
            </a:bodyPr>
            <a:lstStyle/>
            <a:p>
              <a:pPr marL="171450" indent="-171450">
                <a:buFont typeface="Arial" pitchFamily="34" charset="0"/>
                <a:buChar char="•"/>
              </a:pPr>
              <a:r>
                <a:rPr lang="en-US" altLang="ko-KR" sz="1200" b="1" dirty="0">
                  <a:solidFill>
                    <a:srgbClr val="FF0000"/>
                  </a:solidFill>
                  <a:cs typeface="Arial" pitchFamily="34" charset="0"/>
                </a:rPr>
                <a:t>Interest expenses exceeding RM500,000 </a:t>
              </a:r>
              <a:r>
                <a:rPr lang="en-US" altLang="ko-KR" sz="1200" dirty="0">
                  <a:solidFill>
                    <a:srgbClr val="FF0000"/>
                  </a:solidFill>
                  <a:cs typeface="Arial" pitchFamily="34" charset="0"/>
                </a:rPr>
                <a:t> </a:t>
              </a:r>
              <a:r>
                <a:rPr lang="en-US" altLang="ko-KR" sz="1200" dirty="0">
                  <a:cs typeface="Arial" pitchFamily="34" charset="0"/>
                </a:rPr>
                <a:t>in respect of</a:t>
              </a:r>
              <a:r>
                <a:rPr lang="en-US" altLang="ko-KR" sz="1200" dirty="0">
                  <a:solidFill>
                    <a:srgbClr val="FF0000"/>
                  </a:solidFill>
                  <a:cs typeface="Arial" pitchFamily="34" charset="0"/>
                </a:rPr>
                <a:t> </a:t>
              </a:r>
              <a:r>
                <a:rPr lang="en-US" altLang="ko-KR" sz="1200" b="1" dirty="0">
                  <a:solidFill>
                    <a:srgbClr val="FF0000"/>
                  </a:solidFill>
                  <a:cs typeface="Arial" pitchFamily="34" charset="0"/>
                </a:rPr>
                <a:t>all business sources</a:t>
              </a:r>
              <a:r>
                <a:rPr lang="en-US" altLang="ko-KR" sz="1200" b="1" dirty="0">
                  <a:cs typeface="Arial" pitchFamily="34" charset="0"/>
                </a:rPr>
                <a:t> </a:t>
              </a:r>
              <a:r>
                <a:rPr lang="en-US" altLang="ko-KR" sz="1200" dirty="0">
                  <a:cs typeface="Arial" pitchFamily="34" charset="0"/>
                </a:rPr>
                <a:t>in the basis period for a year of assessment, paid or payable to:</a:t>
              </a:r>
            </a:p>
            <a:p>
              <a:pPr marL="342900" lvl="1" indent="-171450">
                <a:buFont typeface="Courier New" panose="02070309020205020404" pitchFamily="49" charset="0"/>
                <a:buChar char="o"/>
              </a:pPr>
              <a:r>
                <a:rPr lang="en-US" altLang="ko-KR" sz="1000" dirty="0">
                  <a:solidFill>
                    <a:srgbClr val="FF0000"/>
                  </a:solidFill>
                  <a:cs typeface="Arial" pitchFamily="34" charset="0"/>
                </a:rPr>
                <a:t>Associate person outside Malaysia</a:t>
              </a:r>
              <a:r>
                <a:rPr lang="en-US" altLang="ko-KR" sz="1000" dirty="0">
                  <a:cs typeface="Arial" pitchFamily="34" charset="0"/>
                </a:rPr>
                <a:t>;</a:t>
              </a:r>
            </a:p>
            <a:p>
              <a:pPr marL="342900" lvl="1" indent="-171450">
                <a:buFont typeface="Courier New" panose="02070309020205020404" pitchFamily="49" charset="0"/>
                <a:buChar char="o"/>
              </a:pPr>
              <a:r>
                <a:rPr lang="en-US" altLang="ko-KR" sz="1000" dirty="0">
                  <a:cs typeface="Arial" pitchFamily="34" charset="0"/>
                </a:rPr>
                <a:t>Associate person outside Malaysia with a </a:t>
              </a:r>
              <a:r>
                <a:rPr lang="en-US" altLang="ko-KR" sz="1000" dirty="0">
                  <a:solidFill>
                    <a:srgbClr val="FF0000"/>
                  </a:solidFill>
                  <a:cs typeface="Arial" pitchFamily="34" charset="0"/>
                </a:rPr>
                <a:t>permanent establishment in Malaysia</a:t>
              </a:r>
              <a:r>
                <a:rPr lang="en-US" altLang="ko-KR" sz="1000" dirty="0">
                  <a:cs typeface="Arial" pitchFamily="34" charset="0"/>
                </a:rPr>
                <a:t>; or</a:t>
              </a:r>
            </a:p>
            <a:p>
              <a:pPr marL="342900" lvl="1" indent="-171450">
                <a:buFont typeface="Courier New" panose="02070309020205020404" pitchFamily="49" charset="0"/>
                <a:buChar char="o"/>
              </a:pPr>
              <a:r>
                <a:rPr lang="en-US" altLang="ko-KR" sz="1000" dirty="0">
                  <a:solidFill>
                    <a:srgbClr val="FF0000"/>
                  </a:solidFill>
                  <a:cs typeface="Arial" pitchFamily="34" charset="0"/>
                </a:rPr>
                <a:t>Third party lender outside Malaysia </a:t>
              </a:r>
              <a:r>
                <a:rPr lang="en-US" altLang="ko-KR" sz="1000" dirty="0">
                  <a:cs typeface="Arial" pitchFamily="34" charset="0"/>
                </a:rPr>
                <a:t>where the loan is </a:t>
              </a:r>
              <a:r>
                <a:rPr lang="en-US" altLang="ko-KR" sz="1000" dirty="0">
                  <a:solidFill>
                    <a:srgbClr val="FF0000"/>
                  </a:solidFill>
                  <a:cs typeface="Arial" pitchFamily="34" charset="0"/>
                </a:rPr>
                <a:t>guaranteed by </a:t>
              </a:r>
              <a:r>
                <a:rPr lang="en-US" altLang="ko-KR" sz="1000" dirty="0">
                  <a:cs typeface="Arial" pitchFamily="34" charset="0"/>
                </a:rPr>
                <a:t>a related party in the group.</a:t>
              </a:r>
            </a:p>
            <a:p>
              <a:pPr marL="444500" lvl="1" indent="-171450">
                <a:buFont typeface="Courier New" panose="02070309020205020404" pitchFamily="49" charset="0"/>
                <a:buChar char="o"/>
              </a:pPr>
              <a:endParaRPr lang="en-US" altLang="ko-KR" sz="1200" dirty="0">
                <a:cs typeface="Arial" pitchFamily="34" charset="0"/>
              </a:endParaRPr>
            </a:p>
            <a:p>
              <a:pPr marL="171450" indent="-171450">
                <a:buFont typeface="Arial" pitchFamily="34" charset="0"/>
                <a:buChar char="•"/>
              </a:pPr>
              <a:endParaRPr lang="en-US" altLang="ko-KR" sz="1200" dirty="0">
                <a:cs typeface="Arial" pitchFamily="34" charset="0"/>
              </a:endParaRPr>
            </a:p>
          </p:txBody>
        </p:sp>
      </p:grpSp>
      <p:grpSp>
        <p:nvGrpSpPr>
          <p:cNvPr id="24" name="Group 23"/>
          <p:cNvGrpSpPr/>
          <p:nvPr/>
        </p:nvGrpSpPr>
        <p:grpSpPr>
          <a:xfrm>
            <a:off x="5560902" y="1953792"/>
            <a:ext cx="509774" cy="452554"/>
            <a:chOff x="4358268" y="2285638"/>
            <a:chExt cx="319668" cy="307214"/>
          </a:xfrm>
          <a:solidFill>
            <a:schemeClr val="accent3"/>
          </a:solidFill>
        </p:grpSpPr>
        <p:sp>
          <p:nvSpPr>
            <p:cNvPr id="25" name="Freeform 15"/>
            <p:cNvSpPr>
              <a:spLocks noEditPoints="1"/>
            </p:cNvSpPr>
            <p:nvPr/>
          </p:nvSpPr>
          <p:spPr bwMode="auto">
            <a:xfrm>
              <a:off x="4358268" y="2285638"/>
              <a:ext cx="259471" cy="237676"/>
            </a:xfrm>
            <a:custGeom>
              <a:avLst/>
              <a:gdLst>
                <a:gd name="T0" fmla="*/ 33 w 188"/>
                <a:gd name="T1" fmla="*/ 25 h 172"/>
                <a:gd name="T2" fmla="*/ 34 w 188"/>
                <a:gd name="T3" fmla="*/ 147 h 172"/>
                <a:gd name="T4" fmla="*/ 95 w 188"/>
                <a:gd name="T5" fmla="*/ 172 h 172"/>
                <a:gd name="T6" fmla="*/ 136 w 188"/>
                <a:gd name="T7" fmla="*/ 161 h 172"/>
                <a:gd name="T8" fmla="*/ 146 w 188"/>
                <a:gd name="T9" fmla="*/ 170 h 172"/>
                <a:gd name="T10" fmla="*/ 165 w 188"/>
                <a:gd name="T11" fmla="*/ 155 h 172"/>
                <a:gd name="T12" fmla="*/ 179 w 188"/>
                <a:gd name="T13" fmla="*/ 136 h 172"/>
                <a:gd name="T14" fmla="*/ 170 w 188"/>
                <a:gd name="T15" fmla="*/ 127 h 172"/>
                <a:gd name="T16" fmla="*/ 155 w 188"/>
                <a:gd name="T17" fmla="*/ 25 h 172"/>
                <a:gd name="T18" fmla="*/ 94 w 188"/>
                <a:gd name="T19" fmla="*/ 0 h 172"/>
                <a:gd name="T20" fmla="*/ 33 w 188"/>
                <a:gd name="T21" fmla="*/ 25 h 172"/>
                <a:gd name="T22" fmla="*/ 139 w 188"/>
                <a:gd name="T23" fmla="*/ 41 h 172"/>
                <a:gd name="T24" fmla="*/ 139 w 188"/>
                <a:gd name="T25" fmla="*/ 130 h 172"/>
                <a:gd name="T26" fmla="*/ 95 w 188"/>
                <a:gd name="T27" fmla="*/ 149 h 172"/>
                <a:gd name="T28" fmla="*/ 50 w 188"/>
                <a:gd name="T29" fmla="*/ 131 h 172"/>
                <a:gd name="T30" fmla="*/ 49 w 188"/>
                <a:gd name="T31" fmla="*/ 41 h 172"/>
                <a:gd name="T32" fmla="*/ 94 w 188"/>
                <a:gd name="T33" fmla="*/ 23 h 172"/>
                <a:gd name="T34" fmla="*/ 139 w 188"/>
                <a:gd name="T35" fmla="*/ 41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8" h="172">
                  <a:moveTo>
                    <a:pt x="33" y="25"/>
                  </a:moveTo>
                  <a:cubicBezTo>
                    <a:pt x="0" y="59"/>
                    <a:pt x="0" y="114"/>
                    <a:pt x="34" y="147"/>
                  </a:cubicBezTo>
                  <a:cubicBezTo>
                    <a:pt x="50" y="163"/>
                    <a:pt x="72" y="172"/>
                    <a:pt x="95" y="172"/>
                  </a:cubicBezTo>
                  <a:cubicBezTo>
                    <a:pt x="110" y="172"/>
                    <a:pt x="124" y="168"/>
                    <a:pt x="136" y="161"/>
                  </a:cubicBezTo>
                  <a:cubicBezTo>
                    <a:pt x="146" y="170"/>
                    <a:pt x="146" y="170"/>
                    <a:pt x="146" y="170"/>
                  </a:cubicBezTo>
                  <a:cubicBezTo>
                    <a:pt x="153" y="166"/>
                    <a:pt x="159" y="161"/>
                    <a:pt x="165" y="155"/>
                  </a:cubicBezTo>
                  <a:cubicBezTo>
                    <a:pt x="170" y="150"/>
                    <a:pt x="175" y="143"/>
                    <a:pt x="179" y="136"/>
                  </a:cubicBezTo>
                  <a:cubicBezTo>
                    <a:pt x="170" y="127"/>
                    <a:pt x="170" y="127"/>
                    <a:pt x="170" y="127"/>
                  </a:cubicBezTo>
                  <a:cubicBezTo>
                    <a:pt x="188" y="94"/>
                    <a:pt x="182" y="52"/>
                    <a:pt x="155" y="25"/>
                  </a:cubicBezTo>
                  <a:cubicBezTo>
                    <a:pt x="138" y="9"/>
                    <a:pt x="117" y="0"/>
                    <a:pt x="94" y="0"/>
                  </a:cubicBezTo>
                  <a:cubicBezTo>
                    <a:pt x="71" y="0"/>
                    <a:pt x="49" y="9"/>
                    <a:pt x="33" y="25"/>
                  </a:cubicBezTo>
                  <a:close/>
                  <a:moveTo>
                    <a:pt x="139" y="41"/>
                  </a:moveTo>
                  <a:cubicBezTo>
                    <a:pt x="164" y="65"/>
                    <a:pt x="164" y="106"/>
                    <a:pt x="139" y="130"/>
                  </a:cubicBezTo>
                  <a:cubicBezTo>
                    <a:pt x="127" y="142"/>
                    <a:pt x="112" y="149"/>
                    <a:pt x="95" y="149"/>
                  </a:cubicBezTo>
                  <a:cubicBezTo>
                    <a:pt x="78" y="149"/>
                    <a:pt x="62" y="143"/>
                    <a:pt x="50" y="131"/>
                  </a:cubicBezTo>
                  <a:cubicBezTo>
                    <a:pt x="25" y="106"/>
                    <a:pt x="25" y="66"/>
                    <a:pt x="49" y="41"/>
                  </a:cubicBezTo>
                  <a:cubicBezTo>
                    <a:pt x="61" y="29"/>
                    <a:pt x="77" y="23"/>
                    <a:pt x="94" y="23"/>
                  </a:cubicBezTo>
                  <a:cubicBezTo>
                    <a:pt x="111" y="22"/>
                    <a:pt x="127" y="29"/>
                    <a:pt x="139"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u="sng" dirty="0"/>
            </a:p>
          </p:txBody>
        </p:sp>
        <p:sp>
          <p:nvSpPr>
            <p:cNvPr id="26" name="Freeform 16"/>
            <p:cNvSpPr>
              <a:spLocks/>
            </p:cNvSpPr>
            <p:nvPr/>
          </p:nvSpPr>
          <p:spPr bwMode="auto">
            <a:xfrm>
              <a:off x="4580375" y="2494253"/>
              <a:ext cx="97561" cy="98599"/>
            </a:xfrm>
            <a:custGeom>
              <a:avLst/>
              <a:gdLst>
                <a:gd name="T0" fmla="*/ 0 w 71"/>
                <a:gd name="T1" fmla="*/ 27 h 71"/>
                <a:gd name="T2" fmla="*/ 37 w 71"/>
                <a:gd name="T3" fmla="*/ 64 h 71"/>
                <a:gd name="T4" fmla="*/ 63 w 71"/>
                <a:gd name="T5" fmla="*/ 63 h 71"/>
                <a:gd name="T6" fmla="*/ 63 w 71"/>
                <a:gd name="T7" fmla="*/ 37 h 71"/>
                <a:gd name="T8" fmla="*/ 26 w 71"/>
                <a:gd name="T9" fmla="*/ 0 h 71"/>
                <a:gd name="T10" fmla="*/ 14 w 71"/>
                <a:gd name="T11" fmla="*/ 15 h 71"/>
                <a:gd name="T12" fmla="*/ 0 w 71"/>
                <a:gd name="T13" fmla="*/ 27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0" y="27"/>
                  </a:moveTo>
                  <a:cubicBezTo>
                    <a:pt x="37" y="64"/>
                    <a:pt x="37" y="64"/>
                    <a:pt x="37" y="64"/>
                  </a:cubicBezTo>
                  <a:cubicBezTo>
                    <a:pt x="44" y="71"/>
                    <a:pt x="56" y="71"/>
                    <a:pt x="63" y="63"/>
                  </a:cubicBezTo>
                  <a:cubicBezTo>
                    <a:pt x="71" y="56"/>
                    <a:pt x="71" y="44"/>
                    <a:pt x="63" y="37"/>
                  </a:cubicBezTo>
                  <a:cubicBezTo>
                    <a:pt x="26" y="0"/>
                    <a:pt x="26" y="0"/>
                    <a:pt x="26" y="0"/>
                  </a:cubicBezTo>
                  <a:cubicBezTo>
                    <a:pt x="23" y="5"/>
                    <a:pt x="19" y="10"/>
                    <a:pt x="14" y="15"/>
                  </a:cubicBezTo>
                  <a:cubicBezTo>
                    <a:pt x="10" y="19"/>
                    <a:pt x="5" y="23"/>
                    <a:pt x="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u="sng" dirty="0"/>
            </a:p>
          </p:txBody>
        </p:sp>
        <p:sp>
          <p:nvSpPr>
            <p:cNvPr id="27" name="Freeform 17"/>
            <p:cNvSpPr>
              <a:spLocks/>
            </p:cNvSpPr>
            <p:nvPr/>
          </p:nvSpPr>
          <p:spPr bwMode="auto">
            <a:xfrm>
              <a:off x="4439223" y="2339608"/>
              <a:ext cx="96523" cy="33212"/>
            </a:xfrm>
            <a:custGeom>
              <a:avLst/>
              <a:gdLst>
                <a:gd name="T0" fmla="*/ 2 w 70"/>
                <a:gd name="T1" fmla="*/ 14 h 24"/>
                <a:gd name="T2" fmla="*/ 2 w 70"/>
                <a:gd name="T3" fmla="*/ 22 h 24"/>
                <a:gd name="T4" fmla="*/ 10 w 70"/>
                <a:gd name="T5" fmla="*/ 22 h 24"/>
                <a:gd name="T6" fmla="*/ 35 w 70"/>
                <a:gd name="T7" fmla="*/ 11 h 24"/>
                <a:gd name="T8" fmla="*/ 61 w 70"/>
                <a:gd name="T9" fmla="*/ 21 h 24"/>
                <a:gd name="T10" fmla="*/ 68 w 70"/>
                <a:gd name="T11" fmla="*/ 21 h 24"/>
                <a:gd name="T12" fmla="*/ 68 w 70"/>
                <a:gd name="T13" fmla="*/ 14 h 24"/>
                <a:gd name="T14" fmla="*/ 35 w 70"/>
                <a:gd name="T15" fmla="*/ 0 h 24"/>
                <a:gd name="T16" fmla="*/ 2 w 70"/>
                <a:gd name="T17"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24">
                  <a:moveTo>
                    <a:pt x="2" y="14"/>
                  </a:moveTo>
                  <a:cubicBezTo>
                    <a:pt x="0" y="16"/>
                    <a:pt x="0" y="20"/>
                    <a:pt x="2" y="22"/>
                  </a:cubicBezTo>
                  <a:cubicBezTo>
                    <a:pt x="4" y="24"/>
                    <a:pt x="7" y="24"/>
                    <a:pt x="10" y="22"/>
                  </a:cubicBezTo>
                  <a:cubicBezTo>
                    <a:pt x="16" y="15"/>
                    <a:pt x="25" y="11"/>
                    <a:pt x="35" y="11"/>
                  </a:cubicBezTo>
                  <a:cubicBezTo>
                    <a:pt x="45" y="11"/>
                    <a:pt x="54" y="14"/>
                    <a:pt x="61" y="21"/>
                  </a:cubicBezTo>
                  <a:cubicBezTo>
                    <a:pt x="63" y="23"/>
                    <a:pt x="66" y="23"/>
                    <a:pt x="68" y="21"/>
                  </a:cubicBezTo>
                  <a:cubicBezTo>
                    <a:pt x="70" y="19"/>
                    <a:pt x="70" y="16"/>
                    <a:pt x="68" y="14"/>
                  </a:cubicBezTo>
                  <a:cubicBezTo>
                    <a:pt x="59" y="5"/>
                    <a:pt x="47" y="0"/>
                    <a:pt x="35" y="0"/>
                  </a:cubicBezTo>
                  <a:cubicBezTo>
                    <a:pt x="22" y="0"/>
                    <a:pt x="11" y="5"/>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u="sng" dirty="0"/>
            </a:p>
          </p:txBody>
        </p:sp>
      </p:grpSp>
      <p:grpSp>
        <p:nvGrpSpPr>
          <p:cNvPr id="28" name="Group 27"/>
          <p:cNvGrpSpPr/>
          <p:nvPr/>
        </p:nvGrpSpPr>
        <p:grpSpPr>
          <a:xfrm>
            <a:off x="6292143" y="5190152"/>
            <a:ext cx="535757" cy="483775"/>
            <a:chOff x="4358268" y="2285638"/>
            <a:chExt cx="319668" cy="307214"/>
          </a:xfrm>
          <a:solidFill>
            <a:schemeClr val="bg1"/>
          </a:solidFill>
        </p:grpSpPr>
        <p:sp>
          <p:nvSpPr>
            <p:cNvPr id="29" name="Freeform 15"/>
            <p:cNvSpPr>
              <a:spLocks noEditPoints="1"/>
            </p:cNvSpPr>
            <p:nvPr/>
          </p:nvSpPr>
          <p:spPr bwMode="auto">
            <a:xfrm>
              <a:off x="4358268" y="2285638"/>
              <a:ext cx="259471" cy="237676"/>
            </a:xfrm>
            <a:custGeom>
              <a:avLst/>
              <a:gdLst>
                <a:gd name="T0" fmla="*/ 33 w 188"/>
                <a:gd name="T1" fmla="*/ 25 h 172"/>
                <a:gd name="T2" fmla="*/ 34 w 188"/>
                <a:gd name="T3" fmla="*/ 147 h 172"/>
                <a:gd name="T4" fmla="*/ 95 w 188"/>
                <a:gd name="T5" fmla="*/ 172 h 172"/>
                <a:gd name="T6" fmla="*/ 136 w 188"/>
                <a:gd name="T7" fmla="*/ 161 h 172"/>
                <a:gd name="T8" fmla="*/ 146 w 188"/>
                <a:gd name="T9" fmla="*/ 170 h 172"/>
                <a:gd name="T10" fmla="*/ 165 w 188"/>
                <a:gd name="T11" fmla="*/ 155 h 172"/>
                <a:gd name="T12" fmla="*/ 179 w 188"/>
                <a:gd name="T13" fmla="*/ 136 h 172"/>
                <a:gd name="T14" fmla="*/ 170 w 188"/>
                <a:gd name="T15" fmla="*/ 127 h 172"/>
                <a:gd name="T16" fmla="*/ 155 w 188"/>
                <a:gd name="T17" fmla="*/ 25 h 172"/>
                <a:gd name="T18" fmla="*/ 94 w 188"/>
                <a:gd name="T19" fmla="*/ 0 h 172"/>
                <a:gd name="T20" fmla="*/ 33 w 188"/>
                <a:gd name="T21" fmla="*/ 25 h 172"/>
                <a:gd name="T22" fmla="*/ 139 w 188"/>
                <a:gd name="T23" fmla="*/ 41 h 172"/>
                <a:gd name="T24" fmla="*/ 139 w 188"/>
                <a:gd name="T25" fmla="*/ 130 h 172"/>
                <a:gd name="T26" fmla="*/ 95 w 188"/>
                <a:gd name="T27" fmla="*/ 149 h 172"/>
                <a:gd name="T28" fmla="*/ 50 w 188"/>
                <a:gd name="T29" fmla="*/ 131 h 172"/>
                <a:gd name="T30" fmla="*/ 49 w 188"/>
                <a:gd name="T31" fmla="*/ 41 h 172"/>
                <a:gd name="T32" fmla="*/ 94 w 188"/>
                <a:gd name="T33" fmla="*/ 23 h 172"/>
                <a:gd name="T34" fmla="*/ 139 w 188"/>
                <a:gd name="T35" fmla="*/ 41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8" h="172">
                  <a:moveTo>
                    <a:pt x="33" y="25"/>
                  </a:moveTo>
                  <a:cubicBezTo>
                    <a:pt x="0" y="59"/>
                    <a:pt x="0" y="114"/>
                    <a:pt x="34" y="147"/>
                  </a:cubicBezTo>
                  <a:cubicBezTo>
                    <a:pt x="50" y="163"/>
                    <a:pt x="72" y="172"/>
                    <a:pt x="95" y="172"/>
                  </a:cubicBezTo>
                  <a:cubicBezTo>
                    <a:pt x="110" y="172"/>
                    <a:pt x="124" y="168"/>
                    <a:pt x="136" y="161"/>
                  </a:cubicBezTo>
                  <a:cubicBezTo>
                    <a:pt x="146" y="170"/>
                    <a:pt x="146" y="170"/>
                    <a:pt x="146" y="170"/>
                  </a:cubicBezTo>
                  <a:cubicBezTo>
                    <a:pt x="153" y="166"/>
                    <a:pt x="159" y="161"/>
                    <a:pt x="165" y="155"/>
                  </a:cubicBezTo>
                  <a:cubicBezTo>
                    <a:pt x="170" y="150"/>
                    <a:pt x="175" y="143"/>
                    <a:pt x="179" y="136"/>
                  </a:cubicBezTo>
                  <a:cubicBezTo>
                    <a:pt x="170" y="127"/>
                    <a:pt x="170" y="127"/>
                    <a:pt x="170" y="127"/>
                  </a:cubicBezTo>
                  <a:cubicBezTo>
                    <a:pt x="188" y="94"/>
                    <a:pt x="182" y="52"/>
                    <a:pt x="155" y="25"/>
                  </a:cubicBezTo>
                  <a:cubicBezTo>
                    <a:pt x="138" y="9"/>
                    <a:pt x="117" y="0"/>
                    <a:pt x="94" y="0"/>
                  </a:cubicBezTo>
                  <a:cubicBezTo>
                    <a:pt x="71" y="0"/>
                    <a:pt x="49" y="9"/>
                    <a:pt x="33" y="25"/>
                  </a:cubicBezTo>
                  <a:close/>
                  <a:moveTo>
                    <a:pt x="139" y="41"/>
                  </a:moveTo>
                  <a:cubicBezTo>
                    <a:pt x="164" y="65"/>
                    <a:pt x="164" y="106"/>
                    <a:pt x="139" y="130"/>
                  </a:cubicBezTo>
                  <a:cubicBezTo>
                    <a:pt x="127" y="142"/>
                    <a:pt x="112" y="149"/>
                    <a:pt x="95" y="149"/>
                  </a:cubicBezTo>
                  <a:cubicBezTo>
                    <a:pt x="78" y="149"/>
                    <a:pt x="62" y="143"/>
                    <a:pt x="50" y="131"/>
                  </a:cubicBezTo>
                  <a:cubicBezTo>
                    <a:pt x="25" y="106"/>
                    <a:pt x="25" y="66"/>
                    <a:pt x="49" y="41"/>
                  </a:cubicBezTo>
                  <a:cubicBezTo>
                    <a:pt x="61" y="29"/>
                    <a:pt x="77" y="23"/>
                    <a:pt x="94" y="23"/>
                  </a:cubicBezTo>
                  <a:cubicBezTo>
                    <a:pt x="111" y="22"/>
                    <a:pt x="127" y="29"/>
                    <a:pt x="139"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u="sng" dirty="0"/>
            </a:p>
          </p:txBody>
        </p:sp>
        <p:sp>
          <p:nvSpPr>
            <p:cNvPr id="30" name="Freeform 16"/>
            <p:cNvSpPr>
              <a:spLocks/>
            </p:cNvSpPr>
            <p:nvPr/>
          </p:nvSpPr>
          <p:spPr bwMode="auto">
            <a:xfrm>
              <a:off x="4580375" y="2494253"/>
              <a:ext cx="97561" cy="98599"/>
            </a:xfrm>
            <a:custGeom>
              <a:avLst/>
              <a:gdLst>
                <a:gd name="T0" fmla="*/ 0 w 71"/>
                <a:gd name="T1" fmla="*/ 27 h 71"/>
                <a:gd name="T2" fmla="*/ 37 w 71"/>
                <a:gd name="T3" fmla="*/ 64 h 71"/>
                <a:gd name="T4" fmla="*/ 63 w 71"/>
                <a:gd name="T5" fmla="*/ 63 h 71"/>
                <a:gd name="T6" fmla="*/ 63 w 71"/>
                <a:gd name="T7" fmla="*/ 37 h 71"/>
                <a:gd name="T8" fmla="*/ 26 w 71"/>
                <a:gd name="T9" fmla="*/ 0 h 71"/>
                <a:gd name="T10" fmla="*/ 14 w 71"/>
                <a:gd name="T11" fmla="*/ 15 h 71"/>
                <a:gd name="T12" fmla="*/ 0 w 71"/>
                <a:gd name="T13" fmla="*/ 27 h 71"/>
              </a:gdLst>
              <a:ahLst/>
              <a:cxnLst>
                <a:cxn ang="0">
                  <a:pos x="T0" y="T1"/>
                </a:cxn>
                <a:cxn ang="0">
                  <a:pos x="T2" y="T3"/>
                </a:cxn>
                <a:cxn ang="0">
                  <a:pos x="T4" y="T5"/>
                </a:cxn>
                <a:cxn ang="0">
                  <a:pos x="T6" y="T7"/>
                </a:cxn>
                <a:cxn ang="0">
                  <a:pos x="T8" y="T9"/>
                </a:cxn>
                <a:cxn ang="0">
                  <a:pos x="T10" y="T11"/>
                </a:cxn>
                <a:cxn ang="0">
                  <a:pos x="T12" y="T13"/>
                </a:cxn>
              </a:cxnLst>
              <a:rect l="0" t="0" r="r" b="b"/>
              <a:pathLst>
                <a:path w="71" h="71">
                  <a:moveTo>
                    <a:pt x="0" y="27"/>
                  </a:moveTo>
                  <a:cubicBezTo>
                    <a:pt x="37" y="64"/>
                    <a:pt x="37" y="64"/>
                    <a:pt x="37" y="64"/>
                  </a:cubicBezTo>
                  <a:cubicBezTo>
                    <a:pt x="44" y="71"/>
                    <a:pt x="56" y="71"/>
                    <a:pt x="63" y="63"/>
                  </a:cubicBezTo>
                  <a:cubicBezTo>
                    <a:pt x="71" y="56"/>
                    <a:pt x="71" y="44"/>
                    <a:pt x="63" y="37"/>
                  </a:cubicBezTo>
                  <a:cubicBezTo>
                    <a:pt x="26" y="0"/>
                    <a:pt x="26" y="0"/>
                    <a:pt x="26" y="0"/>
                  </a:cubicBezTo>
                  <a:cubicBezTo>
                    <a:pt x="23" y="5"/>
                    <a:pt x="19" y="10"/>
                    <a:pt x="14" y="15"/>
                  </a:cubicBezTo>
                  <a:cubicBezTo>
                    <a:pt x="10" y="19"/>
                    <a:pt x="5" y="23"/>
                    <a:pt x="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u="sng" dirty="0"/>
            </a:p>
          </p:txBody>
        </p:sp>
        <p:sp>
          <p:nvSpPr>
            <p:cNvPr id="31" name="Freeform 17"/>
            <p:cNvSpPr>
              <a:spLocks/>
            </p:cNvSpPr>
            <p:nvPr/>
          </p:nvSpPr>
          <p:spPr bwMode="auto">
            <a:xfrm>
              <a:off x="4439223" y="2339608"/>
              <a:ext cx="96523" cy="33212"/>
            </a:xfrm>
            <a:custGeom>
              <a:avLst/>
              <a:gdLst>
                <a:gd name="T0" fmla="*/ 2 w 70"/>
                <a:gd name="T1" fmla="*/ 14 h 24"/>
                <a:gd name="T2" fmla="*/ 2 w 70"/>
                <a:gd name="T3" fmla="*/ 22 h 24"/>
                <a:gd name="T4" fmla="*/ 10 w 70"/>
                <a:gd name="T5" fmla="*/ 22 h 24"/>
                <a:gd name="T6" fmla="*/ 35 w 70"/>
                <a:gd name="T7" fmla="*/ 11 h 24"/>
                <a:gd name="T8" fmla="*/ 61 w 70"/>
                <a:gd name="T9" fmla="*/ 21 h 24"/>
                <a:gd name="T10" fmla="*/ 68 w 70"/>
                <a:gd name="T11" fmla="*/ 21 h 24"/>
                <a:gd name="T12" fmla="*/ 68 w 70"/>
                <a:gd name="T13" fmla="*/ 14 h 24"/>
                <a:gd name="T14" fmla="*/ 35 w 70"/>
                <a:gd name="T15" fmla="*/ 0 h 24"/>
                <a:gd name="T16" fmla="*/ 2 w 70"/>
                <a:gd name="T17"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24">
                  <a:moveTo>
                    <a:pt x="2" y="14"/>
                  </a:moveTo>
                  <a:cubicBezTo>
                    <a:pt x="0" y="16"/>
                    <a:pt x="0" y="20"/>
                    <a:pt x="2" y="22"/>
                  </a:cubicBezTo>
                  <a:cubicBezTo>
                    <a:pt x="4" y="24"/>
                    <a:pt x="7" y="24"/>
                    <a:pt x="10" y="22"/>
                  </a:cubicBezTo>
                  <a:cubicBezTo>
                    <a:pt x="16" y="15"/>
                    <a:pt x="25" y="11"/>
                    <a:pt x="35" y="11"/>
                  </a:cubicBezTo>
                  <a:cubicBezTo>
                    <a:pt x="45" y="11"/>
                    <a:pt x="54" y="14"/>
                    <a:pt x="61" y="21"/>
                  </a:cubicBezTo>
                  <a:cubicBezTo>
                    <a:pt x="63" y="23"/>
                    <a:pt x="66" y="23"/>
                    <a:pt x="68" y="21"/>
                  </a:cubicBezTo>
                  <a:cubicBezTo>
                    <a:pt x="70" y="19"/>
                    <a:pt x="70" y="16"/>
                    <a:pt x="68" y="14"/>
                  </a:cubicBezTo>
                  <a:cubicBezTo>
                    <a:pt x="59" y="5"/>
                    <a:pt x="47" y="0"/>
                    <a:pt x="35" y="0"/>
                  </a:cubicBezTo>
                  <a:cubicBezTo>
                    <a:pt x="22" y="0"/>
                    <a:pt x="11" y="5"/>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u="sng" dirty="0"/>
            </a:p>
          </p:txBody>
        </p:sp>
      </p:grpSp>
      <p:grpSp>
        <p:nvGrpSpPr>
          <p:cNvPr id="32" name="Group 31"/>
          <p:cNvGrpSpPr/>
          <p:nvPr/>
        </p:nvGrpSpPr>
        <p:grpSpPr>
          <a:xfrm rot="216056">
            <a:off x="8540856" y="5188556"/>
            <a:ext cx="444725" cy="444506"/>
            <a:chOff x="2003309" y="4675885"/>
            <a:chExt cx="280229" cy="279191"/>
          </a:xfrm>
          <a:solidFill>
            <a:schemeClr val="bg1"/>
          </a:solidFill>
        </p:grpSpPr>
        <p:grpSp>
          <p:nvGrpSpPr>
            <p:cNvPr id="33" name="Group 32"/>
            <p:cNvGrpSpPr/>
            <p:nvPr/>
          </p:nvGrpSpPr>
          <p:grpSpPr>
            <a:xfrm>
              <a:off x="2003309" y="4675885"/>
              <a:ext cx="280229" cy="279191"/>
              <a:chOff x="2003309" y="4675885"/>
              <a:chExt cx="280229" cy="279191"/>
            </a:xfrm>
            <a:grpFill/>
          </p:grpSpPr>
          <p:grpSp>
            <p:nvGrpSpPr>
              <p:cNvPr id="35" name="Group 34"/>
              <p:cNvGrpSpPr/>
              <p:nvPr/>
            </p:nvGrpSpPr>
            <p:grpSpPr>
              <a:xfrm>
                <a:off x="2009536" y="4675885"/>
                <a:ext cx="274002" cy="274002"/>
                <a:chOff x="2009536" y="4675885"/>
                <a:chExt cx="274002" cy="274002"/>
              </a:xfrm>
              <a:grpFill/>
            </p:grpSpPr>
            <p:sp>
              <p:nvSpPr>
                <p:cNvPr id="37" name="Freeform 58"/>
                <p:cNvSpPr>
                  <a:spLocks/>
                </p:cNvSpPr>
                <p:nvPr/>
              </p:nvSpPr>
              <p:spPr bwMode="auto">
                <a:xfrm>
                  <a:off x="2009536" y="4836758"/>
                  <a:ext cx="113129" cy="113129"/>
                </a:xfrm>
                <a:custGeom>
                  <a:avLst/>
                  <a:gdLst>
                    <a:gd name="T0" fmla="*/ 45 w 109"/>
                    <a:gd name="T1" fmla="*/ 109 h 109"/>
                    <a:gd name="T2" fmla="*/ 109 w 109"/>
                    <a:gd name="T3" fmla="*/ 102 h 109"/>
                    <a:gd name="T4" fmla="*/ 6 w 109"/>
                    <a:gd name="T5" fmla="*/ 0 h 109"/>
                    <a:gd name="T6" fmla="*/ 0 w 109"/>
                    <a:gd name="T7" fmla="*/ 63 h 109"/>
                    <a:gd name="T8" fmla="*/ 45 w 109"/>
                    <a:gd name="T9" fmla="*/ 109 h 109"/>
                  </a:gdLst>
                  <a:ahLst/>
                  <a:cxnLst>
                    <a:cxn ang="0">
                      <a:pos x="T0" y="T1"/>
                    </a:cxn>
                    <a:cxn ang="0">
                      <a:pos x="T2" y="T3"/>
                    </a:cxn>
                    <a:cxn ang="0">
                      <a:pos x="T4" y="T5"/>
                    </a:cxn>
                    <a:cxn ang="0">
                      <a:pos x="T6" y="T7"/>
                    </a:cxn>
                    <a:cxn ang="0">
                      <a:pos x="T8" y="T9"/>
                    </a:cxn>
                  </a:cxnLst>
                  <a:rect l="0" t="0" r="r" b="b"/>
                  <a:pathLst>
                    <a:path w="109" h="109">
                      <a:moveTo>
                        <a:pt x="45" y="109"/>
                      </a:moveTo>
                      <a:lnTo>
                        <a:pt x="109" y="102"/>
                      </a:lnTo>
                      <a:lnTo>
                        <a:pt x="6" y="0"/>
                      </a:lnTo>
                      <a:lnTo>
                        <a:pt x="0" y="63"/>
                      </a:lnTo>
                      <a:lnTo>
                        <a:pt x="45" y="1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u="sng" dirty="0"/>
                </a:p>
              </p:txBody>
            </p:sp>
            <p:sp>
              <p:nvSpPr>
                <p:cNvPr id="38" name="Freeform 60"/>
                <p:cNvSpPr>
                  <a:spLocks/>
                </p:cNvSpPr>
                <p:nvPr/>
              </p:nvSpPr>
              <p:spPr bwMode="auto">
                <a:xfrm>
                  <a:off x="2147575" y="4675885"/>
                  <a:ext cx="135963" cy="137001"/>
                </a:xfrm>
                <a:custGeom>
                  <a:avLst/>
                  <a:gdLst>
                    <a:gd name="T0" fmla="*/ 40 w 99"/>
                    <a:gd name="T1" fmla="*/ 7 h 99"/>
                    <a:gd name="T2" fmla="*/ 15 w 99"/>
                    <a:gd name="T3" fmla="*/ 7 h 99"/>
                    <a:gd name="T4" fmla="*/ 0 w 99"/>
                    <a:gd name="T5" fmla="*/ 22 h 99"/>
                    <a:gd name="T6" fmla="*/ 76 w 99"/>
                    <a:gd name="T7" fmla="*/ 99 h 99"/>
                    <a:gd name="T8" fmla="*/ 92 w 99"/>
                    <a:gd name="T9" fmla="*/ 83 h 99"/>
                    <a:gd name="T10" fmla="*/ 92 w 99"/>
                    <a:gd name="T11" fmla="*/ 59 h 99"/>
                    <a:gd name="T12" fmla="*/ 40 w 99"/>
                    <a:gd name="T13" fmla="*/ 7 h 99"/>
                  </a:gdLst>
                  <a:ahLst/>
                  <a:cxnLst>
                    <a:cxn ang="0">
                      <a:pos x="T0" y="T1"/>
                    </a:cxn>
                    <a:cxn ang="0">
                      <a:pos x="T2" y="T3"/>
                    </a:cxn>
                    <a:cxn ang="0">
                      <a:pos x="T4" y="T5"/>
                    </a:cxn>
                    <a:cxn ang="0">
                      <a:pos x="T6" y="T7"/>
                    </a:cxn>
                    <a:cxn ang="0">
                      <a:pos x="T8" y="T9"/>
                    </a:cxn>
                    <a:cxn ang="0">
                      <a:pos x="T10" y="T11"/>
                    </a:cxn>
                    <a:cxn ang="0">
                      <a:pos x="T12" y="T13"/>
                    </a:cxn>
                  </a:cxnLst>
                  <a:rect l="0" t="0" r="r" b="b"/>
                  <a:pathLst>
                    <a:path w="99" h="99">
                      <a:moveTo>
                        <a:pt x="40" y="7"/>
                      </a:moveTo>
                      <a:cubicBezTo>
                        <a:pt x="33" y="0"/>
                        <a:pt x="22" y="0"/>
                        <a:pt x="15" y="7"/>
                      </a:cubicBezTo>
                      <a:cubicBezTo>
                        <a:pt x="0" y="22"/>
                        <a:pt x="0" y="22"/>
                        <a:pt x="0" y="22"/>
                      </a:cubicBezTo>
                      <a:cubicBezTo>
                        <a:pt x="76" y="99"/>
                        <a:pt x="76" y="99"/>
                        <a:pt x="76" y="99"/>
                      </a:cubicBezTo>
                      <a:cubicBezTo>
                        <a:pt x="92" y="83"/>
                        <a:pt x="92" y="83"/>
                        <a:pt x="92" y="83"/>
                      </a:cubicBezTo>
                      <a:cubicBezTo>
                        <a:pt x="99" y="76"/>
                        <a:pt x="99" y="65"/>
                        <a:pt x="92" y="59"/>
                      </a:cubicBezTo>
                      <a:lnTo>
                        <a:pt x="4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u="sng" dirty="0"/>
                </a:p>
              </p:txBody>
            </p:sp>
            <p:sp>
              <p:nvSpPr>
                <p:cNvPr id="39" name="Freeform 62"/>
                <p:cNvSpPr>
                  <a:spLocks/>
                </p:cNvSpPr>
                <p:nvPr/>
              </p:nvSpPr>
              <p:spPr bwMode="auto">
                <a:xfrm>
                  <a:off x="2028218" y="4719477"/>
                  <a:ext cx="128698" cy="127660"/>
                </a:xfrm>
                <a:custGeom>
                  <a:avLst/>
                  <a:gdLst>
                    <a:gd name="T0" fmla="*/ 103 w 124"/>
                    <a:gd name="T1" fmla="*/ 0 h 123"/>
                    <a:gd name="T2" fmla="*/ 0 w 124"/>
                    <a:gd name="T3" fmla="*/ 102 h 123"/>
                    <a:gd name="T4" fmla="*/ 22 w 124"/>
                    <a:gd name="T5" fmla="*/ 123 h 123"/>
                    <a:gd name="T6" fmla="*/ 124 w 124"/>
                    <a:gd name="T7" fmla="*/ 21 h 123"/>
                    <a:gd name="T8" fmla="*/ 103 w 124"/>
                    <a:gd name="T9" fmla="*/ 0 h 123"/>
                  </a:gdLst>
                  <a:ahLst/>
                  <a:cxnLst>
                    <a:cxn ang="0">
                      <a:pos x="T0" y="T1"/>
                    </a:cxn>
                    <a:cxn ang="0">
                      <a:pos x="T2" y="T3"/>
                    </a:cxn>
                    <a:cxn ang="0">
                      <a:pos x="T4" y="T5"/>
                    </a:cxn>
                    <a:cxn ang="0">
                      <a:pos x="T6" y="T7"/>
                    </a:cxn>
                    <a:cxn ang="0">
                      <a:pos x="T8" y="T9"/>
                    </a:cxn>
                  </a:cxnLst>
                  <a:rect l="0" t="0" r="r" b="b"/>
                  <a:pathLst>
                    <a:path w="124" h="123">
                      <a:moveTo>
                        <a:pt x="103" y="0"/>
                      </a:moveTo>
                      <a:lnTo>
                        <a:pt x="0" y="102"/>
                      </a:lnTo>
                      <a:lnTo>
                        <a:pt x="22" y="123"/>
                      </a:lnTo>
                      <a:lnTo>
                        <a:pt x="124" y="21"/>
                      </a:lnTo>
                      <a:lnTo>
                        <a:pt x="10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u="sng" dirty="0"/>
                </a:p>
              </p:txBody>
            </p:sp>
            <p:sp>
              <p:nvSpPr>
                <p:cNvPr id="40" name="Freeform 63"/>
                <p:cNvSpPr>
                  <a:spLocks/>
                </p:cNvSpPr>
                <p:nvPr/>
              </p:nvSpPr>
              <p:spPr bwMode="auto">
                <a:xfrm>
                  <a:off x="2112287" y="4803545"/>
                  <a:ext cx="128698" cy="126622"/>
                </a:xfrm>
                <a:custGeom>
                  <a:avLst/>
                  <a:gdLst>
                    <a:gd name="T0" fmla="*/ 22 w 124"/>
                    <a:gd name="T1" fmla="*/ 122 h 122"/>
                    <a:gd name="T2" fmla="*/ 124 w 124"/>
                    <a:gd name="T3" fmla="*/ 21 h 122"/>
                    <a:gd name="T4" fmla="*/ 102 w 124"/>
                    <a:gd name="T5" fmla="*/ 0 h 122"/>
                    <a:gd name="T6" fmla="*/ 0 w 124"/>
                    <a:gd name="T7" fmla="*/ 101 h 122"/>
                    <a:gd name="T8" fmla="*/ 22 w 124"/>
                    <a:gd name="T9" fmla="*/ 122 h 122"/>
                  </a:gdLst>
                  <a:ahLst/>
                  <a:cxnLst>
                    <a:cxn ang="0">
                      <a:pos x="T0" y="T1"/>
                    </a:cxn>
                    <a:cxn ang="0">
                      <a:pos x="T2" y="T3"/>
                    </a:cxn>
                    <a:cxn ang="0">
                      <a:pos x="T4" y="T5"/>
                    </a:cxn>
                    <a:cxn ang="0">
                      <a:pos x="T6" y="T7"/>
                    </a:cxn>
                    <a:cxn ang="0">
                      <a:pos x="T8" y="T9"/>
                    </a:cxn>
                  </a:cxnLst>
                  <a:rect l="0" t="0" r="r" b="b"/>
                  <a:pathLst>
                    <a:path w="124" h="122">
                      <a:moveTo>
                        <a:pt x="22" y="122"/>
                      </a:moveTo>
                      <a:lnTo>
                        <a:pt x="124" y="21"/>
                      </a:lnTo>
                      <a:lnTo>
                        <a:pt x="102" y="0"/>
                      </a:lnTo>
                      <a:lnTo>
                        <a:pt x="0" y="101"/>
                      </a:lnTo>
                      <a:lnTo>
                        <a:pt x="22"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u="sng" dirty="0"/>
                </a:p>
              </p:txBody>
            </p:sp>
          </p:grpSp>
          <p:sp>
            <p:nvSpPr>
              <p:cNvPr id="36" name="Freeform 59"/>
              <p:cNvSpPr>
                <a:spLocks/>
              </p:cNvSpPr>
              <p:nvPr/>
            </p:nvSpPr>
            <p:spPr bwMode="auto">
              <a:xfrm>
                <a:off x="2003309" y="4920826"/>
                <a:ext cx="35288" cy="34250"/>
              </a:xfrm>
              <a:custGeom>
                <a:avLst/>
                <a:gdLst>
                  <a:gd name="T0" fmla="*/ 11 w 25"/>
                  <a:gd name="T1" fmla="*/ 24 h 25"/>
                  <a:gd name="T2" fmla="*/ 25 w 25"/>
                  <a:gd name="T3" fmla="*/ 23 h 25"/>
                  <a:gd name="T4" fmla="*/ 3 w 25"/>
                  <a:gd name="T5" fmla="*/ 0 h 25"/>
                  <a:gd name="T6" fmla="*/ 1 w 25"/>
                  <a:gd name="T7" fmla="*/ 14 h 25"/>
                  <a:gd name="T8" fmla="*/ 11 w 25"/>
                  <a:gd name="T9" fmla="*/ 24 h 25"/>
                </a:gdLst>
                <a:ahLst/>
                <a:cxnLst>
                  <a:cxn ang="0">
                    <a:pos x="T0" y="T1"/>
                  </a:cxn>
                  <a:cxn ang="0">
                    <a:pos x="T2" y="T3"/>
                  </a:cxn>
                  <a:cxn ang="0">
                    <a:pos x="T4" y="T5"/>
                  </a:cxn>
                  <a:cxn ang="0">
                    <a:pos x="T6" y="T7"/>
                  </a:cxn>
                  <a:cxn ang="0">
                    <a:pos x="T8" y="T9"/>
                  </a:cxn>
                </a:cxnLst>
                <a:rect l="0" t="0" r="r" b="b"/>
                <a:pathLst>
                  <a:path w="25" h="25">
                    <a:moveTo>
                      <a:pt x="11" y="24"/>
                    </a:moveTo>
                    <a:cubicBezTo>
                      <a:pt x="25" y="23"/>
                      <a:pt x="25" y="23"/>
                      <a:pt x="25" y="23"/>
                    </a:cubicBezTo>
                    <a:cubicBezTo>
                      <a:pt x="3" y="0"/>
                      <a:pt x="3" y="0"/>
                      <a:pt x="3" y="0"/>
                    </a:cubicBezTo>
                    <a:cubicBezTo>
                      <a:pt x="1" y="14"/>
                      <a:pt x="1" y="14"/>
                      <a:pt x="1" y="14"/>
                    </a:cubicBezTo>
                    <a:cubicBezTo>
                      <a:pt x="0" y="21"/>
                      <a:pt x="5" y="25"/>
                      <a:pt x="11"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u="sng" dirty="0"/>
              </a:p>
            </p:txBody>
          </p:sp>
        </p:grpSp>
        <p:sp>
          <p:nvSpPr>
            <p:cNvPr id="34" name="Freeform 61"/>
            <p:cNvSpPr>
              <a:spLocks/>
            </p:cNvSpPr>
            <p:nvPr/>
          </p:nvSpPr>
          <p:spPr bwMode="auto">
            <a:xfrm>
              <a:off x="2059354" y="4749575"/>
              <a:ext cx="151531" cy="150493"/>
            </a:xfrm>
            <a:custGeom>
              <a:avLst/>
              <a:gdLst>
                <a:gd name="T0" fmla="*/ 0 w 146"/>
                <a:gd name="T1" fmla="*/ 102 h 145"/>
                <a:gd name="T2" fmla="*/ 43 w 146"/>
                <a:gd name="T3" fmla="*/ 145 h 145"/>
                <a:gd name="T4" fmla="*/ 146 w 146"/>
                <a:gd name="T5" fmla="*/ 44 h 145"/>
                <a:gd name="T6" fmla="*/ 102 w 146"/>
                <a:gd name="T7" fmla="*/ 0 h 145"/>
                <a:gd name="T8" fmla="*/ 0 w 146"/>
                <a:gd name="T9" fmla="*/ 102 h 145"/>
              </a:gdLst>
              <a:ahLst/>
              <a:cxnLst>
                <a:cxn ang="0">
                  <a:pos x="T0" y="T1"/>
                </a:cxn>
                <a:cxn ang="0">
                  <a:pos x="T2" y="T3"/>
                </a:cxn>
                <a:cxn ang="0">
                  <a:pos x="T4" y="T5"/>
                </a:cxn>
                <a:cxn ang="0">
                  <a:pos x="T6" y="T7"/>
                </a:cxn>
                <a:cxn ang="0">
                  <a:pos x="T8" y="T9"/>
                </a:cxn>
              </a:cxnLst>
              <a:rect l="0" t="0" r="r" b="b"/>
              <a:pathLst>
                <a:path w="146" h="145">
                  <a:moveTo>
                    <a:pt x="0" y="102"/>
                  </a:moveTo>
                  <a:lnTo>
                    <a:pt x="43" y="145"/>
                  </a:lnTo>
                  <a:lnTo>
                    <a:pt x="146" y="44"/>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u="sng" dirty="0"/>
            </a:p>
          </p:txBody>
        </p:sp>
      </p:grpSp>
      <p:grpSp>
        <p:nvGrpSpPr>
          <p:cNvPr id="41" name="Group 40"/>
          <p:cNvGrpSpPr/>
          <p:nvPr/>
        </p:nvGrpSpPr>
        <p:grpSpPr>
          <a:xfrm>
            <a:off x="7921865" y="1762758"/>
            <a:ext cx="414829" cy="386399"/>
            <a:chOff x="2003309" y="4675885"/>
            <a:chExt cx="280229" cy="279191"/>
          </a:xfrm>
          <a:solidFill>
            <a:schemeClr val="accent4"/>
          </a:solidFill>
        </p:grpSpPr>
        <p:grpSp>
          <p:nvGrpSpPr>
            <p:cNvPr id="42" name="Group 41"/>
            <p:cNvGrpSpPr/>
            <p:nvPr/>
          </p:nvGrpSpPr>
          <p:grpSpPr>
            <a:xfrm>
              <a:off x="2003309" y="4675885"/>
              <a:ext cx="280229" cy="279191"/>
              <a:chOff x="2003309" y="4675885"/>
              <a:chExt cx="280229" cy="279191"/>
            </a:xfrm>
            <a:grpFill/>
          </p:grpSpPr>
          <p:grpSp>
            <p:nvGrpSpPr>
              <p:cNvPr id="44" name="Group 43"/>
              <p:cNvGrpSpPr/>
              <p:nvPr/>
            </p:nvGrpSpPr>
            <p:grpSpPr>
              <a:xfrm>
                <a:off x="2009536" y="4675885"/>
                <a:ext cx="274002" cy="274002"/>
                <a:chOff x="2009536" y="4675885"/>
                <a:chExt cx="274002" cy="274002"/>
              </a:xfrm>
              <a:grpFill/>
            </p:grpSpPr>
            <p:sp>
              <p:nvSpPr>
                <p:cNvPr id="46" name="Freeform 58"/>
                <p:cNvSpPr>
                  <a:spLocks/>
                </p:cNvSpPr>
                <p:nvPr/>
              </p:nvSpPr>
              <p:spPr bwMode="auto">
                <a:xfrm>
                  <a:off x="2009536" y="4836758"/>
                  <a:ext cx="113129" cy="113129"/>
                </a:xfrm>
                <a:custGeom>
                  <a:avLst/>
                  <a:gdLst>
                    <a:gd name="T0" fmla="*/ 45 w 109"/>
                    <a:gd name="T1" fmla="*/ 109 h 109"/>
                    <a:gd name="T2" fmla="*/ 109 w 109"/>
                    <a:gd name="T3" fmla="*/ 102 h 109"/>
                    <a:gd name="T4" fmla="*/ 6 w 109"/>
                    <a:gd name="T5" fmla="*/ 0 h 109"/>
                    <a:gd name="T6" fmla="*/ 0 w 109"/>
                    <a:gd name="T7" fmla="*/ 63 h 109"/>
                    <a:gd name="T8" fmla="*/ 45 w 109"/>
                    <a:gd name="T9" fmla="*/ 109 h 109"/>
                  </a:gdLst>
                  <a:ahLst/>
                  <a:cxnLst>
                    <a:cxn ang="0">
                      <a:pos x="T0" y="T1"/>
                    </a:cxn>
                    <a:cxn ang="0">
                      <a:pos x="T2" y="T3"/>
                    </a:cxn>
                    <a:cxn ang="0">
                      <a:pos x="T4" y="T5"/>
                    </a:cxn>
                    <a:cxn ang="0">
                      <a:pos x="T6" y="T7"/>
                    </a:cxn>
                    <a:cxn ang="0">
                      <a:pos x="T8" y="T9"/>
                    </a:cxn>
                  </a:cxnLst>
                  <a:rect l="0" t="0" r="r" b="b"/>
                  <a:pathLst>
                    <a:path w="109" h="109">
                      <a:moveTo>
                        <a:pt x="45" y="109"/>
                      </a:moveTo>
                      <a:lnTo>
                        <a:pt x="109" y="102"/>
                      </a:lnTo>
                      <a:lnTo>
                        <a:pt x="6" y="0"/>
                      </a:lnTo>
                      <a:lnTo>
                        <a:pt x="0" y="63"/>
                      </a:lnTo>
                      <a:lnTo>
                        <a:pt x="45" y="1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u="sng" dirty="0"/>
                </a:p>
              </p:txBody>
            </p:sp>
            <p:sp>
              <p:nvSpPr>
                <p:cNvPr id="47" name="Freeform 60"/>
                <p:cNvSpPr>
                  <a:spLocks/>
                </p:cNvSpPr>
                <p:nvPr/>
              </p:nvSpPr>
              <p:spPr bwMode="auto">
                <a:xfrm>
                  <a:off x="2147575" y="4675885"/>
                  <a:ext cx="135963" cy="137001"/>
                </a:xfrm>
                <a:custGeom>
                  <a:avLst/>
                  <a:gdLst>
                    <a:gd name="T0" fmla="*/ 40 w 99"/>
                    <a:gd name="T1" fmla="*/ 7 h 99"/>
                    <a:gd name="T2" fmla="*/ 15 w 99"/>
                    <a:gd name="T3" fmla="*/ 7 h 99"/>
                    <a:gd name="T4" fmla="*/ 0 w 99"/>
                    <a:gd name="T5" fmla="*/ 22 h 99"/>
                    <a:gd name="T6" fmla="*/ 76 w 99"/>
                    <a:gd name="T7" fmla="*/ 99 h 99"/>
                    <a:gd name="T8" fmla="*/ 92 w 99"/>
                    <a:gd name="T9" fmla="*/ 83 h 99"/>
                    <a:gd name="T10" fmla="*/ 92 w 99"/>
                    <a:gd name="T11" fmla="*/ 59 h 99"/>
                    <a:gd name="T12" fmla="*/ 40 w 99"/>
                    <a:gd name="T13" fmla="*/ 7 h 99"/>
                  </a:gdLst>
                  <a:ahLst/>
                  <a:cxnLst>
                    <a:cxn ang="0">
                      <a:pos x="T0" y="T1"/>
                    </a:cxn>
                    <a:cxn ang="0">
                      <a:pos x="T2" y="T3"/>
                    </a:cxn>
                    <a:cxn ang="0">
                      <a:pos x="T4" y="T5"/>
                    </a:cxn>
                    <a:cxn ang="0">
                      <a:pos x="T6" y="T7"/>
                    </a:cxn>
                    <a:cxn ang="0">
                      <a:pos x="T8" y="T9"/>
                    </a:cxn>
                    <a:cxn ang="0">
                      <a:pos x="T10" y="T11"/>
                    </a:cxn>
                    <a:cxn ang="0">
                      <a:pos x="T12" y="T13"/>
                    </a:cxn>
                  </a:cxnLst>
                  <a:rect l="0" t="0" r="r" b="b"/>
                  <a:pathLst>
                    <a:path w="99" h="99">
                      <a:moveTo>
                        <a:pt x="40" y="7"/>
                      </a:moveTo>
                      <a:cubicBezTo>
                        <a:pt x="33" y="0"/>
                        <a:pt x="22" y="0"/>
                        <a:pt x="15" y="7"/>
                      </a:cubicBezTo>
                      <a:cubicBezTo>
                        <a:pt x="0" y="22"/>
                        <a:pt x="0" y="22"/>
                        <a:pt x="0" y="22"/>
                      </a:cubicBezTo>
                      <a:cubicBezTo>
                        <a:pt x="76" y="99"/>
                        <a:pt x="76" y="99"/>
                        <a:pt x="76" y="99"/>
                      </a:cubicBezTo>
                      <a:cubicBezTo>
                        <a:pt x="92" y="83"/>
                        <a:pt x="92" y="83"/>
                        <a:pt x="92" y="83"/>
                      </a:cubicBezTo>
                      <a:cubicBezTo>
                        <a:pt x="99" y="76"/>
                        <a:pt x="99" y="65"/>
                        <a:pt x="92" y="59"/>
                      </a:cubicBezTo>
                      <a:lnTo>
                        <a:pt x="4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u="sng" dirty="0"/>
                </a:p>
              </p:txBody>
            </p:sp>
            <p:sp>
              <p:nvSpPr>
                <p:cNvPr id="48" name="Freeform 62"/>
                <p:cNvSpPr>
                  <a:spLocks/>
                </p:cNvSpPr>
                <p:nvPr/>
              </p:nvSpPr>
              <p:spPr bwMode="auto">
                <a:xfrm>
                  <a:off x="2028218" y="4719477"/>
                  <a:ext cx="128698" cy="127660"/>
                </a:xfrm>
                <a:custGeom>
                  <a:avLst/>
                  <a:gdLst>
                    <a:gd name="T0" fmla="*/ 103 w 124"/>
                    <a:gd name="T1" fmla="*/ 0 h 123"/>
                    <a:gd name="T2" fmla="*/ 0 w 124"/>
                    <a:gd name="T3" fmla="*/ 102 h 123"/>
                    <a:gd name="T4" fmla="*/ 22 w 124"/>
                    <a:gd name="T5" fmla="*/ 123 h 123"/>
                    <a:gd name="T6" fmla="*/ 124 w 124"/>
                    <a:gd name="T7" fmla="*/ 21 h 123"/>
                    <a:gd name="T8" fmla="*/ 103 w 124"/>
                    <a:gd name="T9" fmla="*/ 0 h 123"/>
                  </a:gdLst>
                  <a:ahLst/>
                  <a:cxnLst>
                    <a:cxn ang="0">
                      <a:pos x="T0" y="T1"/>
                    </a:cxn>
                    <a:cxn ang="0">
                      <a:pos x="T2" y="T3"/>
                    </a:cxn>
                    <a:cxn ang="0">
                      <a:pos x="T4" y="T5"/>
                    </a:cxn>
                    <a:cxn ang="0">
                      <a:pos x="T6" y="T7"/>
                    </a:cxn>
                    <a:cxn ang="0">
                      <a:pos x="T8" y="T9"/>
                    </a:cxn>
                  </a:cxnLst>
                  <a:rect l="0" t="0" r="r" b="b"/>
                  <a:pathLst>
                    <a:path w="124" h="123">
                      <a:moveTo>
                        <a:pt x="103" y="0"/>
                      </a:moveTo>
                      <a:lnTo>
                        <a:pt x="0" y="102"/>
                      </a:lnTo>
                      <a:lnTo>
                        <a:pt x="22" y="123"/>
                      </a:lnTo>
                      <a:lnTo>
                        <a:pt x="124" y="21"/>
                      </a:lnTo>
                      <a:lnTo>
                        <a:pt x="10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u="sng" dirty="0"/>
                </a:p>
              </p:txBody>
            </p:sp>
            <p:sp>
              <p:nvSpPr>
                <p:cNvPr id="49" name="Freeform 63"/>
                <p:cNvSpPr>
                  <a:spLocks/>
                </p:cNvSpPr>
                <p:nvPr/>
              </p:nvSpPr>
              <p:spPr bwMode="auto">
                <a:xfrm>
                  <a:off x="2112287" y="4803545"/>
                  <a:ext cx="128698" cy="126622"/>
                </a:xfrm>
                <a:custGeom>
                  <a:avLst/>
                  <a:gdLst>
                    <a:gd name="T0" fmla="*/ 22 w 124"/>
                    <a:gd name="T1" fmla="*/ 122 h 122"/>
                    <a:gd name="T2" fmla="*/ 124 w 124"/>
                    <a:gd name="T3" fmla="*/ 21 h 122"/>
                    <a:gd name="T4" fmla="*/ 102 w 124"/>
                    <a:gd name="T5" fmla="*/ 0 h 122"/>
                    <a:gd name="T6" fmla="*/ 0 w 124"/>
                    <a:gd name="T7" fmla="*/ 101 h 122"/>
                    <a:gd name="T8" fmla="*/ 22 w 124"/>
                    <a:gd name="T9" fmla="*/ 122 h 122"/>
                  </a:gdLst>
                  <a:ahLst/>
                  <a:cxnLst>
                    <a:cxn ang="0">
                      <a:pos x="T0" y="T1"/>
                    </a:cxn>
                    <a:cxn ang="0">
                      <a:pos x="T2" y="T3"/>
                    </a:cxn>
                    <a:cxn ang="0">
                      <a:pos x="T4" y="T5"/>
                    </a:cxn>
                    <a:cxn ang="0">
                      <a:pos x="T6" y="T7"/>
                    </a:cxn>
                    <a:cxn ang="0">
                      <a:pos x="T8" y="T9"/>
                    </a:cxn>
                  </a:cxnLst>
                  <a:rect l="0" t="0" r="r" b="b"/>
                  <a:pathLst>
                    <a:path w="124" h="122">
                      <a:moveTo>
                        <a:pt x="22" y="122"/>
                      </a:moveTo>
                      <a:lnTo>
                        <a:pt x="124" y="21"/>
                      </a:lnTo>
                      <a:lnTo>
                        <a:pt x="102" y="0"/>
                      </a:lnTo>
                      <a:lnTo>
                        <a:pt x="0" y="101"/>
                      </a:lnTo>
                      <a:lnTo>
                        <a:pt x="22"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u="sng" dirty="0"/>
                </a:p>
              </p:txBody>
            </p:sp>
          </p:grpSp>
          <p:sp>
            <p:nvSpPr>
              <p:cNvPr id="45" name="Freeform 59"/>
              <p:cNvSpPr>
                <a:spLocks/>
              </p:cNvSpPr>
              <p:nvPr/>
            </p:nvSpPr>
            <p:spPr bwMode="auto">
              <a:xfrm>
                <a:off x="2003309" y="4920826"/>
                <a:ext cx="35288" cy="34250"/>
              </a:xfrm>
              <a:custGeom>
                <a:avLst/>
                <a:gdLst>
                  <a:gd name="T0" fmla="*/ 11 w 25"/>
                  <a:gd name="T1" fmla="*/ 24 h 25"/>
                  <a:gd name="T2" fmla="*/ 25 w 25"/>
                  <a:gd name="T3" fmla="*/ 23 h 25"/>
                  <a:gd name="T4" fmla="*/ 3 w 25"/>
                  <a:gd name="T5" fmla="*/ 0 h 25"/>
                  <a:gd name="T6" fmla="*/ 1 w 25"/>
                  <a:gd name="T7" fmla="*/ 14 h 25"/>
                  <a:gd name="T8" fmla="*/ 11 w 25"/>
                  <a:gd name="T9" fmla="*/ 24 h 25"/>
                </a:gdLst>
                <a:ahLst/>
                <a:cxnLst>
                  <a:cxn ang="0">
                    <a:pos x="T0" y="T1"/>
                  </a:cxn>
                  <a:cxn ang="0">
                    <a:pos x="T2" y="T3"/>
                  </a:cxn>
                  <a:cxn ang="0">
                    <a:pos x="T4" y="T5"/>
                  </a:cxn>
                  <a:cxn ang="0">
                    <a:pos x="T6" y="T7"/>
                  </a:cxn>
                  <a:cxn ang="0">
                    <a:pos x="T8" y="T9"/>
                  </a:cxn>
                </a:cxnLst>
                <a:rect l="0" t="0" r="r" b="b"/>
                <a:pathLst>
                  <a:path w="25" h="25">
                    <a:moveTo>
                      <a:pt x="11" y="24"/>
                    </a:moveTo>
                    <a:cubicBezTo>
                      <a:pt x="25" y="23"/>
                      <a:pt x="25" y="23"/>
                      <a:pt x="25" y="23"/>
                    </a:cubicBezTo>
                    <a:cubicBezTo>
                      <a:pt x="3" y="0"/>
                      <a:pt x="3" y="0"/>
                      <a:pt x="3" y="0"/>
                    </a:cubicBezTo>
                    <a:cubicBezTo>
                      <a:pt x="1" y="14"/>
                      <a:pt x="1" y="14"/>
                      <a:pt x="1" y="14"/>
                    </a:cubicBezTo>
                    <a:cubicBezTo>
                      <a:pt x="0" y="21"/>
                      <a:pt x="5" y="25"/>
                      <a:pt x="11"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u="sng" dirty="0"/>
              </a:p>
            </p:txBody>
          </p:sp>
        </p:grpSp>
        <p:sp>
          <p:nvSpPr>
            <p:cNvPr id="43" name="Freeform 61"/>
            <p:cNvSpPr>
              <a:spLocks/>
            </p:cNvSpPr>
            <p:nvPr/>
          </p:nvSpPr>
          <p:spPr bwMode="auto">
            <a:xfrm>
              <a:off x="2059354" y="4749575"/>
              <a:ext cx="151531" cy="150493"/>
            </a:xfrm>
            <a:custGeom>
              <a:avLst/>
              <a:gdLst>
                <a:gd name="T0" fmla="*/ 0 w 146"/>
                <a:gd name="T1" fmla="*/ 102 h 145"/>
                <a:gd name="T2" fmla="*/ 43 w 146"/>
                <a:gd name="T3" fmla="*/ 145 h 145"/>
                <a:gd name="T4" fmla="*/ 146 w 146"/>
                <a:gd name="T5" fmla="*/ 44 h 145"/>
                <a:gd name="T6" fmla="*/ 102 w 146"/>
                <a:gd name="T7" fmla="*/ 0 h 145"/>
                <a:gd name="T8" fmla="*/ 0 w 146"/>
                <a:gd name="T9" fmla="*/ 102 h 145"/>
              </a:gdLst>
              <a:ahLst/>
              <a:cxnLst>
                <a:cxn ang="0">
                  <a:pos x="T0" y="T1"/>
                </a:cxn>
                <a:cxn ang="0">
                  <a:pos x="T2" y="T3"/>
                </a:cxn>
                <a:cxn ang="0">
                  <a:pos x="T4" y="T5"/>
                </a:cxn>
                <a:cxn ang="0">
                  <a:pos x="T6" y="T7"/>
                </a:cxn>
                <a:cxn ang="0">
                  <a:pos x="T8" y="T9"/>
                </a:cxn>
              </a:cxnLst>
              <a:rect l="0" t="0" r="r" b="b"/>
              <a:pathLst>
                <a:path w="146" h="145">
                  <a:moveTo>
                    <a:pt x="0" y="102"/>
                  </a:moveTo>
                  <a:lnTo>
                    <a:pt x="43" y="145"/>
                  </a:lnTo>
                  <a:lnTo>
                    <a:pt x="146" y="44"/>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u="sng" dirty="0"/>
            </a:p>
          </p:txBody>
        </p:sp>
      </p:grpSp>
      <p:sp>
        <p:nvSpPr>
          <p:cNvPr id="50" name="Slide Number Placeholder 49"/>
          <p:cNvSpPr>
            <a:spLocks noGrp="1"/>
          </p:cNvSpPr>
          <p:nvPr>
            <p:ph type="sldNum" sz="quarter" idx="12"/>
          </p:nvPr>
        </p:nvSpPr>
        <p:spPr/>
        <p:txBody>
          <a:bodyPr/>
          <a:lstStyle/>
          <a:p>
            <a:fld id="{0390C926-CD6C-4A70-81D0-0565E7A79DBA}" type="slidenum">
              <a:rPr lang="en-MY" smtClean="0"/>
              <a:t>11</a:t>
            </a:fld>
            <a:endParaRPr lang="en-MY"/>
          </a:p>
        </p:txBody>
      </p:sp>
    </p:spTree>
    <p:extLst>
      <p:ext uri="{BB962C8B-B14F-4D97-AF65-F5344CB8AC3E}">
        <p14:creationId xmlns:p14="http://schemas.microsoft.com/office/powerpoint/2010/main" val="5507524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7E3A1AD-33D0-BABE-0E2E-B20D603DEF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6"/>
          <p:cNvSpPr txBox="1">
            <a:spLocks/>
          </p:cNvSpPr>
          <p:nvPr/>
        </p:nvSpPr>
        <p:spPr>
          <a:xfrm>
            <a:off x="3059832" y="129598"/>
            <a:ext cx="3600400" cy="430887"/>
          </a:xfrm>
          <a:prstGeom prst="rect">
            <a:avLst/>
          </a:prstGeom>
        </p:spPr>
        <p:txBody>
          <a:bodyPr vert="horz" wrap="square" lIns="0" tIns="0" rIns="0" bIns="0" rtlCol="0" anchor="t" anchorCtr="0">
            <a:spAutoFit/>
          </a:bodyPr>
          <a:lstStyle>
            <a:lvl1pPr algn="l" defTabSz="685800" rtl="0" eaLnBrk="1" latinLnBrk="0" hangingPunct="1">
              <a:spcBef>
                <a:spcPct val="0"/>
              </a:spcBef>
              <a:buNone/>
              <a:defRPr sz="3200" b="1" kern="1200" baseline="0">
                <a:solidFill>
                  <a:schemeClr val="tx1"/>
                </a:solidFill>
                <a:latin typeface="+mj-lt"/>
                <a:ea typeface="+mj-ea"/>
                <a:cs typeface="+mj-cs"/>
              </a:defRPr>
            </a:lvl1pPr>
          </a:lstStyle>
          <a:p>
            <a:r>
              <a:rPr lang="en-US" sz="2800" b="0" dirty="0">
                <a:latin typeface="Arial" panose="020B0604020202020204" pitchFamily="34" charset="0"/>
                <a:cs typeface="Arial" panose="020B0604020202020204" pitchFamily="34" charset="0"/>
              </a:rPr>
              <a:t>WHO is</a:t>
            </a:r>
            <a:r>
              <a:rPr lang="en-US" sz="2800" b="0" dirty="0">
                <a:solidFill>
                  <a:srgbClr val="C00000"/>
                </a:solidFill>
                <a:latin typeface="Arial" panose="020B0604020202020204" pitchFamily="34" charset="0"/>
                <a:cs typeface="Arial" panose="020B0604020202020204" pitchFamily="34" charset="0"/>
              </a:rPr>
              <a:t> </a:t>
            </a:r>
            <a:r>
              <a:rPr lang="en-US" sz="2800" b="0" dirty="0">
                <a:latin typeface="Arial" panose="020B0604020202020204" pitchFamily="34" charset="0"/>
                <a:cs typeface="Arial" panose="020B0604020202020204" pitchFamily="34" charset="0"/>
              </a:rPr>
              <a:t>affected?</a:t>
            </a:r>
            <a:endParaRPr lang="en-US" sz="2800" b="0" dirty="0">
              <a:solidFill>
                <a:srgbClr val="000000"/>
              </a:solidFill>
              <a:latin typeface="Arial" panose="020B0604020202020204" pitchFamily="34" charset="0"/>
              <a:ea typeface="+mn-ea"/>
              <a:cs typeface="Arial" panose="020B0604020202020204" pitchFamily="34" charset="0"/>
            </a:endParaRPr>
          </a:p>
        </p:txBody>
      </p:sp>
      <p:sp>
        <p:nvSpPr>
          <p:cNvPr id="3" name="Rectangle 2"/>
          <p:cNvSpPr/>
          <p:nvPr/>
        </p:nvSpPr>
        <p:spPr>
          <a:xfrm>
            <a:off x="3337724" y="776508"/>
            <a:ext cx="5577405" cy="2838165"/>
          </a:xfrm>
          <a:prstGeom prst="rect">
            <a:avLst/>
          </a:prstGeom>
        </p:spPr>
        <p:style>
          <a:lnRef idx="2">
            <a:schemeClr val="accent2"/>
          </a:lnRef>
          <a:fillRef idx="1">
            <a:schemeClr val="lt1"/>
          </a:fillRef>
          <a:effectRef idx="0">
            <a:schemeClr val="accent2"/>
          </a:effectRef>
          <a:fontRef idx="minor">
            <a:schemeClr val="dk1"/>
          </a:fontRef>
        </p:style>
        <p:txBody>
          <a:bodyPr/>
          <a:lstStyle>
            <a:lvl1pPr>
              <a:defRPr>
                <a:solidFill>
                  <a:schemeClr val="tx1"/>
                </a:solidFill>
                <a:latin typeface="Arial" panose="020B0604020202020204" pitchFamily="34" charset="0"/>
              </a:defRPr>
            </a:lvl1pPr>
            <a:lvl2pPr marL="723900" indent="-36830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just">
              <a:spcBef>
                <a:spcPts val="300"/>
              </a:spcBef>
              <a:spcAft>
                <a:spcPts val="300"/>
              </a:spcAft>
            </a:pPr>
            <a:r>
              <a:rPr lang="en-US" altLang="en-US" sz="1600" dirty="0">
                <a:solidFill>
                  <a:srgbClr val="000000"/>
                </a:solidFill>
              </a:rPr>
              <a:t>(3) In this section— </a:t>
            </a:r>
          </a:p>
          <a:p>
            <a:pPr algn="just">
              <a:spcBef>
                <a:spcPts val="300"/>
              </a:spcBef>
              <a:spcAft>
                <a:spcPts val="300"/>
              </a:spcAft>
            </a:pPr>
            <a:r>
              <a:rPr lang="en-US" altLang="en-US" sz="1600" dirty="0">
                <a:solidFill>
                  <a:srgbClr val="000000"/>
                </a:solidFill>
              </a:rPr>
              <a:t>“control” has the meaning assigned to it in </a:t>
            </a:r>
            <a:r>
              <a:rPr lang="en-US" altLang="en-US" sz="1600" b="1" dirty="0">
                <a:solidFill>
                  <a:srgbClr val="FF0000"/>
                </a:solidFill>
              </a:rPr>
              <a:t>subsection 140A (5A)**; </a:t>
            </a:r>
          </a:p>
          <a:p>
            <a:pPr algn="just">
              <a:spcBef>
                <a:spcPts val="300"/>
              </a:spcBef>
              <a:spcAft>
                <a:spcPts val="300"/>
              </a:spcAft>
            </a:pPr>
            <a:r>
              <a:rPr lang="en-US" altLang="en-US" sz="1600" dirty="0">
                <a:solidFill>
                  <a:srgbClr val="000000"/>
                </a:solidFill>
              </a:rPr>
              <a:t>“controlled transaction” shall be construed as a financial assistance — </a:t>
            </a:r>
          </a:p>
          <a:p>
            <a:pPr lvl="1" algn="just">
              <a:spcBef>
                <a:spcPts val="300"/>
              </a:spcBef>
              <a:spcAft>
                <a:spcPts val="300"/>
              </a:spcAft>
              <a:buFont typeface="Arial" panose="020B0604020202020204" pitchFamily="34" charset="0"/>
              <a:buAutoNum type="alphaLcParenR"/>
            </a:pPr>
            <a:r>
              <a:rPr lang="en-US" altLang="en-US" sz="1600" dirty="0">
                <a:solidFill>
                  <a:srgbClr val="000000"/>
                </a:solidFill>
              </a:rPr>
              <a:t>between persons </a:t>
            </a:r>
            <a:r>
              <a:rPr lang="en-US" altLang="en-US" sz="1600" dirty="0">
                <a:solidFill>
                  <a:srgbClr val="FF0000"/>
                </a:solidFill>
              </a:rPr>
              <a:t>one of whom has control over the other</a:t>
            </a:r>
            <a:r>
              <a:rPr lang="en-US" altLang="en-US" sz="1600" dirty="0">
                <a:solidFill>
                  <a:srgbClr val="000000"/>
                </a:solidFill>
              </a:rPr>
              <a:t>; or</a:t>
            </a:r>
          </a:p>
          <a:p>
            <a:pPr lvl="1" algn="just">
              <a:spcBef>
                <a:spcPts val="300"/>
              </a:spcBef>
              <a:spcAft>
                <a:spcPts val="300"/>
              </a:spcAft>
              <a:buFont typeface="Arial" panose="020B0604020202020204" pitchFamily="34" charset="0"/>
              <a:buAutoNum type="alphaLcParenR"/>
            </a:pPr>
            <a:r>
              <a:rPr lang="en-US" altLang="en-US" sz="1600" dirty="0">
                <a:solidFill>
                  <a:srgbClr val="000000"/>
                </a:solidFill>
              </a:rPr>
              <a:t>between persons </a:t>
            </a:r>
            <a:r>
              <a:rPr lang="en-US" altLang="en-US" sz="1600" dirty="0">
                <a:solidFill>
                  <a:srgbClr val="FF0000"/>
                </a:solidFill>
              </a:rPr>
              <a:t>both of whom are controlled by some other person </a:t>
            </a:r>
            <a:r>
              <a:rPr lang="en-US" altLang="en-US" sz="1600" dirty="0">
                <a:solidFill>
                  <a:srgbClr val="000000"/>
                </a:solidFill>
              </a:rPr>
              <a:t>(in this section referred to as “third person”); </a:t>
            </a:r>
          </a:p>
        </p:txBody>
      </p:sp>
      <p:sp>
        <p:nvSpPr>
          <p:cNvPr id="4" name="TextBox 3"/>
          <p:cNvSpPr txBox="1">
            <a:spLocks noChangeArrowheads="1"/>
          </p:cNvSpPr>
          <p:nvPr/>
        </p:nvSpPr>
        <p:spPr bwMode="auto">
          <a:xfrm>
            <a:off x="3256343" y="3614674"/>
            <a:ext cx="5658786"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73050" algn="l"/>
              </a:tabLst>
              <a:defRPr>
                <a:solidFill>
                  <a:schemeClr val="tx1"/>
                </a:solidFill>
                <a:latin typeface="Arial" panose="020B0604020202020204" pitchFamily="34" charset="0"/>
              </a:defRPr>
            </a:lvl1pPr>
            <a:lvl2pPr marL="742950" indent="-285750">
              <a:tabLst>
                <a:tab pos="273050" algn="l"/>
              </a:tabLst>
              <a:defRPr>
                <a:solidFill>
                  <a:schemeClr val="tx1"/>
                </a:solidFill>
                <a:latin typeface="Arial" panose="020B0604020202020204" pitchFamily="34" charset="0"/>
              </a:defRPr>
            </a:lvl2pPr>
            <a:lvl3pPr marL="1143000" indent="-228600">
              <a:tabLst>
                <a:tab pos="273050" algn="l"/>
              </a:tabLst>
              <a:defRPr>
                <a:solidFill>
                  <a:schemeClr val="tx1"/>
                </a:solidFill>
                <a:latin typeface="Arial" panose="020B0604020202020204" pitchFamily="34" charset="0"/>
              </a:defRPr>
            </a:lvl3pPr>
            <a:lvl4pPr marL="1600200" indent="-228600">
              <a:tabLst>
                <a:tab pos="273050" algn="l"/>
              </a:tabLst>
              <a:defRPr>
                <a:solidFill>
                  <a:schemeClr val="tx1"/>
                </a:solidFill>
                <a:latin typeface="Arial" panose="020B0604020202020204" pitchFamily="34" charset="0"/>
              </a:defRPr>
            </a:lvl4pPr>
            <a:lvl5pPr marL="2057400" indent="-228600">
              <a:tabLst>
                <a:tab pos="27305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27305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27305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27305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273050" algn="l"/>
              </a:tabLst>
              <a:defRPr>
                <a:solidFill>
                  <a:schemeClr val="tx1"/>
                </a:solidFill>
                <a:latin typeface="Arial" panose="020B0604020202020204" pitchFamily="34" charset="0"/>
              </a:defRPr>
            </a:lvl9pPr>
          </a:lstStyle>
          <a:p>
            <a:pPr algn="just"/>
            <a:r>
              <a:rPr lang="en-MY" altLang="en-US" sz="1600" b="1" i="1" dirty="0">
                <a:solidFill>
                  <a:srgbClr val="FF0000"/>
                </a:solidFill>
              </a:rPr>
              <a:t>**	</a:t>
            </a:r>
            <a:r>
              <a:rPr lang="en-MY" altLang="en-US" sz="1600" b="1" i="1" dirty="0"/>
              <a:t>Definition of control </a:t>
            </a:r>
            <a:r>
              <a:rPr lang="en-MY" altLang="en-US" sz="1600" b="1" i="1" dirty="0">
                <a:sym typeface="Wingdings" panose="05000000000000000000" pitchFamily="2" charset="2"/>
              </a:rPr>
              <a:t> </a:t>
            </a:r>
            <a:r>
              <a:rPr lang="en-MY" altLang="en-US" sz="1600" b="1" i="1" dirty="0">
                <a:solidFill>
                  <a:srgbClr val="FF0000"/>
                </a:solidFill>
                <a:sym typeface="Wingdings" panose="05000000000000000000" pitchFamily="2" charset="2"/>
              </a:rPr>
              <a:t>20% or more shareholding </a:t>
            </a:r>
            <a:r>
              <a:rPr lang="en-MY" altLang="en-US" sz="1600" b="1" i="1" dirty="0">
                <a:sym typeface="Wingdings" panose="05000000000000000000" pitchFamily="2" charset="2"/>
              </a:rPr>
              <a:t>and dependant on proprietary rights (e.g. patents, know-how, trademarks), influence on business activities or person has appointed directors to the board</a:t>
            </a:r>
            <a:r>
              <a:rPr lang="en-MY" altLang="en-US" sz="1600" b="1" i="1" dirty="0">
                <a:solidFill>
                  <a:srgbClr val="C00000"/>
                </a:solidFill>
                <a:sym typeface="Wingdings" panose="05000000000000000000" pitchFamily="2" charset="2"/>
              </a:rPr>
              <a:t>.</a:t>
            </a:r>
          </a:p>
          <a:p>
            <a:pPr algn="just"/>
            <a:r>
              <a:rPr lang="en-MY" altLang="en-US" dirty="0">
                <a:solidFill>
                  <a:srgbClr val="FF0000"/>
                </a:solidFill>
                <a:sym typeface="Wingdings" panose="05000000000000000000" pitchFamily="2" charset="2"/>
              </a:rPr>
              <a:t> </a:t>
            </a:r>
            <a:endParaRPr lang="en-US" altLang="en-US" b="1" i="1" dirty="0">
              <a:solidFill>
                <a:srgbClr val="FF0000"/>
              </a:solidFill>
            </a:endParaRPr>
          </a:p>
        </p:txBody>
      </p:sp>
      <p:grpSp>
        <p:nvGrpSpPr>
          <p:cNvPr id="5" name="Group 4"/>
          <p:cNvGrpSpPr/>
          <p:nvPr/>
        </p:nvGrpSpPr>
        <p:grpSpPr>
          <a:xfrm>
            <a:off x="268256" y="1143958"/>
            <a:ext cx="2745456" cy="4046695"/>
            <a:chOff x="371475" y="1977110"/>
            <a:chExt cx="2745456" cy="4046695"/>
          </a:xfrm>
        </p:grpSpPr>
        <p:sp>
          <p:nvSpPr>
            <p:cNvPr id="6" name="Rectangle: Rounded Corners 12">
              <a:extLst>
                <a:ext uri="{FF2B5EF4-FFF2-40B4-BE49-F238E27FC236}">
                  <a16:creationId xmlns:a16="http://schemas.microsoft.com/office/drawing/2014/main" id="{47CE4B43-38CA-40DC-906D-30151900078E}"/>
                </a:ext>
              </a:extLst>
            </p:cNvPr>
            <p:cNvSpPr/>
            <p:nvPr/>
          </p:nvSpPr>
          <p:spPr>
            <a:xfrm>
              <a:off x="371475" y="2582142"/>
              <a:ext cx="2745456" cy="3441663"/>
            </a:xfrm>
            <a:prstGeom prst="roundRect">
              <a:avLst>
                <a:gd name="adj" fmla="val 10633"/>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21">
              <a:extLst>
                <a:ext uri="{FF2B5EF4-FFF2-40B4-BE49-F238E27FC236}">
                  <a16:creationId xmlns:a16="http://schemas.microsoft.com/office/drawing/2014/main" id="{EEDDF4D3-827F-4598-A2B8-F76B9D0E4902}"/>
                </a:ext>
              </a:extLst>
            </p:cNvPr>
            <p:cNvSpPr/>
            <p:nvPr/>
          </p:nvSpPr>
          <p:spPr>
            <a:xfrm rot="20700000">
              <a:off x="2414352" y="5331650"/>
              <a:ext cx="474711" cy="416049"/>
            </a:xfrm>
            <a:custGeom>
              <a:avLst/>
              <a:gdLst/>
              <a:ahLst/>
              <a:cxnLst/>
              <a:rect l="l" t="t" r="r" b="b"/>
              <a:pathLst>
                <a:path w="4088377" h="3321003">
                  <a:moveTo>
                    <a:pt x="1365628" y="1622218"/>
                  </a:moveTo>
                  <a:cubicBezTo>
                    <a:pt x="1121373" y="1556771"/>
                    <a:pt x="870309" y="1701722"/>
                    <a:pt x="804861" y="1945977"/>
                  </a:cubicBezTo>
                  <a:cubicBezTo>
                    <a:pt x="739413" y="2190232"/>
                    <a:pt x="884365" y="2441296"/>
                    <a:pt x="1128620" y="2506744"/>
                  </a:cubicBezTo>
                  <a:cubicBezTo>
                    <a:pt x="1372875" y="2572191"/>
                    <a:pt x="1623939" y="2427240"/>
                    <a:pt x="1689387" y="2182985"/>
                  </a:cubicBezTo>
                  <a:cubicBezTo>
                    <a:pt x="1754835" y="1938730"/>
                    <a:pt x="1609883" y="1687666"/>
                    <a:pt x="1365628" y="1622218"/>
                  </a:cubicBezTo>
                  <a:close/>
                  <a:moveTo>
                    <a:pt x="1447099" y="1318163"/>
                  </a:moveTo>
                  <a:cubicBezTo>
                    <a:pt x="1859279" y="1428606"/>
                    <a:pt x="2103885" y="1852277"/>
                    <a:pt x="1993442" y="2264456"/>
                  </a:cubicBezTo>
                  <a:cubicBezTo>
                    <a:pt x="1882999" y="2676636"/>
                    <a:pt x="1459328" y="2921242"/>
                    <a:pt x="1047149" y="2810799"/>
                  </a:cubicBezTo>
                  <a:cubicBezTo>
                    <a:pt x="634969" y="2700356"/>
                    <a:pt x="390363" y="2276685"/>
                    <a:pt x="500806" y="1864505"/>
                  </a:cubicBezTo>
                  <a:cubicBezTo>
                    <a:pt x="611249" y="1452326"/>
                    <a:pt x="1034920" y="1207720"/>
                    <a:pt x="1447099" y="1318163"/>
                  </a:cubicBezTo>
                  <a:close/>
                  <a:moveTo>
                    <a:pt x="1476725" y="1207597"/>
                  </a:moveTo>
                  <a:cubicBezTo>
                    <a:pt x="1003481" y="1080792"/>
                    <a:pt x="517045" y="1361635"/>
                    <a:pt x="390240" y="1834879"/>
                  </a:cubicBezTo>
                  <a:cubicBezTo>
                    <a:pt x="263435" y="2308124"/>
                    <a:pt x="544279" y="2794559"/>
                    <a:pt x="1017523" y="2921365"/>
                  </a:cubicBezTo>
                  <a:cubicBezTo>
                    <a:pt x="1490767" y="3048170"/>
                    <a:pt x="1977202" y="2767326"/>
                    <a:pt x="2104008" y="2294082"/>
                  </a:cubicBezTo>
                  <a:cubicBezTo>
                    <a:pt x="2230813" y="1820838"/>
                    <a:pt x="1949969" y="1334403"/>
                    <a:pt x="1476725" y="1207597"/>
                  </a:cubicBezTo>
                  <a:close/>
                  <a:moveTo>
                    <a:pt x="3290290" y="1590224"/>
                  </a:moveTo>
                  <a:cubicBezTo>
                    <a:pt x="3269727" y="1586016"/>
                    <a:pt x="3248437" y="1583806"/>
                    <a:pt x="3226630" y="1583806"/>
                  </a:cubicBezTo>
                  <a:cubicBezTo>
                    <a:pt x="3052179" y="1583806"/>
                    <a:pt x="2910758" y="1725227"/>
                    <a:pt x="2910758" y="1899678"/>
                  </a:cubicBezTo>
                  <a:cubicBezTo>
                    <a:pt x="2910758" y="2074130"/>
                    <a:pt x="3052179" y="2215551"/>
                    <a:pt x="3226630" y="2215550"/>
                  </a:cubicBezTo>
                  <a:cubicBezTo>
                    <a:pt x="3401082" y="2215551"/>
                    <a:pt x="3542503" y="2074130"/>
                    <a:pt x="3542502" y="1899678"/>
                  </a:cubicBezTo>
                  <a:cubicBezTo>
                    <a:pt x="3542503" y="1747033"/>
                    <a:pt x="3434228" y="1619677"/>
                    <a:pt x="3290290" y="1590224"/>
                  </a:cubicBezTo>
                  <a:close/>
                  <a:moveTo>
                    <a:pt x="3334055" y="1377473"/>
                  </a:moveTo>
                  <a:cubicBezTo>
                    <a:pt x="3576950" y="1427177"/>
                    <a:pt x="3759665" y="1642090"/>
                    <a:pt x="3759665" y="1899678"/>
                  </a:cubicBezTo>
                  <a:cubicBezTo>
                    <a:pt x="3759665" y="2194064"/>
                    <a:pt x="3521017" y="2432713"/>
                    <a:pt x="3226630" y="2432713"/>
                  </a:cubicBezTo>
                  <a:cubicBezTo>
                    <a:pt x="2932244" y="2432712"/>
                    <a:pt x="2693596" y="2194065"/>
                    <a:pt x="2693596" y="1899678"/>
                  </a:cubicBezTo>
                  <a:cubicBezTo>
                    <a:pt x="2693596" y="1605292"/>
                    <a:pt x="2932244" y="1366644"/>
                    <a:pt x="3226630" y="1366644"/>
                  </a:cubicBezTo>
                  <a:cubicBezTo>
                    <a:pt x="3263429" y="1366644"/>
                    <a:pt x="3299356" y="1370373"/>
                    <a:pt x="3334055" y="1377473"/>
                  </a:cubicBezTo>
                  <a:close/>
                  <a:moveTo>
                    <a:pt x="1391137" y="789478"/>
                  </a:moveTo>
                  <a:lnTo>
                    <a:pt x="1759910" y="888290"/>
                  </a:lnTo>
                  <a:lnTo>
                    <a:pt x="1754625" y="1202375"/>
                  </a:lnTo>
                  <a:lnTo>
                    <a:pt x="1744979" y="1199790"/>
                  </a:lnTo>
                  <a:cubicBezTo>
                    <a:pt x="1823578" y="1244024"/>
                    <a:pt x="1894617" y="1298265"/>
                    <a:pt x="1954704" y="1362586"/>
                  </a:cubicBezTo>
                  <a:lnTo>
                    <a:pt x="2234317" y="1293059"/>
                  </a:lnTo>
                  <a:lnTo>
                    <a:pt x="2413554" y="1630152"/>
                  </a:lnTo>
                  <a:lnTo>
                    <a:pt x="2214321" y="1809770"/>
                  </a:lnTo>
                  <a:cubicBezTo>
                    <a:pt x="2239296" y="1900740"/>
                    <a:pt x="2251067" y="1995997"/>
                    <a:pt x="2246841" y="2092825"/>
                  </a:cubicBezTo>
                  <a:lnTo>
                    <a:pt x="2495698" y="2230974"/>
                  </a:lnTo>
                  <a:lnTo>
                    <a:pt x="2396885" y="2599747"/>
                  </a:lnTo>
                  <a:lnTo>
                    <a:pt x="2094912" y="2594668"/>
                  </a:lnTo>
                  <a:cubicBezTo>
                    <a:pt x="2056732" y="2658461"/>
                    <a:pt x="2010475" y="2715996"/>
                    <a:pt x="1958644" y="2767359"/>
                  </a:cubicBezTo>
                  <a:lnTo>
                    <a:pt x="2057814" y="3026193"/>
                  </a:lnTo>
                  <a:lnTo>
                    <a:pt x="1745078" y="3245174"/>
                  </a:lnTo>
                  <a:lnTo>
                    <a:pt x="1507869" y="3039237"/>
                  </a:lnTo>
                  <a:lnTo>
                    <a:pt x="1536736" y="3019025"/>
                  </a:lnTo>
                  <a:cubicBezTo>
                    <a:pt x="1445878" y="3048429"/>
                    <a:pt x="1349798" y="3062567"/>
                    <a:pt x="1251837" y="3062021"/>
                  </a:cubicBezTo>
                  <a:lnTo>
                    <a:pt x="1108065" y="3321003"/>
                  </a:lnTo>
                  <a:lnTo>
                    <a:pt x="739291" y="3222191"/>
                  </a:lnTo>
                  <a:lnTo>
                    <a:pt x="744274" y="2926021"/>
                  </a:lnTo>
                  <a:cubicBezTo>
                    <a:pt x="666128" y="2881484"/>
                    <a:pt x="595548" y="2827017"/>
                    <a:pt x="535891" y="2762576"/>
                  </a:cubicBezTo>
                  <a:lnTo>
                    <a:pt x="540671" y="2772825"/>
                  </a:lnTo>
                  <a:lnTo>
                    <a:pt x="232276" y="2832568"/>
                  </a:lnTo>
                  <a:lnTo>
                    <a:pt x="70927" y="2486556"/>
                  </a:lnTo>
                  <a:lnTo>
                    <a:pt x="279495" y="2317444"/>
                  </a:lnTo>
                  <a:cubicBezTo>
                    <a:pt x="257233" y="2235849"/>
                    <a:pt x="245603" y="2150814"/>
                    <a:pt x="245586" y="2064274"/>
                  </a:cubicBezTo>
                  <a:lnTo>
                    <a:pt x="0" y="1927940"/>
                  </a:lnTo>
                  <a:lnTo>
                    <a:pt x="98812" y="1559167"/>
                  </a:lnTo>
                  <a:lnTo>
                    <a:pt x="380240" y="1563901"/>
                  </a:lnTo>
                  <a:cubicBezTo>
                    <a:pt x="418421" y="1496524"/>
                    <a:pt x="464524" y="1435092"/>
                    <a:pt x="516679" y="1380105"/>
                  </a:cubicBezTo>
                  <a:lnTo>
                    <a:pt x="422419" y="1089378"/>
                  </a:lnTo>
                  <a:lnTo>
                    <a:pt x="746189" y="887063"/>
                  </a:lnTo>
                  <a:lnTo>
                    <a:pt x="972292" y="1105134"/>
                  </a:lnTo>
                  <a:lnTo>
                    <a:pt x="970019" y="1106554"/>
                  </a:lnTo>
                  <a:cubicBezTo>
                    <a:pt x="1058903" y="1078586"/>
                    <a:pt x="1152743" y="1065659"/>
                    <a:pt x="1248316" y="1066709"/>
                  </a:cubicBezTo>
                  <a:lnTo>
                    <a:pt x="1238669" y="1064125"/>
                  </a:lnTo>
                  <a:close/>
                  <a:moveTo>
                    <a:pt x="3349970" y="1300109"/>
                  </a:moveTo>
                  <a:cubicBezTo>
                    <a:pt x="3310130" y="1291957"/>
                    <a:pt x="3268880" y="1287676"/>
                    <a:pt x="3226630" y="1287676"/>
                  </a:cubicBezTo>
                  <a:cubicBezTo>
                    <a:pt x="2888631" y="1287676"/>
                    <a:pt x="2614628" y="1561679"/>
                    <a:pt x="2614628" y="1899678"/>
                  </a:cubicBezTo>
                  <a:cubicBezTo>
                    <a:pt x="2614628" y="2237678"/>
                    <a:pt x="2888630" y="2511680"/>
                    <a:pt x="3226630" y="2511681"/>
                  </a:cubicBezTo>
                  <a:cubicBezTo>
                    <a:pt x="3564630" y="2511681"/>
                    <a:pt x="3838633" y="2237678"/>
                    <a:pt x="3838633" y="1899678"/>
                  </a:cubicBezTo>
                  <a:cubicBezTo>
                    <a:pt x="3838632" y="1603928"/>
                    <a:pt x="3628849" y="1357176"/>
                    <a:pt x="3349970" y="1300109"/>
                  </a:cubicBezTo>
                  <a:close/>
                  <a:moveTo>
                    <a:pt x="3358324" y="1024334"/>
                  </a:moveTo>
                  <a:lnTo>
                    <a:pt x="3410883" y="1234575"/>
                  </a:lnTo>
                  <a:lnTo>
                    <a:pt x="3403994" y="1234575"/>
                  </a:lnTo>
                  <a:cubicBezTo>
                    <a:pt x="3464268" y="1250018"/>
                    <a:pt x="3521292" y="1273478"/>
                    <a:pt x="3572818" y="1305612"/>
                  </a:cubicBezTo>
                  <a:lnTo>
                    <a:pt x="3746730" y="1209354"/>
                  </a:lnTo>
                  <a:lnTo>
                    <a:pt x="3926358" y="1401981"/>
                  </a:lnTo>
                  <a:lnTo>
                    <a:pt x="3825667" y="1557247"/>
                  </a:lnTo>
                  <a:cubicBezTo>
                    <a:pt x="3858552" y="1613408"/>
                    <a:pt x="3883404" y="1674784"/>
                    <a:pt x="3897877" y="1740062"/>
                  </a:cubicBezTo>
                  <a:lnTo>
                    <a:pt x="4088377" y="1787686"/>
                  </a:lnTo>
                  <a:lnTo>
                    <a:pt x="4088377" y="2051071"/>
                  </a:lnTo>
                  <a:lnTo>
                    <a:pt x="3886243" y="2101605"/>
                  </a:lnTo>
                  <a:cubicBezTo>
                    <a:pt x="3872191" y="2150933"/>
                    <a:pt x="3851639" y="2197531"/>
                    <a:pt x="3826272" y="2241013"/>
                  </a:cubicBezTo>
                  <a:lnTo>
                    <a:pt x="3938572" y="2395786"/>
                  </a:lnTo>
                  <a:lnTo>
                    <a:pt x="3769272" y="2597551"/>
                  </a:lnTo>
                  <a:lnTo>
                    <a:pt x="3574432" y="2502674"/>
                  </a:lnTo>
                  <a:lnTo>
                    <a:pt x="3590059" y="2484050"/>
                  </a:lnTo>
                  <a:cubicBezTo>
                    <a:pt x="3534764" y="2519868"/>
                    <a:pt x="3473263" y="2546445"/>
                    <a:pt x="3407886" y="2563572"/>
                  </a:cubicBezTo>
                  <a:lnTo>
                    <a:pt x="3358323" y="2761823"/>
                  </a:lnTo>
                  <a:lnTo>
                    <a:pt x="3094938" y="2761823"/>
                  </a:lnTo>
                  <a:lnTo>
                    <a:pt x="3045375" y="2563574"/>
                  </a:lnTo>
                  <a:cubicBezTo>
                    <a:pt x="2985349" y="2547848"/>
                    <a:pt x="2928591" y="2524155"/>
                    <a:pt x="2877330" y="2491865"/>
                  </a:cubicBezTo>
                  <a:lnTo>
                    <a:pt x="2882346" y="2497841"/>
                  </a:lnTo>
                  <a:lnTo>
                    <a:pt x="2687507" y="2592718"/>
                  </a:lnTo>
                  <a:lnTo>
                    <a:pt x="2518206" y="2390954"/>
                  </a:lnTo>
                  <a:lnTo>
                    <a:pt x="2626994" y="2241021"/>
                  </a:lnTo>
                  <a:cubicBezTo>
                    <a:pt x="2597591" y="2190623"/>
                    <a:pt x="2574657" y="2136035"/>
                    <a:pt x="2559194" y="2078370"/>
                  </a:cubicBezTo>
                  <a:lnTo>
                    <a:pt x="2371198" y="2031371"/>
                  </a:lnTo>
                  <a:lnTo>
                    <a:pt x="2371198" y="1767986"/>
                  </a:lnTo>
                  <a:lnTo>
                    <a:pt x="2559579" y="1720890"/>
                  </a:lnTo>
                  <a:cubicBezTo>
                    <a:pt x="2572992" y="1669175"/>
                    <a:pt x="2592745" y="1620006"/>
                    <a:pt x="2617681" y="1574051"/>
                  </a:cubicBezTo>
                  <a:lnTo>
                    <a:pt x="2502958" y="1397149"/>
                  </a:lnTo>
                  <a:lnTo>
                    <a:pt x="2682587" y="1204520"/>
                  </a:lnTo>
                  <a:lnTo>
                    <a:pt x="2872193" y="1309466"/>
                  </a:lnTo>
                  <a:lnTo>
                    <a:pt x="2870932" y="1310818"/>
                  </a:lnTo>
                  <a:cubicBezTo>
                    <a:pt x="2925169" y="1276310"/>
                    <a:pt x="2985393" y="1250941"/>
                    <a:pt x="3049268" y="1234575"/>
                  </a:cubicBezTo>
                  <a:lnTo>
                    <a:pt x="3042378" y="1234576"/>
                  </a:lnTo>
                  <a:lnTo>
                    <a:pt x="3094939" y="1024334"/>
                  </a:lnTo>
                  <a:close/>
                  <a:moveTo>
                    <a:pt x="2786480" y="402820"/>
                  </a:moveTo>
                  <a:cubicBezTo>
                    <a:pt x="2745900" y="389943"/>
                    <a:pt x="2701172" y="388627"/>
                    <a:pt x="2657264" y="401580"/>
                  </a:cubicBezTo>
                  <a:cubicBezTo>
                    <a:pt x="2540176" y="436121"/>
                    <a:pt x="2473258" y="559041"/>
                    <a:pt x="2507800" y="676128"/>
                  </a:cubicBezTo>
                  <a:cubicBezTo>
                    <a:pt x="2542340" y="793216"/>
                    <a:pt x="2665260" y="860133"/>
                    <a:pt x="2782348" y="825592"/>
                  </a:cubicBezTo>
                  <a:cubicBezTo>
                    <a:pt x="2899435" y="791051"/>
                    <a:pt x="2966353" y="668132"/>
                    <a:pt x="2931812" y="551045"/>
                  </a:cubicBezTo>
                  <a:cubicBezTo>
                    <a:pt x="2910223" y="477864"/>
                    <a:pt x="2854113" y="424282"/>
                    <a:pt x="2786480" y="402820"/>
                  </a:cubicBezTo>
                  <a:close/>
                  <a:moveTo>
                    <a:pt x="2932202" y="47278"/>
                  </a:moveTo>
                  <a:lnTo>
                    <a:pt x="3090904" y="140999"/>
                  </a:lnTo>
                  <a:lnTo>
                    <a:pt x="3054065" y="265147"/>
                  </a:lnTo>
                  <a:cubicBezTo>
                    <a:pt x="3087256" y="296329"/>
                    <a:pt x="3116089" y="332603"/>
                    <a:pt x="3138727" y="373550"/>
                  </a:cubicBezTo>
                  <a:lnTo>
                    <a:pt x="3276016" y="367796"/>
                  </a:lnTo>
                  <a:lnTo>
                    <a:pt x="3328165" y="544574"/>
                  </a:lnTo>
                  <a:lnTo>
                    <a:pt x="3202503" y="618514"/>
                  </a:lnTo>
                  <a:cubicBezTo>
                    <a:pt x="3202838" y="654403"/>
                    <a:pt x="3198271" y="689748"/>
                    <a:pt x="3189855" y="723955"/>
                  </a:cubicBezTo>
                  <a:lnTo>
                    <a:pt x="3295873" y="805599"/>
                  </a:lnTo>
                  <a:lnTo>
                    <a:pt x="3222192" y="974540"/>
                  </a:lnTo>
                  <a:lnTo>
                    <a:pt x="3072634" y="949439"/>
                  </a:lnTo>
                  <a:lnTo>
                    <a:pt x="3079435" y="933845"/>
                  </a:lnTo>
                  <a:cubicBezTo>
                    <a:pt x="3049413" y="968833"/>
                    <a:pt x="3013398" y="998848"/>
                    <a:pt x="2972910" y="1023288"/>
                  </a:cubicBezTo>
                  <a:lnTo>
                    <a:pt x="2978897" y="1166163"/>
                  </a:lnTo>
                  <a:lnTo>
                    <a:pt x="2802119" y="1218312"/>
                  </a:lnTo>
                  <a:lnTo>
                    <a:pt x="2729602" y="1095065"/>
                  </a:lnTo>
                  <a:cubicBezTo>
                    <a:pt x="2686199" y="1096396"/>
                    <a:pt x="2643414" y="1091732"/>
                    <a:pt x="2602615" y="1080209"/>
                  </a:cubicBezTo>
                  <a:lnTo>
                    <a:pt x="2607165" y="1083226"/>
                  </a:lnTo>
                  <a:lnTo>
                    <a:pt x="2495179" y="1185484"/>
                  </a:lnTo>
                  <a:lnTo>
                    <a:pt x="2341599" y="1083585"/>
                  </a:lnTo>
                  <a:lnTo>
                    <a:pt x="2384929" y="961414"/>
                  </a:lnTo>
                  <a:cubicBezTo>
                    <a:pt x="2355215" y="933409"/>
                    <a:pt x="2329015" y="901312"/>
                    <a:pt x="2307218" y="865670"/>
                  </a:cubicBezTo>
                  <a:lnTo>
                    <a:pt x="2171734" y="871348"/>
                  </a:lnTo>
                  <a:lnTo>
                    <a:pt x="2119584" y="694571"/>
                  </a:lnTo>
                  <a:lnTo>
                    <a:pt x="2236697" y="625662"/>
                  </a:lnTo>
                  <a:cubicBezTo>
                    <a:pt x="2235459" y="588297"/>
                    <a:pt x="2238982" y="551385"/>
                    <a:pt x="2246620" y="515603"/>
                  </a:cubicBezTo>
                  <a:lnTo>
                    <a:pt x="2134594" y="419585"/>
                  </a:lnTo>
                  <a:lnTo>
                    <a:pt x="2217016" y="254732"/>
                  </a:lnTo>
                  <a:lnTo>
                    <a:pt x="2365055" y="287627"/>
                  </a:lnTo>
                  <a:lnTo>
                    <a:pt x="2364476" y="288784"/>
                  </a:lnTo>
                  <a:cubicBezTo>
                    <a:pt x="2394046" y="254885"/>
                    <a:pt x="2429444" y="225933"/>
                    <a:pt x="2469075" y="202302"/>
                  </a:cubicBezTo>
                  <a:lnTo>
                    <a:pt x="2464452" y="203666"/>
                  </a:lnTo>
                  <a:lnTo>
                    <a:pt x="2458102" y="52150"/>
                  </a:lnTo>
                  <a:lnTo>
                    <a:pt x="2634880" y="0"/>
                  </a:lnTo>
                  <a:lnTo>
                    <a:pt x="2711784" y="130703"/>
                  </a:lnTo>
                  <a:lnTo>
                    <a:pt x="2707159" y="132067"/>
                  </a:lnTo>
                  <a:cubicBezTo>
                    <a:pt x="2750672" y="130497"/>
                    <a:pt x="2793590" y="134953"/>
                    <a:pt x="2834535" y="14631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sp>
          <p:nvSpPr>
            <p:cNvPr id="8" name="TextBox 7">
              <a:extLst>
                <a:ext uri="{FF2B5EF4-FFF2-40B4-BE49-F238E27FC236}">
                  <a16:creationId xmlns:a16="http://schemas.microsoft.com/office/drawing/2014/main" id="{6E9F25D2-F441-4262-9DF3-36606CBE0B7F}"/>
                </a:ext>
              </a:extLst>
            </p:cNvPr>
            <p:cNvSpPr txBox="1"/>
            <p:nvPr/>
          </p:nvSpPr>
          <p:spPr>
            <a:xfrm>
              <a:off x="546130" y="5476993"/>
              <a:ext cx="1887776" cy="369332"/>
            </a:xfrm>
            <a:prstGeom prst="rect">
              <a:avLst/>
            </a:prstGeom>
            <a:noFill/>
          </p:spPr>
          <p:txBody>
            <a:bodyPr wrap="square" rtlCol="0" anchor="ctr">
              <a:spAutoFit/>
            </a:bodyPr>
            <a:lstStyle/>
            <a:p>
              <a:r>
                <a:rPr lang="en-US" altLang="ko-KR" b="1" dirty="0">
                  <a:solidFill>
                    <a:srgbClr val="FFFFFF"/>
                  </a:solidFill>
                  <a:cs typeface="Arial" pitchFamily="34" charset="0"/>
                </a:rPr>
                <a:t>WHO is </a:t>
              </a:r>
              <a:r>
                <a:rPr lang="en-US" altLang="ko-KR" b="1" dirty="0">
                  <a:solidFill>
                    <a:schemeClr val="bg1"/>
                  </a:solidFill>
                  <a:cs typeface="Arial" pitchFamily="34" charset="0"/>
                </a:rPr>
                <a:t>affected?</a:t>
              </a:r>
            </a:p>
          </p:txBody>
        </p:sp>
        <p:sp>
          <p:nvSpPr>
            <p:cNvPr id="9" name="Freeform: Shape 7">
              <a:extLst>
                <a:ext uri="{FF2B5EF4-FFF2-40B4-BE49-F238E27FC236}">
                  <a16:creationId xmlns:a16="http://schemas.microsoft.com/office/drawing/2014/main" id="{B44B4AF4-0185-4405-9352-931120440DFF}"/>
                </a:ext>
              </a:extLst>
            </p:cNvPr>
            <p:cNvSpPr/>
            <p:nvPr/>
          </p:nvSpPr>
          <p:spPr>
            <a:xfrm>
              <a:off x="620785" y="1977110"/>
              <a:ext cx="2253859" cy="3300195"/>
            </a:xfrm>
            <a:custGeom>
              <a:avLst/>
              <a:gdLst>
                <a:gd name="connsiteX0" fmla="*/ 0 w 1895475"/>
                <a:gd name="connsiteY0" fmla="*/ 450533 h 2790825"/>
                <a:gd name="connsiteX1" fmla="*/ 317183 w 1895475"/>
                <a:gd name="connsiteY1" fmla="*/ 133350 h 2790825"/>
                <a:gd name="connsiteX2" fmla="*/ 317183 w 1895475"/>
                <a:gd name="connsiteY2" fmla="*/ 133350 h 2790825"/>
                <a:gd name="connsiteX3" fmla="*/ 317183 w 1895475"/>
                <a:gd name="connsiteY3" fmla="*/ 133350 h 2790825"/>
                <a:gd name="connsiteX4" fmla="*/ 1586865 w 1895475"/>
                <a:gd name="connsiteY4" fmla="*/ 0 h 2790825"/>
                <a:gd name="connsiteX5" fmla="*/ 1904048 w 1895475"/>
                <a:gd name="connsiteY5" fmla="*/ 317183 h 2790825"/>
                <a:gd name="connsiteX6" fmla="*/ 1827848 w 1895475"/>
                <a:gd name="connsiteY6" fmla="*/ 2110740 h 2790825"/>
                <a:gd name="connsiteX7" fmla="*/ 1510665 w 1895475"/>
                <a:gd name="connsiteY7" fmla="*/ 2427923 h 2790825"/>
                <a:gd name="connsiteX8" fmla="*/ 745808 w 1895475"/>
                <a:gd name="connsiteY8" fmla="*/ 2427923 h 2790825"/>
                <a:gd name="connsiteX9" fmla="*/ 650558 w 1895475"/>
                <a:gd name="connsiteY9" fmla="*/ 2792730 h 2790825"/>
                <a:gd name="connsiteX10" fmla="*/ 413385 w 1895475"/>
                <a:gd name="connsiteY10" fmla="*/ 2427923 h 2790825"/>
                <a:gd name="connsiteX11" fmla="*/ 413385 w 1895475"/>
                <a:gd name="connsiteY11" fmla="*/ 2427923 h 2790825"/>
                <a:gd name="connsiteX12" fmla="*/ 96203 w 1895475"/>
                <a:gd name="connsiteY12" fmla="*/ 2110740 h 2790825"/>
                <a:gd name="connsiteX13" fmla="*/ 0 w 1895475"/>
                <a:gd name="connsiteY13" fmla="*/ 450533 h 2790825"/>
                <a:gd name="connsiteX14" fmla="*/ 0 w 1895475"/>
                <a:gd name="connsiteY14" fmla="*/ 450533 h 279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95475" h="2790825">
                  <a:moveTo>
                    <a:pt x="0" y="450533"/>
                  </a:moveTo>
                  <a:cubicBezTo>
                    <a:pt x="0" y="275273"/>
                    <a:pt x="141923" y="133350"/>
                    <a:pt x="317183" y="133350"/>
                  </a:cubicBezTo>
                  <a:lnTo>
                    <a:pt x="317183" y="133350"/>
                  </a:lnTo>
                  <a:lnTo>
                    <a:pt x="317183" y="133350"/>
                  </a:lnTo>
                  <a:lnTo>
                    <a:pt x="1586865" y="0"/>
                  </a:lnTo>
                  <a:cubicBezTo>
                    <a:pt x="1762125" y="0"/>
                    <a:pt x="1904048" y="141923"/>
                    <a:pt x="1904048" y="317183"/>
                  </a:cubicBezTo>
                  <a:lnTo>
                    <a:pt x="1827848" y="2110740"/>
                  </a:lnTo>
                  <a:cubicBezTo>
                    <a:pt x="1827848" y="2286000"/>
                    <a:pt x="1685925" y="2427923"/>
                    <a:pt x="1510665" y="2427923"/>
                  </a:cubicBezTo>
                  <a:lnTo>
                    <a:pt x="745808" y="2427923"/>
                  </a:lnTo>
                  <a:lnTo>
                    <a:pt x="650558" y="2792730"/>
                  </a:lnTo>
                  <a:lnTo>
                    <a:pt x="413385" y="2427923"/>
                  </a:lnTo>
                  <a:lnTo>
                    <a:pt x="413385" y="2427923"/>
                  </a:lnTo>
                  <a:cubicBezTo>
                    <a:pt x="238125" y="2427923"/>
                    <a:pt x="96203" y="2286000"/>
                    <a:pt x="96203" y="2110740"/>
                  </a:cubicBezTo>
                  <a:lnTo>
                    <a:pt x="0" y="450533"/>
                  </a:lnTo>
                  <a:lnTo>
                    <a:pt x="0" y="450533"/>
                  </a:lnTo>
                  <a:close/>
                </a:path>
              </a:pathLst>
            </a:custGeom>
            <a:gradFill flip="none" rotWithShape="1">
              <a:gsLst>
                <a:gs pos="0">
                  <a:schemeClr val="bg1">
                    <a:lumMod val="85000"/>
                  </a:schemeClr>
                </a:gs>
                <a:gs pos="100000">
                  <a:schemeClr val="bg1"/>
                </a:gs>
              </a:gsLst>
              <a:lin ang="13500000" scaled="1"/>
              <a:tileRect/>
            </a:gradFill>
            <a:ln>
              <a:gradFill flip="none" rotWithShape="1">
                <a:gsLst>
                  <a:gs pos="0">
                    <a:schemeClr val="bg1"/>
                  </a:gs>
                  <a:gs pos="100000">
                    <a:schemeClr val="bg1">
                      <a:lumMod val="75000"/>
                    </a:schemeClr>
                  </a:gs>
                </a:gsLst>
                <a:lin ang="8100000" scaled="1"/>
                <a:tileRect/>
              </a:gradFill>
            </a:ln>
            <a:effectLst>
              <a:outerShdw blurRad="127000" dist="38100" dir="8100000" algn="tr"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en-US" sz="2700" dirty="0"/>
            </a:p>
          </p:txBody>
        </p:sp>
        <p:sp>
          <p:nvSpPr>
            <p:cNvPr id="10" name="TextBox 9">
              <a:extLst>
                <a:ext uri="{FF2B5EF4-FFF2-40B4-BE49-F238E27FC236}">
                  <a16:creationId xmlns:a16="http://schemas.microsoft.com/office/drawing/2014/main" id="{4C1F1D28-F4EC-4545-8830-3062F9835F03}"/>
                </a:ext>
              </a:extLst>
            </p:cNvPr>
            <p:cNvSpPr txBox="1"/>
            <p:nvPr/>
          </p:nvSpPr>
          <p:spPr>
            <a:xfrm>
              <a:off x="764852" y="2813531"/>
              <a:ext cx="2041666" cy="1477328"/>
            </a:xfrm>
            <a:prstGeom prst="rect">
              <a:avLst/>
            </a:prstGeom>
            <a:noFill/>
          </p:spPr>
          <p:txBody>
            <a:bodyPr wrap="square" lIns="0" rIns="0" rtlCol="0">
              <a:spAutoFit/>
            </a:bodyPr>
            <a:lstStyle/>
            <a:p>
              <a:pPr marL="171450" indent="-171450">
                <a:buFont typeface="Arial" pitchFamily="34" charset="0"/>
                <a:buChar char="•"/>
              </a:pPr>
              <a:r>
                <a:rPr lang="en-US" dirty="0"/>
                <a:t>A person granted with financial assistance in a </a:t>
              </a:r>
              <a:r>
                <a:rPr lang="en-US" b="1" dirty="0"/>
                <a:t>controlled transaction</a:t>
              </a:r>
              <a:r>
                <a:rPr lang="en-US" dirty="0"/>
                <a:t>.</a:t>
              </a:r>
            </a:p>
          </p:txBody>
        </p:sp>
        <p:sp>
          <p:nvSpPr>
            <p:cNvPr id="11" name="Oval 21">
              <a:extLst>
                <a:ext uri="{FF2B5EF4-FFF2-40B4-BE49-F238E27FC236}">
                  <a16:creationId xmlns:a16="http://schemas.microsoft.com/office/drawing/2014/main" id="{73952DA7-6A42-40F8-A085-76135F54ADE7}"/>
                </a:ext>
              </a:extLst>
            </p:cNvPr>
            <p:cNvSpPr/>
            <p:nvPr/>
          </p:nvSpPr>
          <p:spPr>
            <a:xfrm rot="20700000">
              <a:off x="1500150" y="2358489"/>
              <a:ext cx="474711" cy="416049"/>
            </a:xfrm>
            <a:custGeom>
              <a:avLst/>
              <a:gdLst/>
              <a:ahLst/>
              <a:cxnLst/>
              <a:rect l="l" t="t" r="r" b="b"/>
              <a:pathLst>
                <a:path w="4088377" h="3321003">
                  <a:moveTo>
                    <a:pt x="1365628" y="1622218"/>
                  </a:moveTo>
                  <a:cubicBezTo>
                    <a:pt x="1121373" y="1556771"/>
                    <a:pt x="870309" y="1701722"/>
                    <a:pt x="804861" y="1945977"/>
                  </a:cubicBezTo>
                  <a:cubicBezTo>
                    <a:pt x="739413" y="2190232"/>
                    <a:pt x="884365" y="2441296"/>
                    <a:pt x="1128620" y="2506744"/>
                  </a:cubicBezTo>
                  <a:cubicBezTo>
                    <a:pt x="1372875" y="2572191"/>
                    <a:pt x="1623939" y="2427240"/>
                    <a:pt x="1689387" y="2182985"/>
                  </a:cubicBezTo>
                  <a:cubicBezTo>
                    <a:pt x="1754835" y="1938730"/>
                    <a:pt x="1609883" y="1687666"/>
                    <a:pt x="1365628" y="1622218"/>
                  </a:cubicBezTo>
                  <a:close/>
                  <a:moveTo>
                    <a:pt x="1447099" y="1318163"/>
                  </a:moveTo>
                  <a:cubicBezTo>
                    <a:pt x="1859279" y="1428606"/>
                    <a:pt x="2103885" y="1852277"/>
                    <a:pt x="1993442" y="2264456"/>
                  </a:cubicBezTo>
                  <a:cubicBezTo>
                    <a:pt x="1882999" y="2676636"/>
                    <a:pt x="1459328" y="2921242"/>
                    <a:pt x="1047149" y="2810799"/>
                  </a:cubicBezTo>
                  <a:cubicBezTo>
                    <a:pt x="634969" y="2700356"/>
                    <a:pt x="390363" y="2276685"/>
                    <a:pt x="500806" y="1864505"/>
                  </a:cubicBezTo>
                  <a:cubicBezTo>
                    <a:pt x="611249" y="1452326"/>
                    <a:pt x="1034920" y="1207720"/>
                    <a:pt x="1447099" y="1318163"/>
                  </a:cubicBezTo>
                  <a:close/>
                  <a:moveTo>
                    <a:pt x="1476725" y="1207597"/>
                  </a:moveTo>
                  <a:cubicBezTo>
                    <a:pt x="1003481" y="1080792"/>
                    <a:pt x="517045" y="1361635"/>
                    <a:pt x="390240" y="1834879"/>
                  </a:cubicBezTo>
                  <a:cubicBezTo>
                    <a:pt x="263435" y="2308124"/>
                    <a:pt x="544279" y="2794559"/>
                    <a:pt x="1017523" y="2921365"/>
                  </a:cubicBezTo>
                  <a:cubicBezTo>
                    <a:pt x="1490767" y="3048170"/>
                    <a:pt x="1977202" y="2767326"/>
                    <a:pt x="2104008" y="2294082"/>
                  </a:cubicBezTo>
                  <a:cubicBezTo>
                    <a:pt x="2230813" y="1820838"/>
                    <a:pt x="1949969" y="1334403"/>
                    <a:pt x="1476725" y="1207597"/>
                  </a:cubicBezTo>
                  <a:close/>
                  <a:moveTo>
                    <a:pt x="3290290" y="1590224"/>
                  </a:moveTo>
                  <a:cubicBezTo>
                    <a:pt x="3269727" y="1586016"/>
                    <a:pt x="3248437" y="1583806"/>
                    <a:pt x="3226630" y="1583806"/>
                  </a:cubicBezTo>
                  <a:cubicBezTo>
                    <a:pt x="3052179" y="1583806"/>
                    <a:pt x="2910758" y="1725227"/>
                    <a:pt x="2910758" y="1899678"/>
                  </a:cubicBezTo>
                  <a:cubicBezTo>
                    <a:pt x="2910758" y="2074130"/>
                    <a:pt x="3052179" y="2215551"/>
                    <a:pt x="3226630" y="2215550"/>
                  </a:cubicBezTo>
                  <a:cubicBezTo>
                    <a:pt x="3401082" y="2215551"/>
                    <a:pt x="3542503" y="2074130"/>
                    <a:pt x="3542502" y="1899678"/>
                  </a:cubicBezTo>
                  <a:cubicBezTo>
                    <a:pt x="3542503" y="1747033"/>
                    <a:pt x="3434228" y="1619677"/>
                    <a:pt x="3290290" y="1590224"/>
                  </a:cubicBezTo>
                  <a:close/>
                  <a:moveTo>
                    <a:pt x="3334055" y="1377473"/>
                  </a:moveTo>
                  <a:cubicBezTo>
                    <a:pt x="3576950" y="1427177"/>
                    <a:pt x="3759665" y="1642090"/>
                    <a:pt x="3759665" y="1899678"/>
                  </a:cubicBezTo>
                  <a:cubicBezTo>
                    <a:pt x="3759665" y="2194064"/>
                    <a:pt x="3521017" y="2432713"/>
                    <a:pt x="3226630" y="2432713"/>
                  </a:cubicBezTo>
                  <a:cubicBezTo>
                    <a:pt x="2932244" y="2432712"/>
                    <a:pt x="2693596" y="2194065"/>
                    <a:pt x="2693596" y="1899678"/>
                  </a:cubicBezTo>
                  <a:cubicBezTo>
                    <a:pt x="2693596" y="1605292"/>
                    <a:pt x="2932244" y="1366644"/>
                    <a:pt x="3226630" y="1366644"/>
                  </a:cubicBezTo>
                  <a:cubicBezTo>
                    <a:pt x="3263429" y="1366644"/>
                    <a:pt x="3299356" y="1370373"/>
                    <a:pt x="3334055" y="1377473"/>
                  </a:cubicBezTo>
                  <a:close/>
                  <a:moveTo>
                    <a:pt x="1391137" y="789478"/>
                  </a:moveTo>
                  <a:lnTo>
                    <a:pt x="1759910" y="888290"/>
                  </a:lnTo>
                  <a:lnTo>
                    <a:pt x="1754625" y="1202375"/>
                  </a:lnTo>
                  <a:lnTo>
                    <a:pt x="1744979" y="1199790"/>
                  </a:lnTo>
                  <a:cubicBezTo>
                    <a:pt x="1823578" y="1244024"/>
                    <a:pt x="1894617" y="1298265"/>
                    <a:pt x="1954704" y="1362586"/>
                  </a:cubicBezTo>
                  <a:lnTo>
                    <a:pt x="2234317" y="1293059"/>
                  </a:lnTo>
                  <a:lnTo>
                    <a:pt x="2413554" y="1630152"/>
                  </a:lnTo>
                  <a:lnTo>
                    <a:pt x="2214321" y="1809770"/>
                  </a:lnTo>
                  <a:cubicBezTo>
                    <a:pt x="2239296" y="1900740"/>
                    <a:pt x="2251067" y="1995997"/>
                    <a:pt x="2246841" y="2092825"/>
                  </a:cubicBezTo>
                  <a:lnTo>
                    <a:pt x="2495698" y="2230974"/>
                  </a:lnTo>
                  <a:lnTo>
                    <a:pt x="2396885" y="2599747"/>
                  </a:lnTo>
                  <a:lnTo>
                    <a:pt x="2094912" y="2594668"/>
                  </a:lnTo>
                  <a:cubicBezTo>
                    <a:pt x="2056732" y="2658461"/>
                    <a:pt x="2010475" y="2715996"/>
                    <a:pt x="1958644" y="2767359"/>
                  </a:cubicBezTo>
                  <a:lnTo>
                    <a:pt x="2057814" y="3026193"/>
                  </a:lnTo>
                  <a:lnTo>
                    <a:pt x="1745078" y="3245174"/>
                  </a:lnTo>
                  <a:lnTo>
                    <a:pt x="1507869" y="3039237"/>
                  </a:lnTo>
                  <a:lnTo>
                    <a:pt x="1536736" y="3019025"/>
                  </a:lnTo>
                  <a:cubicBezTo>
                    <a:pt x="1445878" y="3048429"/>
                    <a:pt x="1349798" y="3062567"/>
                    <a:pt x="1251837" y="3062021"/>
                  </a:cubicBezTo>
                  <a:lnTo>
                    <a:pt x="1108065" y="3321003"/>
                  </a:lnTo>
                  <a:lnTo>
                    <a:pt x="739291" y="3222191"/>
                  </a:lnTo>
                  <a:lnTo>
                    <a:pt x="744274" y="2926021"/>
                  </a:lnTo>
                  <a:cubicBezTo>
                    <a:pt x="666128" y="2881484"/>
                    <a:pt x="595548" y="2827017"/>
                    <a:pt x="535891" y="2762576"/>
                  </a:cubicBezTo>
                  <a:lnTo>
                    <a:pt x="540671" y="2772825"/>
                  </a:lnTo>
                  <a:lnTo>
                    <a:pt x="232276" y="2832568"/>
                  </a:lnTo>
                  <a:lnTo>
                    <a:pt x="70927" y="2486556"/>
                  </a:lnTo>
                  <a:lnTo>
                    <a:pt x="279495" y="2317444"/>
                  </a:lnTo>
                  <a:cubicBezTo>
                    <a:pt x="257233" y="2235849"/>
                    <a:pt x="245603" y="2150814"/>
                    <a:pt x="245586" y="2064274"/>
                  </a:cubicBezTo>
                  <a:lnTo>
                    <a:pt x="0" y="1927940"/>
                  </a:lnTo>
                  <a:lnTo>
                    <a:pt x="98812" y="1559167"/>
                  </a:lnTo>
                  <a:lnTo>
                    <a:pt x="380240" y="1563901"/>
                  </a:lnTo>
                  <a:cubicBezTo>
                    <a:pt x="418421" y="1496524"/>
                    <a:pt x="464524" y="1435092"/>
                    <a:pt x="516679" y="1380105"/>
                  </a:cubicBezTo>
                  <a:lnTo>
                    <a:pt x="422419" y="1089378"/>
                  </a:lnTo>
                  <a:lnTo>
                    <a:pt x="746189" y="887063"/>
                  </a:lnTo>
                  <a:lnTo>
                    <a:pt x="972292" y="1105134"/>
                  </a:lnTo>
                  <a:lnTo>
                    <a:pt x="970019" y="1106554"/>
                  </a:lnTo>
                  <a:cubicBezTo>
                    <a:pt x="1058903" y="1078586"/>
                    <a:pt x="1152743" y="1065659"/>
                    <a:pt x="1248316" y="1066709"/>
                  </a:cubicBezTo>
                  <a:lnTo>
                    <a:pt x="1238669" y="1064125"/>
                  </a:lnTo>
                  <a:close/>
                  <a:moveTo>
                    <a:pt x="3349970" y="1300109"/>
                  </a:moveTo>
                  <a:cubicBezTo>
                    <a:pt x="3310130" y="1291957"/>
                    <a:pt x="3268880" y="1287676"/>
                    <a:pt x="3226630" y="1287676"/>
                  </a:cubicBezTo>
                  <a:cubicBezTo>
                    <a:pt x="2888631" y="1287676"/>
                    <a:pt x="2614628" y="1561679"/>
                    <a:pt x="2614628" y="1899678"/>
                  </a:cubicBezTo>
                  <a:cubicBezTo>
                    <a:pt x="2614628" y="2237678"/>
                    <a:pt x="2888630" y="2511680"/>
                    <a:pt x="3226630" y="2511681"/>
                  </a:cubicBezTo>
                  <a:cubicBezTo>
                    <a:pt x="3564630" y="2511681"/>
                    <a:pt x="3838633" y="2237678"/>
                    <a:pt x="3838633" y="1899678"/>
                  </a:cubicBezTo>
                  <a:cubicBezTo>
                    <a:pt x="3838632" y="1603928"/>
                    <a:pt x="3628849" y="1357176"/>
                    <a:pt x="3349970" y="1300109"/>
                  </a:cubicBezTo>
                  <a:close/>
                  <a:moveTo>
                    <a:pt x="3358324" y="1024334"/>
                  </a:moveTo>
                  <a:lnTo>
                    <a:pt x="3410883" y="1234575"/>
                  </a:lnTo>
                  <a:lnTo>
                    <a:pt x="3403994" y="1234575"/>
                  </a:lnTo>
                  <a:cubicBezTo>
                    <a:pt x="3464268" y="1250018"/>
                    <a:pt x="3521292" y="1273478"/>
                    <a:pt x="3572818" y="1305612"/>
                  </a:cubicBezTo>
                  <a:lnTo>
                    <a:pt x="3746730" y="1209354"/>
                  </a:lnTo>
                  <a:lnTo>
                    <a:pt x="3926358" y="1401981"/>
                  </a:lnTo>
                  <a:lnTo>
                    <a:pt x="3825667" y="1557247"/>
                  </a:lnTo>
                  <a:cubicBezTo>
                    <a:pt x="3858552" y="1613408"/>
                    <a:pt x="3883404" y="1674784"/>
                    <a:pt x="3897877" y="1740062"/>
                  </a:cubicBezTo>
                  <a:lnTo>
                    <a:pt x="4088377" y="1787686"/>
                  </a:lnTo>
                  <a:lnTo>
                    <a:pt x="4088377" y="2051071"/>
                  </a:lnTo>
                  <a:lnTo>
                    <a:pt x="3886243" y="2101605"/>
                  </a:lnTo>
                  <a:cubicBezTo>
                    <a:pt x="3872191" y="2150933"/>
                    <a:pt x="3851639" y="2197531"/>
                    <a:pt x="3826272" y="2241013"/>
                  </a:cubicBezTo>
                  <a:lnTo>
                    <a:pt x="3938572" y="2395786"/>
                  </a:lnTo>
                  <a:lnTo>
                    <a:pt x="3769272" y="2597551"/>
                  </a:lnTo>
                  <a:lnTo>
                    <a:pt x="3574432" y="2502674"/>
                  </a:lnTo>
                  <a:lnTo>
                    <a:pt x="3590059" y="2484050"/>
                  </a:lnTo>
                  <a:cubicBezTo>
                    <a:pt x="3534764" y="2519868"/>
                    <a:pt x="3473263" y="2546445"/>
                    <a:pt x="3407886" y="2563572"/>
                  </a:cubicBezTo>
                  <a:lnTo>
                    <a:pt x="3358323" y="2761823"/>
                  </a:lnTo>
                  <a:lnTo>
                    <a:pt x="3094938" y="2761823"/>
                  </a:lnTo>
                  <a:lnTo>
                    <a:pt x="3045375" y="2563574"/>
                  </a:lnTo>
                  <a:cubicBezTo>
                    <a:pt x="2985349" y="2547848"/>
                    <a:pt x="2928591" y="2524155"/>
                    <a:pt x="2877330" y="2491865"/>
                  </a:cubicBezTo>
                  <a:lnTo>
                    <a:pt x="2882346" y="2497841"/>
                  </a:lnTo>
                  <a:lnTo>
                    <a:pt x="2687507" y="2592718"/>
                  </a:lnTo>
                  <a:lnTo>
                    <a:pt x="2518206" y="2390954"/>
                  </a:lnTo>
                  <a:lnTo>
                    <a:pt x="2626994" y="2241021"/>
                  </a:lnTo>
                  <a:cubicBezTo>
                    <a:pt x="2597591" y="2190623"/>
                    <a:pt x="2574657" y="2136035"/>
                    <a:pt x="2559194" y="2078370"/>
                  </a:cubicBezTo>
                  <a:lnTo>
                    <a:pt x="2371198" y="2031371"/>
                  </a:lnTo>
                  <a:lnTo>
                    <a:pt x="2371198" y="1767986"/>
                  </a:lnTo>
                  <a:lnTo>
                    <a:pt x="2559579" y="1720890"/>
                  </a:lnTo>
                  <a:cubicBezTo>
                    <a:pt x="2572992" y="1669175"/>
                    <a:pt x="2592745" y="1620006"/>
                    <a:pt x="2617681" y="1574051"/>
                  </a:cubicBezTo>
                  <a:lnTo>
                    <a:pt x="2502958" y="1397149"/>
                  </a:lnTo>
                  <a:lnTo>
                    <a:pt x="2682587" y="1204520"/>
                  </a:lnTo>
                  <a:lnTo>
                    <a:pt x="2872193" y="1309466"/>
                  </a:lnTo>
                  <a:lnTo>
                    <a:pt x="2870932" y="1310818"/>
                  </a:lnTo>
                  <a:cubicBezTo>
                    <a:pt x="2925169" y="1276310"/>
                    <a:pt x="2985393" y="1250941"/>
                    <a:pt x="3049268" y="1234575"/>
                  </a:cubicBezTo>
                  <a:lnTo>
                    <a:pt x="3042378" y="1234576"/>
                  </a:lnTo>
                  <a:lnTo>
                    <a:pt x="3094939" y="1024334"/>
                  </a:lnTo>
                  <a:close/>
                  <a:moveTo>
                    <a:pt x="2786480" y="402820"/>
                  </a:moveTo>
                  <a:cubicBezTo>
                    <a:pt x="2745900" y="389943"/>
                    <a:pt x="2701172" y="388627"/>
                    <a:pt x="2657264" y="401580"/>
                  </a:cubicBezTo>
                  <a:cubicBezTo>
                    <a:pt x="2540176" y="436121"/>
                    <a:pt x="2473258" y="559041"/>
                    <a:pt x="2507800" y="676128"/>
                  </a:cubicBezTo>
                  <a:cubicBezTo>
                    <a:pt x="2542340" y="793216"/>
                    <a:pt x="2665260" y="860133"/>
                    <a:pt x="2782348" y="825592"/>
                  </a:cubicBezTo>
                  <a:cubicBezTo>
                    <a:pt x="2899435" y="791051"/>
                    <a:pt x="2966353" y="668132"/>
                    <a:pt x="2931812" y="551045"/>
                  </a:cubicBezTo>
                  <a:cubicBezTo>
                    <a:pt x="2910223" y="477864"/>
                    <a:pt x="2854113" y="424282"/>
                    <a:pt x="2786480" y="402820"/>
                  </a:cubicBezTo>
                  <a:close/>
                  <a:moveTo>
                    <a:pt x="2932202" y="47278"/>
                  </a:moveTo>
                  <a:lnTo>
                    <a:pt x="3090904" y="140999"/>
                  </a:lnTo>
                  <a:lnTo>
                    <a:pt x="3054065" y="265147"/>
                  </a:lnTo>
                  <a:cubicBezTo>
                    <a:pt x="3087256" y="296329"/>
                    <a:pt x="3116089" y="332603"/>
                    <a:pt x="3138727" y="373550"/>
                  </a:cubicBezTo>
                  <a:lnTo>
                    <a:pt x="3276016" y="367796"/>
                  </a:lnTo>
                  <a:lnTo>
                    <a:pt x="3328165" y="544574"/>
                  </a:lnTo>
                  <a:lnTo>
                    <a:pt x="3202503" y="618514"/>
                  </a:lnTo>
                  <a:cubicBezTo>
                    <a:pt x="3202838" y="654403"/>
                    <a:pt x="3198271" y="689748"/>
                    <a:pt x="3189855" y="723955"/>
                  </a:cubicBezTo>
                  <a:lnTo>
                    <a:pt x="3295873" y="805599"/>
                  </a:lnTo>
                  <a:lnTo>
                    <a:pt x="3222192" y="974540"/>
                  </a:lnTo>
                  <a:lnTo>
                    <a:pt x="3072634" y="949439"/>
                  </a:lnTo>
                  <a:lnTo>
                    <a:pt x="3079435" y="933845"/>
                  </a:lnTo>
                  <a:cubicBezTo>
                    <a:pt x="3049413" y="968833"/>
                    <a:pt x="3013398" y="998848"/>
                    <a:pt x="2972910" y="1023288"/>
                  </a:cubicBezTo>
                  <a:lnTo>
                    <a:pt x="2978897" y="1166163"/>
                  </a:lnTo>
                  <a:lnTo>
                    <a:pt x="2802119" y="1218312"/>
                  </a:lnTo>
                  <a:lnTo>
                    <a:pt x="2729602" y="1095065"/>
                  </a:lnTo>
                  <a:cubicBezTo>
                    <a:pt x="2686199" y="1096396"/>
                    <a:pt x="2643414" y="1091732"/>
                    <a:pt x="2602615" y="1080209"/>
                  </a:cubicBezTo>
                  <a:lnTo>
                    <a:pt x="2607165" y="1083226"/>
                  </a:lnTo>
                  <a:lnTo>
                    <a:pt x="2495179" y="1185484"/>
                  </a:lnTo>
                  <a:lnTo>
                    <a:pt x="2341599" y="1083585"/>
                  </a:lnTo>
                  <a:lnTo>
                    <a:pt x="2384929" y="961414"/>
                  </a:lnTo>
                  <a:cubicBezTo>
                    <a:pt x="2355215" y="933409"/>
                    <a:pt x="2329015" y="901312"/>
                    <a:pt x="2307218" y="865670"/>
                  </a:cubicBezTo>
                  <a:lnTo>
                    <a:pt x="2171734" y="871348"/>
                  </a:lnTo>
                  <a:lnTo>
                    <a:pt x="2119584" y="694571"/>
                  </a:lnTo>
                  <a:lnTo>
                    <a:pt x="2236697" y="625662"/>
                  </a:lnTo>
                  <a:cubicBezTo>
                    <a:pt x="2235459" y="588297"/>
                    <a:pt x="2238982" y="551385"/>
                    <a:pt x="2246620" y="515603"/>
                  </a:cubicBezTo>
                  <a:lnTo>
                    <a:pt x="2134594" y="419585"/>
                  </a:lnTo>
                  <a:lnTo>
                    <a:pt x="2217016" y="254732"/>
                  </a:lnTo>
                  <a:lnTo>
                    <a:pt x="2365055" y="287627"/>
                  </a:lnTo>
                  <a:lnTo>
                    <a:pt x="2364476" y="288784"/>
                  </a:lnTo>
                  <a:cubicBezTo>
                    <a:pt x="2394046" y="254885"/>
                    <a:pt x="2429444" y="225933"/>
                    <a:pt x="2469075" y="202302"/>
                  </a:cubicBezTo>
                  <a:lnTo>
                    <a:pt x="2464452" y="203666"/>
                  </a:lnTo>
                  <a:lnTo>
                    <a:pt x="2458102" y="52150"/>
                  </a:lnTo>
                  <a:lnTo>
                    <a:pt x="2634880" y="0"/>
                  </a:lnTo>
                  <a:lnTo>
                    <a:pt x="2711784" y="130703"/>
                  </a:lnTo>
                  <a:lnTo>
                    <a:pt x="2707159" y="132067"/>
                  </a:lnTo>
                  <a:cubicBezTo>
                    <a:pt x="2750672" y="130497"/>
                    <a:pt x="2793590" y="134953"/>
                    <a:pt x="2834535" y="14631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sz="2701"/>
            </a:p>
          </p:txBody>
        </p:sp>
      </p:grpSp>
      <p:sp>
        <p:nvSpPr>
          <p:cNvPr id="12" name="Rectangle 11"/>
          <p:cNvSpPr/>
          <p:nvPr/>
        </p:nvSpPr>
        <p:spPr>
          <a:xfrm>
            <a:off x="3263510" y="4816887"/>
            <a:ext cx="4620858" cy="369332"/>
          </a:xfrm>
          <a:prstGeom prst="rect">
            <a:avLst/>
          </a:prstGeom>
        </p:spPr>
        <p:txBody>
          <a:bodyPr wrap="square">
            <a:spAutoFit/>
          </a:bodyPr>
          <a:lstStyle/>
          <a:p>
            <a:pPr algn="just"/>
            <a:r>
              <a:rPr lang="en-MY" altLang="en-US" b="1" u="sng" dirty="0"/>
              <a:t>Person Exempted from the ESR Rules</a:t>
            </a:r>
            <a:endParaRPr lang="en-MY" altLang="en-US" b="1" u="sng" dirty="0">
              <a:sym typeface="Wingdings" panose="05000000000000000000" pitchFamily="2" charset="2"/>
            </a:endParaRPr>
          </a:p>
        </p:txBody>
      </p:sp>
      <p:sp>
        <p:nvSpPr>
          <p:cNvPr id="13" name="Rectangle 12"/>
          <p:cNvSpPr/>
          <p:nvPr/>
        </p:nvSpPr>
        <p:spPr>
          <a:xfrm>
            <a:off x="3266957" y="5169966"/>
            <a:ext cx="5697531" cy="923330"/>
          </a:xfrm>
          <a:prstGeom prst="rect">
            <a:avLst/>
          </a:prstGeom>
        </p:spPr>
        <p:txBody>
          <a:bodyPr wrap="square">
            <a:spAutoFit/>
          </a:bodyPr>
          <a:lstStyle/>
          <a:p>
            <a:pPr marL="285750" indent="-285750">
              <a:buFont typeface="Wingdings" panose="05000000000000000000" pitchFamily="2" charset="2"/>
              <a:buChar char="q"/>
            </a:pPr>
            <a:r>
              <a:rPr lang="en-US" b="1" dirty="0"/>
              <a:t>Not applicable </a:t>
            </a:r>
            <a:r>
              <a:rPr lang="en-US" dirty="0"/>
              <a:t>to </a:t>
            </a:r>
            <a:r>
              <a:rPr lang="en-US" dirty="0">
                <a:solidFill>
                  <a:srgbClr val="FF0000"/>
                </a:solidFill>
              </a:rPr>
              <a:t>individuals</a:t>
            </a:r>
            <a:r>
              <a:rPr lang="en-US" dirty="0"/>
              <a:t>, financial institutions, insurance companies, reinsurance companies, </a:t>
            </a:r>
            <a:r>
              <a:rPr lang="en-US" dirty="0">
                <a:solidFill>
                  <a:srgbClr val="FF0000"/>
                </a:solidFill>
              </a:rPr>
              <a:t>property developers and construction contractors.</a:t>
            </a:r>
          </a:p>
        </p:txBody>
      </p:sp>
      <p:sp>
        <p:nvSpPr>
          <p:cNvPr id="14" name="Slide Number Placeholder 13"/>
          <p:cNvSpPr>
            <a:spLocks noGrp="1"/>
          </p:cNvSpPr>
          <p:nvPr>
            <p:ph type="sldNum" sz="quarter" idx="12"/>
          </p:nvPr>
        </p:nvSpPr>
        <p:spPr/>
        <p:txBody>
          <a:bodyPr/>
          <a:lstStyle/>
          <a:p>
            <a:fld id="{0390C926-CD6C-4A70-81D0-0565E7A79DBA}" type="slidenum">
              <a:rPr lang="en-MY" smtClean="0"/>
              <a:t>12</a:t>
            </a:fld>
            <a:endParaRPr lang="en-MY"/>
          </a:p>
        </p:txBody>
      </p:sp>
    </p:spTree>
    <p:extLst>
      <p:ext uri="{BB962C8B-B14F-4D97-AF65-F5344CB8AC3E}">
        <p14:creationId xmlns:p14="http://schemas.microsoft.com/office/powerpoint/2010/main" val="41963291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AB189D55-DF18-6EDB-58D7-276361ABFD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6"/>
          <p:cNvSpPr txBox="1">
            <a:spLocks/>
          </p:cNvSpPr>
          <p:nvPr/>
        </p:nvSpPr>
        <p:spPr>
          <a:xfrm>
            <a:off x="2339752" y="261809"/>
            <a:ext cx="4464496" cy="430887"/>
          </a:xfrm>
          <a:prstGeom prst="rect">
            <a:avLst/>
          </a:prstGeom>
        </p:spPr>
        <p:txBody>
          <a:bodyPr vert="horz" wrap="square" lIns="0" tIns="0" rIns="0" bIns="0" rtlCol="0" anchor="t" anchorCtr="0">
            <a:spAutoFit/>
          </a:bodyPr>
          <a:lstStyle>
            <a:lvl1pPr algn="l" defTabSz="685800" rtl="0" eaLnBrk="1" latinLnBrk="0" hangingPunct="1">
              <a:spcBef>
                <a:spcPct val="0"/>
              </a:spcBef>
              <a:buNone/>
              <a:defRPr sz="3200" b="1" kern="1200" baseline="0">
                <a:solidFill>
                  <a:schemeClr val="tx1"/>
                </a:solidFill>
                <a:latin typeface="+mj-lt"/>
                <a:ea typeface="+mj-ea"/>
                <a:cs typeface="+mj-cs"/>
              </a:defRPr>
            </a:lvl1pPr>
          </a:lstStyle>
          <a:p>
            <a:r>
              <a:rPr lang="en-US" sz="2800" b="0" dirty="0">
                <a:latin typeface="Arial" panose="020B0604020202020204" pitchFamily="34" charset="0"/>
                <a:cs typeface="Arial" panose="020B0604020202020204" pitchFamily="34" charset="0"/>
              </a:rPr>
              <a:t>HOW</a:t>
            </a:r>
            <a:r>
              <a:rPr lang="en-US" sz="2800" b="0" dirty="0">
                <a:solidFill>
                  <a:srgbClr val="C00000"/>
                </a:solidFill>
                <a:latin typeface="Arial" panose="020B0604020202020204" pitchFamily="34" charset="0"/>
                <a:cs typeface="Arial" panose="020B0604020202020204" pitchFamily="34" charset="0"/>
              </a:rPr>
              <a:t> </a:t>
            </a:r>
            <a:r>
              <a:rPr lang="en-US" sz="2800" b="0" dirty="0">
                <a:latin typeface="Arial" panose="020B0604020202020204" pitchFamily="34" charset="0"/>
                <a:cs typeface="Arial" panose="020B0604020202020204" pitchFamily="34" charset="0"/>
              </a:rPr>
              <a:t>do</a:t>
            </a:r>
            <a:r>
              <a:rPr lang="en-US" sz="2800" b="0" dirty="0">
                <a:solidFill>
                  <a:srgbClr val="C00000"/>
                </a:solidFill>
                <a:latin typeface="Arial" panose="020B0604020202020204" pitchFamily="34" charset="0"/>
                <a:cs typeface="Arial" panose="020B0604020202020204" pitchFamily="34" charset="0"/>
              </a:rPr>
              <a:t> </a:t>
            </a:r>
            <a:r>
              <a:rPr lang="en-US" sz="2800" b="0" dirty="0">
                <a:latin typeface="Arial" panose="020B0604020202020204" pitchFamily="34" charset="0"/>
                <a:cs typeface="Arial" panose="020B0604020202020204" pitchFamily="34" charset="0"/>
              </a:rPr>
              <a:t>the rules work? </a:t>
            </a:r>
            <a:endParaRPr lang="en-US" sz="2800" b="0" dirty="0">
              <a:solidFill>
                <a:srgbClr val="000000"/>
              </a:solidFill>
              <a:latin typeface="Arial" panose="020B0604020202020204" pitchFamily="34" charset="0"/>
              <a:ea typeface="+mn-ea"/>
              <a:cs typeface="Arial" panose="020B0604020202020204" pitchFamily="34" charset="0"/>
            </a:endParaRPr>
          </a:p>
        </p:txBody>
      </p:sp>
      <p:sp>
        <p:nvSpPr>
          <p:cNvPr id="3" name="Rectangle 2"/>
          <p:cNvSpPr/>
          <p:nvPr/>
        </p:nvSpPr>
        <p:spPr>
          <a:xfrm>
            <a:off x="281590" y="1003176"/>
            <a:ext cx="8460432" cy="1079958"/>
          </a:xfrm>
          <a:prstGeom prst="rect">
            <a:avLst/>
          </a:prstGeom>
          <a:solidFill>
            <a:srgbClr val="FFC1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350" dirty="0"/>
          </a:p>
        </p:txBody>
      </p:sp>
      <p:graphicFrame>
        <p:nvGraphicFramePr>
          <p:cNvPr id="4" name="Table 3"/>
          <p:cNvGraphicFramePr>
            <a:graphicFrameLocks noGrp="1"/>
          </p:cNvGraphicFramePr>
          <p:nvPr/>
        </p:nvGraphicFramePr>
        <p:xfrm>
          <a:off x="307006" y="3615084"/>
          <a:ext cx="6062199" cy="2445923"/>
        </p:xfrm>
        <a:graphic>
          <a:graphicData uri="http://schemas.openxmlformats.org/drawingml/2006/table">
            <a:tbl>
              <a:tblPr firstRow="1" bandRow="1">
                <a:tableStyleId>{0E3FDE45-AF77-4B5C-9715-49D594BDF05E}</a:tableStyleId>
              </a:tblPr>
              <a:tblGrid>
                <a:gridCol w="610383">
                  <a:extLst>
                    <a:ext uri="{9D8B030D-6E8A-4147-A177-3AD203B41FA5}">
                      <a16:colId xmlns:a16="http://schemas.microsoft.com/office/drawing/2014/main" val="20000"/>
                    </a:ext>
                  </a:extLst>
                </a:gridCol>
                <a:gridCol w="5451816">
                  <a:extLst>
                    <a:ext uri="{9D8B030D-6E8A-4147-A177-3AD203B41FA5}">
                      <a16:colId xmlns:a16="http://schemas.microsoft.com/office/drawing/2014/main" val="20001"/>
                    </a:ext>
                  </a:extLst>
                </a:gridCol>
              </a:tblGrid>
              <a:tr h="745242">
                <a:tc>
                  <a:txBody>
                    <a:bodyPr/>
                    <a:lstStyle/>
                    <a:p>
                      <a:pPr algn="ctr"/>
                      <a:r>
                        <a:rPr lang="en-MY" sz="3200" dirty="0"/>
                        <a:t>A</a:t>
                      </a:r>
                      <a:endParaRPr lang="en-US" sz="3200" b="1" dirty="0">
                        <a:solidFill>
                          <a:srgbClr val="002060"/>
                        </a:solidFill>
                      </a:endParaRPr>
                    </a:p>
                  </a:txBody>
                  <a:tcPr anchor="ctr"/>
                </a:tc>
                <a:tc>
                  <a:txBody>
                    <a:bodyPr/>
                    <a:lstStyle/>
                    <a:p>
                      <a:r>
                        <a:rPr lang="en-US" sz="1400" b="1" dirty="0"/>
                        <a:t>Adjusted income </a:t>
                      </a:r>
                      <a:r>
                        <a:rPr lang="en-US" sz="1400" b="0" dirty="0"/>
                        <a:t>of the person </a:t>
                      </a:r>
                      <a:r>
                        <a:rPr lang="en-US" sz="1400" b="1" dirty="0"/>
                        <a:t>from business source </a:t>
                      </a:r>
                      <a:r>
                        <a:rPr lang="en-US" sz="1400" b="0" dirty="0"/>
                        <a:t>for the year of assessment, </a:t>
                      </a:r>
                      <a:r>
                        <a:rPr lang="en-US" sz="1400" b="1" dirty="0"/>
                        <a:t>before any</a:t>
                      </a:r>
                      <a:r>
                        <a:rPr lang="en-US" sz="1400" b="1" baseline="0" dirty="0"/>
                        <a:t> restriction on the interest expenses</a:t>
                      </a:r>
                      <a:r>
                        <a:rPr lang="en-US" sz="1400" b="0" baseline="0" dirty="0"/>
                        <a:t> under Section 140C</a:t>
                      </a:r>
                      <a:r>
                        <a:rPr lang="en-US" sz="1400" b="0" baseline="0" dirty="0">
                          <a:solidFill>
                            <a:srgbClr val="C00000"/>
                          </a:solidFill>
                        </a:rPr>
                        <a:t>.</a:t>
                      </a:r>
                      <a:endParaRPr lang="en-US" sz="1400" b="0" dirty="0">
                        <a:solidFill>
                          <a:srgbClr val="C00000"/>
                        </a:solidFill>
                      </a:endParaRPr>
                    </a:p>
                  </a:txBody>
                  <a:tcPr anchor="ctr"/>
                </a:tc>
                <a:extLst>
                  <a:ext uri="{0D108BD9-81ED-4DB2-BD59-A6C34878D82A}">
                    <a16:rowId xmlns:a16="http://schemas.microsoft.com/office/drawing/2014/main" val="10000"/>
                  </a:ext>
                </a:extLst>
              </a:tr>
              <a:tr h="745242">
                <a:tc>
                  <a:txBody>
                    <a:bodyPr/>
                    <a:lstStyle/>
                    <a:p>
                      <a:pPr algn="ctr"/>
                      <a:r>
                        <a:rPr lang="en-MY" sz="3200" b="1" dirty="0"/>
                        <a:t>B</a:t>
                      </a:r>
                      <a:endParaRPr lang="en-US" sz="3200" b="1" dirty="0">
                        <a:solidFill>
                          <a:srgbClr val="002060"/>
                        </a:solidFill>
                      </a:endParaRPr>
                    </a:p>
                  </a:txBody>
                  <a:tcPr anchor="ctr"/>
                </a:tc>
                <a:tc>
                  <a:txBody>
                    <a:bodyPr/>
                    <a:lstStyle/>
                    <a:p>
                      <a:pPr marL="0" marR="0" lvl="2" indent="0" algn="l" defTabSz="685800" rtl="0" eaLnBrk="1" fontAlgn="auto" latinLnBrk="0" hangingPunct="1">
                        <a:lnSpc>
                          <a:spcPct val="100000"/>
                        </a:lnSpc>
                        <a:spcBef>
                          <a:spcPts val="0"/>
                        </a:spcBef>
                        <a:spcAft>
                          <a:spcPts val="0"/>
                        </a:spcAft>
                        <a:buClrTx/>
                        <a:buSzTx/>
                        <a:buFontTx/>
                        <a:buNone/>
                        <a:tabLst/>
                        <a:defRPr/>
                      </a:pPr>
                      <a:r>
                        <a:rPr lang="en-US" sz="1400" b="0" kern="1200" dirty="0"/>
                        <a:t>Qualifying deductions allowed in ascertaining</a:t>
                      </a:r>
                      <a:r>
                        <a:rPr lang="en-US" sz="1400" b="0" kern="1200" baseline="0" dirty="0"/>
                        <a:t> </a:t>
                      </a:r>
                      <a:r>
                        <a:rPr lang="en-US" sz="1400" b="0" kern="1200" dirty="0"/>
                        <a:t>the adjusted income. This refers to expenditure allowed for </a:t>
                      </a:r>
                      <a:r>
                        <a:rPr lang="en-US" sz="1400" b="1" kern="1200" dirty="0">
                          <a:solidFill>
                            <a:srgbClr val="FF0000"/>
                          </a:solidFill>
                        </a:rPr>
                        <a:t>double deductions, further deductions and specific deductions</a:t>
                      </a:r>
                      <a:r>
                        <a:rPr lang="en-US" sz="1400" b="1" kern="1200" dirty="0"/>
                        <a:t> </a:t>
                      </a:r>
                      <a:r>
                        <a:rPr lang="en-US" sz="1400" b="0" kern="1200" dirty="0"/>
                        <a:t>allowed by the Minister</a:t>
                      </a:r>
                      <a:r>
                        <a:rPr lang="en-US" sz="1400" b="0" kern="1200" dirty="0">
                          <a:solidFill>
                            <a:srgbClr val="C00000"/>
                          </a:solidFill>
                        </a:rPr>
                        <a:t>.</a:t>
                      </a:r>
                      <a:endParaRPr lang="en-US" sz="1400" b="0" kern="1200" dirty="0">
                        <a:solidFill>
                          <a:srgbClr val="C00000"/>
                        </a:solidFill>
                        <a:latin typeface="+mn-lt"/>
                        <a:ea typeface="+mn-ea"/>
                        <a:cs typeface="+mn-cs"/>
                      </a:endParaRPr>
                    </a:p>
                  </a:txBody>
                  <a:tcPr anchor="ctr"/>
                </a:tc>
                <a:extLst>
                  <a:ext uri="{0D108BD9-81ED-4DB2-BD59-A6C34878D82A}">
                    <a16:rowId xmlns:a16="http://schemas.microsoft.com/office/drawing/2014/main" val="10001"/>
                  </a:ext>
                </a:extLst>
              </a:tr>
              <a:tr h="955439">
                <a:tc>
                  <a:txBody>
                    <a:bodyPr/>
                    <a:lstStyle/>
                    <a:p>
                      <a:pPr algn="ctr"/>
                      <a:r>
                        <a:rPr lang="en-MY" sz="3200" b="1" dirty="0"/>
                        <a:t>C</a:t>
                      </a:r>
                      <a:endParaRPr lang="en-US" sz="3200" b="1" dirty="0">
                        <a:solidFill>
                          <a:srgbClr val="002060"/>
                        </a:solidFill>
                      </a:endParaRPr>
                    </a:p>
                  </a:txBody>
                  <a:tcPr anchor="ctr"/>
                </a:tc>
                <a:tc>
                  <a:txBody>
                    <a:bodyPr/>
                    <a:lstStyle/>
                    <a:p>
                      <a:pPr marL="0" marR="0" lvl="2" indent="0" algn="l" defTabSz="685800" rtl="0" eaLnBrk="1" fontAlgn="auto" latinLnBrk="0" hangingPunct="1">
                        <a:lnSpc>
                          <a:spcPct val="100000"/>
                        </a:lnSpc>
                        <a:spcBef>
                          <a:spcPts val="0"/>
                        </a:spcBef>
                        <a:spcAft>
                          <a:spcPts val="0"/>
                        </a:spcAft>
                        <a:buClrTx/>
                        <a:buSzTx/>
                        <a:buFontTx/>
                        <a:buNone/>
                        <a:tabLst/>
                        <a:defRPr/>
                      </a:pPr>
                      <a:r>
                        <a:rPr lang="en-US" sz="1400" b="1" kern="1200" dirty="0"/>
                        <a:t>Total interest expenses </a:t>
                      </a:r>
                      <a:r>
                        <a:rPr lang="en-US" sz="1400" b="0" kern="1200" dirty="0"/>
                        <a:t>incurred on any financial assistance </a:t>
                      </a:r>
                      <a:r>
                        <a:rPr lang="en-US" sz="1400" b="0" strike="noStrike" kern="1200" baseline="0" dirty="0">
                          <a:solidFill>
                            <a:schemeClr val="tx1"/>
                          </a:solidFill>
                        </a:rPr>
                        <a:t>in a controlled transaction</a:t>
                      </a:r>
                      <a:r>
                        <a:rPr lang="en-US" sz="1400" b="0" strike="noStrike" kern="1200" dirty="0">
                          <a:solidFill>
                            <a:schemeClr val="tx1"/>
                          </a:solidFill>
                        </a:rPr>
                        <a:t> </a:t>
                      </a:r>
                      <a:r>
                        <a:rPr lang="en-US" sz="1400" b="1" kern="1200" dirty="0"/>
                        <a:t>from </a:t>
                      </a:r>
                      <a:r>
                        <a:rPr lang="en-US" sz="1400" b="1" strike="noStrike" kern="1200" dirty="0">
                          <a:solidFill>
                            <a:schemeClr val="tx1"/>
                          </a:solidFill>
                        </a:rPr>
                        <a:t>sources consisting </a:t>
                      </a:r>
                      <a:r>
                        <a:rPr lang="en-US" sz="1400" b="1" strike="noStrike" kern="1200" baseline="0" dirty="0">
                          <a:solidFill>
                            <a:schemeClr val="tx1"/>
                          </a:solidFill>
                        </a:rPr>
                        <a:t>of business </a:t>
                      </a:r>
                      <a:r>
                        <a:rPr lang="en-US" sz="1400" b="0" kern="1200" dirty="0"/>
                        <a:t>for the year</a:t>
                      </a:r>
                      <a:r>
                        <a:rPr lang="en-US" sz="1400" b="0" kern="1200" baseline="0" dirty="0"/>
                        <a:t> of assessment.  This refers to the same interest amount </a:t>
                      </a:r>
                      <a:r>
                        <a:rPr lang="en-US" sz="1400" b="0" kern="1200" baseline="0" dirty="0">
                          <a:solidFill>
                            <a:schemeClr val="tx1"/>
                          </a:solidFill>
                        </a:rPr>
                        <a:t>that is </a:t>
                      </a:r>
                      <a:r>
                        <a:rPr lang="en-US" sz="1400" b="0" kern="1200" baseline="0" dirty="0"/>
                        <a:t>subject to the calculation of the threshold of RM500,000</a:t>
                      </a:r>
                      <a:r>
                        <a:rPr lang="en-US" sz="1400" b="0" kern="1200" baseline="0" dirty="0">
                          <a:solidFill>
                            <a:srgbClr val="C00000"/>
                          </a:solidFill>
                        </a:rPr>
                        <a:t>.</a:t>
                      </a:r>
                      <a:r>
                        <a:rPr lang="en-US" sz="1400" b="0" kern="1200" dirty="0"/>
                        <a:t> </a:t>
                      </a:r>
                      <a:endParaRPr lang="en-US" sz="1400" b="0" kern="1200" dirty="0">
                        <a:solidFill>
                          <a:schemeClr val="tx1"/>
                        </a:solidFill>
                        <a:latin typeface="+mn-lt"/>
                        <a:ea typeface="+mn-ea"/>
                        <a:cs typeface="+mn-cs"/>
                      </a:endParaRPr>
                    </a:p>
                  </a:txBody>
                  <a:tcPr anchor="ctr"/>
                </a:tc>
                <a:extLst>
                  <a:ext uri="{0D108BD9-81ED-4DB2-BD59-A6C34878D82A}">
                    <a16:rowId xmlns:a16="http://schemas.microsoft.com/office/drawing/2014/main" val="10002"/>
                  </a:ext>
                </a:extLst>
              </a:tr>
            </a:tbl>
          </a:graphicData>
        </a:graphic>
      </p:graphicFrame>
      <p:grpSp>
        <p:nvGrpSpPr>
          <p:cNvPr id="5" name="Group 4"/>
          <p:cNvGrpSpPr/>
          <p:nvPr/>
        </p:nvGrpSpPr>
        <p:grpSpPr>
          <a:xfrm>
            <a:off x="1403648" y="2431700"/>
            <a:ext cx="1990999" cy="910788"/>
            <a:chOff x="3792750" y="1421467"/>
            <a:chExt cx="1877943" cy="993974"/>
          </a:xfrm>
        </p:grpSpPr>
        <p:sp>
          <p:nvSpPr>
            <p:cNvPr id="6" name="Rounded Rectangle 15">
              <a:extLst>
                <a:ext uri="{FF2B5EF4-FFF2-40B4-BE49-F238E27FC236}">
                  <a16:creationId xmlns:a16="http://schemas.microsoft.com/office/drawing/2014/main" id="{641E5C8A-EDD8-4ACA-A819-2DDFBC1B8D53}"/>
                </a:ext>
              </a:extLst>
            </p:cNvPr>
            <p:cNvSpPr/>
            <p:nvPr/>
          </p:nvSpPr>
          <p:spPr>
            <a:xfrm>
              <a:off x="3792750" y="1421467"/>
              <a:ext cx="1877943" cy="993974"/>
            </a:xfrm>
            <a:prstGeom prst="roundRect">
              <a:avLst>
                <a:gd name="adj" fmla="val 8069"/>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700" dirty="0"/>
            </a:p>
          </p:txBody>
        </p:sp>
        <p:sp>
          <p:nvSpPr>
            <p:cNvPr id="7" name="Rectangle 50"/>
            <p:cNvSpPr>
              <a:spLocks noChangeArrowheads="1"/>
            </p:cNvSpPr>
            <p:nvPr/>
          </p:nvSpPr>
          <p:spPr bwMode="auto">
            <a:xfrm>
              <a:off x="3826274" y="1536726"/>
              <a:ext cx="1810893" cy="806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1400" b="1" dirty="0">
                  <a:solidFill>
                    <a:sysClr val="windowText" lastClr="000000"/>
                  </a:solidFill>
                </a:rPr>
                <a:t>Adjusted Income from Business Source</a:t>
              </a:r>
            </a:p>
          </p:txBody>
        </p:sp>
      </p:grpSp>
      <p:grpSp>
        <p:nvGrpSpPr>
          <p:cNvPr id="8" name="Group 7"/>
          <p:cNvGrpSpPr/>
          <p:nvPr/>
        </p:nvGrpSpPr>
        <p:grpSpPr>
          <a:xfrm>
            <a:off x="3606225" y="2431701"/>
            <a:ext cx="1811162" cy="910787"/>
            <a:chOff x="3938566" y="1548269"/>
            <a:chExt cx="1989328" cy="993974"/>
          </a:xfrm>
        </p:grpSpPr>
        <p:sp>
          <p:nvSpPr>
            <p:cNvPr id="9" name="Rounded Rectangle 15">
              <a:extLst>
                <a:ext uri="{FF2B5EF4-FFF2-40B4-BE49-F238E27FC236}">
                  <a16:creationId xmlns:a16="http://schemas.microsoft.com/office/drawing/2014/main" id="{641E5C8A-EDD8-4ACA-A819-2DDFBC1B8D53}"/>
                </a:ext>
              </a:extLst>
            </p:cNvPr>
            <p:cNvSpPr/>
            <p:nvPr/>
          </p:nvSpPr>
          <p:spPr>
            <a:xfrm>
              <a:off x="3938566" y="1548269"/>
              <a:ext cx="1989328" cy="993974"/>
            </a:xfrm>
            <a:prstGeom prst="roundRect">
              <a:avLst>
                <a:gd name="adj" fmla="val 8069"/>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700" dirty="0"/>
            </a:p>
          </p:txBody>
        </p:sp>
        <p:sp>
          <p:nvSpPr>
            <p:cNvPr id="10" name="Rectangle 50"/>
            <p:cNvSpPr>
              <a:spLocks noChangeArrowheads="1"/>
            </p:cNvSpPr>
            <p:nvPr/>
          </p:nvSpPr>
          <p:spPr bwMode="auto">
            <a:xfrm>
              <a:off x="4216761" y="1743135"/>
              <a:ext cx="1321551" cy="571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1400" b="1" dirty="0"/>
                <a:t>Qualifying Deductions</a:t>
              </a:r>
            </a:p>
          </p:txBody>
        </p:sp>
      </p:grpSp>
      <p:grpSp>
        <p:nvGrpSpPr>
          <p:cNvPr id="11" name="Group 10"/>
          <p:cNvGrpSpPr/>
          <p:nvPr/>
        </p:nvGrpSpPr>
        <p:grpSpPr>
          <a:xfrm>
            <a:off x="5582508" y="2422649"/>
            <a:ext cx="2129473" cy="910788"/>
            <a:chOff x="3873260" y="1548269"/>
            <a:chExt cx="2008554" cy="993974"/>
          </a:xfrm>
        </p:grpSpPr>
        <p:sp>
          <p:nvSpPr>
            <p:cNvPr id="12" name="Rounded Rectangle 15">
              <a:extLst>
                <a:ext uri="{FF2B5EF4-FFF2-40B4-BE49-F238E27FC236}">
                  <a16:creationId xmlns:a16="http://schemas.microsoft.com/office/drawing/2014/main" id="{641E5C8A-EDD8-4ACA-A819-2DDFBC1B8D53}"/>
                </a:ext>
              </a:extLst>
            </p:cNvPr>
            <p:cNvSpPr/>
            <p:nvPr/>
          </p:nvSpPr>
          <p:spPr>
            <a:xfrm>
              <a:off x="3938566" y="1548269"/>
              <a:ext cx="1877943" cy="993974"/>
            </a:xfrm>
            <a:prstGeom prst="roundRect">
              <a:avLst>
                <a:gd name="adj" fmla="val 8069"/>
              </a:avLst>
            </a:prstGeom>
            <a:ln w="38100"/>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700" dirty="0"/>
            </a:p>
          </p:txBody>
        </p:sp>
        <p:sp>
          <p:nvSpPr>
            <p:cNvPr id="13" name="Rectangle 50"/>
            <p:cNvSpPr>
              <a:spLocks noChangeArrowheads="1"/>
            </p:cNvSpPr>
            <p:nvPr/>
          </p:nvSpPr>
          <p:spPr bwMode="auto">
            <a:xfrm>
              <a:off x="3873260" y="1610615"/>
              <a:ext cx="2008554" cy="806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1400" b="1" dirty="0"/>
                <a:t>Total Interest Expenses </a:t>
              </a:r>
            </a:p>
            <a:p>
              <a:pPr algn="ctr"/>
              <a:r>
                <a:rPr lang="en-US" sz="1400" b="1" dirty="0"/>
                <a:t>&gt;RM500,000</a:t>
              </a:r>
            </a:p>
          </p:txBody>
        </p:sp>
      </p:grpSp>
      <p:sp>
        <p:nvSpPr>
          <p:cNvPr id="14" name="Rectangle 50"/>
          <p:cNvSpPr>
            <a:spLocks noChangeArrowheads="1"/>
          </p:cNvSpPr>
          <p:nvPr/>
        </p:nvSpPr>
        <p:spPr bwMode="auto">
          <a:xfrm>
            <a:off x="323528" y="1166444"/>
            <a:ext cx="1114370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Aft>
                <a:spcPts val="600"/>
              </a:spcAft>
            </a:pPr>
            <a:r>
              <a:rPr lang="en-US" sz="3600" b="1" dirty="0">
                <a:solidFill>
                  <a:srgbClr val="002060"/>
                </a:solidFill>
              </a:rPr>
              <a:t>Tax-EBITDA    =	  A	  +	   B	    +	     C</a:t>
            </a:r>
          </a:p>
        </p:txBody>
      </p:sp>
      <p:sp>
        <p:nvSpPr>
          <p:cNvPr id="15" name="Rounded Rectangular Callout 14"/>
          <p:cNvSpPr/>
          <p:nvPr/>
        </p:nvSpPr>
        <p:spPr>
          <a:xfrm>
            <a:off x="6523848" y="3730080"/>
            <a:ext cx="2376265" cy="1618579"/>
          </a:xfrm>
          <a:prstGeom prst="wedgeRoundRectCallout">
            <a:avLst>
              <a:gd name="adj1" fmla="val 51586"/>
              <a:gd name="adj2" fmla="val 91233"/>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r>
              <a:rPr lang="en-MY" sz="1400" b="1" dirty="0"/>
              <a:t>Negative Tax-EBITDA </a:t>
            </a:r>
            <a:r>
              <a:rPr lang="en-MY" sz="1400" dirty="0"/>
              <a:t>is considered as </a:t>
            </a:r>
            <a:r>
              <a:rPr lang="en-MY" sz="1400" b="1" dirty="0">
                <a:solidFill>
                  <a:srgbClr val="FF0000"/>
                </a:solidFill>
              </a:rPr>
              <a:t>NIL (Tax-EBITDA = 0)</a:t>
            </a:r>
            <a:r>
              <a:rPr lang="en-MY" sz="1400" dirty="0"/>
              <a:t>, where the whole amount of interest expenses shall be restricted under Section 140C.</a:t>
            </a:r>
          </a:p>
        </p:txBody>
      </p:sp>
      <p:sp>
        <p:nvSpPr>
          <p:cNvPr id="16" name="Slide Number Placeholder 15"/>
          <p:cNvSpPr>
            <a:spLocks noGrp="1"/>
          </p:cNvSpPr>
          <p:nvPr>
            <p:ph type="sldNum" sz="quarter" idx="12"/>
          </p:nvPr>
        </p:nvSpPr>
        <p:spPr/>
        <p:txBody>
          <a:bodyPr/>
          <a:lstStyle/>
          <a:p>
            <a:fld id="{0390C926-CD6C-4A70-81D0-0565E7A79DBA}" type="slidenum">
              <a:rPr lang="en-MY" smtClean="0"/>
              <a:t>13</a:t>
            </a:fld>
            <a:endParaRPr lang="en-MY"/>
          </a:p>
        </p:txBody>
      </p:sp>
    </p:spTree>
    <p:extLst>
      <p:ext uri="{BB962C8B-B14F-4D97-AF65-F5344CB8AC3E}">
        <p14:creationId xmlns:p14="http://schemas.microsoft.com/office/powerpoint/2010/main" val="16969901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1522E7F-180E-8E8D-FC9D-7C7EF8C470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6"/>
          <p:cNvSpPr txBox="1">
            <a:spLocks/>
          </p:cNvSpPr>
          <p:nvPr/>
        </p:nvSpPr>
        <p:spPr>
          <a:xfrm>
            <a:off x="683568" y="693857"/>
            <a:ext cx="7991648" cy="430887"/>
          </a:xfrm>
          <a:prstGeom prst="rect">
            <a:avLst/>
          </a:prstGeom>
        </p:spPr>
        <p:txBody>
          <a:bodyPr vert="horz" wrap="square" lIns="0" tIns="0" rIns="0" bIns="0" rtlCol="0" anchor="t" anchorCtr="0">
            <a:spAutoFit/>
          </a:bodyPr>
          <a:lstStyle>
            <a:lvl1pPr algn="l" defTabSz="685800" rtl="0" eaLnBrk="1" latinLnBrk="0" hangingPunct="1">
              <a:spcBef>
                <a:spcPct val="0"/>
              </a:spcBef>
              <a:buNone/>
              <a:defRPr sz="3200" b="1" kern="1200" baseline="0">
                <a:solidFill>
                  <a:schemeClr val="tx1"/>
                </a:solidFill>
                <a:latin typeface="+mj-lt"/>
                <a:ea typeface="+mj-ea"/>
                <a:cs typeface="+mj-cs"/>
              </a:defRPr>
            </a:lvl1pPr>
          </a:lstStyle>
          <a:p>
            <a:r>
              <a:rPr lang="en-US" sz="2800" dirty="0"/>
              <a:t>Section 140C – Restriction on deductibility of interest</a:t>
            </a:r>
            <a:endParaRPr lang="en-US" sz="2800" b="0" dirty="0">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50029F83-AAA7-440F-8C5A-2BF393B41FBB}"/>
              </a:ext>
            </a:extLst>
          </p:cNvPr>
          <p:cNvGrpSpPr/>
          <p:nvPr/>
        </p:nvGrpSpPr>
        <p:grpSpPr>
          <a:xfrm>
            <a:off x="422385" y="2319297"/>
            <a:ext cx="8398088" cy="1962767"/>
            <a:chOff x="805202" y="3210222"/>
            <a:chExt cx="2059657" cy="825269"/>
          </a:xfrm>
        </p:grpSpPr>
        <p:sp>
          <p:nvSpPr>
            <p:cNvPr id="4" name="TextBox 3">
              <a:extLst>
                <a:ext uri="{FF2B5EF4-FFF2-40B4-BE49-F238E27FC236}">
                  <a16:creationId xmlns:a16="http://schemas.microsoft.com/office/drawing/2014/main" id="{CC6C1FD6-B1D5-44B2-91C4-889D2CC1812E}"/>
                </a:ext>
              </a:extLst>
            </p:cNvPr>
            <p:cNvSpPr txBox="1"/>
            <p:nvPr/>
          </p:nvSpPr>
          <p:spPr>
            <a:xfrm>
              <a:off x="805202" y="3530798"/>
              <a:ext cx="1953793" cy="504693"/>
            </a:xfrm>
            <a:prstGeom prst="rect">
              <a:avLst/>
            </a:prstGeom>
            <a:noFill/>
          </p:spPr>
          <p:txBody>
            <a:bodyPr wrap="square" rtlCol="0">
              <a:spAutoFit/>
            </a:bodyPr>
            <a:lstStyle/>
            <a:p>
              <a:r>
                <a:rPr lang="en-US" altLang="ko-KR" dirty="0">
                  <a:solidFill>
                    <a:schemeClr val="tx1">
                      <a:lumMod val="75000"/>
                      <a:lumOff val="25000"/>
                    </a:schemeClr>
                  </a:solidFill>
                  <a:ea typeface="+mj-ea"/>
                  <a:cs typeface="Arial" pitchFamily="34" charset="0"/>
                </a:rPr>
                <a:t>Section 140C affects deductibility of</a:t>
              </a:r>
              <a:r>
                <a:rPr lang="en-US" altLang="ko-KR" dirty="0">
                  <a:ea typeface="+mj-ea"/>
                  <a:cs typeface="Arial" pitchFamily="34" charset="0"/>
                </a:rPr>
                <a:t> interest </a:t>
              </a:r>
              <a:r>
                <a:rPr lang="en-US" altLang="ko-KR" dirty="0">
                  <a:solidFill>
                    <a:schemeClr val="tx1">
                      <a:lumMod val="75000"/>
                      <a:lumOff val="25000"/>
                    </a:schemeClr>
                  </a:solidFill>
                  <a:ea typeface="+mj-ea"/>
                  <a:cs typeface="Arial" pitchFamily="34" charset="0"/>
                </a:rPr>
                <a:t>expenses on financial assistance from outside Malaysia in controlled transactions – whereby deduction is allowed only up to a </a:t>
              </a:r>
              <a:r>
                <a:rPr lang="en-US" altLang="ko-KR" b="1" i="1" dirty="0">
                  <a:ea typeface="+mj-ea"/>
                  <a:cs typeface="Arial" pitchFamily="34" charset="0"/>
                </a:rPr>
                <a:t>maximum of 20% of Tax-EBITDA, and the unabsorbed interest is to be carried forward to future YA</a:t>
              </a:r>
              <a:r>
                <a:rPr lang="en-US" altLang="ko-KR" dirty="0">
                  <a:solidFill>
                    <a:schemeClr val="tx1">
                      <a:lumMod val="75000"/>
                      <a:lumOff val="25000"/>
                    </a:schemeClr>
                  </a:solidFill>
                  <a:ea typeface="+mj-ea"/>
                  <a:cs typeface="Arial" pitchFamily="34" charset="0"/>
                </a:rPr>
                <a:t>.</a:t>
              </a:r>
            </a:p>
          </p:txBody>
        </p:sp>
        <p:sp>
          <p:nvSpPr>
            <p:cNvPr id="5" name="TextBox 4">
              <a:extLst>
                <a:ext uri="{FF2B5EF4-FFF2-40B4-BE49-F238E27FC236}">
                  <a16:creationId xmlns:a16="http://schemas.microsoft.com/office/drawing/2014/main" id="{7989A725-E2F4-4E73-BAFF-67A74CFB9E89}"/>
                </a:ext>
              </a:extLst>
            </p:cNvPr>
            <p:cNvSpPr txBox="1"/>
            <p:nvPr/>
          </p:nvSpPr>
          <p:spPr>
            <a:xfrm>
              <a:off x="805202" y="3210222"/>
              <a:ext cx="2059657" cy="245876"/>
            </a:xfrm>
            <a:prstGeom prst="rect">
              <a:avLst/>
            </a:prstGeom>
            <a:noFill/>
          </p:spPr>
          <p:txBody>
            <a:bodyPr wrap="square" rtlCol="0">
              <a:spAutoFit/>
            </a:bodyPr>
            <a:lstStyle/>
            <a:p>
              <a:r>
                <a:rPr lang="en-US" altLang="ko-KR" sz="3200" b="1" dirty="0">
                  <a:solidFill>
                    <a:srgbClr val="002060"/>
                  </a:solidFill>
                  <a:ea typeface="+mj-ea"/>
                  <a:cs typeface="Arial" pitchFamily="34" charset="0"/>
                </a:rPr>
                <a:t>In a nutshell</a:t>
              </a:r>
              <a:endParaRPr lang="en-US" altLang="ko-KR" sz="2400" b="1" dirty="0">
                <a:solidFill>
                  <a:srgbClr val="002060"/>
                </a:solidFill>
                <a:ea typeface="+mj-ea"/>
                <a:cs typeface="Arial" pitchFamily="34" charset="0"/>
              </a:endParaRPr>
            </a:p>
          </p:txBody>
        </p:sp>
      </p:grpSp>
      <p:sp>
        <p:nvSpPr>
          <p:cNvPr id="6" name="Slide Number Placeholder 5"/>
          <p:cNvSpPr>
            <a:spLocks noGrp="1"/>
          </p:cNvSpPr>
          <p:nvPr>
            <p:ph type="sldNum" sz="quarter" idx="12"/>
          </p:nvPr>
        </p:nvSpPr>
        <p:spPr/>
        <p:txBody>
          <a:bodyPr/>
          <a:lstStyle/>
          <a:p>
            <a:fld id="{0390C926-CD6C-4A70-81D0-0565E7A79DBA}" type="slidenum">
              <a:rPr lang="en-MY" smtClean="0"/>
              <a:t>14</a:t>
            </a:fld>
            <a:endParaRPr lang="en-MY"/>
          </a:p>
        </p:txBody>
      </p:sp>
    </p:spTree>
    <p:extLst>
      <p:ext uri="{BB962C8B-B14F-4D97-AF65-F5344CB8AC3E}">
        <p14:creationId xmlns:p14="http://schemas.microsoft.com/office/powerpoint/2010/main" val="14548786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C4C791D-84FB-A5CD-74BC-4768938D79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텍스트 개체 틀 4">
            <a:extLst>
              <a:ext uri="{FF2B5EF4-FFF2-40B4-BE49-F238E27FC236}">
                <a16:creationId xmlns:a16="http://schemas.microsoft.com/office/drawing/2014/main" id="{448CA332-D12D-4B64-B83A-B05C1B4C046E}"/>
              </a:ext>
            </a:extLst>
          </p:cNvPr>
          <p:cNvSpPr>
            <a:spLocks noGrp="1"/>
          </p:cNvSpPr>
          <p:nvPr>
            <p:ph type="body" sz="quarter" idx="13"/>
          </p:nvPr>
        </p:nvSpPr>
        <p:spPr>
          <a:xfrm>
            <a:off x="3959932" y="3789040"/>
            <a:ext cx="4968552" cy="2088232"/>
          </a:xfrm>
        </p:spPr>
        <p:txBody>
          <a:bodyPr>
            <a:normAutofit/>
          </a:bodyPr>
          <a:lstStyle/>
          <a:p>
            <a:r>
              <a:rPr lang="en-US" altLang="ko-KR" sz="2000" i="1" dirty="0"/>
              <a:t>Harvindar Singh</a:t>
            </a:r>
          </a:p>
          <a:p>
            <a:r>
              <a:rPr lang="en-US" altLang="ko-KR" sz="2000" i="1" dirty="0"/>
              <a:t>COUNCIL Member</a:t>
            </a:r>
          </a:p>
          <a:p>
            <a:r>
              <a:rPr lang="en-US" altLang="ko-KR" sz="2000" i="1" dirty="0"/>
              <a:t>CHARTERED TAX INSTITUTE OF MALAYSIA</a:t>
            </a:r>
            <a:endParaRPr lang="ko-KR" altLang="en-US" sz="2000" i="1" dirty="0"/>
          </a:p>
        </p:txBody>
      </p:sp>
      <p:sp>
        <p:nvSpPr>
          <p:cNvPr id="2" name="제목 1">
            <a:extLst>
              <a:ext uri="{FF2B5EF4-FFF2-40B4-BE49-F238E27FC236}">
                <a16:creationId xmlns:a16="http://schemas.microsoft.com/office/drawing/2014/main" id="{A4C1245A-59DF-48CC-8F07-2127CE1A6DC1}"/>
              </a:ext>
            </a:extLst>
          </p:cNvPr>
          <p:cNvSpPr>
            <a:spLocks noGrp="1"/>
          </p:cNvSpPr>
          <p:nvPr>
            <p:ph type="title"/>
          </p:nvPr>
        </p:nvSpPr>
        <p:spPr>
          <a:xfrm>
            <a:off x="4139952" y="2933232"/>
            <a:ext cx="4032448" cy="720000"/>
          </a:xfrm>
        </p:spPr>
        <p:txBody>
          <a:bodyPr/>
          <a:lstStyle/>
          <a:p>
            <a:r>
              <a:rPr lang="en-US" altLang="ko-KR" sz="3600" dirty="0">
                <a:solidFill>
                  <a:schemeClr val="accent4"/>
                </a:solidFill>
              </a:rPr>
              <a:t>Thank you</a:t>
            </a:r>
            <a:endParaRPr lang="ko-KR" altLang="en-US" sz="3600" dirty="0">
              <a:solidFill>
                <a:schemeClr val="accent4"/>
              </a:solidFill>
            </a:endParaRPr>
          </a:p>
        </p:txBody>
      </p:sp>
      <p:pic>
        <p:nvPicPr>
          <p:cNvPr id="10" name="Picture Placeholder 9">
            <a:extLst>
              <a:ext uri="{FF2B5EF4-FFF2-40B4-BE49-F238E27FC236}">
                <a16:creationId xmlns:a16="http://schemas.microsoft.com/office/drawing/2014/main" id="{25D6CC77-FED0-431D-A2FD-92693AF6613C}"/>
              </a:ext>
            </a:extLst>
          </p:cNvPr>
          <p:cNvPicPr>
            <a:picLocks noGrp="1" noChangeAspect="1"/>
          </p:cNvPicPr>
          <p:nvPr>
            <p:ph type="pic" idx="12"/>
          </p:nvPr>
        </p:nvPicPr>
        <p:blipFill>
          <a:blip r:embed="rId3">
            <a:extLst>
              <a:ext uri="{28A0092B-C50C-407E-A947-70E740481C1C}">
                <a14:useLocalDpi xmlns:a14="http://schemas.microsoft.com/office/drawing/2010/main" val="0"/>
              </a:ext>
            </a:extLst>
          </a:blip>
          <a:srcRect l="8655" r="8655"/>
          <a:stretch>
            <a:fillRect/>
          </a:stretch>
        </p:blipFill>
        <p:spPr/>
      </p:pic>
    </p:spTree>
    <p:extLst>
      <p:ext uri="{BB962C8B-B14F-4D97-AF65-F5344CB8AC3E}">
        <p14:creationId xmlns:p14="http://schemas.microsoft.com/office/powerpoint/2010/main" val="2201253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1BEA26-0718-4C1F-89F1-3CACF56D77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85D6668B-52DA-46FF-BD20-E277A6E5E8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itle 5">
            <a:extLst>
              <a:ext uri="{FF2B5EF4-FFF2-40B4-BE49-F238E27FC236}">
                <a16:creationId xmlns:a16="http://schemas.microsoft.com/office/drawing/2014/main" id="{B6DFFCB5-FB48-4CD0-B2B0-E00E826AF4D2}"/>
              </a:ext>
            </a:extLst>
          </p:cNvPr>
          <p:cNvSpPr>
            <a:spLocks noGrp="1"/>
          </p:cNvSpPr>
          <p:nvPr>
            <p:ph type="title"/>
          </p:nvPr>
        </p:nvSpPr>
        <p:spPr/>
        <p:txBody>
          <a:bodyPr/>
          <a:lstStyle/>
          <a:p>
            <a:endParaRPr lang="en-ID"/>
          </a:p>
        </p:txBody>
      </p:sp>
      <p:sp>
        <p:nvSpPr>
          <p:cNvPr id="7" name="Text Placeholder 6">
            <a:extLst>
              <a:ext uri="{FF2B5EF4-FFF2-40B4-BE49-F238E27FC236}">
                <a16:creationId xmlns:a16="http://schemas.microsoft.com/office/drawing/2014/main" id="{40B8CA95-85DA-4039-A4BD-579EEC7636FC}"/>
              </a:ext>
            </a:extLst>
          </p:cNvPr>
          <p:cNvSpPr>
            <a:spLocks noGrp="1"/>
          </p:cNvSpPr>
          <p:nvPr>
            <p:ph type="body" idx="1"/>
          </p:nvPr>
        </p:nvSpPr>
        <p:spPr/>
        <p:txBody>
          <a:bodyPr/>
          <a:lstStyle/>
          <a:p>
            <a:endParaRPr lang="en-ID"/>
          </a:p>
        </p:txBody>
      </p:sp>
      <p:sp>
        <p:nvSpPr>
          <p:cNvPr id="8" name="Content Placeholder 7">
            <a:extLst>
              <a:ext uri="{FF2B5EF4-FFF2-40B4-BE49-F238E27FC236}">
                <a16:creationId xmlns:a16="http://schemas.microsoft.com/office/drawing/2014/main" id="{EB434F13-E648-496F-AE49-F9E988086A99}"/>
              </a:ext>
            </a:extLst>
          </p:cNvPr>
          <p:cNvSpPr>
            <a:spLocks noGrp="1"/>
          </p:cNvSpPr>
          <p:nvPr>
            <p:ph sz="half" idx="2"/>
          </p:nvPr>
        </p:nvSpPr>
        <p:spPr/>
        <p:txBody>
          <a:bodyPr/>
          <a:lstStyle/>
          <a:p>
            <a:endParaRPr lang="en-ID"/>
          </a:p>
        </p:txBody>
      </p:sp>
      <p:sp>
        <p:nvSpPr>
          <p:cNvPr id="9" name="Text Placeholder 8">
            <a:extLst>
              <a:ext uri="{FF2B5EF4-FFF2-40B4-BE49-F238E27FC236}">
                <a16:creationId xmlns:a16="http://schemas.microsoft.com/office/drawing/2014/main" id="{E8A13FA3-656D-45BF-952A-7681BEB57E69}"/>
              </a:ext>
            </a:extLst>
          </p:cNvPr>
          <p:cNvSpPr>
            <a:spLocks noGrp="1"/>
          </p:cNvSpPr>
          <p:nvPr>
            <p:ph type="body" sz="quarter" idx="3"/>
          </p:nvPr>
        </p:nvSpPr>
        <p:spPr/>
        <p:txBody>
          <a:bodyPr/>
          <a:lstStyle/>
          <a:p>
            <a:endParaRPr lang="en-ID"/>
          </a:p>
        </p:txBody>
      </p:sp>
      <p:sp>
        <p:nvSpPr>
          <p:cNvPr id="10" name="Content Placeholder 9">
            <a:extLst>
              <a:ext uri="{FF2B5EF4-FFF2-40B4-BE49-F238E27FC236}">
                <a16:creationId xmlns:a16="http://schemas.microsoft.com/office/drawing/2014/main" id="{D568C51A-64C1-45C8-BC19-C896EC7B083B}"/>
              </a:ext>
            </a:extLst>
          </p:cNvPr>
          <p:cNvSpPr>
            <a:spLocks noGrp="1"/>
          </p:cNvSpPr>
          <p:nvPr>
            <p:ph sz="quarter" idx="4"/>
          </p:nvPr>
        </p:nvSpPr>
        <p:spPr/>
        <p:txBody>
          <a:bodyPr/>
          <a:lstStyle/>
          <a:p>
            <a:endParaRPr lang="en-ID"/>
          </a:p>
        </p:txBody>
      </p:sp>
    </p:spTree>
    <p:extLst>
      <p:ext uri="{BB962C8B-B14F-4D97-AF65-F5344CB8AC3E}">
        <p14:creationId xmlns:p14="http://schemas.microsoft.com/office/powerpoint/2010/main" val="1965379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AE78893-4A66-3886-72EB-CF2CFD10FC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828800"/>
            <a:ext cx="9144000" cy="3200400"/>
          </a:xfrm>
          <a:prstGeom prst="rect">
            <a:avLst/>
          </a:prstGeom>
          <a:ln>
            <a:noFill/>
          </a:ln>
          <a:effectLst>
            <a:outerShdw blurRad="190500" algn="tl" rotWithShape="0">
              <a:srgbClr val="000000">
                <a:alpha val="70000"/>
              </a:srgbClr>
            </a:outerShdw>
          </a:effectLst>
        </p:spPr>
      </p:pic>
      <p:sp>
        <p:nvSpPr>
          <p:cNvPr id="2" name="Slide Number Placeholder 1"/>
          <p:cNvSpPr>
            <a:spLocks noGrp="1"/>
          </p:cNvSpPr>
          <p:nvPr>
            <p:ph type="sldNum" sz="quarter" idx="12"/>
          </p:nvPr>
        </p:nvSpPr>
        <p:spPr/>
        <p:txBody>
          <a:bodyPr/>
          <a:lstStyle/>
          <a:p>
            <a:fld id="{C5474C3B-B59E-43E5-8D69-3B3873375F64}" type="slidenum">
              <a:rPr lang="en-MY" smtClean="0"/>
              <a:t>3</a:t>
            </a:fld>
            <a:endParaRPr lang="en-MY"/>
          </a:p>
        </p:txBody>
      </p:sp>
    </p:spTree>
    <p:extLst>
      <p:ext uri="{BB962C8B-B14F-4D97-AF65-F5344CB8AC3E}">
        <p14:creationId xmlns:p14="http://schemas.microsoft.com/office/powerpoint/2010/main" val="144572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5521978-003E-95E9-540D-0595A6EFAE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Rectangle 2"/>
          <p:cNvSpPr/>
          <p:nvPr/>
        </p:nvSpPr>
        <p:spPr>
          <a:xfrm>
            <a:off x="467544" y="560869"/>
            <a:ext cx="7992888" cy="3231654"/>
          </a:xfrm>
          <a:prstGeom prst="rect">
            <a:avLst/>
          </a:prstGeom>
          <a:noFill/>
        </p:spPr>
        <p:txBody>
          <a:bodyPr wrap="square" lIns="91440" tIns="45720" rIns="91440" bIns="45720">
            <a:spAutoFit/>
          </a:bodyPr>
          <a:lstStyle/>
          <a:p>
            <a:pPr>
              <a:buClr>
                <a:srgbClr val="000000"/>
              </a:buClr>
            </a:pPr>
            <a:endParaRPr lang="en-US" sz="4800" b="1" dirty="0">
              <a:solidFill>
                <a:srgbClr val="000000"/>
              </a:solidFill>
              <a:latin typeface="Arial" panose="020B0604020202020204" pitchFamily="34" charset="0"/>
              <a:cs typeface="Arial" panose="020B0604020202020204" pitchFamily="34" charset="0"/>
            </a:endParaRPr>
          </a:p>
          <a:p>
            <a:pPr>
              <a:buClr>
                <a:srgbClr val="000000"/>
              </a:buClr>
            </a:pPr>
            <a:endParaRPr lang="en-US" sz="4800" b="1" dirty="0">
              <a:solidFill>
                <a:srgbClr val="000000"/>
              </a:solidFill>
              <a:latin typeface="Arial" panose="020B0604020202020204" pitchFamily="34" charset="0"/>
              <a:cs typeface="Arial" panose="020B0604020202020204" pitchFamily="34" charset="0"/>
            </a:endParaRPr>
          </a:p>
          <a:p>
            <a:pPr>
              <a:buClr>
                <a:srgbClr val="000000"/>
              </a:buClr>
            </a:pPr>
            <a:r>
              <a:rPr lang="en-US" sz="3600" b="1" dirty="0">
                <a:solidFill>
                  <a:srgbClr val="000000"/>
                </a:solidFill>
                <a:latin typeface="Arial" panose="020B0604020202020204" pitchFamily="34" charset="0"/>
                <a:cs typeface="Arial" panose="020B0604020202020204" pitchFamily="34" charset="0"/>
              </a:rPr>
              <a:t>Tax Treatment of Interest Expense   - The Malaysian Perspective</a:t>
            </a:r>
            <a:br>
              <a:rPr lang="en-US" sz="3600" b="1" dirty="0">
                <a:solidFill>
                  <a:srgbClr val="000000"/>
                </a:solidFill>
                <a:latin typeface="Arial" panose="020B0604020202020204" pitchFamily="34" charset="0"/>
                <a:cs typeface="Arial" panose="020B0604020202020204" pitchFamily="34" charset="0"/>
              </a:rPr>
            </a:br>
            <a:endParaRPr lang="en-US" sz="3600" b="1" dirty="0">
              <a:ln w="17780" cmpd="sng">
                <a:solidFill>
                  <a:srgbClr val="FFC000"/>
                </a:solidFill>
                <a:prstDash val="solid"/>
                <a:miter lim="800000"/>
              </a:ln>
              <a:gradFill>
                <a:gsLst>
                  <a:gs pos="10000">
                    <a:srgbClr val="002D62">
                      <a:tint val="63000"/>
                      <a:sat val="105000"/>
                    </a:srgbClr>
                  </a:gs>
                  <a:gs pos="90000">
                    <a:srgbClr val="002D62">
                      <a:shade val="50000"/>
                      <a:satMod val="100000"/>
                    </a:srgbClr>
                  </a:gs>
                </a:gsLst>
                <a:lin ang="5400000"/>
              </a:gradFill>
              <a:latin typeface="Arial" panose="020B0604020202020204" pitchFamily="34" charset="0"/>
              <a:cs typeface="Arial" panose="020B0604020202020204" pitchFamily="34" charset="0"/>
            </a:endParaRPr>
          </a:p>
        </p:txBody>
      </p:sp>
      <p:sp>
        <p:nvSpPr>
          <p:cNvPr id="6" name="Text Placeholder 4">
            <a:extLst>
              <a:ext uri="{FF2B5EF4-FFF2-40B4-BE49-F238E27FC236}">
                <a16:creationId xmlns:a16="http://schemas.microsoft.com/office/drawing/2014/main" id="{A5AF510D-DCAC-4533-89B2-C3BA2030FF0F}"/>
              </a:ext>
            </a:extLst>
          </p:cNvPr>
          <p:cNvSpPr txBox="1">
            <a:spLocks/>
          </p:cNvSpPr>
          <p:nvPr/>
        </p:nvSpPr>
        <p:spPr>
          <a:xfrm>
            <a:off x="483987" y="4509120"/>
            <a:ext cx="5088014" cy="1261884"/>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i="1" dirty="0">
                <a:latin typeface="Arial" panose="020B0604020202020204" pitchFamily="34" charset="0"/>
                <a:cs typeface="Arial" panose="020B0604020202020204" pitchFamily="34" charset="0"/>
              </a:rPr>
              <a:t>Presented by</a:t>
            </a:r>
          </a:p>
          <a:p>
            <a:r>
              <a:rPr lang="en-US" sz="2400" i="1" dirty="0" err="1">
                <a:latin typeface="Arial" panose="020B0604020202020204" pitchFamily="34" charset="0"/>
                <a:cs typeface="Arial" panose="020B0604020202020204" pitchFamily="34" charset="0"/>
              </a:rPr>
              <a:t>Mr</a:t>
            </a:r>
            <a:r>
              <a:rPr lang="en-US" sz="2400" i="1" dirty="0">
                <a:latin typeface="Arial" panose="020B0604020202020204" pitchFamily="34" charset="0"/>
                <a:cs typeface="Arial" panose="020B0604020202020204" pitchFamily="34" charset="0"/>
              </a:rPr>
              <a:t> Harvindar Singh</a:t>
            </a:r>
          </a:p>
          <a:p>
            <a:r>
              <a:rPr lang="en-US" sz="2400" i="1" dirty="0">
                <a:latin typeface="Arial" panose="020B0604020202020204" pitchFamily="34" charset="0"/>
                <a:cs typeface="Arial" panose="020B0604020202020204" pitchFamily="34" charset="0"/>
              </a:rPr>
              <a:t>Council Member</a:t>
            </a:r>
          </a:p>
          <a:p>
            <a:r>
              <a:rPr lang="en-US" sz="2400" i="1" dirty="0">
                <a:latin typeface="Arial" panose="020B0604020202020204" pitchFamily="34" charset="0"/>
                <a:cs typeface="Arial" panose="020B0604020202020204" pitchFamily="34" charset="0"/>
              </a:rPr>
              <a:t>Chartered Tax Institute of Malaysia</a:t>
            </a:r>
          </a:p>
          <a:p>
            <a:endParaRPr lang="en-US" sz="2400" i="1"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fld id="{0390C926-CD6C-4A70-81D0-0565E7A79DBA}" type="slidenum">
              <a:rPr lang="en-MY" smtClean="0"/>
              <a:t>4</a:t>
            </a:fld>
            <a:endParaRPr lang="en-MY"/>
          </a:p>
        </p:txBody>
      </p:sp>
    </p:spTree>
    <p:extLst>
      <p:ext uri="{BB962C8B-B14F-4D97-AF65-F5344CB8AC3E}">
        <p14:creationId xmlns:p14="http://schemas.microsoft.com/office/powerpoint/2010/main" val="25029029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CA2D03F-CF91-9F26-5561-AD9306596D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itle 6"/>
          <p:cNvSpPr txBox="1">
            <a:spLocks/>
          </p:cNvSpPr>
          <p:nvPr/>
        </p:nvSpPr>
        <p:spPr>
          <a:xfrm>
            <a:off x="3779912" y="476672"/>
            <a:ext cx="5616624" cy="430887"/>
          </a:xfrm>
          <a:prstGeom prst="rect">
            <a:avLst/>
          </a:prstGeom>
        </p:spPr>
        <p:txBody>
          <a:bodyPr vert="horz" wrap="square" lIns="0" tIns="0" rIns="0" bIns="0" rtlCol="0" anchor="t" anchorCtr="0">
            <a:spAutoFit/>
          </a:bodyPr>
          <a:lstStyle>
            <a:lvl1pPr algn="l" defTabSz="685800" rtl="0" eaLnBrk="1" latinLnBrk="0" hangingPunct="1">
              <a:spcBef>
                <a:spcPct val="0"/>
              </a:spcBef>
              <a:buNone/>
              <a:defRPr sz="3200" b="1" kern="1200" baseline="0">
                <a:solidFill>
                  <a:schemeClr val="tx1"/>
                </a:solidFill>
                <a:latin typeface="+mj-lt"/>
                <a:ea typeface="+mj-ea"/>
                <a:cs typeface="+mj-cs"/>
              </a:defRPr>
            </a:lvl1pPr>
          </a:lstStyle>
          <a:p>
            <a:r>
              <a:rPr lang="en-US" sz="2800" b="0" dirty="0">
                <a:solidFill>
                  <a:srgbClr val="000000"/>
                </a:solidFill>
                <a:latin typeface="Arial" panose="020B0604020202020204" pitchFamily="34" charset="0"/>
                <a:ea typeface="+mn-ea"/>
                <a:cs typeface="Arial" panose="020B0604020202020204" pitchFamily="34" charset="0"/>
              </a:rPr>
              <a:t>Contents</a:t>
            </a:r>
          </a:p>
        </p:txBody>
      </p:sp>
      <p:sp>
        <p:nvSpPr>
          <p:cNvPr id="6" name="Pentagon 5"/>
          <p:cNvSpPr/>
          <p:nvPr/>
        </p:nvSpPr>
        <p:spPr>
          <a:xfrm>
            <a:off x="902202" y="1628800"/>
            <a:ext cx="350726" cy="302597"/>
          </a:xfrm>
          <a:prstGeom prst="homePlate">
            <a:avLst/>
          </a:prstGeom>
          <a:solidFill>
            <a:srgbClr val="FFC000"/>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7" name="Text Placeholder 2">
            <a:extLst>
              <a:ext uri="{FF2B5EF4-FFF2-40B4-BE49-F238E27FC236}">
                <a16:creationId xmlns:a16="http://schemas.microsoft.com/office/drawing/2014/main" id="{086D1764-7B1B-4A34-A212-A831A15238F9}"/>
              </a:ext>
            </a:extLst>
          </p:cNvPr>
          <p:cNvSpPr txBox="1">
            <a:spLocks/>
          </p:cNvSpPr>
          <p:nvPr/>
        </p:nvSpPr>
        <p:spPr>
          <a:xfrm>
            <a:off x="1472528" y="692115"/>
            <a:ext cx="7704408" cy="4702428"/>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2800" dirty="0"/>
              <a:t>Interest expense – deductibility rule</a:t>
            </a:r>
          </a:p>
          <a:p>
            <a:pPr marL="693737" lvl="1" indent="-514350">
              <a:buFont typeface="+mj-lt"/>
              <a:buAutoNum type="romanLcPeriod"/>
            </a:pPr>
            <a:r>
              <a:rPr lang="en-US" sz="2800" dirty="0"/>
              <a:t>General deductibility – Section 33(1)</a:t>
            </a:r>
          </a:p>
          <a:p>
            <a:pPr marL="693737" lvl="1" indent="-514350">
              <a:buFont typeface="+mj-lt"/>
              <a:buAutoNum type="romanLcPeriod"/>
            </a:pPr>
            <a:r>
              <a:rPr lang="en-US" sz="2800" dirty="0"/>
              <a:t>Specific deductibility – Section 33(1)(a)</a:t>
            </a:r>
          </a:p>
          <a:p>
            <a:pPr marL="693737" lvl="1" indent="-514350">
              <a:buFont typeface="+mj-lt"/>
              <a:buAutoNum type="romanLcPeriod"/>
            </a:pPr>
            <a:r>
              <a:rPr lang="en-US" sz="2800" dirty="0"/>
              <a:t>Restriction rule – Section 33(2)</a:t>
            </a:r>
          </a:p>
          <a:p>
            <a:pPr algn="l"/>
            <a:endParaRPr lang="en-US" sz="2800" dirty="0"/>
          </a:p>
          <a:p>
            <a:pPr algn="l"/>
            <a:r>
              <a:rPr lang="en-US" sz="2800" dirty="0"/>
              <a:t>Earning Stripping Rules – Section 140C</a:t>
            </a:r>
          </a:p>
          <a:p>
            <a:endParaRPr lang="en-US" sz="2800" dirty="0"/>
          </a:p>
        </p:txBody>
      </p:sp>
      <p:sp>
        <p:nvSpPr>
          <p:cNvPr id="11" name="Pentagon 10"/>
          <p:cNvSpPr/>
          <p:nvPr/>
        </p:nvSpPr>
        <p:spPr>
          <a:xfrm>
            <a:off x="914184" y="3789040"/>
            <a:ext cx="339349" cy="313557"/>
          </a:xfrm>
          <a:prstGeom prst="homePlate">
            <a:avLst/>
          </a:prstGeom>
          <a:solidFill>
            <a:srgbClr val="FFC000"/>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fld id="{0390C926-CD6C-4A70-81D0-0565E7A79DBA}" type="slidenum">
              <a:rPr lang="en-MY" smtClean="0"/>
              <a:t>5</a:t>
            </a:fld>
            <a:endParaRPr lang="en-MY"/>
          </a:p>
        </p:txBody>
      </p:sp>
    </p:spTree>
    <p:extLst>
      <p:ext uri="{BB962C8B-B14F-4D97-AF65-F5344CB8AC3E}">
        <p14:creationId xmlns:p14="http://schemas.microsoft.com/office/powerpoint/2010/main" val="2769722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F8D82C6-8502-C957-DF85-D3F02A5B58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itle 6"/>
          <p:cNvSpPr txBox="1">
            <a:spLocks/>
          </p:cNvSpPr>
          <p:nvPr/>
        </p:nvSpPr>
        <p:spPr>
          <a:xfrm>
            <a:off x="467544" y="404664"/>
            <a:ext cx="8208912" cy="861774"/>
          </a:xfrm>
          <a:prstGeom prst="rect">
            <a:avLst/>
          </a:prstGeom>
        </p:spPr>
        <p:txBody>
          <a:bodyPr vert="horz" wrap="square" lIns="0" tIns="0" rIns="0" bIns="0" rtlCol="0" anchor="t" anchorCtr="0">
            <a:spAutoFit/>
          </a:bodyPr>
          <a:lstStyle>
            <a:lvl1pPr algn="l" defTabSz="685800" rtl="0" eaLnBrk="1" latinLnBrk="0" hangingPunct="1">
              <a:spcBef>
                <a:spcPct val="0"/>
              </a:spcBef>
              <a:buNone/>
              <a:defRPr sz="3200" b="1" kern="1200" baseline="0">
                <a:solidFill>
                  <a:schemeClr val="tx1"/>
                </a:solidFill>
                <a:latin typeface="+mj-lt"/>
                <a:ea typeface="+mj-ea"/>
                <a:cs typeface="+mj-cs"/>
              </a:defRPr>
            </a:lvl1pPr>
          </a:lstStyle>
          <a:p>
            <a:r>
              <a:rPr lang="en-US" sz="2800" b="0" dirty="0">
                <a:solidFill>
                  <a:srgbClr val="000000"/>
                </a:solidFill>
                <a:latin typeface="Arial" panose="020B0604020202020204" pitchFamily="34" charset="0"/>
                <a:ea typeface="+mn-ea"/>
                <a:cs typeface="Arial" panose="020B0604020202020204" pitchFamily="34" charset="0"/>
              </a:rPr>
              <a:t>General deductions provision – Section 33(1) of the ITA 1967</a:t>
            </a:r>
          </a:p>
        </p:txBody>
      </p:sp>
      <p:sp>
        <p:nvSpPr>
          <p:cNvPr id="4" name="Rounded Rectangle 3"/>
          <p:cNvSpPr/>
          <p:nvPr/>
        </p:nvSpPr>
        <p:spPr>
          <a:xfrm>
            <a:off x="535633" y="1526087"/>
            <a:ext cx="8140823" cy="685800"/>
          </a:xfrm>
          <a:prstGeom prst="roundRect">
            <a:avLst/>
          </a:prstGeom>
          <a:solidFill>
            <a:srgbClr val="002060"/>
          </a:solidFill>
          <a:ln>
            <a:solidFill>
              <a:schemeClr val="bg1"/>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Tw Cen MT" panose="020B0602020104020603" pitchFamily="34" charset="0"/>
                <a:cs typeface="Arial" pitchFamily="34" charset="0"/>
              </a:rPr>
              <a:t>Section 33(1) – Deductions in ascertaining adjusted income</a:t>
            </a:r>
            <a:endParaRPr lang="en-MY" sz="2400" b="1" dirty="0">
              <a:latin typeface="Tw Cen MT" panose="020B0602020104020603" pitchFamily="34" charset="0"/>
              <a:cs typeface="Arial" pitchFamily="34" charset="0"/>
            </a:endParaRPr>
          </a:p>
        </p:txBody>
      </p:sp>
      <p:sp>
        <p:nvSpPr>
          <p:cNvPr id="5" name="Rectangle 4"/>
          <p:cNvSpPr/>
          <p:nvPr/>
        </p:nvSpPr>
        <p:spPr>
          <a:xfrm>
            <a:off x="549592" y="2654257"/>
            <a:ext cx="8126864" cy="3108543"/>
          </a:xfrm>
          <a:prstGeom prst="rect">
            <a:avLst/>
          </a:prstGeom>
          <a:solidFill>
            <a:srgbClr val="FFC000"/>
          </a:solidFill>
          <a:ln>
            <a:solidFill>
              <a:srgbClr val="FFC100"/>
            </a:solidFill>
          </a:ln>
        </p:spPr>
        <p:txBody>
          <a:bodyPr wrap="square">
            <a:spAutoFit/>
          </a:bodyPr>
          <a:lstStyle/>
          <a:p>
            <a:pPr indent="0" algn="just">
              <a:spcBef>
                <a:spcPts val="300"/>
              </a:spcBef>
              <a:buNone/>
            </a:pPr>
            <a:r>
              <a:rPr lang="en-GB" sz="2800" dirty="0">
                <a:latin typeface="Tw Cen MT" panose="020B0602020104020603" pitchFamily="34" charset="0"/>
                <a:cs typeface="Arial" pitchFamily="34" charset="0"/>
              </a:rPr>
              <a:t>Adjusted income of a person from a source for the basis period for a year of assessment shall be an amount ascertained by </a:t>
            </a:r>
            <a:r>
              <a:rPr lang="en-GB" sz="2800" b="1" u="sng" dirty="0">
                <a:latin typeface="Tw Cen MT" panose="020B0602020104020603" pitchFamily="34" charset="0"/>
                <a:cs typeface="Arial" pitchFamily="34" charset="0"/>
              </a:rPr>
              <a:t>deducting</a:t>
            </a:r>
            <a:r>
              <a:rPr lang="en-GB" sz="2800" dirty="0">
                <a:latin typeface="Tw Cen MT" panose="020B0602020104020603" pitchFamily="34" charset="0"/>
                <a:cs typeface="Arial" pitchFamily="34" charset="0"/>
              </a:rPr>
              <a:t> from the gross income of that person from that source for that period all </a:t>
            </a:r>
            <a:r>
              <a:rPr lang="en-GB" sz="2800" b="1" dirty="0">
                <a:latin typeface="Tw Cen MT" panose="020B0602020104020603" pitchFamily="34" charset="0"/>
                <a:cs typeface="Arial" pitchFamily="34" charset="0"/>
              </a:rPr>
              <a:t>outgoings and expenses</a:t>
            </a:r>
            <a:r>
              <a:rPr lang="en-GB" sz="2800" dirty="0">
                <a:latin typeface="Tw Cen MT" panose="020B0602020104020603" pitchFamily="34" charset="0"/>
                <a:cs typeface="Arial" pitchFamily="34" charset="0"/>
              </a:rPr>
              <a:t> </a:t>
            </a:r>
            <a:r>
              <a:rPr lang="en-GB" sz="2800" b="1" dirty="0">
                <a:latin typeface="Tw Cen MT" panose="020B0602020104020603" pitchFamily="34" charset="0"/>
                <a:cs typeface="Arial" pitchFamily="34" charset="0"/>
              </a:rPr>
              <a:t>wholly and exclusively incurred</a:t>
            </a:r>
            <a:r>
              <a:rPr lang="en-GB" sz="2800" dirty="0">
                <a:latin typeface="Tw Cen MT" panose="020B0602020104020603" pitchFamily="34" charset="0"/>
                <a:cs typeface="Arial" pitchFamily="34" charset="0"/>
              </a:rPr>
              <a:t> during that period by that person </a:t>
            </a:r>
            <a:r>
              <a:rPr lang="en-GB" sz="2800" b="1" dirty="0">
                <a:latin typeface="Tw Cen MT" panose="020B0602020104020603" pitchFamily="34" charset="0"/>
                <a:cs typeface="Arial" pitchFamily="34" charset="0"/>
              </a:rPr>
              <a:t>in the production of gross income</a:t>
            </a:r>
            <a:r>
              <a:rPr lang="en-GB" sz="2800" dirty="0">
                <a:latin typeface="Tw Cen MT" panose="020B0602020104020603" pitchFamily="34" charset="0"/>
                <a:cs typeface="Arial" pitchFamily="34" charset="0"/>
              </a:rPr>
              <a:t> from that source …</a:t>
            </a:r>
          </a:p>
        </p:txBody>
      </p:sp>
      <p:sp>
        <p:nvSpPr>
          <p:cNvPr id="2" name="Slide Number Placeholder 1"/>
          <p:cNvSpPr>
            <a:spLocks noGrp="1"/>
          </p:cNvSpPr>
          <p:nvPr>
            <p:ph type="sldNum" sz="quarter" idx="12"/>
          </p:nvPr>
        </p:nvSpPr>
        <p:spPr/>
        <p:txBody>
          <a:bodyPr/>
          <a:lstStyle/>
          <a:p>
            <a:fld id="{0390C926-CD6C-4A70-81D0-0565E7A79DBA}" type="slidenum">
              <a:rPr lang="en-MY" smtClean="0"/>
              <a:t>6</a:t>
            </a:fld>
            <a:endParaRPr lang="en-MY"/>
          </a:p>
        </p:txBody>
      </p:sp>
    </p:spTree>
    <p:extLst>
      <p:ext uri="{BB962C8B-B14F-4D97-AF65-F5344CB8AC3E}">
        <p14:creationId xmlns:p14="http://schemas.microsoft.com/office/powerpoint/2010/main" val="8860214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E9CF0C9-F051-4B21-8128-96DCB22AF5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itle 6"/>
          <p:cNvSpPr txBox="1">
            <a:spLocks/>
          </p:cNvSpPr>
          <p:nvPr/>
        </p:nvSpPr>
        <p:spPr>
          <a:xfrm>
            <a:off x="642174" y="163825"/>
            <a:ext cx="8208912" cy="861774"/>
          </a:xfrm>
          <a:prstGeom prst="rect">
            <a:avLst/>
          </a:prstGeom>
        </p:spPr>
        <p:txBody>
          <a:bodyPr vert="horz" wrap="square" lIns="0" tIns="0" rIns="0" bIns="0" rtlCol="0" anchor="t" anchorCtr="0">
            <a:spAutoFit/>
          </a:bodyPr>
          <a:lstStyle>
            <a:lvl1pPr algn="l" defTabSz="685800" rtl="0" eaLnBrk="1" latinLnBrk="0" hangingPunct="1">
              <a:spcBef>
                <a:spcPct val="0"/>
              </a:spcBef>
              <a:buNone/>
              <a:defRPr sz="3200" b="1" kern="1200" baseline="0">
                <a:solidFill>
                  <a:schemeClr val="tx1"/>
                </a:solidFill>
                <a:latin typeface="+mj-lt"/>
                <a:ea typeface="+mj-ea"/>
                <a:cs typeface="+mj-cs"/>
              </a:defRPr>
            </a:lvl1pPr>
          </a:lstStyle>
          <a:p>
            <a:r>
              <a:rPr lang="en-US" sz="2800" b="0" dirty="0">
                <a:solidFill>
                  <a:srgbClr val="000000"/>
                </a:solidFill>
                <a:latin typeface="Arial" panose="020B0604020202020204" pitchFamily="34" charset="0"/>
                <a:ea typeface="+mn-ea"/>
                <a:cs typeface="Arial" panose="020B0604020202020204" pitchFamily="34" charset="0"/>
              </a:rPr>
              <a:t>Section 33(1) – 5 General rules for deduction of expenses</a:t>
            </a:r>
          </a:p>
        </p:txBody>
      </p:sp>
      <p:graphicFrame>
        <p:nvGraphicFramePr>
          <p:cNvPr id="6" name="Diagram 5">
            <a:extLst>
              <a:ext uri="{FF2B5EF4-FFF2-40B4-BE49-F238E27FC236}">
                <a16:creationId xmlns:a16="http://schemas.microsoft.com/office/drawing/2014/main" id="{C00492F7-7753-4F3A-870F-193E59516DAA}"/>
              </a:ext>
            </a:extLst>
          </p:cNvPr>
          <p:cNvGraphicFramePr/>
          <p:nvPr/>
        </p:nvGraphicFramePr>
        <p:xfrm>
          <a:off x="642174" y="980728"/>
          <a:ext cx="8128000" cy="47553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a:extLst>
              <a:ext uri="{FF2B5EF4-FFF2-40B4-BE49-F238E27FC236}">
                <a16:creationId xmlns:a16="http://schemas.microsoft.com/office/drawing/2014/main" id="{0F66E726-EEE4-4699-A770-7AA3DA5892AF}"/>
              </a:ext>
            </a:extLst>
          </p:cNvPr>
          <p:cNvSpPr txBox="1"/>
          <p:nvPr/>
        </p:nvSpPr>
        <p:spPr>
          <a:xfrm>
            <a:off x="1267351" y="1461668"/>
            <a:ext cx="2008505" cy="707886"/>
          </a:xfrm>
          <a:prstGeom prst="rect">
            <a:avLst/>
          </a:prstGeom>
          <a:noFill/>
        </p:spPr>
        <p:txBody>
          <a:bodyPr wrap="square" rtlCol="0">
            <a:spAutoFit/>
          </a:bodyPr>
          <a:lstStyle/>
          <a:p>
            <a:r>
              <a:rPr lang="en-US" sz="2000" dirty="0"/>
              <a:t>Outgoings and expenses</a:t>
            </a:r>
            <a:endParaRPr lang="en-MY" sz="2000" dirty="0"/>
          </a:p>
        </p:txBody>
      </p:sp>
      <p:sp>
        <p:nvSpPr>
          <p:cNvPr id="8" name="TextBox 7">
            <a:extLst>
              <a:ext uri="{FF2B5EF4-FFF2-40B4-BE49-F238E27FC236}">
                <a16:creationId xmlns:a16="http://schemas.microsoft.com/office/drawing/2014/main" id="{078920E9-0914-44E3-8B73-FB8C0EC5BE9E}"/>
              </a:ext>
            </a:extLst>
          </p:cNvPr>
          <p:cNvSpPr txBox="1"/>
          <p:nvPr/>
        </p:nvSpPr>
        <p:spPr>
          <a:xfrm>
            <a:off x="467544" y="3358379"/>
            <a:ext cx="2066925" cy="1323439"/>
          </a:xfrm>
          <a:prstGeom prst="rect">
            <a:avLst/>
          </a:prstGeom>
          <a:noFill/>
        </p:spPr>
        <p:txBody>
          <a:bodyPr wrap="square" rtlCol="0">
            <a:spAutoFit/>
          </a:bodyPr>
          <a:lstStyle/>
          <a:p>
            <a:r>
              <a:rPr lang="en-US" sz="2000" dirty="0"/>
              <a:t>In the course of producing the gross income from that source</a:t>
            </a:r>
            <a:endParaRPr lang="en-MY" sz="2000" dirty="0"/>
          </a:p>
        </p:txBody>
      </p:sp>
      <p:sp>
        <p:nvSpPr>
          <p:cNvPr id="9" name="TextBox 8">
            <a:extLst>
              <a:ext uri="{FF2B5EF4-FFF2-40B4-BE49-F238E27FC236}">
                <a16:creationId xmlns:a16="http://schemas.microsoft.com/office/drawing/2014/main" id="{D389679E-9526-4189-8204-2026BAA37EBE}"/>
              </a:ext>
            </a:extLst>
          </p:cNvPr>
          <p:cNvSpPr txBox="1"/>
          <p:nvPr/>
        </p:nvSpPr>
        <p:spPr>
          <a:xfrm>
            <a:off x="3697794" y="5736031"/>
            <a:ext cx="2616200" cy="400110"/>
          </a:xfrm>
          <a:prstGeom prst="rect">
            <a:avLst/>
          </a:prstGeom>
          <a:noFill/>
        </p:spPr>
        <p:txBody>
          <a:bodyPr wrap="square" rtlCol="0">
            <a:spAutoFit/>
          </a:bodyPr>
          <a:lstStyle/>
          <a:p>
            <a:r>
              <a:rPr lang="en-US" sz="2000" dirty="0"/>
              <a:t>In the basis period</a:t>
            </a:r>
            <a:endParaRPr lang="en-MY" sz="2000" dirty="0"/>
          </a:p>
        </p:txBody>
      </p:sp>
      <p:sp>
        <p:nvSpPr>
          <p:cNvPr id="10" name="TextBox 9">
            <a:extLst>
              <a:ext uri="{FF2B5EF4-FFF2-40B4-BE49-F238E27FC236}">
                <a16:creationId xmlns:a16="http://schemas.microsoft.com/office/drawing/2014/main" id="{3074F37D-A2D9-47B6-A69B-4DD97D5C7D67}"/>
              </a:ext>
            </a:extLst>
          </p:cNvPr>
          <p:cNvSpPr txBox="1"/>
          <p:nvPr/>
        </p:nvSpPr>
        <p:spPr>
          <a:xfrm>
            <a:off x="7191564" y="3477657"/>
            <a:ext cx="2113280" cy="400110"/>
          </a:xfrm>
          <a:prstGeom prst="rect">
            <a:avLst/>
          </a:prstGeom>
          <a:noFill/>
        </p:spPr>
        <p:txBody>
          <a:bodyPr wrap="square" rtlCol="0">
            <a:spAutoFit/>
          </a:bodyPr>
          <a:lstStyle/>
          <a:p>
            <a:r>
              <a:rPr lang="en-US" sz="2000" dirty="0"/>
              <a:t>Incurred</a:t>
            </a:r>
            <a:endParaRPr lang="en-MY" sz="2000" dirty="0"/>
          </a:p>
        </p:txBody>
      </p:sp>
      <p:sp>
        <p:nvSpPr>
          <p:cNvPr id="11" name="TextBox 10">
            <a:extLst>
              <a:ext uri="{FF2B5EF4-FFF2-40B4-BE49-F238E27FC236}">
                <a16:creationId xmlns:a16="http://schemas.microsoft.com/office/drawing/2014/main" id="{42F550E4-5A5D-495F-9C58-3BC8C020A235}"/>
              </a:ext>
            </a:extLst>
          </p:cNvPr>
          <p:cNvSpPr txBox="1"/>
          <p:nvPr/>
        </p:nvSpPr>
        <p:spPr>
          <a:xfrm>
            <a:off x="6674793" y="1467744"/>
            <a:ext cx="2491740" cy="707886"/>
          </a:xfrm>
          <a:prstGeom prst="rect">
            <a:avLst/>
          </a:prstGeom>
          <a:noFill/>
        </p:spPr>
        <p:txBody>
          <a:bodyPr wrap="square" rtlCol="0">
            <a:spAutoFit/>
          </a:bodyPr>
          <a:lstStyle/>
          <a:p>
            <a:r>
              <a:rPr lang="en-US" sz="2000" dirty="0"/>
              <a:t>Wholly and exclusively</a:t>
            </a:r>
            <a:endParaRPr lang="en-MY" sz="2000" dirty="0"/>
          </a:p>
        </p:txBody>
      </p:sp>
      <p:sp>
        <p:nvSpPr>
          <p:cNvPr id="2" name="Slide Number Placeholder 1"/>
          <p:cNvSpPr>
            <a:spLocks noGrp="1"/>
          </p:cNvSpPr>
          <p:nvPr>
            <p:ph type="sldNum" sz="quarter" idx="12"/>
          </p:nvPr>
        </p:nvSpPr>
        <p:spPr/>
        <p:txBody>
          <a:bodyPr/>
          <a:lstStyle/>
          <a:p>
            <a:fld id="{0390C926-CD6C-4A70-81D0-0565E7A79DBA}" type="slidenum">
              <a:rPr lang="en-MY" smtClean="0"/>
              <a:t>7</a:t>
            </a:fld>
            <a:endParaRPr lang="en-MY"/>
          </a:p>
        </p:txBody>
      </p:sp>
    </p:spTree>
    <p:extLst>
      <p:ext uri="{BB962C8B-B14F-4D97-AF65-F5344CB8AC3E}">
        <p14:creationId xmlns:p14="http://schemas.microsoft.com/office/powerpoint/2010/main" val="2823971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398102-EA79-3E68-A771-E0587DF09F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6"/>
          <p:cNvSpPr txBox="1">
            <a:spLocks/>
          </p:cNvSpPr>
          <p:nvPr/>
        </p:nvSpPr>
        <p:spPr>
          <a:xfrm>
            <a:off x="1043608" y="116632"/>
            <a:ext cx="7842913" cy="861774"/>
          </a:xfrm>
          <a:prstGeom prst="rect">
            <a:avLst/>
          </a:prstGeom>
        </p:spPr>
        <p:txBody>
          <a:bodyPr vert="horz" wrap="square" lIns="0" tIns="0" rIns="0" bIns="0" rtlCol="0" anchor="t" anchorCtr="0">
            <a:spAutoFit/>
          </a:bodyPr>
          <a:lstStyle>
            <a:lvl1pPr algn="l" defTabSz="685800" rtl="0" eaLnBrk="1" latinLnBrk="0" hangingPunct="1">
              <a:spcBef>
                <a:spcPct val="0"/>
              </a:spcBef>
              <a:buNone/>
              <a:defRPr sz="3200" b="1" kern="1200" baseline="0">
                <a:solidFill>
                  <a:schemeClr val="tx1"/>
                </a:solidFill>
                <a:latin typeface="+mj-lt"/>
                <a:ea typeface="+mj-ea"/>
                <a:cs typeface="+mj-cs"/>
              </a:defRPr>
            </a:lvl1pPr>
          </a:lstStyle>
          <a:p>
            <a:r>
              <a:rPr lang="en-US" sz="2800" b="0" dirty="0">
                <a:solidFill>
                  <a:srgbClr val="000000"/>
                </a:solidFill>
                <a:latin typeface="Arial" panose="020B0604020202020204" pitchFamily="34" charset="0"/>
                <a:ea typeface="+mn-ea"/>
                <a:cs typeface="Arial" panose="020B0604020202020204" pitchFamily="34" charset="0"/>
              </a:rPr>
              <a:t>Summary – Sections 33(1)(a) and 33(2) of the ITA, 1967</a:t>
            </a:r>
          </a:p>
        </p:txBody>
      </p:sp>
      <p:sp>
        <p:nvSpPr>
          <p:cNvPr id="3" name="Text Placeholder 2">
            <a:extLst>
              <a:ext uri="{FF2B5EF4-FFF2-40B4-BE49-F238E27FC236}">
                <a16:creationId xmlns:a16="http://schemas.microsoft.com/office/drawing/2014/main" id="{086D1764-7B1B-4A34-A212-A831A15238F9}"/>
              </a:ext>
            </a:extLst>
          </p:cNvPr>
          <p:cNvSpPr txBox="1">
            <a:spLocks/>
          </p:cNvSpPr>
          <p:nvPr/>
        </p:nvSpPr>
        <p:spPr>
          <a:xfrm>
            <a:off x="-755352" y="1485130"/>
            <a:ext cx="11160000" cy="4500000"/>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a:p>
            <a:endParaRPr lang="en-US"/>
          </a:p>
          <a:p>
            <a:pPr lvl="2"/>
            <a:endParaRPr lang="en-US" dirty="0"/>
          </a:p>
        </p:txBody>
      </p:sp>
      <p:sp>
        <p:nvSpPr>
          <p:cNvPr id="4" name="Text Placeholder 2">
            <a:extLst>
              <a:ext uri="{FF2B5EF4-FFF2-40B4-BE49-F238E27FC236}">
                <a16:creationId xmlns:a16="http://schemas.microsoft.com/office/drawing/2014/main" id="{086D1764-7B1B-4A34-A212-A831A15238F9}"/>
              </a:ext>
            </a:extLst>
          </p:cNvPr>
          <p:cNvSpPr txBox="1">
            <a:spLocks/>
          </p:cNvSpPr>
          <p:nvPr/>
        </p:nvSpPr>
        <p:spPr>
          <a:xfrm>
            <a:off x="1058112" y="1128263"/>
            <a:ext cx="8137215" cy="4846338"/>
          </a:xfrm>
          <a:prstGeom prst="rect">
            <a:avLst/>
          </a:prstGeom>
        </p:spPr>
        <p:txBody>
          <a:bodyPr vert="horz" wrap="square" lIns="0" tIns="0" rIns="0" bIns="0" rtlCol="0" anchor="t" anchorCtr="0">
            <a:noAutofit/>
          </a:bodyPr>
          <a:lstStyle>
            <a:lvl1pPr marL="134541" indent="-134541" algn="l" defTabSz="514350" rtl="0" eaLnBrk="1" latinLnBrk="0" hangingPunct="1">
              <a:spcBef>
                <a:spcPts val="450"/>
              </a:spcBef>
              <a:buClr>
                <a:schemeClr val="tx1"/>
              </a:buClr>
              <a:buSzPct val="100000"/>
              <a:buFont typeface="Arial" panose="020B0604020202020204" pitchFamily="34" charset="0"/>
              <a:buChar char="•"/>
              <a:defRPr sz="1800" kern="1200">
                <a:solidFill>
                  <a:schemeClr val="tx1"/>
                </a:solidFill>
                <a:latin typeface="+mn-lt"/>
                <a:ea typeface="+mn-ea"/>
                <a:cs typeface="+mn-cs"/>
              </a:defRPr>
            </a:lvl1pPr>
            <a:lvl2pPr marL="269081" indent="-152400" algn="l" defTabSz="514350" rtl="0" eaLnBrk="1" latinLnBrk="0" hangingPunct="1">
              <a:spcBef>
                <a:spcPts val="450"/>
              </a:spcBef>
              <a:buClr>
                <a:schemeClr val="tx1"/>
              </a:buClr>
              <a:buSzPct val="100000"/>
              <a:buFont typeface="Arial" panose="020B0604020202020204" pitchFamily="34" charset="0"/>
              <a:buChar char="•"/>
              <a:defRPr sz="1800" kern="1200">
                <a:solidFill>
                  <a:schemeClr val="tx1"/>
                </a:solidFill>
                <a:latin typeface="+mn-lt"/>
                <a:ea typeface="+mn-ea"/>
                <a:cs typeface="+mn-cs"/>
              </a:defRPr>
            </a:lvl2pPr>
            <a:lvl3pPr marL="334566" indent="-108347" algn="l" defTabSz="514350" rtl="0" eaLnBrk="1" latinLnBrk="0" hangingPunct="1">
              <a:spcBef>
                <a:spcPts val="450"/>
              </a:spcBef>
              <a:buClr>
                <a:schemeClr val="tx1"/>
              </a:buClr>
              <a:buSzPct val="100000"/>
              <a:buFont typeface="Arial" panose="020B0604020202020204" pitchFamily="34" charset="0"/>
              <a:buChar char="•"/>
              <a:defRPr sz="1800" kern="1200">
                <a:solidFill>
                  <a:schemeClr val="tx1"/>
                </a:solidFill>
                <a:latin typeface="+mn-lt"/>
                <a:ea typeface="+mn-ea"/>
                <a:cs typeface="+mn-cs"/>
              </a:defRPr>
            </a:lvl3pPr>
            <a:lvl4pPr marL="425196" indent="-102870" algn="l" defTabSz="514350" rtl="0" eaLnBrk="1" latinLnBrk="0" hangingPunct="1">
              <a:spcBef>
                <a:spcPts val="450"/>
              </a:spcBef>
              <a:buClr>
                <a:schemeClr val="tx1"/>
              </a:buClr>
              <a:buSzPct val="100000"/>
              <a:buFont typeface="Arial" panose="020B0604020202020204" pitchFamily="34" charset="0"/>
              <a:buChar char="•"/>
              <a:defRPr sz="1800" kern="1200">
                <a:solidFill>
                  <a:schemeClr val="tx1"/>
                </a:solidFill>
                <a:latin typeface="+mn-lt"/>
                <a:ea typeface="+mn-ea"/>
                <a:cs typeface="+mn-cs"/>
              </a:defRPr>
            </a:lvl4pPr>
            <a:lvl5pPr marL="521208" indent="-102870" algn="l" defTabSz="514350" rtl="0" eaLnBrk="1" latinLnBrk="0" hangingPunct="1">
              <a:spcBef>
                <a:spcPts val="450"/>
              </a:spcBef>
              <a:buClr>
                <a:schemeClr val="tx1"/>
              </a:buClr>
              <a:buSzPct val="100000"/>
              <a:buFont typeface="Arial" panose="020B0604020202020204" pitchFamily="34" charset="0"/>
              <a:buChar char="•"/>
              <a:defRPr sz="1800" kern="1200">
                <a:solidFill>
                  <a:schemeClr val="tx1"/>
                </a:solidFill>
                <a:latin typeface="+mn-lt"/>
                <a:ea typeface="+mn-ea"/>
                <a:cs typeface="+mn-cs"/>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endParaRPr lang="en-US" sz="1600" dirty="0"/>
          </a:p>
          <a:p>
            <a:pPr lvl="2"/>
            <a:endParaRPr lang="en-US" sz="1800" dirty="0"/>
          </a:p>
        </p:txBody>
      </p:sp>
      <p:sp>
        <p:nvSpPr>
          <p:cNvPr id="5" name="Rectangle 4"/>
          <p:cNvSpPr/>
          <p:nvPr/>
        </p:nvSpPr>
        <p:spPr>
          <a:xfrm>
            <a:off x="1209549" y="1111954"/>
            <a:ext cx="2185553" cy="526093"/>
          </a:xfrm>
          <a:prstGeom prst="rect">
            <a:avLst/>
          </a:prstGeom>
          <a:solidFill>
            <a:srgbClr val="1B328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Section 33(1)(a)</a:t>
            </a:r>
          </a:p>
        </p:txBody>
      </p:sp>
      <p:sp>
        <p:nvSpPr>
          <p:cNvPr id="6" name="Rectangle 5"/>
          <p:cNvSpPr/>
          <p:nvPr/>
        </p:nvSpPr>
        <p:spPr>
          <a:xfrm>
            <a:off x="5766600" y="1111953"/>
            <a:ext cx="2017522" cy="526093"/>
          </a:xfrm>
          <a:prstGeom prst="rect">
            <a:avLst/>
          </a:prstGeom>
          <a:solidFill>
            <a:srgbClr val="1B328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Section 33(2)</a:t>
            </a:r>
          </a:p>
        </p:txBody>
      </p:sp>
      <p:sp>
        <p:nvSpPr>
          <p:cNvPr id="7" name="Rounded Rectangle 6"/>
          <p:cNvSpPr/>
          <p:nvPr/>
        </p:nvSpPr>
        <p:spPr>
          <a:xfrm>
            <a:off x="35496" y="1831467"/>
            <a:ext cx="4392754" cy="4000746"/>
          </a:xfrm>
          <a:prstGeom prst="roundRect">
            <a:avLst/>
          </a:prstGeom>
          <a:solidFill>
            <a:srgbClr val="FFC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sz="2000" dirty="0">
                <a:solidFill>
                  <a:schemeClr val="tx1"/>
                </a:solidFill>
              </a:rPr>
              <a:t>The interest expense on borrowed money would be allowed deduction in full when the following conditions are met:</a:t>
            </a:r>
          </a:p>
          <a:p>
            <a:pPr marL="285750" indent="-285750">
              <a:buFont typeface="Arial" panose="020B0604020202020204" pitchFamily="34" charset="0"/>
              <a:buChar char="•"/>
            </a:pPr>
            <a:r>
              <a:rPr lang="en-US" sz="2000" dirty="0">
                <a:solidFill>
                  <a:schemeClr val="tx1"/>
                </a:solidFill>
              </a:rPr>
              <a:t>Passed the wholly and exclusively test under Section 33(1);</a:t>
            </a:r>
          </a:p>
          <a:p>
            <a:pPr marL="285750" indent="-285750">
              <a:buFont typeface="Arial" panose="020B0604020202020204" pitchFamily="34" charset="0"/>
              <a:buChar char="•"/>
            </a:pPr>
            <a:r>
              <a:rPr lang="en-US" sz="2000" dirty="0">
                <a:solidFill>
                  <a:schemeClr val="tx1"/>
                </a:solidFill>
              </a:rPr>
              <a:t>loan is employed in the production of gross income; or</a:t>
            </a:r>
          </a:p>
          <a:p>
            <a:pPr marL="285750" indent="-285750">
              <a:buFont typeface="Arial" panose="020B0604020202020204" pitchFamily="34" charset="0"/>
              <a:buChar char="•"/>
            </a:pPr>
            <a:r>
              <a:rPr lang="en-US" sz="2000" dirty="0">
                <a:solidFill>
                  <a:schemeClr val="tx1"/>
                </a:solidFill>
              </a:rPr>
              <a:t>loan is laid out on assets used or held for the production of gross income.</a:t>
            </a:r>
          </a:p>
        </p:txBody>
      </p:sp>
      <p:sp>
        <p:nvSpPr>
          <p:cNvPr id="8" name="Rounded Rectangle 7"/>
          <p:cNvSpPr/>
          <p:nvPr/>
        </p:nvSpPr>
        <p:spPr>
          <a:xfrm>
            <a:off x="4477174" y="1831467"/>
            <a:ext cx="4596374" cy="4000746"/>
          </a:xfrm>
          <a:prstGeom prst="roundRect">
            <a:avLst/>
          </a:prstGeom>
          <a:solidFill>
            <a:srgbClr val="FFC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sz="2000" dirty="0">
                <a:solidFill>
                  <a:schemeClr val="tx1"/>
                </a:solidFill>
              </a:rPr>
              <a:t>The interest expense on borrowed money would </a:t>
            </a:r>
            <a:r>
              <a:rPr lang="en-US" sz="2000" b="1" dirty="0">
                <a:solidFill>
                  <a:schemeClr val="tx1"/>
                </a:solidFill>
              </a:rPr>
              <a:t>NOT</a:t>
            </a:r>
            <a:r>
              <a:rPr lang="en-US" sz="2000" dirty="0">
                <a:solidFill>
                  <a:schemeClr val="tx1"/>
                </a:solidFill>
              </a:rPr>
              <a:t> be allowed as a deduction in full when the funds have been used to finance advances or investments. </a:t>
            </a:r>
          </a:p>
          <a:p>
            <a:endParaRPr lang="en-US" sz="2000" dirty="0">
              <a:solidFill>
                <a:schemeClr val="tx1"/>
              </a:solidFill>
            </a:endParaRPr>
          </a:p>
          <a:p>
            <a:r>
              <a:rPr lang="en-US" sz="2000" dirty="0">
                <a:solidFill>
                  <a:schemeClr val="tx1"/>
                </a:solidFill>
              </a:rPr>
              <a:t>Where the funds have been used to partly finance the advances or investments, the interest expense will be disallowed proportionately based on the interest restriction calculation prescribed in Section 33(2).</a:t>
            </a:r>
          </a:p>
        </p:txBody>
      </p:sp>
      <p:sp>
        <p:nvSpPr>
          <p:cNvPr id="9" name="Flowchart: Punched Tape 8"/>
          <p:cNvSpPr/>
          <p:nvPr/>
        </p:nvSpPr>
        <p:spPr>
          <a:xfrm>
            <a:off x="5289551" y="5661248"/>
            <a:ext cx="3034623" cy="531651"/>
          </a:xfrm>
          <a:prstGeom prst="flowChartPunchedTape">
            <a:avLst/>
          </a:prstGeom>
          <a:effectLst>
            <a:outerShdw blurRad="76200" dir="18900000" sy="23000" kx="-1200000" algn="bl" rotWithShape="0">
              <a:prstClr val="black">
                <a:alpha val="2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000" dirty="0"/>
              <a:t>Subject to interest restriction</a:t>
            </a:r>
          </a:p>
        </p:txBody>
      </p:sp>
      <p:sp>
        <p:nvSpPr>
          <p:cNvPr id="10" name="Flowchart: Punched Tape 9"/>
          <p:cNvSpPr/>
          <p:nvPr/>
        </p:nvSpPr>
        <p:spPr>
          <a:xfrm>
            <a:off x="1101420" y="5661248"/>
            <a:ext cx="2467678" cy="550234"/>
          </a:xfrm>
          <a:prstGeom prst="flowChartPunchedTape">
            <a:avLst/>
          </a:prstGeom>
          <a:effectLst>
            <a:outerShdw blurRad="76200" dir="18900000" sy="23000" kx="-1200000" algn="bl" rotWithShape="0">
              <a:prstClr val="black">
                <a:alpha val="2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000" dirty="0"/>
              <a:t>Deductible</a:t>
            </a:r>
          </a:p>
        </p:txBody>
      </p:sp>
      <p:sp>
        <p:nvSpPr>
          <p:cNvPr id="11" name="Slide Number Placeholder 10"/>
          <p:cNvSpPr>
            <a:spLocks noGrp="1"/>
          </p:cNvSpPr>
          <p:nvPr>
            <p:ph type="sldNum" sz="quarter" idx="12"/>
          </p:nvPr>
        </p:nvSpPr>
        <p:spPr/>
        <p:txBody>
          <a:bodyPr/>
          <a:lstStyle/>
          <a:p>
            <a:fld id="{0390C926-CD6C-4A70-81D0-0565E7A79DBA}" type="slidenum">
              <a:rPr lang="en-MY" smtClean="0"/>
              <a:t>8</a:t>
            </a:fld>
            <a:endParaRPr lang="en-MY"/>
          </a:p>
        </p:txBody>
      </p:sp>
    </p:spTree>
    <p:extLst>
      <p:ext uri="{BB962C8B-B14F-4D97-AF65-F5344CB8AC3E}">
        <p14:creationId xmlns:p14="http://schemas.microsoft.com/office/powerpoint/2010/main" val="42677515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5AB2433-F98A-FA57-72B6-D668E78FBF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Rectangle 1"/>
          <p:cNvSpPr/>
          <p:nvPr/>
        </p:nvSpPr>
        <p:spPr>
          <a:xfrm>
            <a:off x="720120" y="260648"/>
            <a:ext cx="8452520" cy="5262979"/>
          </a:xfrm>
          <a:prstGeom prst="rect">
            <a:avLst/>
          </a:prstGeom>
          <a:noFill/>
        </p:spPr>
        <p:txBody>
          <a:bodyPr wrap="square" lIns="91440" tIns="45720" rIns="91440" bIns="45720">
            <a:spAutoFit/>
          </a:bodyPr>
          <a:lstStyle/>
          <a:p>
            <a:pPr>
              <a:buClr>
                <a:srgbClr val="000000"/>
              </a:buClr>
            </a:pPr>
            <a:endParaRPr lang="en-US" sz="4800" b="1" dirty="0">
              <a:solidFill>
                <a:srgbClr val="000000"/>
              </a:solidFill>
              <a:latin typeface="Arial" panose="020B0604020202020204" pitchFamily="34" charset="0"/>
              <a:cs typeface="Arial" panose="020B0604020202020204" pitchFamily="34" charset="0"/>
            </a:endParaRPr>
          </a:p>
          <a:p>
            <a:pPr>
              <a:buClr>
                <a:srgbClr val="000000"/>
              </a:buClr>
            </a:pPr>
            <a:endParaRPr lang="en-US" sz="4800" b="1" dirty="0">
              <a:solidFill>
                <a:srgbClr val="000000"/>
              </a:solidFill>
              <a:latin typeface="Arial" panose="020B0604020202020204" pitchFamily="34" charset="0"/>
              <a:cs typeface="Arial" panose="020B0604020202020204" pitchFamily="34" charset="0"/>
            </a:endParaRPr>
          </a:p>
          <a:p>
            <a:pPr>
              <a:buClr>
                <a:srgbClr val="000000"/>
              </a:buClr>
            </a:pPr>
            <a:r>
              <a:rPr lang="en-US" sz="4800" b="1" dirty="0">
                <a:solidFill>
                  <a:srgbClr val="000000"/>
                </a:solidFill>
                <a:latin typeface="Arial" panose="020B0604020202020204" pitchFamily="34" charset="0"/>
                <a:cs typeface="Arial" panose="020B0604020202020204" pitchFamily="34" charset="0"/>
              </a:rPr>
              <a:t>Earning Stripping Rules</a:t>
            </a:r>
          </a:p>
          <a:p>
            <a:pPr>
              <a:buClr>
                <a:srgbClr val="000000"/>
              </a:buClr>
            </a:pPr>
            <a:r>
              <a:rPr lang="en-US" sz="4800" b="1" dirty="0">
                <a:solidFill>
                  <a:srgbClr val="000000"/>
                </a:solidFill>
                <a:latin typeface="Arial" panose="020B0604020202020204" pitchFamily="34" charset="0"/>
                <a:cs typeface="Arial" panose="020B0604020202020204" pitchFamily="34" charset="0"/>
              </a:rPr>
              <a:t> - Restriction on Deductibility of Interest</a:t>
            </a:r>
          </a:p>
          <a:p>
            <a:pPr>
              <a:buClr>
                <a:srgbClr val="000000"/>
              </a:buClr>
            </a:pPr>
            <a:br>
              <a:rPr lang="en-US" sz="4800" b="1" dirty="0">
                <a:solidFill>
                  <a:srgbClr val="000000"/>
                </a:solidFill>
                <a:latin typeface="Arial" panose="020B0604020202020204" pitchFamily="34" charset="0"/>
                <a:cs typeface="Arial" panose="020B0604020202020204" pitchFamily="34" charset="0"/>
              </a:rPr>
            </a:br>
            <a:endParaRPr lang="en-US" sz="4800" b="1" dirty="0">
              <a:ln w="17780" cmpd="sng">
                <a:solidFill>
                  <a:srgbClr val="FFC000"/>
                </a:solidFill>
                <a:prstDash val="solid"/>
                <a:miter lim="800000"/>
              </a:ln>
              <a:gradFill>
                <a:gsLst>
                  <a:gs pos="10000">
                    <a:srgbClr val="002D62">
                      <a:tint val="63000"/>
                      <a:sat val="105000"/>
                    </a:srgbClr>
                  </a:gs>
                  <a:gs pos="90000">
                    <a:srgbClr val="002D62">
                      <a:shade val="50000"/>
                      <a:satMod val="100000"/>
                    </a:srgbClr>
                  </a:gs>
                </a:gsLst>
                <a:lin ang="5400000"/>
              </a:gradFill>
              <a:latin typeface="Arial" panose="020B0604020202020204" pitchFamily="34" charset="0"/>
              <a:cs typeface="Arial" panose="020B0604020202020204" pitchFamily="34" charset="0"/>
            </a:endParaRPr>
          </a:p>
        </p:txBody>
      </p:sp>
      <p:pic>
        <p:nvPicPr>
          <p:cNvPr id="3" name="Graphic 4" descr="Coins outline">
            <a:extLst>
              <a:ext uri="{FF2B5EF4-FFF2-40B4-BE49-F238E27FC236}">
                <a16:creationId xmlns:a16="http://schemas.microsoft.com/office/drawing/2014/main" id="{FB3564BB-6C0B-4A37-B1FD-256913D1302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77801" y="4871665"/>
            <a:ext cx="914400" cy="914400"/>
          </a:xfrm>
          <a:prstGeom prst="rect">
            <a:avLst/>
          </a:prstGeom>
        </p:spPr>
      </p:pic>
      <p:pic>
        <p:nvPicPr>
          <p:cNvPr id="4" name="Graphic 6" descr="Earth Globe - Asia with solid fill">
            <a:extLst>
              <a:ext uri="{FF2B5EF4-FFF2-40B4-BE49-F238E27FC236}">
                <a16:creationId xmlns:a16="http://schemas.microsoft.com/office/drawing/2014/main" id="{AB87070C-F738-43AB-8BF3-7CA0D373832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084168" y="4149080"/>
            <a:ext cx="1647496" cy="1647496"/>
          </a:xfrm>
          <a:prstGeom prst="rect">
            <a:avLst/>
          </a:prstGeom>
        </p:spPr>
      </p:pic>
      <p:sp>
        <p:nvSpPr>
          <p:cNvPr id="5" name="Slide Number Placeholder 4"/>
          <p:cNvSpPr>
            <a:spLocks noGrp="1"/>
          </p:cNvSpPr>
          <p:nvPr>
            <p:ph type="sldNum" sz="quarter" idx="12"/>
          </p:nvPr>
        </p:nvSpPr>
        <p:spPr/>
        <p:txBody>
          <a:bodyPr/>
          <a:lstStyle/>
          <a:p>
            <a:fld id="{0390C926-CD6C-4A70-81D0-0565E7A79DBA}" type="slidenum">
              <a:rPr lang="en-MY" smtClean="0"/>
              <a:t>9</a:t>
            </a:fld>
            <a:endParaRPr lang="en-MY"/>
          </a:p>
        </p:txBody>
      </p:sp>
    </p:spTree>
    <p:extLst>
      <p:ext uri="{BB962C8B-B14F-4D97-AF65-F5344CB8AC3E}">
        <p14:creationId xmlns:p14="http://schemas.microsoft.com/office/powerpoint/2010/main" val="30475274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TotalTime>
  <Words>1135</Words>
  <Application>Microsoft Office PowerPoint</Application>
  <PresentationFormat>On-screen Show (4:3)</PresentationFormat>
  <Paragraphs>114</Paragraphs>
  <Slides>15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Calibri Light</vt:lpstr>
      <vt:lpstr>Courier New</vt:lpstr>
      <vt:lpstr>Tw Cen MT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Dhenny Caesar</dc:creator>
  <cp:lastModifiedBy>Kapal Api Global</cp:lastModifiedBy>
  <cp:revision>3</cp:revision>
  <dcterms:created xsi:type="dcterms:W3CDTF">2022-11-14T13:08:08Z</dcterms:created>
  <dcterms:modified xsi:type="dcterms:W3CDTF">2022-11-16T05:28:13Z</dcterms:modified>
</cp:coreProperties>
</file>