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81" r:id="rId9"/>
    <p:sldId id="282" r:id="rId10"/>
    <p:sldId id="264" r:id="rId11"/>
    <p:sldId id="265" r:id="rId12"/>
    <p:sldId id="266" r:id="rId13"/>
    <p:sldId id="271" r:id="rId14"/>
    <p:sldId id="273" r:id="rId15"/>
    <p:sldId id="279" r:id="rId16"/>
    <p:sldId id="280" r:id="rId17"/>
    <p:sldId id="274" r:id="rId18"/>
    <p:sldId id="275" r:id="rId19"/>
    <p:sldId id="276" r:id="rId20"/>
    <p:sldId id="278" r:id="rId21"/>
    <p:sldId id="269" r:id="rId22"/>
    <p:sldId id="267" r:id="rId23"/>
    <p:sldId id="268" r:id="rId24"/>
    <p:sldId id="270" r:id="rId25"/>
    <p:sldId id="272"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14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6300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206601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613802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50868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077014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85CD40-0FD8-4851-BD21-CF8319A52ED9}" type="datetimeFigureOut">
              <a:rPr lang="en-ID" smtClean="0"/>
              <a:t>18/11/2022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006154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85CD40-0FD8-4851-BD21-CF8319A52ED9}" type="datetimeFigureOut">
              <a:rPr lang="en-ID" smtClean="0"/>
              <a:t>18/11/2022</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427441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85CD40-0FD8-4851-BD21-CF8319A52ED9}" type="datetimeFigureOut">
              <a:rPr lang="en-ID" smtClean="0"/>
              <a:t>18/11/2022</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81849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85CD40-0FD8-4851-BD21-CF8319A52ED9}" type="datetimeFigureOut">
              <a:rPr lang="en-ID" smtClean="0"/>
              <a:t>18/11/2022</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65073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18/11/2022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42614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18/11/2022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94679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85CD40-0FD8-4851-BD21-CF8319A52ED9}" type="datetimeFigureOut">
              <a:rPr lang="en-ID" smtClean="0"/>
              <a:t>18/11/2022</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46EEBA-F58C-4050-A90F-6FF6D2EE4331}" type="slidenum">
              <a:rPr lang="en-ID" smtClean="0"/>
              <a:t>‹#›</a:t>
            </a:fld>
            <a:endParaRPr lang="en-ID"/>
          </a:p>
        </p:txBody>
      </p:sp>
    </p:spTree>
    <p:extLst>
      <p:ext uri="{BB962C8B-B14F-4D97-AF65-F5344CB8AC3E}">
        <p14:creationId xmlns:p14="http://schemas.microsoft.com/office/powerpoint/2010/main" val="23573191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ato.gov.au/general/tax-and-corporate-australia/in-detail/we-assist-and-assure-the-tax-compliance-of-large-corporate-groups/"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s://www.ato.gov.au/Business/Large-business/In-detail/Findings-report---Top-1,000-income-tax-and-GST-assurance-programs/"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www.ato.gov.au/law/view/document?src=rs&amp;pit=99991231235958&amp;arc=false&amp;start=1&amp;pageSize=10&amp;total=9&amp;num=5&amp;docid=COG%2FPCG20178%2FNAT%2FATO%2F00001&amp;dc=false&amp;stype=find&amp;df=688&amp;tm=phrase-basic-transfer%20pricing" TargetMode="External"/><Relationship Id="rId3" Type="http://schemas.openxmlformats.org/officeDocument/2006/relationships/hyperlink" Target="https://www.ato.gov.au/law/view/document?src=rs&amp;pit=99991231235958&amp;arc=false&amp;start=1&amp;pageSize=10&amp;total=9&amp;num=0&amp;docid=COG%2FPCG20207%2FNAT%2FATO%2F00001&amp;dc=false&amp;stype=find&amp;df=688&amp;tm=phrase-basic-transfer%20pricing" TargetMode="External"/><Relationship Id="rId7" Type="http://schemas.openxmlformats.org/officeDocument/2006/relationships/hyperlink" Target="https://www.ato.gov.au/law/view/document?src=rs&amp;pit=99991231235958&amp;arc=false&amp;start=1&amp;pageSize=10&amp;total=9&amp;num=4&amp;docid=COG%2FPCG201710%2FNAT%2FATO%2F00001&amp;dc=false&amp;stype=find&amp;df=688&amp;tm=phrase-basic-transfer%20pricing" TargetMode="External"/><Relationship Id="rId12" Type="http://schemas.openxmlformats.org/officeDocument/2006/relationships/hyperlink" Target="https://www.ato.gov.au/law/view/document?src=rs&amp;pit=99991231235958&amp;arc=false&amp;start=1&amp;pageSize=10&amp;total=9&amp;num=8&amp;docid=DPC%2FPCG2021D4%2FNAT%2FATO%2F00001&amp;dc=false&amp;stype=find&amp;df=688&amp;tm=phrase-basic-transfer%20pricing"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www.ato.gov.au/law/view/document?src=rs&amp;pit=99991231235958&amp;arc=false&amp;start=1&amp;pageSize=10&amp;total=9&amp;num=3&amp;docid=COG%2FPCG20185%2FNAT%2FATO%2F00001&amp;dc=false&amp;stype=find&amp;df=688&amp;tm=phrase-basic-transfer%20pricing" TargetMode="External"/><Relationship Id="rId11" Type="http://schemas.openxmlformats.org/officeDocument/2006/relationships/hyperlink" Target="https://www.ato.gov.au/law/view/document?src=rs&amp;pit=99991231235958&amp;arc=false&amp;start=1&amp;pageSize=10&amp;total=9&amp;num=7&amp;docid=COG%2FPCG20171%2FNAT%2FATO%2F00001&amp;dc=false&amp;stype=find&amp;df=688&amp;tm=phrase-basic-transfer%20pricing" TargetMode="External"/><Relationship Id="rId5" Type="http://schemas.openxmlformats.org/officeDocument/2006/relationships/hyperlink" Target="https://www.ato.gov.au/law/view/document?src=rs&amp;pit=99991231235958&amp;arc=false&amp;start=1&amp;pageSize=10&amp;total=9&amp;num=2&amp;docid=COG%2FPCG20191%2FNAT%2FATO%2F00001&amp;dc=false&amp;stype=find&amp;df=688&amp;tm=phrase-basic-transfer%20pricing" TargetMode="External"/><Relationship Id="rId10" Type="http://schemas.openxmlformats.org/officeDocument/2006/relationships/hyperlink" Target="https://www.ato.gov.au/law/view/document?DocID=COG/PCG20172/NAT/ATO/00001&amp;PiT=99991231235958" TargetMode="External"/><Relationship Id="rId4" Type="http://schemas.openxmlformats.org/officeDocument/2006/relationships/hyperlink" Target="https://www.ato.gov.au/law/view/document?src=rs&amp;pit=99991231235958&amp;arc=false&amp;start=1&amp;pageSize=10&amp;total=9&amp;num=1&amp;docid=COG%2FPCG20201%2FNAT%2FATO%2F00001&amp;dc=false&amp;stype=find&amp;df=688&amp;tm=phrase-basic-transfer%20pricing" TargetMode="External"/><Relationship Id="rId9" Type="http://schemas.openxmlformats.org/officeDocument/2006/relationships/hyperlink" Target="https://www.ato.gov.au/law/view/document?src=rs&amp;pit=99991231235958&amp;arc=false&amp;start=1&amp;pageSize=10&amp;total=9&amp;num=6&amp;docid=COG%2FPCG20174%2FNAT%2FATO%2F00001&amp;dc=false&amp;stype=find&amp;df=688&amp;tm=phrase-basic-transfer%20pricing"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www.ato.gov.au/law/view/document?src=rs&amp;pit=99991231235958&amp;arc=false&amp;start=1&amp;pageSize=20&amp;total=20&amp;num=5&amp;docid=TPA%2FTA20093%2FNAT%2FATO%2F00001&amp;dc=false&amp;stype=find&amp;df=1559&amp;tm=phrase-basic-transfer%20pricing" TargetMode="External"/><Relationship Id="rId3" Type="http://schemas.openxmlformats.org/officeDocument/2006/relationships/hyperlink" Target="https://www.ato.gov.au/law/view/document?src=rs&amp;pit=99991231235958&amp;arc=false&amp;start=1&amp;pageSize=20&amp;total=20&amp;num=0&amp;docid=TPA%2FTA20044%2FNAT%2FATO%2F00001&amp;dc=false&amp;stype=find&amp;df=1559&amp;tm=phrase-basic-transfer%20pricing" TargetMode="External"/><Relationship Id="rId7" Type="http://schemas.openxmlformats.org/officeDocument/2006/relationships/hyperlink" Target="https://www.ato.gov.au/law/view/document?src=rs&amp;pit=99991231235958&amp;arc=false&amp;start=1&amp;pageSize=20&amp;total=20&amp;num=4&amp;docid=TPA%2FTA20092%2FNAT%2FATO%2F00001&amp;dc=false&amp;stype=find&amp;df=1559&amp;tm=phrase-basic-transfer%20pricing" TargetMode="External"/><Relationship Id="rId12" Type="http://schemas.openxmlformats.org/officeDocument/2006/relationships/hyperlink" Target="https://www.ato.gov.au/law/view/document?src=rs&amp;pit=99991231235958&amp;arc=false&amp;start=1&amp;pageSize=20&amp;total=20&amp;num=9&amp;docid=TPA%2FTA20108%2FNAT%2FATO%2F00001&amp;dc=false&amp;stype=find&amp;df=1559&amp;tm=phrase-basic-transfer%20pricing"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www.ato.gov.au/law/view/document?src=rs&amp;pit=99991231235958&amp;arc=false&amp;start=1&amp;pageSize=20&amp;total=20&amp;num=3&amp;docid=TPA%2FTA200820%2FNAT%2FATO%2F00001&amp;dc=false&amp;stype=find&amp;df=1559&amp;tm=phrase-basic-transfer%20pricing" TargetMode="External"/><Relationship Id="rId11" Type="http://schemas.openxmlformats.org/officeDocument/2006/relationships/hyperlink" Target="https://www.ato.gov.au/law/view/document?src=rs&amp;pit=99991231235958&amp;arc=false&amp;start=1&amp;pageSize=20&amp;total=20&amp;num=8&amp;docid=TPA%2FTA20104%2FNAT%2FATO%2F00001&amp;dc=false&amp;stype=find&amp;df=1559&amp;tm=phrase-basic-transfer%20pricing" TargetMode="External"/><Relationship Id="rId5" Type="http://schemas.openxmlformats.org/officeDocument/2006/relationships/hyperlink" Target="https://www.ato.gov.au/law/view/document?src=rs&amp;pit=99991231235958&amp;arc=false&amp;start=1&amp;pageSize=20&amp;total=20&amp;num=2&amp;docid=TPA%2FTA200819%2FNAT%2FATO%2F00001&amp;dc=false&amp;stype=find&amp;df=1559&amp;tm=phrase-basic-transfer%20pricing" TargetMode="External"/><Relationship Id="rId10" Type="http://schemas.openxmlformats.org/officeDocument/2006/relationships/hyperlink" Target="https://www.ato.gov.au/law/view/document?src=rs&amp;pit=99991231235958&amp;arc=false&amp;start=1&amp;pageSize=20&amp;total=20&amp;num=7&amp;docid=TPA%2FTA200915%2FNAT%2FATO%2F00001&amp;dc=false&amp;stype=find&amp;df=1559&amp;tm=phrase-basic-transfer%20pricing" TargetMode="External"/><Relationship Id="rId4" Type="http://schemas.openxmlformats.org/officeDocument/2006/relationships/hyperlink" Target="https://www.ato.gov.au/law/view/document?src=rs&amp;pit=99991231235958&amp;arc=false&amp;start=1&amp;pageSize=20&amp;total=20&amp;num=1&amp;docid=TPA%2FTA200818%2FNAT%2FATO%2F00001&amp;dc=false&amp;stype=find&amp;df=1559&amp;tm=phrase-basic-transfer%20pricing" TargetMode="External"/><Relationship Id="rId9" Type="http://schemas.openxmlformats.org/officeDocument/2006/relationships/hyperlink" Target="https://www.ato.gov.au/law/view/document?src=rs&amp;pit=99991231235958&amp;arc=false&amp;start=1&amp;pageSize=20&amp;total=20&amp;num=6&amp;docid=TPA%2FTA20099%2FNAT%2FATO%2F00001&amp;dc=false&amp;stype=find&amp;df=1559&amp;tm=phrase-basic-transfer%20pricing"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www.ato.gov.au/law/view/document?src=rs&amp;pit=99991231235958&amp;arc=false&amp;start=1&amp;pageSize=20&amp;total=20&amp;num=15&amp;docid=TPA%2FTA201610%2FNAT%2FATO%2F00001&amp;dc=false&amp;stype=find&amp;df=1559&amp;tm=phrase-basic-transfer%20pricing" TargetMode="External"/><Relationship Id="rId3" Type="http://schemas.openxmlformats.org/officeDocument/2006/relationships/hyperlink" Target="https://www.ato.gov.au/law/view/document?src=rs&amp;pit=99991231235958&amp;arc=false&amp;start=1&amp;pageSize=20&amp;total=20&amp;num=10&amp;docid=TPA%2FTA20122%2FNAT%2FATO%2F00001&amp;dc=false&amp;stype=find&amp;df=1559&amp;tm=phrase-basic-transfer%20pricing" TargetMode="External"/><Relationship Id="rId7" Type="http://schemas.openxmlformats.org/officeDocument/2006/relationships/hyperlink" Target="https://www.ato.gov.au/law/view/document?src=rs&amp;pit=99991231235958&amp;arc=false&amp;start=1&amp;pageSize=20&amp;total=20&amp;num=14&amp;docid=TPA%2FTA20164%2FNAT%2FATO%2F00001&amp;dc=false&amp;stype=find&amp;df=1559&amp;tm=phrase-basic-transfer%20pricing" TargetMode="External"/><Relationship Id="rId12" Type="http://schemas.openxmlformats.org/officeDocument/2006/relationships/hyperlink" Target="https://www.ato.gov.au/law/view/document?src=rs&amp;pit=99991231235958&amp;arc=false&amp;start=1&amp;pageSize=20&amp;total=20&amp;num=19&amp;docid=TPA%2FTA20203%2FNAT%2FATO%2F00001&amp;dc=false&amp;stype=find&amp;df=1559&amp;tm=phrase-basic-transfer%20pricing"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www.ato.gov.au/law/view/document?src=rs&amp;pit=99991231235958&amp;arc=false&amp;start=1&amp;pageSize=20&amp;total=20&amp;num=13&amp;docid=TPA%2FTA20163%2FNAT%2FATO%2F00001&amp;dc=false&amp;stype=find&amp;df=1559&amp;tm=phrase-basic-transfer%20pricing" TargetMode="External"/><Relationship Id="rId11" Type="http://schemas.openxmlformats.org/officeDocument/2006/relationships/hyperlink" Target="https://www.ato.gov.au/law/view/document?src=rs&amp;pit=99991231235958&amp;arc=false&amp;start=1&amp;pageSize=20&amp;total=20&amp;num=18&amp;docid=TPA%2FTA20202%2FNAT%2FATO%2F00001&amp;dc=false&amp;stype=find&amp;df=1559&amp;tm=phrase-basic-transfer%20pricing" TargetMode="External"/><Relationship Id="rId5" Type="http://schemas.openxmlformats.org/officeDocument/2006/relationships/hyperlink" Target="https://www.ato.gov.au/law/view/document?src=rs&amp;pit=99991231235958&amp;arc=false&amp;start=1&amp;pageSize=20&amp;total=20&amp;num=12&amp;docid=TPA%2FTA20162%2FNAT%2FATO%2F00001&amp;dc=false&amp;stype=find&amp;df=1559&amp;tm=phrase-basic-transfer%20pricing" TargetMode="External"/><Relationship Id="rId10" Type="http://schemas.openxmlformats.org/officeDocument/2006/relationships/hyperlink" Target="https://www.ato.gov.au/law/view/document?src=rs&amp;pit=99991231235958&amp;arc=false&amp;start=1&amp;pageSize=20&amp;total=20&amp;num=17&amp;docid=TPA%2FTA20201%2FNAT%2FATO%2F00001&amp;dc=false&amp;stype=find&amp;df=1559&amp;tm=phrase-basic-transfer%20pricing" TargetMode="External"/><Relationship Id="rId4" Type="http://schemas.openxmlformats.org/officeDocument/2006/relationships/hyperlink" Target="https://www.ato.gov.au/law/view/document?src=rs&amp;pit=99991231235958&amp;arc=false&amp;start=1&amp;pageSize=20&amp;total=20&amp;num=11&amp;docid=TPA%2FTA20155%2FNAT%2FATO%2F00001&amp;dc=false&amp;stype=find&amp;df=1559&amp;tm=phrase-basic-transfer%20pricing" TargetMode="External"/><Relationship Id="rId9" Type="http://schemas.openxmlformats.org/officeDocument/2006/relationships/hyperlink" Target="https://www.ato.gov.au/law/view/document?src=rs&amp;pit=99991231235958&amp;arc=false&amp;start=1&amp;pageSize=20&amp;total=20&amp;num=16&amp;docid=TPA%2FTA20182%2FNAT%2FATO%2F00001&amp;dc=false&amp;stype=find&amp;df=1559&amp;tm=phrase-basic-transfer%20pricing"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ato.gov.au/General/Dispute-or-object-to-an-ATO-decision/In-detail/Avoiding-and-resolving-disputes/Independent-review/Large-market-independent-review---turnover-over-$250m/"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hyperlink" Target="https://www.ato.gov.au/business/international-tax-for-business/in-detail/mutual-agreement-procedure/" TargetMode="External"/><Relationship Id="rId4" Type="http://schemas.openxmlformats.org/officeDocument/2006/relationships/hyperlink" Target="https://www.ato.gov.au/General/Dispute-or-object-to-an-ATO-decision/In-detail/Avoiding-and-resolving-disputes/Settlement/Code-of-settlement/"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1BEA26-0718-4C1F-89F1-3CACF56D77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a:extLst>
              <a:ext uri="{FF2B5EF4-FFF2-40B4-BE49-F238E27FC236}">
                <a16:creationId xmlns:a16="http://schemas.microsoft.com/office/drawing/2014/main" id="{E5D1F5AE-817F-4056-82D0-C34BC354C43A}"/>
              </a:ext>
            </a:extLst>
          </p:cNvPr>
          <p:cNvSpPr>
            <a:spLocks noGrp="1"/>
          </p:cNvSpPr>
          <p:nvPr>
            <p:ph type="subTitle" idx="1"/>
          </p:nvPr>
        </p:nvSpPr>
        <p:spPr>
          <a:xfrm>
            <a:off x="1143000" y="4079875"/>
            <a:ext cx="6858000" cy="1655762"/>
          </a:xfrm>
        </p:spPr>
        <p:txBody>
          <a:bodyPr/>
          <a:lstStyle/>
          <a:p>
            <a:r>
              <a:rPr lang="en-US" sz="3600" dirty="0">
                <a:latin typeface="+mj-lt"/>
              </a:rPr>
              <a:t>DISPUTE RESOLUTION – TRANSFER PRICING</a:t>
            </a:r>
            <a:endParaRPr lang="en-ID" sz="3600" dirty="0">
              <a:latin typeface="+mj-lt"/>
            </a:endParaRPr>
          </a:p>
          <a:p>
            <a:endParaRPr lang="en-ID" dirty="0"/>
          </a:p>
        </p:txBody>
      </p:sp>
    </p:spTree>
    <p:extLst>
      <p:ext uri="{BB962C8B-B14F-4D97-AF65-F5344CB8AC3E}">
        <p14:creationId xmlns:p14="http://schemas.microsoft.com/office/powerpoint/2010/main" val="2464706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3D96807-70F7-BEF9-0F69-DD74A5955C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fontScale="85000" lnSpcReduction="20000"/>
          </a:bodyPr>
          <a:lstStyle/>
          <a:p>
            <a:r>
              <a:rPr lang="en-US" sz="1950" b="1" dirty="0">
                <a:latin typeface="Arial" panose="020B0604020202020204" pitchFamily="34" charset="0"/>
                <a:ea typeface="Courier New" panose="02070309020205020404" pitchFamily="49" charset="0"/>
                <a:cs typeface="Arial" panose="020B0604020202020204" pitchFamily="34" charset="0"/>
              </a:rPr>
              <a:t>Justified Trust Program</a:t>
            </a:r>
          </a:p>
          <a:p>
            <a:pPr lvl="1"/>
            <a:endParaRPr lang="en-US" sz="1425" b="1" dirty="0">
              <a:latin typeface="Arial" panose="020B0604020202020204" pitchFamily="34" charset="0"/>
              <a:ea typeface="Courier New" panose="02070309020205020404" pitchFamily="49" charset="0"/>
              <a:cs typeface="Arial" panose="020B0604020202020204" pitchFamily="34" charset="0"/>
            </a:endParaRPr>
          </a:p>
          <a:p>
            <a:pPr lvl="1"/>
            <a:r>
              <a:rPr lang="en-US" sz="1425" b="1" dirty="0">
                <a:latin typeface="Arial" panose="020B0604020202020204" pitchFamily="34" charset="0"/>
                <a:ea typeface="Courier New" panose="02070309020205020404" pitchFamily="49" charset="0"/>
                <a:cs typeface="Arial" panose="020B0604020202020204" pitchFamily="34" charset="0"/>
              </a:rPr>
              <a:t>What is it</a:t>
            </a:r>
          </a:p>
          <a:p>
            <a:pPr lvl="1"/>
            <a:endParaRPr lang="en-US" sz="1425" b="1" dirty="0">
              <a:latin typeface="Arial" panose="020B0604020202020204" pitchFamily="34" charset="0"/>
              <a:ea typeface="Courier New" panose="02070309020205020404" pitchFamily="49" charset="0"/>
              <a:cs typeface="Arial" panose="020B0604020202020204" pitchFamily="34" charset="0"/>
            </a:endParaRPr>
          </a:p>
          <a:p>
            <a:pPr lvl="1"/>
            <a:r>
              <a:rPr lang="en-US" sz="1425" b="1" dirty="0">
                <a:latin typeface="Arial" panose="020B0604020202020204" pitchFamily="34" charset="0"/>
                <a:ea typeface="Courier New" panose="02070309020205020404" pitchFamily="49" charset="0"/>
                <a:cs typeface="Arial" panose="020B0604020202020204" pitchFamily="34" charset="0"/>
              </a:rPr>
              <a:t>What to expect</a:t>
            </a:r>
          </a:p>
          <a:p>
            <a:pPr lvl="1"/>
            <a:endParaRPr lang="en-US" sz="1425" b="1" dirty="0">
              <a:latin typeface="Arial" panose="020B0604020202020204" pitchFamily="34" charset="0"/>
              <a:ea typeface="Courier New" panose="02070309020205020404" pitchFamily="49" charset="0"/>
              <a:cs typeface="Arial" panose="020B0604020202020204" pitchFamily="34" charset="0"/>
            </a:endParaRPr>
          </a:p>
          <a:p>
            <a:pPr lvl="1"/>
            <a:r>
              <a:rPr lang="en-US" sz="1425" b="1" dirty="0">
                <a:latin typeface="Arial" panose="020B0604020202020204" pitchFamily="34" charset="0"/>
                <a:ea typeface="Courier New" panose="02070309020205020404" pitchFamily="49" charset="0"/>
                <a:cs typeface="Arial" panose="020B0604020202020204" pitchFamily="34" charset="0"/>
              </a:rPr>
              <a:t>The findings</a:t>
            </a:r>
          </a:p>
          <a:p>
            <a:pPr lvl="1"/>
            <a:endParaRPr lang="en-US" sz="1050" b="1" dirty="0">
              <a:latin typeface="Arial" panose="020B0604020202020204" pitchFamily="34" charset="0"/>
              <a:ea typeface="Courier New" panose="02070309020205020404" pitchFamily="49" charset="0"/>
              <a:cs typeface="Arial" panose="020B0604020202020204" pitchFamily="34" charset="0"/>
            </a:endParaRPr>
          </a:p>
          <a:p>
            <a:r>
              <a:rPr lang="en-AU" sz="135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https://www.ato.gov.au/general/tax-and-corporate-australia/in-detail/we-assist-and-assure-the-tax-compliance-of-large-corporate-groups/</a:t>
            </a:r>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r>
              <a:rPr lang="en-AU" sz="135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4"/>
              </a:rPr>
              <a:t>https://www.ato.gov.au/Business/Large-business/In-detail/Findings-report---Top-1,000-income-tax-and-GST-assurance-programs/</a:t>
            </a:r>
            <a:endParaRPr lang="en-AU" sz="1350" dirty="0">
              <a:latin typeface="Calibri" panose="020F0502020204030204" pitchFamily="34" charset="0"/>
              <a:ea typeface="Calibri" panose="020F0502020204030204" pitchFamily="34" charset="0"/>
              <a:cs typeface="Times New Roman" panose="02020603050405020304" pitchFamily="18"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10</a:t>
            </a:r>
            <a:endParaRPr lang="en-ID" sz="15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42750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4141B32-8F5B-7F49-5983-688F2A9F19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r>
              <a:rPr lang="en-US" b="1" dirty="0">
                <a:effectLst/>
                <a:latin typeface="Arial" panose="020B0604020202020204" pitchFamily="34" charset="0"/>
                <a:ea typeface="Courier New" panose="02070309020205020404" pitchFamily="49" charset="0"/>
                <a:cs typeface="Arial" panose="020B0604020202020204" pitchFamily="34" charset="0"/>
              </a:rPr>
              <a:t>Practical Compliance Guidelines (PCGs)</a:t>
            </a:r>
          </a:p>
          <a:p>
            <a:pPr lvl="1"/>
            <a:endParaRPr lang="en-US" sz="1500" b="1" dirty="0">
              <a:latin typeface="Arial" panose="020B0604020202020204" pitchFamily="34" charset="0"/>
              <a:ea typeface="Courier New" panose="02070309020205020404" pitchFamily="49" charset="0"/>
              <a:cs typeface="Arial" panose="020B0604020202020204" pitchFamily="34" charset="0"/>
            </a:endParaRPr>
          </a:p>
          <a:p>
            <a:pPr lvl="1"/>
            <a:r>
              <a:rPr lang="en-US" sz="1500" b="1" dirty="0">
                <a:latin typeface="Arial" panose="020B0604020202020204" pitchFamily="34" charset="0"/>
                <a:ea typeface="Courier New" panose="02070309020205020404" pitchFamily="49" charset="0"/>
                <a:cs typeface="Arial" panose="020B0604020202020204" pitchFamily="34" charset="0"/>
              </a:rPr>
              <a:t>Purpose</a:t>
            </a:r>
          </a:p>
          <a:p>
            <a:pPr lvl="2"/>
            <a:r>
              <a:rPr lang="en-US" sz="1050" b="1" dirty="0">
                <a:latin typeface="Arial" panose="020B0604020202020204" pitchFamily="34" charset="0"/>
                <a:ea typeface="Courier New" panose="02070309020205020404" pitchFamily="49" charset="0"/>
                <a:cs typeface="Arial" panose="020B0604020202020204" pitchFamily="34" charset="0"/>
              </a:rPr>
              <a:t>‘Swimming between the flags’</a:t>
            </a:r>
          </a:p>
          <a:p>
            <a:pPr lvl="1"/>
            <a:endParaRPr lang="en-US" sz="1500" b="1" dirty="0">
              <a:latin typeface="Arial" panose="020B0604020202020204" pitchFamily="34" charset="0"/>
              <a:ea typeface="Courier New" panose="02070309020205020404" pitchFamily="49" charset="0"/>
              <a:cs typeface="Arial" panose="020B0604020202020204" pitchFamily="34" charset="0"/>
            </a:endParaRPr>
          </a:p>
          <a:p>
            <a:pPr lvl="1"/>
            <a:r>
              <a:rPr lang="en-US" sz="1500" b="1" dirty="0">
                <a:latin typeface="Arial" panose="020B0604020202020204" pitchFamily="34" charset="0"/>
                <a:ea typeface="Courier New" panose="02070309020205020404" pitchFamily="49" charset="0"/>
                <a:cs typeface="Arial" panose="020B0604020202020204" pitchFamily="34" charset="0"/>
              </a:rPr>
              <a:t>What they are</a:t>
            </a:r>
          </a:p>
          <a:p>
            <a:pPr lvl="1"/>
            <a:endParaRPr lang="en-US" sz="1500" b="1" dirty="0">
              <a:latin typeface="Arial" panose="020B0604020202020204" pitchFamily="34" charset="0"/>
              <a:ea typeface="Courier New" panose="02070309020205020404" pitchFamily="49" charset="0"/>
              <a:cs typeface="Arial" panose="020B0604020202020204" pitchFamily="34" charset="0"/>
            </a:endParaRPr>
          </a:p>
          <a:p>
            <a:pPr lvl="1"/>
            <a:r>
              <a:rPr lang="en-US" sz="1500" b="1" dirty="0">
                <a:latin typeface="Arial" panose="020B0604020202020204" pitchFamily="34" charset="0"/>
                <a:ea typeface="Courier New" panose="02070309020205020404" pitchFamily="49" charset="0"/>
                <a:cs typeface="Arial" panose="020B0604020202020204" pitchFamily="34" charset="0"/>
              </a:rPr>
              <a:t>What they are not</a:t>
            </a: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390770"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11</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19804326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1613E86-B01F-9226-9C68-9045801628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aphicFrame>
        <p:nvGraphicFramePr>
          <p:cNvPr id="2" name="Table 1">
            <a:extLst>
              <a:ext uri="{FF2B5EF4-FFF2-40B4-BE49-F238E27FC236}">
                <a16:creationId xmlns:a16="http://schemas.microsoft.com/office/drawing/2014/main" id="{A47B7256-A47F-97D4-DDC1-0D8AAAF04374}"/>
              </a:ext>
            </a:extLst>
          </p:cNvPr>
          <p:cNvGraphicFramePr>
            <a:graphicFrameLocks noGrp="1"/>
          </p:cNvGraphicFramePr>
          <p:nvPr/>
        </p:nvGraphicFramePr>
        <p:xfrm>
          <a:off x="797868" y="1948463"/>
          <a:ext cx="7548265" cy="3296977"/>
        </p:xfrm>
        <a:graphic>
          <a:graphicData uri="http://schemas.openxmlformats.org/drawingml/2006/table">
            <a:tbl>
              <a:tblPr firstRow="1" firstCol="1" bandRow="1">
                <a:tableStyleId>{5C22544A-7EE6-4342-B048-85BDC9FD1C3A}</a:tableStyleId>
              </a:tblPr>
              <a:tblGrid>
                <a:gridCol w="1200533">
                  <a:extLst>
                    <a:ext uri="{9D8B030D-6E8A-4147-A177-3AD203B41FA5}">
                      <a16:colId xmlns:a16="http://schemas.microsoft.com/office/drawing/2014/main" val="1703685577"/>
                    </a:ext>
                  </a:extLst>
                </a:gridCol>
                <a:gridCol w="6347732">
                  <a:extLst>
                    <a:ext uri="{9D8B030D-6E8A-4147-A177-3AD203B41FA5}">
                      <a16:colId xmlns:a16="http://schemas.microsoft.com/office/drawing/2014/main" val="1380393096"/>
                    </a:ext>
                  </a:extLst>
                </a:gridCol>
              </a:tblGrid>
              <a:tr h="360400">
                <a:tc>
                  <a:txBody>
                    <a:bodyPr/>
                    <a:lstStyle/>
                    <a:p>
                      <a:pPr>
                        <a:lnSpc>
                          <a:spcPct val="107000"/>
                        </a:lnSpc>
                        <a:spcAft>
                          <a:spcPts val="800"/>
                        </a:spcAft>
                      </a:pPr>
                      <a:r>
                        <a:rPr lang="en-AU"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PCG</a:t>
                      </a:r>
                    </a:p>
                  </a:txBody>
                  <a:tcPr marL="43880" marR="43880" marT="0" marB="0"/>
                </a:tc>
                <a:tc>
                  <a:txBody>
                    <a:bodyPr/>
                    <a:lstStyle/>
                    <a:p>
                      <a:pPr>
                        <a:lnSpc>
                          <a:spcPct val="107000"/>
                        </a:lnSpc>
                        <a:spcAft>
                          <a:spcPts val="750"/>
                        </a:spcAft>
                      </a:pPr>
                      <a:r>
                        <a:rPr lang="en-AU" sz="1400" dirty="0">
                          <a:effectLst/>
                          <a:latin typeface="Calibri" panose="020F0502020204030204" pitchFamily="34" charset="0"/>
                          <a:ea typeface="Calibri" panose="020F0502020204030204" pitchFamily="34" charset="0"/>
                          <a:cs typeface="Times New Roman" panose="02020603050405020304" pitchFamily="18" charset="0"/>
                        </a:rPr>
                        <a:t>Title</a:t>
                      </a:r>
                    </a:p>
                  </a:txBody>
                  <a:tcPr marL="43880" marR="43880" marT="0" marB="0"/>
                </a:tc>
                <a:extLst>
                  <a:ext uri="{0D108BD9-81ED-4DB2-BD59-A6C34878D82A}">
                    <a16:rowId xmlns:a16="http://schemas.microsoft.com/office/drawing/2014/main" val="3732061248"/>
                  </a:ext>
                </a:extLst>
              </a:tr>
              <a:tr h="400479">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AU" sz="1200" b="1" u="sng" kern="1200" dirty="0">
                          <a:solidFill>
                            <a:schemeClr val="bg1"/>
                          </a:solidFill>
                          <a:effectLst/>
                          <a:latin typeface="+mn-lt"/>
                          <a:ea typeface="+mn-ea"/>
                          <a:cs typeface="+mn-cs"/>
                          <a:hlinkClick r:id="rId3">
                            <a:extLst>
                              <a:ext uri="{A12FA001-AC4F-418D-AE19-62706E023703}">
                                <ahyp:hlinkClr xmlns:ahyp="http://schemas.microsoft.com/office/drawing/2018/hyperlinkcolor" val="tx"/>
                              </a:ext>
                            </a:extLst>
                          </a:hlinkClick>
                        </a:rPr>
                        <a:t>PCG 2020/7</a:t>
                      </a:r>
                      <a:endParaRPr lang="en-AU" sz="1200" b="1" u="sng" kern="1200" dirty="0">
                        <a:solidFill>
                          <a:schemeClr val="bg1"/>
                        </a:solidFill>
                        <a:effectLst/>
                        <a:latin typeface="+mn-lt"/>
                        <a:ea typeface="+mn-ea"/>
                        <a:cs typeface="+mn-cs"/>
                      </a:endParaRPr>
                    </a:p>
                    <a:p>
                      <a:pPr>
                        <a:lnSpc>
                          <a:spcPct val="107000"/>
                        </a:lnSpc>
                        <a:spcAft>
                          <a:spcPts val="800"/>
                        </a:spcAft>
                      </a:pPr>
                      <a:endParaRPr lang="en-AU" sz="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tc>
                  <a:txBody>
                    <a:bodyPr/>
                    <a:lstStyle/>
                    <a:p>
                      <a:pPr marL="0" marR="0" lvl="0" indent="0" algn="l" defTabSz="914400" rtl="0" eaLnBrk="1" fontAlgn="auto" latinLnBrk="0" hangingPunct="1">
                        <a:lnSpc>
                          <a:spcPct val="107000"/>
                        </a:lnSpc>
                        <a:spcBef>
                          <a:spcPts val="0"/>
                        </a:spcBef>
                        <a:spcAft>
                          <a:spcPts val="750"/>
                        </a:spcAft>
                        <a:buClrTx/>
                        <a:buSzTx/>
                        <a:buFontTx/>
                        <a:buNone/>
                        <a:tabLst/>
                        <a:defRPr/>
                      </a:pPr>
                      <a:r>
                        <a:rPr lang="en-AU" sz="1200" kern="1200" dirty="0">
                          <a:solidFill>
                            <a:schemeClr val="dk1"/>
                          </a:solidFill>
                          <a:effectLst/>
                          <a:latin typeface="+mn-lt"/>
                          <a:ea typeface="+mn-ea"/>
                          <a:cs typeface="+mn-cs"/>
                        </a:rPr>
                        <a:t>Practical compliance guidelines Arm's length debt test - ATO compliance approach</a:t>
                      </a:r>
                    </a:p>
                    <a:p>
                      <a:pPr>
                        <a:lnSpc>
                          <a:spcPct val="107000"/>
                        </a:lnSpc>
                        <a:spcAft>
                          <a:spcPts val="750"/>
                        </a:spcAft>
                      </a:pP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extLst>
                  <a:ext uri="{0D108BD9-81ED-4DB2-BD59-A6C34878D82A}">
                    <a16:rowId xmlns:a16="http://schemas.microsoft.com/office/drawing/2014/main" val="4102101660"/>
                  </a:ext>
                </a:extLst>
              </a:tr>
              <a:tr h="382667">
                <a:tc>
                  <a:txBody>
                    <a:bodyPr/>
                    <a:lstStyle/>
                    <a:p>
                      <a:pPr>
                        <a:lnSpc>
                          <a:spcPct val="107000"/>
                        </a:lnSpc>
                        <a:spcAft>
                          <a:spcPts val="800"/>
                        </a:spcAft>
                      </a:pPr>
                      <a:r>
                        <a:rPr lang="en-AU" sz="1200" u="sng" dirty="0">
                          <a:solidFill>
                            <a:schemeClr val="bg1"/>
                          </a:solidFill>
                          <a:effectLst/>
                          <a:hlinkClick r:id="rId4">
                            <a:extLst>
                              <a:ext uri="{A12FA001-AC4F-418D-AE19-62706E023703}">
                                <ahyp:hlinkClr xmlns:ahyp="http://schemas.microsoft.com/office/drawing/2018/hyperlinkcolor" val="tx"/>
                              </a:ext>
                            </a:extLst>
                          </a:hlinkClick>
                        </a:rPr>
                        <a:t>PCG 2020/1</a:t>
                      </a:r>
                      <a:endParaRPr lang="en-AU" sz="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tc>
                  <a:txBody>
                    <a:bodyPr/>
                    <a:lstStyle/>
                    <a:p>
                      <a:pPr>
                        <a:lnSpc>
                          <a:spcPct val="107000"/>
                        </a:lnSpc>
                        <a:spcAft>
                          <a:spcPts val="750"/>
                        </a:spcAft>
                      </a:pPr>
                      <a:r>
                        <a:rPr lang="en-AU" sz="1200" dirty="0">
                          <a:effectLst/>
                        </a:rPr>
                        <a:t>Practical compliance guidelines Transfer pricing issues related to projects involving the use in Australian waters of non-resident owned mobile offshore drilling units - ATO compliance approach</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extLst>
                  <a:ext uri="{0D108BD9-81ED-4DB2-BD59-A6C34878D82A}">
                    <a16:rowId xmlns:a16="http://schemas.microsoft.com/office/drawing/2014/main" val="1958679775"/>
                  </a:ext>
                </a:extLst>
              </a:tr>
              <a:tr h="209002">
                <a:tc>
                  <a:txBody>
                    <a:bodyPr/>
                    <a:lstStyle/>
                    <a:p>
                      <a:pPr>
                        <a:lnSpc>
                          <a:spcPct val="107000"/>
                        </a:lnSpc>
                        <a:spcAft>
                          <a:spcPts val="800"/>
                        </a:spcAft>
                      </a:pPr>
                      <a:r>
                        <a:rPr lang="en-AU" sz="1200" u="sng">
                          <a:solidFill>
                            <a:schemeClr val="bg1"/>
                          </a:solidFill>
                          <a:effectLst/>
                          <a:hlinkClick r:id="rId5">
                            <a:extLst>
                              <a:ext uri="{A12FA001-AC4F-418D-AE19-62706E023703}">
                                <ahyp:hlinkClr xmlns:ahyp="http://schemas.microsoft.com/office/drawing/2018/hyperlinkcolor" val="tx"/>
                              </a:ext>
                            </a:extLst>
                          </a:hlinkClick>
                        </a:rPr>
                        <a:t>PCG 2019/1</a:t>
                      </a:r>
                      <a:endParaRPr lang="en-AU"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tc>
                  <a:txBody>
                    <a:bodyPr/>
                    <a:lstStyle/>
                    <a:p>
                      <a:pPr>
                        <a:lnSpc>
                          <a:spcPct val="107000"/>
                        </a:lnSpc>
                        <a:spcAft>
                          <a:spcPts val="750"/>
                        </a:spcAft>
                      </a:pPr>
                      <a:r>
                        <a:rPr lang="en-AU" sz="1200" dirty="0">
                          <a:effectLst/>
                        </a:rPr>
                        <a:t>Practical compliance guidelines Transfer pricing issues related to inbound distribution arrangements</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extLst>
                  <a:ext uri="{0D108BD9-81ED-4DB2-BD59-A6C34878D82A}">
                    <a16:rowId xmlns:a16="http://schemas.microsoft.com/office/drawing/2014/main" val="1763160020"/>
                  </a:ext>
                </a:extLst>
              </a:tr>
              <a:tr h="188591">
                <a:tc>
                  <a:txBody>
                    <a:bodyPr/>
                    <a:lstStyle/>
                    <a:p>
                      <a:pPr>
                        <a:lnSpc>
                          <a:spcPct val="107000"/>
                        </a:lnSpc>
                        <a:spcAft>
                          <a:spcPts val="800"/>
                        </a:spcAft>
                      </a:pPr>
                      <a:r>
                        <a:rPr lang="en-AU" sz="1200" u="sng">
                          <a:solidFill>
                            <a:schemeClr val="bg1"/>
                          </a:solidFill>
                          <a:effectLst/>
                          <a:hlinkClick r:id="rId6">
                            <a:extLst>
                              <a:ext uri="{A12FA001-AC4F-418D-AE19-62706E023703}">
                                <ahyp:hlinkClr xmlns:ahyp="http://schemas.microsoft.com/office/drawing/2018/hyperlinkcolor" val="tx"/>
                              </a:ext>
                            </a:extLst>
                          </a:hlinkClick>
                        </a:rPr>
                        <a:t>PCG 2018/5</a:t>
                      </a:r>
                      <a:endParaRPr lang="en-AU"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tc>
                  <a:txBody>
                    <a:bodyPr/>
                    <a:lstStyle/>
                    <a:p>
                      <a:pPr>
                        <a:lnSpc>
                          <a:spcPct val="107000"/>
                        </a:lnSpc>
                        <a:spcAft>
                          <a:spcPts val="750"/>
                        </a:spcAft>
                      </a:pPr>
                      <a:r>
                        <a:rPr lang="en-AU" sz="1200" dirty="0">
                          <a:effectLst/>
                        </a:rPr>
                        <a:t>Practical compliance guidelines Diverted profits tax</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extLst>
                  <a:ext uri="{0D108BD9-81ED-4DB2-BD59-A6C34878D82A}">
                    <a16:rowId xmlns:a16="http://schemas.microsoft.com/office/drawing/2014/main" val="446619448"/>
                  </a:ext>
                </a:extLst>
              </a:tr>
              <a:tr h="382667">
                <a:tc>
                  <a:txBody>
                    <a:bodyPr/>
                    <a:lstStyle/>
                    <a:p>
                      <a:pPr>
                        <a:lnSpc>
                          <a:spcPct val="107000"/>
                        </a:lnSpc>
                        <a:spcAft>
                          <a:spcPts val="800"/>
                        </a:spcAft>
                      </a:pPr>
                      <a:r>
                        <a:rPr lang="en-AU" sz="1200" u="sng">
                          <a:solidFill>
                            <a:schemeClr val="bg1"/>
                          </a:solidFill>
                          <a:effectLst/>
                          <a:hlinkClick r:id="rId7">
                            <a:extLst>
                              <a:ext uri="{A12FA001-AC4F-418D-AE19-62706E023703}">
                                <ahyp:hlinkClr xmlns:ahyp="http://schemas.microsoft.com/office/drawing/2018/hyperlinkcolor" val="tx"/>
                              </a:ext>
                            </a:extLst>
                          </a:hlinkClick>
                        </a:rPr>
                        <a:t>PCG 2017/10</a:t>
                      </a:r>
                      <a:endParaRPr lang="en-AU"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tc>
                  <a:txBody>
                    <a:bodyPr/>
                    <a:lstStyle/>
                    <a:p>
                      <a:pPr>
                        <a:lnSpc>
                          <a:spcPct val="107000"/>
                        </a:lnSpc>
                        <a:spcAft>
                          <a:spcPts val="750"/>
                        </a:spcAft>
                      </a:pPr>
                      <a:r>
                        <a:rPr lang="en-AU" sz="1200" dirty="0">
                          <a:effectLst/>
                        </a:rPr>
                        <a:t>Practical compliance guidelines Application of paragraphs 215-10(1)(c) and 215-10(1)(d) of the Income Tax Assessment Act 1997</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extLst>
                  <a:ext uri="{0D108BD9-81ED-4DB2-BD59-A6C34878D82A}">
                    <a16:rowId xmlns:a16="http://schemas.microsoft.com/office/drawing/2014/main" val="1029132075"/>
                  </a:ext>
                </a:extLst>
              </a:tr>
              <a:tr h="186976">
                <a:tc>
                  <a:txBody>
                    <a:bodyPr/>
                    <a:lstStyle/>
                    <a:p>
                      <a:pPr>
                        <a:lnSpc>
                          <a:spcPct val="107000"/>
                        </a:lnSpc>
                        <a:spcAft>
                          <a:spcPts val="800"/>
                        </a:spcAft>
                      </a:pPr>
                      <a:r>
                        <a:rPr lang="en-AU" sz="1200" u="sng">
                          <a:solidFill>
                            <a:schemeClr val="bg1"/>
                          </a:solidFill>
                          <a:effectLst/>
                          <a:hlinkClick r:id="rId8">
                            <a:extLst>
                              <a:ext uri="{A12FA001-AC4F-418D-AE19-62706E023703}">
                                <ahyp:hlinkClr xmlns:ahyp="http://schemas.microsoft.com/office/drawing/2018/hyperlinkcolor" val="tx"/>
                              </a:ext>
                            </a:extLst>
                          </a:hlinkClick>
                        </a:rPr>
                        <a:t>PCG 2017/8</a:t>
                      </a:r>
                      <a:endParaRPr lang="en-AU"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tc>
                  <a:txBody>
                    <a:bodyPr/>
                    <a:lstStyle/>
                    <a:p>
                      <a:pPr>
                        <a:lnSpc>
                          <a:spcPct val="107000"/>
                        </a:lnSpc>
                        <a:spcAft>
                          <a:spcPts val="750"/>
                        </a:spcAft>
                      </a:pPr>
                      <a:r>
                        <a:rPr lang="en-AU" sz="1200" dirty="0">
                          <a:effectLst/>
                        </a:rPr>
                        <a:t>Practical compliance guidelines Income tax - the use of internal derivatives by multinational banks</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extLst>
                  <a:ext uri="{0D108BD9-81ED-4DB2-BD59-A6C34878D82A}">
                    <a16:rowId xmlns:a16="http://schemas.microsoft.com/office/drawing/2014/main" val="3871025657"/>
                  </a:ext>
                </a:extLst>
              </a:tr>
              <a:tr h="382667">
                <a:tc>
                  <a:txBody>
                    <a:bodyPr/>
                    <a:lstStyle/>
                    <a:p>
                      <a:pPr>
                        <a:lnSpc>
                          <a:spcPct val="107000"/>
                        </a:lnSpc>
                        <a:spcAft>
                          <a:spcPts val="800"/>
                        </a:spcAft>
                      </a:pPr>
                      <a:r>
                        <a:rPr lang="en-AU" sz="1200" u="sng">
                          <a:solidFill>
                            <a:schemeClr val="bg1"/>
                          </a:solidFill>
                          <a:effectLst/>
                          <a:hlinkClick r:id="rId9">
                            <a:extLst>
                              <a:ext uri="{A12FA001-AC4F-418D-AE19-62706E023703}">
                                <ahyp:hlinkClr xmlns:ahyp="http://schemas.microsoft.com/office/drawing/2018/hyperlinkcolor" val="tx"/>
                              </a:ext>
                            </a:extLst>
                          </a:hlinkClick>
                        </a:rPr>
                        <a:t>PCG 2017/4</a:t>
                      </a:r>
                      <a:endParaRPr lang="en-AU"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tc>
                  <a:txBody>
                    <a:bodyPr/>
                    <a:lstStyle/>
                    <a:p>
                      <a:pPr>
                        <a:lnSpc>
                          <a:spcPct val="107000"/>
                        </a:lnSpc>
                        <a:spcAft>
                          <a:spcPts val="750"/>
                        </a:spcAft>
                      </a:pPr>
                      <a:r>
                        <a:rPr lang="en-AU" sz="1200" dirty="0">
                          <a:effectLst/>
                        </a:rPr>
                        <a:t>Practical compliance guidelines ATO compliance approach to taxation issues associated with cross-border related party financing arrangements and related transactions</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extLst>
                  <a:ext uri="{0D108BD9-81ED-4DB2-BD59-A6C34878D82A}">
                    <a16:rowId xmlns:a16="http://schemas.microsoft.com/office/drawing/2014/main" val="1571880721"/>
                  </a:ext>
                </a:extLst>
              </a:tr>
              <a:tr h="204370">
                <a:tc>
                  <a:txBody>
                    <a:bodyPr/>
                    <a:lstStyle/>
                    <a:p>
                      <a:pPr>
                        <a:lnSpc>
                          <a:spcPct val="107000"/>
                        </a:lnSpc>
                        <a:spcAft>
                          <a:spcPts val="800"/>
                        </a:spcAft>
                      </a:pPr>
                      <a:r>
                        <a:rPr lang="en-AU" sz="1200" u="sng">
                          <a:solidFill>
                            <a:schemeClr val="bg1"/>
                          </a:solidFill>
                          <a:effectLst/>
                          <a:hlinkClick r:id="rId10">
                            <a:extLst>
                              <a:ext uri="{A12FA001-AC4F-418D-AE19-62706E023703}">
                                <ahyp:hlinkClr xmlns:ahyp="http://schemas.microsoft.com/office/drawing/2018/hyperlinkcolor" val="tx"/>
                              </a:ext>
                            </a:extLst>
                          </a:hlinkClick>
                        </a:rPr>
                        <a:t>PCG 2017/2</a:t>
                      </a:r>
                      <a:endParaRPr lang="en-AU"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tc>
                  <a:txBody>
                    <a:bodyPr/>
                    <a:lstStyle/>
                    <a:p>
                      <a:pPr>
                        <a:lnSpc>
                          <a:spcPts val="1800"/>
                        </a:lnSpc>
                        <a:spcAft>
                          <a:spcPts val="800"/>
                        </a:spcAft>
                      </a:pPr>
                      <a:r>
                        <a:rPr lang="en-AU" sz="1200" dirty="0">
                          <a:effectLst/>
                        </a:rPr>
                        <a:t>Practical compliance guidelines Simplified transfer pricing record-keeping options</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extLst>
                  <a:ext uri="{0D108BD9-81ED-4DB2-BD59-A6C34878D82A}">
                    <a16:rowId xmlns:a16="http://schemas.microsoft.com/office/drawing/2014/main" val="3332392951"/>
                  </a:ext>
                </a:extLst>
              </a:tr>
              <a:tr h="382667">
                <a:tc>
                  <a:txBody>
                    <a:bodyPr/>
                    <a:lstStyle/>
                    <a:p>
                      <a:pPr>
                        <a:lnSpc>
                          <a:spcPct val="107000"/>
                        </a:lnSpc>
                        <a:spcAft>
                          <a:spcPts val="800"/>
                        </a:spcAft>
                      </a:pPr>
                      <a:r>
                        <a:rPr lang="en-AU" sz="1200" u="sng">
                          <a:solidFill>
                            <a:schemeClr val="bg1"/>
                          </a:solidFill>
                          <a:effectLst/>
                          <a:hlinkClick r:id="rId11">
                            <a:extLst>
                              <a:ext uri="{A12FA001-AC4F-418D-AE19-62706E023703}">
                                <ahyp:hlinkClr xmlns:ahyp="http://schemas.microsoft.com/office/drawing/2018/hyperlinkcolor" val="tx"/>
                              </a:ext>
                            </a:extLst>
                          </a:hlinkClick>
                        </a:rPr>
                        <a:t>PCG 2017/1</a:t>
                      </a:r>
                      <a:endParaRPr lang="en-AU" sz="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tc>
                  <a:txBody>
                    <a:bodyPr/>
                    <a:lstStyle/>
                    <a:p>
                      <a:pPr>
                        <a:lnSpc>
                          <a:spcPct val="107000"/>
                        </a:lnSpc>
                        <a:spcAft>
                          <a:spcPts val="750"/>
                        </a:spcAft>
                      </a:pPr>
                      <a:r>
                        <a:rPr lang="en-AU" sz="1200" dirty="0">
                          <a:effectLst/>
                        </a:rPr>
                        <a:t>Practical compliance guidelines ATO compliance approach to transfer pricing issues related to centralised operating models involving procurement, marketing, sales and distribution functions</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extLst>
                  <a:ext uri="{0D108BD9-81ED-4DB2-BD59-A6C34878D82A}">
                    <a16:rowId xmlns:a16="http://schemas.microsoft.com/office/drawing/2014/main" val="1242347137"/>
                  </a:ext>
                </a:extLst>
              </a:tr>
              <a:tr h="186976">
                <a:tc>
                  <a:txBody>
                    <a:bodyPr/>
                    <a:lstStyle/>
                    <a:p>
                      <a:pPr>
                        <a:lnSpc>
                          <a:spcPct val="107000"/>
                        </a:lnSpc>
                        <a:spcAft>
                          <a:spcPts val="800"/>
                        </a:spcAft>
                      </a:pPr>
                      <a:r>
                        <a:rPr lang="en-AU" sz="1200" u="sng" dirty="0">
                          <a:solidFill>
                            <a:schemeClr val="bg1"/>
                          </a:solidFill>
                          <a:effectLst/>
                          <a:hlinkClick r:id="rId12">
                            <a:extLst>
                              <a:ext uri="{A12FA001-AC4F-418D-AE19-62706E023703}">
                                <ahyp:hlinkClr xmlns:ahyp="http://schemas.microsoft.com/office/drawing/2018/hyperlinkcolor" val="tx"/>
                              </a:ext>
                            </a:extLst>
                          </a:hlinkClick>
                        </a:rPr>
                        <a:t>PCG 2021/D4</a:t>
                      </a:r>
                      <a:endParaRPr lang="en-AU" sz="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tc>
                  <a:txBody>
                    <a:bodyPr/>
                    <a:lstStyle/>
                    <a:p>
                      <a:pPr>
                        <a:lnSpc>
                          <a:spcPct val="107000"/>
                        </a:lnSpc>
                        <a:spcAft>
                          <a:spcPts val="750"/>
                        </a:spcAft>
                      </a:pPr>
                      <a:r>
                        <a:rPr lang="en-AU" sz="1200" dirty="0">
                          <a:effectLst/>
                        </a:rPr>
                        <a:t>Practical compliance guidelines Intangibles Arrangements</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43880" marR="43880" marT="0" marB="0"/>
                </a:tc>
                <a:extLst>
                  <a:ext uri="{0D108BD9-81ED-4DB2-BD59-A6C34878D82A}">
                    <a16:rowId xmlns:a16="http://schemas.microsoft.com/office/drawing/2014/main" val="223017154"/>
                  </a:ext>
                </a:extLst>
              </a:tr>
            </a:tbl>
          </a:graphicData>
        </a:graphic>
      </p:graphicFrame>
    </p:spTree>
    <p:extLst>
      <p:ext uri="{BB962C8B-B14F-4D97-AF65-F5344CB8AC3E}">
        <p14:creationId xmlns:p14="http://schemas.microsoft.com/office/powerpoint/2010/main" val="3557634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623D0A-1BFB-93AD-5B65-7B122B70CE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r>
              <a:rPr lang="en-US" sz="1350" b="1" dirty="0">
                <a:latin typeface="Arial" panose="020B0604020202020204" pitchFamily="34" charset="0"/>
                <a:ea typeface="Courier New" panose="02070309020205020404" pitchFamily="49" charset="0"/>
                <a:cs typeface="Arial" panose="020B0604020202020204" pitchFamily="34" charset="0"/>
              </a:rPr>
              <a:t>Example – PCG 2019/1</a:t>
            </a:r>
          </a:p>
          <a:p>
            <a:pPr lvl="1"/>
            <a:r>
              <a:rPr lang="en-US" sz="1050" b="1" dirty="0">
                <a:latin typeface="Arial" panose="020B0604020202020204" pitchFamily="34" charset="0"/>
                <a:ea typeface="Courier New" panose="02070309020205020404" pitchFamily="49" charset="0"/>
                <a:cs typeface="Arial" panose="020B0604020202020204" pitchFamily="34" charset="0"/>
              </a:rPr>
              <a:t>Inbound Distribution Arrangements</a:t>
            </a: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51990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13</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aphicFrame>
        <p:nvGraphicFramePr>
          <p:cNvPr id="2" name="Table 1">
            <a:extLst>
              <a:ext uri="{FF2B5EF4-FFF2-40B4-BE49-F238E27FC236}">
                <a16:creationId xmlns:a16="http://schemas.microsoft.com/office/drawing/2014/main" id="{91EB913B-1E56-17CE-4B8E-49D32017ECBB}"/>
              </a:ext>
            </a:extLst>
          </p:cNvPr>
          <p:cNvGraphicFramePr>
            <a:graphicFrameLocks noGrp="1"/>
          </p:cNvGraphicFramePr>
          <p:nvPr/>
        </p:nvGraphicFramePr>
        <p:xfrm>
          <a:off x="628650" y="3357755"/>
          <a:ext cx="7886700" cy="1003976"/>
        </p:xfrm>
        <a:graphic>
          <a:graphicData uri="http://schemas.openxmlformats.org/drawingml/2006/table">
            <a:tbl>
              <a:tblPr firstRow="1" firstCol="1" bandRow="1">
                <a:tableStyleId>{5C22544A-7EE6-4342-B048-85BDC9FD1C3A}</a:tableStyleId>
              </a:tblPr>
              <a:tblGrid>
                <a:gridCol w="3943350">
                  <a:extLst>
                    <a:ext uri="{9D8B030D-6E8A-4147-A177-3AD203B41FA5}">
                      <a16:colId xmlns:a16="http://schemas.microsoft.com/office/drawing/2014/main" val="3145416500"/>
                    </a:ext>
                  </a:extLst>
                </a:gridCol>
                <a:gridCol w="3943350">
                  <a:extLst>
                    <a:ext uri="{9D8B030D-6E8A-4147-A177-3AD203B41FA5}">
                      <a16:colId xmlns:a16="http://schemas.microsoft.com/office/drawing/2014/main" val="522041475"/>
                    </a:ext>
                  </a:extLst>
                </a:gridCol>
              </a:tblGrid>
              <a:tr h="250994">
                <a:tc>
                  <a:txBody>
                    <a:bodyPr/>
                    <a:lstStyle/>
                    <a:p>
                      <a:pPr>
                        <a:lnSpc>
                          <a:spcPct val="107000"/>
                        </a:lnSpc>
                        <a:spcAft>
                          <a:spcPts val="1500"/>
                        </a:spcAft>
                      </a:pPr>
                      <a:r>
                        <a:rPr lang="en-AU" sz="900" dirty="0">
                          <a:effectLst/>
                        </a:rPr>
                        <a:t>Risk zone</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10690" marR="55346" marT="55346" marB="55346"/>
                </a:tc>
                <a:tc>
                  <a:txBody>
                    <a:bodyPr/>
                    <a:lstStyle/>
                    <a:p>
                      <a:pPr algn="ctr">
                        <a:lnSpc>
                          <a:spcPct val="107000"/>
                        </a:lnSpc>
                        <a:spcAft>
                          <a:spcPts val="1500"/>
                        </a:spcAft>
                      </a:pPr>
                      <a:r>
                        <a:rPr lang="en-AU" sz="900">
                          <a:effectLst/>
                        </a:rPr>
                        <a:t>You relative to the profit markers</a:t>
                      </a:r>
                      <a:endParaRPr lang="en-AU" sz="800">
                        <a:effectLst/>
                        <a:latin typeface="Calibri" panose="020F0502020204030204" pitchFamily="34" charset="0"/>
                        <a:ea typeface="Calibri" panose="020F0502020204030204" pitchFamily="34" charset="0"/>
                        <a:cs typeface="Times New Roman" panose="02020603050405020304" pitchFamily="18" charset="0"/>
                      </a:endParaRPr>
                    </a:p>
                  </a:txBody>
                  <a:tcPr marL="55346" marR="55346" marT="55346" marB="55346"/>
                </a:tc>
                <a:extLst>
                  <a:ext uri="{0D108BD9-81ED-4DB2-BD59-A6C34878D82A}">
                    <a16:rowId xmlns:a16="http://schemas.microsoft.com/office/drawing/2014/main" val="2857975634"/>
                  </a:ext>
                </a:extLst>
              </a:tr>
              <a:tr h="250994">
                <a:tc>
                  <a:txBody>
                    <a:bodyPr/>
                    <a:lstStyle/>
                    <a:p>
                      <a:pPr>
                        <a:lnSpc>
                          <a:spcPct val="107000"/>
                        </a:lnSpc>
                        <a:spcAft>
                          <a:spcPts val="1500"/>
                        </a:spcAft>
                      </a:pPr>
                      <a:r>
                        <a:rPr lang="en-AU" sz="900" dirty="0">
                          <a:effectLst/>
                        </a:rPr>
                        <a:t>Low</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10690" marR="55346" marT="55346" marB="55346">
                    <a:solidFill>
                      <a:schemeClr val="accent6"/>
                    </a:solidFill>
                  </a:tcPr>
                </a:tc>
                <a:tc>
                  <a:txBody>
                    <a:bodyPr/>
                    <a:lstStyle/>
                    <a:p>
                      <a:pPr>
                        <a:lnSpc>
                          <a:spcPct val="107000"/>
                        </a:lnSpc>
                        <a:spcAft>
                          <a:spcPts val="1500"/>
                        </a:spcAft>
                      </a:pPr>
                      <a:r>
                        <a:rPr lang="en-AU" sz="900" dirty="0">
                          <a:effectLst/>
                        </a:rPr>
                        <a:t>At or above profit marker A</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5346" marR="55346" marT="55346" marB="55346">
                    <a:solidFill>
                      <a:schemeClr val="accent6"/>
                    </a:solidFill>
                  </a:tcPr>
                </a:tc>
                <a:extLst>
                  <a:ext uri="{0D108BD9-81ED-4DB2-BD59-A6C34878D82A}">
                    <a16:rowId xmlns:a16="http://schemas.microsoft.com/office/drawing/2014/main" val="494539558"/>
                  </a:ext>
                </a:extLst>
              </a:tr>
              <a:tr h="250994">
                <a:tc>
                  <a:txBody>
                    <a:bodyPr/>
                    <a:lstStyle/>
                    <a:p>
                      <a:pPr>
                        <a:lnSpc>
                          <a:spcPct val="107000"/>
                        </a:lnSpc>
                        <a:spcAft>
                          <a:spcPts val="1500"/>
                        </a:spcAft>
                      </a:pPr>
                      <a:r>
                        <a:rPr lang="en-AU" sz="900" dirty="0">
                          <a:effectLst/>
                        </a:rPr>
                        <a:t>Medium</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10690" marR="55346" marT="55346" marB="55346">
                    <a:solidFill>
                      <a:schemeClr val="accent2"/>
                    </a:solidFill>
                  </a:tcPr>
                </a:tc>
                <a:tc>
                  <a:txBody>
                    <a:bodyPr/>
                    <a:lstStyle/>
                    <a:p>
                      <a:pPr>
                        <a:lnSpc>
                          <a:spcPct val="107000"/>
                        </a:lnSpc>
                        <a:spcAft>
                          <a:spcPts val="1500"/>
                        </a:spcAft>
                      </a:pPr>
                      <a:r>
                        <a:rPr lang="en-AU" sz="900" dirty="0">
                          <a:effectLst/>
                        </a:rPr>
                        <a:t>Below profit marker A, but at or above profit marker B</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5346" marR="55346" marT="55346" marB="55346">
                    <a:solidFill>
                      <a:schemeClr val="accent2"/>
                    </a:solidFill>
                  </a:tcPr>
                </a:tc>
                <a:extLst>
                  <a:ext uri="{0D108BD9-81ED-4DB2-BD59-A6C34878D82A}">
                    <a16:rowId xmlns:a16="http://schemas.microsoft.com/office/drawing/2014/main" val="2525870238"/>
                  </a:ext>
                </a:extLst>
              </a:tr>
              <a:tr h="250994">
                <a:tc>
                  <a:txBody>
                    <a:bodyPr/>
                    <a:lstStyle/>
                    <a:p>
                      <a:pPr>
                        <a:lnSpc>
                          <a:spcPct val="107000"/>
                        </a:lnSpc>
                        <a:spcAft>
                          <a:spcPts val="1500"/>
                        </a:spcAft>
                      </a:pPr>
                      <a:r>
                        <a:rPr lang="en-AU" sz="900" dirty="0">
                          <a:effectLst/>
                        </a:rPr>
                        <a:t>High</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110690" marR="55346" marT="55346" marB="55346">
                    <a:solidFill>
                      <a:srgbClr val="C00000"/>
                    </a:solidFill>
                  </a:tcPr>
                </a:tc>
                <a:tc>
                  <a:txBody>
                    <a:bodyPr/>
                    <a:lstStyle/>
                    <a:p>
                      <a:pPr>
                        <a:lnSpc>
                          <a:spcPct val="107000"/>
                        </a:lnSpc>
                        <a:spcAft>
                          <a:spcPts val="1500"/>
                        </a:spcAft>
                      </a:pPr>
                      <a:r>
                        <a:rPr lang="en-AU" sz="900" dirty="0">
                          <a:effectLst/>
                        </a:rPr>
                        <a:t>Below profit marker B</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5346" marR="55346" marT="55346" marB="55346">
                    <a:solidFill>
                      <a:srgbClr val="C00000"/>
                    </a:solidFill>
                  </a:tcPr>
                </a:tc>
                <a:extLst>
                  <a:ext uri="{0D108BD9-81ED-4DB2-BD59-A6C34878D82A}">
                    <a16:rowId xmlns:a16="http://schemas.microsoft.com/office/drawing/2014/main" val="4105727088"/>
                  </a:ext>
                </a:extLst>
              </a:tr>
            </a:tbl>
          </a:graphicData>
        </a:graphic>
      </p:graphicFrame>
    </p:spTree>
    <p:extLst>
      <p:ext uri="{BB962C8B-B14F-4D97-AF65-F5344CB8AC3E}">
        <p14:creationId xmlns:p14="http://schemas.microsoft.com/office/powerpoint/2010/main" val="13219439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3B39FAA-D84E-BB25-1934-8038BC20F1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14</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2" name="Picture 1" descr="Paragraph 48 discusses how we use profit markers. The diagram following paragraph 71 identifies the profit markers for general distributors.">
            <a:extLst>
              <a:ext uri="{FF2B5EF4-FFF2-40B4-BE49-F238E27FC236}">
                <a16:creationId xmlns:a16="http://schemas.microsoft.com/office/drawing/2014/main" id="{D230E31E-9235-CF26-9E82-D6AA41E28CA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08326" y="1928459"/>
            <a:ext cx="2543175" cy="3257550"/>
          </a:xfrm>
          <a:prstGeom prst="rect">
            <a:avLst/>
          </a:prstGeom>
          <a:noFill/>
          <a:ln>
            <a:noFill/>
          </a:ln>
        </p:spPr>
      </p:pic>
      <p:pic>
        <p:nvPicPr>
          <p:cNvPr id="3" name="Picture 2" descr="Paragraph 48 discusses how we use profit markers. The diagram following paragraph 83 identifies the profit markers for the two categories in the ICT sector.">
            <a:extLst>
              <a:ext uri="{FF2B5EF4-FFF2-40B4-BE49-F238E27FC236}">
                <a16:creationId xmlns:a16="http://schemas.microsoft.com/office/drawing/2014/main" id="{A1B479EF-FAB1-A3E4-1CC8-4F298F8938A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299341" y="1926990"/>
            <a:ext cx="3293269" cy="3228975"/>
          </a:xfrm>
          <a:prstGeom prst="rect">
            <a:avLst/>
          </a:prstGeom>
          <a:noFill/>
          <a:ln>
            <a:noFill/>
          </a:ln>
        </p:spPr>
      </p:pic>
    </p:spTree>
    <p:extLst>
      <p:ext uri="{BB962C8B-B14F-4D97-AF65-F5344CB8AC3E}">
        <p14:creationId xmlns:p14="http://schemas.microsoft.com/office/powerpoint/2010/main" val="1800419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8198506-D0D8-651B-4F0E-1E9A9A0B7D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081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15</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Picture 15">
            <a:extLst>
              <a:ext uri="{FF2B5EF4-FFF2-40B4-BE49-F238E27FC236}">
                <a16:creationId xmlns:a16="http://schemas.microsoft.com/office/drawing/2014/main" id="{CCE416DF-0221-69B6-D209-89FE2F858808}"/>
              </a:ext>
            </a:extLst>
          </p:cNvPr>
          <p:cNvPicPr>
            <a:picLocks noChangeAspect="1"/>
          </p:cNvPicPr>
          <p:nvPr/>
        </p:nvPicPr>
        <p:blipFill>
          <a:blip r:embed="rId3"/>
          <a:stretch>
            <a:fillRect/>
          </a:stretch>
        </p:blipFill>
        <p:spPr>
          <a:xfrm>
            <a:off x="1684403" y="2512105"/>
            <a:ext cx="5775194" cy="1899482"/>
          </a:xfrm>
          <a:prstGeom prst="rect">
            <a:avLst/>
          </a:prstGeom>
        </p:spPr>
      </p:pic>
    </p:spTree>
    <p:extLst>
      <p:ext uri="{BB962C8B-B14F-4D97-AF65-F5344CB8AC3E}">
        <p14:creationId xmlns:p14="http://schemas.microsoft.com/office/powerpoint/2010/main" val="42434667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E4DBB39-CF0E-7C44-4B1D-BC8C6090A7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1830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16</a:t>
            </a:r>
            <a:endParaRPr lang="en-ID" sz="1500" b="1" dirty="0">
              <a:solidFill>
                <a:schemeClr val="bg1"/>
              </a:solidFill>
              <a:latin typeface="Arial" panose="020B0604020202020204" pitchFamily="34" charset="0"/>
              <a:cs typeface="Arial" panose="020B0604020202020204" pitchFamily="34" charset="0"/>
            </a:endParaRPr>
          </a:p>
        </p:txBody>
      </p:sp>
      <p:pic>
        <p:nvPicPr>
          <p:cNvPr id="18" name="Picture 17">
            <a:extLst>
              <a:ext uri="{FF2B5EF4-FFF2-40B4-BE49-F238E27FC236}">
                <a16:creationId xmlns:a16="http://schemas.microsoft.com/office/drawing/2014/main" id="{F1D9CD74-389F-7289-5949-B97DFD25837D}"/>
              </a:ext>
            </a:extLst>
          </p:cNvPr>
          <p:cNvPicPr>
            <a:picLocks noChangeAspect="1"/>
          </p:cNvPicPr>
          <p:nvPr/>
        </p:nvPicPr>
        <p:blipFill>
          <a:blip r:embed="rId3"/>
          <a:stretch>
            <a:fillRect/>
          </a:stretch>
        </p:blipFill>
        <p:spPr>
          <a:xfrm>
            <a:off x="1804874" y="1806904"/>
            <a:ext cx="5114925" cy="3640121"/>
          </a:xfrm>
          <a:prstGeom prst="rect">
            <a:avLst/>
          </a:prstGeom>
        </p:spPr>
      </p:pic>
    </p:spTree>
    <p:extLst>
      <p:ext uri="{BB962C8B-B14F-4D97-AF65-F5344CB8AC3E}">
        <p14:creationId xmlns:p14="http://schemas.microsoft.com/office/powerpoint/2010/main" val="23744625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587AED6-EBEE-BA9F-2333-57E096D349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r>
              <a:rPr lang="en-US" sz="1350" b="1" dirty="0">
                <a:latin typeface="Arial" panose="020B0604020202020204" pitchFamily="34" charset="0"/>
                <a:ea typeface="Courier New" panose="02070309020205020404" pitchFamily="49" charset="0"/>
                <a:cs typeface="Arial" panose="020B0604020202020204" pitchFamily="34" charset="0"/>
              </a:rPr>
              <a:t>Example – PCG 2017/4</a:t>
            </a:r>
          </a:p>
          <a:p>
            <a:pPr lvl="1"/>
            <a:r>
              <a:rPr lang="en-US" sz="1050" b="1" dirty="0">
                <a:latin typeface="Arial" panose="020B0604020202020204" pitchFamily="34" charset="0"/>
                <a:ea typeface="Courier New" panose="02070309020205020404" pitchFamily="49" charset="0"/>
                <a:cs typeface="Arial" panose="020B0604020202020204" pitchFamily="34" charset="0"/>
              </a:rPr>
              <a:t>Cross border related party financing arrangements</a:t>
            </a: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17</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3" name="Picture 2">
            <a:extLst>
              <a:ext uri="{FF2B5EF4-FFF2-40B4-BE49-F238E27FC236}">
                <a16:creationId xmlns:a16="http://schemas.microsoft.com/office/drawing/2014/main" id="{034CF68D-A17C-2FCA-0620-F96329A3E325}"/>
              </a:ext>
            </a:extLst>
          </p:cNvPr>
          <p:cNvPicPr>
            <a:picLocks noChangeAspect="1"/>
          </p:cNvPicPr>
          <p:nvPr/>
        </p:nvPicPr>
        <p:blipFill>
          <a:blip r:embed="rId3"/>
          <a:stretch>
            <a:fillRect/>
          </a:stretch>
        </p:blipFill>
        <p:spPr>
          <a:xfrm>
            <a:off x="2202168" y="2997624"/>
            <a:ext cx="4739664" cy="1917277"/>
          </a:xfrm>
          <a:prstGeom prst="rect">
            <a:avLst/>
          </a:prstGeom>
        </p:spPr>
      </p:pic>
    </p:spTree>
    <p:extLst>
      <p:ext uri="{BB962C8B-B14F-4D97-AF65-F5344CB8AC3E}">
        <p14:creationId xmlns:p14="http://schemas.microsoft.com/office/powerpoint/2010/main" val="840554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7219A1B-AB5D-BD14-FE40-7FA8B33945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5643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18</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3" name="Picture 2">
            <a:extLst>
              <a:ext uri="{FF2B5EF4-FFF2-40B4-BE49-F238E27FC236}">
                <a16:creationId xmlns:a16="http://schemas.microsoft.com/office/drawing/2014/main" id="{317DA233-EDCD-EE01-9438-26451B9C0D2F}"/>
              </a:ext>
            </a:extLst>
          </p:cNvPr>
          <p:cNvPicPr>
            <a:picLocks noChangeAspect="1"/>
          </p:cNvPicPr>
          <p:nvPr/>
        </p:nvPicPr>
        <p:blipFill>
          <a:blip r:embed="rId3"/>
          <a:stretch>
            <a:fillRect/>
          </a:stretch>
        </p:blipFill>
        <p:spPr>
          <a:xfrm>
            <a:off x="2262018" y="1641855"/>
            <a:ext cx="4350544" cy="3864769"/>
          </a:xfrm>
          <a:prstGeom prst="rect">
            <a:avLst/>
          </a:prstGeom>
        </p:spPr>
      </p:pic>
    </p:spTree>
    <p:extLst>
      <p:ext uri="{BB962C8B-B14F-4D97-AF65-F5344CB8AC3E}">
        <p14:creationId xmlns:p14="http://schemas.microsoft.com/office/powerpoint/2010/main" val="21618180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4829BE-E7FB-5D67-369D-61CB00767C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19</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3" name="Picture 2">
            <a:extLst>
              <a:ext uri="{FF2B5EF4-FFF2-40B4-BE49-F238E27FC236}">
                <a16:creationId xmlns:a16="http://schemas.microsoft.com/office/drawing/2014/main" id="{3841DA50-D86D-FF91-BA4A-CEDF210B16BE}"/>
              </a:ext>
            </a:extLst>
          </p:cNvPr>
          <p:cNvPicPr>
            <a:picLocks noChangeAspect="1"/>
          </p:cNvPicPr>
          <p:nvPr/>
        </p:nvPicPr>
        <p:blipFill>
          <a:blip r:embed="rId3"/>
          <a:stretch>
            <a:fillRect/>
          </a:stretch>
        </p:blipFill>
        <p:spPr>
          <a:xfrm>
            <a:off x="1884077" y="2088238"/>
            <a:ext cx="5375846" cy="2714624"/>
          </a:xfrm>
          <a:prstGeom prst="rect">
            <a:avLst/>
          </a:prstGeom>
        </p:spPr>
      </p:pic>
    </p:spTree>
    <p:extLst>
      <p:ext uri="{BB962C8B-B14F-4D97-AF65-F5344CB8AC3E}">
        <p14:creationId xmlns:p14="http://schemas.microsoft.com/office/powerpoint/2010/main" val="3520343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4DF72DB-20AC-5CEA-B965-362EEAB678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pPr marL="0" indent="0" algn="ctr">
              <a:buNone/>
            </a:pPr>
            <a:endParaRPr lang="en-AU" sz="2400" i="1" dirty="0">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AU" sz="2400" i="1" dirty="0">
                <a:latin typeface="Calibri" panose="020F0502020204030204" pitchFamily="34" charset="0"/>
                <a:ea typeface="Calibri" panose="020F0502020204030204" pitchFamily="34" charset="0"/>
                <a:cs typeface="Times New Roman" panose="02020603050405020304" pitchFamily="18" charset="0"/>
              </a:rPr>
              <a:t>‘</a:t>
            </a:r>
            <a:r>
              <a:rPr lang="en-AU" sz="2700" b="1" i="1" dirty="0">
                <a:latin typeface="Calibri" panose="020F0502020204030204" pitchFamily="34" charset="0"/>
                <a:ea typeface="Calibri" panose="020F0502020204030204" pitchFamily="34" charset="0"/>
                <a:cs typeface="Times New Roman" panose="02020603050405020304" pitchFamily="18" charset="0"/>
              </a:rPr>
              <a:t>To need dispute resolution,</a:t>
            </a:r>
          </a:p>
          <a:p>
            <a:pPr marL="0" indent="0" algn="ctr">
              <a:buNone/>
            </a:pPr>
            <a:r>
              <a:rPr lang="en-AU" sz="2700" b="1" i="1" dirty="0">
                <a:latin typeface="Calibri" panose="020F0502020204030204" pitchFamily="34" charset="0"/>
                <a:ea typeface="Calibri" panose="020F0502020204030204" pitchFamily="34" charset="0"/>
                <a:cs typeface="Times New Roman" panose="02020603050405020304" pitchFamily="18" charset="0"/>
              </a:rPr>
              <a:t>you must first have a dispute!’</a:t>
            </a:r>
            <a:endParaRPr lang="en-US" sz="2700" b="1" i="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2846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35454105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1185C17-B995-B226-CE55-1E4BDED1A6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99305" y="2022432"/>
            <a:ext cx="7582112" cy="2628900"/>
          </a:xfrm>
        </p:spPr>
        <p:txBody>
          <a:bodyPr>
            <a:normAutofit/>
          </a:bodyPr>
          <a:lstStyle/>
          <a:p>
            <a:r>
              <a:rPr lang="en-US" sz="1350" b="1" dirty="0">
                <a:latin typeface="Arial" panose="020B0604020202020204" pitchFamily="34" charset="0"/>
                <a:ea typeface="Courier New" panose="02070309020205020404" pitchFamily="49" charset="0"/>
                <a:cs typeface="Arial" panose="020B0604020202020204" pitchFamily="34" charset="0"/>
              </a:rPr>
              <a:t>Example – PCG 2021/D4</a:t>
            </a:r>
          </a:p>
          <a:p>
            <a:pPr lvl="1"/>
            <a:r>
              <a:rPr lang="en-US" sz="1050" b="1" dirty="0">
                <a:latin typeface="Arial" panose="020B0604020202020204" pitchFamily="34" charset="0"/>
                <a:ea typeface="Courier New" panose="02070309020205020404" pitchFamily="49" charset="0"/>
                <a:cs typeface="Arial" panose="020B0604020202020204" pitchFamily="34" charset="0"/>
              </a:rPr>
              <a:t>Intangible arrangements</a:t>
            </a: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20</a:t>
            </a:r>
            <a:endParaRPr lang="en-ID" sz="1500" b="1" dirty="0">
              <a:solidFill>
                <a:schemeClr val="bg1"/>
              </a:solidFill>
              <a:latin typeface="Arial" panose="020B0604020202020204" pitchFamily="34" charset="0"/>
              <a:cs typeface="Arial" panose="020B0604020202020204" pitchFamily="34" charset="0"/>
            </a:endParaRPr>
          </a:p>
        </p:txBody>
      </p:sp>
      <p:graphicFrame>
        <p:nvGraphicFramePr>
          <p:cNvPr id="4" name="Table 3">
            <a:extLst>
              <a:ext uri="{FF2B5EF4-FFF2-40B4-BE49-F238E27FC236}">
                <a16:creationId xmlns:a16="http://schemas.microsoft.com/office/drawing/2014/main" id="{A1ECFEEE-09A1-B142-3FF5-3BEF8B3A8D26}"/>
              </a:ext>
            </a:extLst>
          </p:cNvPr>
          <p:cNvGraphicFramePr>
            <a:graphicFrameLocks noGrp="1"/>
          </p:cNvGraphicFramePr>
          <p:nvPr/>
        </p:nvGraphicFramePr>
        <p:xfrm>
          <a:off x="1090428" y="2547625"/>
          <a:ext cx="6265192" cy="2665711"/>
        </p:xfrm>
        <a:graphic>
          <a:graphicData uri="http://schemas.openxmlformats.org/drawingml/2006/table">
            <a:tbl>
              <a:tblPr firstRow="1" firstCol="1" bandRow="1">
                <a:tableStyleId>{5C22544A-7EE6-4342-B048-85BDC9FD1C3A}</a:tableStyleId>
              </a:tblPr>
              <a:tblGrid>
                <a:gridCol w="963386">
                  <a:extLst>
                    <a:ext uri="{9D8B030D-6E8A-4147-A177-3AD203B41FA5}">
                      <a16:colId xmlns:a16="http://schemas.microsoft.com/office/drawing/2014/main" val="1075379786"/>
                    </a:ext>
                  </a:extLst>
                </a:gridCol>
                <a:gridCol w="5301806">
                  <a:extLst>
                    <a:ext uri="{9D8B030D-6E8A-4147-A177-3AD203B41FA5}">
                      <a16:colId xmlns:a16="http://schemas.microsoft.com/office/drawing/2014/main" val="3424552444"/>
                    </a:ext>
                  </a:extLst>
                </a:gridCol>
              </a:tblGrid>
              <a:tr h="257995">
                <a:tc>
                  <a:txBody>
                    <a:bodyPr/>
                    <a:lstStyle/>
                    <a:p>
                      <a:pPr>
                        <a:lnSpc>
                          <a:spcPct val="107000"/>
                        </a:lnSpc>
                        <a:spcAft>
                          <a:spcPts val="1500"/>
                        </a:spcAft>
                      </a:pPr>
                      <a:r>
                        <a:rPr lang="en-AU" sz="1200" dirty="0">
                          <a:effectLst/>
                        </a:rPr>
                        <a:t>Level of risk</a:t>
                      </a:r>
                      <a:endParaRPr lang="en-AU"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1018" marR="35510" marT="35510" marB="35510"/>
                </a:tc>
                <a:tc>
                  <a:txBody>
                    <a:bodyPr/>
                    <a:lstStyle/>
                    <a:p>
                      <a:pPr algn="ctr">
                        <a:lnSpc>
                          <a:spcPct val="107000"/>
                        </a:lnSpc>
                        <a:spcAft>
                          <a:spcPts val="1500"/>
                        </a:spcAft>
                      </a:pPr>
                      <a:r>
                        <a:rPr lang="en-AU" sz="1200">
                          <a:effectLst/>
                        </a:rPr>
                        <a:t>Examples of Arrangements</a:t>
                      </a:r>
                      <a:endParaRPr lang="en-AU" sz="1200">
                        <a:effectLst/>
                        <a:latin typeface="Calibri" panose="020F0502020204030204" pitchFamily="34" charset="0"/>
                        <a:ea typeface="Calibri" panose="020F0502020204030204" pitchFamily="34" charset="0"/>
                        <a:cs typeface="Times New Roman" panose="02020603050405020304" pitchFamily="18" charset="0"/>
                      </a:endParaRPr>
                    </a:p>
                  </a:txBody>
                  <a:tcPr marL="35510" marR="35510" marT="35510" marB="35510"/>
                </a:tc>
                <a:extLst>
                  <a:ext uri="{0D108BD9-81ED-4DB2-BD59-A6C34878D82A}">
                    <a16:rowId xmlns:a16="http://schemas.microsoft.com/office/drawing/2014/main" val="2531695854"/>
                  </a:ext>
                </a:extLst>
              </a:tr>
              <a:tr h="985419">
                <a:tc>
                  <a:txBody>
                    <a:bodyPr/>
                    <a:lstStyle/>
                    <a:p>
                      <a:pPr>
                        <a:lnSpc>
                          <a:spcPct val="107000"/>
                        </a:lnSpc>
                        <a:spcAft>
                          <a:spcPts val="1500"/>
                        </a:spcAft>
                      </a:pPr>
                      <a:r>
                        <a:rPr lang="en-AU" sz="1200">
                          <a:effectLst/>
                        </a:rPr>
                        <a:t>High risk</a:t>
                      </a:r>
                      <a:endParaRPr lang="en-AU" sz="1200">
                        <a:effectLst/>
                        <a:latin typeface="Calibri" panose="020F0502020204030204" pitchFamily="34" charset="0"/>
                        <a:ea typeface="Calibri" panose="020F0502020204030204" pitchFamily="34" charset="0"/>
                        <a:cs typeface="Times New Roman" panose="02020603050405020304" pitchFamily="18" charset="0"/>
                      </a:endParaRPr>
                    </a:p>
                  </a:txBody>
                  <a:tcPr marL="71018" marR="35510" marT="35510" marB="35510"/>
                </a:tc>
                <a:tc>
                  <a:txBody>
                    <a:bodyPr/>
                    <a:lstStyle/>
                    <a:p>
                      <a:pPr marL="0" algn="l" defTabSz="914400" rtl="0" eaLnBrk="1" latinLnBrk="0" hangingPunct="1">
                        <a:lnSpc>
                          <a:spcPct val="100000"/>
                        </a:lnSpc>
                        <a:spcBef>
                          <a:spcPts val="0"/>
                        </a:spcBef>
                        <a:spcAft>
                          <a:spcPts val="0"/>
                        </a:spcAft>
                      </a:pPr>
                      <a:r>
                        <a:rPr lang="en-AU" sz="1200" kern="1200" dirty="0">
                          <a:solidFill>
                            <a:schemeClr val="dk1"/>
                          </a:solidFill>
                          <a:effectLst/>
                          <a:latin typeface="+mn-lt"/>
                          <a:ea typeface="+mn-ea"/>
                          <a:cs typeface="+mn-cs"/>
                        </a:rPr>
                        <a:t>Example 1 - centralisation of intangible assets</a:t>
                      </a:r>
                    </a:p>
                    <a:p>
                      <a:pPr marL="0" algn="l" defTabSz="914400" rtl="0" eaLnBrk="1" latinLnBrk="0" hangingPunct="1">
                        <a:lnSpc>
                          <a:spcPct val="100000"/>
                        </a:lnSpc>
                        <a:spcBef>
                          <a:spcPts val="0"/>
                        </a:spcBef>
                        <a:spcAft>
                          <a:spcPts val="0"/>
                        </a:spcAft>
                      </a:pPr>
                      <a:r>
                        <a:rPr lang="en-AU" sz="1200" kern="1200" dirty="0">
                          <a:solidFill>
                            <a:schemeClr val="dk1"/>
                          </a:solidFill>
                          <a:effectLst/>
                          <a:latin typeface="+mn-lt"/>
                          <a:ea typeface="+mn-ea"/>
                          <a:cs typeface="+mn-cs"/>
                        </a:rPr>
                        <a:t>Example 2 - bifurcation of intangible assets</a:t>
                      </a:r>
                    </a:p>
                    <a:p>
                      <a:pPr marL="0" algn="l" defTabSz="914400" rtl="0" eaLnBrk="1" latinLnBrk="0" hangingPunct="1">
                        <a:lnSpc>
                          <a:spcPct val="100000"/>
                        </a:lnSpc>
                        <a:spcBef>
                          <a:spcPts val="0"/>
                        </a:spcBef>
                        <a:spcAft>
                          <a:spcPts val="0"/>
                        </a:spcAft>
                      </a:pPr>
                      <a:r>
                        <a:rPr lang="en-AU" sz="1200" kern="1200" dirty="0">
                          <a:solidFill>
                            <a:schemeClr val="dk1"/>
                          </a:solidFill>
                          <a:effectLst/>
                          <a:latin typeface="+mn-lt"/>
                          <a:ea typeface="+mn-ea"/>
                          <a:cs typeface="+mn-cs"/>
                        </a:rPr>
                        <a:t>Example 3 - non-recognition of Australian intangible assets and DEMPE activities</a:t>
                      </a:r>
                    </a:p>
                    <a:p>
                      <a:pPr marL="0" algn="l" defTabSz="914400" rtl="0" eaLnBrk="1" latinLnBrk="0" hangingPunct="1">
                        <a:lnSpc>
                          <a:spcPct val="100000"/>
                        </a:lnSpc>
                        <a:spcBef>
                          <a:spcPts val="0"/>
                        </a:spcBef>
                        <a:spcAft>
                          <a:spcPts val="0"/>
                        </a:spcAft>
                      </a:pPr>
                      <a:r>
                        <a:rPr lang="en-AU" sz="1200" kern="1200" dirty="0">
                          <a:solidFill>
                            <a:schemeClr val="dk1"/>
                          </a:solidFill>
                          <a:effectLst/>
                          <a:latin typeface="+mn-lt"/>
                          <a:ea typeface="+mn-ea"/>
                          <a:cs typeface="+mn-cs"/>
                        </a:rPr>
                        <a:t>Example 4 - migration of pre-commercialised intangible assets</a:t>
                      </a:r>
                    </a:p>
                    <a:p>
                      <a:pPr marL="0" algn="l" defTabSz="914400" rtl="0" eaLnBrk="1" latinLnBrk="0" hangingPunct="1">
                        <a:lnSpc>
                          <a:spcPct val="100000"/>
                        </a:lnSpc>
                        <a:spcBef>
                          <a:spcPts val="0"/>
                        </a:spcBef>
                        <a:spcAft>
                          <a:spcPts val="0"/>
                        </a:spcAft>
                      </a:pPr>
                      <a:r>
                        <a:rPr lang="en-AU" sz="1200" kern="1200" dirty="0">
                          <a:solidFill>
                            <a:schemeClr val="dk1"/>
                          </a:solidFill>
                          <a:effectLst/>
                          <a:latin typeface="+mn-lt"/>
                          <a:ea typeface="+mn-ea"/>
                          <a:cs typeface="+mn-cs"/>
                        </a:rPr>
                        <a:t>Example 5 - non-arm's length licence arrangements</a:t>
                      </a:r>
                    </a:p>
                  </a:txBody>
                  <a:tcPr marL="35510" marR="35510" marT="35510" marB="35510"/>
                </a:tc>
                <a:extLst>
                  <a:ext uri="{0D108BD9-81ED-4DB2-BD59-A6C34878D82A}">
                    <a16:rowId xmlns:a16="http://schemas.microsoft.com/office/drawing/2014/main" val="1047437828"/>
                  </a:ext>
                </a:extLst>
              </a:tr>
              <a:tr h="802539">
                <a:tc>
                  <a:txBody>
                    <a:bodyPr/>
                    <a:lstStyle/>
                    <a:p>
                      <a:pPr>
                        <a:lnSpc>
                          <a:spcPct val="107000"/>
                        </a:lnSpc>
                        <a:spcAft>
                          <a:spcPts val="800"/>
                        </a:spcAft>
                      </a:pPr>
                      <a:r>
                        <a:rPr lang="en-AU" sz="1200">
                          <a:effectLst/>
                        </a:rPr>
                        <a:t>Medium risk</a:t>
                      </a:r>
                      <a:endParaRPr lang="en-AU" sz="1200">
                        <a:effectLst/>
                        <a:latin typeface="Calibri" panose="020F0502020204030204" pitchFamily="34" charset="0"/>
                        <a:ea typeface="Calibri" panose="020F0502020204030204" pitchFamily="34" charset="0"/>
                        <a:cs typeface="Times New Roman" panose="02020603050405020304" pitchFamily="18" charset="0"/>
                      </a:endParaRPr>
                    </a:p>
                  </a:txBody>
                  <a:tcPr marL="71018" marR="35510" marT="35510" marB="35510"/>
                </a:tc>
                <a:tc>
                  <a:txBody>
                    <a:bodyPr/>
                    <a:lstStyle/>
                    <a:p>
                      <a:pPr marL="0" algn="l" defTabSz="914400" rtl="0" eaLnBrk="1" latinLnBrk="0" hangingPunct="1">
                        <a:lnSpc>
                          <a:spcPct val="100000"/>
                        </a:lnSpc>
                        <a:spcBef>
                          <a:spcPts val="0"/>
                        </a:spcBef>
                        <a:spcAft>
                          <a:spcPts val="0"/>
                        </a:spcAft>
                      </a:pPr>
                      <a:r>
                        <a:rPr lang="en-AU" sz="1200" kern="1200">
                          <a:solidFill>
                            <a:schemeClr val="dk1"/>
                          </a:solidFill>
                          <a:effectLst/>
                          <a:latin typeface="+mn-lt"/>
                          <a:ea typeface="+mn-ea"/>
                          <a:cs typeface="+mn-cs"/>
                        </a:rPr>
                        <a:t>Example 6 - centralisation of intangible assets</a:t>
                      </a:r>
                    </a:p>
                    <a:p>
                      <a:pPr marL="0" algn="l" defTabSz="914400" rtl="0" eaLnBrk="1" latinLnBrk="0" hangingPunct="1">
                        <a:lnSpc>
                          <a:spcPct val="100000"/>
                        </a:lnSpc>
                        <a:spcBef>
                          <a:spcPts val="0"/>
                        </a:spcBef>
                        <a:spcAft>
                          <a:spcPts val="0"/>
                        </a:spcAft>
                      </a:pPr>
                      <a:r>
                        <a:rPr lang="en-AU" sz="1200" kern="1200">
                          <a:solidFill>
                            <a:schemeClr val="dk1"/>
                          </a:solidFill>
                          <a:effectLst/>
                          <a:latin typeface="+mn-lt"/>
                          <a:ea typeface="+mn-ea"/>
                          <a:cs typeface="+mn-cs"/>
                        </a:rPr>
                        <a:t>Example 7 - transfer of rights to intangible assets via a Licence Agreement</a:t>
                      </a:r>
                    </a:p>
                    <a:p>
                      <a:pPr marL="0" algn="l" defTabSz="914400" rtl="0" eaLnBrk="1" latinLnBrk="0" hangingPunct="1">
                        <a:lnSpc>
                          <a:spcPct val="100000"/>
                        </a:lnSpc>
                        <a:spcBef>
                          <a:spcPts val="0"/>
                        </a:spcBef>
                        <a:spcAft>
                          <a:spcPts val="0"/>
                        </a:spcAft>
                      </a:pPr>
                      <a:r>
                        <a:rPr lang="en-AU" sz="1200" kern="1200">
                          <a:solidFill>
                            <a:schemeClr val="dk1"/>
                          </a:solidFill>
                          <a:effectLst/>
                          <a:latin typeface="+mn-lt"/>
                          <a:ea typeface="+mn-ea"/>
                          <a:cs typeface="+mn-cs"/>
                        </a:rPr>
                        <a:t>Example 8 - contract research and development arrangement</a:t>
                      </a:r>
                    </a:p>
                    <a:p>
                      <a:pPr marL="0" algn="l" defTabSz="914400" rtl="0" eaLnBrk="1" latinLnBrk="0" hangingPunct="1">
                        <a:lnSpc>
                          <a:spcPct val="100000"/>
                        </a:lnSpc>
                        <a:spcBef>
                          <a:spcPts val="0"/>
                        </a:spcBef>
                        <a:spcAft>
                          <a:spcPts val="0"/>
                        </a:spcAft>
                      </a:pPr>
                      <a:r>
                        <a:rPr lang="en-AU" sz="1200" kern="1200">
                          <a:solidFill>
                            <a:schemeClr val="dk1"/>
                          </a:solidFill>
                          <a:effectLst/>
                          <a:latin typeface="+mn-lt"/>
                          <a:ea typeface="+mn-ea"/>
                          <a:cs typeface="+mn-cs"/>
                        </a:rPr>
                        <a:t>Example 9 - cost contribution arrangement</a:t>
                      </a:r>
                    </a:p>
                  </a:txBody>
                  <a:tcPr marL="35510" marR="35510" marT="35510" marB="35510"/>
                </a:tc>
                <a:extLst>
                  <a:ext uri="{0D108BD9-81ED-4DB2-BD59-A6C34878D82A}">
                    <a16:rowId xmlns:a16="http://schemas.microsoft.com/office/drawing/2014/main" val="561651262"/>
                  </a:ext>
                </a:extLst>
              </a:tr>
              <a:tr h="619659">
                <a:tc>
                  <a:txBody>
                    <a:bodyPr/>
                    <a:lstStyle/>
                    <a:p>
                      <a:pPr>
                        <a:lnSpc>
                          <a:spcPct val="107000"/>
                        </a:lnSpc>
                        <a:spcAft>
                          <a:spcPts val="800"/>
                        </a:spcAft>
                      </a:pPr>
                      <a:r>
                        <a:rPr lang="en-AU" sz="1200">
                          <a:effectLst/>
                        </a:rPr>
                        <a:t>Low risk</a:t>
                      </a:r>
                      <a:endParaRPr lang="en-AU" sz="1200">
                        <a:effectLst/>
                        <a:latin typeface="Calibri" panose="020F0502020204030204" pitchFamily="34" charset="0"/>
                        <a:ea typeface="Calibri" panose="020F0502020204030204" pitchFamily="34" charset="0"/>
                        <a:cs typeface="Times New Roman" panose="02020603050405020304" pitchFamily="18" charset="0"/>
                      </a:endParaRPr>
                    </a:p>
                  </a:txBody>
                  <a:tcPr marL="71018" marR="35510" marT="35510" marB="35510"/>
                </a:tc>
                <a:tc>
                  <a:txBody>
                    <a:bodyPr/>
                    <a:lstStyle/>
                    <a:p>
                      <a:pPr marL="0" algn="l" defTabSz="914400" rtl="0" eaLnBrk="1" latinLnBrk="0" hangingPunct="1">
                        <a:lnSpc>
                          <a:spcPct val="100000"/>
                        </a:lnSpc>
                        <a:spcBef>
                          <a:spcPts val="0"/>
                        </a:spcBef>
                        <a:spcAft>
                          <a:spcPts val="0"/>
                        </a:spcAft>
                      </a:pPr>
                      <a:r>
                        <a:rPr lang="en-AU" sz="1200" kern="1200" dirty="0">
                          <a:solidFill>
                            <a:schemeClr val="dk1"/>
                          </a:solidFill>
                          <a:effectLst/>
                          <a:latin typeface="+mn-lt"/>
                          <a:ea typeface="+mn-ea"/>
                          <a:cs typeface="+mn-cs"/>
                        </a:rPr>
                        <a:t>Example 10 - centralisation of intangible assets</a:t>
                      </a:r>
                    </a:p>
                    <a:p>
                      <a:pPr marL="0" algn="l" defTabSz="914400" rtl="0" eaLnBrk="1" latinLnBrk="0" hangingPunct="1">
                        <a:lnSpc>
                          <a:spcPct val="100000"/>
                        </a:lnSpc>
                        <a:spcBef>
                          <a:spcPts val="0"/>
                        </a:spcBef>
                        <a:spcAft>
                          <a:spcPts val="0"/>
                        </a:spcAft>
                      </a:pPr>
                      <a:r>
                        <a:rPr lang="en-AU" sz="1200" kern="1200" dirty="0">
                          <a:solidFill>
                            <a:schemeClr val="dk1"/>
                          </a:solidFill>
                          <a:effectLst/>
                          <a:latin typeface="+mn-lt"/>
                          <a:ea typeface="+mn-ea"/>
                          <a:cs typeface="+mn-cs"/>
                        </a:rPr>
                        <a:t>Example 11 - contract research and development arrangement</a:t>
                      </a:r>
                    </a:p>
                    <a:p>
                      <a:pPr marL="0" algn="l" defTabSz="914400" rtl="0" eaLnBrk="1" latinLnBrk="0" hangingPunct="1">
                        <a:lnSpc>
                          <a:spcPct val="100000"/>
                        </a:lnSpc>
                        <a:spcBef>
                          <a:spcPts val="0"/>
                        </a:spcBef>
                        <a:spcAft>
                          <a:spcPts val="0"/>
                        </a:spcAft>
                      </a:pPr>
                      <a:r>
                        <a:rPr lang="en-AU" sz="1200" kern="1200" dirty="0">
                          <a:solidFill>
                            <a:schemeClr val="dk1"/>
                          </a:solidFill>
                          <a:effectLst/>
                          <a:latin typeface="+mn-lt"/>
                          <a:ea typeface="+mn-ea"/>
                          <a:cs typeface="+mn-cs"/>
                        </a:rPr>
                        <a:t>Example 12 - cost contribution arrangement</a:t>
                      </a:r>
                    </a:p>
                  </a:txBody>
                  <a:tcPr marL="35510" marR="35510" marT="35510" marB="35510"/>
                </a:tc>
                <a:extLst>
                  <a:ext uri="{0D108BD9-81ED-4DB2-BD59-A6C34878D82A}">
                    <a16:rowId xmlns:a16="http://schemas.microsoft.com/office/drawing/2014/main" val="3482830954"/>
                  </a:ext>
                </a:extLst>
              </a:tr>
            </a:tbl>
          </a:graphicData>
        </a:graphic>
      </p:graphicFrame>
    </p:spTree>
    <p:extLst>
      <p:ext uri="{BB962C8B-B14F-4D97-AF65-F5344CB8AC3E}">
        <p14:creationId xmlns:p14="http://schemas.microsoft.com/office/powerpoint/2010/main" val="13765010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D76F18F-CECE-5198-07BB-513F69C1AE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r>
              <a:rPr lang="en-US" b="1" dirty="0">
                <a:effectLst/>
                <a:latin typeface="Arial" panose="020B0604020202020204" pitchFamily="34" charset="0"/>
                <a:ea typeface="Courier New" panose="02070309020205020404" pitchFamily="49" charset="0"/>
                <a:cs typeface="Arial" panose="020B0604020202020204" pitchFamily="34" charset="0"/>
              </a:rPr>
              <a:t>Taxpayer Alerts (TA)</a:t>
            </a:r>
          </a:p>
          <a:p>
            <a:pPr lvl="1"/>
            <a:endParaRPr lang="en-US" sz="1500" b="1" dirty="0">
              <a:latin typeface="Arial" panose="020B0604020202020204" pitchFamily="34" charset="0"/>
              <a:ea typeface="Courier New" panose="02070309020205020404" pitchFamily="49" charset="0"/>
              <a:cs typeface="Arial" panose="020B0604020202020204" pitchFamily="34" charset="0"/>
            </a:endParaRPr>
          </a:p>
          <a:p>
            <a:pPr lvl="1"/>
            <a:r>
              <a:rPr lang="en-US" sz="1500" b="1" dirty="0">
                <a:latin typeface="Arial" panose="020B0604020202020204" pitchFamily="34" charset="0"/>
                <a:ea typeface="Courier New" panose="02070309020205020404" pitchFamily="49" charset="0"/>
                <a:cs typeface="Arial" panose="020B0604020202020204" pitchFamily="34" charset="0"/>
              </a:rPr>
              <a:t>Purpose</a:t>
            </a:r>
          </a:p>
          <a:p>
            <a:pPr lvl="1"/>
            <a:endParaRPr lang="en-US" sz="1500" b="1" dirty="0">
              <a:latin typeface="Arial" panose="020B0604020202020204" pitchFamily="34" charset="0"/>
              <a:ea typeface="Courier New" panose="02070309020205020404" pitchFamily="49" charset="0"/>
              <a:cs typeface="Arial" panose="020B0604020202020204" pitchFamily="34" charset="0"/>
            </a:endParaRPr>
          </a:p>
          <a:p>
            <a:pPr lvl="1"/>
            <a:r>
              <a:rPr lang="en-US" sz="1500" b="1" dirty="0">
                <a:latin typeface="Arial" panose="020B0604020202020204" pitchFamily="34" charset="0"/>
                <a:ea typeface="Courier New" panose="02070309020205020404" pitchFamily="49" charset="0"/>
                <a:cs typeface="Arial" panose="020B0604020202020204" pitchFamily="34" charset="0"/>
              </a:rPr>
              <a:t>What they are</a:t>
            </a:r>
          </a:p>
          <a:p>
            <a:pPr lvl="1"/>
            <a:endParaRPr lang="en-US" sz="1500" b="1" dirty="0">
              <a:latin typeface="Arial" panose="020B0604020202020204" pitchFamily="34" charset="0"/>
              <a:ea typeface="Courier New" panose="02070309020205020404" pitchFamily="49" charset="0"/>
              <a:cs typeface="Arial" panose="020B0604020202020204" pitchFamily="34" charset="0"/>
            </a:endParaRPr>
          </a:p>
          <a:p>
            <a:pPr lvl="1"/>
            <a:r>
              <a:rPr lang="en-US" sz="1500" b="1" dirty="0">
                <a:latin typeface="Arial" panose="020B0604020202020204" pitchFamily="34" charset="0"/>
                <a:ea typeface="Courier New" panose="02070309020205020404" pitchFamily="49" charset="0"/>
                <a:cs typeface="Arial" panose="020B0604020202020204" pitchFamily="34" charset="0"/>
              </a:rPr>
              <a:t>What they are not</a:t>
            </a: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21</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11524499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C224AA4-DD47-E9B6-6072-5C63FC4282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aphicFrame>
        <p:nvGraphicFramePr>
          <p:cNvPr id="12" name="Table 11">
            <a:extLst>
              <a:ext uri="{FF2B5EF4-FFF2-40B4-BE49-F238E27FC236}">
                <a16:creationId xmlns:a16="http://schemas.microsoft.com/office/drawing/2014/main" id="{14190803-298F-CEC3-8E25-C890F6330264}"/>
              </a:ext>
            </a:extLst>
          </p:cNvPr>
          <p:cNvGraphicFramePr>
            <a:graphicFrameLocks noGrp="1"/>
          </p:cNvGraphicFramePr>
          <p:nvPr/>
        </p:nvGraphicFramePr>
        <p:xfrm>
          <a:off x="1200150" y="1751240"/>
          <a:ext cx="6396718" cy="3801829"/>
        </p:xfrm>
        <a:graphic>
          <a:graphicData uri="http://schemas.openxmlformats.org/drawingml/2006/table">
            <a:tbl>
              <a:tblPr firstRow="1" firstCol="1" bandRow="1">
                <a:tableStyleId>{5C22544A-7EE6-4342-B048-85BDC9FD1C3A}</a:tableStyleId>
              </a:tblPr>
              <a:tblGrid>
                <a:gridCol w="847303">
                  <a:extLst>
                    <a:ext uri="{9D8B030D-6E8A-4147-A177-3AD203B41FA5}">
                      <a16:colId xmlns:a16="http://schemas.microsoft.com/office/drawing/2014/main" val="3376571877"/>
                    </a:ext>
                  </a:extLst>
                </a:gridCol>
                <a:gridCol w="5549415">
                  <a:extLst>
                    <a:ext uri="{9D8B030D-6E8A-4147-A177-3AD203B41FA5}">
                      <a16:colId xmlns:a16="http://schemas.microsoft.com/office/drawing/2014/main" val="3800034333"/>
                    </a:ext>
                  </a:extLst>
                </a:gridCol>
              </a:tblGrid>
              <a:tr h="163640">
                <a:tc>
                  <a:txBody>
                    <a:bodyPr/>
                    <a:lstStyle/>
                    <a:p>
                      <a:pPr marL="457200">
                        <a:lnSpc>
                          <a:spcPct val="107000"/>
                        </a:lnSpc>
                        <a:spcAft>
                          <a:spcPts val="750"/>
                        </a:spcAft>
                      </a:pPr>
                      <a:r>
                        <a:rPr lang="en-AU" sz="1100" dirty="0">
                          <a:effectLst/>
                        </a:rPr>
                        <a:t>TA</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a:effectLst/>
                        </a:rPr>
                        <a:t>Title</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3633604294"/>
                  </a:ext>
                </a:extLst>
              </a:tr>
              <a:tr h="163640">
                <a:tc>
                  <a:txBody>
                    <a:bodyPr/>
                    <a:lstStyle/>
                    <a:p>
                      <a:pPr marL="0" lvl="0" indent="0">
                        <a:lnSpc>
                          <a:spcPct val="107000"/>
                        </a:lnSpc>
                        <a:spcAft>
                          <a:spcPts val="750"/>
                        </a:spcAft>
                        <a:buFont typeface="+mj-lt"/>
                        <a:buNone/>
                        <a:tabLst>
                          <a:tab pos="457200" algn="l"/>
                        </a:tabLst>
                      </a:pPr>
                      <a:r>
                        <a:rPr lang="en-AU" sz="1100" u="sng" dirty="0">
                          <a:solidFill>
                            <a:schemeClr val="bg1"/>
                          </a:solidFill>
                          <a:effectLst/>
                          <a:hlinkClick r:id="rId3">
                            <a:extLst>
                              <a:ext uri="{A12FA001-AC4F-418D-AE19-62706E023703}">
                                <ahyp:hlinkClr xmlns:ahyp="http://schemas.microsoft.com/office/drawing/2018/hyperlinkcolor" val="tx"/>
                              </a:ext>
                            </a:extLst>
                          </a:hlinkClick>
                        </a:rPr>
                        <a:t>TA 2004/4</a:t>
                      </a:r>
                      <a:endParaRPr lang="en-AU"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a:effectLst/>
                        </a:rPr>
                        <a:t>2004 New Zealand Foreign Trust (Published on 10 February 2004)</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2863142667"/>
                  </a:ext>
                </a:extLst>
              </a:tr>
              <a:tr h="334852">
                <a:tc>
                  <a:txBody>
                    <a:bodyPr/>
                    <a:lstStyle/>
                    <a:p>
                      <a:pPr marL="0" lvl="0" indent="0">
                        <a:lnSpc>
                          <a:spcPct val="107000"/>
                        </a:lnSpc>
                        <a:spcAft>
                          <a:spcPts val="750"/>
                        </a:spcAft>
                        <a:buFont typeface="+mj-lt"/>
                        <a:buNone/>
                        <a:tabLst>
                          <a:tab pos="457200" algn="l"/>
                        </a:tabLst>
                      </a:pPr>
                      <a:r>
                        <a:rPr lang="en-AU" sz="1100" u="sng" dirty="0">
                          <a:solidFill>
                            <a:schemeClr val="bg1"/>
                          </a:solidFill>
                          <a:effectLst/>
                          <a:hlinkClick r:id="rId4">
                            <a:extLst>
                              <a:ext uri="{A12FA001-AC4F-418D-AE19-62706E023703}">
                                <ahyp:hlinkClr xmlns:ahyp="http://schemas.microsoft.com/office/drawing/2018/hyperlinkcolor" val="tx"/>
                              </a:ext>
                            </a:extLst>
                          </a:hlinkClick>
                        </a:rPr>
                        <a:t>TA 2008/18</a:t>
                      </a:r>
                      <a:endParaRPr lang="en-AU"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a:effectLst/>
                        </a:rPr>
                        <a:t>2008 Arrangements to shift foreign business losses into Australian branches or resident entities (Published on 13 November 2008)</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4007334401"/>
                  </a:ext>
                </a:extLst>
              </a:tr>
              <a:tr h="475459">
                <a:tc>
                  <a:txBody>
                    <a:bodyPr/>
                    <a:lstStyle/>
                    <a:p>
                      <a:pPr marL="0" lvl="0" indent="0">
                        <a:lnSpc>
                          <a:spcPct val="107000"/>
                        </a:lnSpc>
                        <a:spcAft>
                          <a:spcPts val="750"/>
                        </a:spcAft>
                        <a:buFont typeface="+mj-lt"/>
                        <a:buNone/>
                        <a:tabLst>
                          <a:tab pos="457200" algn="l"/>
                        </a:tabLst>
                      </a:pPr>
                      <a:r>
                        <a:rPr lang="en-AU" sz="1100" u="sng">
                          <a:solidFill>
                            <a:schemeClr val="bg1"/>
                          </a:solidFill>
                          <a:effectLst/>
                          <a:hlinkClick r:id="rId5">
                            <a:extLst>
                              <a:ext uri="{A12FA001-AC4F-418D-AE19-62706E023703}">
                                <ahyp:hlinkClr xmlns:ahyp="http://schemas.microsoft.com/office/drawing/2018/hyperlinkcolor" val="tx"/>
                              </a:ext>
                            </a:extLst>
                          </a:hlinkClick>
                        </a:rPr>
                        <a:t>TA 2008/19</a:t>
                      </a:r>
                      <a:endParaRPr lang="en-AU"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2008 Foreign residents attempting to avoid Australian capital gains tax by certain "staggered sell down" arrangements (Published on 18 November 2008)</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3099717563"/>
                  </a:ext>
                </a:extLst>
              </a:tr>
              <a:tr h="334852">
                <a:tc>
                  <a:txBody>
                    <a:bodyPr/>
                    <a:lstStyle/>
                    <a:p>
                      <a:pPr marL="0" lvl="0" indent="0">
                        <a:lnSpc>
                          <a:spcPct val="107000"/>
                        </a:lnSpc>
                        <a:spcAft>
                          <a:spcPts val="750"/>
                        </a:spcAft>
                        <a:buFont typeface="+mj-lt"/>
                        <a:buNone/>
                        <a:tabLst>
                          <a:tab pos="457200" algn="l"/>
                        </a:tabLst>
                      </a:pPr>
                      <a:r>
                        <a:rPr lang="en-AU" sz="1100" u="sng">
                          <a:solidFill>
                            <a:schemeClr val="bg1"/>
                          </a:solidFill>
                          <a:effectLst/>
                          <a:hlinkClick r:id="rId6">
                            <a:extLst>
                              <a:ext uri="{A12FA001-AC4F-418D-AE19-62706E023703}">
                                <ahyp:hlinkClr xmlns:ahyp="http://schemas.microsoft.com/office/drawing/2018/hyperlinkcolor" val="tx"/>
                              </a:ext>
                            </a:extLst>
                          </a:hlinkClick>
                        </a:rPr>
                        <a:t>TA 2008/20</a:t>
                      </a:r>
                      <a:endParaRPr lang="en-AU"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a:effectLst/>
                        </a:rPr>
                        <a:t>2008 Foreign residents exploiting asset valuations to avoid capital gains tax (Published on 18 November 2008)</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480415686"/>
                  </a:ext>
                </a:extLst>
              </a:tr>
              <a:tr h="314600">
                <a:tc>
                  <a:txBody>
                    <a:bodyPr/>
                    <a:lstStyle/>
                    <a:p>
                      <a:pPr marL="0" lvl="0" indent="0">
                        <a:lnSpc>
                          <a:spcPct val="107000"/>
                        </a:lnSpc>
                        <a:spcAft>
                          <a:spcPts val="750"/>
                        </a:spcAft>
                        <a:buFont typeface="+mj-lt"/>
                        <a:buNone/>
                        <a:tabLst>
                          <a:tab pos="457200" algn="l"/>
                        </a:tabLst>
                      </a:pPr>
                      <a:r>
                        <a:rPr lang="en-AU" sz="1100" u="sng">
                          <a:solidFill>
                            <a:schemeClr val="bg1"/>
                          </a:solidFill>
                          <a:effectLst/>
                          <a:hlinkClick r:id="rId7">
                            <a:extLst>
                              <a:ext uri="{A12FA001-AC4F-418D-AE19-62706E023703}">
                                <ahyp:hlinkClr xmlns:ahyp="http://schemas.microsoft.com/office/drawing/2018/hyperlinkcolor" val="tx"/>
                              </a:ext>
                            </a:extLst>
                          </a:hlinkClick>
                        </a:rPr>
                        <a:t>TA 2009/2</a:t>
                      </a:r>
                      <a:endParaRPr lang="en-AU"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2009 Certain cross-border Prepaid Forward Purchase Agreements (Published on 22 January 2009)</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2257495584"/>
                  </a:ext>
                </a:extLst>
              </a:tr>
              <a:tr h="314600">
                <a:tc>
                  <a:txBody>
                    <a:bodyPr/>
                    <a:lstStyle/>
                    <a:p>
                      <a:pPr marL="0" lvl="0" indent="0">
                        <a:lnSpc>
                          <a:spcPct val="107000"/>
                        </a:lnSpc>
                        <a:spcAft>
                          <a:spcPts val="750"/>
                        </a:spcAft>
                        <a:buFont typeface="+mj-lt"/>
                        <a:buNone/>
                        <a:tabLst>
                          <a:tab pos="457200" algn="l"/>
                        </a:tabLst>
                      </a:pPr>
                      <a:r>
                        <a:rPr lang="en-AU" sz="1100" u="sng">
                          <a:solidFill>
                            <a:schemeClr val="bg1"/>
                          </a:solidFill>
                          <a:effectLst/>
                          <a:hlinkClick r:id="rId8">
                            <a:extLst>
                              <a:ext uri="{A12FA001-AC4F-418D-AE19-62706E023703}">
                                <ahyp:hlinkClr xmlns:ahyp="http://schemas.microsoft.com/office/drawing/2018/hyperlinkcolor" val="tx"/>
                              </a:ext>
                            </a:extLst>
                          </a:hlinkClick>
                        </a:rPr>
                        <a:t>TA 2009/3</a:t>
                      </a:r>
                      <a:endParaRPr lang="en-AU"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2009 Bringing forward deductions to rehabilitate a mine site (Published on 5 February 2009)</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3105653428"/>
                  </a:ext>
                </a:extLst>
              </a:tr>
              <a:tr h="475459">
                <a:tc>
                  <a:txBody>
                    <a:bodyPr/>
                    <a:lstStyle/>
                    <a:p>
                      <a:pPr marL="0" lvl="0" indent="0">
                        <a:lnSpc>
                          <a:spcPct val="107000"/>
                        </a:lnSpc>
                        <a:spcAft>
                          <a:spcPts val="750"/>
                        </a:spcAft>
                        <a:buFont typeface="+mj-lt"/>
                        <a:buNone/>
                        <a:tabLst>
                          <a:tab pos="457200" algn="l"/>
                        </a:tabLst>
                      </a:pPr>
                      <a:r>
                        <a:rPr lang="en-AU" sz="1100" u="sng">
                          <a:solidFill>
                            <a:schemeClr val="bg1"/>
                          </a:solidFill>
                          <a:effectLst/>
                          <a:hlinkClick r:id="rId9">
                            <a:extLst>
                              <a:ext uri="{A12FA001-AC4F-418D-AE19-62706E023703}">
                                <ahyp:hlinkClr xmlns:ahyp="http://schemas.microsoft.com/office/drawing/2018/hyperlinkcolor" val="tx"/>
                              </a:ext>
                            </a:extLst>
                          </a:hlinkClick>
                        </a:rPr>
                        <a:t>TA 2009/9</a:t>
                      </a:r>
                      <a:endParaRPr lang="en-AU"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2009 Contrived cross-border arrangements that seek to generate debt deductions for non-assessable non-exempt income (Published on 23 April 2009)</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311069381"/>
                  </a:ext>
                </a:extLst>
              </a:tr>
              <a:tr h="314600">
                <a:tc>
                  <a:txBody>
                    <a:bodyPr/>
                    <a:lstStyle/>
                    <a:p>
                      <a:pPr marL="0" lvl="0" indent="0">
                        <a:lnSpc>
                          <a:spcPct val="107000"/>
                        </a:lnSpc>
                        <a:spcAft>
                          <a:spcPts val="750"/>
                        </a:spcAft>
                        <a:buFont typeface="+mj-lt"/>
                        <a:buNone/>
                        <a:tabLst>
                          <a:tab pos="457200" algn="l"/>
                        </a:tabLst>
                      </a:pPr>
                      <a:r>
                        <a:rPr lang="en-AU" sz="1100" u="sng">
                          <a:solidFill>
                            <a:schemeClr val="bg1"/>
                          </a:solidFill>
                          <a:effectLst/>
                          <a:hlinkClick r:id="rId10">
                            <a:extLst>
                              <a:ext uri="{A12FA001-AC4F-418D-AE19-62706E023703}">
                                <ahyp:hlinkClr xmlns:ahyp="http://schemas.microsoft.com/office/drawing/2018/hyperlinkcolor" val="tx"/>
                              </a:ext>
                            </a:extLst>
                          </a:hlinkClick>
                        </a:rPr>
                        <a:t>TA 2009/15</a:t>
                      </a:r>
                      <a:endParaRPr lang="en-AU"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2009 Payment of inflated insurance premiums to a related party (Published on 4 June 2009)</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261353296"/>
                  </a:ext>
                </a:extLst>
              </a:tr>
              <a:tr h="475459">
                <a:tc>
                  <a:txBody>
                    <a:bodyPr/>
                    <a:lstStyle/>
                    <a:p>
                      <a:pPr marL="0" lvl="0" indent="0">
                        <a:lnSpc>
                          <a:spcPct val="107000"/>
                        </a:lnSpc>
                        <a:spcAft>
                          <a:spcPts val="750"/>
                        </a:spcAft>
                        <a:buFont typeface="+mj-lt"/>
                        <a:buNone/>
                        <a:tabLst>
                          <a:tab pos="457200" algn="l"/>
                        </a:tabLst>
                      </a:pPr>
                      <a:r>
                        <a:rPr lang="en-AU" sz="1100" u="sng">
                          <a:solidFill>
                            <a:schemeClr val="bg1"/>
                          </a:solidFill>
                          <a:effectLst/>
                          <a:hlinkClick r:id="rId11">
                            <a:extLst>
                              <a:ext uri="{A12FA001-AC4F-418D-AE19-62706E023703}">
                                <ahyp:hlinkClr xmlns:ahyp="http://schemas.microsoft.com/office/drawing/2018/hyperlinkcolor" val="tx"/>
                              </a:ext>
                            </a:extLst>
                          </a:hlinkClick>
                        </a:rPr>
                        <a:t>TA 2010/4</a:t>
                      </a:r>
                      <a:endParaRPr lang="en-AU"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2010 Australian resident entities using promoted tax schemes in Samoa to claim purported deductions and conceal income or assets (Published on 14 October 2010)</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550167587"/>
                  </a:ext>
                </a:extLst>
              </a:tr>
              <a:tr h="334852">
                <a:tc>
                  <a:txBody>
                    <a:bodyPr/>
                    <a:lstStyle/>
                    <a:p>
                      <a:pPr marL="0" lvl="0" indent="0">
                        <a:lnSpc>
                          <a:spcPct val="107000"/>
                        </a:lnSpc>
                        <a:spcAft>
                          <a:spcPts val="750"/>
                        </a:spcAft>
                        <a:buFont typeface="+mj-lt"/>
                        <a:buNone/>
                        <a:tabLst>
                          <a:tab pos="457200" algn="l"/>
                        </a:tabLst>
                      </a:pPr>
                      <a:r>
                        <a:rPr lang="en-AU" sz="1100" u="sng" dirty="0">
                          <a:solidFill>
                            <a:schemeClr val="bg1"/>
                          </a:solidFill>
                          <a:effectLst/>
                          <a:hlinkClick r:id="rId12">
                            <a:extLst>
                              <a:ext uri="{A12FA001-AC4F-418D-AE19-62706E023703}">
                                <ahyp:hlinkClr xmlns:ahyp="http://schemas.microsoft.com/office/drawing/2018/hyperlinkcolor" val="tx"/>
                              </a:ext>
                            </a:extLst>
                          </a:hlinkClick>
                        </a:rPr>
                        <a:t>TA 2010/8</a:t>
                      </a:r>
                      <a:endParaRPr lang="en-AU"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2010 Gift deductions for donation of pharmaceuticals to charities operating overseas (Published on 6 December 2010)</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2701457361"/>
                  </a:ext>
                </a:extLst>
              </a:tr>
            </a:tbl>
          </a:graphicData>
        </a:graphic>
      </p:graphicFrame>
    </p:spTree>
    <p:extLst>
      <p:ext uri="{BB962C8B-B14F-4D97-AF65-F5344CB8AC3E}">
        <p14:creationId xmlns:p14="http://schemas.microsoft.com/office/powerpoint/2010/main" val="24832785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9F88DAA6-D14B-851E-E504-90B57A575A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23</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aphicFrame>
        <p:nvGraphicFramePr>
          <p:cNvPr id="2" name="Table 1">
            <a:extLst>
              <a:ext uri="{FF2B5EF4-FFF2-40B4-BE49-F238E27FC236}">
                <a16:creationId xmlns:a16="http://schemas.microsoft.com/office/drawing/2014/main" id="{6E90BE3B-CAE1-96BE-2AF6-79D333BBFAF5}"/>
              </a:ext>
            </a:extLst>
          </p:cNvPr>
          <p:cNvGraphicFramePr>
            <a:graphicFrameLocks noGrp="1"/>
          </p:cNvGraphicFramePr>
          <p:nvPr/>
        </p:nvGraphicFramePr>
        <p:xfrm>
          <a:off x="1188848" y="1756028"/>
          <a:ext cx="6440677" cy="3802747"/>
        </p:xfrm>
        <a:graphic>
          <a:graphicData uri="http://schemas.openxmlformats.org/drawingml/2006/table">
            <a:tbl>
              <a:tblPr firstRow="1" firstCol="1" bandRow="1">
                <a:tableStyleId>{5C22544A-7EE6-4342-B048-85BDC9FD1C3A}</a:tableStyleId>
              </a:tblPr>
              <a:tblGrid>
                <a:gridCol w="817096">
                  <a:extLst>
                    <a:ext uri="{9D8B030D-6E8A-4147-A177-3AD203B41FA5}">
                      <a16:colId xmlns:a16="http://schemas.microsoft.com/office/drawing/2014/main" val="271587176"/>
                    </a:ext>
                  </a:extLst>
                </a:gridCol>
                <a:gridCol w="5623581">
                  <a:extLst>
                    <a:ext uri="{9D8B030D-6E8A-4147-A177-3AD203B41FA5}">
                      <a16:colId xmlns:a16="http://schemas.microsoft.com/office/drawing/2014/main" val="2986431034"/>
                    </a:ext>
                  </a:extLst>
                </a:gridCol>
              </a:tblGrid>
              <a:tr h="165333">
                <a:tc>
                  <a:txBody>
                    <a:bodyPr/>
                    <a:lstStyle/>
                    <a:p>
                      <a:pPr marL="457200">
                        <a:lnSpc>
                          <a:spcPct val="107000"/>
                        </a:lnSpc>
                        <a:spcAft>
                          <a:spcPts val="750"/>
                        </a:spcAft>
                      </a:pPr>
                      <a:r>
                        <a:rPr lang="en-AU" sz="1100" dirty="0">
                          <a:effectLst/>
                        </a:rPr>
                        <a:t>TA</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Title</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830365192"/>
                  </a:ext>
                </a:extLst>
              </a:tr>
              <a:tr h="165333">
                <a:tc>
                  <a:txBody>
                    <a:bodyPr/>
                    <a:lstStyle/>
                    <a:p>
                      <a:pPr marL="0" lvl="0" indent="0">
                        <a:lnSpc>
                          <a:spcPct val="107000"/>
                        </a:lnSpc>
                        <a:spcAft>
                          <a:spcPts val="750"/>
                        </a:spcAft>
                        <a:buFont typeface="+mj-lt"/>
                        <a:buNone/>
                        <a:tabLst>
                          <a:tab pos="457200" algn="l"/>
                        </a:tabLst>
                      </a:pPr>
                      <a:r>
                        <a:rPr lang="en-AU" sz="1100" u="sng" dirty="0">
                          <a:solidFill>
                            <a:schemeClr val="bg1"/>
                          </a:solidFill>
                          <a:effectLst/>
                          <a:hlinkClick r:id="rId3">
                            <a:extLst>
                              <a:ext uri="{A12FA001-AC4F-418D-AE19-62706E023703}">
                                <ahyp:hlinkClr xmlns:ahyp="http://schemas.microsoft.com/office/drawing/2018/hyperlinkcolor" val="tx"/>
                              </a:ext>
                            </a:extLst>
                          </a:hlinkClick>
                        </a:rPr>
                        <a:t>TA 2012/2</a:t>
                      </a:r>
                      <a:endParaRPr lang="en-AU"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a:effectLst/>
                        </a:rPr>
                        <a:t>2012 New Zealand Foreign Trust arrangements (Published on 16 May 2012)</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525616453"/>
                  </a:ext>
                </a:extLst>
              </a:tr>
              <a:tr h="338321">
                <a:tc>
                  <a:txBody>
                    <a:bodyPr/>
                    <a:lstStyle/>
                    <a:p>
                      <a:pPr marL="0" lvl="0" indent="0">
                        <a:lnSpc>
                          <a:spcPct val="107000"/>
                        </a:lnSpc>
                        <a:spcAft>
                          <a:spcPts val="750"/>
                        </a:spcAft>
                        <a:buFont typeface="+mj-lt"/>
                        <a:buNone/>
                        <a:tabLst>
                          <a:tab pos="457200" algn="l"/>
                        </a:tabLst>
                      </a:pPr>
                      <a:r>
                        <a:rPr lang="en-AU" sz="1100" u="sng">
                          <a:solidFill>
                            <a:schemeClr val="bg1"/>
                          </a:solidFill>
                          <a:effectLst/>
                          <a:hlinkClick r:id="rId4">
                            <a:extLst>
                              <a:ext uri="{A12FA001-AC4F-418D-AE19-62706E023703}">
                                <ahyp:hlinkClr xmlns:ahyp="http://schemas.microsoft.com/office/drawing/2018/hyperlinkcolor" val="tx"/>
                              </a:ext>
                            </a:extLst>
                          </a:hlinkClick>
                        </a:rPr>
                        <a:t>TA 2015/5</a:t>
                      </a:r>
                      <a:endParaRPr lang="en-AU"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2015 Arrangements involving offshore procurement hubs (Published on 10 December 2015)</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972024274"/>
                  </a:ext>
                </a:extLst>
              </a:tr>
              <a:tr h="338321">
                <a:tc>
                  <a:txBody>
                    <a:bodyPr/>
                    <a:lstStyle/>
                    <a:p>
                      <a:pPr marL="0" lvl="0" indent="0">
                        <a:lnSpc>
                          <a:spcPct val="107000"/>
                        </a:lnSpc>
                        <a:spcAft>
                          <a:spcPts val="750"/>
                        </a:spcAft>
                        <a:buFont typeface="+mj-lt"/>
                        <a:buNone/>
                        <a:tabLst>
                          <a:tab pos="457200" algn="l"/>
                        </a:tabLst>
                      </a:pPr>
                      <a:r>
                        <a:rPr lang="en-AU" sz="1100" u="sng">
                          <a:solidFill>
                            <a:schemeClr val="bg1"/>
                          </a:solidFill>
                          <a:effectLst/>
                          <a:hlinkClick r:id="rId5">
                            <a:extLst>
                              <a:ext uri="{A12FA001-AC4F-418D-AE19-62706E023703}">
                                <ahyp:hlinkClr xmlns:ahyp="http://schemas.microsoft.com/office/drawing/2018/hyperlinkcolor" val="tx"/>
                              </a:ext>
                            </a:extLst>
                          </a:hlinkClick>
                        </a:rPr>
                        <a:t>TA 2016/2</a:t>
                      </a:r>
                      <a:endParaRPr lang="en-AU"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2016 Interim arrangements in response to the Multinational Anti Avoidance Law (MAAL) (Published on 26 April 2016)</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4032481740"/>
                  </a:ext>
                </a:extLst>
              </a:tr>
              <a:tr h="511307">
                <a:tc>
                  <a:txBody>
                    <a:bodyPr/>
                    <a:lstStyle/>
                    <a:p>
                      <a:pPr marL="0" lvl="0" indent="0">
                        <a:lnSpc>
                          <a:spcPct val="107000"/>
                        </a:lnSpc>
                        <a:spcAft>
                          <a:spcPts val="750"/>
                        </a:spcAft>
                        <a:buFont typeface="+mj-lt"/>
                        <a:buNone/>
                        <a:tabLst>
                          <a:tab pos="457200" algn="l"/>
                        </a:tabLst>
                      </a:pPr>
                      <a:r>
                        <a:rPr lang="en-AU" sz="1100" u="sng">
                          <a:solidFill>
                            <a:schemeClr val="bg1"/>
                          </a:solidFill>
                          <a:effectLst/>
                          <a:hlinkClick r:id="rId6">
                            <a:extLst>
                              <a:ext uri="{A12FA001-AC4F-418D-AE19-62706E023703}">
                                <ahyp:hlinkClr xmlns:ahyp="http://schemas.microsoft.com/office/drawing/2018/hyperlinkcolor" val="tx"/>
                              </a:ext>
                            </a:extLst>
                          </a:hlinkClick>
                        </a:rPr>
                        <a:t>TA 2016/3</a:t>
                      </a:r>
                      <a:endParaRPr lang="en-AU"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2016 Arrangements involving related party foreign currency denominated finance with related party cross currency interest rate swaps (Published on 26 April 2016)</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423677376"/>
                  </a:ext>
                </a:extLst>
              </a:tr>
              <a:tr h="338321">
                <a:tc>
                  <a:txBody>
                    <a:bodyPr/>
                    <a:lstStyle/>
                    <a:p>
                      <a:pPr marL="0" lvl="0" indent="0">
                        <a:lnSpc>
                          <a:spcPct val="107000"/>
                        </a:lnSpc>
                        <a:spcAft>
                          <a:spcPts val="750"/>
                        </a:spcAft>
                        <a:buFont typeface="+mj-lt"/>
                        <a:buNone/>
                        <a:tabLst>
                          <a:tab pos="457200" algn="l"/>
                        </a:tabLst>
                      </a:pPr>
                      <a:r>
                        <a:rPr lang="en-AU" sz="1100" u="sng">
                          <a:solidFill>
                            <a:schemeClr val="bg1"/>
                          </a:solidFill>
                          <a:effectLst/>
                          <a:hlinkClick r:id="rId7">
                            <a:extLst>
                              <a:ext uri="{A12FA001-AC4F-418D-AE19-62706E023703}">
                                <ahyp:hlinkClr xmlns:ahyp="http://schemas.microsoft.com/office/drawing/2018/hyperlinkcolor" val="tx"/>
                              </a:ext>
                            </a:extLst>
                          </a:hlinkClick>
                        </a:rPr>
                        <a:t>TA 2016/4</a:t>
                      </a:r>
                      <a:endParaRPr lang="en-AU"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2016 Cross-border leasing arrangements involving mobile assets (Published on 26 April 2016)</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010337780"/>
                  </a:ext>
                </a:extLst>
              </a:tr>
              <a:tr h="338321">
                <a:tc>
                  <a:txBody>
                    <a:bodyPr/>
                    <a:lstStyle/>
                    <a:p>
                      <a:pPr marL="0" lvl="0" indent="0">
                        <a:lnSpc>
                          <a:spcPct val="107000"/>
                        </a:lnSpc>
                        <a:spcAft>
                          <a:spcPts val="750"/>
                        </a:spcAft>
                        <a:buFont typeface="+mj-lt"/>
                        <a:buNone/>
                        <a:tabLst>
                          <a:tab pos="457200" algn="l"/>
                        </a:tabLst>
                      </a:pPr>
                      <a:r>
                        <a:rPr lang="en-AU" sz="1100" u="sng" dirty="0">
                          <a:solidFill>
                            <a:schemeClr val="bg1"/>
                          </a:solidFill>
                          <a:effectLst/>
                          <a:hlinkClick r:id="rId8">
                            <a:extLst>
                              <a:ext uri="{A12FA001-AC4F-418D-AE19-62706E023703}">
                                <ahyp:hlinkClr xmlns:ahyp="http://schemas.microsoft.com/office/drawing/2018/hyperlinkcolor" val="tx"/>
                              </a:ext>
                            </a:extLst>
                          </a:hlinkClick>
                        </a:rPr>
                        <a:t>TA 2016/10</a:t>
                      </a:r>
                      <a:endParaRPr lang="en-AU"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2016 Cross-Border Round Robin Financing Arrangements (Published on 15 September 2016)</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3554286715"/>
                  </a:ext>
                </a:extLst>
              </a:tr>
              <a:tr h="338321">
                <a:tc>
                  <a:txBody>
                    <a:bodyPr/>
                    <a:lstStyle/>
                    <a:p>
                      <a:pPr marL="0" lvl="0" indent="0">
                        <a:lnSpc>
                          <a:spcPct val="107000"/>
                        </a:lnSpc>
                        <a:spcAft>
                          <a:spcPts val="750"/>
                        </a:spcAft>
                        <a:buFont typeface="+mj-lt"/>
                        <a:buNone/>
                        <a:tabLst>
                          <a:tab pos="457200" algn="l"/>
                        </a:tabLst>
                      </a:pPr>
                      <a:r>
                        <a:rPr lang="en-AU" sz="1100" u="sng">
                          <a:solidFill>
                            <a:schemeClr val="bg1"/>
                          </a:solidFill>
                          <a:effectLst/>
                          <a:hlinkClick r:id="rId9">
                            <a:extLst>
                              <a:ext uri="{A12FA001-AC4F-418D-AE19-62706E023703}">
                                <ahyp:hlinkClr xmlns:ahyp="http://schemas.microsoft.com/office/drawing/2018/hyperlinkcolor" val="tx"/>
                              </a:ext>
                            </a:extLst>
                          </a:hlinkClick>
                        </a:rPr>
                        <a:t>TA 2018/2</a:t>
                      </a:r>
                      <a:endParaRPr lang="en-AU"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2018 Mischaracterisation of activities or payments in connection with intangible assets (Published on 20 November 2018)</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3067703375"/>
                  </a:ext>
                </a:extLst>
              </a:tr>
              <a:tr h="511307">
                <a:tc>
                  <a:txBody>
                    <a:bodyPr/>
                    <a:lstStyle/>
                    <a:p>
                      <a:pPr marL="0" lvl="0" indent="0">
                        <a:lnSpc>
                          <a:spcPct val="107000"/>
                        </a:lnSpc>
                        <a:spcAft>
                          <a:spcPts val="750"/>
                        </a:spcAft>
                        <a:buFont typeface="+mj-lt"/>
                        <a:buNone/>
                        <a:tabLst>
                          <a:tab pos="457200" algn="l"/>
                        </a:tabLst>
                      </a:pPr>
                      <a:r>
                        <a:rPr lang="en-AU" sz="1100" u="sng">
                          <a:solidFill>
                            <a:schemeClr val="bg1"/>
                          </a:solidFill>
                          <a:effectLst/>
                          <a:hlinkClick r:id="rId10">
                            <a:extLst>
                              <a:ext uri="{A12FA001-AC4F-418D-AE19-62706E023703}">
                                <ahyp:hlinkClr xmlns:ahyp="http://schemas.microsoft.com/office/drawing/2018/hyperlinkcolor" val="tx"/>
                              </a:ext>
                            </a:extLst>
                          </a:hlinkClick>
                        </a:rPr>
                        <a:t>TA 2020/1</a:t>
                      </a:r>
                      <a:endParaRPr lang="en-AU"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2020 Non-arm's length arrangements and schemes connected with the development, enhancement, maintenance, protection and exploitation of intangible assets (Published on 22 January 2020)</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3139148044"/>
                  </a:ext>
                </a:extLst>
              </a:tr>
              <a:tr h="338321">
                <a:tc>
                  <a:txBody>
                    <a:bodyPr/>
                    <a:lstStyle/>
                    <a:p>
                      <a:pPr marL="0" lvl="0" indent="0">
                        <a:lnSpc>
                          <a:spcPct val="107000"/>
                        </a:lnSpc>
                        <a:spcAft>
                          <a:spcPts val="750"/>
                        </a:spcAft>
                        <a:buFont typeface="+mj-lt"/>
                        <a:buNone/>
                        <a:tabLst>
                          <a:tab pos="457200" algn="l"/>
                        </a:tabLst>
                      </a:pPr>
                      <a:r>
                        <a:rPr lang="en-AU" sz="1100" u="sng">
                          <a:solidFill>
                            <a:schemeClr val="bg1"/>
                          </a:solidFill>
                          <a:effectLst/>
                          <a:hlinkClick r:id="rId11">
                            <a:extLst>
                              <a:ext uri="{A12FA001-AC4F-418D-AE19-62706E023703}">
                                <ahyp:hlinkClr xmlns:ahyp="http://schemas.microsoft.com/office/drawing/2018/hyperlinkcolor" val="tx"/>
                              </a:ext>
                            </a:extLst>
                          </a:hlinkClick>
                        </a:rPr>
                        <a:t>TA 2020/2</a:t>
                      </a:r>
                      <a:endParaRPr lang="en-AU" sz="1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2020 Mischaracterised arrangements and schemes connected with foreign investment into Australian entities (Published on 25 May 2020)</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235892884"/>
                  </a:ext>
                </a:extLst>
              </a:tr>
              <a:tr h="338321">
                <a:tc>
                  <a:txBody>
                    <a:bodyPr/>
                    <a:lstStyle/>
                    <a:p>
                      <a:pPr marL="0" lvl="0" indent="0">
                        <a:lnSpc>
                          <a:spcPct val="107000"/>
                        </a:lnSpc>
                        <a:spcAft>
                          <a:spcPts val="750"/>
                        </a:spcAft>
                        <a:buFont typeface="+mj-lt"/>
                        <a:buNone/>
                        <a:tabLst>
                          <a:tab pos="457200" algn="l"/>
                        </a:tabLst>
                      </a:pPr>
                      <a:r>
                        <a:rPr lang="en-AU" sz="1100" u="sng" dirty="0">
                          <a:solidFill>
                            <a:schemeClr val="bg1"/>
                          </a:solidFill>
                          <a:effectLst/>
                          <a:hlinkClick r:id="rId12">
                            <a:extLst>
                              <a:ext uri="{A12FA001-AC4F-418D-AE19-62706E023703}">
                                <ahyp:hlinkClr xmlns:ahyp="http://schemas.microsoft.com/office/drawing/2018/hyperlinkcolor" val="tx"/>
                              </a:ext>
                            </a:extLst>
                          </a:hlinkClick>
                        </a:rPr>
                        <a:t>TA 2020/3</a:t>
                      </a:r>
                      <a:endParaRPr lang="en-AU"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750"/>
                        </a:spcAft>
                      </a:pPr>
                      <a:r>
                        <a:rPr lang="en-AU" sz="1100" dirty="0">
                          <a:effectLst/>
                        </a:rPr>
                        <a:t>2020 Arrangements involving interposed offshore entities to avoid interest withholding tax (Published on 17 March 2022)</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989289849"/>
                  </a:ext>
                </a:extLst>
              </a:tr>
            </a:tbl>
          </a:graphicData>
        </a:graphic>
      </p:graphicFrame>
    </p:spTree>
    <p:extLst>
      <p:ext uri="{BB962C8B-B14F-4D97-AF65-F5344CB8AC3E}">
        <p14:creationId xmlns:p14="http://schemas.microsoft.com/office/powerpoint/2010/main" val="10379203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BC50123-2AD4-DDCD-E62E-92590DA8D1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1991647"/>
            <a:ext cx="7582112" cy="3315605"/>
          </a:xfrm>
        </p:spPr>
        <p:txBody>
          <a:bodyPr>
            <a:normAutofit fontScale="92500" lnSpcReduction="10000"/>
          </a:bodyPr>
          <a:lstStyle/>
          <a:p>
            <a:r>
              <a:rPr lang="en-US" sz="1350" b="1" dirty="0">
                <a:latin typeface="Arial" panose="020B0604020202020204" pitchFamily="34" charset="0"/>
                <a:ea typeface="Courier New" panose="02070309020205020404" pitchFamily="49" charset="0"/>
                <a:cs typeface="Arial" panose="020B0604020202020204" pitchFamily="34" charset="0"/>
              </a:rPr>
              <a:t>So you still have a dispute – What are your options?</a:t>
            </a:r>
          </a:p>
          <a:p>
            <a:pPr lvl="1"/>
            <a:r>
              <a:rPr lang="en-US" sz="1050" b="1" dirty="0">
                <a:latin typeface="Arial" panose="020B0604020202020204" pitchFamily="34" charset="0"/>
                <a:ea typeface="Courier New" panose="02070309020205020404" pitchFamily="49" charset="0"/>
                <a:cs typeface="Arial" panose="020B0604020202020204" pitchFamily="34" charset="0"/>
              </a:rPr>
              <a:t>Mediation / Inhouse facilitation</a:t>
            </a:r>
          </a:p>
          <a:p>
            <a:pPr lvl="2"/>
            <a:r>
              <a:rPr lang="en-US" sz="1050" u="sng" dirty="0">
                <a:solidFill>
                  <a:srgbClr val="0563C1"/>
                </a:solidFill>
                <a:latin typeface="Calibri" panose="020F0502020204030204" pitchFamily="34" charset="0"/>
                <a:cs typeface="Times New Roman" panose="02020603050405020304" pitchFamily="18" charset="0"/>
              </a:rPr>
              <a:t>https://www.ato.gov.au/General/Dispute-or-object-to-an-ATO-decision/Options-for-resolving-disputes/In-House-Facilitation/?=redirected_inhousefacilitation#:~:text=In%2Dhouse%20facilitation%20is%20a,consider%20alternatives</a:t>
            </a:r>
          </a:p>
          <a:p>
            <a:pPr lvl="1"/>
            <a:endParaRPr lang="en-US" sz="1050" b="1" dirty="0">
              <a:latin typeface="Arial" panose="020B0604020202020204" pitchFamily="34" charset="0"/>
              <a:ea typeface="Courier New" panose="02070309020205020404" pitchFamily="49" charset="0"/>
              <a:cs typeface="Arial" panose="020B0604020202020204" pitchFamily="34" charset="0"/>
            </a:endParaRPr>
          </a:p>
          <a:p>
            <a:pPr lvl="1"/>
            <a:r>
              <a:rPr lang="en-US" sz="1050" b="1" dirty="0">
                <a:latin typeface="Arial" panose="020B0604020202020204" pitchFamily="34" charset="0"/>
                <a:ea typeface="Courier New" panose="02070309020205020404" pitchFamily="49" charset="0"/>
                <a:cs typeface="Arial" panose="020B0604020202020204" pitchFamily="34" charset="0"/>
              </a:rPr>
              <a:t>Independent Review</a:t>
            </a:r>
          </a:p>
          <a:p>
            <a:pPr lvl="2"/>
            <a:r>
              <a:rPr lang="en-AU" sz="105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https://www.ato.gov.au/General/Dispute-or-object-to-an-ATO-decision/In-detail/Avoiding-and-resolving-disputes/Independent-review/Large-market-independent-review---turnover-over-$250m/</a:t>
            </a:r>
            <a:endParaRPr lang="en-AU" sz="1050" u="sng" dirty="0">
              <a:solidFill>
                <a:srgbClr val="0563C1"/>
              </a:solidFill>
              <a:latin typeface="Calibri" panose="020F0502020204030204" pitchFamily="34" charset="0"/>
              <a:ea typeface="Calibri" panose="020F0502020204030204" pitchFamily="34" charset="0"/>
              <a:cs typeface="Times New Roman" panose="02020603050405020304" pitchFamily="18" charset="0"/>
            </a:endParaRPr>
          </a:p>
          <a:p>
            <a:pPr lvl="1"/>
            <a:endParaRPr lang="en-US" sz="1050" b="1" dirty="0">
              <a:latin typeface="Arial" panose="020B0604020202020204" pitchFamily="34" charset="0"/>
              <a:ea typeface="Courier New" panose="02070309020205020404" pitchFamily="49" charset="0"/>
              <a:cs typeface="Arial" panose="020B0604020202020204" pitchFamily="34" charset="0"/>
            </a:endParaRPr>
          </a:p>
          <a:p>
            <a:pPr lvl="1"/>
            <a:r>
              <a:rPr lang="en-US" sz="1050" b="1" dirty="0">
                <a:latin typeface="Arial" panose="020B0604020202020204" pitchFamily="34" charset="0"/>
                <a:ea typeface="Courier New" panose="02070309020205020404" pitchFamily="49" charset="0"/>
                <a:cs typeface="Arial" panose="020B0604020202020204" pitchFamily="34" charset="0"/>
              </a:rPr>
              <a:t>Settlement</a:t>
            </a:r>
          </a:p>
          <a:p>
            <a:pPr lvl="2"/>
            <a:r>
              <a:rPr lang="en-AU" sz="105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4"/>
              </a:rPr>
              <a:t>https://www.ato.gov.au/General/Dispute-or-object-to-an-ATO-decision/In-detail/Avoiding-and-resolving-disputes/Settlement/Code-of-settlement/</a:t>
            </a:r>
            <a:endParaRPr lang="en-US" sz="450" b="1" dirty="0">
              <a:latin typeface="Arial" panose="020B0604020202020204" pitchFamily="34" charset="0"/>
              <a:ea typeface="Courier New" panose="02070309020205020404" pitchFamily="49" charset="0"/>
              <a:cs typeface="Arial" panose="020B0604020202020204" pitchFamily="34" charset="0"/>
            </a:endParaRPr>
          </a:p>
          <a:p>
            <a:pPr lvl="1"/>
            <a:endParaRPr lang="en-US" sz="1050" b="1" dirty="0">
              <a:latin typeface="Arial" panose="020B0604020202020204" pitchFamily="34" charset="0"/>
              <a:ea typeface="Courier New" panose="02070309020205020404" pitchFamily="49" charset="0"/>
              <a:cs typeface="Arial" panose="020B0604020202020204" pitchFamily="34" charset="0"/>
            </a:endParaRPr>
          </a:p>
          <a:p>
            <a:pPr lvl="1"/>
            <a:r>
              <a:rPr lang="en-US" sz="1050" b="1" dirty="0">
                <a:latin typeface="Arial" panose="020B0604020202020204" pitchFamily="34" charset="0"/>
                <a:ea typeface="Courier New" panose="02070309020205020404" pitchFamily="49" charset="0"/>
                <a:cs typeface="Arial" panose="020B0604020202020204" pitchFamily="34" charset="0"/>
              </a:rPr>
              <a:t>Objection &amp; Litigation</a:t>
            </a:r>
          </a:p>
          <a:p>
            <a:pPr lvl="2"/>
            <a:r>
              <a:rPr lang="en-US" sz="1050" u="sng" dirty="0">
                <a:solidFill>
                  <a:srgbClr val="0563C1"/>
                </a:solidFill>
                <a:latin typeface="Calibri" panose="020F0502020204030204" pitchFamily="34" charset="0"/>
                <a:cs typeface="Times New Roman" panose="02020603050405020304" pitchFamily="18" charset="0"/>
              </a:rPr>
              <a:t>https://www.ato.gov.au/General/Dispute-or-object-to-an-ATO-decision/Object-to-an-ATO-decision/</a:t>
            </a:r>
          </a:p>
          <a:p>
            <a:pPr lvl="1"/>
            <a:endParaRPr lang="en-US" sz="1050" b="1" dirty="0">
              <a:latin typeface="Arial" panose="020B0604020202020204" pitchFamily="34" charset="0"/>
              <a:ea typeface="Courier New" panose="02070309020205020404" pitchFamily="49" charset="0"/>
              <a:cs typeface="Arial" panose="020B0604020202020204" pitchFamily="34" charset="0"/>
            </a:endParaRPr>
          </a:p>
          <a:p>
            <a:pPr lvl="1"/>
            <a:r>
              <a:rPr lang="en-US" sz="1050" b="1" dirty="0">
                <a:latin typeface="Arial" panose="020B0604020202020204" pitchFamily="34" charset="0"/>
                <a:ea typeface="Courier New" panose="02070309020205020404" pitchFamily="49" charset="0"/>
                <a:cs typeface="Arial" panose="020B0604020202020204" pitchFamily="34" charset="0"/>
              </a:rPr>
              <a:t>Rights to MAP – But note your deadlines</a:t>
            </a:r>
          </a:p>
          <a:p>
            <a:pPr lvl="2"/>
            <a:r>
              <a:rPr lang="en-US" sz="1050" u="sng" dirty="0">
                <a:solidFill>
                  <a:srgbClr val="0563C1"/>
                </a:solidFill>
                <a:latin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https://www.ato.gov.au/business/international-tax-for-business/in-detail/mutual-agreement-procedure/</a:t>
            </a:r>
            <a:endParaRPr lang="en-US" sz="1050" u="sng" dirty="0">
              <a:solidFill>
                <a:srgbClr val="0563C1"/>
              </a:solidFill>
              <a:latin typeface="Calibri" panose="020F0502020204030204" pitchFamily="34" charset="0"/>
              <a:cs typeface="Times New Roman" panose="02020603050405020304" pitchFamily="18" charset="0"/>
            </a:endParaRPr>
          </a:p>
          <a:p>
            <a:pPr lvl="1"/>
            <a:endParaRPr lang="en-US" sz="10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24</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7147299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D9394F2-717B-B9EC-E603-22EEBF1B91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780944"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pPr marL="0" indent="0" algn="ctr">
              <a:buNone/>
            </a:pPr>
            <a:endParaRPr lang="en-US" sz="2700" b="1" dirty="0">
              <a:latin typeface="Arial" panose="020B0604020202020204" pitchFamily="34" charset="0"/>
              <a:ea typeface="Courier New" panose="02070309020205020404" pitchFamily="49" charset="0"/>
              <a:cs typeface="Arial" panose="020B0604020202020204" pitchFamily="34" charset="0"/>
            </a:endParaRPr>
          </a:p>
          <a:p>
            <a:pPr marL="0" indent="0" algn="ctr">
              <a:buNone/>
            </a:pPr>
            <a:r>
              <a:rPr lang="en-US" sz="2700" b="1" dirty="0">
                <a:latin typeface="Arial" panose="020B0604020202020204" pitchFamily="34" charset="0"/>
                <a:ea typeface="Courier New" panose="02070309020205020404" pitchFamily="49" charset="0"/>
                <a:cs typeface="Arial" panose="020B0604020202020204" pitchFamily="34" charset="0"/>
              </a:rPr>
              <a:t>Thank you!</a:t>
            </a: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25</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5338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6BF1194-A2FC-0A6A-50FC-9AF7F21024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r>
              <a:rPr lang="en-US" sz="1800" b="1" dirty="0">
                <a:latin typeface="Arial" panose="020B0604020202020204" pitchFamily="34" charset="0"/>
                <a:ea typeface="Courier New" panose="02070309020205020404" pitchFamily="49" charset="0"/>
                <a:cs typeface="Arial" panose="020B0604020202020204" pitchFamily="34" charset="0"/>
              </a:rPr>
              <a:t>Australia’s Approach – ‘Get it right upfront’</a:t>
            </a:r>
          </a:p>
          <a:p>
            <a:endParaRPr lang="en-US" sz="1800" b="1" dirty="0">
              <a:latin typeface="Arial" panose="020B0604020202020204" pitchFamily="34" charset="0"/>
              <a:ea typeface="Courier New" panose="02070309020205020404" pitchFamily="49" charset="0"/>
              <a:cs typeface="Arial" panose="020B0604020202020204" pitchFamily="34" charset="0"/>
            </a:endParaRPr>
          </a:p>
          <a:p>
            <a:r>
              <a:rPr lang="en-US" sz="1800" b="1" dirty="0">
                <a:latin typeface="Arial" panose="020B0604020202020204" pitchFamily="34" charset="0"/>
                <a:ea typeface="Courier New" panose="02070309020205020404" pitchFamily="49" charset="0"/>
                <a:cs typeface="Arial" panose="020B0604020202020204" pitchFamily="34" charset="0"/>
              </a:rPr>
              <a:t>Australia’s key ‘products’ &amp; ‘services’</a:t>
            </a:r>
          </a:p>
          <a:p>
            <a:pPr lvl="1">
              <a:lnSpc>
                <a:spcPct val="100000"/>
              </a:lnSpc>
            </a:pPr>
            <a:r>
              <a:rPr lang="en-AU" sz="1350" b="1" dirty="0">
                <a:latin typeface="Arial" panose="020B0604020202020204" pitchFamily="34" charset="0"/>
                <a:cs typeface="Arial" panose="020B0604020202020204" pitchFamily="34" charset="0"/>
              </a:rPr>
              <a:t>Early intervention</a:t>
            </a:r>
          </a:p>
          <a:p>
            <a:pPr lvl="1">
              <a:lnSpc>
                <a:spcPct val="100000"/>
              </a:lnSpc>
            </a:pPr>
            <a:r>
              <a:rPr lang="en-AU" sz="1350" b="1" dirty="0">
                <a:latin typeface="Arial" panose="020B0604020202020204" pitchFamily="34" charset="0"/>
                <a:cs typeface="Arial" panose="020B0604020202020204" pitchFamily="34" charset="0"/>
              </a:rPr>
              <a:t>Justified Trust program</a:t>
            </a:r>
          </a:p>
          <a:p>
            <a:pPr lvl="1">
              <a:lnSpc>
                <a:spcPct val="100000"/>
              </a:lnSpc>
            </a:pPr>
            <a:r>
              <a:rPr lang="en-AU" sz="1350" b="1" dirty="0">
                <a:latin typeface="Arial" panose="020B0604020202020204" pitchFamily="34" charset="0"/>
                <a:cs typeface="Arial" panose="020B0604020202020204" pitchFamily="34" charset="0"/>
              </a:rPr>
              <a:t>Tax assurance engagements</a:t>
            </a:r>
          </a:p>
          <a:p>
            <a:pPr lvl="1">
              <a:lnSpc>
                <a:spcPct val="100000"/>
              </a:lnSpc>
            </a:pPr>
            <a:r>
              <a:rPr lang="en-AU" sz="1350" b="1" dirty="0">
                <a:latin typeface="Arial" panose="020B0604020202020204" pitchFamily="34" charset="0"/>
                <a:cs typeface="Arial" panose="020B0604020202020204" pitchFamily="34" charset="0"/>
              </a:rPr>
              <a:t>Early Engagement</a:t>
            </a:r>
          </a:p>
          <a:p>
            <a:pPr lvl="1">
              <a:lnSpc>
                <a:spcPct val="100000"/>
              </a:lnSpc>
            </a:pPr>
            <a:r>
              <a:rPr lang="en-AU" sz="1350" b="1" dirty="0">
                <a:latin typeface="Arial" panose="020B0604020202020204" pitchFamily="34" charset="0"/>
                <a:cs typeface="Arial" panose="020B0604020202020204" pitchFamily="34" charset="0"/>
              </a:rPr>
              <a:t>Commercial Deals</a:t>
            </a:r>
            <a:endParaRPr lang="en-US" sz="1350" b="1" dirty="0">
              <a:latin typeface="Arial" panose="020B0604020202020204" pitchFamily="34"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03</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1139195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D963D9B-555D-20A2-63B3-CF8849C38C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2846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04</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3" name="Picture 2">
            <a:extLst>
              <a:ext uri="{FF2B5EF4-FFF2-40B4-BE49-F238E27FC236}">
                <a16:creationId xmlns:a16="http://schemas.microsoft.com/office/drawing/2014/main" id="{9CC30A0A-8714-5716-8A80-B7FB35C0D90D}"/>
              </a:ext>
            </a:extLst>
          </p:cNvPr>
          <p:cNvPicPr>
            <a:picLocks noChangeAspect="1"/>
          </p:cNvPicPr>
          <p:nvPr/>
        </p:nvPicPr>
        <p:blipFill>
          <a:blip r:embed="rId3"/>
          <a:stretch>
            <a:fillRect/>
          </a:stretch>
        </p:blipFill>
        <p:spPr>
          <a:xfrm>
            <a:off x="1077686" y="1796296"/>
            <a:ext cx="6604907" cy="3421517"/>
          </a:xfrm>
          <a:prstGeom prst="rect">
            <a:avLst/>
          </a:prstGeom>
        </p:spPr>
      </p:pic>
    </p:spTree>
    <p:extLst>
      <p:ext uri="{BB962C8B-B14F-4D97-AF65-F5344CB8AC3E}">
        <p14:creationId xmlns:p14="http://schemas.microsoft.com/office/powerpoint/2010/main" val="2983344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CAF907E-855A-54C2-B780-9C5CBC89C9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05</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3" name="Picture 2">
            <a:extLst>
              <a:ext uri="{FF2B5EF4-FFF2-40B4-BE49-F238E27FC236}">
                <a16:creationId xmlns:a16="http://schemas.microsoft.com/office/drawing/2014/main" id="{2D5A8DDA-A082-5A01-1AC3-F32A39193E9A}"/>
              </a:ext>
            </a:extLst>
          </p:cNvPr>
          <p:cNvPicPr>
            <a:picLocks noChangeAspect="1"/>
          </p:cNvPicPr>
          <p:nvPr/>
        </p:nvPicPr>
        <p:blipFill>
          <a:blip r:embed="rId3"/>
          <a:stretch>
            <a:fillRect/>
          </a:stretch>
        </p:blipFill>
        <p:spPr>
          <a:xfrm>
            <a:off x="1146863" y="2269487"/>
            <a:ext cx="6430946" cy="2442287"/>
          </a:xfrm>
          <a:prstGeom prst="rect">
            <a:avLst/>
          </a:prstGeom>
        </p:spPr>
      </p:pic>
    </p:spTree>
    <p:extLst>
      <p:ext uri="{BB962C8B-B14F-4D97-AF65-F5344CB8AC3E}">
        <p14:creationId xmlns:p14="http://schemas.microsoft.com/office/powerpoint/2010/main" val="1578396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5817BA-7D52-A0D2-C8C4-03FFC91EF1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06</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aphicFrame>
        <p:nvGraphicFramePr>
          <p:cNvPr id="2" name="Table 1">
            <a:extLst>
              <a:ext uri="{FF2B5EF4-FFF2-40B4-BE49-F238E27FC236}">
                <a16:creationId xmlns:a16="http://schemas.microsoft.com/office/drawing/2014/main" id="{5F50D3C0-7B91-A55C-CE78-1336ACE28B0B}"/>
              </a:ext>
            </a:extLst>
          </p:cNvPr>
          <p:cNvGraphicFramePr>
            <a:graphicFrameLocks noGrp="1"/>
          </p:cNvGraphicFramePr>
          <p:nvPr/>
        </p:nvGraphicFramePr>
        <p:xfrm>
          <a:off x="2141085" y="2217311"/>
          <a:ext cx="4861831" cy="2645519"/>
        </p:xfrm>
        <a:graphic>
          <a:graphicData uri="http://schemas.openxmlformats.org/drawingml/2006/table">
            <a:tbl>
              <a:tblPr>
                <a:tableStyleId>{5C22544A-7EE6-4342-B048-85BDC9FD1C3A}</a:tableStyleId>
              </a:tblPr>
              <a:tblGrid>
                <a:gridCol w="1843088">
                  <a:extLst>
                    <a:ext uri="{9D8B030D-6E8A-4147-A177-3AD203B41FA5}">
                      <a16:colId xmlns:a16="http://schemas.microsoft.com/office/drawing/2014/main" val="2252725428"/>
                    </a:ext>
                  </a:extLst>
                </a:gridCol>
                <a:gridCol w="914400">
                  <a:extLst>
                    <a:ext uri="{9D8B030D-6E8A-4147-A177-3AD203B41FA5}">
                      <a16:colId xmlns:a16="http://schemas.microsoft.com/office/drawing/2014/main" val="820520394"/>
                    </a:ext>
                  </a:extLst>
                </a:gridCol>
                <a:gridCol w="1045028">
                  <a:extLst>
                    <a:ext uri="{9D8B030D-6E8A-4147-A177-3AD203B41FA5}">
                      <a16:colId xmlns:a16="http://schemas.microsoft.com/office/drawing/2014/main" val="982480122"/>
                    </a:ext>
                  </a:extLst>
                </a:gridCol>
                <a:gridCol w="1059315">
                  <a:extLst>
                    <a:ext uri="{9D8B030D-6E8A-4147-A177-3AD203B41FA5}">
                      <a16:colId xmlns:a16="http://schemas.microsoft.com/office/drawing/2014/main" val="687918794"/>
                    </a:ext>
                  </a:extLst>
                </a:gridCol>
              </a:tblGrid>
              <a:tr h="252386">
                <a:tc gridSpan="2">
                  <a:txBody>
                    <a:bodyPr/>
                    <a:lstStyle/>
                    <a:p>
                      <a:pPr algn="l" fontAlgn="b"/>
                      <a:r>
                        <a:rPr lang="en-US" sz="800" b="1" u="none" strike="noStrike" dirty="0">
                          <a:effectLst/>
                        </a:rPr>
                        <a:t>Table 1: Taxed returns lodged by entity per year</a:t>
                      </a:r>
                      <a:endParaRPr lang="en-US" sz="800" b="1" i="0" u="none" strike="noStrike" dirty="0">
                        <a:solidFill>
                          <a:srgbClr val="000000"/>
                        </a:solidFill>
                        <a:effectLst/>
                        <a:latin typeface="Calibri" panose="020F0502020204030204" pitchFamily="34" charset="0"/>
                      </a:endParaRPr>
                    </a:p>
                  </a:txBody>
                  <a:tcPr marL="3572" marR="3572" marT="3572" marB="0" anchor="b"/>
                </a:tc>
                <a:tc hMerge="1">
                  <a:txBody>
                    <a:bodyPr/>
                    <a:lstStyle/>
                    <a:p>
                      <a:endParaRPr lang="en-AU"/>
                    </a:p>
                  </a:txBody>
                  <a:tcPr/>
                </a:tc>
                <a:tc>
                  <a:txBody>
                    <a:bodyPr/>
                    <a:lstStyle/>
                    <a:p>
                      <a:pPr algn="l" fontAlgn="b"/>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l" fontAlgn="b"/>
                      <a:endParaRPr lang="en-AU" sz="800" b="0" i="0" u="none" strike="noStrike">
                        <a:solidFill>
                          <a:srgbClr val="000000"/>
                        </a:solidFill>
                        <a:effectLst/>
                        <a:latin typeface="Calibri" panose="020F0502020204030204" pitchFamily="34" charset="0"/>
                      </a:endParaRPr>
                    </a:p>
                  </a:txBody>
                  <a:tcPr marL="3572" marR="3572" marT="3572" marB="0" anchor="b"/>
                </a:tc>
                <a:extLst>
                  <a:ext uri="{0D108BD9-81ED-4DB2-BD59-A6C34878D82A}">
                    <a16:rowId xmlns:a16="http://schemas.microsoft.com/office/drawing/2014/main" val="1516063164"/>
                  </a:ext>
                </a:extLst>
              </a:tr>
              <a:tr h="194498">
                <a:tc>
                  <a:txBody>
                    <a:bodyPr/>
                    <a:lstStyle/>
                    <a:p>
                      <a:pPr algn="l" fontAlgn="b"/>
                      <a:r>
                        <a:rPr lang="en-AU" sz="800" u="none" strike="noStrike">
                          <a:effectLst/>
                        </a:rPr>
                        <a:t>Type of entity</a:t>
                      </a:r>
                      <a:endParaRPr lang="en-AU" sz="800" b="1"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b="1" u="none" strike="noStrike" dirty="0">
                          <a:effectLst/>
                        </a:rPr>
                        <a:t>2017–18</a:t>
                      </a:r>
                      <a:endParaRPr lang="en-AU" sz="800" b="1" i="0" u="none" strike="noStrike" dirty="0">
                        <a:solidFill>
                          <a:srgbClr val="000000"/>
                        </a:solidFill>
                        <a:effectLst/>
                        <a:latin typeface="Calibri" panose="020F0502020204030204" pitchFamily="34" charset="0"/>
                      </a:endParaRPr>
                    </a:p>
                  </a:txBody>
                  <a:tcPr marL="3572" marR="3572" marT="3572" marB="0" anchor="b"/>
                </a:tc>
                <a:tc>
                  <a:txBody>
                    <a:bodyPr/>
                    <a:lstStyle/>
                    <a:p>
                      <a:pPr algn="r" fontAlgn="b"/>
                      <a:r>
                        <a:rPr lang="en-AU" sz="800" b="1" u="none" strike="noStrike" dirty="0">
                          <a:effectLst/>
                        </a:rPr>
                        <a:t>2018–19</a:t>
                      </a:r>
                      <a:endParaRPr lang="en-AU" sz="800" b="1" i="0" u="none" strike="noStrike" dirty="0">
                        <a:solidFill>
                          <a:srgbClr val="000000"/>
                        </a:solidFill>
                        <a:effectLst/>
                        <a:latin typeface="Calibri" panose="020F0502020204030204" pitchFamily="34" charset="0"/>
                      </a:endParaRPr>
                    </a:p>
                  </a:txBody>
                  <a:tcPr marL="3572" marR="3572" marT="3572" marB="0" anchor="b"/>
                </a:tc>
                <a:tc>
                  <a:txBody>
                    <a:bodyPr/>
                    <a:lstStyle/>
                    <a:p>
                      <a:pPr algn="r" fontAlgn="b"/>
                      <a:r>
                        <a:rPr lang="en-AU" sz="800" b="1" u="none" strike="noStrike" dirty="0">
                          <a:effectLst/>
                        </a:rPr>
                        <a:t>2019–20</a:t>
                      </a:r>
                      <a:endParaRPr lang="en-AU" sz="800" b="1" i="0" u="none" strike="noStrike" dirty="0">
                        <a:solidFill>
                          <a:srgbClr val="000000"/>
                        </a:solidFill>
                        <a:effectLst/>
                        <a:latin typeface="Calibri" panose="020F0502020204030204" pitchFamily="34" charset="0"/>
                      </a:endParaRPr>
                    </a:p>
                  </a:txBody>
                  <a:tcPr marL="3572" marR="3572" marT="3572" marB="0" anchor="b"/>
                </a:tc>
                <a:extLst>
                  <a:ext uri="{0D108BD9-81ED-4DB2-BD59-A6C34878D82A}">
                    <a16:rowId xmlns:a16="http://schemas.microsoft.com/office/drawing/2014/main" val="650276128"/>
                  </a:ext>
                </a:extLst>
              </a:tr>
              <a:tr h="185141">
                <a:tc>
                  <a:txBody>
                    <a:bodyPr/>
                    <a:lstStyle/>
                    <a:p>
                      <a:pPr algn="l" fontAlgn="b"/>
                      <a:r>
                        <a:rPr lang="en-AU" sz="800" u="none" strike="noStrike">
                          <a:effectLst/>
                        </a:rPr>
                        <a:t>Company</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1,012,452</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1,039,506</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1,082,857</a:t>
                      </a:r>
                      <a:endParaRPr lang="en-AU" sz="800" b="0" i="0" u="none" strike="noStrike">
                        <a:solidFill>
                          <a:srgbClr val="000000"/>
                        </a:solidFill>
                        <a:effectLst/>
                        <a:latin typeface="Calibri" panose="020F0502020204030204" pitchFamily="34" charset="0"/>
                      </a:endParaRPr>
                    </a:p>
                  </a:txBody>
                  <a:tcPr marL="3572" marR="3572" marT="3572" marB="0" anchor="b"/>
                </a:tc>
                <a:extLst>
                  <a:ext uri="{0D108BD9-81ED-4DB2-BD59-A6C34878D82A}">
                    <a16:rowId xmlns:a16="http://schemas.microsoft.com/office/drawing/2014/main" val="1380913844"/>
                  </a:ext>
                </a:extLst>
              </a:tr>
              <a:tr h="194498">
                <a:tc>
                  <a:txBody>
                    <a:bodyPr/>
                    <a:lstStyle/>
                    <a:p>
                      <a:pPr algn="l" fontAlgn="b"/>
                      <a:r>
                        <a:rPr lang="en-AU" sz="800" u="none" strike="noStrike">
                          <a:effectLst/>
                        </a:rPr>
                        <a:t>Partnership</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301,271</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289,555</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281,416</a:t>
                      </a:r>
                      <a:endParaRPr lang="en-AU" sz="800" b="0" i="0" u="none" strike="noStrike">
                        <a:solidFill>
                          <a:srgbClr val="000000"/>
                        </a:solidFill>
                        <a:effectLst/>
                        <a:latin typeface="Calibri" panose="020F0502020204030204" pitchFamily="34" charset="0"/>
                      </a:endParaRPr>
                    </a:p>
                  </a:txBody>
                  <a:tcPr marL="3572" marR="3572" marT="3572" marB="0" anchor="b"/>
                </a:tc>
                <a:extLst>
                  <a:ext uri="{0D108BD9-81ED-4DB2-BD59-A6C34878D82A}">
                    <a16:rowId xmlns:a16="http://schemas.microsoft.com/office/drawing/2014/main" val="1144485513"/>
                  </a:ext>
                </a:extLst>
              </a:tr>
              <a:tr h="194498">
                <a:tc>
                  <a:txBody>
                    <a:bodyPr/>
                    <a:lstStyle/>
                    <a:p>
                      <a:pPr algn="l" fontAlgn="b"/>
                      <a:r>
                        <a:rPr lang="en-AU" sz="800" u="none" strike="noStrike">
                          <a:effectLst/>
                        </a:rPr>
                        <a:t>Trust</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902,286</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907,914</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927,971</a:t>
                      </a:r>
                      <a:endParaRPr lang="en-AU" sz="800" b="0" i="0" u="none" strike="noStrike">
                        <a:solidFill>
                          <a:srgbClr val="000000"/>
                        </a:solidFill>
                        <a:effectLst/>
                        <a:latin typeface="Calibri" panose="020F0502020204030204" pitchFamily="34" charset="0"/>
                      </a:endParaRPr>
                    </a:p>
                  </a:txBody>
                  <a:tcPr marL="3572" marR="3572" marT="3572" marB="0" anchor="b"/>
                </a:tc>
                <a:extLst>
                  <a:ext uri="{0D108BD9-81ED-4DB2-BD59-A6C34878D82A}">
                    <a16:rowId xmlns:a16="http://schemas.microsoft.com/office/drawing/2014/main" val="3613876624"/>
                  </a:ext>
                </a:extLst>
              </a:tr>
              <a:tr h="202916">
                <a:tc>
                  <a:txBody>
                    <a:bodyPr/>
                    <a:lstStyle/>
                    <a:p>
                      <a:pPr algn="l" fontAlgn="b"/>
                      <a:r>
                        <a:rPr lang="en-AU" sz="800" u="none" strike="noStrike">
                          <a:effectLst/>
                        </a:rPr>
                        <a:t>Total</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b="1" u="none" strike="noStrike" dirty="0">
                          <a:effectLst/>
                        </a:rPr>
                        <a:t>2,216,009</a:t>
                      </a:r>
                      <a:endParaRPr lang="en-AU" sz="800" b="1" i="0" u="none" strike="noStrike" dirty="0">
                        <a:solidFill>
                          <a:srgbClr val="000000"/>
                        </a:solidFill>
                        <a:effectLst/>
                        <a:latin typeface="Calibri" panose="020F0502020204030204" pitchFamily="34" charset="0"/>
                      </a:endParaRPr>
                    </a:p>
                  </a:txBody>
                  <a:tcPr marL="3572" marR="3572" marT="3572" marB="0" anchor="b"/>
                </a:tc>
                <a:tc>
                  <a:txBody>
                    <a:bodyPr/>
                    <a:lstStyle/>
                    <a:p>
                      <a:pPr algn="r" fontAlgn="b"/>
                      <a:r>
                        <a:rPr lang="en-AU" sz="800" b="1" u="none" strike="noStrike" dirty="0">
                          <a:effectLst/>
                        </a:rPr>
                        <a:t>2,236,975</a:t>
                      </a:r>
                      <a:endParaRPr lang="en-AU" sz="800" b="1" i="0" u="none" strike="noStrike" dirty="0">
                        <a:solidFill>
                          <a:srgbClr val="000000"/>
                        </a:solidFill>
                        <a:effectLst/>
                        <a:latin typeface="Calibri" panose="020F0502020204030204" pitchFamily="34" charset="0"/>
                      </a:endParaRPr>
                    </a:p>
                  </a:txBody>
                  <a:tcPr marL="3572" marR="3572" marT="3572" marB="0" anchor="b"/>
                </a:tc>
                <a:tc>
                  <a:txBody>
                    <a:bodyPr/>
                    <a:lstStyle/>
                    <a:p>
                      <a:pPr algn="r" fontAlgn="b"/>
                      <a:r>
                        <a:rPr lang="en-AU" sz="800" b="1" u="none" strike="noStrike" dirty="0">
                          <a:effectLst/>
                        </a:rPr>
                        <a:t>2,292,244</a:t>
                      </a:r>
                      <a:endParaRPr lang="en-AU" sz="800" b="1" i="0" u="none" strike="noStrike" dirty="0">
                        <a:solidFill>
                          <a:srgbClr val="000000"/>
                        </a:solidFill>
                        <a:effectLst/>
                        <a:latin typeface="Calibri" panose="020F0502020204030204" pitchFamily="34" charset="0"/>
                      </a:endParaRPr>
                    </a:p>
                  </a:txBody>
                  <a:tcPr marL="3572" marR="3572" marT="3572" marB="0" anchor="b"/>
                </a:tc>
                <a:extLst>
                  <a:ext uri="{0D108BD9-81ED-4DB2-BD59-A6C34878D82A}">
                    <a16:rowId xmlns:a16="http://schemas.microsoft.com/office/drawing/2014/main" val="290510205"/>
                  </a:ext>
                </a:extLst>
              </a:tr>
              <a:tr h="194498">
                <a:tc>
                  <a:txBody>
                    <a:bodyPr/>
                    <a:lstStyle/>
                    <a:p>
                      <a:pPr algn="l" fontAlgn="b"/>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l" fontAlgn="b"/>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l" fontAlgn="b"/>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l" fontAlgn="b"/>
                      <a:endParaRPr lang="en-AU" sz="800" b="0" i="0" u="none" strike="noStrike">
                        <a:solidFill>
                          <a:srgbClr val="000000"/>
                        </a:solidFill>
                        <a:effectLst/>
                        <a:latin typeface="Calibri" panose="020F0502020204030204" pitchFamily="34" charset="0"/>
                      </a:endParaRPr>
                    </a:p>
                  </a:txBody>
                  <a:tcPr marL="3572" marR="3572" marT="3572" marB="0" anchor="b"/>
                </a:tc>
                <a:extLst>
                  <a:ext uri="{0D108BD9-81ED-4DB2-BD59-A6C34878D82A}">
                    <a16:rowId xmlns:a16="http://schemas.microsoft.com/office/drawing/2014/main" val="2708019269"/>
                  </a:ext>
                </a:extLst>
              </a:tr>
              <a:tr h="254594">
                <a:tc>
                  <a:txBody>
                    <a:bodyPr/>
                    <a:lstStyle/>
                    <a:p>
                      <a:pPr algn="l" fontAlgn="b"/>
                      <a:r>
                        <a:rPr lang="en-US" sz="800" b="1" u="none" strike="noStrike" dirty="0">
                          <a:effectLst/>
                        </a:rPr>
                        <a:t>Table 2: Number of IDS lodged per year</a:t>
                      </a:r>
                      <a:endParaRPr lang="en-US" sz="800" b="1" i="0" u="none" strike="noStrike" dirty="0">
                        <a:solidFill>
                          <a:srgbClr val="000000"/>
                        </a:solidFill>
                        <a:effectLst/>
                        <a:latin typeface="Calibri" panose="020F0502020204030204" pitchFamily="34" charset="0"/>
                      </a:endParaRPr>
                    </a:p>
                  </a:txBody>
                  <a:tcPr marL="3572" marR="3572" marT="3572" marB="0" anchor="b"/>
                </a:tc>
                <a:tc>
                  <a:txBody>
                    <a:bodyPr/>
                    <a:lstStyle/>
                    <a:p>
                      <a:pPr algn="l" fontAlgn="b"/>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l" fontAlgn="b"/>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l" fontAlgn="b"/>
                      <a:endParaRPr lang="en-AU" sz="800" b="0" i="0" u="none" strike="noStrike">
                        <a:solidFill>
                          <a:srgbClr val="000000"/>
                        </a:solidFill>
                        <a:effectLst/>
                        <a:latin typeface="Calibri" panose="020F0502020204030204" pitchFamily="34" charset="0"/>
                      </a:endParaRPr>
                    </a:p>
                  </a:txBody>
                  <a:tcPr marL="3572" marR="3572" marT="3572" marB="0" anchor="b"/>
                </a:tc>
                <a:extLst>
                  <a:ext uri="{0D108BD9-81ED-4DB2-BD59-A6C34878D82A}">
                    <a16:rowId xmlns:a16="http://schemas.microsoft.com/office/drawing/2014/main" val="3608005668"/>
                  </a:ext>
                </a:extLst>
              </a:tr>
              <a:tr h="194498">
                <a:tc>
                  <a:txBody>
                    <a:bodyPr/>
                    <a:lstStyle/>
                    <a:p>
                      <a:pPr algn="l" fontAlgn="b"/>
                      <a:r>
                        <a:rPr lang="en-AU" sz="800" u="none" strike="noStrike">
                          <a:effectLst/>
                        </a:rPr>
                        <a:t>Type of entity</a:t>
                      </a:r>
                      <a:endParaRPr lang="en-AU" sz="800" b="1"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b="1" u="none" strike="noStrike" dirty="0">
                          <a:effectLst/>
                        </a:rPr>
                        <a:t>2017–18</a:t>
                      </a:r>
                      <a:endParaRPr lang="en-AU" sz="800" b="1" i="0" u="none" strike="noStrike" dirty="0">
                        <a:solidFill>
                          <a:srgbClr val="000000"/>
                        </a:solidFill>
                        <a:effectLst/>
                        <a:latin typeface="Calibri" panose="020F0502020204030204" pitchFamily="34" charset="0"/>
                      </a:endParaRPr>
                    </a:p>
                  </a:txBody>
                  <a:tcPr marL="3572" marR="3572" marT="3572" marB="0" anchor="b"/>
                </a:tc>
                <a:tc>
                  <a:txBody>
                    <a:bodyPr/>
                    <a:lstStyle/>
                    <a:p>
                      <a:pPr algn="r" fontAlgn="b"/>
                      <a:r>
                        <a:rPr lang="en-AU" sz="800" b="1" u="none" strike="noStrike" dirty="0">
                          <a:effectLst/>
                        </a:rPr>
                        <a:t>2018–19</a:t>
                      </a:r>
                      <a:endParaRPr lang="en-AU" sz="800" b="1" i="0" u="none" strike="noStrike" dirty="0">
                        <a:solidFill>
                          <a:srgbClr val="000000"/>
                        </a:solidFill>
                        <a:effectLst/>
                        <a:latin typeface="Calibri" panose="020F0502020204030204" pitchFamily="34" charset="0"/>
                      </a:endParaRPr>
                    </a:p>
                  </a:txBody>
                  <a:tcPr marL="3572" marR="3572" marT="3572" marB="0" anchor="b"/>
                </a:tc>
                <a:tc>
                  <a:txBody>
                    <a:bodyPr/>
                    <a:lstStyle/>
                    <a:p>
                      <a:pPr algn="r" fontAlgn="b"/>
                      <a:r>
                        <a:rPr lang="en-AU" sz="800" b="1" u="none" strike="noStrike" dirty="0">
                          <a:effectLst/>
                        </a:rPr>
                        <a:t>2019–20</a:t>
                      </a:r>
                      <a:endParaRPr lang="en-AU" sz="800" b="1" i="0" u="none" strike="noStrike" dirty="0">
                        <a:solidFill>
                          <a:srgbClr val="000000"/>
                        </a:solidFill>
                        <a:effectLst/>
                        <a:latin typeface="Calibri" panose="020F0502020204030204" pitchFamily="34" charset="0"/>
                      </a:endParaRPr>
                    </a:p>
                  </a:txBody>
                  <a:tcPr marL="3572" marR="3572" marT="3572" marB="0" anchor="b"/>
                </a:tc>
                <a:extLst>
                  <a:ext uri="{0D108BD9-81ED-4DB2-BD59-A6C34878D82A}">
                    <a16:rowId xmlns:a16="http://schemas.microsoft.com/office/drawing/2014/main" val="4052694802"/>
                  </a:ext>
                </a:extLst>
              </a:tr>
              <a:tr h="194498">
                <a:tc>
                  <a:txBody>
                    <a:bodyPr/>
                    <a:lstStyle/>
                    <a:p>
                      <a:pPr algn="l" fontAlgn="b"/>
                      <a:r>
                        <a:rPr lang="en-AU" sz="800" u="none" strike="noStrike">
                          <a:effectLst/>
                        </a:rPr>
                        <a:t>Company</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14,531</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14,899</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14,789</a:t>
                      </a:r>
                      <a:endParaRPr lang="en-AU" sz="800" b="0" i="0" u="none" strike="noStrike">
                        <a:solidFill>
                          <a:srgbClr val="000000"/>
                        </a:solidFill>
                        <a:effectLst/>
                        <a:latin typeface="Calibri" panose="020F0502020204030204" pitchFamily="34" charset="0"/>
                      </a:endParaRPr>
                    </a:p>
                  </a:txBody>
                  <a:tcPr marL="3572" marR="3572" marT="3572" marB="0" anchor="b"/>
                </a:tc>
                <a:extLst>
                  <a:ext uri="{0D108BD9-81ED-4DB2-BD59-A6C34878D82A}">
                    <a16:rowId xmlns:a16="http://schemas.microsoft.com/office/drawing/2014/main" val="590027501"/>
                  </a:ext>
                </a:extLst>
              </a:tr>
              <a:tr h="194498">
                <a:tc>
                  <a:txBody>
                    <a:bodyPr/>
                    <a:lstStyle/>
                    <a:p>
                      <a:pPr algn="l" fontAlgn="b"/>
                      <a:r>
                        <a:rPr lang="en-AU" sz="800" u="none" strike="noStrike">
                          <a:effectLst/>
                        </a:rPr>
                        <a:t>Partnership</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273</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297</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271</a:t>
                      </a:r>
                      <a:endParaRPr lang="en-AU" sz="800" b="0" i="0" u="none" strike="noStrike">
                        <a:solidFill>
                          <a:srgbClr val="000000"/>
                        </a:solidFill>
                        <a:effectLst/>
                        <a:latin typeface="Calibri" panose="020F0502020204030204" pitchFamily="34" charset="0"/>
                      </a:endParaRPr>
                    </a:p>
                  </a:txBody>
                  <a:tcPr marL="3572" marR="3572" marT="3572" marB="0" anchor="b"/>
                </a:tc>
                <a:extLst>
                  <a:ext uri="{0D108BD9-81ED-4DB2-BD59-A6C34878D82A}">
                    <a16:rowId xmlns:a16="http://schemas.microsoft.com/office/drawing/2014/main" val="4225238437"/>
                  </a:ext>
                </a:extLst>
              </a:tr>
              <a:tr h="194498">
                <a:tc>
                  <a:txBody>
                    <a:bodyPr/>
                    <a:lstStyle/>
                    <a:p>
                      <a:pPr algn="l" fontAlgn="b"/>
                      <a:r>
                        <a:rPr lang="en-AU" sz="800" u="none" strike="noStrike">
                          <a:effectLst/>
                        </a:rPr>
                        <a:t>Trust</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2,817</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2,996</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u="none" strike="noStrike">
                          <a:effectLst/>
                        </a:rPr>
                        <a:t>2,994</a:t>
                      </a:r>
                      <a:endParaRPr lang="en-AU" sz="800" b="0" i="0" u="none" strike="noStrike">
                        <a:solidFill>
                          <a:srgbClr val="000000"/>
                        </a:solidFill>
                        <a:effectLst/>
                        <a:latin typeface="Calibri" panose="020F0502020204030204" pitchFamily="34" charset="0"/>
                      </a:endParaRPr>
                    </a:p>
                  </a:txBody>
                  <a:tcPr marL="3572" marR="3572" marT="3572" marB="0" anchor="b"/>
                </a:tc>
                <a:extLst>
                  <a:ext uri="{0D108BD9-81ED-4DB2-BD59-A6C34878D82A}">
                    <a16:rowId xmlns:a16="http://schemas.microsoft.com/office/drawing/2014/main" val="2878576136"/>
                  </a:ext>
                </a:extLst>
              </a:tr>
              <a:tr h="194498">
                <a:tc>
                  <a:txBody>
                    <a:bodyPr/>
                    <a:lstStyle/>
                    <a:p>
                      <a:pPr algn="l" fontAlgn="b"/>
                      <a:r>
                        <a:rPr lang="en-AU" sz="800" u="none" strike="noStrike">
                          <a:effectLst/>
                        </a:rPr>
                        <a:t>Total</a:t>
                      </a:r>
                      <a:endParaRPr lang="en-AU" sz="800" b="0" i="0" u="none" strike="noStrike">
                        <a:solidFill>
                          <a:srgbClr val="000000"/>
                        </a:solidFill>
                        <a:effectLst/>
                        <a:latin typeface="Calibri" panose="020F0502020204030204" pitchFamily="34" charset="0"/>
                      </a:endParaRPr>
                    </a:p>
                  </a:txBody>
                  <a:tcPr marL="3572" marR="3572" marT="3572" marB="0" anchor="b"/>
                </a:tc>
                <a:tc>
                  <a:txBody>
                    <a:bodyPr/>
                    <a:lstStyle/>
                    <a:p>
                      <a:pPr algn="r" fontAlgn="b"/>
                      <a:r>
                        <a:rPr lang="en-AU" sz="800" b="1" u="none" strike="noStrike" dirty="0">
                          <a:effectLst/>
                        </a:rPr>
                        <a:t>17,621</a:t>
                      </a:r>
                      <a:endParaRPr lang="en-AU" sz="800" b="1" i="0" u="none" strike="noStrike" dirty="0">
                        <a:solidFill>
                          <a:srgbClr val="000000"/>
                        </a:solidFill>
                        <a:effectLst/>
                        <a:latin typeface="Calibri" panose="020F0502020204030204" pitchFamily="34" charset="0"/>
                      </a:endParaRPr>
                    </a:p>
                  </a:txBody>
                  <a:tcPr marL="3572" marR="3572" marT="3572" marB="0" anchor="b"/>
                </a:tc>
                <a:tc>
                  <a:txBody>
                    <a:bodyPr/>
                    <a:lstStyle/>
                    <a:p>
                      <a:pPr algn="r" fontAlgn="b"/>
                      <a:r>
                        <a:rPr lang="en-AU" sz="800" b="1" u="none" strike="noStrike" dirty="0">
                          <a:effectLst/>
                        </a:rPr>
                        <a:t>18,192</a:t>
                      </a:r>
                      <a:endParaRPr lang="en-AU" sz="800" b="1" i="0" u="none" strike="noStrike" dirty="0">
                        <a:solidFill>
                          <a:srgbClr val="000000"/>
                        </a:solidFill>
                        <a:effectLst/>
                        <a:latin typeface="Calibri" panose="020F0502020204030204" pitchFamily="34" charset="0"/>
                      </a:endParaRPr>
                    </a:p>
                  </a:txBody>
                  <a:tcPr marL="3572" marR="3572" marT="3572" marB="0" anchor="b"/>
                </a:tc>
                <a:tc>
                  <a:txBody>
                    <a:bodyPr/>
                    <a:lstStyle/>
                    <a:p>
                      <a:pPr algn="r" fontAlgn="b"/>
                      <a:r>
                        <a:rPr lang="en-AU" sz="800" b="1" u="none" strike="noStrike" dirty="0">
                          <a:effectLst/>
                        </a:rPr>
                        <a:t>18,054</a:t>
                      </a:r>
                      <a:endParaRPr lang="en-AU" sz="800" b="1" i="0" u="none" strike="noStrike" dirty="0">
                        <a:solidFill>
                          <a:srgbClr val="000000"/>
                        </a:solidFill>
                        <a:effectLst/>
                        <a:latin typeface="Calibri" panose="020F0502020204030204" pitchFamily="34" charset="0"/>
                      </a:endParaRPr>
                    </a:p>
                  </a:txBody>
                  <a:tcPr marL="3572" marR="3572" marT="3572" marB="0" anchor="b"/>
                </a:tc>
                <a:extLst>
                  <a:ext uri="{0D108BD9-81ED-4DB2-BD59-A6C34878D82A}">
                    <a16:rowId xmlns:a16="http://schemas.microsoft.com/office/drawing/2014/main" val="468049860"/>
                  </a:ext>
                </a:extLst>
              </a:tr>
            </a:tbl>
          </a:graphicData>
        </a:graphic>
      </p:graphicFrame>
    </p:spTree>
    <p:extLst>
      <p:ext uri="{BB962C8B-B14F-4D97-AF65-F5344CB8AC3E}">
        <p14:creationId xmlns:p14="http://schemas.microsoft.com/office/powerpoint/2010/main" val="15923376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127AC0-75B2-6E43-0AEF-01C762BD4D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07</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aphicFrame>
        <p:nvGraphicFramePr>
          <p:cNvPr id="2" name="Table 1">
            <a:extLst>
              <a:ext uri="{FF2B5EF4-FFF2-40B4-BE49-F238E27FC236}">
                <a16:creationId xmlns:a16="http://schemas.microsoft.com/office/drawing/2014/main" id="{306D2EF7-BB07-8FD7-4E15-418A4DFE4405}"/>
              </a:ext>
            </a:extLst>
          </p:cNvPr>
          <p:cNvGraphicFramePr>
            <a:graphicFrameLocks noGrp="1"/>
          </p:cNvGraphicFramePr>
          <p:nvPr/>
        </p:nvGraphicFramePr>
        <p:xfrm>
          <a:off x="1234925" y="2249261"/>
          <a:ext cx="6254821" cy="3033030"/>
        </p:xfrm>
        <a:graphic>
          <a:graphicData uri="http://schemas.openxmlformats.org/drawingml/2006/table">
            <a:tbl>
              <a:tblPr firstRow="1" firstCol="1" bandRow="1">
                <a:tableStyleId>{5C22544A-7EE6-4342-B048-85BDC9FD1C3A}</a:tableStyleId>
              </a:tblPr>
              <a:tblGrid>
                <a:gridCol w="1306467">
                  <a:extLst>
                    <a:ext uri="{9D8B030D-6E8A-4147-A177-3AD203B41FA5}">
                      <a16:colId xmlns:a16="http://schemas.microsoft.com/office/drawing/2014/main" val="2051449189"/>
                    </a:ext>
                  </a:extLst>
                </a:gridCol>
                <a:gridCol w="1236917">
                  <a:extLst>
                    <a:ext uri="{9D8B030D-6E8A-4147-A177-3AD203B41FA5}">
                      <a16:colId xmlns:a16="http://schemas.microsoft.com/office/drawing/2014/main" val="2354004829"/>
                    </a:ext>
                  </a:extLst>
                </a:gridCol>
                <a:gridCol w="1236917">
                  <a:extLst>
                    <a:ext uri="{9D8B030D-6E8A-4147-A177-3AD203B41FA5}">
                      <a16:colId xmlns:a16="http://schemas.microsoft.com/office/drawing/2014/main" val="1413136413"/>
                    </a:ext>
                  </a:extLst>
                </a:gridCol>
                <a:gridCol w="1236917">
                  <a:extLst>
                    <a:ext uri="{9D8B030D-6E8A-4147-A177-3AD203B41FA5}">
                      <a16:colId xmlns:a16="http://schemas.microsoft.com/office/drawing/2014/main" val="1678673417"/>
                    </a:ext>
                  </a:extLst>
                </a:gridCol>
                <a:gridCol w="1237603">
                  <a:extLst>
                    <a:ext uri="{9D8B030D-6E8A-4147-A177-3AD203B41FA5}">
                      <a16:colId xmlns:a16="http://schemas.microsoft.com/office/drawing/2014/main" val="553802594"/>
                    </a:ext>
                  </a:extLst>
                </a:gridCol>
              </a:tblGrid>
              <a:tr h="475728">
                <a:tc>
                  <a:txBody>
                    <a:bodyPr/>
                    <a:lstStyle/>
                    <a:p>
                      <a:pPr>
                        <a:lnSpc>
                          <a:spcPct val="107000"/>
                        </a:lnSpc>
                        <a:spcAft>
                          <a:spcPts val="800"/>
                        </a:spcAft>
                      </a:pPr>
                      <a:r>
                        <a:rPr lang="en-AU" sz="1100">
                          <a:effectLst/>
                        </a:rPr>
                        <a:t>Country</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2020 Start Inventory</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Cases Started</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Cases Closed</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dirty="0">
                          <a:effectLst/>
                        </a:rPr>
                        <a:t>2020 End Inventory</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256660174"/>
                  </a:ext>
                </a:extLst>
              </a:tr>
              <a:tr h="232482">
                <a:tc>
                  <a:txBody>
                    <a:bodyPr/>
                    <a:lstStyle/>
                    <a:p>
                      <a:pPr>
                        <a:lnSpc>
                          <a:spcPct val="107000"/>
                        </a:lnSpc>
                        <a:spcAft>
                          <a:spcPts val="800"/>
                        </a:spcAft>
                      </a:pPr>
                      <a:r>
                        <a:rPr lang="en-AU" sz="1100">
                          <a:effectLst/>
                        </a:rPr>
                        <a:t>Germany</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444</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323</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178</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589</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4234651955"/>
                  </a:ext>
                </a:extLst>
              </a:tr>
              <a:tr h="232482">
                <a:tc>
                  <a:txBody>
                    <a:bodyPr/>
                    <a:lstStyle/>
                    <a:p>
                      <a:pPr>
                        <a:lnSpc>
                          <a:spcPct val="107000"/>
                        </a:lnSpc>
                        <a:spcAft>
                          <a:spcPts val="800"/>
                        </a:spcAft>
                      </a:pPr>
                      <a:r>
                        <a:rPr lang="en-AU" sz="1100">
                          <a:effectLst/>
                        </a:rPr>
                        <a:t>United States</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429</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179</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130</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478</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2276469216"/>
                  </a:ext>
                </a:extLst>
              </a:tr>
              <a:tr h="232482">
                <a:tc>
                  <a:txBody>
                    <a:bodyPr/>
                    <a:lstStyle/>
                    <a:p>
                      <a:pPr>
                        <a:lnSpc>
                          <a:spcPct val="107000"/>
                        </a:lnSpc>
                        <a:spcAft>
                          <a:spcPts val="800"/>
                        </a:spcAft>
                      </a:pPr>
                      <a:r>
                        <a:rPr lang="en-AU" sz="1100">
                          <a:effectLst/>
                        </a:rPr>
                        <a:t>France</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248</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223</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134</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437</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2481289511"/>
                  </a:ext>
                </a:extLst>
              </a:tr>
              <a:tr h="232482">
                <a:tc>
                  <a:txBody>
                    <a:bodyPr/>
                    <a:lstStyle/>
                    <a:p>
                      <a:pPr>
                        <a:lnSpc>
                          <a:spcPct val="107000"/>
                        </a:lnSpc>
                        <a:spcAft>
                          <a:spcPts val="800"/>
                        </a:spcAft>
                      </a:pPr>
                      <a:r>
                        <a:rPr lang="en-AU" sz="1100">
                          <a:effectLst/>
                        </a:rPr>
                        <a:t>United Kingdom</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251</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135</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82</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304</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2109335543"/>
                  </a:ext>
                </a:extLst>
              </a:tr>
              <a:tr h="232482">
                <a:tc>
                  <a:txBody>
                    <a:bodyPr/>
                    <a:lstStyle/>
                    <a:p>
                      <a:pPr>
                        <a:lnSpc>
                          <a:spcPct val="107000"/>
                        </a:lnSpc>
                        <a:spcAft>
                          <a:spcPts val="800"/>
                        </a:spcAft>
                      </a:pPr>
                      <a:r>
                        <a:rPr lang="en-AU" sz="1100">
                          <a:effectLst/>
                        </a:rPr>
                        <a:t>India</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405</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88</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70</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423</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843613306"/>
                  </a:ext>
                </a:extLst>
              </a:tr>
              <a:tr h="232482">
                <a:tc>
                  <a:txBody>
                    <a:bodyPr/>
                    <a:lstStyle/>
                    <a:p>
                      <a:pPr>
                        <a:lnSpc>
                          <a:spcPct val="107000"/>
                        </a:lnSpc>
                        <a:spcAft>
                          <a:spcPts val="800"/>
                        </a:spcAft>
                      </a:pPr>
                      <a:r>
                        <a:rPr lang="en-AU" sz="1100">
                          <a:effectLst/>
                        </a:rPr>
                        <a:t>Japan</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53</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40</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14</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79</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451372861"/>
                  </a:ext>
                </a:extLst>
              </a:tr>
              <a:tr h="232482">
                <a:tc>
                  <a:txBody>
                    <a:bodyPr/>
                    <a:lstStyle/>
                    <a:p>
                      <a:pPr>
                        <a:lnSpc>
                          <a:spcPct val="107000"/>
                        </a:lnSpc>
                        <a:spcAft>
                          <a:spcPts val="800"/>
                        </a:spcAft>
                      </a:pPr>
                      <a:r>
                        <a:rPr lang="en-AU" sz="1100">
                          <a:effectLst/>
                        </a:rPr>
                        <a:t>Korea</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82</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29</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20</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91</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272539743"/>
                  </a:ext>
                </a:extLst>
              </a:tr>
              <a:tr h="232482">
                <a:tc>
                  <a:txBody>
                    <a:bodyPr/>
                    <a:lstStyle/>
                    <a:p>
                      <a:pPr>
                        <a:lnSpc>
                          <a:spcPct val="107000"/>
                        </a:lnSpc>
                        <a:spcAft>
                          <a:spcPts val="800"/>
                        </a:spcAft>
                      </a:pPr>
                      <a:r>
                        <a:rPr lang="en-AU" sz="1100">
                          <a:effectLst/>
                        </a:rPr>
                        <a:t>China (PRC)</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40</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18</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3</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55</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487399091"/>
                  </a:ext>
                </a:extLst>
              </a:tr>
              <a:tr h="232482">
                <a:tc>
                  <a:txBody>
                    <a:bodyPr/>
                    <a:lstStyle/>
                    <a:p>
                      <a:pPr>
                        <a:lnSpc>
                          <a:spcPct val="107000"/>
                        </a:lnSpc>
                        <a:spcAft>
                          <a:spcPts val="800"/>
                        </a:spcAft>
                      </a:pPr>
                      <a:r>
                        <a:rPr lang="en-AU" sz="1100">
                          <a:effectLst/>
                        </a:rPr>
                        <a:t>Singapore</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17</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17</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12</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22</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985693048"/>
                  </a:ext>
                </a:extLst>
              </a:tr>
              <a:tr h="232482">
                <a:tc>
                  <a:txBody>
                    <a:bodyPr/>
                    <a:lstStyle/>
                    <a:p>
                      <a:pPr>
                        <a:lnSpc>
                          <a:spcPct val="107000"/>
                        </a:lnSpc>
                        <a:spcAft>
                          <a:spcPts val="800"/>
                        </a:spcAft>
                      </a:pPr>
                      <a:r>
                        <a:rPr lang="en-AU" sz="1100" b="1">
                          <a:effectLst/>
                        </a:rPr>
                        <a:t>Australia</a:t>
                      </a:r>
                      <a:endParaRPr lang="en-AU" sz="1100" b="1">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solidFill>
                      <a:schemeClr val="accent1">
                        <a:lumMod val="40000"/>
                        <a:lumOff val="60000"/>
                      </a:schemeClr>
                    </a:solidFill>
                  </a:tcPr>
                </a:tc>
                <a:tc>
                  <a:txBody>
                    <a:bodyPr/>
                    <a:lstStyle/>
                    <a:p>
                      <a:pPr>
                        <a:lnSpc>
                          <a:spcPct val="107000"/>
                        </a:lnSpc>
                        <a:spcAft>
                          <a:spcPts val="800"/>
                        </a:spcAft>
                      </a:pPr>
                      <a:r>
                        <a:rPr lang="en-AU" sz="1100" b="1">
                          <a:effectLst/>
                        </a:rPr>
                        <a:t>14</a:t>
                      </a:r>
                      <a:endParaRPr lang="en-AU" sz="1100" b="1">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solidFill>
                      <a:schemeClr val="accent1">
                        <a:lumMod val="40000"/>
                        <a:lumOff val="60000"/>
                      </a:schemeClr>
                    </a:solidFill>
                  </a:tcPr>
                </a:tc>
                <a:tc>
                  <a:txBody>
                    <a:bodyPr/>
                    <a:lstStyle/>
                    <a:p>
                      <a:pPr>
                        <a:lnSpc>
                          <a:spcPct val="107000"/>
                        </a:lnSpc>
                        <a:spcAft>
                          <a:spcPts val="800"/>
                        </a:spcAft>
                      </a:pPr>
                      <a:r>
                        <a:rPr lang="en-AU" sz="1100" b="1">
                          <a:effectLst/>
                        </a:rPr>
                        <a:t>13</a:t>
                      </a:r>
                      <a:endParaRPr lang="en-AU" sz="1100" b="1">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solidFill>
                      <a:schemeClr val="accent1">
                        <a:lumMod val="40000"/>
                        <a:lumOff val="60000"/>
                      </a:schemeClr>
                    </a:solidFill>
                  </a:tcPr>
                </a:tc>
                <a:tc>
                  <a:txBody>
                    <a:bodyPr/>
                    <a:lstStyle/>
                    <a:p>
                      <a:pPr>
                        <a:lnSpc>
                          <a:spcPct val="107000"/>
                        </a:lnSpc>
                        <a:spcAft>
                          <a:spcPts val="800"/>
                        </a:spcAft>
                      </a:pPr>
                      <a:r>
                        <a:rPr lang="en-AU" sz="1100" b="1">
                          <a:effectLst/>
                        </a:rPr>
                        <a:t>2</a:t>
                      </a:r>
                      <a:endParaRPr lang="en-AU" sz="1100" b="1">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solidFill>
                      <a:schemeClr val="accent1">
                        <a:lumMod val="40000"/>
                        <a:lumOff val="60000"/>
                      </a:schemeClr>
                    </a:solidFill>
                  </a:tcPr>
                </a:tc>
                <a:tc>
                  <a:txBody>
                    <a:bodyPr/>
                    <a:lstStyle/>
                    <a:p>
                      <a:pPr>
                        <a:lnSpc>
                          <a:spcPct val="107000"/>
                        </a:lnSpc>
                        <a:spcAft>
                          <a:spcPts val="800"/>
                        </a:spcAft>
                      </a:pPr>
                      <a:r>
                        <a:rPr lang="en-AU" sz="1100" b="1" dirty="0">
                          <a:effectLst/>
                        </a:rPr>
                        <a:t>25</a:t>
                      </a:r>
                      <a:endParaRPr lang="en-AU"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solidFill>
                      <a:schemeClr val="accent1">
                        <a:lumMod val="40000"/>
                        <a:lumOff val="60000"/>
                      </a:schemeClr>
                    </a:solidFill>
                  </a:tcPr>
                </a:tc>
                <a:extLst>
                  <a:ext uri="{0D108BD9-81ED-4DB2-BD59-A6C34878D82A}">
                    <a16:rowId xmlns:a16="http://schemas.microsoft.com/office/drawing/2014/main" val="3556534993"/>
                  </a:ext>
                </a:extLst>
              </a:tr>
              <a:tr h="232482">
                <a:tc>
                  <a:txBody>
                    <a:bodyPr/>
                    <a:lstStyle/>
                    <a:p>
                      <a:pPr>
                        <a:lnSpc>
                          <a:spcPct val="107000"/>
                        </a:lnSpc>
                        <a:spcAft>
                          <a:spcPts val="800"/>
                        </a:spcAft>
                      </a:pPr>
                      <a:r>
                        <a:rPr lang="en-AU" sz="1100">
                          <a:effectLst/>
                        </a:rPr>
                        <a:t>Indonesia</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29</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a:effectLst/>
                        </a:rPr>
                        <a:t>5</a:t>
                      </a:r>
                      <a:endParaRPr lang="en-AU"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dirty="0">
                          <a:effectLst/>
                        </a:rPr>
                        <a:t>10</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800"/>
                        </a:spcAft>
                      </a:pPr>
                      <a:r>
                        <a:rPr lang="en-AU" sz="1100" dirty="0">
                          <a:effectLst/>
                        </a:rPr>
                        <a:t>24</a:t>
                      </a:r>
                      <a:endParaRPr lang="en-A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2201232569"/>
                  </a:ext>
                </a:extLst>
              </a:tr>
            </a:tbl>
          </a:graphicData>
        </a:graphic>
      </p:graphicFrame>
      <p:sp>
        <p:nvSpPr>
          <p:cNvPr id="3" name="TextBox 2">
            <a:extLst>
              <a:ext uri="{FF2B5EF4-FFF2-40B4-BE49-F238E27FC236}">
                <a16:creationId xmlns:a16="http://schemas.microsoft.com/office/drawing/2014/main" id="{5F70B856-8E0C-3E64-C50C-0C215084DA5A}"/>
              </a:ext>
            </a:extLst>
          </p:cNvPr>
          <p:cNvSpPr txBox="1"/>
          <p:nvPr/>
        </p:nvSpPr>
        <p:spPr>
          <a:xfrm>
            <a:off x="1175811" y="1909075"/>
            <a:ext cx="2567668" cy="300082"/>
          </a:xfrm>
          <a:prstGeom prst="rect">
            <a:avLst/>
          </a:prstGeom>
          <a:noFill/>
        </p:spPr>
        <p:txBody>
          <a:bodyPr wrap="square" rtlCol="0">
            <a:spAutoFit/>
          </a:bodyPr>
          <a:lstStyle/>
          <a:p>
            <a:r>
              <a:rPr lang="en-AU" sz="1350" b="1" dirty="0"/>
              <a:t>MAP Case Load – By Country</a:t>
            </a:r>
          </a:p>
        </p:txBody>
      </p:sp>
    </p:spTree>
    <p:extLst>
      <p:ext uri="{BB962C8B-B14F-4D97-AF65-F5344CB8AC3E}">
        <p14:creationId xmlns:p14="http://schemas.microsoft.com/office/powerpoint/2010/main" val="3864667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38E4945-905E-1E6C-C5CB-756B09B028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08</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Content Placeholder 2">
            <a:extLst>
              <a:ext uri="{FF2B5EF4-FFF2-40B4-BE49-F238E27FC236}">
                <a16:creationId xmlns:a16="http://schemas.microsoft.com/office/drawing/2014/main" id="{E889A123-15DB-5A58-ED80-0DA9A96EB302}"/>
              </a:ext>
            </a:extLst>
          </p:cNvPr>
          <p:cNvSpPr txBox="1">
            <a:spLocks/>
          </p:cNvSpPr>
          <p:nvPr/>
        </p:nvSpPr>
        <p:spPr>
          <a:xfrm>
            <a:off x="780944" y="2212084"/>
            <a:ext cx="7582112" cy="2890595"/>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100" b="1">
                <a:latin typeface="Arial" panose="020B0604020202020204" pitchFamily="34" charset="0"/>
                <a:ea typeface="Courier New" panose="02070309020205020404" pitchFamily="49" charset="0"/>
                <a:cs typeface="Arial" panose="020B0604020202020204" pitchFamily="34" charset="0"/>
              </a:rPr>
              <a:t>ATO Philosophy</a:t>
            </a:r>
          </a:p>
          <a:p>
            <a:pPr marL="0" indent="0">
              <a:buNone/>
            </a:pPr>
            <a:endParaRPr lang="en-AU" sz="1350">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AU" sz="1500" i="1">
                <a:latin typeface="Calibri" panose="020F0502020204030204" pitchFamily="34" charset="0"/>
                <a:ea typeface="Calibri" panose="020F0502020204030204" pitchFamily="34" charset="0"/>
                <a:cs typeface="Times New Roman" panose="02020603050405020304" pitchFamily="18" charset="0"/>
              </a:rPr>
              <a:t>We believe the majority of taxpayers prefer to avoid tax risk where possible. To do so, they need to know where our concerns lie and our compliance stance on various aspects of the law or areas of the economy. Our goal is to only have taxpayers entering into disputes with us where they know what our position is and have made a conscious decision to operate contrary to it.</a:t>
            </a:r>
          </a:p>
          <a:p>
            <a:pPr marL="0" indent="0" algn="ctr">
              <a:buNone/>
            </a:pPr>
            <a:r>
              <a:rPr lang="en-AU" sz="1500" i="1">
                <a:latin typeface="Calibri" panose="020F0502020204030204" pitchFamily="34" charset="0"/>
                <a:ea typeface="Calibri" panose="020F0502020204030204" pitchFamily="34" charset="0"/>
                <a:cs typeface="Times New Roman" panose="02020603050405020304" pitchFamily="18" charset="0"/>
              </a:rPr>
              <a:t>To achieve this goal, we're more explicit about where we have concerns. We communicate our thinking across all aspects of our compliance activities. We're more creative and flexible in the type and form of guidance we produce. This means we now have tailored guidance products for specific purposes as well as our traditional public rulings.</a:t>
            </a:r>
            <a:endParaRPr lang="en-US" sz="1500" b="1" i="1">
              <a:latin typeface="Arial" panose="020B0604020202020204" pitchFamily="34" charset="0"/>
              <a:ea typeface="Courier New" panose="02070309020205020404" pitchFamily="49" charset="0"/>
              <a:cs typeface="Arial" panose="020B0604020202020204" pitchFamily="34" charset="0"/>
            </a:endParaRPr>
          </a:p>
          <a:p>
            <a:endParaRPr lang="en-US" sz="1350" b="1">
              <a:latin typeface="Arial" panose="020B0604020202020204" pitchFamily="34" charset="0"/>
              <a:ea typeface="Courier New" panose="02070309020205020404" pitchFamily="49" charset="0"/>
              <a:cs typeface="Arial" panose="020B0604020202020204" pitchFamily="34" charset="0"/>
            </a:endParaRPr>
          </a:p>
          <a:p>
            <a:endParaRPr lang="en-ID" sz="1350">
              <a:latin typeface="Arial" panose="020B0604020202020204" pitchFamily="34" charset="0"/>
              <a:ea typeface="Courier New" panose="02070309020205020404" pitchFamily="49" charset="0"/>
              <a:cs typeface="Arial" panose="020B0604020202020204" pitchFamily="34" charset="0"/>
            </a:endParaRPr>
          </a:p>
          <a:p>
            <a:endParaRPr lang="en-ID" sz="2100" dirty="0"/>
          </a:p>
        </p:txBody>
      </p:sp>
    </p:spTree>
    <p:extLst>
      <p:ext uri="{BB962C8B-B14F-4D97-AF65-F5344CB8AC3E}">
        <p14:creationId xmlns:p14="http://schemas.microsoft.com/office/powerpoint/2010/main" val="1422070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17190A9-3268-D1CC-CA69-9728B37690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lnSpcReduction="10000"/>
          </a:bodyPr>
          <a:lstStyle/>
          <a:p>
            <a:r>
              <a:rPr lang="en-US" b="1" dirty="0">
                <a:effectLst/>
                <a:latin typeface="Arial" panose="020B0604020202020204" pitchFamily="34" charset="0"/>
                <a:ea typeface="Courier New" panose="02070309020205020404" pitchFamily="49" charset="0"/>
                <a:cs typeface="Arial" panose="020B0604020202020204" pitchFamily="34" charset="0"/>
              </a:rPr>
              <a:t>Getting it right upfront:</a:t>
            </a:r>
          </a:p>
          <a:p>
            <a:pPr lvl="1"/>
            <a:endParaRPr lang="en-US" sz="1500" b="1" dirty="0">
              <a:latin typeface="Arial" panose="020B0604020202020204" pitchFamily="34" charset="0"/>
              <a:ea typeface="Courier New" panose="02070309020205020404" pitchFamily="49" charset="0"/>
              <a:cs typeface="Arial" panose="020B0604020202020204" pitchFamily="34" charset="0"/>
            </a:endParaRPr>
          </a:p>
          <a:p>
            <a:pPr lvl="1"/>
            <a:r>
              <a:rPr lang="en-US" sz="1500" b="1" dirty="0">
                <a:latin typeface="Arial" panose="020B0604020202020204" pitchFamily="34" charset="0"/>
                <a:ea typeface="Courier New" panose="02070309020205020404" pitchFamily="49" charset="0"/>
                <a:cs typeface="Arial" panose="020B0604020202020204" pitchFamily="34" charset="0"/>
              </a:rPr>
              <a:t>Traditional – APAs, Rulings</a:t>
            </a:r>
          </a:p>
          <a:p>
            <a:pPr lvl="1"/>
            <a:endParaRPr lang="en-US" sz="1500" b="1" dirty="0">
              <a:latin typeface="Arial" panose="020B0604020202020204" pitchFamily="34" charset="0"/>
              <a:ea typeface="Courier New" panose="02070309020205020404" pitchFamily="49" charset="0"/>
              <a:cs typeface="Arial" panose="020B0604020202020204" pitchFamily="34" charset="0"/>
            </a:endParaRPr>
          </a:p>
          <a:p>
            <a:pPr lvl="1"/>
            <a:r>
              <a:rPr lang="en-US" sz="1500" b="1" dirty="0">
                <a:latin typeface="Arial" panose="020B0604020202020204" pitchFamily="34" charset="0"/>
                <a:ea typeface="Courier New" panose="02070309020205020404" pitchFamily="49" charset="0"/>
                <a:cs typeface="Arial" panose="020B0604020202020204" pitchFamily="34" charset="0"/>
              </a:rPr>
              <a:t>Justified Trust Program</a:t>
            </a:r>
          </a:p>
          <a:p>
            <a:pPr lvl="1"/>
            <a:endParaRPr lang="en-US" sz="1500" b="1" dirty="0">
              <a:latin typeface="Arial" panose="020B0604020202020204" pitchFamily="34" charset="0"/>
              <a:ea typeface="Courier New" panose="02070309020205020404" pitchFamily="49" charset="0"/>
              <a:cs typeface="Arial" panose="020B0604020202020204" pitchFamily="34" charset="0"/>
            </a:endParaRPr>
          </a:p>
          <a:p>
            <a:pPr lvl="1"/>
            <a:r>
              <a:rPr lang="en-US" sz="1500" b="1" dirty="0">
                <a:latin typeface="Arial" panose="020B0604020202020204" pitchFamily="34" charset="0"/>
                <a:ea typeface="Courier New" panose="02070309020205020404" pitchFamily="49" charset="0"/>
                <a:cs typeface="Arial" panose="020B0604020202020204" pitchFamily="34" charset="0"/>
              </a:rPr>
              <a:t>Practical Compliance Guidelines</a:t>
            </a:r>
          </a:p>
          <a:p>
            <a:pPr lvl="1"/>
            <a:endParaRPr lang="en-US" sz="1500" b="1" dirty="0">
              <a:latin typeface="Arial" panose="020B0604020202020204" pitchFamily="34" charset="0"/>
              <a:ea typeface="Courier New" panose="02070309020205020404" pitchFamily="49" charset="0"/>
              <a:cs typeface="Arial" panose="020B0604020202020204" pitchFamily="34" charset="0"/>
            </a:endParaRPr>
          </a:p>
          <a:p>
            <a:pPr lvl="1"/>
            <a:r>
              <a:rPr lang="en-US" sz="1500" b="1" dirty="0">
                <a:latin typeface="Arial" panose="020B0604020202020204" pitchFamily="34" charset="0"/>
                <a:ea typeface="Courier New" panose="02070309020205020404" pitchFamily="49" charset="0"/>
                <a:cs typeface="Arial" panose="020B0604020202020204" pitchFamily="34" charset="0"/>
              </a:rPr>
              <a:t>Taxpayer Alerts</a:t>
            </a: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09</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49354966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50</TotalTime>
  <Words>1538</Words>
  <Application>Microsoft Office PowerPoint</Application>
  <PresentationFormat>On-screen Show (4:3)</PresentationFormat>
  <Paragraphs>370</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Dhenny Caesar</dc:creator>
  <cp:lastModifiedBy>samuelsarvin@outlook.com</cp:lastModifiedBy>
  <cp:revision>6</cp:revision>
  <dcterms:created xsi:type="dcterms:W3CDTF">2022-11-14T13:08:08Z</dcterms:created>
  <dcterms:modified xsi:type="dcterms:W3CDTF">2022-11-18T14:27:59Z</dcterms:modified>
</cp:coreProperties>
</file>