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728" r:id="rId4"/>
    <p:sldId id="729" r:id="rId5"/>
    <p:sldId id="730" r:id="rId6"/>
    <p:sldId id="731" r:id="rId7"/>
    <p:sldId id="733" r:id="rId8"/>
    <p:sldId id="734" r:id="rId9"/>
    <p:sldId id="732" r:id="rId10"/>
    <p:sldId id="735" r:id="rId11"/>
    <p:sldId id="736" r:id="rId12"/>
    <p:sldId id="737" r:id="rId13"/>
    <p:sldId id="751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138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16/11/2022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30085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16/11/2022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06601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16/11/2022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138029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Slide 4 - with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800A8AA-9CE0-4D12-847D-14432E26397E}"/>
              </a:ext>
            </a:extLst>
          </p:cNvPr>
          <p:cNvCxnSpPr/>
          <p:nvPr userDrawn="1"/>
        </p:nvCxnSpPr>
        <p:spPr>
          <a:xfrm>
            <a:off x="251520" y="757800"/>
            <a:ext cx="14401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304FA5C-EF02-4BB7-ABE0-057725377BC2}"/>
              </a:ext>
            </a:extLst>
          </p:cNvPr>
          <p:cNvCxnSpPr/>
          <p:nvPr userDrawn="1"/>
        </p:nvCxnSpPr>
        <p:spPr>
          <a:xfrm>
            <a:off x="1844080" y="757800"/>
            <a:ext cx="200784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F1BC491-CB6D-4CAB-B3CC-1DFFF3B7D92A}"/>
              </a:ext>
            </a:extLst>
          </p:cNvPr>
          <p:cNvCxnSpPr/>
          <p:nvPr userDrawn="1"/>
        </p:nvCxnSpPr>
        <p:spPr>
          <a:xfrm>
            <a:off x="3995936" y="757800"/>
            <a:ext cx="4968552" cy="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6">
            <a:extLst>
              <a:ext uri="{FF2B5EF4-FFF2-40B4-BE49-F238E27FC236}">
                <a16:creationId xmlns:a16="http://schemas.microsoft.com/office/drawing/2014/main" id="{40CFBFCC-FACA-4F55-A9BD-9C168C9535F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26303" y="260648"/>
            <a:ext cx="8720198" cy="360363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0">
              <a:buNone/>
              <a:defRPr sz="1600" b="0" i="0" cap="none" baseline="0">
                <a:solidFill>
                  <a:schemeClr val="accent1"/>
                </a:solidFill>
                <a:latin typeface="+mj-lt"/>
              </a:defRPr>
            </a:lvl1pPr>
            <a:lvl2pPr>
              <a:defRPr sz="800" cap="all" baseline="0"/>
            </a:lvl2pPr>
            <a:lvl3pPr>
              <a:defRPr sz="800" cap="all" baseline="0"/>
            </a:lvl3pPr>
            <a:lvl4pPr>
              <a:defRPr sz="800" cap="all" baseline="0"/>
            </a:lvl4pPr>
            <a:lvl5pPr>
              <a:defRPr sz="800" cap="all" baseline="0"/>
            </a:lvl5pPr>
          </a:lstStyle>
          <a:p>
            <a:pPr lvl="0"/>
            <a:r>
              <a:rPr lang="en-GB" dirty="0"/>
              <a:t>Click to edit title – 28pt</a:t>
            </a:r>
          </a:p>
        </p:txBody>
      </p:sp>
    </p:spTree>
    <p:extLst>
      <p:ext uri="{BB962C8B-B14F-4D97-AF65-F5344CB8AC3E}">
        <p14:creationId xmlns:p14="http://schemas.microsoft.com/office/powerpoint/2010/main" val="20362958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1F9101-0684-48F9-B55F-C956E0A0F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5256A6E-C7FA-4A0A-83EF-549C619A945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45852" y="4837195"/>
            <a:ext cx="6172200" cy="54006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2400" b="0" i="0" cap="all" baseline="0">
                <a:solidFill>
                  <a:srgbClr val="3F9C3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heading – 32pt</a:t>
            </a:r>
            <a:endParaRPr lang="en-GB" dirty="0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CDD73035-2D7D-490F-8884-AB07B3B7A00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45853" y="5429637"/>
            <a:ext cx="4157663" cy="34220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500" baseline="0">
                <a:solidFill>
                  <a:srgbClr val="63666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presenter names – 20pt</a:t>
            </a:r>
          </a:p>
        </p:txBody>
      </p:sp>
    </p:spTree>
    <p:extLst>
      <p:ext uri="{BB962C8B-B14F-4D97-AF65-F5344CB8AC3E}">
        <p14:creationId xmlns:p14="http://schemas.microsoft.com/office/powerpoint/2010/main" val="790817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16/11/2022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0868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16/11/2022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77014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16/11/2022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06154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16/11/2022</a:t>
            </a:fld>
            <a:endParaRPr lang="en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27441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16/11/2022</a:t>
            </a:fld>
            <a:endParaRPr lang="en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81849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16/11/2022</a:t>
            </a:fld>
            <a:endParaRPr lang="en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65073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16/11/2022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42614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16/11/2022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4679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85CD40-0FD8-4851-BD21-CF8319A52ED9}" type="datetimeFigureOut">
              <a:rPr lang="en-ID" smtClean="0"/>
              <a:t>16/11/2022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57319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69.xml"/><Relationship Id="rId7" Type="http://schemas.openxmlformats.org/officeDocument/2006/relationships/slideLayout" Target="../slideLayouts/slideLayout12.xml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6" Type="http://schemas.openxmlformats.org/officeDocument/2006/relationships/tags" Target="../tags/tag72.xml"/><Relationship Id="rId5" Type="http://schemas.openxmlformats.org/officeDocument/2006/relationships/tags" Target="../tags/tag71.xml"/><Relationship Id="rId4" Type="http://schemas.openxmlformats.org/officeDocument/2006/relationships/tags" Target="../tags/tag70.xml"/><Relationship Id="rId9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tags" Target="../tags/tag75.xml"/><Relationship Id="rId7" Type="http://schemas.openxmlformats.org/officeDocument/2006/relationships/image" Target="../media/image2.png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6" Type="http://schemas.openxmlformats.org/officeDocument/2006/relationships/slideLayout" Target="../slideLayouts/slideLayout12.xml"/><Relationship Id="rId5" Type="http://schemas.openxmlformats.org/officeDocument/2006/relationships/tags" Target="../tags/tag77.xml"/><Relationship Id="rId4" Type="http://schemas.openxmlformats.org/officeDocument/2006/relationships/tags" Target="../tags/tag7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80.xml"/><Relationship Id="rId7" Type="http://schemas.openxmlformats.org/officeDocument/2006/relationships/image" Target="../media/image13.png"/><Relationship Id="rId2" Type="http://schemas.openxmlformats.org/officeDocument/2006/relationships/tags" Target="../tags/tag79.xml"/><Relationship Id="rId1" Type="http://schemas.openxmlformats.org/officeDocument/2006/relationships/tags" Target="../tags/tag78.xml"/><Relationship Id="rId6" Type="http://schemas.openxmlformats.org/officeDocument/2006/relationships/image" Target="../media/image2.png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8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tags" Target="../tags/tag84.xml"/><Relationship Id="rId7" Type="http://schemas.openxmlformats.org/officeDocument/2006/relationships/image" Target="../media/image14.png"/><Relationship Id="rId2" Type="http://schemas.openxmlformats.org/officeDocument/2006/relationships/tags" Target="../tags/tag83.xml"/><Relationship Id="rId1" Type="http://schemas.openxmlformats.org/officeDocument/2006/relationships/tags" Target="../tags/tag82.xml"/><Relationship Id="rId6" Type="http://schemas.openxmlformats.org/officeDocument/2006/relationships/image" Target="../media/image2.png"/><Relationship Id="rId5" Type="http://schemas.openxmlformats.org/officeDocument/2006/relationships/slideLayout" Target="../slideLayouts/slideLayout13.xml"/><Relationship Id="rId4" Type="http://schemas.openxmlformats.org/officeDocument/2006/relationships/tags" Target="../tags/tag8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image" Target="../media/image2.png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slideLayout" Target="../slideLayouts/slideLayout12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9.xml"/><Relationship Id="rId7" Type="http://schemas.openxmlformats.org/officeDocument/2006/relationships/slideLayout" Target="../slideLayouts/slideLayout12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tags" Target="../tags/tag25.xml"/><Relationship Id="rId7" Type="http://schemas.openxmlformats.org/officeDocument/2006/relationships/tags" Target="../tags/tag29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9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37.xml"/><Relationship Id="rId3" Type="http://schemas.openxmlformats.org/officeDocument/2006/relationships/tags" Target="../tags/tag32.xml"/><Relationship Id="rId7" Type="http://schemas.openxmlformats.org/officeDocument/2006/relationships/tags" Target="../tags/tag36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tags" Target="../tags/tag35.xml"/><Relationship Id="rId5" Type="http://schemas.openxmlformats.org/officeDocument/2006/relationships/tags" Target="../tags/tag34.xml"/><Relationship Id="rId10" Type="http://schemas.openxmlformats.org/officeDocument/2006/relationships/image" Target="../media/image2.png"/><Relationship Id="rId4" Type="http://schemas.openxmlformats.org/officeDocument/2006/relationships/tags" Target="../tags/tag33.xml"/><Relationship Id="rId9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45.xml"/><Relationship Id="rId13" Type="http://schemas.openxmlformats.org/officeDocument/2006/relationships/image" Target="../media/image5.png"/><Relationship Id="rId3" Type="http://schemas.openxmlformats.org/officeDocument/2006/relationships/tags" Target="../tags/tag40.xml"/><Relationship Id="rId7" Type="http://schemas.openxmlformats.org/officeDocument/2006/relationships/tags" Target="../tags/tag44.xml"/><Relationship Id="rId12" Type="http://schemas.openxmlformats.org/officeDocument/2006/relationships/image" Target="../media/image4.svg"/><Relationship Id="rId2" Type="http://schemas.openxmlformats.org/officeDocument/2006/relationships/tags" Target="../tags/tag39.xml"/><Relationship Id="rId16" Type="http://schemas.openxmlformats.org/officeDocument/2006/relationships/image" Target="../media/image8.svg"/><Relationship Id="rId1" Type="http://schemas.openxmlformats.org/officeDocument/2006/relationships/tags" Target="../tags/tag38.xml"/><Relationship Id="rId6" Type="http://schemas.openxmlformats.org/officeDocument/2006/relationships/tags" Target="../tags/tag43.xml"/><Relationship Id="rId11" Type="http://schemas.openxmlformats.org/officeDocument/2006/relationships/image" Target="../media/image3.png"/><Relationship Id="rId5" Type="http://schemas.openxmlformats.org/officeDocument/2006/relationships/tags" Target="../tags/tag42.xml"/><Relationship Id="rId15" Type="http://schemas.openxmlformats.org/officeDocument/2006/relationships/image" Target="../media/image7.png"/><Relationship Id="rId10" Type="http://schemas.openxmlformats.org/officeDocument/2006/relationships/image" Target="../media/image2.png"/><Relationship Id="rId4" Type="http://schemas.openxmlformats.org/officeDocument/2006/relationships/tags" Target="../tags/tag41.xml"/><Relationship Id="rId9" Type="http://schemas.openxmlformats.org/officeDocument/2006/relationships/slideLayout" Target="../slideLayouts/slideLayout12.xml"/><Relationship Id="rId14" Type="http://schemas.openxmlformats.org/officeDocument/2006/relationships/image" Target="../media/image6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tags" Target="../tags/tag48.xml"/><Relationship Id="rId7" Type="http://schemas.openxmlformats.org/officeDocument/2006/relationships/image" Target="../media/image9.png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6" Type="http://schemas.openxmlformats.org/officeDocument/2006/relationships/image" Target="../media/image2.png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57.xml"/><Relationship Id="rId13" Type="http://schemas.openxmlformats.org/officeDocument/2006/relationships/tags" Target="../tags/tag62.xml"/><Relationship Id="rId18" Type="http://schemas.openxmlformats.org/officeDocument/2006/relationships/slideLayout" Target="../slideLayouts/slideLayout12.xml"/><Relationship Id="rId3" Type="http://schemas.openxmlformats.org/officeDocument/2006/relationships/tags" Target="../tags/tag52.xml"/><Relationship Id="rId7" Type="http://schemas.openxmlformats.org/officeDocument/2006/relationships/tags" Target="../tags/tag56.xml"/><Relationship Id="rId12" Type="http://schemas.openxmlformats.org/officeDocument/2006/relationships/tags" Target="../tags/tag61.xml"/><Relationship Id="rId17" Type="http://schemas.openxmlformats.org/officeDocument/2006/relationships/tags" Target="../tags/tag66.xml"/><Relationship Id="rId2" Type="http://schemas.openxmlformats.org/officeDocument/2006/relationships/tags" Target="../tags/tag51.xml"/><Relationship Id="rId16" Type="http://schemas.openxmlformats.org/officeDocument/2006/relationships/tags" Target="../tags/tag65.xml"/><Relationship Id="rId1" Type="http://schemas.openxmlformats.org/officeDocument/2006/relationships/tags" Target="../tags/tag50.xml"/><Relationship Id="rId6" Type="http://schemas.openxmlformats.org/officeDocument/2006/relationships/tags" Target="../tags/tag55.xml"/><Relationship Id="rId11" Type="http://schemas.openxmlformats.org/officeDocument/2006/relationships/tags" Target="../tags/tag60.xml"/><Relationship Id="rId5" Type="http://schemas.openxmlformats.org/officeDocument/2006/relationships/tags" Target="../tags/tag54.xml"/><Relationship Id="rId15" Type="http://schemas.openxmlformats.org/officeDocument/2006/relationships/tags" Target="../tags/tag64.xml"/><Relationship Id="rId10" Type="http://schemas.openxmlformats.org/officeDocument/2006/relationships/tags" Target="../tags/tag59.xml"/><Relationship Id="rId19" Type="http://schemas.openxmlformats.org/officeDocument/2006/relationships/image" Target="../media/image2.png"/><Relationship Id="rId4" Type="http://schemas.openxmlformats.org/officeDocument/2006/relationships/tags" Target="../tags/tag53.xml"/><Relationship Id="rId9" Type="http://schemas.openxmlformats.org/officeDocument/2006/relationships/tags" Target="../tags/tag58.xml"/><Relationship Id="rId14" Type="http://schemas.openxmlformats.org/officeDocument/2006/relationships/tags" Target="../tags/tag6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71BEA26-0718-4C1F-89F1-3CACF56D77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E5D1F5AE-817F-4056-82D0-C34BC354C4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4079875"/>
            <a:ext cx="6858000" cy="1655762"/>
          </a:xfrm>
        </p:spPr>
        <p:txBody>
          <a:bodyPr/>
          <a:lstStyle/>
          <a:p>
            <a:r>
              <a:rPr lang="en-US" sz="3600" dirty="0"/>
              <a:t>COUNTRY UPDATES – LIMITATION OF INTEREST DEDUCTION, THIN CAPITALIZATION RULES</a:t>
            </a:r>
          </a:p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647065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DF6C3FD-6490-C57F-D19C-DE68946DBE0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6" name="TextBox 95">
            <a:extLst>
              <a:ext uri="{FF2B5EF4-FFF2-40B4-BE49-F238E27FC236}">
                <a16:creationId xmlns:a16="http://schemas.microsoft.com/office/drawing/2014/main" id="{0FED7231-0B61-42B3-BBC4-F3CB0E79D14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57449" y="982981"/>
            <a:ext cx="87244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b="1" dirty="0"/>
              <a:t>Indonesian Thin Capitalization Rules – PER-25</a:t>
            </a:r>
          </a:p>
        </p:txBody>
      </p:sp>
      <p:pic>
        <p:nvPicPr>
          <p:cNvPr id="1026" name="Picture 2" descr="Example of DER Calculation Report that Must be Attached to the Annual Corporate Tax Return">
            <a:extLst>
              <a:ext uri="{FF2B5EF4-FFF2-40B4-BE49-F238E27FC236}">
                <a16:creationId xmlns:a16="http://schemas.microsoft.com/office/drawing/2014/main" id="{C448E1D4-53D0-404C-BFEE-7AACB71DA2F4}"/>
              </a:ext>
            </a:extLst>
          </p:cNvPr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448" y="1514561"/>
            <a:ext cx="3403564" cy="4098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rrow: Striped Right 1">
            <a:extLst>
              <a:ext uri="{FF2B5EF4-FFF2-40B4-BE49-F238E27FC236}">
                <a16:creationId xmlns:a16="http://schemas.microsoft.com/office/drawing/2014/main" id="{6E2D9E1C-2E36-44D2-A8C6-C9EC0DD6DF5E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 flipH="1">
            <a:off x="3698544" y="3215754"/>
            <a:ext cx="730597" cy="549322"/>
          </a:xfrm>
          <a:prstGeom prst="stripedRightArrow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DB3707B-1461-4E31-B616-AEC87F9C3533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4616356" y="1902034"/>
            <a:ext cx="4222526" cy="3108543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endParaRPr lang="en-US" sz="1400" b="1" u="sng" dirty="0"/>
          </a:p>
          <a:p>
            <a:r>
              <a:rPr lang="en-US" sz="1400" b="1" u="sng" dirty="0"/>
              <a:t>Attachment per PER-25 on calculation of DER</a:t>
            </a:r>
          </a:p>
          <a:p>
            <a:endParaRPr lang="en-US" sz="1400" b="1" u="sng" dirty="0"/>
          </a:p>
          <a:p>
            <a:r>
              <a:rPr lang="en-US" sz="1400" dirty="0"/>
              <a:t>Required if:</a:t>
            </a:r>
          </a:p>
          <a:p>
            <a:pPr marL="285743" indent="-285743">
              <a:buFont typeface="Arial" panose="020B0604020202020204" pitchFamily="34" charset="0"/>
              <a:buChar char="•"/>
            </a:pPr>
            <a:r>
              <a:rPr lang="en-US" sz="1400" dirty="0"/>
              <a:t>Taxpayer established or domiciled in Indonesia;</a:t>
            </a:r>
          </a:p>
          <a:p>
            <a:pPr marL="285743" indent="-285743">
              <a:buFont typeface="Arial" panose="020B0604020202020204" pitchFamily="34" charset="0"/>
              <a:buChar char="•"/>
            </a:pPr>
            <a:r>
              <a:rPr lang="en-US" sz="1400" dirty="0"/>
              <a:t>Capital is made up of shares;</a:t>
            </a:r>
          </a:p>
          <a:p>
            <a:pPr marL="285743" indent="-285743">
              <a:buFont typeface="Arial" panose="020B0604020202020204" pitchFamily="34" charset="0"/>
              <a:buChar char="•"/>
            </a:pPr>
            <a:r>
              <a:rPr lang="en-US" sz="1400" dirty="0"/>
              <a:t>Have debts; and</a:t>
            </a:r>
          </a:p>
          <a:p>
            <a:pPr marL="285743" indent="-285743">
              <a:buFont typeface="Arial" panose="020B0604020202020204" pitchFamily="34" charset="0"/>
              <a:buChar char="•"/>
            </a:pPr>
            <a:r>
              <a:rPr lang="en-US" sz="1400" dirty="0"/>
              <a:t>Deduct borrowing costs in calculating taxable income</a:t>
            </a:r>
          </a:p>
          <a:p>
            <a:endParaRPr lang="en-US" sz="1400" dirty="0"/>
          </a:p>
          <a:p>
            <a:pPr marL="285743" indent="-285743">
              <a:buFont typeface="Symbol" panose="05050102010706020507" pitchFamily="18" charset="2"/>
              <a:buChar char="Þ"/>
            </a:pPr>
            <a:r>
              <a:rPr lang="en-US" sz="1400" i="1" dirty="0"/>
              <a:t>Taxpayers within scope need to submit such report in the format as stipulated during the annual CITR, otherwise the annual CITR is declared incomplete </a:t>
            </a:r>
          </a:p>
          <a:p>
            <a:pPr marL="285743" indent="-285743">
              <a:buFont typeface="Symbol" panose="05050102010706020507" pitchFamily="18" charset="2"/>
              <a:buChar char="Þ"/>
            </a:pPr>
            <a:endParaRPr lang="en-US" sz="1400" i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97F57C4-24F5-41CE-B5DD-C5041C85AEF6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257449" y="5516907"/>
            <a:ext cx="3287558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i="1" dirty="0">
                <a:solidFill>
                  <a:srgbClr val="686868"/>
                </a:solidFill>
                <a:latin typeface="+mj-lt"/>
              </a:rPr>
              <a:t>Example of DER Calculation Report that Must be Attached to the Annual Corporate Tax Return</a:t>
            </a:r>
            <a:endParaRPr lang="en-US" sz="1050" dirty="0">
              <a:latin typeface="+mj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58433599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239F6CB-19E0-BE4B-F044-AB029F825B3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6" name="TextBox 95">
            <a:extLst>
              <a:ext uri="{FF2B5EF4-FFF2-40B4-BE49-F238E27FC236}">
                <a16:creationId xmlns:a16="http://schemas.microsoft.com/office/drawing/2014/main" id="{0FED7231-0B61-42B3-BBC4-F3CB0E79D14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57449" y="982981"/>
            <a:ext cx="87244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dirty="0"/>
              <a:t>Indonesian Thin Capitalization Rules – PER-25</a:t>
            </a:r>
          </a:p>
        </p:txBody>
      </p:sp>
      <p:pic>
        <p:nvPicPr>
          <p:cNvPr id="1028" name="Picture 4" descr="Example 11 foreign private debt reports">
            <a:extLst>
              <a:ext uri="{FF2B5EF4-FFF2-40B4-BE49-F238E27FC236}">
                <a16:creationId xmlns:a16="http://schemas.microsoft.com/office/drawing/2014/main" id="{3D871AD1-37DE-4897-B0AC-68B35009CAB2}"/>
              </a:ext>
            </a:extLst>
          </p:cNvPr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393" y="1717058"/>
            <a:ext cx="4584095" cy="4002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rrow: Striped Right 1">
            <a:extLst>
              <a:ext uri="{FF2B5EF4-FFF2-40B4-BE49-F238E27FC236}">
                <a16:creationId xmlns:a16="http://schemas.microsoft.com/office/drawing/2014/main" id="{526AB18A-5ADD-4441-B925-43F2A4AFC38A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 flipH="1">
            <a:off x="4882488" y="3288635"/>
            <a:ext cx="730597" cy="549322"/>
          </a:xfrm>
          <a:prstGeom prst="stripedRightArrow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F92132-9A71-438C-9054-2A2781231DE1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5678217" y="1888623"/>
            <a:ext cx="3303679" cy="3108543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endParaRPr lang="en-US" sz="1400" b="1" u="sng" dirty="0"/>
          </a:p>
          <a:p>
            <a:r>
              <a:rPr lang="en-US" sz="1400" b="1" u="sng" dirty="0"/>
              <a:t>Attachment per PER-25 on reporting offshore loans</a:t>
            </a:r>
          </a:p>
          <a:p>
            <a:endParaRPr lang="en-US" sz="1400" b="1" u="sng" dirty="0"/>
          </a:p>
          <a:p>
            <a:r>
              <a:rPr lang="en-US" sz="1400" dirty="0"/>
              <a:t>Required if taxpayers have offshore loans.</a:t>
            </a:r>
          </a:p>
          <a:p>
            <a:endParaRPr lang="en-US" sz="1400" dirty="0"/>
          </a:p>
          <a:p>
            <a:pPr marL="285743" indent="-285743">
              <a:buFont typeface="Symbol" panose="05050102010706020507" pitchFamily="18" charset="2"/>
              <a:buChar char="Þ"/>
            </a:pPr>
            <a:r>
              <a:rPr lang="en-US" sz="1400" i="1" dirty="0"/>
              <a:t>Taxpayers within scope need to submit such report in the format as stipulated during the annual CITR, </a:t>
            </a:r>
            <a:r>
              <a:rPr lang="en-US" sz="1400" b="1" i="1" dirty="0"/>
              <a:t>otherwise</a:t>
            </a:r>
            <a:r>
              <a:rPr lang="en-US" sz="1400" i="1" dirty="0"/>
              <a:t> the annual </a:t>
            </a:r>
            <a:r>
              <a:rPr lang="en-US" sz="1400" b="1" i="1" dirty="0"/>
              <a:t>CITR</a:t>
            </a:r>
            <a:r>
              <a:rPr lang="en-US" sz="1400" i="1" dirty="0"/>
              <a:t> will be </a:t>
            </a:r>
            <a:r>
              <a:rPr lang="en-US" sz="1400" b="1" i="1" dirty="0"/>
              <a:t>declared incomplete </a:t>
            </a:r>
            <a:r>
              <a:rPr lang="en-US" sz="1400" i="1" dirty="0"/>
              <a:t>and relevant </a:t>
            </a:r>
            <a:r>
              <a:rPr lang="en-US" sz="1400" b="1" i="1" dirty="0"/>
              <a:t>borrowing costs </a:t>
            </a:r>
            <a:r>
              <a:rPr lang="en-US" sz="1400" i="1" dirty="0"/>
              <a:t>will be automatically </a:t>
            </a:r>
            <a:r>
              <a:rPr lang="en-US" sz="1400" b="1" i="1" dirty="0"/>
              <a:t>non-deductible</a:t>
            </a:r>
          </a:p>
          <a:p>
            <a:pPr marL="285743" indent="-285743">
              <a:buFont typeface="Symbol" panose="05050102010706020507" pitchFamily="18" charset="2"/>
              <a:buChar char="Þ"/>
            </a:pPr>
            <a:endParaRPr lang="en-US" sz="1400" i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64503614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4A9F2A6-1710-9133-E355-CF315B1545E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6" name="TextBox 95">
            <a:extLst>
              <a:ext uri="{FF2B5EF4-FFF2-40B4-BE49-F238E27FC236}">
                <a16:creationId xmlns:a16="http://schemas.microsoft.com/office/drawing/2014/main" id="{0FED7231-0B61-42B3-BBC4-F3CB0E79D14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57449" y="982981"/>
            <a:ext cx="87244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dirty="0"/>
              <a:t>Indonesian Thin Capitalization Rules – Common Issues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EB5079-E234-43F2-B133-67575774B55F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300252" y="1635173"/>
            <a:ext cx="582759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/>
              <a:t>Common Issues:</a:t>
            </a:r>
          </a:p>
          <a:p>
            <a:endParaRPr lang="en-US" sz="1600" dirty="0"/>
          </a:p>
          <a:p>
            <a:pPr marL="285743" indent="-285743">
              <a:buFont typeface="Arial" panose="020B0604020202020204" pitchFamily="34" charset="0"/>
              <a:buChar char="•"/>
            </a:pPr>
            <a:r>
              <a:rPr lang="en-US" sz="1600" dirty="0"/>
              <a:t>If the taxpayer’s equity balance is zero or minus, all borrowing costs are non-deductible – taxpayer in loss position can carry forward their borrowing costs? </a:t>
            </a:r>
          </a:p>
          <a:p>
            <a:pPr marL="285743" indent="-285743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43" indent="-285743">
              <a:buFont typeface="Arial" panose="020B0604020202020204" pitchFamily="34" charset="0"/>
              <a:buChar char="•"/>
            </a:pPr>
            <a:r>
              <a:rPr lang="en-US" sz="1600" dirty="0"/>
              <a:t>No guidance on taxpayers exempted from DER such as those included in infrastructure projects – whether and how they should submit the reports as required under the DGT regulation? </a:t>
            </a:r>
          </a:p>
          <a:p>
            <a:pPr marL="285743" indent="-285743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43" indent="-285743">
              <a:buFont typeface="Arial" panose="020B0604020202020204" pitchFamily="34" charset="0"/>
              <a:buChar char="•"/>
            </a:pPr>
            <a:r>
              <a:rPr lang="en-US" sz="1600" dirty="0"/>
              <a:t>Disadvantage of using DER in contrary to earning stripping approach – DER provides high flexibility on high interest rate paid by entity on its debt, and tendency for large group or MNC to manipulate the DER results by increasing the capital </a:t>
            </a:r>
          </a:p>
          <a:p>
            <a:pPr marL="285743" indent="-285743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43" indent="-285743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43" indent="-285743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43" indent="-285743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43" indent="-285743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43" indent="-285743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055D250B-093C-4755-B6D7-EED4548421A6}"/>
              </a:ext>
            </a:extLst>
          </p:cNvPr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41809" y="1856855"/>
            <a:ext cx="3240087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3740536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F16443D-92D3-E003-D9DB-24B929D218D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3731000-A760-4124-82A8-17FCAAA478C1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2662703" y="3814758"/>
            <a:ext cx="3818594" cy="405045"/>
          </a:xfrm>
        </p:spPr>
        <p:txBody>
          <a:bodyPr/>
          <a:lstStyle/>
          <a:p>
            <a:pPr algn="ctr"/>
            <a:r>
              <a:rPr lang="en-GB" sz="2000" b="1" dirty="0" err="1"/>
              <a:t>DISscussion</a:t>
            </a:r>
            <a:endParaRPr lang="en-GB" sz="2000" b="1" dirty="0"/>
          </a:p>
        </p:txBody>
      </p:sp>
      <p:pic>
        <p:nvPicPr>
          <p:cNvPr id="4" name="Picture 2" descr="Z:\RSM International\1 Design\2015\Brand\Icons and illustrations\PNGs for powerpoint\collab-ideas-insight.png">
            <a:extLst>
              <a:ext uri="{FF2B5EF4-FFF2-40B4-BE49-F238E27FC236}">
                <a16:creationId xmlns:a16="http://schemas.microsoft.com/office/drawing/2014/main" id="{FFFB429C-FB60-409E-8900-5D49F5FAC654}"/>
              </a:ext>
            </a:extLst>
          </p:cNvPr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6464" y="754642"/>
            <a:ext cx="3191073" cy="3369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EE9E4AE-BE11-9BC1-DD10-7A97CA09051F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3300874" y="1766427"/>
            <a:ext cx="2542253" cy="194784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37422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71BEA26-0718-4C1F-89F1-3CACF56D77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5D6668B-52DA-46FF-BD20-E277A6E5E8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B6DFFCB5-FB48-4CD0-B2B0-E00E826AF4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0B8CA95-85DA-4039-A4BD-579EEC7636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B434F13-E648-496F-AE49-F9E988086A9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8A13FA3-656D-45BF-952A-7681BEB57E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D568C51A-64C1-45C8-BC19-C896EC7B083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65379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8588C9CB-B223-2163-8F80-A7986C8D030F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6" name="TextBox 95">
            <a:extLst>
              <a:ext uri="{FF2B5EF4-FFF2-40B4-BE49-F238E27FC236}">
                <a16:creationId xmlns:a16="http://schemas.microsoft.com/office/drawing/2014/main" id="{0FED7231-0B61-42B3-BBC4-F3CB0E79D14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57449" y="982981"/>
            <a:ext cx="87244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b="1" dirty="0"/>
              <a:t>Indonesian Thin Capitalization Rules </a:t>
            </a:r>
          </a:p>
        </p:txBody>
      </p:sp>
      <p:sp>
        <p:nvSpPr>
          <p:cNvPr id="3" name="TextBox 24596">
            <a:extLst>
              <a:ext uri="{FF2B5EF4-FFF2-40B4-BE49-F238E27FC236}">
                <a16:creationId xmlns:a16="http://schemas.microsoft.com/office/drawing/2014/main" id="{B0281E53-7F0E-4BD0-B9DF-8AA2A89DE46B}"/>
              </a:ext>
            </a:extLst>
          </p:cNvPr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38126" y="1549401"/>
            <a:ext cx="87598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z="1400" b="1" dirty="0"/>
              <a:t>Development of Thin Capitalization Rules in Indonesia Over the years: 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E85C3DC-28CE-4885-9500-D1833D4C3334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174370" y="2108546"/>
            <a:ext cx="1712794" cy="46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Income Tax Law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3395C2E-CDB4-4A3C-A8EB-FC2568313438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2511549" y="2109046"/>
            <a:ext cx="1712794" cy="46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PMK-169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2523F23-4C4A-42F7-B800-14BA75F67E7B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4839510" y="2128532"/>
            <a:ext cx="1712794" cy="46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PER-25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CA571001-47A2-4502-8A3A-E2FCE2314969}"/>
              </a:ext>
            </a:extLst>
          </p:cNvPr>
          <p:cNvCxnSpPr>
            <a:cxnSpLocks/>
            <a:stCxn id="35" idx="3"/>
            <a:endCxn id="36" idx="1"/>
          </p:cNvCxnSpPr>
          <p:nvPr>
            <p:custDataLst>
              <p:tags r:id="rId7"/>
            </p:custDataLst>
          </p:nvPr>
        </p:nvCxnSpPr>
        <p:spPr>
          <a:xfrm>
            <a:off x="1887164" y="2342546"/>
            <a:ext cx="624385" cy="500"/>
          </a:xfrm>
          <a:prstGeom prst="straightConnector1">
            <a:avLst/>
          </a:prstGeom>
          <a:ln w="19050">
            <a:solidFill>
              <a:srgbClr val="C0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B6C7A773-5AF9-4DE3-928C-47648FD7346D}"/>
              </a:ext>
            </a:extLst>
          </p:cNvPr>
          <p:cNvCxnSpPr>
            <a:cxnSpLocks/>
          </p:cNvCxnSpPr>
          <p:nvPr>
            <p:custDataLst>
              <p:tags r:id="rId8"/>
            </p:custDataLst>
          </p:nvPr>
        </p:nvCxnSpPr>
        <p:spPr>
          <a:xfrm flipV="1">
            <a:off x="4224343" y="2342547"/>
            <a:ext cx="563069" cy="10876"/>
          </a:xfrm>
          <a:prstGeom prst="straightConnector1">
            <a:avLst/>
          </a:prstGeom>
          <a:ln w="19050">
            <a:solidFill>
              <a:srgbClr val="C0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27">
            <a:extLst>
              <a:ext uri="{FF2B5EF4-FFF2-40B4-BE49-F238E27FC236}">
                <a16:creationId xmlns:a16="http://schemas.microsoft.com/office/drawing/2014/main" id="{6A705158-CCF5-4A5A-A63E-1F3E4356DB06}"/>
              </a:ext>
            </a:extLst>
          </p:cNvPr>
          <p:cNvSpPr txBox="1"/>
          <p:nvPr>
            <p:custDataLst>
              <p:tags r:id="rId9"/>
            </p:custDataLst>
          </p:nvPr>
        </p:nvSpPr>
        <p:spPr bwMode="auto">
          <a:xfrm>
            <a:off x="-2055" y="2694863"/>
            <a:ext cx="1683438" cy="4001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  <a:prstDash val="dash"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ko-KR" sz="2000" b="1" dirty="0">
                <a:solidFill>
                  <a:srgbClr val="00B0F0"/>
                </a:solidFill>
                <a:cs typeface="Arial" pitchFamily="34" charset="0"/>
              </a:rPr>
              <a:t>2008</a:t>
            </a:r>
            <a:endParaRPr lang="ko-KR" altLang="en-US" sz="2000" b="1" dirty="0">
              <a:solidFill>
                <a:srgbClr val="00B0F0"/>
              </a:solidFill>
              <a:cs typeface="Arial" pitchFamily="34" charset="0"/>
            </a:endParaRPr>
          </a:p>
        </p:txBody>
      </p:sp>
      <p:sp>
        <p:nvSpPr>
          <p:cNvPr id="52" name="TextBox 27">
            <a:extLst>
              <a:ext uri="{FF2B5EF4-FFF2-40B4-BE49-F238E27FC236}">
                <a16:creationId xmlns:a16="http://schemas.microsoft.com/office/drawing/2014/main" id="{E37C0352-A88B-4BDA-B5E9-8C29C42F4F8C}"/>
              </a:ext>
            </a:extLst>
          </p:cNvPr>
          <p:cNvSpPr txBox="1"/>
          <p:nvPr>
            <p:custDataLst>
              <p:tags r:id="rId10"/>
            </p:custDataLst>
          </p:nvPr>
        </p:nvSpPr>
        <p:spPr bwMode="auto">
          <a:xfrm>
            <a:off x="2415831" y="2649062"/>
            <a:ext cx="1683438" cy="4001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  <a:prstDash val="dash"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ko-KR" sz="2000" b="1" dirty="0">
                <a:solidFill>
                  <a:srgbClr val="C00000"/>
                </a:solidFill>
                <a:cs typeface="Arial" pitchFamily="34" charset="0"/>
              </a:rPr>
              <a:t>2015</a:t>
            </a:r>
            <a:endParaRPr lang="ko-KR" altLang="en-US" sz="2000" b="1" dirty="0">
              <a:solidFill>
                <a:srgbClr val="C00000"/>
              </a:solidFill>
              <a:cs typeface="Arial" pitchFamily="34" charset="0"/>
            </a:endParaRPr>
          </a:p>
        </p:txBody>
      </p:sp>
      <p:sp>
        <p:nvSpPr>
          <p:cNvPr id="54" name="TextBox 27">
            <a:extLst>
              <a:ext uri="{FF2B5EF4-FFF2-40B4-BE49-F238E27FC236}">
                <a16:creationId xmlns:a16="http://schemas.microsoft.com/office/drawing/2014/main" id="{DE17C5F1-6B85-4B93-864B-B606E468A537}"/>
              </a:ext>
            </a:extLst>
          </p:cNvPr>
          <p:cNvSpPr txBox="1"/>
          <p:nvPr>
            <p:custDataLst>
              <p:tags r:id="rId11"/>
            </p:custDataLst>
          </p:nvPr>
        </p:nvSpPr>
        <p:spPr bwMode="auto">
          <a:xfrm>
            <a:off x="4854187" y="2681352"/>
            <a:ext cx="1683438" cy="4001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  <a:prstDash val="dash"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ko-KR" sz="2000" b="1" dirty="0">
                <a:solidFill>
                  <a:srgbClr val="00B050"/>
                </a:solidFill>
                <a:cs typeface="Arial" pitchFamily="34" charset="0"/>
              </a:rPr>
              <a:t>2017</a:t>
            </a:r>
            <a:endParaRPr lang="ko-KR" altLang="en-US" sz="2000" b="1" dirty="0">
              <a:solidFill>
                <a:srgbClr val="00B050"/>
              </a:solidFill>
              <a:cs typeface="Arial" pitchFamily="34" charset="0"/>
            </a:endParaRPr>
          </a:p>
        </p:txBody>
      </p:sp>
      <p:sp>
        <p:nvSpPr>
          <p:cNvPr id="56" name="Right Brace 55">
            <a:extLst>
              <a:ext uri="{FF2B5EF4-FFF2-40B4-BE49-F238E27FC236}">
                <a16:creationId xmlns:a16="http://schemas.microsoft.com/office/drawing/2014/main" id="{58A64BBA-6190-433D-950E-CE02D7F17C3E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 rot="16200000" flipH="1" flipV="1">
            <a:off x="4470899" y="-440979"/>
            <a:ext cx="175826" cy="7438295"/>
          </a:xfrm>
          <a:prstGeom prst="rightBrac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F937982-B7A1-4164-A7BE-C68CDC3088AE}"/>
              </a:ext>
            </a:extLst>
          </p:cNvPr>
          <p:cNvSpPr txBox="1"/>
          <p:nvPr>
            <p:custDataLst>
              <p:tags r:id="rId13"/>
            </p:custDataLst>
          </p:nvPr>
        </p:nvSpPr>
        <p:spPr>
          <a:xfrm>
            <a:off x="1335445" y="3443742"/>
            <a:ext cx="6697640" cy="246221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u="sng" dirty="0"/>
              <a:t>Overview</a:t>
            </a:r>
          </a:p>
          <a:p>
            <a:pPr marL="285743" indent="-285743">
              <a:buFont typeface="Arial" panose="020B0604020202020204" pitchFamily="34" charset="0"/>
              <a:buChar char="•"/>
            </a:pPr>
            <a:r>
              <a:rPr lang="en-US" sz="1400" dirty="0"/>
              <a:t>Indonesia adopts </a:t>
            </a:r>
            <a:r>
              <a:rPr lang="en-US" sz="1400" b="1" dirty="0"/>
              <a:t>Debt to Equity Ratio (DER) </a:t>
            </a:r>
            <a:r>
              <a:rPr lang="en-US" sz="1400" dirty="0"/>
              <a:t>approach to limit the interest deduction for tax purposes – different from OECD recommended approach</a:t>
            </a:r>
          </a:p>
          <a:p>
            <a:pPr marL="285743" indent="-285743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43" indent="-285743">
              <a:buFont typeface="Arial" panose="020B0604020202020204" pitchFamily="34" charset="0"/>
              <a:buChar char="•"/>
            </a:pPr>
            <a:r>
              <a:rPr lang="en-US" sz="1400" dirty="0"/>
              <a:t>The DER is set at </a:t>
            </a:r>
            <a:r>
              <a:rPr lang="en-US" sz="1400" b="1" dirty="0"/>
              <a:t>maximum 4:1</a:t>
            </a:r>
          </a:p>
          <a:p>
            <a:pPr marL="285743" indent="-285743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43" indent="-285743">
              <a:buFont typeface="Arial" panose="020B0604020202020204" pitchFamily="34" charset="0"/>
              <a:buChar char="•"/>
            </a:pPr>
            <a:r>
              <a:rPr lang="en-US" sz="1400" dirty="0"/>
              <a:t>The DER is applicable to both third-party debt and related party debt </a:t>
            </a:r>
          </a:p>
          <a:p>
            <a:r>
              <a:rPr lang="en-US" sz="1400" dirty="0"/>
              <a:t> </a:t>
            </a:r>
          </a:p>
          <a:p>
            <a:pPr marL="285743" indent="-285743">
              <a:buFont typeface="Arial" panose="020B0604020202020204" pitchFamily="34" charset="0"/>
              <a:buChar char="•"/>
            </a:pPr>
            <a:r>
              <a:rPr lang="en-US" sz="1400" dirty="0"/>
              <a:t> In addition to DER, another method to limit the interest deduction would be introduced.</a:t>
            </a:r>
          </a:p>
          <a:p>
            <a:pPr marL="285743" indent="-285743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3CACB0F-D631-6A9F-5A1F-6E5D9830A42C}"/>
              </a:ext>
            </a:extLst>
          </p:cNvPr>
          <p:cNvSpPr/>
          <p:nvPr>
            <p:custDataLst>
              <p:tags r:id="rId14"/>
            </p:custDataLst>
          </p:nvPr>
        </p:nvSpPr>
        <p:spPr>
          <a:xfrm>
            <a:off x="7176688" y="2129153"/>
            <a:ext cx="1712794" cy="46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HPP Law</a:t>
            </a:r>
          </a:p>
        </p:txBody>
      </p:sp>
      <p:sp>
        <p:nvSpPr>
          <p:cNvPr id="15" name="TextBox 27">
            <a:extLst>
              <a:ext uri="{FF2B5EF4-FFF2-40B4-BE49-F238E27FC236}">
                <a16:creationId xmlns:a16="http://schemas.microsoft.com/office/drawing/2014/main" id="{2FE68938-7949-3CDF-C642-ECFA6D43FA83}"/>
              </a:ext>
            </a:extLst>
          </p:cNvPr>
          <p:cNvSpPr txBox="1"/>
          <p:nvPr>
            <p:custDataLst>
              <p:tags r:id="rId15"/>
            </p:custDataLst>
          </p:nvPr>
        </p:nvSpPr>
        <p:spPr bwMode="auto">
          <a:xfrm>
            <a:off x="7241299" y="2663238"/>
            <a:ext cx="1683438" cy="4001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  <a:prstDash val="dash"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ko-KR" sz="2000" b="1" dirty="0">
                <a:solidFill>
                  <a:srgbClr val="002060"/>
                </a:solidFill>
                <a:cs typeface="Arial" pitchFamily="34" charset="0"/>
              </a:rPr>
              <a:t>2021</a:t>
            </a:r>
            <a:endParaRPr lang="ko-KR" altLang="en-US" sz="2000" b="1" dirty="0">
              <a:solidFill>
                <a:srgbClr val="002060"/>
              </a:solidFill>
              <a:cs typeface="Arial" pitchFamily="34" charset="0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753D636-9835-8A1A-25A2-323E3829B395}"/>
              </a:ext>
            </a:extLst>
          </p:cNvPr>
          <p:cNvCxnSpPr>
            <a:cxnSpLocks/>
          </p:cNvCxnSpPr>
          <p:nvPr>
            <p:custDataLst>
              <p:tags r:id="rId16"/>
            </p:custDataLst>
          </p:nvPr>
        </p:nvCxnSpPr>
        <p:spPr>
          <a:xfrm flipV="1">
            <a:off x="6604402" y="2357094"/>
            <a:ext cx="563069" cy="10876"/>
          </a:xfrm>
          <a:prstGeom prst="straightConnector1">
            <a:avLst/>
          </a:prstGeom>
          <a:ln w="19050">
            <a:solidFill>
              <a:srgbClr val="C0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468050571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66EA90D-FA57-2849-A956-A140B224F8D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6" name="TextBox 95">
            <a:extLst>
              <a:ext uri="{FF2B5EF4-FFF2-40B4-BE49-F238E27FC236}">
                <a16:creationId xmlns:a16="http://schemas.microsoft.com/office/drawing/2014/main" id="{0FED7231-0B61-42B3-BBC4-F3CB0E79D14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57449" y="982981"/>
            <a:ext cx="87244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b="1" dirty="0"/>
              <a:t>Indonesian Thin Capitalization Rules – Income Tax Law </a:t>
            </a:r>
          </a:p>
        </p:txBody>
      </p:sp>
      <p:sp>
        <p:nvSpPr>
          <p:cNvPr id="2" name="Flowchart: Process 1">
            <a:extLst>
              <a:ext uri="{FF2B5EF4-FFF2-40B4-BE49-F238E27FC236}">
                <a16:creationId xmlns:a16="http://schemas.microsoft.com/office/drawing/2014/main" id="{EFFEAD22-B423-4058-87DE-0345FC4C05B4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257448" y="1993426"/>
            <a:ext cx="8688658" cy="2013045"/>
          </a:xfrm>
          <a:prstGeom prst="flowChartProcess">
            <a:avLst/>
          </a:prstGeom>
          <a:noFill/>
          <a:ln w="19050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sz="1400" b="1" dirty="0">
                <a:solidFill>
                  <a:schemeClr val="tx1"/>
                </a:solidFill>
              </a:rPr>
              <a:t>Article 18(1): </a:t>
            </a:r>
          </a:p>
          <a:p>
            <a:pPr>
              <a:defRPr/>
            </a:pPr>
            <a:r>
              <a:rPr lang="en-US" sz="1400" dirty="0">
                <a:solidFill>
                  <a:schemeClr val="tx1"/>
                </a:solidFill>
              </a:rPr>
              <a:t>“</a:t>
            </a:r>
            <a:r>
              <a:rPr lang="en-US" sz="1400" i="1" dirty="0">
                <a:solidFill>
                  <a:schemeClr val="tx1"/>
                </a:solidFill>
              </a:rPr>
              <a:t>The </a:t>
            </a:r>
            <a:r>
              <a:rPr lang="en-US" sz="1400" i="1" dirty="0" err="1">
                <a:solidFill>
                  <a:schemeClr val="tx1"/>
                </a:solidFill>
              </a:rPr>
              <a:t>MoF</a:t>
            </a:r>
            <a:r>
              <a:rPr lang="en-US" sz="1400" i="1" dirty="0">
                <a:solidFill>
                  <a:schemeClr val="tx1"/>
                </a:solidFill>
              </a:rPr>
              <a:t> is authorized to issue a decree concerning ratio between debt and equity of a company for the purpose of </a:t>
            </a:r>
            <a:r>
              <a:rPr lang="en-US" sz="1400" dirty="0">
                <a:solidFill>
                  <a:schemeClr val="tx1"/>
                </a:solidFill>
              </a:rPr>
              <a:t>tax calculation under this law.”</a:t>
            </a:r>
          </a:p>
          <a:p>
            <a:pPr>
              <a:defRPr/>
            </a:pPr>
            <a:r>
              <a:rPr lang="en-US" sz="1400" dirty="0">
                <a:solidFill>
                  <a:schemeClr val="tx1"/>
                </a:solidFill>
              </a:rPr>
              <a:t> </a:t>
            </a:r>
          </a:p>
          <a:p>
            <a:pPr>
              <a:defRPr/>
            </a:pPr>
            <a:r>
              <a:rPr lang="en-US" sz="1400" b="1" dirty="0">
                <a:solidFill>
                  <a:schemeClr val="tx1"/>
                </a:solidFill>
              </a:rPr>
              <a:t>Article 18(3): </a:t>
            </a:r>
          </a:p>
          <a:p>
            <a:pPr>
              <a:defRPr/>
            </a:pPr>
            <a:r>
              <a:rPr lang="en-US" sz="1400" dirty="0">
                <a:solidFill>
                  <a:schemeClr val="tx1"/>
                </a:solidFill>
              </a:rPr>
              <a:t>“</a:t>
            </a:r>
            <a:r>
              <a:rPr lang="en-US" sz="1400" i="1" dirty="0">
                <a:solidFill>
                  <a:schemeClr val="tx1"/>
                </a:solidFill>
              </a:rPr>
              <a:t>The DGT is authorized to re-determine … as well as </a:t>
            </a:r>
            <a:r>
              <a:rPr lang="en-US" sz="1400" b="1" i="1" dirty="0">
                <a:solidFill>
                  <a:schemeClr val="tx1"/>
                </a:solidFill>
              </a:rPr>
              <a:t>determine debt as equity</a:t>
            </a:r>
            <a:r>
              <a:rPr lang="en-US" sz="1400" i="1" dirty="0">
                <a:solidFill>
                  <a:schemeClr val="tx1"/>
                </a:solidFill>
              </a:rPr>
              <a:t> to calculate the amount of taxable income for taxpayer </a:t>
            </a:r>
            <a:r>
              <a:rPr lang="en-US" sz="1400" b="1" i="1" dirty="0">
                <a:solidFill>
                  <a:schemeClr val="tx1"/>
                </a:solidFill>
              </a:rPr>
              <a:t>who has special relationship</a:t>
            </a:r>
            <a:r>
              <a:rPr lang="en-US" sz="1400" i="1" dirty="0">
                <a:solidFill>
                  <a:schemeClr val="tx1"/>
                </a:solidFill>
              </a:rPr>
              <a:t> …</a:t>
            </a:r>
            <a:r>
              <a:rPr lang="en-US" sz="1400" i="1" dirty="0">
                <a:solidFill>
                  <a:schemeClr val="bg1"/>
                </a:solidFill>
              </a:rPr>
              <a:t> </a:t>
            </a:r>
            <a:r>
              <a:rPr lang="en-US" sz="1400" i="1" dirty="0">
                <a:solidFill>
                  <a:schemeClr val="tx1"/>
                </a:solidFill>
              </a:rPr>
              <a:t>using comparable uncontrolled price method, resale price method, cost-plus method, or other method”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7248DA6-5069-4974-8666-C1F409290A36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257449" y="1641997"/>
            <a:ext cx="35961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/>
              <a:t>Relevant Income Tax Law Provisions </a:t>
            </a:r>
          </a:p>
        </p:txBody>
      </p:sp>
      <p:sp>
        <p:nvSpPr>
          <p:cNvPr id="5" name="Arrow: Striped Right 4">
            <a:extLst>
              <a:ext uri="{FF2B5EF4-FFF2-40B4-BE49-F238E27FC236}">
                <a16:creationId xmlns:a16="http://schemas.microsoft.com/office/drawing/2014/main" id="{469BBEEE-3559-40F2-9C6E-8D5F9747933E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257448" y="4492926"/>
            <a:ext cx="730597" cy="549322"/>
          </a:xfrm>
          <a:prstGeom prst="stripedRightArrow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B392588-A277-469B-9F94-369681F1459A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1137920" y="4346578"/>
            <a:ext cx="780818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3" indent="-285743">
              <a:buFont typeface="Arial" panose="020B0604020202020204" pitchFamily="34" charset="0"/>
              <a:buChar char="•"/>
            </a:pPr>
            <a:r>
              <a:rPr lang="en-US" sz="1400" dirty="0"/>
              <a:t>Article 18(1) serves as legal basis for </a:t>
            </a:r>
            <a:r>
              <a:rPr lang="en-US" sz="1400" dirty="0" err="1"/>
              <a:t>MoF</a:t>
            </a:r>
            <a:r>
              <a:rPr lang="en-US" sz="1400" dirty="0"/>
              <a:t> to issue the later regulation of PMK-169</a:t>
            </a:r>
          </a:p>
          <a:p>
            <a:pPr marL="285743" indent="-285743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43" indent="-285743">
              <a:buFont typeface="Arial" panose="020B0604020202020204" pitchFamily="34" charset="0"/>
              <a:buChar char="•"/>
            </a:pPr>
            <a:r>
              <a:rPr lang="en-US" sz="1400" dirty="0"/>
              <a:t>Article 18(3) – </a:t>
            </a:r>
            <a:r>
              <a:rPr lang="en-US" sz="1400" b="1" dirty="0"/>
              <a:t>Interest Stripping Rules </a:t>
            </a:r>
            <a:r>
              <a:rPr lang="en-US" sz="1400" dirty="0"/>
              <a:t>before the introduction of DER, serving as one of the </a:t>
            </a:r>
            <a:r>
              <a:rPr lang="en-US" sz="1400" b="1" dirty="0"/>
              <a:t>Specific Anti Avoidance Rules </a:t>
            </a:r>
            <a:r>
              <a:rPr lang="en-US" sz="1400" dirty="0"/>
              <a:t>(SAARs)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42724351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AC5EF94-2EF3-F1BE-6B51-F46135E1A42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6" name="TextBox 95">
            <a:extLst>
              <a:ext uri="{FF2B5EF4-FFF2-40B4-BE49-F238E27FC236}">
                <a16:creationId xmlns:a16="http://schemas.microsoft.com/office/drawing/2014/main" id="{0FED7231-0B61-42B3-BBC4-F3CB0E79D14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57449" y="982981"/>
            <a:ext cx="87244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b="1" dirty="0"/>
              <a:t>Indonesian Thin Capitalization Rules – PMK-169   </a:t>
            </a:r>
          </a:p>
        </p:txBody>
      </p:sp>
      <p:sp>
        <p:nvSpPr>
          <p:cNvPr id="3" name="Rectangle: Single Corner Snipped 2">
            <a:extLst>
              <a:ext uri="{FF2B5EF4-FFF2-40B4-BE49-F238E27FC236}">
                <a16:creationId xmlns:a16="http://schemas.microsoft.com/office/drawing/2014/main" id="{AB7D7284-B8C0-444F-BC3C-28D6FF8DEE91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228601" y="1641996"/>
            <a:ext cx="2262116" cy="678977"/>
          </a:xfrm>
          <a:prstGeom prst="snip1Rect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4:1</a:t>
            </a:r>
            <a:r>
              <a:rPr lang="en-US" b="1" dirty="0"/>
              <a:t> Ratio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F0BDADD-2140-4F66-A600-78E82A8CBD4A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2756849" y="1689096"/>
            <a:ext cx="62250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PMK-169 sets DER at maximum 4:1 for calculating interest deductions for tax purposes 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9DF4AB5-3611-44E6-BC30-475E6D80533F}"/>
              </a:ext>
            </a:extLst>
          </p:cNvPr>
          <p:cNvCxnSpPr>
            <a:cxnSpLocks/>
          </p:cNvCxnSpPr>
          <p:nvPr>
            <p:custDataLst>
              <p:tags r:id="rId5"/>
            </p:custDataLst>
          </p:nvPr>
        </p:nvCxnSpPr>
        <p:spPr>
          <a:xfrm rot="5400000">
            <a:off x="4572000" y="-1778389"/>
            <a:ext cx="0" cy="86400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8D3DCA6B-B2F7-4C44-9605-EFC4A791A159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228601" y="2657756"/>
            <a:ext cx="8639999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u="sng" dirty="0">
                <a:solidFill>
                  <a:srgbClr val="C00000"/>
                </a:solidFill>
                <a:latin typeface="+mj-lt"/>
              </a:rPr>
              <a:t>Exemptions:</a:t>
            </a:r>
          </a:p>
          <a:p>
            <a:pPr algn="l"/>
            <a:endParaRPr lang="en-US" sz="1400" b="1" u="sng" dirty="0">
              <a:solidFill>
                <a:srgbClr val="1A1A1A"/>
              </a:solidFill>
              <a:latin typeface="+mj-lt"/>
            </a:endParaRPr>
          </a:p>
          <a:p>
            <a:pPr marL="342892" indent="-342892">
              <a:spcAft>
                <a:spcPts val="600"/>
              </a:spcAft>
              <a:buFont typeface="+mj-lt"/>
              <a:buAutoNum type="arabicPeriod"/>
            </a:pPr>
            <a:r>
              <a:rPr lang="en-US" sz="1400" dirty="0">
                <a:solidFill>
                  <a:srgbClr val="1A1A1A"/>
                </a:solidFill>
                <a:latin typeface="+mj-lt"/>
              </a:rPr>
              <a:t>Banks</a:t>
            </a:r>
          </a:p>
          <a:p>
            <a:pPr marL="342892" indent="-342892">
              <a:spcAft>
                <a:spcPts val="600"/>
              </a:spcAft>
              <a:buFont typeface="+mj-lt"/>
              <a:buAutoNum type="arabicPeriod"/>
            </a:pPr>
            <a:r>
              <a:rPr lang="en-US" sz="1400" dirty="0">
                <a:solidFill>
                  <a:srgbClr val="1A1A1A"/>
                </a:solidFill>
                <a:latin typeface="+mj-lt"/>
              </a:rPr>
              <a:t>Financing institutions</a:t>
            </a:r>
          </a:p>
          <a:p>
            <a:pPr marL="342892" indent="-342892">
              <a:spcAft>
                <a:spcPts val="600"/>
              </a:spcAft>
              <a:buFont typeface="+mj-lt"/>
              <a:buAutoNum type="arabicPeriod"/>
            </a:pPr>
            <a:r>
              <a:rPr lang="en-US" sz="1400" dirty="0">
                <a:solidFill>
                  <a:srgbClr val="1A1A1A"/>
                </a:solidFill>
                <a:latin typeface="+mj-lt"/>
              </a:rPr>
              <a:t>Insurance and reinsurance companies</a:t>
            </a:r>
          </a:p>
          <a:p>
            <a:pPr marL="342892" indent="-342892">
              <a:spcAft>
                <a:spcPts val="600"/>
              </a:spcAft>
              <a:buFont typeface="+mj-lt"/>
              <a:buAutoNum type="arabicPeriod"/>
            </a:pPr>
            <a:r>
              <a:rPr lang="en-US" sz="1400" dirty="0">
                <a:solidFill>
                  <a:srgbClr val="1A1A1A"/>
                </a:solidFill>
                <a:latin typeface="+mj-lt"/>
              </a:rPr>
              <a:t>Taxpayers in the fields of oil and gas mining, general mining and other mining under Production Sharing Contracts, Contracts of Work, or Mining Cooperation Agreements, and </a:t>
            </a:r>
            <a:r>
              <a:rPr lang="en-US" sz="1400" b="1" dirty="0">
                <a:solidFill>
                  <a:srgbClr val="1A1A1A"/>
                </a:solidFill>
                <a:latin typeface="+mj-lt"/>
              </a:rPr>
              <a:t>the relevant contracts or agreements contains provision on DER*</a:t>
            </a:r>
            <a:endParaRPr lang="en-US" sz="1400" dirty="0">
              <a:solidFill>
                <a:srgbClr val="1A1A1A"/>
              </a:solidFill>
              <a:latin typeface="+mj-lt"/>
            </a:endParaRPr>
          </a:p>
          <a:p>
            <a:pPr marL="342892" indent="-342892">
              <a:spcAft>
                <a:spcPts val="600"/>
              </a:spcAft>
              <a:buFont typeface="+mj-lt"/>
              <a:buAutoNum type="arabicPeriod"/>
            </a:pPr>
            <a:r>
              <a:rPr lang="en-US" sz="1400" dirty="0">
                <a:solidFill>
                  <a:srgbClr val="1A1A1A"/>
                </a:solidFill>
                <a:latin typeface="+mj-lt"/>
              </a:rPr>
              <a:t>Taxpayers whose entire income is subject to final Income Tax</a:t>
            </a:r>
          </a:p>
          <a:p>
            <a:pPr marL="342892" indent="-342892">
              <a:spcAft>
                <a:spcPts val="600"/>
              </a:spcAft>
              <a:buFont typeface="+mj-lt"/>
              <a:buAutoNum type="arabicPeriod"/>
            </a:pPr>
            <a:r>
              <a:rPr lang="en-US" sz="1400" dirty="0">
                <a:solidFill>
                  <a:srgbClr val="1A1A1A"/>
                </a:solidFill>
                <a:latin typeface="+mj-lt"/>
              </a:rPr>
              <a:t>Taxpayers who run businesses in the infrastructure sector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EC21E5C-E966-4F00-B1AC-E8B36BAD1965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279780" y="5326156"/>
            <a:ext cx="87021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*If the contracts/agreement does not regulate the DER, or they are expired, then the relevant taxpayers are subject to the DER set at 4:1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81308623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A515B8A-7A8E-49C4-B503-5C72415DDA4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6" name="TextBox 95">
            <a:extLst>
              <a:ext uri="{FF2B5EF4-FFF2-40B4-BE49-F238E27FC236}">
                <a16:creationId xmlns:a16="http://schemas.microsoft.com/office/drawing/2014/main" id="{0FED7231-0B61-42B3-BBC4-F3CB0E79D14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57449" y="982981"/>
            <a:ext cx="87244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b="1" dirty="0"/>
              <a:t>Indonesian Thin Capitalization Rules – PMK-169   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4C92EA6-F17D-4556-AFEE-0687E595CB9F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257447" y="1641997"/>
            <a:ext cx="1516761" cy="1091820"/>
          </a:xfrm>
          <a:prstGeom prst="roundRect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What is Debt?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56D8EBA-221B-447C-AFA1-BBCEB28A979B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257447" y="3023503"/>
            <a:ext cx="1516761" cy="64518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What is Equity? 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D939CCC-34F6-40AB-95A5-C2369F5D729B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257447" y="3958375"/>
            <a:ext cx="1516761" cy="1538453"/>
          </a:xfrm>
          <a:prstGeom prst="round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What is Finance Cost?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CA0CB61-D40D-406A-980B-755BE772279D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1972101" y="3084485"/>
            <a:ext cx="70097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3" indent="-285743">
              <a:buFont typeface="Arial" panose="020B0604020202020204" pitchFamily="34" charset="0"/>
              <a:buChar char="•"/>
            </a:pPr>
            <a:r>
              <a:rPr lang="en-US" sz="1400" dirty="0"/>
              <a:t>Equity recorded in balance sheet as per prevailing accounting standards</a:t>
            </a:r>
          </a:p>
          <a:p>
            <a:pPr marL="285743" indent="-285743">
              <a:buFont typeface="Arial" panose="020B0604020202020204" pitchFamily="34" charset="0"/>
              <a:buChar char="•"/>
            </a:pPr>
            <a:r>
              <a:rPr lang="en-US" sz="1400" dirty="0"/>
              <a:t>Interest-free loan from related parties - Article 1 Paragraph 5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C8A7448-762D-4080-8109-2CF8935D9DDE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1972101" y="4035103"/>
            <a:ext cx="700979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3" indent="-285743">
              <a:buFont typeface="Arial" panose="020B0604020202020204" pitchFamily="34" charset="0"/>
              <a:buChar char="•"/>
            </a:pPr>
            <a:r>
              <a:rPr lang="en-US" sz="1400" dirty="0"/>
              <a:t>Loan interest</a:t>
            </a:r>
          </a:p>
          <a:p>
            <a:pPr marL="285743" indent="-285743">
              <a:buFont typeface="Arial" panose="020B0604020202020204" pitchFamily="34" charset="0"/>
              <a:buChar char="•"/>
            </a:pPr>
            <a:r>
              <a:rPr lang="en-US" sz="1400" dirty="0"/>
              <a:t>Discount and premium related to the loan </a:t>
            </a:r>
          </a:p>
          <a:p>
            <a:pPr marL="285743" indent="-285743">
              <a:buFont typeface="Arial" panose="020B0604020202020204" pitchFamily="34" charset="0"/>
              <a:buChar char="•"/>
            </a:pPr>
            <a:r>
              <a:rPr lang="en-US" sz="1400" dirty="0"/>
              <a:t>Arrangement of the borrowings</a:t>
            </a:r>
          </a:p>
          <a:p>
            <a:pPr marL="285743" indent="-285743">
              <a:buFont typeface="Arial" panose="020B0604020202020204" pitchFamily="34" charset="0"/>
              <a:buChar char="•"/>
            </a:pPr>
            <a:r>
              <a:rPr lang="en-US" sz="1400" dirty="0"/>
              <a:t>Financing cost in leasing arrangement</a:t>
            </a:r>
          </a:p>
          <a:p>
            <a:pPr marL="285743" indent="-285743">
              <a:buFont typeface="Arial" panose="020B0604020202020204" pitchFamily="34" charset="0"/>
              <a:buChar char="•"/>
            </a:pPr>
            <a:r>
              <a:rPr lang="en-US" sz="1400" dirty="0"/>
              <a:t>Guarantee fee</a:t>
            </a:r>
          </a:p>
          <a:p>
            <a:pPr marL="285743" indent="-285743">
              <a:buFont typeface="Arial" panose="020B0604020202020204" pitchFamily="34" charset="0"/>
              <a:buChar char="•"/>
            </a:pPr>
            <a:r>
              <a:rPr lang="en-US" sz="1400" dirty="0"/>
              <a:t>Foreign exchange derived from the financing costs as per above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623A9B9-CFF1-4637-B267-18E26DEECFE8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1972101" y="1641997"/>
            <a:ext cx="700979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3" indent="-285743">
              <a:buFont typeface="Arial" panose="020B0604020202020204" pitchFamily="34" charset="0"/>
              <a:buChar char="•"/>
            </a:pPr>
            <a:r>
              <a:rPr lang="en-US" sz="1400" dirty="0"/>
              <a:t>Long-term debt</a:t>
            </a:r>
          </a:p>
          <a:p>
            <a:pPr marL="285743" indent="-285743">
              <a:buFont typeface="Arial" panose="020B0604020202020204" pitchFamily="34" charset="0"/>
              <a:buChar char="•"/>
            </a:pPr>
            <a:r>
              <a:rPr lang="en-US" sz="1400" dirty="0"/>
              <a:t>Short-term debt</a:t>
            </a:r>
          </a:p>
          <a:p>
            <a:pPr marL="285743" indent="-285743">
              <a:buFont typeface="Arial" panose="020B0604020202020204" pitchFamily="34" charset="0"/>
              <a:buChar char="•"/>
            </a:pPr>
            <a:r>
              <a:rPr lang="en-US" sz="1400" dirty="0"/>
              <a:t>Trade receivables with interest bearing</a:t>
            </a:r>
          </a:p>
          <a:p>
            <a:r>
              <a:rPr lang="en-US" sz="1400" dirty="0"/>
              <a:t>=&gt; No difference whether the debt is from third-party or related party</a:t>
            </a:r>
          </a:p>
          <a:p>
            <a:r>
              <a:rPr lang="en-US" sz="1400" dirty="0"/>
              <a:t>=&gt; Exclude any interest-free loan from related parties</a:t>
            </a:r>
          </a:p>
          <a:p>
            <a:endParaRPr lang="en-US" sz="1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99985625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6D8B735-7BB3-0627-9FB8-1A553842AF8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6" name="TextBox 95">
            <a:extLst>
              <a:ext uri="{FF2B5EF4-FFF2-40B4-BE49-F238E27FC236}">
                <a16:creationId xmlns:a16="http://schemas.microsoft.com/office/drawing/2014/main" id="{0FED7231-0B61-42B3-BBC4-F3CB0E79D14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57449" y="982981"/>
            <a:ext cx="87244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b="1" dirty="0"/>
              <a:t>Indonesian Thin Capitalization Rules – PMK-169   </a:t>
            </a:r>
          </a:p>
        </p:txBody>
      </p:sp>
      <p:pic>
        <p:nvPicPr>
          <p:cNvPr id="8" name="Graphic 7" descr="Warning">
            <a:extLst>
              <a:ext uri="{FF2B5EF4-FFF2-40B4-BE49-F238E27FC236}">
                <a16:creationId xmlns:a16="http://schemas.microsoft.com/office/drawing/2014/main" id="{992055E0-1D1C-48C7-8351-2708D47D49BA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57448" y="1642263"/>
            <a:ext cx="914400" cy="9144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F6C40C2-998A-4FBA-B813-2E0B903C6DEB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1491019" y="1545466"/>
            <a:ext cx="7490877" cy="110799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noFill/>
            <a:prstDash val="dash"/>
          </a:ln>
        </p:spPr>
        <p:txBody>
          <a:bodyPr wrap="square" rtlCol="0">
            <a:spAutoFit/>
          </a:bodyPr>
          <a:lstStyle/>
          <a:p>
            <a:pPr marL="285743" indent="-28574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Aside from interest incurred on debt exceeded DER at 4:1, borrowing costs </a:t>
            </a:r>
            <a:r>
              <a:rPr lang="en-US" sz="1400" b="1" u="sng" dirty="0"/>
              <a:t>cannot be deducted</a:t>
            </a:r>
            <a:r>
              <a:rPr lang="en-US" sz="1400" dirty="0"/>
              <a:t> also if several other circumstances occurred:</a:t>
            </a:r>
          </a:p>
          <a:p>
            <a:pPr marL="612760" lvl="1" indent="-342892">
              <a:spcAft>
                <a:spcPts val="600"/>
              </a:spcAft>
              <a:buFont typeface="+mj-lt"/>
              <a:buAutoNum type="alphaLcPeriod"/>
            </a:pPr>
            <a:r>
              <a:rPr lang="en-US" sz="1400" dirty="0"/>
              <a:t>Borrowing costs failed to satisfy arm’s length principle </a:t>
            </a:r>
          </a:p>
          <a:p>
            <a:pPr marL="612760" lvl="1" indent="-342892">
              <a:spcAft>
                <a:spcPts val="600"/>
              </a:spcAft>
              <a:buFont typeface="+mj-lt"/>
              <a:buAutoNum type="alphaLcPeriod"/>
            </a:pPr>
            <a:r>
              <a:rPr lang="en-US" sz="1400" dirty="0"/>
              <a:t>Borrowing costs used to generate non-taxable income or income subject to final tax</a:t>
            </a:r>
          </a:p>
        </p:txBody>
      </p:sp>
      <p:pic>
        <p:nvPicPr>
          <p:cNvPr id="12" name="Graphic 11" descr="Mathematics">
            <a:extLst>
              <a:ext uri="{FF2B5EF4-FFF2-40B4-BE49-F238E27FC236}">
                <a16:creationId xmlns:a16="http://schemas.microsoft.com/office/drawing/2014/main" id="{59D8B2C3-B4F3-42D3-B407-02D30A116FD7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257448" y="3211868"/>
            <a:ext cx="914400" cy="9144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AFB4169-06D0-4A3D-B829-3430EB821F70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1491017" y="2630571"/>
            <a:ext cx="7490877" cy="190821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sz="1400" b="1" u="sng" dirty="0"/>
              <a:t>Calculation of DER </a:t>
            </a:r>
          </a:p>
          <a:p>
            <a:pPr marL="285743" indent="-28574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 dirty="0"/>
              <a:t>Amount of debt or equity</a:t>
            </a:r>
            <a:r>
              <a:rPr lang="en-US" sz="1400" dirty="0"/>
              <a:t> for calculating DER = monthly average debt balance during the fiscal year or part of the fiscal year</a:t>
            </a:r>
          </a:p>
          <a:p>
            <a:pPr marL="285743" indent="-28574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The amount of debt </a:t>
            </a:r>
            <a:r>
              <a:rPr lang="en-US" sz="1400" b="1" u="sng" dirty="0"/>
              <a:t>needs to exclude </a:t>
            </a:r>
            <a:r>
              <a:rPr lang="en-US" sz="1400" dirty="0"/>
              <a:t>those used to generate non-taxable income</a:t>
            </a:r>
          </a:p>
          <a:p>
            <a:pPr marL="285743" indent="-28574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The amount of equity </a:t>
            </a:r>
            <a:r>
              <a:rPr lang="en-US" sz="1400" b="1" u="sng" dirty="0"/>
              <a:t>will include </a:t>
            </a:r>
            <a:r>
              <a:rPr lang="en-US" sz="1400" dirty="0"/>
              <a:t>interest-free loan from related parties</a:t>
            </a:r>
          </a:p>
          <a:p>
            <a:pPr marL="285743" indent="-28574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If DER exceeds 4:1 =&gt; deductible borrowing costs have to be adjusted </a:t>
            </a:r>
          </a:p>
          <a:p>
            <a:pPr marL="285743" indent="-28574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If some income is subject to </a:t>
            </a:r>
            <a:r>
              <a:rPr lang="en-US" sz="1400" b="1" dirty="0"/>
              <a:t>final tax</a:t>
            </a:r>
            <a:r>
              <a:rPr lang="en-US" sz="1400" dirty="0"/>
              <a:t>, deductible borrowing costs are </a:t>
            </a:r>
            <a:r>
              <a:rPr lang="en-US" sz="1400" b="1" dirty="0"/>
              <a:t>proportioned</a:t>
            </a:r>
          </a:p>
        </p:txBody>
      </p:sp>
      <p:pic>
        <p:nvPicPr>
          <p:cNvPr id="18" name="Graphic 17" descr="Document">
            <a:extLst>
              <a:ext uri="{FF2B5EF4-FFF2-40B4-BE49-F238E27FC236}">
                <a16:creationId xmlns:a16="http://schemas.microsoft.com/office/drawing/2014/main" id="{CCF938CA-87F1-401A-9846-6C85D2BA063D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305806" y="4587725"/>
            <a:ext cx="914400" cy="9144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20ACD07-910A-47A7-BDF3-149D841B47FE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1491017" y="4516039"/>
            <a:ext cx="7490877" cy="118494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noFill/>
            <a:prstDash val="dash"/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b="1" u="sng" dirty="0"/>
              <a:t>Reporting Obligations </a:t>
            </a:r>
          </a:p>
          <a:p>
            <a:pPr marL="285743" indent="-28574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Taxpayers with offshore private loan must submit a report to the DGT </a:t>
            </a:r>
          </a:p>
          <a:p>
            <a:pPr marL="285743" indent="-28574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Failure to do so will result in relevant borrowing costs to be non-deductible</a:t>
            </a:r>
          </a:p>
          <a:p>
            <a:pPr marL="285743" indent="-28574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Mechanism of reporting is regulated by the DGT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32665559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73010CD-83DF-36B4-5DB4-928E0F1EA0A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6" name="TextBox 95">
            <a:extLst>
              <a:ext uri="{FF2B5EF4-FFF2-40B4-BE49-F238E27FC236}">
                <a16:creationId xmlns:a16="http://schemas.microsoft.com/office/drawing/2014/main" id="{0FED7231-0B61-42B3-BBC4-F3CB0E79D14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57449" y="982981"/>
            <a:ext cx="87244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b="1" dirty="0"/>
              <a:t>Indonesian Thin Capitalization Rules – PER-25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BD86702-0C30-4781-A74D-1574FAD8433E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590267" y="2208378"/>
            <a:ext cx="8389961" cy="3241344"/>
          </a:xfrm>
          <a:prstGeom prst="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600" b="1" u="sng" dirty="0">
              <a:solidFill>
                <a:schemeClr val="tx1"/>
              </a:solidFill>
            </a:endParaRPr>
          </a:p>
          <a:p>
            <a:r>
              <a:rPr lang="en-US" sz="1600" b="1" u="sng" dirty="0">
                <a:solidFill>
                  <a:schemeClr val="tx1"/>
                </a:solidFill>
              </a:rPr>
              <a:t>Key Points:</a:t>
            </a:r>
          </a:p>
          <a:p>
            <a:endParaRPr lang="en-US" sz="1600" b="1" u="sng" dirty="0">
              <a:solidFill>
                <a:schemeClr val="tx1"/>
              </a:solidFill>
            </a:endParaRPr>
          </a:p>
          <a:p>
            <a:pPr marL="285743" indent="-28574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/>
                </a:solidFill>
              </a:rPr>
              <a:t>Exclusion of certain debts </a:t>
            </a:r>
            <a:r>
              <a:rPr lang="en-US" sz="1600" dirty="0">
                <a:solidFill>
                  <a:schemeClr val="tx1"/>
                </a:solidFill>
              </a:rPr>
              <a:t>for which their </a:t>
            </a:r>
            <a:r>
              <a:rPr lang="en-US" sz="1600" b="1" dirty="0">
                <a:solidFill>
                  <a:schemeClr val="tx1"/>
                </a:solidFill>
              </a:rPr>
              <a:t>existence cannot be formally verified </a:t>
            </a:r>
            <a:r>
              <a:rPr lang="en-US" sz="1600" dirty="0">
                <a:solidFill>
                  <a:schemeClr val="tx1"/>
                </a:solidFill>
              </a:rPr>
              <a:t>for calculation of DER</a:t>
            </a:r>
          </a:p>
          <a:p>
            <a:pPr marL="285743" indent="-28574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Borrowing costs not according to arm’s length will be </a:t>
            </a:r>
            <a:r>
              <a:rPr lang="en-US" sz="1600" b="1" dirty="0">
                <a:solidFill>
                  <a:schemeClr val="tx1"/>
                </a:solidFill>
              </a:rPr>
              <a:t>deemed as dividends </a:t>
            </a:r>
            <a:r>
              <a:rPr lang="en-US" sz="1600" dirty="0">
                <a:solidFill>
                  <a:schemeClr val="tx1"/>
                </a:solidFill>
              </a:rPr>
              <a:t>- withholding tax payable </a:t>
            </a:r>
          </a:p>
          <a:p>
            <a:pPr marL="285743" indent="-28574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Additional non-deductible borrowing costs if they are capitalized as part of asset acquisition – relevant depreciation cannot be deducted</a:t>
            </a:r>
          </a:p>
          <a:p>
            <a:pPr marL="285743" indent="-28574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/>
                </a:solidFill>
              </a:rPr>
              <a:t>Reporting requirements – standard forms </a:t>
            </a:r>
            <a:r>
              <a:rPr lang="en-US" sz="1600" dirty="0">
                <a:solidFill>
                  <a:schemeClr val="tx1"/>
                </a:solidFill>
              </a:rPr>
              <a:t>to report (</a:t>
            </a:r>
            <a:r>
              <a:rPr lang="en-US" sz="1600" dirty="0" err="1">
                <a:solidFill>
                  <a:schemeClr val="tx1"/>
                </a:solidFill>
              </a:rPr>
              <a:t>i</a:t>
            </a:r>
            <a:r>
              <a:rPr lang="en-US" sz="1600" dirty="0">
                <a:solidFill>
                  <a:schemeClr val="tx1"/>
                </a:solidFill>
              </a:rPr>
              <a:t>) DER calculation; (ii) summary of “offshore” loans, need to be attached with annual CITR</a:t>
            </a:r>
          </a:p>
          <a:p>
            <a:pPr marL="285743" indent="-285743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5" name="Graphic 4" descr="Comment Important">
            <a:extLst>
              <a:ext uri="{FF2B5EF4-FFF2-40B4-BE49-F238E27FC236}">
                <a16:creationId xmlns:a16="http://schemas.microsoft.com/office/drawing/2014/main" id="{51A14CB2-7418-427C-8BE7-ED12B6178B6F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1651" y="1352313"/>
            <a:ext cx="1152000" cy="103808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72563061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BC3A7E43-1A34-BC4B-AA93-48C7AD99E671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6" name="TextBox 95">
            <a:extLst>
              <a:ext uri="{FF2B5EF4-FFF2-40B4-BE49-F238E27FC236}">
                <a16:creationId xmlns:a16="http://schemas.microsoft.com/office/drawing/2014/main" id="{0FED7231-0B61-42B3-BBC4-F3CB0E79D14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57449" y="982981"/>
            <a:ext cx="87244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b="1" dirty="0"/>
              <a:t>Indonesian Thin Capitalization Rules –PMK-169  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F9ED771-7E8A-4552-818D-12D319202617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257449" y="1529403"/>
            <a:ext cx="8724447" cy="2866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u="sng" dirty="0">
                <a:solidFill>
                  <a:schemeClr val="bg1"/>
                </a:solidFill>
              </a:rPr>
              <a:t>Deductibility of Borrowing Costs for Tax Purposes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0C2C2FF-F2A6-4D61-B4E4-3C6CAB699163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257447" y="2928299"/>
            <a:ext cx="1656000" cy="27261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Within DER </a:t>
            </a:r>
            <a:r>
              <a:rPr lang="en-US" b="1" dirty="0">
                <a:solidFill>
                  <a:schemeClr val="bg1"/>
                </a:solidFill>
              </a:rPr>
              <a:t>4:1</a:t>
            </a:r>
            <a:r>
              <a:rPr lang="en-US" sz="1600" b="1" dirty="0">
                <a:solidFill>
                  <a:schemeClr val="bg1"/>
                </a:solidFill>
              </a:rPr>
              <a:t> </a:t>
            </a:r>
          </a:p>
          <a:p>
            <a:pPr algn="ctr"/>
            <a:endParaRPr lang="en-US" sz="1600" b="1" dirty="0">
              <a:solidFill>
                <a:schemeClr val="bg1"/>
              </a:solidFill>
            </a:endParaRPr>
          </a:p>
          <a:p>
            <a:pPr algn="ctr"/>
            <a:r>
              <a:rPr lang="en-US" sz="1600" b="1" dirty="0">
                <a:solidFill>
                  <a:schemeClr val="bg1"/>
                </a:solidFill>
              </a:rPr>
              <a:t>&amp;</a:t>
            </a:r>
          </a:p>
          <a:p>
            <a:pPr algn="ctr"/>
            <a:endParaRPr lang="en-US" sz="1600" b="1" dirty="0">
              <a:solidFill>
                <a:schemeClr val="bg1"/>
              </a:solidFill>
            </a:endParaRPr>
          </a:p>
          <a:p>
            <a:pPr algn="ctr"/>
            <a:r>
              <a:rPr lang="en-US" sz="1600" b="1" dirty="0">
                <a:solidFill>
                  <a:schemeClr val="bg1"/>
                </a:solidFill>
              </a:rPr>
              <a:t>As per Article 6 &amp; 9 of Income Tax Law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09D33EC-4593-464E-96FA-3CAF1E29FC6B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2286413" y="3552683"/>
            <a:ext cx="1656000" cy="210431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Fair value as per Arm’s length Principle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4C233FD-687C-4A69-9080-FBAAEE637E5D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4315379" y="3948469"/>
            <a:ext cx="1656000" cy="170597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Incurred for tax object / non-final income</a:t>
            </a:r>
          </a:p>
        </p:txBody>
      </p:sp>
      <p:sp>
        <p:nvSpPr>
          <p:cNvPr id="7" name="Arrow: Striped Right 6">
            <a:extLst>
              <a:ext uri="{FF2B5EF4-FFF2-40B4-BE49-F238E27FC236}">
                <a16:creationId xmlns:a16="http://schemas.microsoft.com/office/drawing/2014/main" id="{154475CC-4342-4840-B9C8-4BEC32B9BACF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6073726" y="4483290"/>
            <a:ext cx="1149824" cy="400051"/>
          </a:xfrm>
          <a:prstGeom prst="stripedRightArrow">
            <a:avLst/>
          </a:prstGeom>
          <a:solidFill>
            <a:schemeClr val="tx1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4FA5D07-248D-4206-9F2F-B8C4F3F039B7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7325895" y="3948469"/>
            <a:ext cx="1656000" cy="170597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Can be deducted as costs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32EF016-9BD3-4019-97E4-CDFCC9E823BB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257447" y="1918363"/>
            <a:ext cx="1656000" cy="97240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Exceed 4:1 or not according to Art. 6 &amp; 9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D70E968-23E5-4E7D-8355-64CDBB13662F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2286413" y="2946685"/>
            <a:ext cx="1656000" cy="55135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Above fair value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351B001-369D-4886-B0D2-46DFC33FF9E8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4315379" y="3552684"/>
            <a:ext cx="1656000" cy="35782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Non-tax object / Final</a:t>
            </a:r>
          </a:p>
        </p:txBody>
      </p:sp>
      <p:sp>
        <p:nvSpPr>
          <p:cNvPr id="19" name="Arrow: Striped Right 18">
            <a:extLst>
              <a:ext uri="{FF2B5EF4-FFF2-40B4-BE49-F238E27FC236}">
                <a16:creationId xmlns:a16="http://schemas.microsoft.com/office/drawing/2014/main" id="{ACA2F133-C9D1-499E-9BAA-DF7B16B39DBC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6029140" y="3548418"/>
            <a:ext cx="1238994" cy="400051"/>
          </a:xfrm>
          <a:prstGeom prst="stripedRightArrow">
            <a:avLst/>
          </a:prstGeom>
          <a:solidFill>
            <a:schemeClr val="tx1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663B1B3-6A4B-41BE-B7C4-A146944468DE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7325895" y="3552682"/>
            <a:ext cx="1656000" cy="35782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Cannot be deducted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5490FBF-6B16-498D-BA88-8B13753F7C7E}"/>
              </a:ext>
            </a:extLst>
          </p:cNvPr>
          <p:cNvSpPr/>
          <p:nvPr>
            <p:custDataLst>
              <p:tags r:id="rId14"/>
            </p:custDataLst>
          </p:nvPr>
        </p:nvSpPr>
        <p:spPr>
          <a:xfrm>
            <a:off x="7325895" y="2946684"/>
            <a:ext cx="1656000" cy="551359"/>
          </a:xfrm>
          <a:prstGeom prst="rect">
            <a:avLst/>
          </a:prstGeom>
          <a:solidFill>
            <a:srgbClr val="CE900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Cannot be deducted and regarded as dividends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0B705C6-62DC-45E2-B423-FC987A99332D}"/>
              </a:ext>
            </a:extLst>
          </p:cNvPr>
          <p:cNvSpPr/>
          <p:nvPr>
            <p:custDataLst>
              <p:tags r:id="rId15"/>
            </p:custDataLst>
          </p:nvPr>
        </p:nvSpPr>
        <p:spPr>
          <a:xfrm>
            <a:off x="7325895" y="1918363"/>
            <a:ext cx="1656000" cy="97240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Cannot be deducted</a:t>
            </a:r>
          </a:p>
        </p:txBody>
      </p:sp>
      <p:sp>
        <p:nvSpPr>
          <p:cNvPr id="27" name="Arrow: Striped Right 26">
            <a:extLst>
              <a:ext uri="{FF2B5EF4-FFF2-40B4-BE49-F238E27FC236}">
                <a16:creationId xmlns:a16="http://schemas.microsoft.com/office/drawing/2014/main" id="{314D25A7-8557-4618-B223-AF415EDAB053}"/>
              </a:ext>
            </a:extLst>
          </p:cNvPr>
          <p:cNvSpPr/>
          <p:nvPr>
            <p:custDataLst>
              <p:tags r:id="rId16"/>
            </p:custDataLst>
          </p:nvPr>
        </p:nvSpPr>
        <p:spPr>
          <a:xfrm>
            <a:off x="4057936" y="3028950"/>
            <a:ext cx="3165614" cy="400051"/>
          </a:xfrm>
          <a:prstGeom prst="stripedRightArrow">
            <a:avLst/>
          </a:prstGeom>
          <a:solidFill>
            <a:schemeClr val="tx1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Arrow: Striped Right 28">
            <a:extLst>
              <a:ext uri="{FF2B5EF4-FFF2-40B4-BE49-F238E27FC236}">
                <a16:creationId xmlns:a16="http://schemas.microsoft.com/office/drawing/2014/main" id="{E3FFB087-186B-4F11-BC84-4B627BF2797F}"/>
              </a:ext>
            </a:extLst>
          </p:cNvPr>
          <p:cNvSpPr/>
          <p:nvPr>
            <p:custDataLst>
              <p:tags r:id="rId17"/>
            </p:custDataLst>
          </p:nvPr>
        </p:nvSpPr>
        <p:spPr>
          <a:xfrm>
            <a:off x="1920754" y="2204539"/>
            <a:ext cx="5347381" cy="400051"/>
          </a:xfrm>
          <a:prstGeom prst="stripedRightArrow">
            <a:avLst/>
          </a:prstGeom>
          <a:solidFill>
            <a:schemeClr val="tx1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62151793"/>
      </p:ext>
    </p:extLst>
  </p:cSld>
  <p:clrMapOvr>
    <a:masterClrMapping/>
  </p:clrMapOvr>
  <p:transition spd="slow">
    <p:push dir="u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LIDE_ID" val="5ad7c463-8e26-4115-ae01-fb7e0a7349e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6fedda4e-3c21-4212-b7a1-c3f49300c9c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051156fa-15fc-47ee-b19f-4d3fb4ce556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ae4d4f35-aaa1-4237-967c-e4d66d3b17b6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762bfdfb-be27-45a2-a112-5621f02e147c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63d1f62c-afd6-404c-b0ea-31d58f1cdaac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d9492437-1f25-4007-9fd6-5cf258d65da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230f93d6-0501-4e31-9862-5720a335dd0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LIDE_ID" val="3e412914-bff5-4e40-b085-10e6a388acac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d184361f-8dd1-47b7-9684-01e070daa5eb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fcb4b101-abb2-4b32-884d-4811fcaebe8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0b094f86-c2f7-4796-acfc-403910787baa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7b509457-36d6-49b5-b1f9-6d747ff37b9a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1a0372df-a4ae-431b-a237-9648d2871df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18cd1803-343a-4f37-a1f9-6be442636896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LIDE_ID" val="c80a187c-cd10-44f9-a23a-34caa3ab177a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3ef03337-41b5-4ecc-8553-58ad173a9fc9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214903d6-5087-4615-a2b4-63e5e4d8e8df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b83b90cb-1684-4f1d-9621-1e7f95feaf3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bab637e7-2ddd-4d28-9f9e-21bae939f55d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ef29a558-2691-4692-958a-fc45510d8e7a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f38cd49c-9204-4ac0-b0c5-25afc254708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e2a200d3-b684-4790-832b-fb228ed26c85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LIDE_ID" val="d1318c36-0d02-4a0f-9428-6542c32bc125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5e288170-7eb0-4226-81ea-5ac96ed4528c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038e2079-4a4b-4deb-bfda-001d03384009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c8ef9605-20fa-4888-9f64-18b575188e17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0f3839fc-ec57-483a-af32-26a881d4959b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3306a18c-845c-4210-b548-f15997bf65ac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551f4155-3fe6-4abe-9685-70dbd74390e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a48ae00b-c0de-42cd-8906-e82e305f6e9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LIDE_ID" val="aeacb77d-0648-4680-9692-e7aa9be5c697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869aba19-3ddd-4f78-bd3f-067ac35b3c0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7cedb6ea-8ceb-48c0-927a-094bf51298f9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f3d15d8a-51b5-40d2-bc3c-32090d674a0a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885e013c-4df9-41dd-ad47-4dd78e073c76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4a2a3eb8-f8c6-4474-99c0-d7b163ee5aa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020b5d3d-f5ec-4322-bd91-5c914edff21d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23831d03-6726-4af8-bd70-f33c268b8da2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90d555ad-b87c-428d-9d78-a4e570e6188a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LIDE_ID" val="ebe11309-a811-4f03-b4f8-2b69ff3a0ef5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bcf39113-ed9f-417d-aba6-3b88c920e035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e8d05464-2bcf-4a26-8058-e422e29da556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6d73a6e9-c93e-4813-950f-b2284920b15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81d8090c-5194-4a56-86be-40d8b4f48bba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LIDE_ID" val="591a1827-6136-4f11-ada7-d1a6db60e1cf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9421ddef-d4dd-45f0-aa1a-825b6ddcc298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f9540bb1-a84e-42eb-a01f-955ab6bfb269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8f188d5f-3edb-4aa6-aff9-400cabe6570c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ff0e9729-3a9e-430c-ab32-1f8d95fb1f02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781dad3f-54fc-4215-a3b8-a148866ece09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dfbfc820-cb90-4ed9-8a96-9aaf372d84dc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6e670a84-8c30-4193-b290-6f8329f607da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d63699fc-949d-462c-a96a-8b630b00b49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c5d1a5dc-f28e-4a82-907b-d975a572ae2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e8f46029-a64c-419b-a729-bbe00e6ffd92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6a90dcac-962c-427b-83d6-a7f1e206139e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b499b82d-82d0-42e2-85f3-011b2a3cac22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13a74412-5cd8-4054-ae6f-0197ea4ddac9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5821f81d-78cd-487f-a046-505836c6c40a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e325eb65-10a8-4b56-8394-a2a097379633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9a35bbb6-e7c3-460b-8076-c47fd371c98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0eee375e-c040-495e-9a61-0fd9aa3c6175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LIDE_ID" val="9ed46016-fd29-441f-ad73-4df012c352f2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f1efb3a4-44c9-4f45-b8b1-6e1baf6b13d4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b370c136-ea93-4088-b009-e26efbff6c6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f95dafc2-9db9-4806-a460-fe87f22b635c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8b476764-f9aa-4beb-bc69-2ecc41a92004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a7364662-b28b-4d22-b7e0-caff295b779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5b90aabd-ea2c-42a6-a5b5-d73e1e3d41b1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LIDE_ID" val="dba2739e-0fba-4429-afc7-576cf98d2d23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0bcfaf3d-db18-43e4-9e04-26642e2efbe9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036ff20c-92c2-41d0-b3b4-e47a960950bf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443826c7-4a65-4c09-9ad6-cd9522acbdcb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5c99cd2d-5ec1-473e-a1e7-7d1c2f92380a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LIDE_ID" val="0cecba8d-c13a-47de-bb52-e16275b40dea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493e29cd-29f1-41d3-937b-33f2c7125ac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9f3d4689-8761-4d94-bce1-43a9d8b57323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d6e94d64-6a92-4a60-8d10-e5eeed7449f3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749b8fe8-e7a6-4791-aaee-f16972190782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LIDE_ID" val="58c3088b-d80d-4619-9e7c-50154d2ba814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67caff5d-be0e-46c8-877d-8b55545182ea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afd43466-3e48-4116-990a-215e56c7d6d8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9a7869fd-9334-4663-8ee1-38938f90be0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7c7c2541-a2a8-42a1-8890-6a8be98010b4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1022</Words>
  <Application>Microsoft Office PowerPoint</Application>
  <PresentationFormat>On-screen Show (4:3)</PresentationFormat>
  <Paragraphs>128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Symbol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DISscussion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Dhenny Caesar</dc:creator>
  <cp:lastModifiedBy>Kapal Api Global</cp:lastModifiedBy>
  <cp:revision>3</cp:revision>
  <dcterms:created xsi:type="dcterms:W3CDTF">2022-11-14T13:08:08Z</dcterms:created>
  <dcterms:modified xsi:type="dcterms:W3CDTF">2022-11-16T05:50:27Z</dcterms:modified>
</cp:coreProperties>
</file>