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15" name="圖片 14" descr="圖片1.png"/>
          <p:cNvPicPr>
            <a:picLocks noChangeAspect="1"/>
          </p:cNvPicPr>
          <p:nvPr userDrawn="1"/>
        </p:nvPicPr>
        <p:blipFill>
          <a:blip r:embed="rId2" cstate="print"/>
          <a:stretch>
            <a:fillRect/>
          </a:stretch>
        </p:blipFill>
        <p:spPr>
          <a:xfrm>
            <a:off x="445" y="0"/>
            <a:ext cx="9143111" cy="6858000"/>
          </a:xfrm>
          <a:prstGeom prst="rect">
            <a:avLst/>
          </a:prstGeom>
        </p:spPr>
      </p:pic>
      <p:sp>
        <p:nvSpPr>
          <p:cNvPr id="3" name="Date Placeholder 2">
            <a:extLst>
              <a:ext uri="{FF2B5EF4-FFF2-40B4-BE49-F238E27FC236}">
                <a16:creationId xmlns:a16="http://schemas.microsoft.com/office/drawing/2014/main" id="{2977F04A-1860-AFCC-8045-A1E5F85C2719}"/>
              </a:ext>
            </a:extLst>
          </p:cNvPr>
          <p:cNvSpPr>
            <a:spLocks noGrp="1"/>
          </p:cNvSpPr>
          <p:nvPr>
            <p:ph type="dt" sz="half" idx="10"/>
          </p:nvPr>
        </p:nvSpPr>
        <p:spPr/>
        <p:txBody>
          <a:bodyPr/>
          <a:lstStyle/>
          <a:p>
            <a:fld id="{45BEEDA9-185F-4A09-B1A9-3730D9AD2081}" type="datetime1">
              <a:rPr lang="en-ID" smtClean="0"/>
              <a:pPr/>
              <a:t>16/11/2022</a:t>
            </a:fld>
            <a:endParaRPr lang="en-ID"/>
          </a:p>
        </p:txBody>
      </p:sp>
      <p:sp>
        <p:nvSpPr>
          <p:cNvPr id="5" name="Slide Number Placeholder 4">
            <a:extLst>
              <a:ext uri="{FF2B5EF4-FFF2-40B4-BE49-F238E27FC236}">
                <a16:creationId xmlns:a16="http://schemas.microsoft.com/office/drawing/2014/main" id="{1E54B7C7-1F7F-E3B3-A41D-F1457904CC04}"/>
              </a:ext>
            </a:extLst>
          </p:cNvPr>
          <p:cNvSpPr>
            <a:spLocks noGrp="1"/>
          </p:cNvSpPr>
          <p:nvPr>
            <p:ph type="sldNum" sz="quarter" idx="12"/>
          </p:nvPr>
        </p:nvSpPr>
        <p:spPr/>
        <p:txBody>
          <a:bodyPr/>
          <a:lstStyle/>
          <a:p>
            <a:fld id="{C4C96E8A-3818-4A23-9348-22EB46801903}" type="slidenum">
              <a:rPr lang="en-ID" smtClean="0"/>
              <a:pPr/>
              <a:t>‹#›</a:t>
            </a:fld>
            <a:endParaRPr lang="en-ID" dirty="0"/>
          </a:p>
        </p:txBody>
      </p:sp>
      <p:sp>
        <p:nvSpPr>
          <p:cNvPr id="6" name="Rectangle 6">
            <a:extLst>
              <a:ext uri="{FF2B5EF4-FFF2-40B4-BE49-F238E27FC236}">
                <a16:creationId xmlns:a16="http://schemas.microsoft.com/office/drawing/2014/main" id="{AAB38745-B546-C290-C990-CD599B93CDA9}"/>
              </a:ext>
            </a:extLst>
          </p:cNvPr>
          <p:cNvSpPr/>
          <p:nvPr userDrawn="1"/>
        </p:nvSpPr>
        <p:spPr>
          <a:xfrm>
            <a:off x="0" y="-23983"/>
            <a:ext cx="9144000" cy="101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7" name="Picture 14">
            <a:extLst>
              <a:ext uri="{FF2B5EF4-FFF2-40B4-BE49-F238E27FC236}">
                <a16:creationId xmlns:a16="http://schemas.microsoft.com/office/drawing/2014/main" id="{695D548B-25C5-12A3-286E-E24E772C3C4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77450" y="84659"/>
            <a:ext cx="874185" cy="797978"/>
          </a:xfrm>
          <a:prstGeom prst="rect">
            <a:avLst/>
          </a:prstGeom>
        </p:spPr>
      </p:pic>
      <p:pic>
        <p:nvPicPr>
          <p:cNvPr id="8" name="Picture 18">
            <a:extLst>
              <a:ext uri="{FF2B5EF4-FFF2-40B4-BE49-F238E27FC236}">
                <a16:creationId xmlns:a16="http://schemas.microsoft.com/office/drawing/2014/main" id="{D3CECCC2-9302-E9B6-BEDC-8D8727E73EA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785690" y="206119"/>
            <a:ext cx="624865" cy="641606"/>
          </a:xfrm>
          <a:prstGeom prst="rect">
            <a:avLst/>
          </a:prstGeom>
        </p:spPr>
      </p:pic>
      <p:pic>
        <p:nvPicPr>
          <p:cNvPr id="9" name="Picture 19">
            <a:extLst>
              <a:ext uri="{FF2B5EF4-FFF2-40B4-BE49-F238E27FC236}">
                <a16:creationId xmlns:a16="http://schemas.microsoft.com/office/drawing/2014/main" id="{54938670-6B57-C86A-F7E7-94FA0A150D8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415389" y="225168"/>
            <a:ext cx="581651" cy="593330"/>
          </a:xfrm>
          <a:prstGeom prst="rect">
            <a:avLst/>
          </a:prstGeom>
        </p:spPr>
      </p:pic>
      <p:sp>
        <p:nvSpPr>
          <p:cNvPr id="10" name="Title 1">
            <a:extLst>
              <a:ext uri="{FF2B5EF4-FFF2-40B4-BE49-F238E27FC236}">
                <a16:creationId xmlns:a16="http://schemas.microsoft.com/office/drawing/2014/main" id="{7FA8D2F9-6978-AC5F-EFD5-694B7F80BF9F}"/>
              </a:ext>
            </a:extLst>
          </p:cNvPr>
          <p:cNvSpPr txBox="1">
            <a:spLocks/>
          </p:cNvSpPr>
          <p:nvPr userDrawn="1"/>
        </p:nvSpPr>
        <p:spPr>
          <a:xfrm>
            <a:off x="1212705" y="28108"/>
            <a:ext cx="6299262" cy="69532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z="2100" b="1" dirty="0">
                <a:solidFill>
                  <a:srgbClr val="2C3673"/>
                </a:solidFill>
                <a:latin typeface="Arial" panose="020B0604020202020204" pitchFamily="34" charset="0"/>
                <a:cs typeface="Arial" panose="020B0604020202020204" pitchFamily="34" charset="0"/>
              </a:rPr>
              <a:t>AOTCA INTERNATIONAL TAX CONFERENCE</a:t>
            </a:r>
            <a:endParaRPr lang="en-ID" sz="1950" b="1" dirty="0">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C0A2960-1AE1-32DF-B72F-F89DBE1600C4}"/>
              </a:ext>
            </a:extLst>
          </p:cNvPr>
          <p:cNvSpPr txBox="1">
            <a:spLocks/>
          </p:cNvSpPr>
          <p:nvPr userDrawn="1"/>
        </p:nvSpPr>
        <p:spPr>
          <a:xfrm>
            <a:off x="1213491" y="546589"/>
            <a:ext cx="6249977" cy="363211"/>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425" b="1" dirty="0">
                <a:solidFill>
                  <a:srgbClr val="2C3673"/>
                </a:solidFill>
                <a:effectLst/>
                <a:latin typeface="Times New Roman" panose="02020603050405020304" pitchFamily="18" charset="0"/>
                <a:ea typeface="Arial MT"/>
              </a:rPr>
              <a:t>"Global Trends in taxation: Digitalization, Technology &amp; Dispute Resolutions"</a:t>
            </a:r>
            <a:endParaRPr lang="en-ID" sz="1425" dirty="0">
              <a:solidFill>
                <a:srgbClr val="2C3673"/>
              </a:solidFill>
              <a:latin typeface="Arial" panose="020B0604020202020204" pitchFamily="34" charset="0"/>
              <a:cs typeface="Arial" panose="020B0604020202020204" pitchFamily="34" charset="0"/>
            </a:endParaRPr>
          </a:p>
        </p:txBody>
      </p:sp>
      <p:sp>
        <p:nvSpPr>
          <p:cNvPr id="12" name="Footer Placeholder 4">
            <a:extLst>
              <a:ext uri="{FF2B5EF4-FFF2-40B4-BE49-F238E27FC236}">
                <a16:creationId xmlns:a16="http://schemas.microsoft.com/office/drawing/2014/main" id="{82A83115-8944-64D9-C0F8-AEE89AAEB589}"/>
              </a:ext>
            </a:extLst>
          </p:cNvPr>
          <p:cNvSpPr txBox="1">
            <a:spLocks/>
          </p:cNvSpPr>
          <p:nvPr userDrawn="1"/>
        </p:nvSpPr>
        <p:spPr>
          <a:xfrm>
            <a:off x="3028950" y="6203951"/>
            <a:ext cx="3086100" cy="365125"/>
          </a:xfrm>
          <a:prstGeom prst="rect">
            <a:avLst/>
          </a:prstGeom>
        </p:spPr>
        <p:txBody>
          <a:bodyPr vert="horz"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chemeClr val="tx1">
                    <a:tint val="75000"/>
                  </a:schemeClr>
                </a:solidFill>
                <a:effectLst/>
                <a:uLnTx/>
                <a:uFillTx/>
                <a:latin typeface="+mn-lt"/>
                <a:ea typeface="+mn-ea"/>
                <a:cs typeface="+mn-cs"/>
              </a:rPr>
              <a:t>AOTCA General Meeting and International Tax Conference 2022</a:t>
            </a:r>
            <a:endParaRPr kumimoji="0" lang="en-ID" sz="9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3" name="Rectangle: Rounded Corners 7">
            <a:extLst>
              <a:ext uri="{FF2B5EF4-FFF2-40B4-BE49-F238E27FC236}">
                <a16:creationId xmlns:a16="http://schemas.microsoft.com/office/drawing/2014/main" id="{043DAE28-D7BA-17B8-C441-0B93B8985920}"/>
              </a:ext>
            </a:extLst>
          </p:cNvPr>
          <p:cNvSpPr/>
          <p:nvPr userDrawn="1"/>
        </p:nvSpPr>
        <p:spPr>
          <a:xfrm>
            <a:off x="8481418" y="5951539"/>
            <a:ext cx="431846" cy="561975"/>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8">
            <a:extLst>
              <a:ext uri="{FF2B5EF4-FFF2-40B4-BE49-F238E27FC236}">
                <a16:creationId xmlns:a16="http://schemas.microsoft.com/office/drawing/2014/main" id="{BC043383-9F2E-AF9F-B0DB-5F016C013B9D}"/>
              </a:ext>
            </a:extLst>
          </p:cNvPr>
          <p:cNvSpPr txBox="1"/>
          <p:nvPr userDrawn="1"/>
        </p:nvSpPr>
        <p:spPr>
          <a:xfrm>
            <a:off x="8522494" y="6032471"/>
            <a:ext cx="364331" cy="553998"/>
          </a:xfrm>
          <a:prstGeom prst="rect">
            <a:avLst/>
          </a:prstGeom>
          <a:noFill/>
        </p:spPr>
        <p:txBody>
          <a:bodyPr wrap="square" rtlCol="0">
            <a:spAutoFit/>
          </a:bodyPr>
          <a:lstStyle/>
          <a:p>
            <a:pPr algn="ctr"/>
            <a:fld id="{C4C96E8A-3818-4A23-9348-22EB46801903}" type="slidenum">
              <a:rPr lang="en-ID" altLang="zh-TW" sz="1500" b="1" smtClean="0">
                <a:solidFill>
                  <a:schemeClr val="bg1"/>
                </a:solidFill>
              </a:rPr>
              <a:pPr algn="ctr"/>
              <a:t>‹#›</a:t>
            </a:fld>
            <a:endParaRPr lang="en-ID" altLang="zh-TW" sz="1500" b="1" dirty="0">
              <a:solidFill>
                <a:schemeClr val="bg1"/>
              </a:solidFill>
            </a:endParaRPr>
          </a:p>
        </p:txBody>
      </p:sp>
    </p:spTree>
    <p:extLst>
      <p:ext uri="{BB962C8B-B14F-4D97-AF65-F5344CB8AC3E}">
        <p14:creationId xmlns:p14="http://schemas.microsoft.com/office/powerpoint/2010/main" val="78751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16/11/2022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16/11/2022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16/11/2022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16/11/2022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png"/><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png"/><Relationship Id="rId1" Type="http://schemas.openxmlformats.org/officeDocument/2006/relationships/slideLayout" Target="../slideLayouts/slideLayout1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353259"/>
          </a:xfrm>
        </p:spPr>
        <p:txBody>
          <a:bodyPr/>
          <a:lstStyle/>
          <a:p>
            <a:r>
              <a:rPr lang="en-US" altLang="ja-JP" sz="3600" dirty="0">
                <a:latin typeface="+mj-lt"/>
              </a:rPr>
              <a:t>DISASTER AND TAXATIONS – TAXATION BEYOND THE PANDEMIC</a:t>
            </a:r>
            <a:endParaRPr lang="en-ID" sz="3600" dirty="0">
              <a:latin typeface="+mj-lt"/>
            </a:endParaRP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3CC91DD-5320-221E-3E24-54958A3F97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圖片 7" descr="一張含有 文字, 室外, 街道, 路面 的圖片&#10;&#10;自動產生的描述">
            <a:extLst>
              <a:ext uri="{FF2B5EF4-FFF2-40B4-BE49-F238E27FC236}">
                <a16:creationId xmlns:a16="http://schemas.microsoft.com/office/drawing/2014/main" id="{EBBCE94C-2CC2-51B7-4107-64DE0B19A89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0937"/>
          <a:stretch/>
        </p:blipFill>
        <p:spPr>
          <a:xfrm>
            <a:off x="538384" y="1646614"/>
            <a:ext cx="7915542" cy="3877886"/>
          </a:xfrm>
          <a:prstGeom prst="rect">
            <a:avLst/>
          </a:prstGeom>
        </p:spPr>
      </p:pic>
      <p:pic>
        <p:nvPicPr>
          <p:cNvPr id="5122" name="Picture 2" descr="娛樂場所圖片素材, 25000+張娛樂場所PNG背景圖案免費下載- Lovepik">
            <a:extLst>
              <a:ext uri="{FF2B5EF4-FFF2-40B4-BE49-F238E27FC236}">
                <a16:creationId xmlns:a16="http://schemas.microsoft.com/office/drawing/2014/main" id="{2553303A-A107-4CFA-A615-050FF7483DF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68819" y="3559303"/>
            <a:ext cx="2280314" cy="1946148"/>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a:extLst>
              <a:ext uri="{FF2B5EF4-FFF2-40B4-BE49-F238E27FC236}">
                <a16:creationId xmlns:a16="http://schemas.microsoft.com/office/drawing/2014/main" id="{7A67134C-F97B-1BAF-7060-5229D51684D4}"/>
              </a:ext>
            </a:extLst>
          </p:cNvPr>
          <p:cNvSpPr/>
          <p:nvPr/>
        </p:nvSpPr>
        <p:spPr>
          <a:xfrm>
            <a:off x="538386" y="1645576"/>
            <a:ext cx="7938865" cy="387892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3" name="TextBox 12">
            <a:extLst>
              <a:ext uri="{FF2B5EF4-FFF2-40B4-BE49-F238E27FC236}">
                <a16:creationId xmlns:a16="http://schemas.microsoft.com/office/drawing/2014/main" id="{26770E10-88CB-4790-9B2B-06EA493350FC}"/>
              </a:ext>
            </a:extLst>
          </p:cNvPr>
          <p:cNvSpPr txBox="1"/>
          <p:nvPr/>
        </p:nvSpPr>
        <p:spPr>
          <a:xfrm>
            <a:off x="538385" y="1655190"/>
            <a:ext cx="7902723" cy="784830"/>
          </a:xfrm>
          <a:prstGeom prst="rect">
            <a:avLst/>
          </a:prstGeom>
          <a:noFill/>
        </p:spPr>
        <p:txBody>
          <a:bodyPr wrap="square" rtlCol="0">
            <a:spAutoFit/>
          </a:bodyPr>
          <a:lstStyle/>
          <a:p>
            <a:r>
              <a:rPr lang="en-US" sz="2250" dirty="0">
                <a:solidFill>
                  <a:srgbClr val="0070C0"/>
                </a:solidFill>
                <a:latin typeface="Poppins SemiBold" panose="00000700000000000000" pitchFamily="2" charset="0"/>
                <a:cs typeface="Poppins SemiBold" panose="00000700000000000000" pitchFamily="2" charset="0"/>
              </a:rPr>
              <a:t>6.</a:t>
            </a:r>
            <a:r>
              <a:rPr lang="en-US" sz="2250" dirty="0">
                <a:solidFill>
                  <a:srgbClr val="EDF5FF"/>
                </a:solidFill>
                <a:latin typeface="Poppins SemiBold" panose="00000700000000000000" pitchFamily="2" charset="0"/>
                <a:cs typeface="Poppins SemiBold" panose="00000700000000000000" pitchFamily="2" charset="0"/>
              </a:rPr>
              <a:t> </a:t>
            </a:r>
            <a:r>
              <a:rPr lang="en-US" sz="2250" dirty="0">
                <a:solidFill>
                  <a:srgbClr val="C00000"/>
                </a:solidFill>
                <a:latin typeface="Poppins SemiBold" panose="00000700000000000000" pitchFamily="2" charset="0"/>
                <a:cs typeface="Poppins SemiBold" panose="00000700000000000000" pitchFamily="2" charset="0"/>
              </a:rPr>
              <a:t>Entertainment</a:t>
            </a:r>
            <a:r>
              <a:rPr lang="en-US" sz="2250" dirty="0">
                <a:solidFill>
                  <a:srgbClr val="0070C0"/>
                </a:solidFill>
                <a:latin typeface="Poppins SemiBold" panose="00000700000000000000" pitchFamily="2" charset="0"/>
                <a:cs typeface="Poppins SemiBold" panose="00000700000000000000" pitchFamily="2" charset="0"/>
              </a:rPr>
              <a:t> industry may apply for </a:t>
            </a:r>
            <a:r>
              <a:rPr lang="en-US" sz="2250" dirty="0">
                <a:solidFill>
                  <a:srgbClr val="C00000"/>
                </a:solidFill>
                <a:latin typeface="Poppins SemiBold" panose="00000700000000000000" pitchFamily="2" charset="0"/>
                <a:cs typeface="Poppins SemiBold" panose="00000700000000000000" pitchFamily="2" charset="0"/>
              </a:rPr>
              <a:t>tax deduction</a:t>
            </a:r>
            <a:r>
              <a:rPr lang="en-US" sz="2250" dirty="0">
                <a:solidFill>
                  <a:srgbClr val="0070C0"/>
                </a:solidFill>
                <a:latin typeface="Poppins SemiBold" panose="00000700000000000000" pitchFamily="2" charset="0"/>
                <a:cs typeface="Poppins SemiBold" panose="00000700000000000000" pitchFamily="2" charset="0"/>
              </a:rPr>
              <a:t> on a </a:t>
            </a:r>
            <a:r>
              <a:rPr lang="en-US" sz="2250" dirty="0">
                <a:solidFill>
                  <a:srgbClr val="C00000"/>
                </a:solidFill>
                <a:latin typeface="Poppins SemiBold" panose="00000700000000000000" pitchFamily="2" charset="0"/>
                <a:cs typeface="Poppins SemiBold" panose="00000700000000000000" pitchFamily="2" charset="0"/>
              </a:rPr>
              <a:t>pro rata basis</a:t>
            </a:r>
          </a:p>
        </p:txBody>
      </p:sp>
      <p:cxnSp>
        <p:nvCxnSpPr>
          <p:cNvPr id="2" name="直線接點 1">
            <a:extLst>
              <a:ext uri="{FF2B5EF4-FFF2-40B4-BE49-F238E27FC236}">
                <a16:creationId xmlns:a16="http://schemas.microsoft.com/office/drawing/2014/main" id="{776D7571-8530-2594-4639-0A270515C07A}"/>
              </a:ext>
            </a:extLst>
          </p:cNvPr>
          <p:cNvCxnSpPr>
            <a:cxnSpLocks/>
          </p:cNvCxnSpPr>
          <p:nvPr/>
        </p:nvCxnSpPr>
        <p:spPr>
          <a:xfrm>
            <a:off x="190131" y="2606322"/>
            <a:ext cx="7452730"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sp>
        <p:nvSpPr>
          <p:cNvPr id="4" name="TextBox 1">
            <a:extLst>
              <a:ext uri="{FF2B5EF4-FFF2-40B4-BE49-F238E27FC236}">
                <a16:creationId xmlns:a16="http://schemas.microsoft.com/office/drawing/2014/main" id="{AEC62E12-89F7-383F-46B4-DCD4FCE42266}"/>
              </a:ext>
            </a:extLst>
          </p:cNvPr>
          <p:cNvSpPr txBox="1"/>
          <p:nvPr/>
        </p:nvSpPr>
        <p:spPr>
          <a:xfrm>
            <a:off x="578152" y="2436158"/>
            <a:ext cx="7363028" cy="2131353"/>
          </a:xfrm>
          <a:prstGeom prst="rect">
            <a:avLst/>
          </a:prstGeom>
          <a:noFill/>
        </p:spPr>
        <p:txBody>
          <a:bodyPr wrap="square" rtlCol="0">
            <a:spAutoFit/>
          </a:bodyPr>
          <a:lstStyle/>
          <a:p>
            <a:pPr>
              <a:lnSpc>
                <a:spcPct val="150000"/>
              </a:lnSpc>
            </a:pPr>
            <a:r>
              <a:rPr lang="en-US" sz="1500" b="1" dirty="0">
                <a:latin typeface="Roboto" panose="02000000000000000000" pitchFamily="2" charset="0"/>
                <a:ea typeface="Roboto" panose="02000000000000000000" pitchFamily="2" charset="0"/>
                <a:cs typeface="Roboto" panose="02000000000000000000" pitchFamily="2" charset="0"/>
              </a:rPr>
              <a:t>Entertainment business owners who have </a:t>
            </a:r>
            <a:r>
              <a:rPr lang="en-US" sz="3000" b="1" dirty="0">
                <a:solidFill>
                  <a:srgbClr val="FF0000"/>
                </a:solidFill>
                <a:latin typeface="Roboto" panose="02000000000000000000" pitchFamily="2" charset="0"/>
                <a:ea typeface="Roboto" panose="02000000000000000000" pitchFamily="2" charset="0"/>
                <a:cs typeface="Roboto" panose="02000000000000000000" pitchFamily="2" charset="0"/>
              </a:rPr>
              <a:t>no</a:t>
            </a:r>
            <a:r>
              <a:rPr lang="en-US" sz="3000" b="1" dirty="0">
                <a:latin typeface="Roboto" panose="02000000000000000000" pitchFamily="2" charset="0"/>
                <a:ea typeface="Roboto" panose="02000000000000000000" pitchFamily="2" charset="0"/>
                <a:cs typeface="Roboto" panose="02000000000000000000" pitchFamily="2" charset="0"/>
              </a:rPr>
              <a:t> </a:t>
            </a:r>
            <a:r>
              <a:rPr lang="en-US" sz="1500" b="1" dirty="0">
                <a:latin typeface="Roboto" panose="02000000000000000000" pitchFamily="2" charset="0"/>
                <a:ea typeface="Roboto" panose="02000000000000000000" pitchFamily="2" charset="0"/>
                <a:cs typeface="Roboto" panose="02000000000000000000" pitchFamily="2" charset="0"/>
              </a:rPr>
              <a:t>business or whose business income decreased due to the impact of the pandemic may apply to the local tax collection authority for permission to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deduct</a:t>
            </a:r>
            <a:r>
              <a:rPr lang="en-US" sz="1500" b="1" dirty="0">
                <a:latin typeface="Roboto" panose="02000000000000000000" pitchFamily="2" charset="0"/>
                <a:ea typeface="Roboto" panose="02000000000000000000" pitchFamily="2" charset="0"/>
                <a:cs typeface="Roboto" panose="02000000000000000000" pitchFamily="2" charset="0"/>
              </a:rPr>
              <a:t> the number of days in which they have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not</a:t>
            </a:r>
            <a:r>
              <a:rPr lang="en-US" sz="1500" b="1" dirty="0">
                <a:latin typeface="Roboto" panose="02000000000000000000" pitchFamily="2" charset="0"/>
                <a:ea typeface="Roboto" panose="02000000000000000000" pitchFamily="2" charset="0"/>
                <a:cs typeface="Roboto" panose="02000000000000000000" pitchFamily="2" charset="0"/>
              </a:rPr>
              <a:t> been in business or to reduce the fixed tax on a pro rata basis for unused entertainment facilities.</a:t>
            </a:r>
          </a:p>
        </p:txBody>
      </p:sp>
    </p:spTree>
    <p:extLst>
      <p:ext uri="{BB962C8B-B14F-4D97-AF65-F5344CB8AC3E}">
        <p14:creationId xmlns:p14="http://schemas.microsoft.com/office/powerpoint/2010/main" val="3696382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96F9EF4-F02A-5C18-446F-7A1E6AF440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圖片 5">
            <a:extLst>
              <a:ext uri="{FF2B5EF4-FFF2-40B4-BE49-F238E27FC236}">
                <a16:creationId xmlns:a16="http://schemas.microsoft.com/office/drawing/2014/main" id="{837BF724-969A-45C3-680E-9DC4347C9D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4732" y="4616632"/>
            <a:ext cx="959680" cy="959680"/>
          </a:xfrm>
          <a:prstGeom prst="rect">
            <a:avLst/>
          </a:prstGeom>
        </p:spPr>
      </p:pic>
      <p:pic>
        <p:nvPicPr>
          <p:cNvPr id="12" name="圖片 11">
            <a:extLst>
              <a:ext uri="{FF2B5EF4-FFF2-40B4-BE49-F238E27FC236}">
                <a16:creationId xmlns:a16="http://schemas.microsoft.com/office/drawing/2014/main" id="{C4F28AD3-44D8-7D8A-1A05-4C47F8D82B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8458" y="4617561"/>
            <a:ext cx="959680" cy="959680"/>
          </a:xfrm>
          <a:prstGeom prst="rect">
            <a:avLst/>
          </a:prstGeom>
        </p:spPr>
      </p:pic>
      <p:sp>
        <p:nvSpPr>
          <p:cNvPr id="13" name="TextBox 12">
            <a:extLst>
              <a:ext uri="{FF2B5EF4-FFF2-40B4-BE49-F238E27FC236}">
                <a16:creationId xmlns:a16="http://schemas.microsoft.com/office/drawing/2014/main" id="{26770E10-88CB-4790-9B2B-06EA493350FC}"/>
              </a:ext>
            </a:extLst>
          </p:cNvPr>
          <p:cNvSpPr txBox="1"/>
          <p:nvPr/>
        </p:nvSpPr>
        <p:spPr>
          <a:xfrm>
            <a:off x="190131" y="1595122"/>
            <a:ext cx="6789790" cy="1131079"/>
          </a:xfrm>
          <a:prstGeom prst="rect">
            <a:avLst/>
          </a:prstGeom>
          <a:noFill/>
        </p:spPr>
        <p:txBody>
          <a:bodyPr wrap="square" rtlCol="0">
            <a:spAutoFit/>
          </a:bodyPr>
          <a:lstStyle/>
          <a:p>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7. Tax  benefits for double deduction of </a:t>
            </a:r>
            <a:r>
              <a:rPr lang="en-US" sz="2250" dirty="0">
                <a:solidFill>
                  <a:srgbClr val="C00000"/>
                </a:solidFill>
                <a:latin typeface="Poppins SemiBold" panose="00000700000000000000" pitchFamily="2" charset="0"/>
                <a:cs typeface="Poppins SemiBold" panose="00000700000000000000" pitchFamily="2" charset="0"/>
              </a:rPr>
              <a:t>wages</a:t>
            </a:r>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 during the employee </a:t>
            </a:r>
            <a:r>
              <a:rPr lang="en-US" sz="2250" dirty="0">
                <a:solidFill>
                  <a:srgbClr val="C00000"/>
                </a:solidFill>
                <a:latin typeface="Poppins SemiBold" panose="00000700000000000000" pitchFamily="2" charset="0"/>
                <a:cs typeface="Poppins SemiBold" panose="00000700000000000000" pitchFamily="2" charset="0"/>
              </a:rPr>
              <a:t>quarantine leave</a:t>
            </a:r>
          </a:p>
        </p:txBody>
      </p:sp>
      <p:sp>
        <p:nvSpPr>
          <p:cNvPr id="4" name="TextBox 1">
            <a:extLst>
              <a:ext uri="{FF2B5EF4-FFF2-40B4-BE49-F238E27FC236}">
                <a16:creationId xmlns:a16="http://schemas.microsoft.com/office/drawing/2014/main" id="{AEC62E12-89F7-383F-46B4-DCD4FCE42266}"/>
              </a:ext>
            </a:extLst>
          </p:cNvPr>
          <p:cNvSpPr txBox="1"/>
          <p:nvPr/>
        </p:nvSpPr>
        <p:spPr>
          <a:xfrm>
            <a:off x="190132" y="2517470"/>
            <a:ext cx="8763737" cy="1785104"/>
          </a:xfrm>
          <a:prstGeom prst="rect">
            <a:avLst/>
          </a:prstGeom>
          <a:noFill/>
        </p:spPr>
        <p:txBody>
          <a:bodyPr wrap="square" rtlCol="0">
            <a:spAutoFit/>
          </a:bodyPr>
          <a:lstStyle/>
          <a:p>
            <a:pPr>
              <a:lnSpc>
                <a:spcPct val="150000"/>
              </a:lnSpc>
            </a:pPr>
            <a:r>
              <a:rPr lang="en-US" sz="1500" dirty="0">
                <a:latin typeface="Roboto" panose="02000000000000000000" pitchFamily="2" charset="0"/>
                <a:ea typeface="Roboto" panose="02000000000000000000" pitchFamily="2" charset="0"/>
                <a:cs typeface="Roboto" panose="02000000000000000000" pitchFamily="2" charset="0"/>
              </a:rPr>
              <a:t>Agencies , institutions, schools, juridical persons, and groups shall apply for the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quarantine leave </a:t>
            </a:r>
            <a:r>
              <a:rPr lang="en-US" sz="1500" dirty="0">
                <a:latin typeface="Roboto" panose="02000000000000000000" pitchFamily="2" charset="0"/>
                <a:ea typeface="Roboto" panose="02000000000000000000" pitchFamily="2" charset="0"/>
                <a:cs typeface="Roboto" panose="02000000000000000000" pitchFamily="2" charset="0"/>
              </a:rPr>
              <a:t>in accordance with the regulations announced by the commander of the </a:t>
            </a:r>
            <a:r>
              <a:rPr lang="en-US" sz="1500" dirty="0">
                <a:solidFill>
                  <a:srgbClr val="00B050"/>
                </a:solidFill>
                <a:latin typeface="Roboto" panose="02000000000000000000" pitchFamily="2" charset="0"/>
                <a:ea typeface="Roboto" panose="02000000000000000000" pitchFamily="2" charset="0"/>
                <a:cs typeface="Roboto" panose="02000000000000000000" pitchFamily="2" charset="0"/>
              </a:rPr>
              <a:t>Central Epidemic Command Center</a:t>
            </a:r>
            <a:r>
              <a:rPr lang="en-US" sz="1500" dirty="0">
                <a:latin typeface="Roboto" panose="02000000000000000000" pitchFamily="2" charset="0"/>
                <a:ea typeface="Roboto" panose="02000000000000000000" pitchFamily="2" charset="0"/>
                <a:cs typeface="Roboto" panose="02000000000000000000" pitchFamily="2" charset="0"/>
              </a:rPr>
              <a:t>. If an employee who is instructed to take a leave is still paid during the leave period,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200% of the paid salary </a:t>
            </a:r>
            <a:r>
              <a:rPr lang="en-US" sz="1500" dirty="0">
                <a:latin typeface="Roboto" panose="02000000000000000000" pitchFamily="2" charset="0"/>
                <a:ea typeface="Roboto" panose="02000000000000000000" pitchFamily="2" charset="0"/>
                <a:cs typeface="Roboto" panose="02000000000000000000" pitchFamily="2" charset="0"/>
              </a:rPr>
              <a:t>(whether half salary or full salary) may be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deducted</a:t>
            </a:r>
            <a:r>
              <a:rPr lang="en-US" sz="1500" dirty="0">
                <a:latin typeface="Roboto" panose="02000000000000000000" pitchFamily="2" charset="0"/>
                <a:ea typeface="Roboto" panose="02000000000000000000" pitchFamily="2" charset="0"/>
                <a:cs typeface="Roboto" panose="02000000000000000000" pitchFamily="2" charset="0"/>
              </a:rPr>
              <a:t> from the income tax which the organizations should have paid at the year.</a:t>
            </a:r>
          </a:p>
        </p:txBody>
      </p:sp>
      <p:pic>
        <p:nvPicPr>
          <p:cNvPr id="3" name="圖片 2">
            <a:extLst>
              <a:ext uri="{FF2B5EF4-FFF2-40B4-BE49-F238E27FC236}">
                <a16:creationId xmlns:a16="http://schemas.microsoft.com/office/drawing/2014/main" id="{3E305177-C350-C5A0-8D68-E66B7B761E1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9607" y="4350357"/>
            <a:ext cx="1308052" cy="1308052"/>
          </a:xfrm>
          <a:prstGeom prst="rect">
            <a:avLst/>
          </a:prstGeom>
        </p:spPr>
      </p:pic>
      <p:cxnSp>
        <p:nvCxnSpPr>
          <p:cNvPr id="2" name="直線接點 1">
            <a:extLst>
              <a:ext uri="{FF2B5EF4-FFF2-40B4-BE49-F238E27FC236}">
                <a16:creationId xmlns:a16="http://schemas.microsoft.com/office/drawing/2014/main" id="{A8AF1E25-3D43-50A5-BA30-9A0AE460B966}"/>
              </a:ext>
            </a:extLst>
          </p:cNvPr>
          <p:cNvCxnSpPr>
            <a:cxnSpLocks/>
          </p:cNvCxnSpPr>
          <p:nvPr/>
        </p:nvCxnSpPr>
        <p:spPr>
          <a:xfrm>
            <a:off x="190179" y="2428563"/>
            <a:ext cx="7818442"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pic>
        <p:nvPicPr>
          <p:cNvPr id="9" name="圖片 8">
            <a:extLst>
              <a:ext uri="{FF2B5EF4-FFF2-40B4-BE49-F238E27FC236}">
                <a16:creationId xmlns:a16="http://schemas.microsoft.com/office/drawing/2014/main" id="{61F57B2F-5505-D208-B784-66037195A8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3967" y="4385065"/>
            <a:ext cx="1023791" cy="1023791"/>
          </a:xfrm>
          <a:prstGeom prst="rect">
            <a:avLst/>
          </a:prstGeom>
        </p:spPr>
      </p:pic>
      <p:sp>
        <p:nvSpPr>
          <p:cNvPr id="5" name="箭號: 有線條的向右箭號 4">
            <a:extLst>
              <a:ext uri="{FF2B5EF4-FFF2-40B4-BE49-F238E27FC236}">
                <a16:creationId xmlns:a16="http://schemas.microsoft.com/office/drawing/2014/main" id="{5F7F2503-04A3-742C-7C79-9521C210B2BB}"/>
              </a:ext>
            </a:extLst>
          </p:cNvPr>
          <p:cNvSpPr/>
          <p:nvPr/>
        </p:nvSpPr>
        <p:spPr>
          <a:xfrm>
            <a:off x="4380245" y="4708172"/>
            <a:ext cx="903809" cy="547653"/>
          </a:xfrm>
          <a:prstGeom prst="stripedRightArrow">
            <a:avLst>
              <a:gd name="adj1" fmla="val 50000"/>
              <a:gd name="adj2" fmla="val 96122"/>
            </a:avLst>
          </a:prstGeom>
          <a:solidFill>
            <a:srgbClr val="FE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pic>
        <p:nvPicPr>
          <p:cNvPr id="14" name="圖片 13" descr="一張含有 箭 的圖片&#10;&#10;自動產生的描述">
            <a:extLst>
              <a:ext uri="{FF2B5EF4-FFF2-40B4-BE49-F238E27FC236}">
                <a16:creationId xmlns:a16="http://schemas.microsoft.com/office/drawing/2014/main" id="{CE46AA09-FEDC-56A8-6B04-686E1913DF4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45824" y="4981999"/>
            <a:ext cx="490373" cy="490373"/>
          </a:xfrm>
          <a:prstGeom prst="rect">
            <a:avLst/>
          </a:prstGeom>
        </p:spPr>
      </p:pic>
      <p:pic>
        <p:nvPicPr>
          <p:cNvPr id="16" name="圖片 15">
            <a:extLst>
              <a:ext uri="{FF2B5EF4-FFF2-40B4-BE49-F238E27FC236}">
                <a16:creationId xmlns:a16="http://schemas.microsoft.com/office/drawing/2014/main" id="{004E96D6-E92D-E284-B302-AB3E9F9642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02486" y="4612139"/>
            <a:ext cx="570301" cy="570301"/>
          </a:xfrm>
          <a:prstGeom prst="rect">
            <a:avLst/>
          </a:prstGeom>
        </p:spPr>
      </p:pic>
    </p:spTree>
    <p:extLst>
      <p:ext uri="{BB962C8B-B14F-4D97-AF65-F5344CB8AC3E}">
        <p14:creationId xmlns:p14="http://schemas.microsoft.com/office/powerpoint/2010/main" val="5913533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E9F89E6-DB6E-6E62-A4A5-FA8785948C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TextBox 12">
            <a:extLst>
              <a:ext uri="{FF2B5EF4-FFF2-40B4-BE49-F238E27FC236}">
                <a16:creationId xmlns:a16="http://schemas.microsoft.com/office/drawing/2014/main" id="{26770E10-88CB-4790-9B2B-06EA493350FC}"/>
              </a:ext>
            </a:extLst>
          </p:cNvPr>
          <p:cNvSpPr txBox="1"/>
          <p:nvPr/>
        </p:nvSpPr>
        <p:spPr>
          <a:xfrm>
            <a:off x="190131" y="1563092"/>
            <a:ext cx="7315569" cy="784830"/>
          </a:xfrm>
          <a:prstGeom prst="rect">
            <a:avLst/>
          </a:prstGeom>
          <a:noFill/>
        </p:spPr>
        <p:txBody>
          <a:bodyPr wrap="square" rtlCol="0">
            <a:spAutoFit/>
          </a:bodyPr>
          <a:lstStyle/>
          <a:p>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8.  To extend the </a:t>
            </a:r>
            <a:r>
              <a:rPr lang="en-US" sz="2250" dirty="0">
                <a:solidFill>
                  <a:srgbClr val="C00000"/>
                </a:solidFill>
                <a:latin typeface="Poppins SemiBold" panose="00000700000000000000" pitchFamily="2" charset="0"/>
                <a:cs typeface="Poppins SemiBold" panose="00000700000000000000" pitchFamily="2" charset="0"/>
              </a:rPr>
              <a:t>deadline</a:t>
            </a:r>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 for declaration and payment, and tax installment payment</a:t>
            </a:r>
          </a:p>
        </p:txBody>
      </p:sp>
      <p:sp>
        <p:nvSpPr>
          <p:cNvPr id="4" name="TextBox 1">
            <a:extLst>
              <a:ext uri="{FF2B5EF4-FFF2-40B4-BE49-F238E27FC236}">
                <a16:creationId xmlns:a16="http://schemas.microsoft.com/office/drawing/2014/main" id="{AEC62E12-89F7-383F-46B4-DCD4FCE42266}"/>
              </a:ext>
            </a:extLst>
          </p:cNvPr>
          <p:cNvSpPr txBox="1"/>
          <p:nvPr/>
        </p:nvSpPr>
        <p:spPr>
          <a:xfrm>
            <a:off x="190131" y="2288588"/>
            <a:ext cx="8953869" cy="2477601"/>
          </a:xfrm>
          <a:prstGeom prst="rect">
            <a:avLst/>
          </a:prstGeom>
          <a:noFill/>
        </p:spPr>
        <p:txBody>
          <a:bodyPr wrap="square" rtlCol="0">
            <a:spAutoFit/>
          </a:bodyPr>
          <a:lstStyle/>
          <a:p>
            <a:pPr marL="257175" indent="-257175">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For those who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cannot</a:t>
            </a:r>
            <a:r>
              <a:rPr lang="en-US" sz="1500" dirty="0">
                <a:latin typeface="Roboto" panose="02000000000000000000" pitchFamily="2" charset="0"/>
                <a:ea typeface="Roboto" panose="02000000000000000000" pitchFamily="2" charset="0"/>
                <a:cs typeface="Roboto" panose="02000000000000000000" pitchFamily="2" charset="0"/>
              </a:rPr>
              <a:t> complete the declaration and payment of taxes within the statutory period due to isolation treatment, quarantine or prevention measures, tax authority initiatively announced to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extend the deadline </a:t>
            </a:r>
            <a:r>
              <a:rPr lang="en-US" altLang="zh-TW" sz="1500" dirty="0">
                <a:latin typeface="Roboto" panose="02000000000000000000" pitchFamily="2" charset="0"/>
                <a:ea typeface="Roboto" panose="02000000000000000000" pitchFamily="2" charset="0"/>
                <a:cs typeface="Roboto" panose="02000000000000000000" pitchFamily="2" charset="0"/>
              </a:rPr>
              <a:t>for </a:t>
            </a:r>
            <a:r>
              <a:rPr lang="en-US" altLang="zh-TW" sz="1500" b="1" dirty="0">
                <a:latin typeface="Roboto" panose="02000000000000000000" pitchFamily="2" charset="0"/>
                <a:ea typeface="Roboto" panose="02000000000000000000" pitchFamily="2" charset="0"/>
                <a:cs typeface="Roboto" panose="02000000000000000000" pitchFamily="2" charset="0"/>
              </a:rPr>
              <a:t>tax declaration </a:t>
            </a:r>
            <a:r>
              <a:rPr lang="en-US" altLang="zh-TW" sz="1500" dirty="0">
                <a:latin typeface="Roboto" panose="02000000000000000000" pitchFamily="2" charset="0"/>
                <a:ea typeface="Roboto" panose="02000000000000000000" pitchFamily="2" charset="0"/>
                <a:cs typeface="Roboto" panose="02000000000000000000" pitchFamily="2" charset="0"/>
              </a:rPr>
              <a:t>and </a:t>
            </a:r>
            <a:r>
              <a:rPr lang="en-US" altLang="zh-TW" sz="1500" b="1" dirty="0">
                <a:latin typeface="Roboto" panose="02000000000000000000" pitchFamily="2" charset="0"/>
                <a:ea typeface="Roboto" panose="02000000000000000000" pitchFamily="2" charset="0"/>
                <a:cs typeface="Roboto" panose="02000000000000000000" pitchFamily="2" charset="0"/>
              </a:rPr>
              <a:t>payment</a:t>
            </a:r>
            <a:r>
              <a:rPr lang="en-US" sz="1500" dirty="0">
                <a:latin typeface="Roboto" panose="02000000000000000000" pitchFamily="2" charset="0"/>
                <a:ea typeface="Roboto" panose="02000000000000000000" pitchFamily="2" charset="0"/>
                <a:cs typeface="Roboto" panose="02000000000000000000" pitchFamily="2" charset="0"/>
              </a:rPr>
              <a:t> from March to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May</a:t>
            </a:r>
            <a:r>
              <a:rPr lang="en-US" sz="1500" dirty="0">
                <a:latin typeface="Roboto" panose="02000000000000000000" pitchFamily="2" charset="0"/>
                <a:ea typeface="Roboto" panose="02000000000000000000" pitchFamily="2" charset="0"/>
                <a:cs typeface="Roboto" panose="02000000000000000000" pitchFamily="2" charset="0"/>
              </a:rPr>
              <a:t> this year.</a:t>
            </a:r>
          </a:p>
          <a:p>
            <a:pPr marL="257175" indent="-257175">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During the period of the special regulations </a:t>
            </a:r>
            <a:r>
              <a:rPr lang="en-US" altLang="zh-TW" sz="1500" dirty="0">
                <a:latin typeface="Roboto" panose="02000000000000000000" pitchFamily="2" charset="0"/>
                <a:ea typeface="Roboto" panose="02000000000000000000" pitchFamily="2" charset="0"/>
                <a:cs typeface="Roboto" panose="02000000000000000000" pitchFamily="2" charset="0"/>
              </a:rPr>
              <a:t>implemented</a:t>
            </a:r>
            <a:r>
              <a:rPr lang="en-US" sz="1500" dirty="0">
                <a:latin typeface="Roboto" panose="02000000000000000000" pitchFamily="2" charset="0"/>
                <a:ea typeface="Roboto" panose="02000000000000000000" pitchFamily="2" charset="0"/>
                <a:cs typeface="Roboto" panose="02000000000000000000" pitchFamily="2" charset="0"/>
              </a:rPr>
              <a:t>, taxpayers who are affected by the pandemic and cannot pay the tax in full within the prescribed payment period may apply for an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extension</a:t>
            </a:r>
            <a:r>
              <a:rPr lang="en-US" sz="1500" dirty="0">
                <a:latin typeface="Roboto" panose="02000000000000000000" pitchFamily="2" charset="0"/>
                <a:ea typeface="Roboto" panose="02000000000000000000" pitchFamily="2" charset="0"/>
                <a:cs typeface="Roboto" panose="02000000000000000000" pitchFamily="2" charset="0"/>
              </a:rPr>
              <a:t> or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pay in installments</a:t>
            </a:r>
            <a:r>
              <a:rPr lang="en-US" sz="1500" dirty="0">
                <a:latin typeface="Roboto" panose="02000000000000000000" pitchFamily="2" charset="0"/>
                <a:ea typeface="Roboto" panose="02000000000000000000" pitchFamily="2" charset="0"/>
                <a:cs typeface="Roboto" panose="02000000000000000000" pitchFamily="2" charset="0"/>
              </a:rPr>
              <a:t>, regardless of the amount of tax payable. The </a:t>
            </a:r>
            <a:r>
              <a:rPr lang="en-US" altLang="zh-TW" sz="1500" dirty="0">
                <a:latin typeface="Roboto" panose="02000000000000000000" pitchFamily="2" charset="0"/>
                <a:ea typeface="Roboto" panose="02000000000000000000" pitchFamily="2" charset="0"/>
                <a:cs typeface="Roboto" panose="02000000000000000000" pitchFamily="2" charset="0"/>
              </a:rPr>
              <a:t>maximum of</a:t>
            </a:r>
            <a:r>
              <a:rPr lang="en-US" sz="1500" dirty="0">
                <a:latin typeface="Roboto" panose="02000000000000000000" pitchFamily="2" charset="0"/>
                <a:ea typeface="Roboto" panose="02000000000000000000" pitchFamily="2" charset="0"/>
                <a:cs typeface="Roboto" panose="02000000000000000000" pitchFamily="2" charset="0"/>
              </a:rPr>
              <a:t> extension will be 1 (pay in full) or 3 years (pay in installments; 36 installments). </a:t>
            </a:r>
          </a:p>
        </p:txBody>
      </p:sp>
      <p:cxnSp>
        <p:nvCxnSpPr>
          <p:cNvPr id="2" name="直線接點 1">
            <a:extLst>
              <a:ext uri="{FF2B5EF4-FFF2-40B4-BE49-F238E27FC236}">
                <a16:creationId xmlns:a16="http://schemas.microsoft.com/office/drawing/2014/main" id="{050E129E-C7F1-9AF0-60EA-E32BF65B343C}"/>
              </a:ext>
            </a:extLst>
          </p:cNvPr>
          <p:cNvCxnSpPr>
            <a:cxnSpLocks/>
          </p:cNvCxnSpPr>
          <p:nvPr/>
        </p:nvCxnSpPr>
        <p:spPr>
          <a:xfrm>
            <a:off x="190179" y="2332490"/>
            <a:ext cx="7818442"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sp>
        <p:nvSpPr>
          <p:cNvPr id="6" name="流程圖: 結束點 5">
            <a:extLst>
              <a:ext uri="{FF2B5EF4-FFF2-40B4-BE49-F238E27FC236}">
                <a16:creationId xmlns:a16="http://schemas.microsoft.com/office/drawing/2014/main" id="{21AA1CAE-ADBB-BA96-57B4-34D5180D5746}"/>
              </a:ext>
            </a:extLst>
          </p:cNvPr>
          <p:cNvSpPr/>
          <p:nvPr/>
        </p:nvSpPr>
        <p:spPr>
          <a:xfrm>
            <a:off x="5061959" y="4852417"/>
            <a:ext cx="1179338" cy="326168"/>
          </a:xfrm>
          <a:prstGeom prst="flowChartTerminator">
            <a:avLst/>
          </a:prstGeom>
          <a:solidFill>
            <a:srgbClr val="3399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350" dirty="0">
                <a:latin typeface="Roboto" panose="02000000000000000000" pitchFamily="2" charset="0"/>
                <a:ea typeface="Roboto" panose="02000000000000000000" pitchFamily="2" charset="0"/>
              </a:rPr>
              <a:t>Postponed</a:t>
            </a:r>
          </a:p>
        </p:txBody>
      </p:sp>
      <p:sp>
        <p:nvSpPr>
          <p:cNvPr id="7" name="流程圖: 結束點 6">
            <a:extLst>
              <a:ext uri="{FF2B5EF4-FFF2-40B4-BE49-F238E27FC236}">
                <a16:creationId xmlns:a16="http://schemas.microsoft.com/office/drawing/2014/main" id="{79800B06-3BE7-04B1-F6A0-C3A551C8EBCF}"/>
              </a:ext>
            </a:extLst>
          </p:cNvPr>
          <p:cNvSpPr/>
          <p:nvPr/>
        </p:nvSpPr>
        <p:spPr>
          <a:xfrm>
            <a:off x="6411559" y="4855839"/>
            <a:ext cx="1179338" cy="326168"/>
          </a:xfrm>
          <a:prstGeom prst="flowChartTerminator">
            <a:avLst/>
          </a:prstGeom>
          <a:solidFill>
            <a:srgbClr val="00CC66"/>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350" dirty="0">
                <a:latin typeface="Roboto" panose="02000000000000000000" pitchFamily="2" charset="0"/>
                <a:ea typeface="Roboto" panose="02000000000000000000" pitchFamily="2" charset="0"/>
              </a:rPr>
              <a:t>Installment</a:t>
            </a:r>
            <a:endParaRPr lang="zh-TW" altLang="en-US" sz="1350" dirty="0">
              <a:latin typeface="Roboto" panose="02000000000000000000" pitchFamily="2" charset="0"/>
            </a:endParaRPr>
          </a:p>
        </p:txBody>
      </p:sp>
      <p:sp>
        <p:nvSpPr>
          <p:cNvPr id="8" name="文字方塊 7">
            <a:extLst>
              <a:ext uri="{FF2B5EF4-FFF2-40B4-BE49-F238E27FC236}">
                <a16:creationId xmlns:a16="http://schemas.microsoft.com/office/drawing/2014/main" id="{10988F70-8DBC-37F2-426C-982ED1B90FCA}"/>
              </a:ext>
            </a:extLst>
          </p:cNvPr>
          <p:cNvSpPr txBox="1"/>
          <p:nvPr/>
        </p:nvSpPr>
        <p:spPr>
          <a:xfrm>
            <a:off x="5102427" y="5178584"/>
            <a:ext cx="1125380" cy="300082"/>
          </a:xfrm>
          <a:prstGeom prst="rect">
            <a:avLst/>
          </a:prstGeom>
          <a:noFill/>
        </p:spPr>
        <p:txBody>
          <a:bodyPr wrap="square" rtlCol="0">
            <a:spAutoFit/>
          </a:bodyPr>
          <a:lstStyle/>
          <a:p>
            <a:pPr algn="ctr"/>
            <a:r>
              <a:rPr lang="en-US" altLang="zh-TW" sz="1350" dirty="0">
                <a:latin typeface="Roboto" panose="02000000000000000000" pitchFamily="2" charset="0"/>
                <a:ea typeface="Roboto" panose="02000000000000000000" pitchFamily="2" charset="0"/>
              </a:rPr>
              <a:t>1</a:t>
            </a:r>
            <a:r>
              <a:rPr lang="zh-TW" altLang="en-US" sz="1350" dirty="0">
                <a:latin typeface="Roboto" panose="02000000000000000000" pitchFamily="2" charset="0"/>
              </a:rPr>
              <a:t> </a:t>
            </a:r>
            <a:r>
              <a:rPr lang="en-US" altLang="zh-TW" sz="1350" dirty="0">
                <a:latin typeface="Roboto" panose="02000000000000000000" pitchFamily="2" charset="0"/>
                <a:ea typeface="Roboto" panose="02000000000000000000" pitchFamily="2" charset="0"/>
              </a:rPr>
              <a:t>year</a:t>
            </a:r>
            <a:endParaRPr lang="zh-TW" altLang="en-US" sz="1350" dirty="0">
              <a:latin typeface="Roboto" panose="02000000000000000000" pitchFamily="2" charset="0"/>
            </a:endParaRPr>
          </a:p>
        </p:txBody>
      </p:sp>
      <p:sp>
        <p:nvSpPr>
          <p:cNvPr id="9" name="文字方塊 8">
            <a:extLst>
              <a:ext uri="{FF2B5EF4-FFF2-40B4-BE49-F238E27FC236}">
                <a16:creationId xmlns:a16="http://schemas.microsoft.com/office/drawing/2014/main" id="{88F3730A-D2DF-BE0B-3398-4FFA81AF52EA}"/>
              </a:ext>
            </a:extLst>
          </p:cNvPr>
          <p:cNvSpPr txBox="1"/>
          <p:nvPr/>
        </p:nvSpPr>
        <p:spPr>
          <a:xfrm>
            <a:off x="6465517" y="5178584"/>
            <a:ext cx="1125380" cy="300082"/>
          </a:xfrm>
          <a:prstGeom prst="rect">
            <a:avLst/>
          </a:prstGeom>
          <a:noFill/>
        </p:spPr>
        <p:txBody>
          <a:bodyPr wrap="square" rtlCol="0">
            <a:spAutoFit/>
          </a:bodyPr>
          <a:lstStyle/>
          <a:p>
            <a:pPr algn="ctr"/>
            <a:r>
              <a:rPr lang="en-US" altLang="zh-TW" sz="1350" dirty="0">
                <a:latin typeface="Roboto" panose="02000000000000000000" pitchFamily="2" charset="0"/>
                <a:ea typeface="Roboto" panose="02000000000000000000" pitchFamily="2" charset="0"/>
              </a:rPr>
              <a:t>3</a:t>
            </a:r>
            <a:r>
              <a:rPr lang="zh-TW" altLang="en-US" sz="1350" dirty="0">
                <a:latin typeface="Roboto" panose="02000000000000000000" pitchFamily="2" charset="0"/>
              </a:rPr>
              <a:t> </a:t>
            </a:r>
            <a:r>
              <a:rPr lang="en-US" altLang="zh-TW" sz="1350" dirty="0">
                <a:latin typeface="Roboto" panose="02000000000000000000" pitchFamily="2" charset="0"/>
                <a:ea typeface="Roboto" panose="02000000000000000000" pitchFamily="2" charset="0"/>
              </a:rPr>
              <a:t>years</a:t>
            </a:r>
            <a:endParaRPr lang="zh-TW" altLang="en-US" sz="1350" dirty="0">
              <a:latin typeface="Roboto" panose="02000000000000000000" pitchFamily="2" charset="0"/>
            </a:endParaRPr>
          </a:p>
        </p:txBody>
      </p:sp>
      <p:pic>
        <p:nvPicPr>
          <p:cNvPr id="11" name="圖片 10">
            <a:extLst>
              <a:ext uri="{FF2B5EF4-FFF2-40B4-BE49-F238E27FC236}">
                <a16:creationId xmlns:a16="http://schemas.microsoft.com/office/drawing/2014/main" id="{906464C2-E7A9-4EDE-2B5B-46E6266675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1675" y="5074808"/>
            <a:ext cx="621547" cy="621547"/>
          </a:xfrm>
          <a:prstGeom prst="rect">
            <a:avLst/>
          </a:prstGeom>
        </p:spPr>
      </p:pic>
    </p:spTree>
    <p:extLst>
      <p:ext uri="{BB962C8B-B14F-4D97-AF65-F5344CB8AC3E}">
        <p14:creationId xmlns:p14="http://schemas.microsoft.com/office/powerpoint/2010/main" val="2089413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F47DAF9-CF3D-FCAF-C92C-EF49A012E6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TextBox 12">
            <a:extLst>
              <a:ext uri="{FF2B5EF4-FFF2-40B4-BE49-F238E27FC236}">
                <a16:creationId xmlns:a16="http://schemas.microsoft.com/office/drawing/2014/main" id="{26770E10-88CB-4790-9B2B-06EA493350FC}"/>
              </a:ext>
            </a:extLst>
          </p:cNvPr>
          <p:cNvSpPr txBox="1"/>
          <p:nvPr/>
        </p:nvSpPr>
        <p:spPr>
          <a:xfrm>
            <a:off x="242359" y="1611051"/>
            <a:ext cx="8102609" cy="715581"/>
          </a:xfrm>
          <a:prstGeom prst="rect">
            <a:avLst/>
          </a:prstGeom>
          <a:noFill/>
        </p:spPr>
        <p:txBody>
          <a:bodyPr wrap="square" rtlCol="0">
            <a:spAutoFit/>
          </a:bodyPr>
          <a:lstStyle>
            <a:defPPr>
              <a:defRPr lang="en-US"/>
            </a:defPPr>
            <a:lvl1pPr>
              <a:defRPr sz="3000">
                <a:solidFill>
                  <a:schemeClr val="tx1">
                    <a:lumMod val="85000"/>
                    <a:lumOff val="15000"/>
                  </a:schemeClr>
                </a:solidFill>
                <a:latin typeface="Poppins SemiBold" panose="00000700000000000000" pitchFamily="2" charset="0"/>
                <a:cs typeface="Poppins SemiBold" panose="00000700000000000000" pitchFamily="2" charset="0"/>
              </a:defRPr>
            </a:lvl1pPr>
          </a:lstStyle>
          <a:p>
            <a:r>
              <a:rPr lang="en-US" altLang="zh-TW" sz="2250" dirty="0"/>
              <a:t>9. </a:t>
            </a:r>
            <a:r>
              <a:rPr lang="en-US" altLang="zh-TW" sz="1800" dirty="0">
                <a:solidFill>
                  <a:srgbClr val="C00000"/>
                </a:solidFill>
              </a:rPr>
              <a:t>Taxpayer</a:t>
            </a:r>
            <a:r>
              <a:rPr lang="en-US" altLang="zh-TW" sz="1800" dirty="0"/>
              <a:t>s who receive relevant </a:t>
            </a:r>
            <a:r>
              <a:rPr lang="en-US" altLang="zh-TW" sz="1800" dirty="0">
                <a:solidFill>
                  <a:srgbClr val="C00000"/>
                </a:solidFill>
              </a:rPr>
              <a:t>compensations </a:t>
            </a:r>
            <a:r>
              <a:rPr lang="en-US" altLang="zh-TW" sz="1800" dirty="0"/>
              <a:t>and other funds from the </a:t>
            </a:r>
            <a:r>
              <a:rPr lang="en-US" altLang="zh-TW" sz="1800" dirty="0">
                <a:solidFill>
                  <a:srgbClr val="C00000"/>
                </a:solidFill>
              </a:rPr>
              <a:t>government</a:t>
            </a:r>
            <a:r>
              <a:rPr lang="en-US" altLang="zh-TW" sz="1800" dirty="0"/>
              <a:t> are </a:t>
            </a:r>
            <a:r>
              <a:rPr lang="en-US" altLang="zh-TW" sz="1800" dirty="0">
                <a:solidFill>
                  <a:srgbClr val="C00000"/>
                </a:solidFill>
              </a:rPr>
              <a:t>exempted</a:t>
            </a:r>
            <a:r>
              <a:rPr lang="en-US" altLang="zh-TW" sz="1800" dirty="0"/>
              <a:t> from income tax</a:t>
            </a:r>
            <a:endParaRPr lang="en-US" sz="1800" dirty="0"/>
          </a:p>
        </p:txBody>
      </p:sp>
      <p:sp>
        <p:nvSpPr>
          <p:cNvPr id="4" name="TextBox 1">
            <a:extLst>
              <a:ext uri="{FF2B5EF4-FFF2-40B4-BE49-F238E27FC236}">
                <a16:creationId xmlns:a16="http://schemas.microsoft.com/office/drawing/2014/main" id="{AEC62E12-89F7-383F-46B4-DCD4FCE42266}"/>
              </a:ext>
            </a:extLst>
          </p:cNvPr>
          <p:cNvSpPr txBox="1"/>
          <p:nvPr/>
        </p:nvSpPr>
        <p:spPr>
          <a:xfrm>
            <a:off x="179828" y="2517325"/>
            <a:ext cx="8784345" cy="746358"/>
          </a:xfrm>
          <a:prstGeom prst="rect">
            <a:avLst/>
          </a:prstGeom>
          <a:noFill/>
        </p:spPr>
        <p:txBody>
          <a:bodyPr wrap="square" rtlCol="0">
            <a:spAutoFit/>
          </a:bodyPr>
          <a:lstStyle>
            <a:defPPr>
              <a:defRPr lang="en-US"/>
            </a:defPPr>
            <a:lvl1pPr marL="342900" indent="-342900">
              <a:lnSpc>
                <a:spcPct val="150000"/>
              </a:lnSpc>
              <a:buFont typeface="Arial" panose="020B0604020202020204" pitchFamily="34" charset="0"/>
              <a:buChar char="•"/>
              <a:defRPr sz="2000">
                <a:latin typeface="Roboto" panose="02000000000000000000" pitchFamily="2" charset="0"/>
                <a:ea typeface="Roboto" panose="02000000000000000000" pitchFamily="2" charset="0"/>
                <a:cs typeface="Roboto" panose="02000000000000000000" pitchFamily="2" charset="0"/>
              </a:defRPr>
            </a:lvl1pPr>
          </a:lstStyle>
          <a:p>
            <a:r>
              <a:rPr lang="en-US" altLang="zh-TW" sz="1500" dirty="0"/>
              <a:t>Allowances and compensations received by agencies, institutions and individuals from the government agencies due to COVID-19 are exempted from income tax.</a:t>
            </a:r>
          </a:p>
        </p:txBody>
      </p:sp>
      <p:cxnSp>
        <p:nvCxnSpPr>
          <p:cNvPr id="2" name="直線接點 1">
            <a:extLst>
              <a:ext uri="{FF2B5EF4-FFF2-40B4-BE49-F238E27FC236}">
                <a16:creationId xmlns:a16="http://schemas.microsoft.com/office/drawing/2014/main" id="{36E5238C-5DED-30BD-6EA9-C84A87C29C5B}"/>
              </a:ext>
            </a:extLst>
          </p:cNvPr>
          <p:cNvCxnSpPr>
            <a:cxnSpLocks/>
          </p:cNvCxnSpPr>
          <p:nvPr/>
        </p:nvCxnSpPr>
        <p:spPr>
          <a:xfrm>
            <a:off x="242359" y="2461195"/>
            <a:ext cx="7818442"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pic>
        <p:nvPicPr>
          <p:cNvPr id="3" name="圖片 2">
            <a:extLst>
              <a:ext uri="{FF2B5EF4-FFF2-40B4-BE49-F238E27FC236}">
                <a16:creationId xmlns:a16="http://schemas.microsoft.com/office/drawing/2014/main" id="{3C9169B3-68ED-3F0D-536D-774C9FC545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524" y="3486593"/>
            <a:ext cx="3077447" cy="1731246"/>
          </a:xfrm>
          <a:prstGeom prst="rect">
            <a:avLst/>
          </a:prstGeom>
        </p:spPr>
      </p:pic>
      <p:pic>
        <p:nvPicPr>
          <p:cNvPr id="5" name="圖片 4">
            <a:extLst>
              <a:ext uri="{FF2B5EF4-FFF2-40B4-BE49-F238E27FC236}">
                <a16:creationId xmlns:a16="http://schemas.microsoft.com/office/drawing/2014/main" id="{889625D4-4213-6CEC-B5F0-137F850404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5179" y="3482666"/>
            <a:ext cx="2453642" cy="1735173"/>
          </a:xfrm>
          <a:prstGeom prst="rect">
            <a:avLst/>
          </a:prstGeom>
        </p:spPr>
      </p:pic>
      <p:pic>
        <p:nvPicPr>
          <p:cNvPr id="6" name="圖片 5" descr="一張含有 文字 的圖片&#10;&#10;自動產生的描述">
            <a:extLst>
              <a:ext uri="{FF2B5EF4-FFF2-40B4-BE49-F238E27FC236}">
                <a16:creationId xmlns:a16="http://schemas.microsoft.com/office/drawing/2014/main" id="{7886F2A8-8676-6707-32D4-69D820B3C37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7029" y="3482666"/>
            <a:ext cx="3155048" cy="1772040"/>
          </a:xfrm>
          <a:prstGeom prst="rect">
            <a:avLst/>
          </a:prstGeom>
        </p:spPr>
      </p:pic>
    </p:spTree>
    <p:extLst>
      <p:ext uri="{BB962C8B-B14F-4D97-AF65-F5344CB8AC3E}">
        <p14:creationId xmlns:p14="http://schemas.microsoft.com/office/powerpoint/2010/main" val="728929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24D4C55D-D4A1-4D37-FD4E-C36A7D37A3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圖片 4" descr="一張含有 文字, 天花板, 室內, 個人 的圖片&#10;&#10;自動產生的描述">
            <a:extLst>
              <a:ext uri="{FF2B5EF4-FFF2-40B4-BE49-F238E27FC236}">
                <a16:creationId xmlns:a16="http://schemas.microsoft.com/office/drawing/2014/main" id="{2350F3CE-8A08-86EB-C432-52BC14F98DC4}"/>
              </a:ext>
            </a:extLst>
          </p:cNvPr>
          <p:cNvPicPr>
            <a:picLocks noChangeAspect="1"/>
          </p:cNvPicPr>
          <p:nvPr/>
        </p:nvPicPr>
        <p:blipFill>
          <a:blip r:embed="rId3" cstate="print">
            <a:extLst>
              <a:ext uri="{28A0092B-C50C-407E-A947-70E740481C1C}">
                <a14:useLocalDpi xmlns:a14="http://schemas.microsoft.com/office/drawing/2010/main" val="0"/>
              </a:ext>
            </a:extLst>
          </a:blip>
          <a:srcRect b="12588"/>
          <a:stretch>
            <a:fillRect/>
          </a:stretch>
        </p:blipFill>
        <p:spPr>
          <a:xfrm>
            <a:off x="2762428" y="1817050"/>
            <a:ext cx="6381572" cy="4183700"/>
          </a:xfrm>
          <a:prstGeom prst="rect">
            <a:avLst/>
          </a:prstGeom>
        </p:spPr>
      </p:pic>
      <p:sp>
        <p:nvSpPr>
          <p:cNvPr id="6" name="矩形 5">
            <a:extLst>
              <a:ext uri="{FF2B5EF4-FFF2-40B4-BE49-F238E27FC236}">
                <a16:creationId xmlns:a16="http://schemas.microsoft.com/office/drawing/2014/main" id="{439F55E0-BBE4-820D-4588-C0DD3E5C155E}"/>
              </a:ext>
            </a:extLst>
          </p:cNvPr>
          <p:cNvSpPr/>
          <p:nvPr/>
        </p:nvSpPr>
        <p:spPr>
          <a:xfrm>
            <a:off x="0" y="1790701"/>
            <a:ext cx="9144000" cy="4210049"/>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dirty="0"/>
          </a:p>
        </p:txBody>
      </p:sp>
      <p:sp>
        <p:nvSpPr>
          <p:cNvPr id="13" name="TextBox 12">
            <a:extLst>
              <a:ext uri="{FF2B5EF4-FFF2-40B4-BE49-F238E27FC236}">
                <a16:creationId xmlns:a16="http://schemas.microsoft.com/office/drawing/2014/main" id="{26770E10-88CB-4790-9B2B-06EA493350FC}"/>
              </a:ext>
            </a:extLst>
          </p:cNvPr>
          <p:cNvSpPr txBox="1"/>
          <p:nvPr/>
        </p:nvSpPr>
        <p:spPr>
          <a:xfrm>
            <a:off x="190178" y="1721715"/>
            <a:ext cx="6774503" cy="784830"/>
          </a:xfrm>
          <a:prstGeom prst="rect">
            <a:avLst/>
          </a:prstGeom>
          <a:noFill/>
        </p:spPr>
        <p:txBody>
          <a:bodyPr wrap="square" rtlCol="0">
            <a:spAutoFit/>
          </a:bodyPr>
          <a:lstStyle>
            <a:defPPr>
              <a:defRPr lang="en-US"/>
            </a:defPPr>
            <a:lvl1pPr>
              <a:defRPr sz="3000">
                <a:solidFill>
                  <a:schemeClr val="tx1">
                    <a:lumMod val="85000"/>
                    <a:lumOff val="15000"/>
                  </a:schemeClr>
                </a:solidFill>
                <a:latin typeface="Poppins SemiBold" panose="00000700000000000000" pitchFamily="2" charset="0"/>
                <a:cs typeface="Poppins SemiBold" panose="00000700000000000000" pitchFamily="2" charset="0"/>
              </a:defRPr>
            </a:lvl1pPr>
          </a:lstStyle>
          <a:p>
            <a:r>
              <a:rPr lang="en-US" altLang="zh-TW" sz="2250" dirty="0"/>
              <a:t>10.Extending the </a:t>
            </a:r>
            <a:r>
              <a:rPr lang="en-US" altLang="zh-TW" sz="2250" dirty="0">
                <a:solidFill>
                  <a:srgbClr val="C00000"/>
                </a:solidFill>
              </a:rPr>
              <a:t>time to file income tax </a:t>
            </a:r>
            <a:r>
              <a:rPr lang="en-US" altLang="zh-TW" sz="2250" dirty="0"/>
              <a:t>and </a:t>
            </a:r>
            <a:r>
              <a:rPr lang="en-US" altLang="zh-TW" sz="2250" dirty="0">
                <a:solidFill>
                  <a:srgbClr val="C00000"/>
                </a:solidFill>
              </a:rPr>
              <a:t>refunding tax </a:t>
            </a:r>
            <a:r>
              <a:rPr lang="en-US" altLang="zh-TW" sz="2250" dirty="0"/>
              <a:t>in advance</a:t>
            </a:r>
            <a:endParaRPr lang="en-US" sz="2250" dirty="0"/>
          </a:p>
        </p:txBody>
      </p:sp>
      <p:sp>
        <p:nvSpPr>
          <p:cNvPr id="4" name="TextBox 1">
            <a:extLst>
              <a:ext uri="{FF2B5EF4-FFF2-40B4-BE49-F238E27FC236}">
                <a16:creationId xmlns:a16="http://schemas.microsoft.com/office/drawing/2014/main" id="{AEC62E12-89F7-383F-46B4-DCD4FCE42266}"/>
              </a:ext>
            </a:extLst>
          </p:cNvPr>
          <p:cNvSpPr txBox="1"/>
          <p:nvPr/>
        </p:nvSpPr>
        <p:spPr>
          <a:xfrm>
            <a:off x="190179" y="2547558"/>
            <a:ext cx="4534222" cy="2823850"/>
          </a:xfrm>
          <a:prstGeom prst="rect">
            <a:avLst/>
          </a:prstGeom>
          <a:noFill/>
        </p:spPr>
        <p:txBody>
          <a:bodyPr wrap="square" rtlCol="0">
            <a:spAutoFit/>
          </a:bodyPr>
          <a:lstStyle>
            <a:defPPr>
              <a:defRPr lang="en-US"/>
            </a:defPPr>
            <a:lvl1pPr marL="342900" indent="-342900">
              <a:lnSpc>
                <a:spcPct val="150000"/>
              </a:lnSpc>
              <a:buFont typeface="Arial" panose="020B0604020202020204" pitchFamily="34" charset="0"/>
              <a:buChar char="•"/>
              <a:defRPr sz="2000">
                <a:latin typeface="Roboto" panose="02000000000000000000" pitchFamily="2" charset="0"/>
                <a:ea typeface="Roboto" panose="02000000000000000000" pitchFamily="2" charset="0"/>
                <a:cs typeface="Roboto" panose="02000000000000000000" pitchFamily="2" charset="0"/>
              </a:defRPr>
            </a:lvl1pPr>
          </a:lstStyle>
          <a:p>
            <a:r>
              <a:rPr lang="en-US" altLang="zh-TW" sz="1500" dirty="0"/>
              <a:t>It is universally announced that 2021</a:t>
            </a:r>
            <a:r>
              <a:rPr lang="en-US" altLang="zh-TW" sz="1500" dirty="0">
                <a:solidFill>
                  <a:srgbClr val="0070C0"/>
                </a:solidFill>
              </a:rPr>
              <a:t> income tax settlement filing period</a:t>
            </a:r>
            <a:r>
              <a:rPr lang="en-US" altLang="zh-TW" sz="1500" dirty="0"/>
              <a:t> which is originally from May 1</a:t>
            </a:r>
            <a:r>
              <a:rPr lang="en-US" altLang="zh-TW" sz="1500" baseline="30000" dirty="0"/>
              <a:t>st</a:t>
            </a:r>
            <a:r>
              <a:rPr lang="en-US" altLang="zh-TW" sz="1500" dirty="0"/>
              <a:t> to June 1</a:t>
            </a:r>
            <a:r>
              <a:rPr lang="en-US" altLang="zh-TW" sz="1500" baseline="30000" dirty="0"/>
              <a:t>st</a:t>
            </a:r>
            <a:r>
              <a:rPr lang="en-US" altLang="zh-TW" sz="1500" dirty="0"/>
              <a:t>  2022 </a:t>
            </a:r>
            <a:r>
              <a:rPr lang="en-US" altLang="zh-TW" sz="1500" dirty="0">
                <a:solidFill>
                  <a:srgbClr val="C00000"/>
                </a:solidFill>
              </a:rPr>
              <a:t>extends</a:t>
            </a:r>
            <a:r>
              <a:rPr lang="en-US" altLang="zh-TW" sz="1500" dirty="0"/>
              <a:t> from May 1</a:t>
            </a:r>
            <a:r>
              <a:rPr lang="en-US" altLang="zh-TW" sz="1500" baseline="30000" dirty="0"/>
              <a:t>st</a:t>
            </a:r>
            <a:r>
              <a:rPr lang="en-US" altLang="zh-TW" sz="1500" dirty="0"/>
              <a:t>  to </a:t>
            </a:r>
            <a:r>
              <a:rPr lang="en-US" altLang="zh-TW" sz="1500" dirty="0">
                <a:solidFill>
                  <a:srgbClr val="C00000"/>
                </a:solidFill>
              </a:rPr>
              <a:t>June 30</a:t>
            </a:r>
            <a:r>
              <a:rPr lang="en-US" altLang="zh-TW" sz="1500" baseline="30000" dirty="0">
                <a:solidFill>
                  <a:srgbClr val="C00000"/>
                </a:solidFill>
              </a:rPr>
              <a:t>th</a:t>
            </a:r>
            <a:r>
              <a:rPr lang="en-US" altLang="zh-TW" sz="1500" dirty="0">
                <a:solidFill>
                  <a:srgbClr val="C00000"/>
                </a:solidFill>
              </a:rPr>
              <a:t>  2022</a:t>
            </a:r>
            <a:r>
              <a:rPr lang="en-US" altLang="zh-TW" sz="1500" dirty="0"/>
              <a:t>. Moreover, tax refund cases for 2021 comprehensive income tax settlement are </a:t>
            </a:r>
            <a:r>
              <a:rPr lang="en-US" altLang="zh-TW" sz="1500" dirty="0">
                <a:solidFill>
                  <a:srgbClr val="C00000"/>
                </a:solidFill>
              </a:rPr>
              <a:t>refunded 1 month earlier </a:t>
            </a:r>
            <a:r>
              <a:rPr lang="en-US" altLang="zh-TW" sz="1500" dirty="0"/>
              <a:t>to help people to use funds flexibly during the epidemic and to reduce economic pressure.</a:t>
            </a:r>
            <a:endParaRPr lang="zh-TW" altLang="en-US" sz="1500" dirty="0"/>
          </a:p>
        </p:txBody>
      </p:sp>
      <p:cxnSp>
        <p:nvCxnSpPr>
          <p:cNvPr id="2" name="直線接點 1">
            <a:extLst>
              <a:ext uri="{FF2B5EF4-FFF2-40B4-BE49-F238E27FC236}">
                <a16:creationId xmlns:a16="http://schemas.microsoft.com/office/drawing/2014/main" id="{E0C0FDD6-D736-6039-7E83-0F3B5BB1AF15}"/>
              </a:ext>
            </a:extLst>
          </p:cNvPr>
          <p:cNvCxnSpPr>
            <a:cxnSpLocks/>
          </p:cNvCxnSpPr>
          <p:nvPr/>
        </p:nvCxnSpPr>
        <p:spPr>
          <a:xfrm>
            <a:off x="190179" y="2519320"/>
            <a:ext cx="7818442"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grpSp>
        <p:nvGrpSpPr>
          <p:cNvPr id="3" name="群組 26">
            <a:extLst>
              <a:ext uri="{FF2B5EF4-FFF2-40B4-BE49-F238E27FC236}">
                <a16:creationId xmlns:a16="http://schemas.microsoft.com/office/drawing/2014/main" id="{F7930ECA-AA83-4BC7-557E-931E74419529}"/>
              </a:ext>
            </a:extLst>
          </p:cNvPr>
          <p:cNvGrpSpPr/>
          <p:nvPr/>
        </p:nvGrpSpPr>
        <p:grpSpPr>
          <a:xfrm>
            <a:off x="4932666" y="3517806"/>
            <a:ext cx="3660169" cy="1417783"/>
            <a:chOff x="6452171" y="2537786"/>
            <a:chExt cx="4880225" cy="1890377"/>
          </a:xfrm>
        </p:grpSpPr>
        <p:sp>
          <p:nvSpPr>
            <p:cNvPr id="15" name="矩形: 圓角 14">
              <a:extLst>
                <a:ext uri="{FF2B5EF4-FFF2-40B4-BE49-F238E27FC236}">
                  <a16:creationId xmlns:a16="http://schemas.microsoft.com/office/drawing/2014/main" id="{80C7BE22-5B61-03AE-F5B7-DB0CC0E7781E}"/>
                </a:ext>
              </a:extLst>
            </p:cNvPr>
            <p:cNvSpPr/>
            <p:nvPr/>
          </p:nvSpPr>
          <p:spPr>
            <a:xfrm>
              <a:off x="6452171" y="2537786"/>
              <a:ext cx="4880225" cy="189037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6" name="矩形: 圓角 15">
              <a:extLst>
                <a:ext uri="{FF2B5EF4-FFF2-40B4-BE49-F238E27FC236}">
                  <a16:creationId xmlns:a16="http://schemas.microsoft.com/office/drawing/2014/main" id="{7A78A705-2232-6E02-8AA4-42AB1C259EE7}"/>
                </a:ext>
              </a:extLst>
            </p:cNvPr>
            <p:cNvSpPr/>
            <p:nvPr/>
          </p:nvSpPr>
          <p:spPr>
            <a:xfrm>
              <a:off x="6604572" y="2958957"/>
              <a:ext cx="4573712" cy="139151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grpSp>
          <p:nvGrpSpPr>
            <p:cNvPr id="9" name="群組 8">
              <a:extLst>
                <a:ext uri="{FF2B5EF4-FFF2-40B4-BE49-F238E27FC236}">
                  <a16:creationId xmlns:a16="http://schemas.microsoft.com/office/drawing/2014/main" id="{CC976887-93C4-3FB2-FF3C-53532F1A5BAC}"/>
                </a:ext>
              </a:extLst>
            </p:cNvPr>
            <p:cNvGrpSpPr/>
            <p:nvPr/>
          </p:nvGrpSpPr>
          <p:grpSpPr>
            <a:xfrm>
              <a:off x="9677662" y="3033423"/>
              <a:ext cx="1170480" cy="1170480"/>
              <a:chOff x="9507680" y="4145567"/>
              <a:chExt cx="1170480" cy="1170480"/>
            </a:xfrm>
          </p:grpSpPr>
          <p:pic>
            <p:nvPicPr>
              <p:cNvPr id="7" name="圖片 6">
                <a:extLst>
                  <a:ext uri="{FF2B5EF4-FFF2-40B4-BE49-F238E27FC236}">
                    <a16:creationId xmlns:a16="http://schemas.microsoft.com/office/drawing/2014/main" id="{3A6A4D02-F3E5-C33E-0A81-F14F4639D6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07680" y="4145567"/>
                <a:ext cx="1170480" cy="1170480"/>
              </a:xfrm>
              <a:prstGeom prst="rect">
                <a:avLst/>
              </a:prstGeom>
            </p:spPr>
          </p:pic>
          <p:sp>
            <p:nvSpPr>
              <p:cNvPr id="8" name="矩形 7">
                <a:extLst>
                  <a:ext uri="{FF2B5EF4-FFF2-40B4-BE49-F238E27FC236}">
                    <a16:creationId xmlns:a16="http://schemas.microsoft.com/office/drawing/2014/main" id="{B90643CB-E719-147F-99A8-CC96414C035D}"/>
                  </a:ext>
                </a:extLst>
              </p:cNvPr>
              <p:cNvSpPr/>
              <p:nvPr/>
            </p:nvSpPr>
            <p:spPr>
              <a:xfrm>
                <a:off x="9605618" y="4541177"/>
                <a:ext cx="959527" cy="640961"/>
              </a:xfrm>
              <a:prstGeom prst="rect">
                <a:avLst/>
              </a:prstGeom>
              <a:solidFill>
                <a:srgbClr val="EDF5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TW" sz="2400" b="1" dirty="0">
                    <a:solidFill>
                      <a:schemeClr val="tx1">
                        <a:lumMod val="85000"/>
                        <a:lumOff val="15000"/>
                      </a:schemeClr>
                    </a:solidFill>
                    <a:latin typeface="Roboto" panose="02000000000000000000" pitchFamily="2" charset="0"/>
                    <a:ea typeface="Roboto" panose="02000000000000000000" pitchFamily="2" charset="0"/>
                  </a:rPr>
                  <a:t>6/30</a:t>
                </a:r>
                <a:endParaRPr lang="zh-TW" altLang="en-US" sz="2400" b="1" dirty="0">
                  <a:solidFill>
                    <a:schemeClr val="tx1">
                      <a:lumMod val="85000"/>
                      <a:lumOff val="15000"/>
                    </a:schemeClr>
                  </a:solidFill>
                  <a:latin typeface="Roboto" panose="02000000000000000000" pitchFamily="2" charset="0"/>
                </a:endParaRPr>
              </a:p>
            </p:txBody>
          </p:sp>
        </p:grpSp>
        <p:grpSp>
          <p:nvGrpSpPr>
            <p:cNvPr id="10" name="群組 9">
              <a:extLst>
                <a:ext uri="{FF2B5EF4-FFF2-40B4-BE49-F238E27FC236}">
                  <a16:creationId xmlns:a16="http://schemas.microsoft.com/office/drawing/2014/main" id="{8858B7DC-60BF-7ED1-C01E-E7216C4F6BA2}"/>
                </a:ext>
              </a:extLst>
            </p:cNvPr>
            <p:cNvGrpSpPr/>
            <p:nvPr/>
          </p:nvGrpSpPr>
          <p:grpSpPr>
            <a:xfrm>
              <a:off x="7003502" y="3033423"/>
              <a:ext cx="1170480" cy="1170480"/>
              <a:chOff x="9507680" y="4145567"/>
              <a:chExt cx="1170480" cy="1170480"/>
            </a:xfrm>
          </p:grpSpPr>
          <p:pic>
            <p:nvPicPr>
              <p:cNvPr id="11" name="圖片 10">
                <a:extLst>
                  <a:ext uri="{FF2B5EF4-FFF2-40B4-BE49-F238E27FC236}">
                    <a16:creationId xmlns:a16="http://schemas.microsoft.com/office/drawing/2014/main" id="{0CAB55FC-BADF-5954-C6EB-33EA2F08CB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07680" y="4145567"/>
                <a:ext cx="1170480" cy="1170480"/>
              </a:xfrm>
              <a:prstGeom prst="rect">
                <a:avLst/>
              </a:prstGeom>
            </p:spPr>
          </p:pic>
          <p:sp>
            <p:nvSpPr>
              <p:cNvPr id="12" name="矩形 11">
                <a:extLst>
                  <a:ext uri="{FF2B5EF4-FFF2-40B4-BE49-F238E27FC236}">
                    <a16:creationId xmlns:a16="http://schemas.microsoft.com/office/drawing/2014/main" id="{3063F9CD-BA32-01EB-398F-76A3148F2963}"/>
                  </a:ext>
                </a:extLst>
              </p:cNvPr>
              <p:cNvSpPr/>
              <p:nvPr/>
            </p:nvSpPr>
            <p:spPr>
              <a:xfrm>
                <a:off x="9718633" y="4541177"/>
                <a:ext cx="748574" cy="640961"/>
              </a:xfrm>
              <a:prstGeom prst="rect">
                <a:avLst/>
              </a:prstGeom>
              <a:solidFill>
                <a:srgbClr val="EDF5F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TW" sz="2400" b="1" dirty="0">
                    <a:solidFill>
                      <a:schemeClr val="tx1">
                        <a:lumMod val="85000"/>
                        <a:lumOff val="15000"/>
                      </a:schemeClr>
                    </a:solidFill>
                    <a:latin typeface="Roboto" panose="02000000000000000000" pitchFamily="2" charset="0"/>
                    <a:ea typeface="Roboto" panose="02000000000000000000" pitchFamily="2" charset="0"/>
                  </a:rPr>
                  <a:t>6/1</a:t>
                </a:r>
                <a:endParaRPr lang="zh-TW" altLang="en-US" sz="2400" b="1" dirty="0">
                  <a:solidFill>
                    <a:schemeClr val="tx1">
                      <a:lumMod val="85000"/>
                      <a:lumOff val="15000"/>
                    </a:schemeClr>
                  </a:solidFill>
                  <a:latin typeface="Roboto" panose="02000000000000000000" pitchFamily="2" charset="0"/>
                </a:endParaRPr>
              </a:p>
            </p:txBody>
          </p:sp>
        </p:grpSp>
        <p:sp>
          <p:nvSpPr>
            <p:cNvPr id="14" name="箭號: 有線條的向右箭號 13">
              <a:extLst>
                <a:ext uri="{FF2B5EF4-FFF2-40B4-BE49-F238E27FC236}">
                  <a16:creationId xmlns:a16="http://schemas.microsoft.com/office/drawing/2014/main" id="{16C654EE-068D-543A-51DB-8A46E9526894}"/>
                </a:ext>
              </a:extLst>
            </p:cNvPr>
            <p:cNvSpPr/>
            <p:nvPr/>
          </p:nvSpPr>
          <p:spPr>
            <a:xfrm>
              <a:off x="8436618" y="3298183"/>
              <a:ext cx="978408" cy="640960"/>
            </a:xfrm>
            <a:prstGeom prst="stripedRightArrow">
              <a:avLst>
                <a:gd name="adj1" fmla="val 50000"/>
                <a:gd name="adj2" fmla="val 98760"/>
              </a:avLst>
            </a:prstGeom>
            <a:solidFill>
              <a:srgbClr val="FE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7" name="文字方塊 16">
              <a:extLst>
                <a:ext uri="{FF2B5EF4-FFF2-40B4-BE49-F238E27FC236}">
                  <a16:creationId xmlns:a16="http://schemas.microsoft.com/office/drawing/2014/main" id="{BBC9A5ED-E65A-0662-D7AA-56C3AC19A054}"/>
                </a:ext>
              </a:extLst>
            </p:cNvPr>
            <p:cNvSpPr txBox="1"/>
            <p:nvPr/>
          </p:nvSpPr>
          <p:spPr>
            <a:xfrm>
              <a:off x="7983095" y="2538625"/>
              <a:ext cx="1953955" cy="430887"/>
            </a:xfrm>
            <a:prstGeom prst="rect">
              <a:avLst/>
            </a:prstGeom>
            <a:noFill/>
          </p:spPr>
          <p:txBody>
            <a:bodyPr wrap="none" rtlCol="0">
              <a:spAutoFit/>
            </a:bodyPr>
            <a:lstStyle/>
            <a:p>
              <a:r>
                <a:rPr lang="en-US" altLang="zh-TW" sz="1500" b="1" dirty="0">
                  <a:solidFill>
                    <a:schemeClr val="bg1"/>
                  </a:solidFill>
                  <a:latin typeface="Roboto" panose="02000000000000000000" pitchFamily="2" charset="0"/>
                  <a:ea typeface="Roboto" panose="02000000000000000000" pitchFamily="2" charset="0"/>
                </a:rPr>
                <a:t>Filing Deadline</a:t>
              </a:r>
              <a:endParaRPr lang="zh-TW" altLang="en-US" sz="1500" b="1" dirty="0">
                <a:solidFill>
                  <a:schemeClr val="bg1"/>
                </a:solidFill>
                <a:latin typeface="Roboto" panose="02000000000000000000" pitchFamily="2" charset="0"/>
              </a:endParaRPr>
            </a:p>
          </p:txBody>
        </p:sp>
      </p:grpSp>
    </p:spTree>
    <p:extLst>
      <p:ext uri="{BB962C8B-B14F-4D97-AF65-F5344CB8AC3E}">
        <p14:creationId xmlns:p14="http://schemas.microsoft.com/office/powerpoint/2010/main" val="2844588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F75889-D2FF-3274-58C3-4A30668FE3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9" name="圖片版面配置區 11" descr="一張含有 文字, 室內, 文件, 書桌 的圖片&#10;&#10;自動產生的描述">
            <a:extLst>
              <a:ext uri="{FF2B5EF4-FFF2-40B4-BE49-F238E27FC236}">
                <a16:creationId xmlns:a16="http://schemas.microsoft.com/office/drawing/2014/main" id="{655A1429-37C7-2DFB-8538-B8941272075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1" y="1619251"/>
            <a:ext cx="3445934" cy="3876675"/>
          </a:xfrm>
          <a:prstGeom prst="rect">
            <a:avLst/>
          </a:prstGeom>
        </p:spPr>
      </p:pic>
      <p:sp>
        <p:nvSpPr>
          <p:cNvPr id="11" name="TextBox 10">
            <a:extLst>
              <a:ext uri="{FF2B5EF4-FFF2-40B4-BE49-F238E27FC236}">
                <a16:creationId xmlns:a16="http://schemas.microsoft.com/office/drawing/2014/main" id="{55E2956E-3B07-428C-83D8-EEAEAE37FB68}"/>
              </a:ext>
            </a:extLst>
          </p:cNvPr>
          <p:cNvSpPr txBox="1"/>
          <p:nvPr/>
        </p:nvSpPr>
        <p:spPr>
          <a:xfrm>
            <a:off x="4572000" y="3170179"/>
            <a:ext cx="3134356" cy="955903"/>
          </a:xfrm>
          <a:prstGeom prst="rect">
            <a:avLst/>
          </a:prstGeom>
          <a:noFill/>
        </p:spPr>
        <p:txBody>
          <a:bodyPr wrap="square" rtlCol="0">
            <a:spAutoFit/>
          </a:bodyPr>
          <a:lstStyle/>
          <a:p>
            <a:pPr algn="r">
              <a:lnSpc>
                <a:spcPts val="3150"/>
              </a:lnSpc>
            </a:pPr>
            <a:r>
              <a:rPr lang="en-US" sz="4050" dirty="0">
                <a:latin typeface="Poppins SemiBold" panose="00000700000000000000" pitchFamily="2" charset="0"/>
                <a:cs typeface="Poppins SemiBold" panose="00000700000000000000" pitchFamily="2" charset="0"/>
              </a:rPr>
              <a:t>THANK YOU</a:t>
            </a:r>
          </a:p>
        </p:txBody>
      </p:sp>
      <p:sp>
        <p:nvSpPr>
          <p:cNvPr id="23" name="直角三角形 22"/>
          <p:cNvSpPr/>
          <p:nvPr/>
        </p:nvSpPr>
        <p:spPr>
          <a:xfrm rot="10800000">
            <a:off x="2371725" y="1609725"/>
            <a:ext cx="1076325" cy="389572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6" name="Isosceles Triangle 6">
            <a:extLst>
              <a:ext uri="{FF2B5EF4-FFF2-40B4-BE49-F238E27FC236}">
                <a16:creationId xmlns:a16="http://schemas.microsoft.com/office/drawing/2014/main" id="{5EBEE615-E43F-4093-84F0-E92C8B69CCB5}"/>
              </a:ext>
            </a:extLst>
          </p:cNvPr>
          <p:cNvSpPr/>
          <p:nvPr/>
        </p:nvSpPr>
        <p:spPr>
          <a:xfrm rot="10800000">
            <a:off x="2509156" y="1622824"/>
            <a:ext cx="786494" cy="131087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2153180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44C8B9A-C641-D454-8392-D4F038F2CE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6">
            <a:extLst>
              <a:ext uri="{FF2B5EF4-FFF2-40B4-BE49-F238E27FC236}">
                <a16:creationId xmlns:a16="http://schemas.microsoft.com/office/drawing/2014/main" id="{5A0C8622-197B-4069-A0ED-1E7BDA301E5F}"/>
              </a:ext>
            </a:extLst>
          </p:cNvPr>
          <p:cNvSpPr/>
          <p:nvPr/>
        </p:nvSpPr>
        <p:spPr>
          <a:xfrm>
            <a:off x="904507" y="1754764"/>
            <a:ext cx="4951301" cy="36785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 name="TextBox 7">
            <a:extLst>
              <a:ext uri="{FF2B5EF4-FFF2-40B4-BE49-F238E27FC236}">
                <a16:creationId xmlns:a16="http://schemas.microsoft.com/office/drawing/2014/main" id="{1DA7BC68-93CA-4143-B606-C5B2328E194B}"/>
              </a:ext>
            </a:extLst>
          </p:cNvPr>
          <p:cNvSpPr txBox="1"/>
          <p:nvPr/>
        </p:nvSpPr>
        <p:spPr>
          <a:xfrm>
            <a:off x="1351626" y="2641251"/>
            <a:ext cx="5429462" cy="2631490"/>
          </a:xfrm>
          <a:prstGeom prst="rect">
            <a:avLst/>
          </a:prstGeom>
          <a:noFill/>
        </p:spPr>
        <p:txBody>
          <a:bodyPr wrap="square" rtlCol="0">
            <a:spAutoFit/>
          </a:bodyPr>
          <a:lstStyle/>
          <a:p>
            <a:r>
              <a:rPr lang="en-US" altLang="zh-TW" sz="1500" dirty="0">
                <a:latin typeface="Roboto" panose="02000000000000000000" pitchFamily="2" charset="0"/>
                <a:ea typeface="Roboto" panose="02000000000000000000" pitchFamily="2" charset="0"/>
                <a:cs typeface="Roboto" panose="02000000000000000000" pitchFamily="2" charset="0"/>
              </a:rPr>
              <a:t>Due to </a:t>
            </a:r>
            <a:r>
              <a:rPr lang="en-US" sz="1500" dirty="0">
                <a:latin typeface="Roboto" panose="02000000000000000000" pitchFamily="2" charset="0"/>
                <a:ea typeface="Roboto" panose="02000000000000000000" pitchFamily="2" charset="0"/>
                <a:cs typeface="Roboto" panose="02000000000000000000" pitchFamily="2" charset="0"/>
              </a:rPr>
              <a:t>COVID-19 pandemic, the profit-making business was greatly affected, and </a:t>
            </a:r>
            <a:r>
              <a:rPr lang="en-US" sz="1500" dirty="0">
                <a:solidFill>
                  <a:srgbClr val="FF0000"/>
                </a:solidFill>
                <a:latin typeface="Roboto" panose="02000000000000000000" pitchFamily="2" charset="0"/>
                <a:ea typeface="Roboto" panose="02000000000000000000" pitchFamily="2" charset="0"/>
                <a:cs typeface="Roboto" panose="02000000000000000000" pitchFamily="2" charset="0"/>
              </a:rPr>
              <a:t>the net operating income</a:t>
            </a:r>
            <a:r>
              <a:rPr lang="en-US" sz="1500" dirty="0">
                <a:latin typeface="Roboto" panose="02000000000000000000" pitchFamily="2" charset="0"/>
                <a:ea typeface="Roboto" panose="02000000000000000000" pitchFamily="2" charset="0"/>
                <a:cs typeface="Roboto" panose="02000000000000000000" pitchFamily="2" charset="0"/>
              </a:rPr>
              <a:t> in 2021 was reduced by </a:t>
            </a:r>
            <a:r>
              <a:rPr lang="en-US" sz="1500" dirty="0">
                <a:solidFill>
                  <a:srgbClr val="FF0000"/>
                </a:solidFill>
                <a:latin typeface="Roboto" panose="02000000000000000000" pitchFamily="2" charset="0"/>
                <a:ea typeface="Roboto" panose="02000000000000000000" pitchFamily="2" charset="0"/>
                <a:cs typeface="Roboto" panose="02000000000000000000" pitchFamily="2" charset="0"/>
              </a:rPr>
              <a:t>30%</a:t>
            </a:r>
            <a:r>
              <a:rPr lang="en-US" sz="1500" dirty="0">
                <a:latin typeface="Roboto" panose="02000000000000000000" pitchFamily="2" charset="0"/>
                <a:ea typeface="Roboto" panose="02000000000000000000" pitchFamily="2" charset="0"/>
                <a:cs typeface="Roboto" panose="02000000000000000000" pitchFamily="2" charset="0"/>
              </a:rPr>
              <a:t> compared to the incomes in 2020 and in 2019. </a:t>
            </a:r>
            <a:r>
              <a:rPr lang="en-US" sz="1500" dirty="0">
                <a:solidFill>
                  <a:srgbClr val="0070C0"/>
                </a:solidFill>
                <a:latin typeface="Roboto" panose="02000000000000000000" pitchFamily="2" charset="0"/>
                <a:ea typeface="Roboto" panose="02000000000000000000" pitchFamily="2" charset="0"/>
                <a:cs typeface="Roboto" panose="02000000000000000000" pitchFamily="2" charset="0"/>
              </a:rPr>
              <a:t>The proper net profit rate was</a:t>
            </a:r>
            <a:r>
              <a:rPr lang="en-US" sz="1500" dirty="0">
                <a:latin typeface="Roboto" panose="02000000000000000000" pitchFamily="2" charset="0"/>
                <a:ea typeface="Roboto" panose="02000000000000000000" pitchFamily="2" charset="0"/>
                <a:cs typeface="Roboto" panose="02000000000000000000" pitchFamily="2" charset="0"/>
              </a:rPr>
              <a:t> </a:t>
            </a:r>
            <a:r>
              <a:rPr lang="en-US" altLang="zh-TW" sz="1500" i="1" dirty="0">
                <a:solidFill>
                  <a:srgbClr val="0070C0"/>
                </a:solidFill>
                <a:latin typeface="Roboto" panose="02000000000000000000" pitchFamily="2" charset="0"/>
                <a:ea typeface="Roboto" panose="02000000000000000000" pitchFamily="2" charset="0"/>
                <a:cs typeface="Roboto" panose="02000000000000000000" pitchFamily="2" charset="0"/>
              </a:rPr>
              <a:t>80%</a:t>
            </a:r>
            <a:r>
              <a:rPr lang="en-US" altLang="zh-TW" sz="1500" dirty="0">
                <a:latin typeface="Roboto" panose="02000000000000000000" pitchFamily="2" charset="0"/>
                <a:ea typeface="Roboto" panose="02000000000000000000" pitchFamily="2" charset="0"/>
                <a:cs typeface="Roboto" panose="02000000000000000000" pitchFamily="2" charset="0"/>
              </a:rPr>
              <a:t> of </a:t>
            </a:r>
            <a:r>
              <a:rPr lang="en-US" sz="1500" dirty="0">
                <a:latin typeface="Roboto" panose="02000000000000000000" pitchFamily="2" charset="0"/>
                <a:ea typeface="Roboto" panose="02000000000000000000" pitchFamily="2" charset="0"/>
                <a:cs typeface="Roboto" panose="02000000000000000000" pitchFamily="2" charset="0"/>
              </a:rPr>
              <a:t>the standard for the 2021 reviewing tax declaration on paper net profit rate.</a:t>
            </a:r>
          </a:p>
          <a:p>
            <a:endParaRPr lang="en-US" sz="1500" dirty="0">
              <a:latin typeface="Roboto" panose="02000000000000000000" pitchFamily="2" charset="0"/>
              <a:ea typeface="Roboto" panose="02000000000000000000" pitchFamily="2" charset="0"/>
              <a:cs typeface="Roboto" panose="02000000000000000000" pitchFamily="2" charset="0"/>
            </a:endParaRPr>
          </a:p>
          <a:p>
            <a:r>
              <a:rPr lang="en-US" sz="1500" dirty="0">
                <a:latin typeface="Roboto" panose="02000000000000000000" pitchFamily="2" charset="0"/>
                <a:ea typeface="Roboto" panose="02000000000000000000" pitchFamily="2" charset="0"/>
                <a:cs typeface="Roboto" panose="02000000000000000000" pitchFamily="2" charset="0"/>
              </a:rPr>
              <a:t> For example, the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net profit rate of the industry is 6%, </a:t>
            </a:r>
            <a:r>
              <a:rPr lang="en-US" sz="1500" dirty="0">
                <a:latin typeface="Roboto" panose="02000000000000000000" pitchFamily="2" charset="0"/>
                <a:ea typeface="Roboto" panose="02000000000000000000" pitchFamily="2" charset="0"/>
                <a:cs typeface="Roboto" panose="02000000000000000000" pitchFamily="2" charset="0"/>
              </a:rPr>
              <a:t>and those who meet the conditions can be calculated at a net profit rate of </a:t>
            </a:r>
            <a:r>
              <a:rPr lang="en-US" sz="1500" dirty="0">
                <a:solidFill>
                  <a:srgbClr val="FF0000"/>
                </a:solidFill>
                <a:latin typeface="Roboto" panose="02000000000000000000" pitchFamily="2" charset="0"/>
                <a:ea typeface="Roboto" panose="02000000000000000000" pitchFamily="2" charset="0"/>
                <a:cs typeface="Roboto" panose="02000000000000000000" pitchFamily="2" charset="0"/>
              </a:rPr>
              <a:t>4.8%</a:t>
            </a:r>
            <a:r>
              <a:rPr lang="en-US" sz="1500" dirty="0">
                <a:latin typeface="Roboto" panose="02000000000000000000" pitchFamily="2" charset="0"/>
                <a:ea typeface="Roboto" panose="02000000000000000000" pitchFamily="2" charset="0"/>
                <a:cs typeface="Roboto" panose="02000000000000000000" pitchFamily="2" charset="0"/>
              </a:rPr>
              <a:t>. This tax benefit  is applied to the entity and can be adopted when the conditions are met and  the entity completes the tax returns </a:t>
            </a:r>
            <a:r>
              <a:rPr lang="en-US" altLang="zh-TW" sz="1500" dirty="0">
                <a:latin typeface="Roboto" panose="02000000000000000000" pitchFamily="2" charset="0"/>
                <a:ea typeface="Roboto" panose="02000000000000000000" pitchFamily="2" charset="0"/>
                <a:cs typeface="Roboto" panose="02000000000000000000" pitchFamily="2" charset="0"/>
              </a:rPr>
              <a:t>filing </a:t>
            </a:r>
            <a:r>
              <a:rPr lang="en-US" sz="1500" dirty="0">
                <a:latin typeface="Roboto" panose="02000000000000000000" pitchFamily="2" charset="0"/>
                <a:ea typeface="Roboto" panose="02000000000000000000" pitchFamily="2" charset="0"/>
                <a:cs typeface="Roboto" panose="02000000000000000000" pitchFamily="2" charset="0"/>
              </a:rPr>
              <a:t>.</a:t>
            </a:r>
          </a:p>
        </p:txBody>
      </p:sp>
      <p:sp>
        <p:nvSpPr>
          <p:cNvPr id="9" name="TextBox 8">
            <a:extLst>
              <a:ext uri="{FF2B5EF4-FFF2-40B4-BE49-F238E27FC236}">
                <a16:creationId xmlns:a16="http://schemas.microsoft.com/office/drawing/2014/main" id="{B4DF3584-7410-4070-B94E-0AE73631A88E}"/>
              </a:ext>
            </a:extLst>
          </p:cNvPr>
          <p:cNvSpPr txBox="1"/>
          <p:nvPr/>
        </p:nvSpPr>
        <p:spPr>
          <a:xfrm>
            <a:off x="416608" y="1741740"/>
            <a:ext cx="5677528" cy="896656"/>
          </a:xfrm>
          <a:prstGeom prst="rect">
            <a:avLst/>
          </a:prstGeom>
          <a:noFill/>
        </p:spPr>
        <p:txBody>
          <a:bodyPr wrap="square" rtlCol="0">
            <a:spAutoFit/>
          </a:bodyPr>
          <a:lstStyle/>
          <a:p>
            <a:pPr>
              <a:lnSpc>
                <a:spcPts val="3150"/>
              </a:lnSpc>
            </a:pPr>
            <a:r>
              <a:rPr lang="en-US" sz="2400" b="1" dirty="0">
                <a:solidFill>
                  <a:schemeClr val="tx2"/>
                </a:solidFill>
                <a:latin typeface="Poppins Light" panose="00000400000000000000" pitchFamily="2" charset="0"/>
                <a:cs typeface="Poppins Light" panose="00000400000000000000" pitchFamily="2" charset="0"/>
              </a:rPr>
              <a:t>To release corporate tax burden after the pandemic</a:t>
            </a:r>
            <a:endParaRPr lang="en-US" sz="2700" b="1" dirty="0">
              <a:solidFill>
                <a:schemeClr val="tx2"/>
              </a:solidFill>
              <a:latin typeface="Poppins SemiBold" panose="00000700000000000000" pitchFamily="2" charset="0"/>
              <a:cs typeface="Poppins SemiBold" panose="00000700000000000000" pitchFamily="2" charset="0"/>
            </a:endParaRPr>
          </a:p>
        </p:txBody>
      </p:sp>
      <p:pic>
        <p:nvPicPr>
          <p:cNvPr id="20" name="圖片版面配置區 19" descr="一張含有 建築物, 籠 的圖片&#10;&#10;自動產生的描述">
            <a:extLst>
              <a:ext uri="{FF2B5EF4-FFF2-40B4-BE49-F238E27FC236}">
                <a16:creationId xmlns:a16="http://schemas.microsoft.com/office/drawing/2014/main" id="{5D12CDE7-C663-A93E-0FC7-CD88D83D97BA}"/>
              </a:ext>
            </a:extLst>
          </p:cNvPr>
          <p:cNvPicPr>
            <a:picLocks noGrp="1" noChangeAspect="1"/>
          </p:cNvPicPr>
          <p:nvPr>
            <p:ph type="pic" sz="quarter" idx="4294967295"/>
          </p:nvPr>
        </p:nvPicPr>
        <p:blipFill>
          <a:blip r:embed="rId3" cstate="print">
            <a:extLst>
              <a:ext uri="{28A0092B-C50C-407E-A947-70E740481C1C}">
                <a14:useLocalDpi xmlns:a14="http://schemas.microsoft.com/office/drawing/2010/main" val="0"/>
              </a:ext>
            </a:extLst>
          </a:blip>
          <a:srcRect/>
          <a:stretch>
            <a:fillRect/>
          </a:stretch>
        </p:blipFill>
        <p:spPr>
          <a:xfrm>
            <a:off x="7019925" y="1708150"/>
            <a:ext cx="2124075" cy="3578225"/>
          </a:xfrm>
        </p:spPr>
      </p:pic>
      <p:cxnSp>
        <p:nvCxnSpPr>
          <p:cNvPr id="6" name="Straight Connector 5">
            <a:extLst>
              <a:ext uri="{FF2B5EF4-FFF2-40B4-BE49-F238E27FC236}">
                <a16:creationId xmlns:a16="http://schemas.microsoft.com/office/drawing/2014/main" id="{5159EF66-E641-4A8B-912A-2D0335FFBE83}"/>
              </a:ext>
            </a:extLst>
          </p:cNvPr>
          <p:cNvCxnSpPr>
            <a:cxnSpLocks/>
          </p:cNvCxnSpPr>
          <p:nvPr/>
        </p:nvCxnSpPr>
        <p:spPr>
          <a:xfrm>
            <a:off x="928466" y="857250"/>
            <a:ext cx="0" cy="939019"/>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4645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0839566-79AD-FD0E-2D12-C88D8175A9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a:extLst>
              <a:ext uri="{FF2B5EF4-FFF2-40B4-BE49-F238E27FC236}">
                <a16:creationId xmlns:a16="http://schemas.microsoft.com/office/drawing/2014/main" id="{CEE298AB-0F70-49C8-901B-2DDDFCC39FB6}"/>
              </a:ext>
            </a:extLst>
          </p:cNvPr>
          <p:cNvSpPr txBox="1"/>
          <p:nvPr/>
        </p:nvSpPr>
        <p:spPr>
          <a:xfrm>
            <a:off x="5022171" y="2960489"/>
            <a:ext cx="3884548" cy="1938992"/>
          </a:xfrm>
          <a:prstGeom prst="rect">
            <a:avLst/>
          </a:prstGeom>
          <a:noFill/>
        </p:spPr>
        <p:txBody>
          <a:bodyPr wrap="square" rtlCol="0">
            <a:spAutoFit/>
          </a:bodyPr>
          <a:lstStyle/>
          <a:p>
            <a:r>
              <a:rPr lang="en-US" sz="1500" dirty="0">
                <a:latin typeface="Roboto" panose="02000000000000000000" pitchFamily="2" charset="0"/>
                <a:ea typeface="Roboto" panose="02000000000000000000" pitchFamily="2" charset="0"/>
                <a:cs typeface="Roboto" panose="02000000000000000000" pitchFamily="2" charset="0"/>
              </a:rPr>
              <a:t>As for the tax assistances, the relevant policies include: (1)  the companies can apply for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tax deductions;</a:t>
            </a:r>
            <a:r>
              <a:rPr lang="en-US" sz="1500" dirty="0">
                <a:latin typeface="Roboto" panose="02000000000000000000" pitchFamily="2" charset="0"/>
                <a:ea typeface="Roboto" panose="02000000000000000000" pitchFamily="2" charset="0"/>
                <a:cs typeface="Roboto" panose="02000000000000000000" pitchFamily="2" charset="0"/>
              </a:rPr>
              <a:t> (2)the double  reduction of employee salary expenses caused by the </a:t>
            </a:r>
            <a:r>
              <a:rPr lang="en-US" sz="1500" dirty="0">
                <a:solidFill>
                  <a:srgbClr val="C00000"/>
                </a:solidFill>
                <a:latin typeface="Roboto" panose="02000000000000000000" pitchFamily="2" charset="0"/>
                <a:ea typeface="Roboto" panose="02000000000000000000" pitchFamily="2" charset="0"/>
                <a:cs typeface="Roboto" panose="02000000000000000000" pitchFamily="2" charset="0"/>
              </a:rPr>
              <a:t>quarantine leave </a:t>
            </a:r>
            <a:r>
              <a:rPr lang="en-US" sz="1500" dirty="0">
                <a:latin typeface="Roboto" panose="02000000000000000000" pitchFamily="2" charset="0"/>
                <a:ea typeface="Roboto" panose="02000000000000000000" pitchFamily="2" charset="0"/>
                <a:cs typeface="Roboto" panose="02000000000000000000" pitchFamily="2" charset="0"/>
              </a:rPr>
              <a:t>may be adopted, and (3)  the </a:t>
            </a:r>
            <a:r>
              <a:rPr lang="en-US" sz="1500" dirty="0">
                <a:solidFill>
                  <a:srgbClr val="FF0000"/>
                </a:solidFill>
                <a:latin typeface="Roboto" panose="02000000000000000000" pitchFamily="2" charset="0"/>
                <a:ea typeface="Roboto" panose="02000000000000000000" pitchFamily="2" charset="0"/>
                <a:cs typeface="Roboto" panose="02000000000000000000" pitchFamily="2" charset="0"/>
              </a:rPr>
              <a:t>extension of tax period </a:t>
            </a:r>
            <a:r>
              <a:rPr lang="en-US" sz="1500" dirty="0">
                <a:latin typeface="Roboto" panose="02000000000000000000" pitchFamily="2" charset="0"/>
                <a:ea typeface="Roboto" panose="02000000000000000000" pitchFamily="2" charset="0"/>
                <a:cs typeface="Roboto" panose="02000000000000000000" pitchFamily="2" charset="0"/>
              </a:rPr>
              <a:t>and </a:t>
            </a:r>
            <a:r>
              <a:rPr lang="en-US" sz="1500" dirty="0">
                <a:solidFill>
                  <a:srgbClr val="FF0000"/>
                </a:solidFill>
                <a:latin typeface="Roboto" panose="02000000000000000000" pitchFamily="2" charset="0"/>
                <a:ea typeface="Roboto" panose="02000000000000000000" pitchFamily="2" charset="0"/>
                <a:cs typeface="Roboto" panose="02000000000000000000" pitchFamily="2" charset="0"/>
              </a:rPr>
              <a:t>tax exemption </a:t>
            </a:r>
            <a:r>
              <a:rPr lang="en-US" sz="1500" dirty="0">
                <a:latin typeface="Roboto" panose="02000000000000000000" pitchFamily="2" charset="0"/>
                <a:ea typeface="Roboto" panose="02000000000000000000" pitchFamily="2" charset="0"/>
                <a:cs typeface="Roboto" panose="02000000000000000000" pitchFamily="2" charset="0"/>
              </a:rPr>
              <a:t>are automatically implemented.</a:t>
            </a:r>
          </a:p>
        </p:txBody>
      </p:sp>
      <p:sp>
        <p:nvSpPr>
          <p:cNvPr id="3" name="TextBox 2">
            <a:extLst>
              <a:ext uri="{FF2B5EF4-FFF2-40B4-BE49-F238E27FC236}">
                <a16:creationId xmlns:a16="http://schemas.microsoft.com/office/drawing/2014/main" id="{FCA6E315-CF5D-4FDA-8251-FD7C00B8073B}"/>
              </a:ext>
            </a:extLst>
          </p:cNvPr>
          <p:cNvSpPr txBox="1"/>
          <p:nvPr/>
        </p:nvSpPr>
        <p:spPr>
          <a:xfrm>
            <a:off x="5022171" y="1839413"/>
            <a:ext cx="4121829" cy="1121076"/>
          </a:xfrm>
          <a:prstGeom prst="rect">
            <a:avLst/>
          </a:prstGeom>
          <a:noFill/>
        </p:spPr>
        <p:txBody>
          <a:bodyPr wrap="square" rtlCol="0">
            <a:spAutoFit/>
          </a:bodyPr>
          <a:lstStyle>
            <a:defPPr>
              <a:defRPr lang="en-US"/>
            </a:defPPr>
            <a:lvl1pPr>
              <a:lnSpc>
                <a:spcPts val="4200"/>
              </a:lnSpc>
              <a:defRPr sz="2800" b="1">
                <a:solidFill>
                  <a:schemeClr val="tx2"/>
                </a:solidFill>
                <a:latin typeface="Poppins Light" panose="00000400000000000000" pitchFamily="2" charset="0"/>
                <a:cs typeface="Poppins Light" panose="00000400000000000000" pitchFamily="2" charset="0"/>
              </a:defRPr>
            </a:lvl1pPr>
          </a:lstStyle>
          <a:p>
            <a:r>
              <a:rPr lang="en-US" sz="2400" dirty="0"/>
              <a:t>Tax assistances during and after the pandemic</a:t>
            </a:r>
          </a:p>
        </p:txBody>
      </p:sp>
      <p:sp>
        <p:nvSpPr>
          <p:cNvPr id="4" name="Rectangle 3">
            <a:extLst>
              <a:ext uri="{FF2B5EF4-FFF2-40B4-BE49-F238E27FC236}">
                <a16:creationId xmlns:a16="http://schemas.microsoft.com/office/drawing/2014/main" id="{B41FD019-F1FF-4B58-8F72-5A0B05CE4750}"/>
              </a:ext>
            </a:extLst>
          </p:cNvPr>
          <p:cNvSpPr/>
          <p:nvPr/>
        </p:nvSpPr>
        <p:spPr>
          <a:xfrm>
            <a:off x="781936" y="1735331"/>
            <a:ext cx="535430" cy="37088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7" name="Straight Connector 6">
            <a:extLst>
              <a:ext uri="{FF2B5EF4-FFF2-40B4-BE49-F238E27FC236}">
                <a16:creationId xmlns:a16="http://schemas.microsoft.com/office/drawing/2014/main" id="{4840C8E2-7AE0-4FCE-9163-5C82CB4E6963}"/>
              </a:ext>
            </a:extLst>
          </p:cNvPr>
          <p:cNvCxnSpPr>
            <a:cxnSpLocks/>
          </p:cNvCxnSpPr>
          <p:nvPr/>
        </p:nvCxnSpPr>
        <p:spPr>
          <a:xfrm>
            <a:off x="5022171" y="2944589"/>
            <a:ext cx="322798"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1" name="圖片 20" descr="一張含有 文字 的圖片&#10;&#10;自動產生的描述">
            <a:extLst>
              <a:ext uri="{FF2B5EF4-FFF2-40B4-BE49-F238E27FC236}">
                <a16:creationId xmlns:a16="http://schemas.microsoft.com/office/drawing/2014/main" id="{095FB62C-15E6-BFEF-FD7E-70991239789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033968" y="1744579"/>
            <a:ext cx="3523078" cy="3699617"/>
          </a:xfrm>
          <a:prstGeom prst="rect">
            <a:avLst/>
          </a:prstGeom>
        </p:spPr>
      </p:pic>
    </p:spTree>
    <p:extLst>
      <p:ext uri="{BB962C8B-B14F-4D97-AF65-F5344CB8AC3E}">
        <p14:creationId xmlns:p14="http://schemas.microsoft.com/office/powerpoint/2010/main" val="209556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A78FE7F-C557-FC49-92BC-3C3D64B07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026" name="Picture 2" descr="網路賣家注意！財政部為防止店家逃漏稅，明年元旦起須揭露「營業人名稱」和「統一編號」 | 立馬購">
            <a:extLst>
              <a:ext uri="{FF2B5EF4-FFF2-40B4-BE49-F238E27FC236}">
                <a16:creationId xmlns:a16="http://schemas.microsoft.com/office/drawing/2014/main" id="{2CC3550E-6304-468D-AF6A-46F60B85D1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628" y="1698128"/>
            <a:ext cx="4094429" cy="2313089"/>
          </a:xfrm>
          <a:prstGeom prst="rect">
            <a:avLst/>
          </a:prstGeom>
          <a:noFill/>
          <a:extLst>
            <a:ext uri="{909E8E84-426E-40DD-AFC4-6F175D3DCCD1}">
              <a14:hiddenFill xmlns:a14="http://schemas.microsoft.com/office/drawing/2010/main">
                <a:solidFill>
                  <a:srgbClr val="FFFFFF"/>
                </a:solidFill>
              </a14:hiddenFill>
            </a:ext>
          </a:extLst>
        </p:spPr>
      </p:pic>
      <p:sp>
        <p:nvSpPr>
          <p:cNvPr id="5" name="文字方塊 4">
            <a:extLst>
              <a:ext uri="{FF2B5EF4-FFF2-40B4-BE49-F238E27FC236}">
                <a16:creationId xmlns:a16="http://schemas.microsoft.com/office/drawing/2014/main" id="{5DF97302-F99C-44A1-ADD6-5114D4885489}"/>
              </a:ext>
            </a:extLst>
          </p:cNvPr>
          <p:cNvSpPr txBox="1"/>
          <p:nvPr/>
        </p:nvSpPr>
        <p:spPr>
          <a:xfrm rot="10800000" flipV="1">
            <a:off x="2150616" y="2631301"/>
            <a:ext cx="6684886" cy="2931572"/>
          </a:xfrm>
          <a:prstGeom prst="rect">
            <a:avLst/>
          </a:prstGeom>
          <a:noFill/>
        </p:spPr>
        <p:txBody>
          <a:bodyPr wrap="square">
            <a:spAutoFit/>
          </a:bodyPr>
          <a:lstStyle/>
          <a:p>
            <a:endParaRPr lang="en-US" altLang="zh-TW" sz="1350" dirty="0"/>
          </a:p>
          <a:p>
            <a:endParaRPr lang="en-US" altLang="zh-TW" sz="1350" dirty="0"/>
          </a:p>
          <a:p>
            <a:endParaRPr lang="en-US" altLang="zh-TW" sz="1350" dirty="0"/>
          </a:p>
          <a:p>
            <a:endParaRPr lang="en-US" altLang="zh-TW" sz="1350" dirty="0"/>
          </a:p>
          <a:p>
            <a:endParaRPr lang="en-US" altLang="zh-TW" sz="1350" dirty="0"/>
          </a:p>
          <a:p>
            <a:r>
              <a:rPr lang="en-US" altLang="zh-TW" sz="4500" b="1" dirty="0">
                <a:solidFill>
                  <a:srgbClr val="C00000"/>
                </a:solidFill>
                <a:highlight>
                  <a:srgbClr val="FFFF00"/>
                </a:highlight>
              </a:rPr>
              <a:t>10</a:t>
            </a:r>
            <a:r>
              <a:rPr lang="zh-TW" altLang="en-US" sz="4500" b="1" dirty="0">
                <a:solidFill>
                  <a:srgbClr val="C00000"/>
                </a:solidFill>
                <a:highlight>
                  <a:srgbClr val="FFFF00"/>
                </a:highlight>
              </a:rPr>
              <a:t> </a:t>
            </a:r>
            <a:r>
              <a:rPr lang="en-US" altLang="zh-TW" sz="4500" b="1" dirty="0">
                <a:solidFill>
                  <a:srgbClr val="C00000"/>
                </a:solidFill>
                <a:highlight>
                  <a:srgbClr val="FFFF00"/>
                </a:highlight>
              </a:rPr>
              <a:t>Cases for Tax assistances </a:t>
            </a:r>
          </a:p>
          <a:p>
            <a:r>
              <a:rPr lang="en-US" altLang="zh-TW" sz="2700" dirty="0">
                <a:highlight>
                  <a:srgbClr val="FFFF00"/>
                </a:highlight>
              </a:rPr>
              <a:t>    during  and  after  the pandemic  in Taiwan</a:t>
            </a:r>
          </a:p>
        </p:txBody>
      </p:sp>
    </p:spTree>
    <p:extLst>
      <p:ext uri="{BB962C8B-B14F-4D97-AF65-F5344CB8AC3E}">
        <p14:creationId xmlns:p14="http://schemas.microsoft.com/office/powerpoint/2010/main" val="2399749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1A19FCC-7062-111E-B451-6B94155371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1">
            <a:extLst>
              <a:ext uri="{FF2B5EF4-FFF2-40B4-BE49-F238E27FC236}">
                <a16:creationId xmlns:a16="http://schemas.microsoft.com/office/drawing/2014/main" id="{AEC62E12-89F7-383F-46B4-DCD4FCE42266}"/>
              </a:ext>
            </a:extLst>
          </p:cNvPr>
          <p:cNvSpPr txBox="1"/>
          <p:nvPr/>
        </p:nvSpPr>
        <p:spPr>
          <a:xfrm>
            <a:off x="294533" y="3157772"/>
            <a:ext cx="7888459" cy="1785104"/>
          </a:xfrm>
          <a:prstGeom prst="rect">
            <a:avLst/>
          </a:prstGeom>
          <a:noFill/>
        </p:spPr>
        <p:txBody>
          <a:bodyPr wrap="square" rtlCol="0">
            <a:spAutoFit/>
          </a:bodyPr>
          <a:lstStyle/>
          <a:p>
            <a:pPr>
              <a:lnSpc>
                <a:spcPct val="150000"/>
              </a:lnSpc>
            </a:pPr>
            <a:r>
              <a:rPr lang="en-US" sz="1500" dirty="0">
                <a:latin typeface="Roboto" panose="02000000000000000000" pitchFamily="2" charset="0"/>
                <a:ea typeface="Roboto" panose="02000000000000000000" pitchFamily="2" charset="0"/>
                <a:cs typeface="Roboto" panose="02000000000000000000" pitchFamily="2" charset="0"/>
              </a:rPr>
              <a:t>A business operation is affected by </a:t>
            </a:r>
            <a:r>
              <a:rPr lang="en-US" sz="1500" b="1" dirty="0">
                <a:solidFill>
                  <a:srgbClr val="0070C0"/>
                </a:solidFill>
                <a:latin typeface="Roboto" panose="02000000000000000000" pitchFamily="2" charset="0"/>
                <a:ea typeface="Roboto" panose="02000000000000000000" pitchFamily="2" charset="0"/>
                <a:cs typeface="Roboto" panose="02000000000000000000" pitchFamily="2" charset="0"/>
              </a:rPr>
              <a:t>the pandemic</a:t>
            </a:r>
            <a:r>
              <a:rPr lang="en-US" sz="1500" dirty="0">
                <a:latin typeface="Roboto" panose="02000000000000000000" pitchFamily="2" charset="0"/>
                <a:ea typeface="Roboto" panose="02000000000000000000" pitchFamily="2" charset="0"/>
                <a:cs typeface="Roboto" panose="02000000000000000000" pitchFamily="2" charset="0"/>
              </a:rPr>
              <a:t>, and the amount of its sales revenues has dropped or is unable to operate due to </a:t>
            </a:r>
            <a:r>
              <a:rPr lang="en-US" sz="1500" b="1" dirty="0">
                <a:solidFill>
                  <a:srgbClr val="0070C0"/>
                </a:solidFill>
                <a:latin typeface="Roboto" panose="02000000000000000000" pitchFamily="2" charset="0"/>
                <a:ea typeface="Roboto" panose="02000000000000000000" pitchFamily="2" charset="0"/>
                <a:cs typeface="Roboto" panose="02000000000000000000" pitchFamily="2" charset="0"/>
              </a:rPr>
              <a:t>the COVID-19</a:t>
            </a:r>
            <a:r>
              <a:rPr lang="en-US" sz="1500" dirty="0">
                <a:latin typeface="Roboto" panose="02000000000000000000" pitchFamily="2" charset="0"/>
                <a:ea typeface="Roboto" panose="02000000000000000000" pitchFamily="2" charset="0"/>
                <a:cs typeface="Roboto" panose="02000000000000000000" pitchFamily="2" charset="0"/>
              </a:rPr>
              <a:t>.  The tax collection authority can verify and investigate the sales volumes of the affected business entities  and then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reduce </a:t>
            </a:r>
            <a:r>
              <a:rPr lang="en-US" sz="1500" dirty="0">
                <a:latin typeface="Roboto" panose="02000000000000000000" pitchFamily="2" charset="0"/>
                <a:ea typeface="Roboto" panose="02000000000000000000" pitchFamily="2" charset="0"/>
                <a:cs typeface="Roboto" panose="02000000000000000000" pitchFamily="2" charset="0"/>
              </a:rPr>
              <a:t>business tax amount according to the actual transactions and tax regulations.  The income tax can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be exempted </a:t>
            </a:r>
            <a:r>
              <a:rPr lang="en-US" sz="1500" dirty="0">
                <a:latin typeface="Roboto" panose="02000000000000000000" pitchFamily="2" charset="0"/>
                <a:ea typeface="Roboto" panose="02000000000000000000" pitchFamily="2" charset="0"/>
                <a:cs typeface="Roboto" panose="02000000000000000000" pitchFamily="2" charset="0"/>
              </a:rPr>
              <a:t>a lot for some companies.</a:t>
            </a:r>
          </a:p>
        </p:txBody>
      </p:sp>
      <p:sp>
        <p:nvSpPr>
          <p:cNvPr id="13" name="TextBox 12">
            <a:extLst>
              <a:ext uri="{FF2B5EF4-FFF2-40B4-BE49-F238E27FC236}">
                <a16:creationId xmlns:a16="http://schemas.microsoft.com/office/drawing/2014/main" id="{26770E10-88CB-4790-9B2B-06EA493350FC}"/>
              </a:ext>
            </a:extLst>
          </p:cNvPr>
          <p:cNvSpPr txBox="1"/>
          <p:nvPr/>
        </p:nvSpPr>
        <p:spPr>
          <a:xfrm>
            <a:off x="243259" y="1784698"/>
            <a:ext cx="4742352" cy="1131079"/>
          </a:xfrm>
          <a:prstGeom prst="rect">
            <a:avLst/>
          </a:prstGeom>
          <a:noFill/>
        </p:spPr>
        <p:txBody>
          <a:bodyPr wrap="square" rtlCol="0">
            <a:spAutoFit/>
          </a:bodyPr>
          <a:lstStyle/>
          <a:p>
            <a:r>
              <a:rPr lang="en-US" sz="2250" dirty="0">
                <a:solidFill>
                  <a:schemeClr val="tx1">
                    <a:lumMod val="75000"/>
                    <a:lumOff val="25000"/>
                  </a:schemeClr>
                </a:solidFill>
                <a:latin typeface="Poppins SemiBold" panose="00000700000000000000" pitchFamily="2" charset="0"/>
                <a:cs typeface="Poppins SemiBold" panose="00000700000000000000" pitchFamily="2" charset="0"/>
              </a:rPr>
              <a:t>1. </a:t>
            </a:r>
            <a:r>
              <a:rPr lang="zh-TW" altLang="en-US" sz="2250" dirty="0">
                <a:solidFill>
                  <a:schemeClr val="tx1">
                    <a:lumMod val="75000"/>
                    <a:lumOff val="25000"/>
                  </a:schemeClr>
                </a:solidFill>
                <a:latin typeface="Poppins SemiBold" panose="00000700000000000000" pitchFamily="2" charset="0"/>
                <a:cs typeface="Poppins SemiBold" panose="00000700000000000000" pitchFamily="2" charset="0"/>
              </a:rPr>
              <a:t> </a:t>
            </a:r>
            <a:r>
              <a:rPr lang="en-US" altLang="zh-TW" sz="2250" dirty="0">
                <a:solidFill>
                  <a:schemeClr val="tx1">
                    <a:lumMod val="75000"/>
                    <a:lumOff val="25000"/>
                  </a:schemeClr>
                </a:solidFill>
                <a:latin typeface="Poppins SemiBold" panose="00000700000000000000" pitchFamily="2" charset="0"/>
                <a:cs typeface="Poppins SemiBold" panose="00000700000000000000" pitchFamily="2" charset="0"/>
              </a:rPr>
              <a:t>To </a:t>
            </a:r>
            <a:r>
              <a:rPr lang="en-US" sz="2250" dirty="0">
                <a:solidFill>
                  <a:srgbClr val="C00000"/>
                </a:solidFill>
                <a:latin typeface="Poppins SemiBold" panose="00000700000000000000" pitchFamily="2" charset="0"/>
                <a:cs typeface="Poppins SemiBold" panose="00000700000000000000" pitchFamily="2" charset="0"/>
              </a:rPr>
              <a:t>reduce</a:t>
            </a:r>
            <a:r>
              <a:rPr lang="en-US" sz="2250" dirty="0">
                <a:solidFill>
                  <a:schemeClr val="tx1">
                    <a:lumMod val="75000"/>
                    <a:lumOff val="25000"/>
                  </a:schemeClr>
                </a:solidFill>
                <a:latin typeface="Poppins SemiBold" panose="00000700000000000000" pitchFamily="2" charset="0"/>
                <a:cs typeface="Poppins SemiBold" panose="00000700000000000000" pitchFamily="2" charset="0"/>
              </a:rPr>
              <a:t> the amount of corporate </a:t>
            </a:r>
            <a:r>
              <a:rPr lang="en-US" altLang="zh-TW" sz="2250" dirty="0">
                <a:solidFill>
                  <a:srgbClr val="C00000"/>
                </a:solidFill>
                <a:latin typeface="Poppins SemiBold" panose="00000700000000000000" pitchFamily="2" charset="0"/>
                <a:cs typeface="Poppins SemiBold" panose="00000700000000000000" pitchFamily="2" charset="0"/>
              </a:rPr>
              <a:t>tax</a:t>
            </a:r>
            <a:r>
              <a:rPr lang="en-US" altLang="zh-TW" sz="2250" dirty="0">
                <a:solidFill>
                  <a:schemeClr val="tx1">
                    <a:lumMod val="75000"/>
                    <a:lumOff val="25000"/>
                  </a:schemeClr>
                </a:solidFill>
                <a:latin typeface="Poppins SemiBold" panose="00000700000000000000" pitchFamily="2" charset="0"/>
                <a:cs typeface="Poppins SemiBold" panose="00000700000000000000" pitchFamily="2" charset="0"/>
              </a:rPr>
              <a:t>  for the </a:t>
            </a:r>
            <a:r>
              <a:rPr lang="en-US" sz="2250" dirty="0">
                <a:solidFill>
                  <a:srgbClr val="C00000"/>
                </a:solidFill>
                <a:latin typeface="Poppins SemiBold" panose="00000700000000000000" pitchFamily="2" charset="0"/>
                <a:cs typeface="Poppins SemiBold" panose="00000700000000000000" pitchFamily="2" charset="0"/>
              </a:rPr>
              <a:t>small &amp; medium </a:t>
            </a:r>
            <a:r>
              <a:rPr lang="en-US" sz="2250" dirty="0">
                <a:solidFill>
                  <a:schemeClr val="tx1">
                    <a:lumMod val="75000"/>
                    <a:lumOff val="25000"/>
                  </a:schemeClr>
                </a:solidFill>
                <a:latin typeface="Poppins SemiBold" panose="00000700000000000000" pitchFamily="2" charset="0"/>
                <a:cs typeface="Poppins SemiBold" panose="00000700000000000000" pitchFamily="2" charset="0"/>
              </a:rPr>
              <a:t>business entities</a:t>
            </a:r>
          </a:p>
        </p:txBody>
      </p:sp>
      <p:cxnSp>
        <p:nvCxnSpPr>
          <p:cNvPr id="3" name="直線接點 2">
            <a:extLst>
              <a:ext uri="{FF2B5EF4-FFF2-40B4-BE49-F238E27FC236}">
                <a16:creationId xmlns:a16="http://schemas.microsoft.com/office/drawing/2014/main" id="{B17B8390-2C45-6B43-D742-611529574885}"/>
              </a:ext>
            </a:extLst>
          </p:cNvPr>
          <p:cNvCxnSpPr>
            <a:cxnSpLocks/>
          </p:cNvCxnSpPr>
          <p:nvPr/>
        </p:nvCxnSpPr>
        <p:spPr>
          <a:xfrm>
            <a:off x="99061" y="2960091"/>
            <a:ext cx="8083931"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pic>
        <p:nvPicPr>
          <p:cNvPr id="2052" name="Picture 4" descr="台灣中小企業的發展方向">
            <a:extLst>
              <a:ext uri="{FF2B5EF4-FFF2-40B4-BE49-F238E27FC236}">
                <a16:creationId xmlns:a16="http://schemas.microsoft.com/office/drawing/2014/main" id="{94FDF696-C6B8-47C4-838A-EAD244DE013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5252" y="1643145"/>
            <a:ext cx="2104256" cy="1294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704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A68862B2-8E16-DD08-6F31-FF7097CE4D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TextBox 12">
            <a:extLst>
              <a:ext uri="{FF2B5EF4-FFF2-40B4-BE49-F238E27FC236}">
                <a16:creationId xmlns:a16="http://schemas.microsoft.com/office/drawing/2014/main" id="{26770E10-88CB-4790-9B2B-06EA493350FC}"/>
              </a:ext>
            </a:extLst>
          </p:cNvPr>
          <p:cNvSpPr txBox="1"/>
          <p:nvPr/>
        </p:nvSpPr>
        <p:spPr>
          <a:xfrm>
            <a:off x="228465" y="1663565"/>
            <a:ext cx="6328649" cy="784830"/>
          </a:xfrm>
          <a:prstGeom prst="rect">
            <a:avLst/>
          </a:prstGeom>
          <a:noFill/>
        </p:spPr>
        <p:txBody>
          <a:bodyPr wrap="square" rtlCol="0">
            <a:spAutoFit/>
          </a:bodyPr>
          <a:lstStyle/>
          <a:p>
            <a:r>
              <a:rPr lang="en-US" sz="2250" dirty="0">
                <a:solidFill>
                  <a:schemeClr val="tx1">
                    <a:lumMod val="75000"/>
                    <a:lumOff val="25000"/>
                  </a:schemeClr>
                </a:solidFill>
                <a:latin typeface="Poppins SemiBold" panose="00000700000000000000" pitchFamily="2" charset="0"/>
                <a:cs typeface="Poppins SemiBold" panose="00000700000000000000" pitchFamily="2" charset="0"/>
              </a:rPr>
              <a:t>2. Assistance in </a:t>
            </a:r>
            <a:r>
              <a:rPr lang="en-US" sz="2250" dirty="0">
                <a:solidFill>
                  <a:srgbClr val="C00000"/>
                </a:solidFill>
                <a:latin typeface="Poppins SemiBold" panose="00000700000000000000" pitchFamily="2" charset="0"/>
                <a:cs typeface="Poppins SemiBold" panose="00000700000000000000" pitchFamily="2" charset="0"/>
              </a:rPr>
              <a:t>refunding</a:t>
            </a:r>
            <a:r>
              <a:rPr lang="en-US" sz="2250" dirty="0">
                <a:solidFill>
                  <a:schemeClr val="tx1">
                    <a:lumMod val="75000"/>
                    <a:lumOff val="25000"/>
                  </a:schemeClr>
                </a:solidFill>
                <a:latin typeface="Poppins SemiBold" panose="00000700000000000000" pitchFamily="2" charset="0"/>
                <a:cs typeface="Poppins SemiBold" panose="00000700000000000000" pitchFamily="2" charset="0"/>
              </a:rPr>
              <a:t> the amount of overpaid business tax</a:t>
            </a:r>
          </a:p>
        </p:txBody>
      </p:sp>
      <p:sp>
        <p:nvSpPr>
          <p:cNvPr id="4" name="TextBox 1">
            <a:extLst>
              <a:ext uri="{FF2B5EF4-FFF2-40B4-BE49-F238E27FC236}">
                <a16:creationId xmlns:a16="http://schemas.microsoft.com/office/drawing/2014/main" id="{AEC62E12-89F7-383F-46B4-DCD4FCE42266}"/>
              </a:ext>
            </a:extLst>
          </p:cNvPr>
          <p:cNvSpPr txBox="1"/>
          <p:nvPr/>
        </p:nvSpPr>
        <p:spPr>
          <a:xfrm>
            <a:off x="418597" y="2550756"/>
            <a:ext cx="8542523" cy="746358"/>
          </a:xfrm>
          <a:prstGeom prst="rect">
            <a:avLst/>
          </a:prstGeom>
          <a:noFill/>
        </p:spPr>
        <p:txBody>
          <a:bodyPr wrap="square" rtlCol="0">
            <a:spAutoFit/>
          </a:bodyPr>
          <a:lstStyle/>
          <a:p>
            <a:pPr>
              <a:lnSpc>
                <a:spcPct val="150000"/>
              </a:lnSpc>
            </a:pPr>
            <a:r>
              <a:rPr lang="en-US" sz="1500" dirty="0">
                <a:latin typeface="Roboto" panose="02000000000000000000" pitchFamily="2" charset="0"/>
                <a:ea typeface="Roboto" panose="02000000000000000000" pitchFamily="2" charset="0"/>
                <a:cs typeface="Roboto" panose="02000000000000000000" pitchFamily="2" charset="0"/>
              </a:rPr>
              <a:t>On May 13, 2020, the Ministry of Finance issued the “Operational Principles for Reviewing Business Entity’s Application for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Refund</a:t>
            </a:r>
            <a:r>
              <a:rPr lang="en-US" sz="1500" dirty="0">
                <a:latin typeface="Roboto" panose="02000000000000000000" pitchFamily="2" charset="0"/>
                <a:ea typeface="Roboto" panose="02000000000000000000" pitchFamily="2" charset="0"/>
                <a:cs typeface="Roboto" panose="02000000000000000000" pitchFamily="2" charset="0"/>
              </a:rPr>
              <a:t> of Business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Tax Overpayment </a:t>
            </a:r>
            <a:r>
              <a:rPr lang="en-US" sz="1500" dirty="0">
                <a:latin typeface="Roboto" panose="02000000000000000000" pitchFamily="2" charset="0"/>
                <a:ea typeface="Roboto" panose="02000000000000000000" pitchFamily="2" charset="0"/>
                <a:cs typeface="Roboto" panose="02000000000000000000" pitchFamily="2" charset="0"/>
              </a:rPr>
              <a:t>due to the Impact of COVID-19.</a:t>
            </a:r>
          </a:p>
        </p:txBody>
      </p:sp>
      <p:pic>
        <p:nvPicPr>
          <p:cNvPr id="3" name="圖片 2">
            <a:extLst>
              <a:ext uri="{FF2B5EF4-FFF2-40B4-BE49-F238E27FC236}">
                <a16:creationId xmlns:a16="http://schemas.microsoft.com/office/drawing/2014/main" id="{AB11A5BF-8FE4-C733-8765-DAE34B018A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6165" y="3756724"/>
            <a:ext cx="1070657" cy="1070657"/>
          </a:xfrm>
          <a:prstGeom prst="rect">
            <a:avLst/>
          </a:prstGeom>
        </p:spPr>
      </p:pic>
      <p:grpSp>
        <p:nvGrpSpPr>
          <p:cNvPr id="2" name="群組 27">
            <a:extLst>
              <a:ext uri="{FF2B5EF4-FFF2-40B4-BE49-F238E27FC236}">
                <a16:creationId xmlns:a16="http://schemas.microsoft.com/office/drawing/2014/main" id="{FB5C5999-F787-AD5C-698D-80F08DDFDB43}"/>
              </a:ext>
            </a:extLst>
          </p:cNvPr>
          <p:cNvGrpSpPr/>
          <p:nvPr/>
        </p:nvGrpSpPr>
        <p:grpSpPr>
          <a:xfrm>
            <a:off x="400635" y="4478295"/>
            <a:ext cx="1239742" cy="1094759"/>
            <a:chOff x="747540" y="4828060"/>
            <a:chExt cx="1652989" cy="1459678"/>
          </a:xfrm>
        </p:grpSpPr>
        <p:pic>
          <p:nvPicPr>
            <p:cNvPr id="10" name="圖片 9">
              <a:extLst>
                <a:ext uri="{FF2B5EF4-FFF2-40B4-BE49-F238E27FC236}">
                  <a16:creationId xmlns:a16="http://schemas.microsoft.com/office/drawing/2014/main" id="{F33BD913-CDFF-2553-6CAB-6FB01AA46B8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7540" y="5212562"/>
              <a:ext cx="1075176" cy="1075176"/>
            </a:xfrm>
            <a:prstGeom prst="rect">
              <a:avLst/>
            </a:prstGeom>
          </p:spPr>
        </p:pic>
        <p:pic>
          <p:nvPicPr>
            <p:cNvPr id="6" name="圖片 5">
              <a:extLst>
                <a:ext uri="{FF2B5EF4-FFF2-40B4-BE49-F238E27FC236}">
                  <a16:creationId xmlns:a16="http://schemas.microsoft.com/office/drawing/2014/main" id="{52FD7DB0-3FAB-DE1A-DA71-1C5C6ADF6A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8430" y="4828060"/>
              <a:ext cx="1192099" cy="1192099"/>
            </a:xfrm>
            <a:prstGeom prst="rect">
              <a:avLst/>
            </a:prstGeom>
          </p:spPr>
        </p:pic>
      </p:grpSp>
      <p:grpSp>
        <p:nvGrpSpPr>
          <p:cNvPr id="5" name="群組 20">
            <a:extLst>
              <a:ext uri="{FF2B5EF4-FFF2-40B4-BE49-F238E27FC236}">
                <a16:creationId xmlns:a16="http://schemas.microsoft.com/office/drawing/2014/main" id="{9AB4BF9C-7F19-DE90-143D-E4307182BF63}"/>
              </a:ext>
            </a:extLst>
          </p:cNvPr>
          <p:cNvGrpSpPr/>
          <p:nvPr/>
        </p:nvGrpSpPr>
        <p:grpSpPr>
          <a:xfrm>
            <a:off x="6871882" y="3767065"/>
            <a:ext cx="1995059" cy="1542128"/>
            <a:chOff x="8212031" y="1995685"/>
            <a:chExt cx="2660078" cy="2056171"/>
          </a:xfrm>
        </p:grpSpPr>
        <p:pic>
          <p:nvPicPr>
            <p:cNvPr id="16" name="圖片 15">
              <a:extLst>
                <a:ext uri="{FF2B5EF4-FFF2-40B4-BE49-F238E27FC236}">
                  <a16:creationId xmlns:a16="http://schemas.microsoft.com/office/drawing/2014/main" id="{09C83E2C-89BD-F675-BC0B-A987A335A74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58849" y="1995685"/>
              <a:ext cx="1166441" cy="1166441"/>
            </a:xfrm>
            <a:prstGeom prst="rect">
              <a:avLst/>
            </a:prstGeom>
          </p:spPr>
        </p:pic>
        <p:sp>
          <p:nvSpPr>
            <p:cNvPr id="20" name="文字方塊 19">
              <a:extLst>
                <a:ext uri="{FF2B5EF4-FFF2-40B4-BE49-F238E27FC236}">
                  <a16:creationId xmlns:a16="http://schemas.microsoft.com/office/drawing/2014/main" id="{ED1EE2E2-5F58-D649-951E-06356D3D8C87}"/>
                </a:ext>
              </a:extLst>
            </p:cNvPr>
            <p:cNvSpPr txBox="1"/>
            <p:nvPr/>
          </p:nvSpPr>
          <p:spPr>
            <a:xfrm>
              <a:off x="8212031" y="3436303"/>
              <a:ext cx="2660078" cy="615553"/>
            </a:xfrm>
            <a:prstGeom prst="rect">
              <a:avLst/>
            </a:prstGeom>
            <a:solidFill>
              <a:srgbClr val="FFFF00"/>
            </a:solidFill>
          </p:spPr>
          <p:txBody>
            <a:bodyPr wrap="square" rtlCol="0">
              <a:spAutoFit/>
            </a:bodyPr>
            <a:lstStyle>
              <a:defPPr>
                <a:defRPr lang="en-US"/>
              </a:defPPr>
              <a:lvl1pPr marL="342900" indent="-342900">
                <a:buFont typeface="Arial" panose="020B0604020202020204" pitchFamily="34" charset="0"/>
                <a:buChar char="•"/>
                <a:defRPr sz="2400">
                  <a:latin typeface="Roboto" panose="02000000000000000000" pitchFamily="2" charset="0"/>
                  <a:ea typeface="Roboto" panose="02000000000000000000" pitchFamily="2" charset="0"/>
                  <a:cs typeface="Roboto" panose="02000000000000000000" pitchFamily="2" charset="0"/>
                </a:defRPr>
              </a:lvl1pPr>
            </a:lstStyle>
            <a:p>
              <a:pPr marL="0" indent="0" algn="ctr">
                <a:buNone/>
              </a:pPr>
              <a:r>
                <a:rPr lang="en-US" altLang="zh-TW" sz="1200" b="1" dirty="0"/>
                <a:t>REFUND</a:t>
              </a:r>
            </a:p>
            <a:p>
              <a:pPr marL="0" indent="0" algn="ctr">
                <a:buNone/>
              </a:pPr>
              <a:r>
                <a:rPr lang="en-US" altLang="zh-TW" sz="1200" b="1" dirty="0"/>
                <a:t>up to </a:t>
              </a:r>
              <a:r>
                <a:rPr lang="en-US" altLang="zh-TW" sz="1200" b="1" dirty="0">
                  <a:solidFill>
                    <a:srgbClr val="FF0000"/>
                  </a:solidFill>
                </a:rPr>
                <a:t>NT$300,000</a:t>
              </a:r>
              <a:endParaRPr lang="zh-TW" altLang="en-US" sz="1200" b="1" dirty="0">
                <a:solidFill>
                  <a:srgbClr val="FF0000"/>
                </a:solidFill>
              </a:endParaRPr>
            </a:p>
          </p:txBody>
        </p:sp>
      </p:grpSp>
      <p:sp>
        <p:nvSpPr>
          <p:cNvPr id="25" name="矩形: 圓角 24">
            <a:extLst>
              <a:ext uri="{FF2B5EF4-FFF2-40B4-BE49-F238E27FC236}">
                <a16:creationId xmlns:a16="http://schemas.microsoft.com/office/drawing/2014/main" id="{5FC779CE-DCD1-48E3-3EA9-3D38BCD915EC}"/>
              </a:ext>
            </a:extLst>
          </p:cNvPr>
          <p:cNvSpPr/>
          <p:nvPr/>
        </p:nvSpPr>
        <p:spPr>
          <a:xfrm>
            <a:off x="1640377" y="3469535"/>
            <a:ext cx="2434508" cy="685800"/>
          </a:xfrm>
          <a:prstGeom prst="roundRect">
            <a:avLst/>
          </a:prstGeom>
          <a:noFill/>
          <a:ln w="285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350" b="1"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Relief measures provided by the Tax Authority</a:t>
            </a:r>
            <a:endParaRPr lang="zh-TW" altLang="en-US" sz="1350" b="1" dirty="0">
              <a:solidFill>
                <a:schemeClr val="tx1">
                  <a:lumMod val="85000"/>
                  <a:lumOff val="15000"/>
                </a:schemeClr>
              </a:solidFill>
            </a:endParaRPr>
          </a:p>
        </p:txBody>
      </p:sp>
      <p:grpSp>
        <p:nvGrpSpPr>
          <p:cNvPr id="7" name="群組 26">
            <a:extLst>
              <a:ext uri="{FF2B5EF4-FFF2-40B4-BE49-F238E27FC236}">
                <a16:creationId xmlns:a16="http://schemas.microsoft.com/office/drawing/2014/main" id="{B21F9A2A-3C7D-9E56-88D8-9E777DF96912}"/>
              </a:ext>
            </a:extLst>
          </p:cNvPr>
          <p:cNvGrpSpPr/>
          <p:nvPr/>
        </p:nvGrpSpPr>
        <p:grpSpPr>
          <a:xfrm>
            <a:off x="401487" y="3382243"/>
            <a:ext cx="1176545" cy="932192"/>
            <a:chOff x="474355" y="4412802"/>
            <a:chExt cx="1568727" cy="1242923"/>
          </a:xfrm>
        </p:grpSpPr>
        <p:pic>
          <p:nvPicPr>
            <p:cNvPr id="12" name="圖片 11">
              <a:extLst>
                <a:ext uri="{FF2B5EF4-FFF2-40B4-BE49-F238E27FC236}">
                  <a16:creationId xmlns:a16="http://schemas.microsoft.com/office/drawing/2014/main" id="{C18A703A-1EF7-628C-769E-4ABE3E3D40A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8997" y="4497444"/>
              <a:ext cx="745116" cy="745116"/>
            </a:xfrm>
            <a:prstGeom prst="rect">
              <a:avLst/>
            </a:prstGeom>
          </p:spPr>
        </p:pic>
        <p:sp>
          <p:nvSpPr>
            <p:cNvPr id="26" name="矩形 25">
              <a:extLst>
                <a:ext uri="{FF2B5EF4-FFF2-40B4-BE49-F238E27FC236}">
                  <a16:creationId xmlns:a16="http://schemas.microsoft.com/office/drawing/2014/main" id="{4687E670-FFCA-D16E-9781-E291F662D3AD}"/>
                </a:ext>
              </a:extLst>
            </p:cNvPr>
            <p:cNvSpPr/>
            <p:nvPr/>
          </p:nvSpPr>
          <p:spPr>
            <a:xfrm>
              <a:off x="474355" y="4412802"/>
              <a:ext cx="914400" cy="914400"/>
            </a:xfrm>
            <a:prstGeom prst="rect">
              <a:avLst/>
            </a:prstGeom>
            <a:solidFill>
              <a:schemeClr val="bg2">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pic>
          <p:nvPicPr>
            <p:cNvPr id="17" name="圖片 16">
              <a:extLst>
                <a:ext uri="{FF2B5EF4-FFF2-40B4-BE49-F238E27FC236}">
                  <a16:creationId xmlns:a16="http://schemas.microsoft.com/office/drawing/2014/main" id="{7E442D9C-9F06-61C5-85DE-8E82C202FB1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1667" y="4594310"/>
              <a:ext cx="1061415" cy="1061415"/>
            </a:xfrm>
            <a:prstGeom prst="rect">
              <a:avLst/>
            </a:prstGeom>
          </p:spPr>
        </p:pic>
      </p:grpSp>
      <p:sp>
        <p:nvSpPr>
          <p:cNvPr id="29" name="矩形: 圓角 28">
            <a:extLst>
              <a:ext uri="{FF2B5EF4-FFF2-40B4-BE49-F238E27FC236}">
                <a16:creationId xmlns:a16="http://schemas.microsoft.com/office/drawing/2014/main" id="{21FE6721-0E5E-8AA3-7EB3-9818E0D91519}"/>
              </a:ext>
            </a:extLst>
          </p:cNvPr>
          <p:cNvSpPr/>
          <p:nvPr/>
        </p:nvSpPr>
        <p:spPr>
          <a:xfrm>
            <a:off x="1697593" y="4707034"/>
            <a:ext cx="2377292" cy="685800"/>
          </a:xfrm>
          <a:prstGeom prst="roundRect">
            <a:avLst/>
          </a:prstGeom>
          <a:noFill/>
          <a:ln w="28575">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350" b="1"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Business affected by the Pandemic</a:t>
            </a:r>
          </a:p>
        </p:txBody>
      </p:sp>
      <p:sp>
        <p:nvSpPr>
          <p:cNvPr id="46" name="矩形: 圓角 45">
            <a:extLst>
              <a:ext uri="{FF2B5EF4-FFF2-40B4-BE49-F238E27FC236}">
                <a16:creationId xmlns:a16="http://schemas.microsoft.com/office/drawing/2014/main" id="{EA19B8BB-DFB6-17C6-5A41-0CADFB29E189}"/>
              </a:ext>
            </a:extLst>
          </p:cNvPr>
          <p:cNvSpPr/>
          <p:nvPr/>
        </p:nvSpPr>
        <p:spPr>
          <a:xfrm>
            <a:off x="4565462" y="4860916"/>
            <a:ext cx="1995058" cy="429125"/>
          </a:xfrm>
          <a:prstGeom prst="roundRect">
            <a:avLst/>
          </a:prstGeom>
          <a:solidFill>
            <a:srgbClr val="FE64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350" b="1" dirty="0">
                <a:solidFill>
                  <a:schemeClr val="bg1"/>
                </a:solidFill>
                <a:latin typeface="Roboto" panose="02000000000000000000" pitchFamily="2" charset="0"/>
                <a:ea typeface="Roboto" panose="02000000000000000000" pitchFamily="2" charset="0"/>
                <a:cs typeface="Roboto" panose="02000000000000000000" pitchFamily="2" charset="0"/>
              </a:rPr>
              <a:t>Decrease in business income</a:t>
            </a:r>
            <a:endParaRPr lang="zh-TW" altLang="en-US" sz="1350" b="1" dirty="0">
              <a:solidFill>
                <a:schemeClr val="bg1"/>
              </a:solidFill>
            </a:endParaRPr>
          </a:p>
        </p:txBody>
      </p:sp>
      <p:cxnSp>
        <p:nvCxnSpPr>
          <p:cNvPr id="51" name="直線接點 50">
            <a:extLst>
              <a:ext uri="{FF2B5EF4-FFF2-40B4-BE49-F238E27FC236}">
                <a16:creationId xmlns:a16="http://schemas.microsoft.com/office/drawing/2014/main" id="{A0C8788A-4CF0-47A6-CB16-7E017D9613C7}"/>
              </a:ext>
            </a:extLst>
          </p:cNvPr>
          <p:cNvCxnSpPr>
            <a:cxnSpLocks/>
          </p:cNvCxnSpPr>
          <p:nvPr/>
        </p:nvCxnSpPr>
        <p:spPr>
          <a:xfrm>
            <a:off x="129541" y="2543350"/>
            <a:ext cx="7302455" cy="7406"/>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sp>
        <p:nvSpPr>
          <p:cNvPr id="53" name="箭號: 向右 52">
            <a:extLst>
              <a:ext uri="{FF2B5EF4-FFF2-40B4-BE49-F238E27FC236}">
                <a16:creationId xmlns:a16="http://schemas.microsoft.com/office/drawing/2014/main" id="{D838E309-7BF7-923D-916D-E4605450D834}"/>
              </a:ext>
            </a:extLst>
          </p:cNvPr>
          <p:cNvSpPr/>
          <p:nvPr/>
        </p:nvSpPr>
        <p:spPr>
          <a:xfrm>
            <a:off x="4227547" y="4204480"/>
            <a:ext cx="368867" cy="363474"/>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54" name="箭號: 向右 53">
            <a:extLst>
              <a:ext uri="{FF2B5EF4-FFF2-40B4-BE49-F238E27FC236}">
                <a16:creationId xmlns:a16="http://schemas.microsoft.com/office/drawing/2014/main" id="{22483F43-E382-8006-283E-46EDE6B47415}"/>
              </a:ext>
            </a:extLst>
          </p:cNvPr>
          <p:cNvSpPr/>
          <p:nvPr/>
        </p:nvSpPr>
        <p:spPr>
          <a:xfrm>
            <a:off x="6557114" y="4204480"/>
            <a:ext cx="368867" cy="363474"/>
          </a:xfrm>
          <a:prstGeom prst="rightArrow">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Tree>
    <p:extLst>
      <p:ext uri="{BB962C8B-B14F-4D97-AF65-F5344CB8AC3E}">
        <p14:creationId xmlns:p14="http://schemas.microsoft.com/office/powerpoint/2010/main" val="2211437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4D0FA6B1-5C28-D832-95CA-C41D9C3840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矩形 14">
            <a:extLst>
              <a:ext uri="{FF2B5EF4-FFF2-40B4-BE49-F238E27FC236}">
                <a16:creationId xmlns:a16="http://schemas.microsoft.com/office/drawing/2014/main" id="{9FB4F4EC-0F9C-9247-0B01-FA54FF6EE67E}"/>
              </a:ext>
            </a:extLst>
          </p:cNvPr>
          <p:cNvSpPr/>
          <p:nvPr/>
        </p:nvSpPr>
        <p:spPr>
          <a:xfrm>
            <a:off x="161519" y="2482779"/>
            <a:ext cx="4208468" cy="17212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6" name="矩形: 圓角 15">
            <a:extLst>
              <a:ext uri="{FF2B5EF4-FFF2-40B4-BE49-F238E27FC236}">
                <a16:creationId xmlns:a16="http://schemas.microsoft.com/office/drawing/2014/main" id="{D21FB39E-EAE8-F9B4-521D-F47E4EFEEBFC}"/>
              </a:ext>
            </a:extLst>
          </p:cNvPr>
          <p:cNvSpPr/>
          <p:nvPr/>
        </p:nvSpPr>
        <p:spPr>
          <a:xfrm>
            <a:off x="300218" y="2568751"/>
            <a:ext cx="1923434" cy="152296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3" name="TextBox 12">
            <a:extLst>
              <a:ext uri="{FF2B5EF4-FFF2-40B4-BE49-F238E27FC236}">
                <a16:creationId xmlns:a16="http://schemas.microsoft.com/office/drawing/2014/main" id="{26770E10-88CB-4790-9B2B-06EA493350FC}"/>
              </a:ext>
            </a:extLst>
          </p:cNvPr>
          <p:cNvSpPr txBox="1"/>
          <p:nvPr/>
        </p:nvSpPr>
        <p:spPr>
          <a:xfrm>
            <a:off x="308867" y="1585815"/>
            <a:ext cx="8353520" cy="611321"/>
          </a:xfrm>
          <a:prstGeom prst="rect">
            <a:avLst/>
          </a:prstGeom>
          <a:noFill/>
        </p:spPr>
        <p:txBody>
          <a:bodyPr wrap="square" rtlCol="0">
            <a:spAutoFit/>
          </a:bodyPr>
          <a:lstStyle/>
          <a:p>
            <a:pPr>
              <a:lnSpc>
                <a:spcPts val="4500"/>
              </a:lnSpc>
            </a:pPr>
            <a:r>
              <a:rPr lang="en-US" sz="2400" dirty="0">
                <a:solidFill>
                  <a:schemeClr val="tx1">
                    <a:lumMod val="85000"/>
                    <a:lumOff val="15000"/>
                  </a:schemeClr>
                </a:solidFill>
                <a:latin typeface="Poppins SemiBold" panose="00000700000000000000" pitchFamily="2" charset="0"/>
                <a:cs typeface="Poppins SemiBold" panose="00000700000000000000" pitchFamily="2" charset="0"/>
              </a:rPr>
              <a:t>3. To </a:t>
            </a:r>
            <a:r>
              <a:rPr lang="en-US" sz="2400" dirty="0">
                <a:solidFill>
                  <a:srgbClr val="C00000"/>
                </a:solidFill>
                <a:latin typeface="Poppins SemiBold" panose="00000700000000000000" pitchFamily="2" charset="0"/>
                <a:cs typeface="Poppins SemiBold" panose="00000700000000000000" pitchFamily="2" charset="0"/>
              </a:rPr>
              <a:t>Convert the loss </a:t>
            </a:r>
            <a:r>
              <a:rPr lang="en-US" altLang="zh-TW" sz="2400" dirty="0">
                <a:solidFill>
                  <a:schemeClr val="tx1">
                    <a:lumMod val="75000"/>
                    <a:lumOff val="25000"/>
                  </a:schemeClr>
                </a:solidFill>
                <a:latin typeface="Poppins SemiBold" panose="00000700000000000000" pitchFamily="2" charset="0"/>
                <a:cs typeface="Poppins SemiBold" panose="00000700000000000000" pitchFamily="2" charset="0"/>
              </a:rPr>
              <a:t>to  previous periods</a:t>
            </a:r>
            <a:r>
              <a:rPr lang="en-US" sz="2400" dirty="0">
                <a:solidFill>
                  <a:schemeClr val="tx1">
                    <a:lumMod val="85000"/>
                    <a:lumOff val="15000"/>
                  </a:schemeClr>
                </a:solidFill>
                <a:latin typeface="Poppins SemiBold" panose="00000700000000000000" pitchFamily="2" charset="0"/>
                <a:cs typeface="Poppins SemiBold" panose="00000700000000000000" pitchFamily="2" charset="0"/>
              </a:rPr>
              <a:t> </a:t>
            </a:r>
          </a:p>
        </p:txBody>
      </p:sp>
      <p:sp>
        <p:nvSpPr>
          <p:cNvPr id="4" name="TextBox 1">
            <a:extLst>
              <a:ext uri="{FF2B5EF4-FFF2-40B4-BE49-F238E27FC236}">
                <a16:creationId xmlns:a16="http://schemas.microsoft.com/office/drawing/2014/main" id="{AEC62E12-89F7-383F-46B4-DCD4FCE42266}"/>
              </a:ext>
            </a:extLst>
          </p:cNvPr>
          <p:cNvSpPr txBox="1"/>
          <p:nvPr/>
        </p:nvSpPr>
        <p:spPr>
          <a:xfrm>
            <a:off x="200848" y="4511540"/>
            <a:ext cx="8763737" cy="680956"/>
          </a:xfrm>
          <a:prstGeom prst="rect">
            <a:avLst/>
          </a:prstGeom>
          <a:noFill/>
        </p:spPr>
        <p:txBody>
          <a:bodyPr wrap="square" rtlCol="0">
            <a:spAutoFit/>
          </a:bodyPr>
          <a:lstStyle/>
          <a:p>
            <a:pPr>
              <a:lnSpc>
                <a:spcPct val="150000"/>
              </a:lnSpc>
            </a:pPr>
            <a:r>
              <a:rPr lang="en-US" altLang="zh-TW" sz="1350" dirty="0">
                <a:latin typeface="Roboto" panose="02000000000000000000" pitchFamily="2" charset="0"/>
                <a:ea typeface="Roboto" panose="02000000000000000000" pitchFamily="2" charset="0"/>
                <a:cs typeface="Roboto" panose="02000000000000000000" pitchFamily="2" charset="0"/>
              </a:rPr>
              <a:t>The enterprises may convert </a:t>
            </a:r>
            <a:r>
              <a:rPr lang="en-US" sz="1350" dirty="0">
                <a:latin typeface="Roboto" panose="02000000000000000000" pitchFamily="2" charset="0"/>
                <a:ea typeface="Roboto" panose="02000000000000000000" pitchFamily="2" charset="0"/>
                <a:cs typeface="Roboto" panose="02000000000000000000" pitchFamily="2" charset="0"/>
              </a:rPr>
              <a:t>the </a:t>
            </a:r>
            <a:r>
              <a:rPr lang="en-US" altLang="zh-TW" sz="1350" b="1" dirty="0">
                <a:solidFill>
                  <a:srgbClr val="C00000"/>
                </a:solidFill>
                <a:latin typeface="Roboto" panose="02000000000000000000" pitchFamily="2" charset="0"/>
                <a:ea typeface="Roboto" panose="02000000000000000000" pitchFamily="2" charset="0"/>
                <a:cs typeface="Roboto" panose="02000000000000000000" pitchFamily="2" charset="0"/>
              </a:rPr>
              <a:t>loss</a:t>
            </a:r>
            <a:r>
              <a:rPr lang="en-US" sz="1350" dirty="0">
                <a:latin typeface="Roboto" panose="02000000000000000000" pitchFamily="2" charset="0"/>
                <a:ea typeface="Roboto" panose="02000000000000000000" pitchFamily="2" charset="0"/>
                <a:cs typeface="Roboto" panose="02000000000000000000" pitchFamily="2" charset="0"/>
              </a:rPr>
              <a:t> in the first quarter of 2020 into an estimated loss in the first half of 2020, which can be listed as a </a:t>
            </a:r>
            <a:r>
              <a:rPr lang="en-US" sz="1350" b="1" dirty="0">
                <a:solidFill>
                  <a:srgbClr val="C00000"/>
                </a:solidFill>
                <a:latin typeface="Roboto" panose="02000000000000000000" pitchFamily="2" charset="0"/>
                <a:ea typeface="Roboto" panose="02000000000000000000" pitchFamily="2" charset="0"/>
                <a:cs typeface="Roboto" panose="02000000000000000000" pitchFamily="2" charset="0"/>
              </a:rPr>
              <a:t>deduction item </a:t>
            </a:r>
            <a:r>
              <a:rPr lang="en-US" sz="1350" dirty="0">
                <a:latin typeface="Roboto" panose="02000000000000000000" pitchFamily="2" charset="0"/>
                <a:ea typeface="Roboto" panose="02000000000000000000" pitchFamily="2" charset="0"/>
                <a:cs typeface="Roboto" panose="02000000000000000000" pitchFamily="2" charset="0"/>
              </a:rPr>
              <a:t>for the </a:t>
            </a:r>
            <a:r>
              <a:rPr lang="en-US" sz="1350" b="1" dirty="0">
                <a:solidFill>
                  <a:srgbClr val="C00000"/>
                </a:solidFill>
                <a:latin typeface="Roboto" panose="02000000000000000000" pitchFamily="2" charset="0"/>
                <a:ea typeface="Roboto" panose="02000000000000000000" pitchFamily="2" charset="0"/>
                <a:cs typeface="Roboto" panose="02000000000000000000" pitchFamily="2" charset="0"/>
              </a:rPr>
              <a:t>undistributed surplus earnings </a:t>
            </a:r>
            <a:r>
              <a:rPr lang="en-US" sz="1350" dirty="0">
                <a:latin typeface="Roboto" panose="02000000000000000000" pitchFamily="2" charset="0"/>
                <a:ea typeface="Roboto" panose="02000000000000000000" pitchFamily="2" charset="0"/>
                <a:cs typeface="Roboto" panose="02000000000000000000" pitchFamily="2" charset="0"/>
              </a:rPr>
              <a:t>in 2018.</a:t>
            </a:r>
            <a:r>
              <a:rPr lang="en-US" altLang="zh-TW" sz="1350" dirty="0">
                <a:latin typeface="Roboto" panose="02000000000000000000" pitchFamily="2" charset="0"/>
                <a:ea typeface="Roboto" panose="02000000000000000000" pitchFamily="2" charset="0"/>
                <a:cs typeface="Roboto" panose="02000000000000000000" pitchFamily="2" charset="0"/>
              </a:rPr>
              <a:t> </a:t>
            </a:r>
            <a:endParaRPr lang="en-US" sz="1350" dirty="0">
              <a:latin typeface="Roboto" panose="02000000000000000000" pitchFamily="2" charset="0"/>
              <a:ea typeface="Roboto" panose="02000000000000000000" pitchFamily="2" charset="0"/>
              <a:cs typeface="Roboto" panose="02000000000000000000" pitchFamily="2" charset="0"/>
            </a:endParaRPr>
          </a:p>
        </p:txBody>
      </p:sp>
      <p:pic>
        <p:nvPicPr>
          <p:cNvPr id="3" name="圖片 2">
            <a:extLst>
              <a:ext uri="{FF2B5EF4-FFF2-40B4-BE49-F238E27FC236}">
                <a16:creationId xmlns:a16="http://schemas.microsoft.com/office/drawing/2014/main" id="{AB11A5BF-8FE4-C733-8765-DAE34B018A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778" y="2779582"/>
            <a:ext cx="1070657" cy="1070657"/>
          </a:xfrm>
          <a:prstGeom prst="rect">
            <a:avLst/>
          </a:prstGeom>
        </p:spPr>
      </p:pic>
      <p:pic>
        <p:nvPicPr>
          <p:cNvPr id="6" name="圖片 5">
            <a:extLst>
              <a:ext uri="{FF2B5EF4-FFF2-40B4-BE49-F238E27FC236}">
                <a16:creationId xmlns:a16="http://schemas.microsoft.com/office/drawing/2014/main" id="{52FD7DB0-3FAB-DE1A-DA71-1C5C6ADF6A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534" y="2867874"/>
            <a:ext cx="894074" cy="894074"/>
          </a:xfrm>
          <a:prstGeom prst="rect">
            <a:avLst/>
          </a:prstGeom>
        </p:spPr>
      </p:pic>
      <p:cxnSp>
        <p:nvCxnSpPr>
          <p:cNvPr id="2" name="直線接點 1">
            <a:extLst>
              <a:ext uri="{FF2B5EF4-FFF2-40B4-BE49-F238E27FC236}">
                <a16:creationId xmlns:a16="http://schemas.microsoft.com/office/drawing/2014/main" id="{3FD9E238-28DC-9CFB-C486-C2669EC4AEAD}"/>
              </a:ext>
            </a:extLst>
          </p:cNvPr>
          <p:cNvCxnSpPr>
            <a:cxnSpLocks/>
          </p:cNvCxnSpPr>
          <p:nvPr/>
        </p:nvCxnSpPr>
        <p:spPr>
          <a:xfrm>
            <a:off x="129540" y="2370294"/>
            <a:ext cx="5935980"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sp>
        <p:nvSpPr>
          <p:cNvPr id="9" name="文字方塊 8">
            <a:extLst>
              <a:ext uri="{FF2B5EF4-FFF2-40B4-BE49-F238E27FC236}">
                <a16:creationId xmlns:a16="http://schemas.microsoft.com/office/drawing/2014/main" id="{7FB8992B-1325-5205-CE18-4B5EA9BF9203}"/>
              </a:ext>
            </a:extLst>
          </p:cNvPr>
          <p:cNvSpPr txBox="1"/>
          <p:nvPr/>
        </p:nvSpPr>
        <p:spPr>
          <a:xfrm>
            <a:off x="2352238" y="2779582"/>
            <a:ext cx="1891829" cy="1094723"/>
          </a:xfrm>
          <a:prstGeom prst="rect">
            <a:avLst/>
          </a:prstGeom>
          <a:noFill/>
        </p:spPr>
        <p:txBody>
          <a:bodyPr wrap="square">
            <a:spAutoFit/>
          </a:bodyPr>
          <a:lstStyle/>
          <a:p>
            <a:pPr>
              <a:lnSpc>
                <a:spcPct val="150000"/>
              </a:lnSpc>
            </a:pPr>
            <a:r>
              <a:rPr lang="en-US" altLang="zh-TW" sz="1500" b="1"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Business income is reduced due to the Pandemic</a:t>
            </a:r>
            <a:endParaRPr lang="zh-TW" altLang="en-US" sz="1500" b="1" dirty="0">
              <a:solidFill>
                <a:schemeClr val="tx1">
                  <a:lumMod val="85000"/>
                  <a:lumOff val="15000"/>
                </a:schemeClr>
              </a:solidFill>
            </a:endParaRPr>
          </a:p>
        </p:txBody>
      </p:sp>
      <p:sp>
        <p:nvSpPr>
          <p:cNvPr id="17" name="矩形 16">
            <a:extLst>
              <a:ext uri="{FF2B5EF4-FFF2-40B4-BE49-F238E27FC236}">
                <a16:creationId xmlns:a16="http://schemas.microsoft.com/office/drawing/2014/main" id="{62B6A422-20B0-EF5D-D20D-D22DA07499A6}"/>
              </a:ext>
            </a:extLst>
          </p:cNvPr>
          <p:cNvSpPr/>
          <p:nvPr/>
        </p:nvSpPr>
        <p:spPr>
          <a:xfrm>
            <a:off x="4771957" y="2482779"/>
            <a:ext cx="4208468" cy="17212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8" name="矩形: 圓角 17">
            <a:extLst>
              <a:ext uri="{FF2B5EF4-FFF2-40B4-BE49-F238E27FC236}">
                <a16:creationId xmlns:a16="http://schemas.microsoft.com/office/drawing/2014/main" id="{0EE4FB83-C1B7-246D-5E1E-351CBD06EAAD}"/>
              </a:ext>
            </a:extLst>
          </p:cNvPr>
          <p:cNvSpPr/>
          <p:nvPr/>
        </p:nvSpPr>
        <p:spPr>
          <a:xfrm>
            <a:off x="4871328" y="2568751"/>
            <a:ext cx="1923434" cy="152296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pic>
        <p:nvPicPr>
          <p:cNvPr id="7" name="圖片 6">
            <a:extLst>
              <a:ext uri="{FF2B5EF4-FFF2-40B4-BE49-F238E27FC236}">
                <a16:creationId xmlns:a16="http://schemas.microsoft.com/office/drawing/2014/main" id="{10921FAE-84B2-0ACF-310A-F01C4DAF38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40802" y="2754691"/>
            <a:ext cx="1177391" cy="1177391"/>
          </a:xfrm>
          <a:prstGeom prst="rect">
            <a:avLst/>
          </a:prstGeom>
        </p:spPr>
      </p:pic>
      <p:sp>
        <p:nvSpPr>
          <p:cNvPr id="12" name="文字方塊 11">
            <a:extLst>
              <a:ext uri="{FF2B5EF4-FFF2-40B4-BE49-F238E27FC236}">
                <a16:creationId xmlns:a16="http://schemas.microsoft.com/office/drawing/2014/main" id="{BC062499-AC17-307A-E78D-DBEDD1A528E3}"/>
              </a:ext>
            </a:extLst>
          </p:cNvPr>
          <p:cNvSpPr txBox="1"/>
          <p:nvPr/>
        </p:nvSpPr>
        <p:spPr>
          <a:xfrm>
            <a:off x="6896402" y="2433899"/>
            <a:ext cx="2183393" cy="2131353"/>
          </a:xfrm>
          <a:prstGeom prst="rect">
            <a:avLst/>
          </a:prstGeom>
          <a:noFill/>
        </p:spPr>
        <p:txBody>
          <a:bodyPr wrap="square">
            <a:spAutoFit/>
          </a:bodyPr>
          <a:lstStyle>
            <a:defPPr>
              <a:defRPr lang="en-US"/>
            </a:defPPr>
            <a:lvl1pPr>
              <a:lnSpc>
                <a:spcPct val="150000"/>
              </a:lnSpc>
              <a:defRPr sz="200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defRPr>
            </a:lvl1pPr>
          </a:lstStyle>
          <a:p>
            <a:r>
              <a:rPr lang="en-US" altLang="zh-TW" sz="1500" b="1" dirty="0"/>
              <a:t>The Corporate income tax can be deducted within the next 10 years via reducing the tax in the relevant years.</a:t>
            </a:r>
            <a:endParaRPr lang="zh-TW" altLang="en-US" sz="1500" b="1" dirty="0"/>
          </a:p>
        </p:txBody>
      </p:sp>
      <p:sp>
        <p:nvSpPr>
          <p:cNvPr id="19" name="箭號: 向右 18">
            <a:extLst>
              <a:ext uri="{FF2B5EF4-FFF2-40B4-BE49-F238E27FC236}">
                <a16:creationId xmlns:a16="http://schemas.microsoft.com/office/drawing/2014/main" id="{0E1FA477-F167-8F06-A7FA-68334FA4814F}"/>
              </a:ext>
            </a:extLst>
          </p:cNvPr>
          <p:cNvSpPr/>
          <p:nvPr/>
        </p:nvSpPr>
        <p:spPr>
          <a:xfrm>
            <a:off x="4420807" y="3161649"/>
            <a:ext cx="323817" cy="363474"/>
          </a:xfrm>
          <a:prstGeom prst="rightArrow">
            <a:avLst>
              <a:gd name="adj1" fmla="val 50000"/>
              <a:gd name="adj2" fmla="val 10000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Tree>
    <p:extLst>
      <p:ext uri="{BB962C8B-B14F-4D97-AF65-F5344CB8AC3E}">
        <p14:creationId xmlns:p14="http://schemas.microsoft.com/office/powerpoint/2010/main" val="3062452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E26C53B-D07C-0324-51D6-E6E316C238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TextBox 12">
            <a:extLst>
              <a:ext uri="{FF2B5EF4-FFF2-40B4-BE49-F238E27FC236}">
                <a16:creationId xmlns:a16="http://schemas.microsoft.com/office/drawing/2014/main" id="{26770E10-88CB-4790-9B2B-06EA493350FC}"/>
              </a:ext>
            </a:extLst>
          </p:cNvPr>
          <p:cNvSpPr txBox="1"/>
          <p:nvPr/>
        </p:nvSpPr>
        <p:spPr>
          <a:xfrm>
            <a:off x="190130" y="1633524"/>
            <a:ext cx="8009973" cy="784830"/>
          </a:xfrm>
          <a:prstGeom prst="rect">
            <a:avLst/>
          </a:prstGeom>
          <a:noFill/>
        </p:spPr>
        <p:txBody>
          <a:bodyPr wrap="square" rtlCol="0">
            <a:spAutoFit/>
          </a:bodyPr>
          <a:lstStyle/>
          <a:p>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4. For enterprises which temporarily closed or reduce their business areas, the </a:t>
            </a:r>
            <a:r>
              <a:rPr lang="en-US" sz="2250" dirty="0">
                <a:solidFill>
                  <a:srgbClr val="C00000"/>
                </a:solidFill>
                <a:latin typeface="Poppins SemiBold" panose="00000700000000000000" pitchFamily="2" charset="0"/>
                <a:cs typeface="Poppins SemiBold" panose="00000700000000000000" pitchFamily="2" charset="0"/>
              </a:rPr>
              <a:t>property tax rate </a:t>
            </a:r>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can be cut</a:t>
            </a:r>
          </a:p>
        </p:txBody>
      </p:sp>
      <p:sp>
        <p:nvSpPr>
          <p:cNvPr id="4" name="TextBox 1">
            <a:extLst>
              <a:ext uri="{FF2B5EF4-FFF2-40B4-BE49-F238E27FC236}">
                <a16:creationId xmlns:a16="http://schemas.microsoft.com/office/drawing/2014/main" id="{AEC62E12-89F7-383F-46B4-DCD4FCE42266}"/>
              </a:ext>
            </a:extLst>
          </p:cNvPr>
          <p:cNvSpPr txBox="1"/>
          <p:nvPr/>
        </p:nvSpPr>
        <p:spPr>
          <a:xfrm>
            <a:off x="190131" y="2706970"/>
            <a:ext cx="8763737" cy="1438855"/>
          </a:xfrm>
          <a:prstGeom prst="rect">
            <a:avLst/>
          </a:prstGeom>
          <a:noFill/>
        </p:spPr>
        <p:txBody>
          <a:bodyPr wrap="square" rtlCol="0">
            <a:spAutoFit/>
          </a:bodyPr>
          <a:lstStyle/>
          <a:p>
            <a:pPr marL="257175" indent="-257175">
              <a:lnSpc>
                <a:spcPct val="150000"/>
              </a:lnSpc>
              <a:buFont typeface="Arial" panose="020B0604020202020204" pitchFamily="34" charset="0"/>
              <a:buChar char="•"/>
            </a:pPr>
            <a:r>
              <a:rPr lang="en-US" sz="1500" dirty="0">
                <a:latin typeface="Roboto" panose="02000000000000000000" pitchFamily="2" charset="0"/>
                <a:ea typeface="Roboto" panose="02000000000000000000" pitchFamily="2" charset="0"/>
                <a:cs typeface="Roboto" panose="02000000000000000000" pitchFamily="2" charset="0"/>
              </a:rPr>
              <a:t>Owing to the pandemic, owners of </a:t>
            </a:r>
            <a:r>
              <a:rPr lang="en-US" sz="1500" b="1" dirty="0">
                <a:solidFill>
                  <a:srgbClr val="C00000"/>
                </a:solidFill>
                <a:latin typeface="Roboto" panose="02000000000000000000" pitchFamily="2" charset="0"/>
                <a:ea typeface="Roboto" panose="02000000000000000000" pitchFamily="2" charset="0"/>
                <a:cs typeface="Roboto" panose="02000000000000000000" pitchFamily="2" charset="0"/>
              </a:rPr>
              <a:t>hotels </a:t>
            </a:r>
            <a:r>
              <a:rPr lang="en-US" sz="1500" dirty="0">
                <a:latin typeface="Roboto" panose="02000000000000000000" pitchFamily="2" charset="0"/>
                <a:ea typeface="Roboto" panose="02000000000000000000" pitchFamily="2" charset="0"/>
                <a:cs typeface="Roboto" panose="02000000000000000000" pitchFamily="2" charset="0"/>
              </a:rPr>
              <a:t>which have not used their floors fully, temporarily closed or reduced their business areas can apply to local tax collection </a:t>
            </a:r>
            <a:r>
              <a:rPr lang="en-US" sz="15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authorities that </a:t>
            </a:r>
            <a:r>
              <a:rPr lang="en-US" altLang="zh-TW" sz="15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tax rate for business use would be changed from 3% to 2% tax rate for </a:t>
            </a:r>
            <a:r>
              <a:rPr lang="en-US" altLang="zh-TW" sz="1500" b="1"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non-residential and non-business </a:t>
            </a:r>
            <a:r>
              <a:rPr lang="en-US" altLang="zh-TW" sz="15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use, or other tax rates for households to reduce the property tax burden.</a:t>
            </a:r>
            <a:endParaRPr lang="en-US" sz="15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endParaRPr>
          </a:p>
        </p:txBody>
      </p:sp>
      <p:pic>
        <p:nvPicPr>
          <p:cNvPr id="5" name="圖片 4">
            <a:extLst>
              <a:ext uri="{FF2B5EF4-FFF2-40B4-BE49-F238E27FC236}">
                <a16:creationId xmlns:a16="http://schemas.microsoft.com/office/drawing/2014/main" id="{DB79FB6E-E3CD-4366-3007-AF38846C3D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1994" y="4480225"/>
            <a:ext cx="1223144" cy="1223144"/>
          </a:xfrm>
          <a:prstGeom prst="rect">
            <a:avLst/>
          </a:prstGeom>
        </p:spPr>
      </p:pic>
      <p:pic>
        <p:nvPicPr>
          <p:cNvPr id="10" name="圖片 9">
            <a:extLst>
              <a:ext uri="{FF2B5EF4-FFF2-40B4-BE49-F238E27FC236}">
                <a16:creationId xmlns:a16="http://schemas.microsoft.com/office/drawing/2014/main" id="{7BF6CF9C-ECFF-6965-B66B-E973E794A6B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74630" y="4673229"/>
            <a:ext cx="1083245" cy="1083245"/>
          </a:xfrm>
          <a:prstGeom prst="rect">
            <a:avLst/>
          </a:prstGeom>
        </p:spPr>
      </p:pic>
      <p:sp>
        <p:nvSpPr>
          <p:cNvPr id="12" name="文字方塊 11">
            <a:extLst>
              <a:ext uri="{FF2B5EF4-FFF2-40B4-BE49-F238E27FC236}">
                <a16:creationId xmlns:a16="http://schemas.microsoft.com/office/drawing/2014/main" id="{51FB38BE-9D18-1083-A69C-9B12D6D16F28}"/>
              </a:ext>
            </a:extLst>
          </p:cNvPr>
          <p:cNvSpPr txBox="1"/>
          <p:nvPr/>
        </p:nvSpPr>
        <p:spPr>
          <a:xfrm>
            <a:off x="4100788" y="4316279"/>
            <a:ext cx="4281289" cy="323165"/>
          </a:xfrm>
          <a:prstGeom prst="rect">
            <a:avLst/>
          </a:prstGeom>
          <a:solidFill>
            <a:schemeClr val="accent5">
              <a:lumMod val="20000"/>
              <a:lumOff val="80000"/>
            </a:schemeClr>
          </a:solidFill>
        </p:spPr>
        <p:txBody>
          <a:bodyPr wrap="square" rtlCol="0">
            <a:spAutoFit/>
          </a:bodyPr>
          <a:lstStyle>
            <a:defPPr>
              <a:defRPr lang="en-US"/>
            </a:defPPr>
            <a:lvl1pPr marL="342900" indent="-342900">
              <a:buFont typeface="Arial" panose="020B0604020202020204" pitchFamily="34" charset="0"/>
              <a:buChar char="•"/>
              <a:defRPr sz="2400">
                <a:latin typeface="Roboto" panose="02000000000000000000" pitchFamily="2" charset="0"/>
                <a:ea typeface="Roboto" panose="02000000000000000000" pitchFamily="2" charset="0"/>
                <a:cs typeface="Roboto" panose="02000000000000000000" pitchFamily="2" charset="0"/>
              </a:defRPr>
            </a:lvl1pPr>
          </a:lstStyle>
          <a:p>
            <a:pPr marL="0" indent="0" algn="ctr">
              <a:buNone/>
            </a:pPr>
            <a:r>
              <a:rPr lang="en-US" altLang="zh-TW" sz="1500" dirty="0">
                <a:solidFill>
                  <a:schemeClr val="bg2">
                    <a:lumMod val="65000"/>
                  </a:schemeClr>
                </a:solidFill>
              </a:rPr>
              <a:t>3% Tax Rate</a:t>
            </a:r>
            <a:endParaRPr lang="zh-TW" altLang="en-US" sz="1500" dirty="0">
              <a:solidFill>
                <a:schemeClr val="bg2">
                  <a:lumMod val="65000"/>
                </a:schemeClr>
              </a:solidFill>
            </a:endParaRPr>
          </a:p>
        </p:txBody>
      </p:sp>
      <p:sp>
        <p:nvSpPr>
          <p:cNvPr id="15" name="文字方塊 14">
            <a:extLst>
              <a:ext uri="{FF2B5EF4-FFF2-40B4-BE49-F238E27FC236}">
                <a16:creationId xmlns:a16="http://schemas.microsoft.com/office/drawing/2014/main" id="{5BD8B4F3-F856-21FE-E0A3-A0A48F97874B}"/>
              </a:ext>
            </a:extLst>
          </p:cNvPr>
          <p:cNvSpPr txBox="1"/>
          <p:nvPr/>
        </p:nvSpPr>
        <p:spPr>
          <a:xfrm>
            <a:off x="4100788" y="4867912"/>
            <a:ext cx="4281289" cy="415498"/>
          </a:xfrm>
          <a:prstGeom prst="rect">
            <a:avLst/>
          </a:prstGeom>
          <a:solidFill>
            <a:srgbClr val="FFFF00"/>
          </a:solidFill>
        </p:spPr>
        <p:txBody>
          <a:bodyPr wrap="square" rtlCol="0">
            <a:spAutoFit/>
          </a:bodyPr>
          <a:lstStyle>
            <a:defPPr>
              <a:defRPr lang="en-US"/>
            </a:defPPr>
            <a:lvl1pPr marL="342900" indent="-342900">
              <a:buFont typeface="Arial" panose="020B0604020202020204" pitchFamily="34" charset="0"/>
              <a:buChar char="•"/>
              <a:defRPr sz="2400">
                <a:latin typeface="Roboto" panose="02000000000000000000" pitchFamily="2" charset="0"/>
                <a:ea typeface="Roboto" panose="02000000000000000000" pitchFamily="2" charset="0"/>
                <a:cs typeface="Roboto" panose="02000000000000000000" pitchFamily="2" charset="0"/>
              </a:defRPr>
            </a:lvl1pPr>
          </a:lstStyle>
          <a:p>
            <a:pPr marL="0" indent="0" algn="ctr">
              <a:buNone/>
            </a:pPr>
            <a:r>
              <a:rPr lang="en-US" altLang="zh-TW" sz="2100" b="1" dirty="0"/>
              <a:t>2% Tax Rate</a:t>
            </a:r>
            <a:endParaRPr lang="zh-TW" altLang="en-US" sz="2100" b="1" dirty="0"/>
          </a:p>
        </p:txBody>
      </p:sp>
      <p:cxnSp>
        <p:nvCxnSpPr>
          <p:cNvPr id="2" name="直線接點 1">
            <a:extLst>
              <a:ext uri="{FF2B5EF4-FFF2-40B4-BE49-F238E27FC236}">
                <a16:creationId xmlns:a16="http://schemas.microsoft.com/office/drawing/2014/main" id="{DFD1DCF6-1074-1A41-ACF0-9DC5B0201EE5}"/>
              </a:ext>
            </a:extLst>
          </p:cNvPr>
          <p:cNvCxnSpPr>
            <a:cxnSpLocks/>
          </p:cNvCxnSpPr>
          <p:nvPr/>
        </p:nvCxnSpPr>
        <p:spPr>
          <a:xfrm>
            <a:off x="190131" y="2638370"/>
            <a:ext cx="7803250"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cxnSp>
        <p:nvCxnSpPr>
          <p:cNvPr id="18" name="直線接點 17">
            <a:extLst>
              <a:ext uri="{FF2B5EF4-FFF2-40B4-BE49-F238E27FC236}">
                <a16:creationId xmlns:a16="http://schemas.microsoft.com/office/drawing/2014/main" id="{6BC47A80-10BD-C957-9519-7F443E2B2129}"/>
              </a:ext>
            </a:extLst>
          </p:cNvPr>
          <p:cNvCxnSpPr>
            <a:endCxn id="12" idx="1"/>
          </p:cNvCxnSpPr>
          <p:nvPr/>
        </p:nvCxnSpPr>
        <p:spPr>
          <a:xfrm flipV="1">
            <a:off x="3230634" y="4477862"/>
            <a:ext cx="870154" cy="51827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線接點 18">
            <a:extLst>
              <a:ext uri="{FF2B5EF4-FFF2-40B4-BE49-F238E27FC236}">
                <a16:creationId xmlns:a16="http://schemas.microsoft.com/office/drawing/2014/main" id="{959C9B01-F33E-3DA3-2C27-48D1CF014182}"/>
              </a:ext>
            </a:extLst>
          </p:cNvPr>
          <p:cNvCxnSpPr>
            <a:cxnSpLocks/>
            <a:endCxn id="15" idx="1"/>
          </p:cNvCxnSpPr>
          <p:nvPr/>
        </p:nvCxnSpPr>
        <p:spPr>
          <a:xfrm flipV="1">
            <a:off x="3230634" y="5075661"/>
            <a:ext cx="870154" cy="5252"/>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28" name="圖片 27">
            <a:extLst>
              <a:ext uri="{FF2B5EF4-FFF2-40B4-BE49-F238E27FC236}">
                <a16:creationId xmlns:a16="http://schemas.microsoft.com/office/drawing/2014/main" id="{B5FBFBD8-7C00-FA8A-B914-A4D398E008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12985" y="4497803"/>
            <a:ext cx="370110" cy="370110"/>
          </a:xfrm>
          <a:prstGeom prst="rect">
            <a:avLst/>
          </a:prstGeom>
        </p:spPr>
      </p:pic>
    </p:spTree>
    <p:extLst>
      <p:ext uri="{BB962C8B-B14F-4D97-AF65-F5344CB8AC3E}">
        <p14:creationId xmlns:p14="http://schemas.microsoft.com/office/powerpoint/2010/main" val="101580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AD7E033-1D8E-2965-EFE1-20A4802109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圖片 6" descr="一張含有 文字, 樹, 室外, 路面 的圖片&#10;&#10;自動產生的描述">
            <a:extLst>
              <a:ext uri="{FF2B5EF4-FFF2-40B4-BE49-F238E27FC236}">
                <a16:creationId xmlns:a16="http://schemas.microsoft.com/office/drawing/2014/main" id="{D916AF94-0F28-9C35-C4F3-159205198B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132444" y="1607144"/>
            <a:ext cx="5011555" cy="3768695"/>
          </a:xfrm>
          <a:prstGeom prst="rect">
            <a:avLst/>
          </a:prstGeom>
        </p:spPr>
      </p:pic>
      <p:sp>
        <p:nvSpPr>
          <p:cNvPr id="8" name="矩形 7">
            <a:extLst>
              <a:ext uri="{FF2B5EF4-FFF2-40B4-BE49-F238E27FC236}">
                <a16:creationId xmlns:a16="http://schemas.microsoft.com/office/drawing/2014/main" id="{DFC2DB6B-2F0D-E13C-5EBF-F0FDBB28BA42}"/>
              </a:ext>
            </a:extLst>
          </p:cNvPr>
          <p:cNvSpPr/>
          <p:nvPr/>
        </p:nvSpPr>
        <p:spPr>
          <a:xfrm>
            <a:off x="4105276" y="1575097"/>
            <a:ext cx="5038724" cy="251654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350"/>
          </a:p>
        </p:txBody>
      </p:sp>
      <p:sp>
        <p:nvSpPr>
          <p:cNvPr id="13" name="TextBox 12">
            <a:extLst>
              <a:ext uri="{FF2B5EF4-FFF2-40B4-BE49-F238E27FC236}">
                <a16:creationId xmlns:a16="http://schemas.microsoft.com/office/drawing/2014/main" id="{26770E10-88CB-4790-9B2B-06EA493350FC}"/>
              </a:ext>
            </a:extLst>
          </p:cNvPr>
          <p:cNvSpPr txBox="1"/>
          <p:nvPr/>
        </p:nvSpPr>
        <p:spPr>
          <a:xfrm>
            <a:off x="198601" y="1704315"/>
            <a:ext cx="6604220" cy="784830"/>
          </a:xfrm>
          <a:prstGeom prst="rect">
            <a:avLst/>
          </a:prstGeom>
          <a:noFill/>
        </p:spPr>
        <p:txBody>
          <a:bodyPr wrap="square" rtlCol="0">
            <a:spAutoFit/>
          </a:bodyPr>
          <a:lstStyle/>
          <a:p>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5. </a:t>
            </a:r>
            <a:r>
              <a:rPr lang="en-US" sz="2250" dirty="0">
                <a:solidFill>
                  <a:srgbClr val="C00000"/>
                </a:solidFill>
                <a:latin typeface="Poppins SemiBold" panose="00000700000000000000" pitchFamily="2" charset="0"/>
                <a:cs typeface="Poppins SemiBold" panose="00000700000000000000" pitchFamily="2" charset="0"/>
              </a:rPr>
              <a:t>Exemption</a:t>
            </a:r>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 from </a:t>
            </a:r>
            <a:r>
              <a:rPr lang="en-US" sz="2250" dirty="0">
                <a:solidFill>
                  <a:srgbClr val="C00000"/>
                </a:solidFill>
                <a:latin typeface="Poppins SemiBold" panose="00000700000000000000" pitchFamily="2" charset="0"/>
                <a:cs typeface="Poppins SemiBold" panose="00000700000000000000" pitchFamily="2" charset="0"/>
              </a:rPr>
              <a:t>vehicle license tax</a:t>
            </a:r>
            <a:r>
              <a:rPr lang="en-US" sz="2250" dirty="0">
                <a:solidFill>
                  <a:schemeClr val="tx1">
                    <a:lumMod val="85000"/>
                    <a:lumOff val="15000"/>
                  </a:schemeClr>
                </a:solidFill>
                <a:latin typeface="Poppins SemiBold" panose="00000700000000000000" pitchFamily="2" charset="0"/>
                <a:cs typeface="Poppins SemiBold" panose="00000700000000000000" pitchFamily="2" charset="0"/>
              </a:rPr>
              <a:t> during the period when the vehicle is out of use</a:t>
            </a:r>
          </a:p>
        </p:txBody>
      </p:sp>
      <p:sp>
        <p:nvSpPr>
          <p:cNvPr id="4" name="TextBox 1">
            <a:extLst>
              <a:ext uri="{FF2B5EF4-FFF2-40B4-BE49-F238E27FC236}">
                <a16:creationId xmlns:a16="http://schemas.microsoft.com/office/drawing/2014/main" id="{AEC62E12-89F7-383F-46B4-DCD4FCE42266}"/>
              </a:ext>
            </a:extLst>
          </p:cNvPr>
          <p:cNvSpPr txBox="1"/>
          <p:nvPr/>
        </p:nvSpPr>
        <p:spPr>
          <a:xfrm>
            <a:off x="230648" y="2628729"/>
            <a:ext cx="8691162" cy="1438855"/>
          </a:xfrm>
          <a:prstGeom prst="rect">
            <a:avLst/>
          </a:prstGeom>
          <a:noFill/>
        </p:spPr>
        <p:txBody>
          <a:bodyPr wrap="square" rtlCol="0">
            <a:spAutoFit/>
          </a:bodyPr>
          <a:lstStyle/>
          <a:p>
            <a:pPr>
              <a:lnSpc>
                <a:spcPct val="150000"/>
              </a:lnSpc>
            </a:pPr>
            <a:r>
              <a:rPr lang="en-US" sz="1500" dirty="0">
                <a:latin typeface="Roboto" panose="02000000000000000000" pitchFamily="2" charset="0"/>
                <a:ea typeface="Roboto" panose="02000000000000000000" pitchFamily="2" charset="0"/>
                <a:cs typeface="Roboto" panose="02000000000000000000" pitchFamily="2" charset="0"/>
              </a:rPr>
              <a:t>Owners or users of </a:t>
            </a:r>
            <a:r>
              <a:rPr lang="en-US" altLang="zh-TW" sz="1500" dirty="0">
                <a:latin typeface="Roboto" panose="02000000000000000000" pitchFamily="2" charset="0"/>
                <a:ea typeface="Roboto" panose="02000000000000000000" pitchFamily="2" charset="0"/>
                <a:cs typeface="Roboto" panose="02000000000000000000" pitchFamily="2" charset="0"/>
              </a:rPr>
              <a:t>licensed </a:t>
            </a:r>
            <a:r>
              <a:rPr lang="en-US" sz="1500" dirty="0">
                <a:latin typeface="Roboto" panose="02000000000000000000" pitchFamily="2" charset="0"/>
                <a:ea typeface="Roboto" panose="02000000000000000000" pitchFamily="2" charset="0"/>
                <a:cs typeface="Roboto" panose="02000000000000000000" pitchFamily="2" charset="0"/>
              </a:rPr>
              <a:t>vehicles who do not intend to use them due to the pandemic can report to the </a:t>
            </a:r>
            <a:r>
              <a:rPr lang="en-US" sz="1500" b="1" dirty="0">
                <a:latin typeface="Roboto" panose="02000000000000000000" pitchFamily="2" charset="0"/>
                <a:ea typeface="Roboto" panose="02000000000000000000" pitchFamily="2" charset="0"/>
                <a:cs typeface="Roboto" panose="02000000000000000000" pitchFamily="2" charset="0"/>
              </a:rPr>
              <a:t>traffic regulation agency </a:t>
            </a:r>
            <a:r>
              <a:rPr lang="en-US" sz="1500" dirty="0">
                <a:latin typeface="Roboto" panose="02000000000000000000" pitchFamily="2" charset="0"/>
                <a:ea typeface="Roboto" panose="02000000000000000000" pitchFamily="2" charset="0"/>
                <a:cs typeface="Roboto" panose="02000000000000000000" pitchFamily="2" charset="0"/>
              </a:rPr>
              <a:t>to stop using those vehicles. The vehicles which are reported to stop using are exempted from the vehicle license tax during the period when the vehicle has been declared to be out of use.</a:t>
            </a:r>
          </a:p>
        </p:txBody>
      </p:sp>
      <p:cxnSp>
        <p:nvCxnSpPr>
          <p:cNvPr id="2" name="直線接點 1">
            <a:extLst>
              <a:ext uri="{FF2B5EF4-FFF2-40B4-BE49-F238E27FC236}">
                <a16:creationId xmlns:a16="http://schemas.microsoft.com/office/drawing/2014/main" id="{483D7D15-2289-3D62-E106-849FEF2A5271}"/>
              </a:ext>
            </a:extLst>
          </p:cNvPr>
          <p:cNvCxnSpPr>
            <a:cxnSpLocks/>
          </p:cNvCxnSpPr>
          <p:nvPr/>
        </p:nvCxnSpPr>
        <p:spPr>
          <a:xfrm>
            <a:off x="190130" y="2510180"/>
            <a:ext cx="5935980" cy="0"/>
          </a:xfrm>
          <a:prstGeom prst="line">
            <a:avLst/>
          </a:prstGeom>
          <a:ln w="38100">
            <a:solidFill>
              <a:srgbClr val="F8B268"/>
            </a:solidFill>
          </a:ln>
        </p:spPr>
        <p:style>
          <a:lnRef idx="1">
            <a:schemeClr val="accent1"/>
          </a:lnRef>
          <a:fillRef idx="0">
            <a:schemeClr val="accent1"/>
          </a:fillRef>
          <a:effectRef idx="0">
            <a:schemeClr val="accent1"/>
          </a:effectRef>
          <a:fontRef idx="minor">
            <a:schemeClr val="tx1"/>
          </a:fontRef>
        </p:style>
      </p:cxnSp>
      <p:pic>
        <p:nvPicPr>
          <p:cNvPr id="4098" name="Picture 2" descr="About | All About Cars">
            <a:extLst>
              <a:ext uri="{FF2B5EF4-FFF2-40B4-BE49-F238E27FC236}">
                <a16:creationId xmlns:a16="http://schemas.microsoft.com/office/drawing/2014/main" id="{5FDE4F09-06F7-4B54-AF86-E033CE0ADB8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5014" y="1731743"/>
            <a:ext cx="2014478" cy="866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6863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TotalTime>
  <Words>1035</Words>
  <Application>Microsoft Office PowerPoint</Application>
  <PresentationFormat>On-screen Show (4:3)</PresentationFormat>
  <Paragraphs>52</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Poppins Light</vt:lpstr>
      <vt:lpstr>Poppins SemiBold</vt:lpstr>
      <vt:lpstr>Roboto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3</cp:revision>
  <dcterms:created xsi:type="dcterms:W3CDTF">2022-11-14T13:08:08Z</dcterms:created>
  <dcterms:modified xsi:type="dcterms:W3CDTF">2022-11-16T04:06:03Z</dcterms:modified>
</cp:coreProperties>
</file>