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8"/>
  </p:notesMasterIdLst>
  <p:sldIdLst>
    <p:sldId id="256" r:id="rId2"/>
    <p:sldId id="258" r:id="rId3"/>
    <p:sldId id="2088197850" r:id="rId4"/>
    <p:sldId id="2088197855" r:id="rId5"/>
    <p:sldId id="2088197851" r:id="rId6"/>
    <p:sldId id="2088197852" r:id="rId7"/>
    <p:sldId id="2088197856" r:id="rId8"/>
    <p:sldId id="2088197853" r:id="rId9"/>
    <p:sldId id="2088197854" r:id="rId10"/>
    <p:sldId id="2088197863" r:id="rId11"/>
    <p:sldId id="2088197864" r:id="rId12"/>
    <p:sldId id="2088197862" r:id="rId13"/>
    <p:sldId id="2088197861" r:id="rId14"/>
    <p:sldId id="2088197860" r:id="rId15"/>
    <p:sldId id="2088197859" r:id="rId16"/>
    <p:sldId id="2088197858" r:id="rId17"/>
    <p:sldId id="2088197857" r:id="rId18"/>
    <p:sldId id="2088197869" r:id="rId19"/>
    <p:sldId id="2088197868" r:id="rId20"/>
    <p:sldId id="2088197867" r:id="rId21"/>
    <p:sldId id="2088197866" r:id="rId22"/>
    <p:sldId id="2088197865" r:id="rId23"/>
    <p:sldId id="2088197870" r:id="rId24"/>
    <p:sldId id="2088197736" r:id="rId25"/>
    <p:sldId id="12375" r:id="rId26"/>
    <p:sldId id="2088197737" r:id="rId2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6" d="100"/>
          <a:sy n="86" d="100"/>
        </p:scale>
        <p:origin x="1382" y="5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BD55A7F-6FE3-45DE-8B50-DE35F15D5469}" type="datetimeFigureOut">
              <a:rPr lang="en-ID" smtClean="0"/>
              <a:t>16/11/2022</a:t>
            </a:fld>
            <a:endParaRPr lang="en-ID"/>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ID"/>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4F51A82-6EB6-4845-9B8C-2DED362035F8}" type="slidenum">
              <a:rPr lang="en-ID" smtClean="0"/>
              <a:t>‹#›</a:t>
            </a:fld>
            <a:endParaRPr lang="en-ID"/>
          </a:p>
        </p:txBody>
      </p:sp>
    </p:spTree>
    <p:extLst>
      <p:ext uri="{BB962C8B-B14F-4D97-AF65-F5344CB8AC3E}">
        <p14:creationId xmlns:p14="http://schemas.microsoft.com/office/powerpoint/2010/main" val="2385890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3D066741-2377-4D8B-9C99-F7182ABFFC0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121917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275461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3D066741-2377-4D8B-9C99-F7182ABFFC0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121917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433637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3D066741-2377-4D8B-9C99-F7182ABFFC0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121917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582453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58888" y="720725"/>
            <a:ext cx="4797425" cy="3598863"/>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a:xfrm>
            <a:off x="4143375" y="9120188"/>
            <a:ext cx="3170238" cy="481012"/>
          </a:xfrm>
          <a:prstGeom prst="rect">
            <a:avLst/>
          </a:prstGeom>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B1FEB637-BC42-497E-9119-65CA0380A6EE}"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1219170" rtl="0" eaLnBrk="1" fontAlgn="auto" latinLnBrk="0" hangingPunct="1">
                <a:lnSpc>
                  <a:spcPct val="100000"/>
                </a:lnSpc>
                <a:spcBef>
                  <a:spcPts val="0"/>
                </a:spcBef>
                <a:spcAft>
                  <a:spcPts val="0"/>
                </a:spcAft>
                <a:buClrTx/>
                <a:buSzTx/>
                <a:buFontTx/>
                <a:buNone/>
                <a:tabLst/>
                <a:defRPr/>
              </a:pPr>
              <a:t>25</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6124522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D85CD40-0FD8-4851-BD21-CF8319A52ED9}" type="datetimeFigureOut">
              <a:rPr lang="en-ID" smtClean="0"/>
              <a:t>16/11/2022</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1E46EEBA-F58C-4050-A90F-6FF6D2EE4331}" type="slidenum">
              <a:rPr lang="en-ID" smtClean="0"/>
              <a:t>‹#›</a:t>
            </a:fld>
            <a:endParaRPr lang="en-ID"/>
          </a:p>
        </p:txBody>
      </p:sp>
    </p:spTree>
    <p:extLst>
      <p:ext uri="{BB962C8B-B14F-4D97-AF65-F5344CB8AC3E}">
        <p14:creationId xmlns:p14="http://schemas.microsoft.com/office/powerpoint/2010/main" val="36300850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D85CD40-0FD8-4851-BD21-CF8319A52ED9}" type="datetimeFigureOut">
              <a:rPr lang="en-ID" smtClean="0"/>
              <a:t>16/11/2022</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1E46EEBA-F58C-4050-A90F-6FF6D2EE4331}" type="slidenum">
              <a:rPr lang="en-ID" smtClean="0"/>
              <a:t>‹#›</a:t>
            </a:fld>
            <a:endParaRPr lang="en-ID"/>
          </a:p>
        </p:txBody>
      </p:sp>
    </p:spTree>
    <p:extLst>
      <p:ext uri="{BB962C8B-B14F-4D97-AF65-F5344CB8AC3E}">
        <p14:creationId xmlns:p14="http://schemas.microsoft.com/office/powerpoint/2010/main" val="22066012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D85CD40-0FD8-4851-BD21-CF8319A52ED9}" type="datetimeFigureOut">
              <a:rPr lang="en-ID" smtClean="0"/>
              <a:t>16/11/2022</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1E46EEBA-F58C-4050-A90F-6FF6D2EE4331}" type="slidenum">
              <a:rPr lang="en-ID" smtClean="0"/>
              <a:t>‹#›</a:t>
            </a:fld>
            <a:endParaRPr lang="en-ID"/>
          </a:p>
        </p:txBody>
      </p:sp>
    </p:spTree>
    <p:extLst>
      <p:ext uri="{BB962C8B-B14F-4D97-AF65-F5344CB8AC3E}">
        <p14:creationId xmlns:p14="http://schemas.microsoft.com/office/powerpoint/2010/main" val="16138029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Divider - Deloitte black">
    <p:bg bwMode="gray">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gray">
          <a:xfrm>
            <a:off x="376238" y="1705671"/>
            <a:ext cx="7905750" cy="1592403"/>
          </a:xfrm>
        </p:spPr>
        <p:txBody>
          <a:bodyPr anchor="b"/>
          <a:lstStyle>
            <a:lvl1pPr>
              <a:lnSpc>
                <a:spcPct val="95000"/>
              </a:lnSpc>
              <a:defRPr sz="2888" b="1">
                <a:solidFill>
                  <a:schemeClr val="bg1"/>
                </a:solidFill>
                <a:latin typeface="+mj-lt"/>
                <a:ea typeface="Open Sans" panose="020B0606030504020204" pitchFamily="34" charset="0"/>
                <a:cs typeface="Open Sans" panose="020B0606030504020204" pitchFamily="34" charset="0"/>
              </a:defRPr>
            </a:lvl1pPr>
          </a:lstStyle>
          <a:p>
            <a:r>
              <a:rPr lang="en-US" noProof="0"/>
              <a:t>Click to edit Master title style</a:t>
            </a:r>
            <a:endParaRPr lang="en-US" noProof="0" dirty="0"/>
          </a:p>
        </p:txBody>
      </p:sp>
      <p:sp>
        <p:nvSpPr>
          <p:cNvPr id="3" name="Text Placeholder 2"/>
          <p:cNvSpPr>
            <a:spLocks noGrp="1"/>
          </p:cNvSpPr>
          <p:nvPr>
            <p:ph type="body" idx="1"/>
          </p:nvPr>
        </p:nvSpPr>
        <p:spPr bwMode="gray">
          <a:xfrm>
            <a:off x="376238" y="3429000"/>
            <a:ext cx="7905750" cy="1566532"/>
          </a:xfrm>
        </p:spPr>
        <p:txBody>
          <a:bodyPr lIns="0" tIns="0" rIns="0" bIns="0">
            <a:noAutofit/>
          </a:bodyPr>
          <a:lstStyle>
            <a:lvl1pPr marL="0" indent="0">
              <a:lnSpc>
                <a:spcPct val="95000"/>
              </a:lnSpc>
              <a:spcAft>
                <a:spcPts val="0"/>
              </a:spcAft>
              <a:buNone/>
              <a:defRPr sz="2888">
                <a:solidFill>
                  <a:schemeClr val="bg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noProof="0"/>
              <a:t>Click to edit Master text styles</a:t>
            </a:r>
          </a:p>
        </p:txBody>
      </p:sp>
      <p:sp>
        <p:nvSpPr>
          <p:cNvPr id="12" name="TextBox 11"/>
          <p:cNvSpPr txBox="1"/>
          <p:nvPr userDrawn="1"/>
        </p:nvSpPr>
        <p:spPr>
          <a:xfrm>
            <a:off x="8536783" y="6477002"/>
            <a:ext cx="230981" cy="75085"/>
          </a:xfrm>
          <a:prstGeom prst="rect">
            <a:avLst/>
          </a:prstGeom>
          <a:noFill/>
        </p:spPr>
        <p:txBody>
          <a:bodyPr wrap="square" lIns="0" tIns="0" rIns="0" bIns="0" rtlCol="0">
            <a:spAutoFit/>
          </a:bodyPr>
          <a:lstStyle/>
          <a:p>
            <a:pPr marL="0" indent="0" algn="r">
              <a:spcBef>
                <a:spcPts val="450"/>
              </a:spcBef>
              <a:buSzPct val="100000"/>
              <a:buFont typeface="Arial"/>
              <a:buNone/>
            </a:pPr>
            <a:fld id="{C58DF478-B544-4ED8-9ED4-6A2648E2D233}" type="slidenum">
              <a:rPr lang="en-US" sz="488" noProof="0" smtClean="0">
                <a:solidFill>
                  <a:schemeClr val="bg1"/>
                </a:solidFill>
              </a:rPr>
              <a:pPr marL="0" indent="0" algn="r">
                <a:spcBef>
                  <a:spcPts val="450"/>
                </a:spcBef>
                <a:buSzPct val="100000"/>
                <a:buFont typeface="Arial"/>
                <a:buNone/>
              </a:pPr>
              <a:t>‹#›</a:t>
            </a:fld>
            <a:endParaRPr lang="en-US" sz="488" noProof="0" dirty="0">
              <a:solidFill>
                <a:schemeClr val="bg1"/>
              </a:solidFill>
            </a:endParaRPr>
          </a:p>
        </p:txBody>
      </p:sp>
      <p:sp>
        <p:nvSpPr>
          <p:cNvPr id="5" name="TextBox 4">
            <a:extLst>
              <a:ext uri="{FF2B5EF4-FFF2-40B4-BE49-F238E27FC236}">
                <a16:creationId xmlns:a16="http://schemas.microsoft.com/office/drawing/2014/main" id="{E51E9491-DE78-43EB-BA31-6049A3E14761}"/>
              </a:ext>
            </a:extLst>
          </p:cNvPr>
          <p:cNvSpPr txBox="1"/>
          <p:nvPr userDrawn="1"/>
        </p:nvSpPr>
        <p:spPr>
          <a:xfrm>
            <a:off x="376237" y="6477000"/>
            <a:ext cx="2967038" cy="230832"/>
          </a:xfrm>
          <a:prstGeom prst="rect">
            <a:avLst/>
          </a:prstGeom>
          <a:noFill/>
        </p:spPr>
        <p:txBody>
          <a:bodyPr vert="horz" wrap="square" lIns="0" tIns="0" rIns="0" bIns="0" rtlCol="0">
            <a:spAutoFit/>
          </a:bodyPr>
          <a:lstStyle/>
          <a:p>
            <a:pPr>
              <a:spcBef>
                <a:spcPts val="150"/>
              </a:spcBef>
              <a:buSzPct val="100000"/>
            </a:pPr>
            <a:r>
              <a:rPr lang="en-US" sz="600" dirty="0">
                <a:solidFill>
                  <a:schemeClr val="tx1"/>
                </a:solidFill>
              </a:rPr>
              <a:t>© 2022 Deloitte Vietnam Tax Company Limited</a:t>
            </a:r>
            <a:br>
              <a:rPr lang="en-US" sz="600" dirty="0">
                <a:solidFill>
                  <a:schemeClr val="tx1"/>
                </a:solidFill>
              </a:rPr>
            </a:br>
            <a:endParaRPr lang="en-US" sz="900" dirty="0">
              <a:solidFill>
                <a:schemeClr val="tx1"/>
              </a:solidFill>
            </a:endParaRPr>
          </a:p>
        </p:txBody>
      </p:sp>
    </p:spTree>
    <p:extLst>
      <p:ext uri="{BB962C8B-B14F-4D97-AF65-F5344CB8AC3E}">
        <p14:creationId xmlns:p14="http://schemas.microsoft.com/office/powerpoint/2010/main" val="993233582"/>
      </p:ext>
    </p:extLst>
  </p:cSld>
  <p:clrMapOvr>
    <a:masterClrMapping/>
  </p:clrMapOvr>
  <p:transition>
    <p:fade/>
  </p:transition>
  <p:extLst>
    <p:ext uri="{DCECCB84-F9BA-43D5-87BE-67443E8EF086}">
      <p15:sldGuideLst xmlns:p15="http://schemas.microsoft.com/office/powerpoint/2012/main">
        <p15:guide id="1" orient="horz" pos="216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mp; subtitle">
    <p:spTree>
      <p:nvGrpSpPr>
        <p:cNvPr id="1" name=""/>
        <p:cNvGrpSpPr/>
        <p:nvPr/>
      </p:nvGrpSpPr>
      <p:grpSpPr>
        <a:xfrm>
          <a:off x="0" y="0"/>
          <a:ext cx="0" cy="0"/>
          <a:chOff x="0" y="0"/>
          <a:chExt cx="0" cy="0"/>
        </a:xfrm>
      </p:grpSpPr>
      <p:sp>
        <p:nvSpPr>
          <p:cNvPr id="10" name="Text Placeholder 8"/>
          <p:cNvSpPr>
            <a:spLocks noGrp="1"/>
          </p:cNvSpPr>
          <p:nvPr>
            <p:ph type="body" sz="quarter" idx="13" hasCustomPrompt="1"/>
          </p:nvPr>
        </p:nvSpPr>
        <p:spPr>
          <a:xfrm>
            <a:off x="376238" y="651600"/>
            <a:ext cx="8391525" cy="757255"/>
          </a:xfrm>
          <a:prstGeom prst="rect">
            <a:avLst/>
          </a:prstGeom>
        </p:spPr>
        <p:txBody>
          <a:bodyPr lIns="0" tIns="0" rIns="0" bIns="0">
            <a:noAutofit/>
          </a:bodyPr>
          <a:lstStyle>
            <a:lvl1pPr marL="0" indent="0">
              <a:buNone/>
              <a:defRPr sz="1500" b="0">
                <a:solidFill>
                  <a:schemeClr val="tx2"/>
                </a:solidFill>
              </a:defRPr>
            </a:lvl1pPr>
          </a:lstStyle>
          <a:p>
            <a:pPr lvl="0"/>
            <a:r>
              <a:rPr lang="en-US" noProof="0" dirty="0"/>
              <a:t>Click to add subtitle</a:t>
            </a:r>
          </a:p>
        </p:txBody>
      </p:sp>
      <p:sp>
        <p:nvSpPr>
          <p:cNvPr id="11" name="Title Placeholder 1"/>
          <p:cNvSpPr>
            <a:spLocks noGrp="1"/>
          </p:cNvSpPr>
          <p:nvPr>
            <p:ph type="title" hasCustomPrompt="1"/>
          </p:nvPr>
        </p:nvSpPr>
        <p:spPr>
          <a:xfrm>
            <a:off x="376238" y="317501"/>
            <a:ext cx="8391525" cy="334101"/>
          </a:xfrm>
          <a:prstGeom prst="rect">
            <a:avLst/>
          </a:prstGeom>
        </p:spPr>
        <p:txBody>
          <a:bodyPr vert="horz" lIns="0" tIns="0" rIns="0" bIns="0" rtlCol="0" anchor="t" anchorCtr="0">
            <a:noAutofit/>
          </a:bodyPr>
          <a:lstStyle>
            <a:lvl1pPr>
              <a:defRPr/>
            </a:lvl1pPr>
          </a:lstStyle>
          <a:p>
            <a:r>
              <a:rPr lang="en-US" noProof="0" dirty="0"/>
              <a:t>Click to add title</a:t>
            </a:r>
          </a:p>
        </p:txBody>
      </p:sp>
    </p:spTree>
    <p:extLst>
      <p:ext uri="{BB962C8B-B14F-4D97-AF65-F5344CB8AC3E}">
        <p14:creationId xmlns:p14="http://schemas.microsoft.com/office/powerpoint/2010/main" val="4138023741"/>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D85CD40-0FD8-4851-BD21-CF8319A52ED9}" type="datetimeFigureOut">
              <a:rPr lang="en-ID" smtClean="0"/>
              <a:t>16/11/2022</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1E46EEBA-F58C-4050-A90F-6FF6D2EE4331}" type="slidenum">
              <a:rPr lang="en-ID" smtClean="0"/>
              <a:t>‹#›</a:t>
            </a:fld>
            <a:endParaRPr lang="en-ID"/>
          </a:p>
        </p:txBody>
      </p:sp>
    </p:spTree>
    <p:extLst>
      <p:ext uri="{BB962C8B-B14F-4D97-AF65-F5344CB8AC3E}">
        <p14:creationId xmlns:p14="http://schemas.microsoft.com/office/powerpoint/2010/main" val="3508688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D85CD40-0FD8-4851-BD21-CF8319A52ED9}" type="datetimeFigureOut">
              <a:rPr lang="en-ID" smtClean="0"/>
              <a:t>16/11/2022</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1E46EEBA-F58C-4050-A90F-6FF6D2EE4331}" type="slidenum">
              <a:rPr lang="en-ID" smtClean="0"/>
              <a:t>‹#›</a:t>
            </a:fld>
            <a:endParaRPr lang="en-ID"/>
          </a:p>
        </p:txBody>
      </p:sp>
    </p:spTree>
    <p:extLst>
      <p:ext uri="{BB962C8B-B14F-4D97-AF65-F5344CB8AC3E}">
        <p14:creationId xmlns:p14="http://schemas.microsoft.com/office/powerpoint/2010/main" val="40770144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D85CD40-0FD8-4851-BD21-CF8319A52ED9}" type="datetimeFigureOut">
              <a:rPr lang="en-ID" smtClean="0"/>
              <a:t>16/11/2022</a:t>
            </a:fld>
            <a:endParaRPr lang="en-ID"/>
          </a:p>
        </p:txBody>
      </p:sp>
      <p:sp>
        <p:nvSpPr>
          <p:cNvPr id="6" name="Footer Placeholder 5"/>
          <p:cNvSpPr>
            <a:spLocks noGrp="1"/>
          </p:cNvSpPr>
          <p:nvPr>
            <p:ph type="ftr" sz="quarter" idx="11"/>
          </p:nvPr>
        </p:nvSpPr>
        <p:spPr/>
        <p:txBody>
          <a:bodyPr/>
          <a:lstStyle/>
          <a:p>
            <a:endParaRPr lang="en-ID"/>
          </a:p>
        </p:txBody>
      </p:sp>
      <p:sp>
        <p:nvSpPr>
          <p:cNvPr id="7" name="Slide Number Placeholder 6"/>
          <p:cNvSpPr>
            <a:spLocks noGrp="1"/>
          </p:cNvSpPr>
          <p:nvPr>
            <p:ph type="sldNum" sz="quarter" idx="12"/>
          </p:nvPr>
        </p:nvSpPr>
        <p:spPr/>
        <p:txBody>
          <a:bodyPr/>
          <a:lstStyle/>
          <a:p>
            <a:fld id="{1E46EEBA-F58C-4050-A90F-6FF6D2EE4331}" type="slidenum">
              <a:rPr lang="en-ID" smtClean="0"/>
              <a:t>‹#›</a:t>
            </a:fld>
            <a:endParaRPr lang="en-ID"/>
          </a:p>
        </p:txBody>
      </p:sp>
    </p:spTree>
    <p:extLst>
      <p:ext uri="{BB962C8B-B14F-4D97-AF65-F5344CB8AC3E}">
        <p14:creationId xmlns:p14="http://schemas.microsoft.com/office/powerpoint/2010/main" val="20061546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D85CD40-0FD8-4851-BD21-CF8319A52ED9}" type="datetimeFigureOut">
              <a:rPr lang="en-ID" smtClean="0"/>
              <a:t>16/11/2022</a:t>
            </a:fld>
            <a:endParaRPr lang="en-ID"/>
          </a:p>
        </p:txBody>
      </p:sp>
      <p:sp>
        <p:nvSpPr>
          <p:cNvPr id="8" name="Footer Placeholder 7"/>
          <p:cNvSpPr>
            <a:spLocks noGrp="1"/>
          </p:cNvSpPr>
          <p:nvPr>
            <p:ph type="ftr" sz="quarter" idx="11"/>
          </p:nvPr>
        </p:nvSpPr>
        <p:spPr/>
        <p:txBody>
          <a:bodyPr/>
          <a:lstStyle/>
          <a:p>
            <a:endParaRPr lang="en-ID"/>
          </a:p>
        </p:txBody>
      </p:sp>
      <p:sp>
        <p:nvSpPr>
          <p:cNvPr id="9" name="Slide Number Placeholder 8"/>
          <p:cNvSpPr>
            <a:spLocks noGrp="1"/>
          </p:cNvSpPr>
          <p:nvPr>
            <p:ph type="sldNum" sz="quarter" idx="12"/>
          </p:nvPr>
        </p:nvSpPr>
        <p:spPr/>
        <p:txBody>
          <a:bodyPr/>
          <a:lstStyle/>
          <a:p>
            <a:fld id="{1E46EEBA-F58C-4050-A90F-6FF6D2EE4331}" type="slidenum">
              <a:rPr lang="en-ID" smtClean="0"/>
              <a:t>‹#›</a:t>
            </a:fld>
            <a:endParaRPr lang="en-ID"/>
          </a:p>
        </p:txBody>
      </p:sp>
    </p:spTree>
    <p:extLst>
      <p:ext uri="{BB962C8B-B14F-4D97-AF65-F5344CB8AC3E}">
        <p14:creationId xmlns:p14="http://schemas.microsoft.com/office/powerpoint/2010/main" val="24274415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D85CD40-0FD8-4851-BD21-CF8319A52ED9}" type="datetimeFigureOut">
              <a:rPr lang="en-ID" smtClean="0"/>
              <a:t>16/11/2022</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1E46EEBA-F58C-4050-A90F-6FF6D2EE4331}" type="slidenum">
              <a:rPr lang="en-ID" smtClean="0"/>
              <a:t>‹#›</a:t>
            </a:fld>
            <a:endParaRPr lang="en-ID"/>
          </a:p>
        </p:txBody>
      </p:sp>
    </p:spTree>
    <p:extLst>
      <p:ext uri="{BB962C8B-B14F-4D97-AF65-F5344CB8AC3E}">
        <p14:creationId xmlns:p14="http://schemas.microsoft.com/office/powerpoint/2010/main" val="4818490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D85CD40-0FD8-4851-BD21-CF8319A52ED9}" type="datetimeFigureOut">
              <a:rPr lang="en-ID" smtClean="0"/>
              <a:t>16/11/2022</a:t>
            </a:fld>
            <a:endParaRPr lang="en-ID"/>
          </a:p>
        </p:txBody>
      </p:sp>
      <p:sp>
        <p:nvSpPr>
          <p:cNvPr id="3" name="Footer Placeholder 2"/>
          <p:cNvSpPr>
            <a:spLocks noGrp="1"/>
          </p:cNvSpPr>
          <p:nvPr>
            <p:ph type="ftr" sz="quarter" idx="11"/>
          </p:nvPr>
        </p:nvSpPr>
        <p:spPr/>
        <p:txBody>
          <a:bodyPr/>
          <a:lstStyle/>
          <a:p>
            <a:endParaRPr lang="en-ID"/>
          </a:p>
        </p:txBody>
      </p:sp>
      <p:sp>
        <p:nvSpPr>
          <p:cNvPr id="4" name="Slide Number Placeholder 3"/>
          <p:cNvSpPr>
            <a:spLocks noGrp="1"/>
          </p:cNvSpPr>
          <p:nvPr>
            <p:ph type="sldNum" sz="quarter" idx="12"/>
          </p:nvPr>
        </p:nvSpPr>
        <p:spPr/>
        <p:txBody>
          <a:bodyPr/>
          <a:lstStyle/>
          <a:p>
            <a:fld id="{1E46EEBA-F58C-4050-A90F-6FF6D2EE4331}" type="slidenum">
              <a:rPr lang="en-ID" smtClean="0"/>
              <a:t>‹#›</a:t>
            </a:fld>
            <a:endParaRPr lang="en-ID"/>
          </a:p>
        </p:txBody>
      </p:sp>
    </p:spTree>
    <p:extLst>
      <p:ext uri="{BB962C8B-B14F-4D97-AF65-F5344CB8AC3E}">
        <p14:creationId xmlns:p14="http://schemas.microsoft.com/office/powerpoint/2010/main" val="13650735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D85CD40-0FD8-4851-BD21-CF8319A52ED9}" type="datetimeFigureOut">
              <a:rPr lang="en-ID" smtClean="0"/>
              <a:t>16/11/2022</a:t>
            </a:fld>
            <a:endParaRPr lang="en-ID"/>
          </a:p>
        </p:txBody>
      </p:sp>
      <p:sp>
        <p:nvSpPr>
          <p:cNvPr id="6" name="Footer Placeholder 5"/>
          <p:cNvSpPr>
            <a:spLocks noGrp="1"/>
          </p:cNvSpPr>
          <p:nvPr>
            <p:ph type="ftr" sz="quarter" idx="11"/>
          </p:nvPr>
        </p:nvSpPr>
        <p:spPr/>
        <p:txBody>
          <a:bodyPr/>
          <a:lstStyle/>
          <a:p>
            <a:endParaRPr lang="en-ID"/>
          </a:p>
        </p:txBody>
      </p:sp>
      <p:sp>
        <p:nvSpPr>
          <p:cNvPr id="7" name="Slide Number Placeholder 6"/>
          <p:cNvSpPr>
            <a:spLocks noGrp="1"/>
          </p:cNvSpPr>
          <p:nvPr>
            <p:ph type="sldNum" sz="quarter" idx="12"/>
          </p:nvPr>
        </p:nvSpPr>
        <p:spPr/>
        <p:txBody>
          <a:bodyPr/>
          <a:lstStyle/>
          <a:p>
            <a:fld id="{1E46EEBA-F58C-4050-A90F-6FF6D2EE4331}" type="slidenum">
              <a:rPr lang="en-ID" smtClean="0"/>
              <a:t>‹#›</a:t>
            </a:fld>
            <a:endParaRPr lang="en-ID"/>
          </a:p>
        </p:txBody>
      </p:sp>
    </p:spTree>
    <p:extLst>
      <p:ext uri="{BB962C8B-B14F-4D97-AF65-F5344CB8AC3E}">
        <p14:creationId xmlns:p14="http://schemas.microsoft.com/office/powerpoint/2010/main" val="13426141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D85CD40-0FD8-4851-BD21-CF8319A52ED9}" type="datetimeFigureOut">
              <a:rPr lang="en-ID" smtClean="0"/>
              <a:t>16/11/2022</a:t>
            </a:fld>
            <a:endParaRPr lang="en-ID"/>
          </a:p>
        </p:txBody>
      </p:sp>
      <p:sp>
        <p:nvSpPr>
          <p:cNvPr id="6" name="Footer Placeholder 5"/>
          <p:cNvSpPr>
            <a:spLocks noGrp="1"/>
          </p:cNvSpPr>
          <p:nvPr>
            <p:ph type="ftr" sz="quarter" idx="11"/>
          </p:nvPr>
        </p:nvSpPr>
        <p:spPr/>
        <p:txBody>
          <a:bodyPr/>
          <a:lstStyle/>
          <a:p>
            <a:endParaRPr lang="en-ID"/>
          </a:p>
        </p:txBody>
      </p:sp>
      <p:sp>
        <p:nvSpPr>
          <p:cNvPr id="7" name="Slide Number Placeholder 6"/>
          <p:cNvSpPr>
            <a:spLocks noGrp="1"/>
          </p:cNvSpPr>
          <p:nvPr>
            <p:ph type="sldNum" sz="quarter" idx="12"/>
          </p:nvPr>
        </p:nvSpPr>
        <p:spPr/>
        <p:txBody>
          <a:bodyPr/>
          <a:lstStyle/>
          <a:p>
            <a:fld id="{1E46EEBA-F58C-4050-A90F-6FF6D2EE4331}" type="slidenum">
              <a:rPr lang="en-ID" smtClean="0"/>
              <a:t>‹#›</a:t>
            </a:fld>
            <a:endParaRPr lang="en-ID"/>
          </a:p>
        </p:txBody>
      </p:sp>
    </p:spTree>
    <p:extLst>
      <p:ext uri="{BB962C8B-B14F-4D97-AF65-F5344CB8AC3E}">
        <p14:creationId xmlns:p14="http://schemas.microsoft.com/office/powerpoint/2010/main" val="1946799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85CD40-0FD8-4851-BD21-CF8319A52ED9}" type="datetimeFigureOut">
              <a:rPr lang="en-ID" smtClean="0"/>
              <a:t>16/11/2022</a:t>
            </a:fld>
            <a:endParaRPr lang="en-ID"/>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D"/>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E46EEBA-F58C-4050-A90F-6FF6D2EE4331}" type="slidenum">
              <a:rPr lang="en-ID" smtClean="0"/>
              <a:t>‹#›</a:t>
            </a:fld>
            <a:endParaRPr lang="en-ID"/>
          </a:p>
        </p:txBody>
      </p:sp>
    </p:spTree>
    <p:extLst>
      <p:ext uri="{BB962C8B-B14F-4D97-AF65-F5344CB8AC3E}">
        <p14:creationId xmlns:p14="http://schemas.microsoft.com/office/powerpoint/2010/main" val="235731917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5.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14.png"/><Relationship Id="rId5" Type="http://schemas.microsoft.com/office/2007/relationships/hdphoto" Target="../media/hdphoto2.wdp"/><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10.png"/><Relationship Id="rId5" Type="http://schemas.microsoft.com/office/2007/relationships/hdphoto" Target="../media/hdphoto3.wdp"/><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svg"/></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25.png"/></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2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32.png"/><Relationship Id="rId4" Type="http://schemas.openxmlformats.org/officeDocument/2006/relationships/image" Target="../media/image31.png"/></Relationships>
</file>

<file path=ppt/slides/_rels/slide2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2.png"/><Relationship Id="rId1" Type="http://schemas.openxmlformats.org/officeDocument/2006/relationships/slideLayout" Target="../slideLayouts/slideLayout12.xml"/><Relationship Id="rId5" Type="http://schemas.openxmlformats.org/officeDocument/2006/relationships/image" Target="../media/image35.svg"/><Relationship Id="rId4" Type="http://schemas.openxmlformats.org/officeDocument/2006/relationships/image" Target="../media/image34.png"/></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3.xml"/><Relationship Id="rId5" Type="http://schemas.openxmlformats.org/officeDocument/2006/relationships/slide" Target="slide2.xml"/><Relationship Id="rId4" Type="http://schemas.openxmlformats.org/officeDocument/2006/relationships/image" Target="../media/image36.jpeg"/></Relationships>
</file>

<file path=ppt/slides/_rels/slide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Layout" Target="../slideLayouts/slideLayout2.xml"/><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71BEA26-0718-4C1F-89F1-3CACF56D77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Subtitle 2">
            <a:extLst>
              <a:ext uri="{FF2B5EF4-FFF2-40B4-BE49-F238E27FC236}">
                <a16:creationId xmlns:a16="http://schemas.microsoft.com/office/drawing/2014/main" id="{E5D1F5AE-817F-4056-82D0-C34BC354C43A}"/>
              </a:ext>
            </a:extLst>
          </p:cNvPr>
          <p:cNvSpPr>
            <a:spLocks noGrp="1"/>
          </p:cNvSpPr>
          <p:nvPr>
            <p:ph type="subTitle" idx="1"/>
          </p:nvPr>
        </p:nvSpPr>
        <p:spPr>
          <a:xfrm>
            <a:off x="1143000" y="4079875"/>
            <a:ext cx="6858000" cy="1655762"/>
          </a:xfrm>
        </p:spPr>
        <p:txBody>
          <a:bodyPr/>
          <a:lstStyle/>
          <a:p>
            <a:r>
              <a:rPr lang="en-US" sz="3600" dirty="0"/>
              <a:t>TRENDS ON DIGITAL TAXATION</a:t>
            </a:r>
          </a:p>
          <a:p>
            <a:endParaRPr lang="en-ID" dirty="0"/>
          </a:p>
        </p:txBody>
      </p:sp>
    </p:spTree>
    <p:extLst>
      <p:ext uri="{BB962C8B-B14F-4D97-AF65-F5344CB8AC3E}">
        <p14:creationId xmlns:p14="http://schemas.microsoft.com/office/powerpoint/2010/main" val="24647065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Picture 34">
            <a:extLst>
              <a:ext uri="{FF2B5EF4-FFF2-40B4-BE49-F238E27FC236}">
                <a16:creationId xmlns:a16="http://schemas.microsoft.com/office/drawing/2014/main" id="{3676F571-E015-78F1-57C7-CE83E0243AE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8" name="Rectangle: Rounded Corners 7">
            <a:extLst>
              <a:ext uri="{FF2B5EF4-FFF2-40B4-BE49-F238E27FC236}">
                <a16:creationId xmlns:a16="http://schemas.microsoft.com/office/drawing/2014/main" id="{043DAE28-D7BA-17B8-C441-0B93B8985920}"/>
              </a:ext>
            </a:extLst>
          </p:cNvPr>
          <p:cNvSpPr/>
          <p:nvPr/>
        </p:nvSpPr>
        <p:spPr>
          <a:xfrm>
            <a:off x="8402254" y="5557508"/>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ID" sz="1350">
              <a:solidFill>
                <a:prstClr val="white"/>
              </a:solidFill>
              <a:latin typeface="Calibri" panose="020F0502020204030204"/>
            </a:endParaRPr>
          </a:p>
        </p:txBody>
      </p:sp>
      <p:sp>
        <p:nvSpPr>
          <p:cNvPr id="9" name="TextBox 8">
            <a:extLst>
              <a:ext uri="{FF2B5EF4-FFF2-40B4-BE49-F238E27FC236}">
                <a16:creationId xmlns:a16="http://schemas.microsoft.com/office/drawing/2014/main" id="{BC043383-9F2E-AF9F-B0DB-5F016C013B9D}"/>
              </a:ext>
            </a:extLst>
          </p:cNvPr>
          <p:cNvSpPr txBox="1"/>
          <p:nvPr/>
        </p:nvSpPr>
        <p:spPr>
          <a:xfrm>
            <a:off x="8443330" y="5618207"/>
            <a:ext cx="431846" cy="323165"/>
          </a:xfrm>
          <a:prstGeom prst="rect">
            <a:avLst/>
          </a:prstGeom>
          <a:noFill/>
        </p:spPr>
        <p:txBody>
          <a:bodyPr wrap="square" rtlCol="0">
            <a:spAutoFit/>
          </a:bodyPr>
          <a:lstStyle/>
          <a:p>
            <a:pPr defTabSz="685800">
              <a:defRPr/>
            </a:pPr>
            <a:r>
              <a:rPr lang="en-US" sz="1500" b="1" dirty="0">
                <a:solidFill>
                  <a:prstClr val="white"/>
                </a:solidFill>
                <a:latin typeface="Arial" panose="020B0604020202020204" pitchFamily="34" charset="0"/>
                <a:cs typeface="Arial" panose="020B0604020202020204" pitchFamily="34" charset="0"/>
              </a:rPr>
              <a:t>10</a:t>
            </a:r>
            <a:endParaRPr lang="en-ID" sz="1500" b="1" dirty="0">
              <a:solidFill>
                <a:prstClr val="white"/>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AAB38745-B546-C290-C990-CD599B93CDA9}"/>
              </a:ext>
            </a:extLst>
          </p:cNvPr>
          <p:cNvSpPr/>
          <p:nvPr/>
        </p:nvSpPr>
        <p:spPr>
          <a:xfrm>
            <a:off x="0" y="839263"/>
            <a:ext cx="9144000" cy="763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ID" sz="1350">
              <a:solidFill>
                <a:prstClr val="white"/>
              </a:solidFill>
              <a:latin typeface="Calibri" panose="020F0502020204030204"/>
            </a:endParaRPr>
          </a:p>
        </p:txBody>
      </p:sp>
      <p:sp>
        <p:nvSpPr>
          <p:cNvPr id="11" name="Content Placeholder 2">
            <a:extLst>
              <a:ext uri="{FF2B5EF4-FFF2-40B4-BE49-F238E27FC236}">
                <a16:creationId xmlns:a16="http://schemas.microsoft.com/office/drawing/2014/main" id="{0C3C75ED-B75C-0A90-E919-3F527D7BCAC5}"/>
              </a:ext>
            </a:extLst>
          </p:cNvPr>
          <p:cNvSpPr>
            <a:spLocks noGrp="1"/>
          </p:cNvSpPr>
          <p:nvPr>
            <p:ph idx="1"/>
          </p:nvPr>
        </p:nvSpPr>
        <p:spPr>
          <a:xfrm>
            <a:off x="1147678" y="2508038"/>
            <a:ext cx="7582112" cy="2628900"/>
          </a:xfrm>
        </p:spPr>
        <p:txBody>
          <a:bodyPr>
            <a:normAutofit/>
          </a:bodyPr>
          <a:lstStyle/>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ID" sz="1350" dirty="0">
              <a:latin typeface="Arial" panose="020B0604020202020204" pitchFamily="34" charset="0"/>
              <a:ea typeface="Courier New" panose="02070309020205020404" pitchFamily="49" charset="0"/>
              <a:cs typeface="Arial" panose="020B0604020202020204" pitchFamily="34" charset="0"/>
            </a:endParaRPr>
          </a:p>
          <a:p>
            <a:endParaRPr lang="en-ID" dirty="0"/>
          </a:p>
        </p:txBody>
      </p:sp>
      <p:sp>
        <p:nvSpPr>
          <p:cNvPr id="12" name="Title 2">
            <a:extLst>
              <a:ext uri="{FF2B5EF4-FFF2-40B4-BE49-F238E27FC236}">
                <a16:creationId xmlns:a16="http://schemas.microsoft.com/office/drawing/2014/main" id="{E0E7D86E-3C9C-474B-856E-EB8CB2433FF5}"/>
              </a:ext>
            </a:extLst>
          </p:cNvPr>
          <p:cNvSpPr txBox="1">
            <a:spLocks/>
          </p:cNvSpPr>
          <p:nvPr/>
        </p:nvSpPr>
        <p:spPr bwMode="gray">
          <a:xfrm>
            <a:off x="167951" y="1656392"/>
            <a:ext cx="3865334" cy="232985"/>
          </a:xfrm>
          <a:prstGeom prst="rect">
            <a:avLst/>
          </a:prstGeom>
        </p:spPr>
        <p:txBody>
          <a:bodyPr vert="horz" lIns="0" tIns="0" rIns="0" bIns="0" rtlCol="0" anchor="t" anchorCtr="0">
            <a:noAutofit/>
          </a:bodyPr>
          <a:lstStyle>
            <a:lvl1pPr algn="l" defTabSz="914400" rtl="0" eaLnBrk="1" latinLnBrk="0" hangingPunct="1">
              <a:spcBef>
                <a:spcPct val="0"/>
              </a:spcBef>
              <a:buNone/>
              <a:defRPr sz="2000" kern="1200">
                <a:solidFill>
                  <a:schemeClr val="tx1"/>
                </a:solidFill>
                <a:latin typeface="+mj-lt"/>
                <a:ea typeface="+mj-ea"/>
                <a:cs typeface="+mj-cs"/>
              </a:defRPr>
            </a:lvl1pPr>
          </a:lstStyle>
          <a:p>
            <a:pPr>
              <a:defRPr/>
            </a:pPr>
            <a:r>
              <a:rPr lang="en-US" sz="2400" b="1" dirty="0">
                <a:effectLst>
                  <a:outerShdw blurRad="38100" dist="38100" dir="2700000" algn="tl">
                    <a:srgbClr val="000000">
                      <a:alpha val="43137"/>
                    </a:srgbClr>
                  </a:outerShdw>
                </a:effectLst>
                <a:latin typeface="Calibri" panose="020F0502020204030204" pitchFamily="34" charset="0"/>
                <a:ea typeface="Open Sans" panose="020B0606030504020204" pitchFamily="34" charset="0"/>
                <a:cs typeface="Calibri" panose="020F0502020204030204" pitchFamily="34" charset="0"/>
              </a:rPr>
              <a:t>Approach 2: UN Article 12b</a:t>
            </a:r>
          </a:p>
        </p:txBody>
      </p:sp>
      <p:cxnSp>
        <p:nvCxnSpPr>
          <p:cNvPr id="13" name="Straight Arrow Connector 12">
            <a:extLst>
              <a:ext uri="{FF2B5EF4-FFF2-40B4-BE49-F238E27FC236}">
                <a16:creationId xmlns:a16="http://schemas.microsoft.com/office/drawing/2014/main" id="{D6094076-994A-47A1-9BDE-7FE6BACAA6D9}"/>
              </a:ext>
            </a:extLst>
          </p:cNvPr>
          <p:cNvCxnSpPr>
            <a:cxnSpLocks/>
            <a:endCxn id="18" idx="1"/>
          </p:cNvCxnSpPr>
          <p:nvPr/>
        </p:nvCxnSpPr>
        <p:spPr>
          <a:xfrm flipV="1">
            <a:off x="3217601" y="2187075"/>
            <a:ext cx="2457969" cy="338633"/>
          </a:xfrm>
          <a:prstGeom prst="straightConnector1">
            <a:avLst/>
          </a:prstGeom>
          <a:noFill/>
          <a:ln w="38100" cap="flat" cmpd="sng" algn="ctr">
            <a:solidFill>
              <a:srgbClr val="86BC25"/>
            </a:solidFill>
            <a:prstDash val="solid"/>
            <a:tailEnd type="triangle"/>
          </a:ln>
          <a:effectLst/>
        </p:spPr>
      </p:cxnSp>
      <p:cxnSp>
        <p:nvCxnSpPr>
          <p:cNvPr id="14" name="Straight Connector 13">
            <a:extLst>
              <a:ext uri="{FF2B5EF4-FFF2-40B4-BE49-F238E27FC236}">
                <a16:creationId xmlns:a16="http://schemas.microsoft.com/office/drawing/2014/main" id="{05123E6C-0428-44FF-8FD2-FC54B3BE9FD9}"/>
              </a:ext>
            </a:extLst>
          </p:cNvPr>
          <p:cNvCxnSpPr>
            <a:cxnSpLocks/>
          </p:cNvCxnSpPr>
          <p:nvPr/>
        </p:nvCxnSpPr>
        <p:spPr>
          <a:xfrm>
            <a:off x="716484" y="3089314"/>
            <a:ext cx="8052123" cy="0"/>
          </a:xfrm>
          <a:prstGeom prst="line">
            <a:avLst/>
          </a:prstGeom>
          <a:noFill/>
          <a:ln w="28575" cap="flat" cmpd="sng" algn="ctr">
            <a:solidFill>
              <a:sysClr val="windowText" lastClr="000000">
                <a:lumMod val="50000"/>
                <a:lumOff val="50000"/>
              </a:sysClr>
            </a:solidFill>
            <a:prstDash val="dash"/>
          </a:ln>
          <a:effectLst/>
        </p:spPr>
      </p:cxnSp>
      <p:sp>
        <p:nvSpPr>
          <p:cNvPr id="16" name="TextBox 15">
            <a:extLst>
              <a:ext uri="{FF2B5EF4-FFF2-40B4-BE49-F238E27FC236}">
                <a16:creationId xmlns:a16="http://schemas.microsoft.com/office/drawing/2014/main" id="{6B3038F5-A82F-45C8-9BA4-FAD094998347}"/>
              </a:ext>
            </a:extLst>
          </p:cNvPr>
          <p:cNvSpPr txBox="1"/>
          <p:nvPr/>
        </p:nvSpPr>
        <p:spPr>
          <a:xfrm>
            <a:off x="7563359" y="2581215"/>
            <a:ext cx="970155" cy="415498"/>
          </a:xfrm>
          <a:prstGeom prst="rect">
            <a:avLst/>
          </a:prstGeom>
          <a:noFill/>
        </p:spPr>
        <p:txBody>
          <a:bodyPr vert="horz" wrap="square" lIns="0" tIns="0" rIns="0" bIns="0" rtlCol="0">
            <a:spAutoFit/>
          </a:bodyPr>
          <a:lstStyle/>
          <a:p>
            <a:pPr defTabSz="914378">
              <a:spcBef>
                <a:spcPts val="150"/>
              </a:spcBef>
              <a:buSzPct val="100000"/>
            </a:pPr>
            <a:r>
              <a:rPr lang="en-US" sz="1350" dirty="0">
                <a:solidFill>
                  <a:prstClr val="black"/>
                </a:solidFill>
                <a:cs typeface="Calibri" panose="020F0502020204030204" pitchFamily="34" charset="0"/>
              </a:rPr>
              <a:t>Resident country</a:t>
            </a:r>
          </a:p>
        </p:txBody>
      </p:sp>
      <p:sp>
        <p:nvSpPr>
          <p:cNvPr id="17" name="TextBox 16">
            <a:extLst>
              <a:ext uri="{FF2B5EF4-FFF2-40B4-BE49-F238E27FC236}">
                <a16:creationId xmlns:a16="http://schemas.microsoft.com/office/drawing/2014/main" id="{D4D068DD-089E-4A3D-B126-244E6BC4CF75}"/>
              </a:ext>
            </a:extLst>
          </p:cNvPr>
          <p:cNvSpPr txBox="1"/>
          <p:nvPr/>
        </p:nvSpPr>
        <p:spPr>
          <a:xfrm>
            <a:off x="7563359" y="3490098"/>
            <a:ext cx="970155" cy="415498"/>
          </a:xfrm>
          <a:prstGeom prst="rect">
            <a:avLst/>
          </a:prstGeom>
          <a:noFill/>
        </p:spPr>
        <p:txBody>
          <a:bodyPr vert="horz" wrap="square" lIns="0" tIns="0" rIns="0" bIns="0" rtlCol="0">
            <a:spAutoFit/>
          </a:bodyPr>
          <a:lstStyle/>
          <a:p>
            <a:pPr defTabSz="914378">
              <a:spcBef>
                <a:spcPts val="150"/>
              </a:spcBef>
              <a:buSzPct val="100000"/>
            </a:pPr>
            <a:r>
              <a:rPr lang="en-US" sz="1350" dirty="0">
                <a:solidFill>
                  <a:prstClr val="black"/>
                </a:solidFill>
                <a:cs typeface="Calibri" panose="020F0502020204030204" pitchFamily="34" charset="0"/>
              </a:rPr>
              <a:t>Source country</a:t>
            </a:r>
          </a:p>
        </p:txBody>
      </p:sp>
      <p:pic>
        <p:nvPicPr>
          <p:cNvPr id="18" name="Picture 17">
            <a:extLst>
              <a:ext uri="{FF2B5EF4-FFF2-40B4-BE49-F238E27FC236}">
                <a16:creationId xmlns:a16="http://schemas.microsoft.com/office/drawing/2014/main" id="{BC142262-ECBC-4B0D-8B1B-C8AB8DE6134E}"/>
              </a:ext>
            </a:extLst>
          </p:cNvPr>
          <p:cNvPicPr>
            <a:picLocks noChangeAspect="1"/>
          </p:cNvPicPr>
          <p:nvPr/>
        </p:nvPicPr>
        <p:blipFill>
          <a:blip r:embed="rId3" cstate="email">
            <a:extLst>
              <a:ext uri="{28A0092B-C50C-407E-A947-70E740481C1C}">
                <a14:useLocalDpi xmlns:a14="http://schemas.microsoft.com/office/drawing/2010/main"/>
              </a:ext>
            </a:extLst>
          </a:blip>
          <a:srcRect/>
          <a:stretch/>
        </p:blipFill>
        <p:spPr>
          <a:xfrm>
            <a:off x="5675570" y="1586261"/>
            <a:ext cx="1371134" cy="1201628"/>
          </a:xfrm>
          <a:prstGeom prst="rect">
            <a:avLst/>
          </a:prstGeom>
        </p:spPr>
      </p:pic>
      <p:sp>
        <p:nvSpPr>
          <p:cNvPr id="21" name="Rectangle: Rounded Corners 20">
            <a:extLst>
              <a:ext uri="{FF2B5EF4-FFF2-40B4-BE49-F238E27FC236}">
                <a16:creationId xmlns:a16="http://schemas.microsoft.com/office/drawing/2014/main" id="{29782B20-2C78-4226-8600-669421CF6FF6}"/>
              </a:ext>
            </a:extLst>
          </p:cNvPr>
          <p:cNvSpPr/>
          <p:nvPr/>
        </p:nvSpPr>
        <p:spPr bwMode="gray">
          <a:xfrm>
            <a:off x="1313068" y="2403435"/>
            <a:ext cx="1865042" cy="501805"/>
          </a:xfrm>
          <a:prstGeom prst="roundRect">
            <a:avLst/>
          </a:prstGeom>
          <a:solidFill>
            <a:srgbClr val="86BC25"/>
          </a:solidFill>
          <a:ln w="19050" algn="ctr">
            <a:noFill/>
            <a:miter lim="800000"/>
            <a:headEnd/>
            <a:tailEnd/>
          </a:ln>
          <a:effectLst>
            <a:outerShdw blurRad="50800" dist="38100" dir="2700000" algn="tl" rotWithShape="0">
              <a:prstClr val="black">
                <a:alpha val="40000"/>
              </a:prstClr>
            </a:outerShdw>
          </a:effectLst>
        </p:spPr>
        <p:txBody>
          <a:bodyPr wrap="square" lIns="66675" tIns="66675" rIns="66675" bIns="66675" rtlCol="0" anchor="ctr"/>
          <a:lstStyle/>
          <a:p>
            <a:pPr algn="ctr" defTabSz="914378">
              <a:lnSpc>
                <a:spcPct val="106000"/>
              </a:lnSpc>
              <a:defRPr/>
            </a:pPr>
            <a:r>
              <a:rPr lang="en-US" sz="1500" b="1" kern="0" dirty="0">
                <a:solidFill>
                  <a:prstClr val="white"/>
                </a:solidFill>
                <a:cs typeface="Calibri" panose="020F0502020204030204" pitchFamily="34" charset="0"/>
              </a:rPr>
              <a:t>MNE</a:t>
            </a:r>
            <a:endParaRPr lang="en-US" sz="1350" b="1" kern="0" dirty="0">
              <a:solidFill>
                <a:prstClr val="white"/>
              </a:solidFill>
              <a:cs typeface="Calibri" panose="020F0502020204030204" pitchFamily="34" charset="0"/>
            </a:endParaRPr>
          </a:p>
        </p:txBody>
      </p:sp>
      <p:pic>
        <p:nvPicPr>
          <p:cNvPr id="22" name="Picture 21">
            <a:extLst>
              <a:ext uri="{FF2B5EF4-FFF2-40B4-BE49-F238E27FC236}">
                <a16:creationId xmlns:a16="http://schemas.microsoft.com/office/drawing/2014/main" id="{FE18B930-36A6-4434-88ED-4BC01DD6CB75}"/>
              </a:ext>
            </a:extLst>
          </p:cNvPr>
          <p:cNvPicPr>
            <a:picLocks noChangeAspect="1"/>
          </p:cNvPicPr>
          <p:nvPr/>
        </p:nvPicPr>
        <p:blipFill>
          <a:blip r:embed="rId4" cstate="email">
            <a:extLst>
              <a:ext uri="{28A0092B-C50C-407E-A947-70E740481C1C}">
                <a14:useLocalDpi xmlns:a14="http://schemas.microsoft.com/office/drawing/2010/main"/>
              </a:ext>
            </a:extLst>
          </a:blip>
          <a:srcRect/>
          <a:stretch/>
        </p:blipFill>
        <p:spPr>
          <a:xfrm>
            <a:off x="3146549" y="2976586"/>
            <a:ext cx="1718067" cy="1718067"/>
          </a:xfrm>
          <a:prstGeom prst="rect">
            <a:avLst/>
          </a:prstGeom>
        </p:spPr>
      </p:pic>
      <p:sp>
        <p:nvSpPr>
          <p:cNvPr id="23" name="Rectangle: Rounded Corners 22">
            <a:extLst>
              <a:ext uri="{FF2B5EF4-FFF2-40B4-BE49-F238E27FC236}">
                <a16:creationId xmlns:a16="http://schemas.microsoft.com/office/drawing/2014/main" id="{E1F99D6E-992A-42E3-A53D-2276994D666E}"/>
              </a:ext>
            </a:extLst>
          </p:cNvPr>
          <p:cNvSpPr/>
          <p:nvPr/>
        </p:nvSpPr>
        <p:spPr bwMode="gray">
          <a:xfrm>
            <a:off x="4168435" y="3840978"/>
            <a:ext cx="1247648" cy="501805"/>
          </a:xfrm>
          <a:prstGeom prst="roundRect">
            <a:avLst/>
          </a:prstGeom>
          <a:solidFill>
            <a:srgbClr val="046A38"/>
          </a:solidFill>
          <a:ln w="19050" algn="ctr">
            <a:noFill/>
            <a:miter lim="800000"/>
            <a:headEnd/>
            <a:tailEnd/>
          </a:ln>
          <a:effectLst>
            <a:outerShdw blurRad="50800" dist="38100" dir="2700000" algn="tl" rotWithShape="0">
              <a:prstClr val="black">
                <a:alpha val="40000"/>
              </a:prstClr>
            </a:outerShdw>
          </a:effectLst>
        </p:spPr>
        <p:txBody>
          <a:bodyPr wrap="square" lIns="66675" tIns="66675" rIns="66675" bIns="66675" rtlCol="0" anchor="ctr"/>
          <a:lstStyle/>
          <a:p>
            <a:pPr algn="ctr" defTabSz="914378">
              <a:lnSpc>
                <a:spcPct val="106000"/>
              </a:lnSpc>
              <a:defRPr/>
            </a:pPr>
            <a:r>
              <a:rPr lang="en-US" sz="1500" b="1" kern="0" dirty="0">
                <a:solidFill>
                  <a:prstClr val="white"/>
                </a:solidFill>
                <a:cs typeface="Calibri" panose="020F0502020204030204" pitchFamily="34" charset="0"/>
              </a:rPr>
              <a:t>Tax authority</a:t>
            </a:r>
            <a:endParaRPr lang="en-US" sz="1350" b="1" kern="0" dirty="0">
              <a:solidFill>
                <a:prstClr val="white"/>
              </a:solidFill>
              <a:cs typeface="Calibri" panose="020F0502020204030204" pitchFamily="34" charset="0"/>
            </a:endParaRPr>
          </a:p>
        </p:txBody>
      </p:sp>
      <p:sp>
        <p:nvSpPr>
          <p:cNvPr id="24" name="TextBox 23">
            <a:extLst>
              <a:ext uri="{FF2B5EF4-FFF2-40B4-BE49-F238E27FC236}">
                <a16:creationId xmlns:a16="http://schemas.microsoft.com/office/drawing/2014/main" id="{12DAD308-B43D-4929-BDDD-903F78501895}"/>
              </a:ext>
            </a:extLst>
          </p:cNvPr>
          <p:cNvSpPr txBox="1"/>
          <p:nvPr/>
        </p:nvSpPr>
        <p:spPr>
          <a:xfrm>
            <a:off x="3374114" y="4395860"/>
            <a:ext cx="1118312" cy="207749"/>
          </a:xfrm>
          <a:prstGeom prst="rect">
            <a:avLst/>
          </a:prstGeom>
          <a:noFill/>
        </p:spPr>
        <p:txBody>
          <a:bodyPr vert="horz" wrap="square" lIns="0" tIns="0" rIns="0" bIns="0" rtlCol="0">
            <a:spAutoFit/>
          </a:bodyPr>
          <a:lstStyle/>
          <a:p>
            <a:pPr defTabSz="914378">
              <a:spcBef>
                <a:spcPts val="150"/>
              </a:spcBef>
              <a:buSzPct val="100000"/>
            </a:pPr>
            <a:r>
              <a:rPr lang="en-US" sz="1350" b="1" dirty="0">
                <a:solidFill>
                  <a:prstClr val="black"/>
                </a:solidFill>
                <a:cs typeface="Calibri" panose="020F0502020204030204" pitchFamily="34" charset="0"/>
              </a:rPr>
              <a:t>“Tax”?</a:t>
            </a:r>
          </a:p>
        </p:txBody>
      </p:sp>
      <p:sp>
        <p:nvSpPr>
          <p:cNvPr id="25" name="Rectangle: Rounded Corners 24">
            <a:extLst>
              <a:ext uri="{FF2B5EF4-FFF2-40B4-BE49-F238E27FC236}">
                <a16:creationId xmlns:a16="http://schemas.microsoft.com/office/drawing/2014/main" id="{EF30C77C-221F-4041-AC1A-683711E3A218}"/>
              </a:ext>
            </a:extLst>
          </p:cNvPr>
          <p:cNvSpPr/>
          <p:nvPr/>
        </p:nvSpPr>
        <p:spPr bwMode="gray">
          <a:xfrm>
            <a:off x="5094351" y="5012580"/>
            <a:ext cx="1865042" cy="501805"/>
          </a:xfrm>
          <a:prstGeom prst="roundRect">
            <a:avLst/>
          </a:prstGeom>
          <a:solidFill>
            <a:srgbClr val="0097A9"/>
          </a:solidFill>
          <a:ln w="19050" algn="ctr">
            <a:noFill/>
            <a:miter lim="800000"/>
            <a:headEnd/>
            <a:tailEnd/>
          </a:ln>
          <a:effectLst>
            <a:outerShdw blurRad="50800" dist="38100" dir="2700000" algn="tl" rotWithShape="0">
              <a:prstClr val="black">
                <a:alpha val="40000"/>
              </a:prstClr>
            </a:outerShdw>
          </a:effectLst>
        </p:spPr>
        <p:txBody>
          <a:bodyPr wrap="square" lIns="66675" tIns="66675" rIns="66675" bIns="66675" rtlCol="0" anchor="ctr"/>
          <a:lstStyle/>
          <a:p>
            <a:pPr algn="ctr" defTabSz="914378">
              <a:lnSpc>
                <a:spcPct val="106000"/>
              </a:lnSpc>
              <a:defRPr/>
            </a:pPr>
            <a:r>
              <a:rPr lang="en-US" sz="1500" b="1" kern="0" dirty="0">
                <a:solidFill>
                  <a:prstClr val="white"/>
                </a:solidFill>
                <a:cs typeface="Calibri" panose="020F0502020204030204" pitchFamily="34" charset="0"/>
              </a:rPr>
              <a:t>Client</a:t>
            </a:r>
            <a:endParaRPr lang="en-US" sz="1350" b="1" kern="0" dirty="0">
              <a:solidFill>
                <a:prstClr val="white"/>
              </a:solidFill>
              <a:cs typeface="Calibri" panose="020F0502020204030204" pitchFamily="34" charset="0"/>
            </a:endParaRPr>
          </a:p>
        </p:txBody>
      </p:sp>
      <p:cxnSp>
        <p:nvCxnSpPr>
          <p:cNvPr id="26" name="Straight Arrow Connector 25">
            <a:extLst>
              <a:ext uri="{FF2B5EF4-FFF2-40B4-BE49-F238E27FC236}">
                <a16:creationId xmlns:a16="http://schemas.microsoft.com/office/drawing/2014/main" id="{42ACE0EE-3B94-4D7D-B1E9-194601F708C0}"/>
              </a:ext>
            </a:extLst>
          </p:cNvPr>
          <p:cNvCxnSpPr>
            <a:cxnSpLocks/>
          </p:cNvCxnSpPr>
          <p:nvPr/>
        </p:nvCxnSpPr>
        <p:spPr>
          <a:xfrm flipH="1" flipV="1">
            <a:off x="6281449" y="2792101"/>
            <a:ext cx="9143" cy="2167694"/>
          </a:xfrm>
          <a:prstGeom prst="straightConnector1">
            <a:avLst/>
          </a:prstGeom>
          <a:noFill/>
          <a:ln w="19050" cap="flat" cmpd="sng" algn="ctr">
            <a:solidFill>
              <a:srgbClr val="53565A"/>
            </a:solidFill>
            <a:prstDash val="solid"/>
            <a:tailEnd type="triangle"/>
          </a:ln>
          <a:effectLst/>
        </p:spPr>
      </p:cxnSp>
      <p:sp>
        <p:nvSpPr>
          <p:cNvPr id="27" name="TextBox 26">
            <a:extLst>
              <a:ext uri="{FF2B5EF4-FFF2-40B4-BE49-F238E27FC236}">
                <a16:creationId xmlns:a16="http://schemas.microsoft.com/office/drawing/2014/main" id="{05CED56D-3643-4F75-80A9-DE83FB8947CD}"/>
              </a:ext>
            </a:extLst>
          </p:cNvPr>
          <p:cNvSpPr txBox="1"/>
          <p:nvPr/>
        </p:nvSpPr>
        <p:spPr>
          <a:xfrm rot="16200000">
            <a:off x="5151919" y="3816915"/>
            <a:ext cx="1865042" cy="207749"/>
          </a:xfrm>
          <a:prstGeom prst="rect">
            <a:avLst/>
          </a:prstGeom>
          <a:noFill/>
        </p:spPr>
        <p:txBody>
          <a:bodyPr vert="horz" wrap="square" lIns="0" tIns="0" rIns="0" bIns="0" rtlCol="0">
            <a:spAutoFit/>
          </a:bodyPr>
          <a:lstStyle/>
          <a:p>
            <a:pPr algn="ctr" defTabSz="914378">
              <a:spcBef>
                <a:spcPts val="150"/>
              </a:spcBef>
              <a:buSzPct val="100000"/>
            </a:pPr>
            <a:r>
              <a:rPr lang="en-US" sz="1350" dirty="0">
                <a:solidFill>
                  <a:prstClr val="black"/>
                </a:solidFill>
                <a:cs typeface="Calibri" panose="020F0502020204030204" pitchFamily="34" charset="0"/>
              </a:rPr>
              <a:t>Payment</a:t>
            </a:r>
          </a:p>
        </p:txBody>
      </p:sp>
      <p:sp>
        <p:nvSpPr>
          <p:cNvPr id="28" name="Arrow: Curved Left 27">
            <a:extLst>
              <a:ext uri="{FF2B5EF4-FFF2-40B4-BE49-F238E27FC236}">
                <a16:creationId xmlns:a16="http://schemas.microsoft.com/office/drawing/2014/main" id="{9F95209B-135E-4809-A9AF-0B985E913943}"/>
              </a:ext>
            </a:extLst>
          </p:cNvPr>
          <p:cNvSpPr/>
          <p:nvPr/>
        </p:nvSpPr>
        <p:spPr bwMode="gray">
          <a:xfrm>
            <a:off x="6987940" y="1857509"/>
            <a:ext cx="468299" cy="3636132"/>
          </a:xfrm>
          <a:prstGeom prst="curvedLeftArrow">
            <a:avLst/>
          </a:prstGeom>
          <a:solidFill>
            <a:srgbClr val="86BC25"/>
          </a:solidFill>
          <a:ln w="19050" algn="ctr">
            <a:noFill/>
            <a:miter lim="800000"/>
            <a:headEnd/>
            <a:tailEnd/>
          </a:ln>
        </p:spPr>
        <p:txBody>
          <a:bodyPr wrap="square" lIns="66675" tIns="66675" rIns="66675" bIns="66675" rtlCol="0" anchor="ctr"/>
          <a:lstStyle/>
          <a:p>
            <a:pPr algn="ctr" defTabSz="914378">
              <a:lnSpc>
                <a:spcPct val="106000"/>
              </a:lnSpc>
              <a:defRPr/>
            </a:pPr>
            <a:endParaRPr lang="en-US" sz="1200" b="1" kern="0" dirty="0">
              <a:solidFill>
                <a:prstClr val="white"/>
              </a:solidFill>
              <a:latin typeface="Verdana"/>
            </a:endParaRPr>
          </a:p>
        </p:txBody>
      </p:sp>
      <p:cxnSp>
        <p:nvCxnSpPr>
          <p:cNvPr id="30" name="Straight Arrow Connector 29">
            <a:extLst>
              <a:ext uri="{FF2B5EF4-FFF2-40B4-BE49-F238E27FC236}">
                <a16:creationId xmlns:a16="http://schemas.microsoft.com/office/drawing/2014/main" id="{6B6CD306-86D3-40F5-AABB-C134487A16C9}"/>
              </a:ext>
            </a:extLst>
          </p:cNvPr>
          <p:cNvCxnSpPr>
            <a:cxnSpLocks/>
            <a:stCxn id="23" idx="3"/>
          </p:cNvCxnSpPr>
          <p:nvPr/>
        </p:nvCxnSpPr>
        <p:spPr>
          <a:xfrm flipV="1">
            <a:off x="5416082" y="3435470"/>
            <a:ext cx="828054" cy="656411"/>
          </a:xfrm>
          <a:prstGeom prst="straightConnector1">
            <a:avLst/>
          </a:prstGeom>
          <a:noFill/>
          <a:ln w="28575" cap="flat" cmpd="sng" algn="ctr">
            <a:solidFill>
              <a:srgbClr val="046A38"/>
            </a:solidFill>
            <a:prstDash val="solid"/>
            <a:tailEnd type="triangle"/>
          </a:ln>
          <a:effectLst/>
        </p:spPr>
      </p:cxnSp>
      <p:sp>
        <p:nvSpPr>
          <p:cNvPr id="31" name="TextBox 30">
            <a:extLst>
              <a:ext uri="{FF2B5EF4-FFF2-40B4-BE49-F238E27FC236}">
                <a16:creationId xmlns:a16="http://schemas.microsoft.com/office/drawing/2014/main" id="{3F01AAD0-D2B7-4CC4-8E3B-CC4355508FC7}"/>
              </a:ext>
            </a:extLst>
          </p:cNvPr>
          <p:cNvSpPr txBox="1"/>
          <p:nvPr/>
        </p:nvSpPr>
        <p:spPr>
          <a:xfrm rot="5400000">
            <a:off x="6520162" y="3583973"/>
            <a:ext cx="1236866" cy="415498"/>
          </a:xfrm>
          <a:prstGeom prst="rect">
            <a:avLst/>
          </a:prstGeom>
          <a:noFill/>
        </p:spPr>
        <p:txBody>
          <a:bodyPr vert="horz" wrap="square" lIns="0" tIns="0" rIns="0" bIns="0" rtlCol="0">
            <a:spAutoFit/>
          </a:bodyPr>
          <a:lstStyle/>
          <a:p>
            <a:pPr algn="ctr" defTabSz="914378">
              <a:spcBef>
                <a:spcPts val="150"/>
              </a:spcBef>
              <a:buSzPct val="100000"/>
            </a:pPr>
            <a:r>
              <a:rPr lang="en-US" sz="1350" dirty="0">
                <a:solidFill>
                  <a:prstClr val="black"/>
                </a:solidFill>
                <a:cs typeface="Calibri" panose="020F0502020204030204" pitchFamily="34" charset="0"/>
              </a:rPr>
              <a:t>Automated digital services</a:t>
            </a:r>
          </a:p>
        </p:txBody>
      </p:sp>
      <p:sp>
        <p:nvSpPr>
          <p:cNvPr id="32" name="TextBox 31">
            <a:extLst>
              <a:ext uri="{FF2B5EF4-FFF2-40B4-BE49-F238E27FC236}">
                <a16:creationId xmlns:a16="http://schemas.microsoft.com/office/drawing/2014/main" id="{D5C45B00-89DD-45E6-AF0B-121845A4BB54}"/>
              </a:ext>
            </a:extLst>
          </p:cNvPr>
          <p:cNvSpPr txBox="1"/>
          <p:nvPr/>
        </p:nvSpPr>
        <p:spPr>
          <a:xfrm>
            <a:off x="1115017" y="4680890"/>
            <a:ext cx="3609713" cy="1021556"/>
          </a:xfrm>
          <a:prstGeom prst="wedgeRoundRectCallout">
            <a:avLst>
              <a:gd name="adj1" fmla="val 110986"/>
              <a:gd name="adj2" fmla="val -94250"/>
              <a:gd name="adj3" fmla="val 16667"/>
            </a:avLst>
          </a:prstGeom>
          <a:solidFill>
            <a:sysClr val="window" lastClr="FFFFFF"/>
          </a:solidFill>
          <a:ln>
            <a:solidFill>
              <a:srgbClr val="046A38"/>
            </a:solidFill>
          </a:ln>
          <a:effectLst>
            <a:outerShdw blurRad="50800" dist="38100" dir="2700000" algn="tl" rotWithShape="0">
              <a:prstClr val="black">
                <a:alpha val="40000"/>
              </a:prstClr>
            </a:outerShdw>
          </a:effectLst>
        </p:spPr>
        <p:txBody>
          <a:bodyPr vert="horz" wrap="square" lIns="0" tIns="0" rIns="0" bIns="0" rtlCol="0">
            <a:spAutoFit/>
          </a:bodyPr>
          <a:lstStyle/>
          <a:p>
            <a:pPr defTabSz="914378">
              <a:spcBef>
                <a:spcPts val="150"/>
              </a:spcBef>
              <a:buSzPct val="100000"/>
              <a:defRPr/>
            </a:pPr>
            <a:r>
              <a:rPr lang="en-US" sz="1200" kern="0" dirty="0">
                <a:solidFill>
                  <a:srgbClr val="000000"/>
                </a:solidFill>
              </a:rPr>
              <a:t>Online advertising, supply of user data, online search engines, online intermediation platforms services, social media platforms, digital content services, online</a:t>
            </a:r>
            <a:br>
              <a:rPr lang="en-US" sz="1200" kern="0" dirty="0">
                <a:solidFill>
                  <a:srgbClr val="000000"/>
                </a:solidFill>
              </a:rPr>
            </a:br>
            <a:r>
              <a:rPr lang="en-US" sz="1200" kern="0" dirty="0">
                <a:solidFill>
                  <a:srgbClr val="000000"/>
                </a:solidFill>
              </a:rPr>
              <a:t>gaming, cloud computing services, and standardized online teaching services</a:t>
            </a:r>
            <a:endParaRPr lang="en-US" sz="825" kern="0" dirty="0">
              <a:solidFill>
                <a:prstClr val="black"/>
              </a:solidFill>
              <a:latin typeface="Verdana"/>
            </a:endParaRPr>
          </a:p>
        </p:txBody>
      </p:sp>
      <p:sp>
        <p:nvSpPr>
          <p:cNvPr id="33" name="TextBox 32">
            <a:extLst>
              <a:ext uri="{FF2B5EF4-FFF2-40B4-BE49-F238E27FC236}">
                <a16:creationId xmlns:a16="http://schemas.microsoft.com/office/drawing/2014/main" id="{32A6ADF5-BFFA-4E95-8D04-A55EE48C2D75}"/>
              </a:ext>
            </a:extLst>
          </p:cNvPr>
          <p:cNvSpPr txBox="1"/>
          <p:nvPr/>
        </p:nvSpPr>
        <p:spPr>
          <a:xfrm>
            <a:off x="716484" y="3277894"/>
            <a:ext cx="2428230" cy="436999"/>
          </a:xfrm>
          <a:prstGeom prst="flowChartAlternateProcess">
            <a:avLst/>
          </a:prstGeom>
          <a:solidFill>
            <a:sysClr val="window" lastClr="FFFFFF"/>
          </a:solidFill>
          <a:ln>
            <a:solidFill>
              <a:srgbClr val="86BC25"/>
            </a:solidFill>
          </a:ln>
          <a:effectLst>
            <a:outerShdw blurRad="50800" dist="38100" dir="18900000" algn="bl" rotWithShape="0">
              <a:prstClr val="black">
                <a:alpha val="40000"/>
              </a:prstClr>
            </a:outerShdw>
          </a:effectLst>
        </p:spPr>
        <p:txBody>
          <a:bodyPr vert="horz" wrap="square" lIns="0" tIns="0" rIns="0" bIns="0" rtlCol="0">
            <a:spAutoFit/>
          </a:bodyPr>
          <a:lstStyle/>
          <a:p>
            <a:pPr defTabSz="914378">
              <a:spcBef>
                <a:spcPts val="150"/>
              </a:spcBef>
              <a:buSzPct val="100000"/>
              <a:defRPr/>
            </a:pPr>
            <a:r>
              <a:rPr lang="en-US" sz="1200" b="1" kern="0" dirty="0">
                <a:solidFill>
                  <a:prstClr val="black"/>
                </a:solidFill>
                <a:latin typeface="Verdana"/>
              </a:rPr>
              <a:t>WHT on gross payment </a:t>
            </a:r>
          </a:p>
          <a:p>
            <a:pPr defTabSz="914378">
              <a:spcBef>
                <a:spcPts val="150"/>
              </a:spcBef>
              <a:buSzPct val="100000"/>
              <a:defRPr/>
            </a:pPr>
            <a:r>
              <a:rPr lang="en-US" sz="1200" b="1" kern="0" dirty="0">
                <a:solidFill>
                  <a:prstClr val="black"/>
                </a:solidFill>
                <a:latin typeface="Verdana"/>
              </a:rPr>
              <a:t>(3 – 4%)</a:t>
            </a:r>
          </a:p>
        </p:txBody>
      </p:sp>
      <p:sp>
        <p:nvSpPr>
          <p:cNvPr id="34" name="TextBox 33">
            <a:extLst>
              <a:ext uri="{FF2B5EF4-FFF2-40B4-BE49-F238E27FC236}">
                <a16:creationId xmlns:a16="http://schemas.microsoft.com/office/drawing/2014/main" id="{7B7477DA-75D2-4646-BD2A-37576FE55B4B}"/>
              </a:ext>
            </a:extLst>
          </p:cNvPr>
          <p:cNvSpPr txBox="1"/>
          <p:nvPr/>
        </p:nvSpPr>
        <p:spPr>
          <a:xfrm>
            <a:off x="716484" y="3844825"/>
            <a:ext cx="2428230" cy="612934"/>
          </a:xfrm>
          <a:prstGeom prst="flowChartAlternateProcess">
            <a:avLst/>
          </a:prstGeom>
          <a:solidFill>
            <a:sysClr val="window" lastClr="FFFFFF"/>
          </a:solidFill>
          <a:ln>
            <a:solidFill>
              <a:srgbClr val="86BC25"/>
            </a:solidFill>
          </a:ln>
          <a:effectLst>
            <a:outerShdw blurRad="50800" dist="38100" dir="2700000" algn="tl" rotWithShape="0">
              <a:prstClr val="black">
                <a:alpha val="40000"/>
              </a:prstClr>
            </a:outerShdw>
          </a:effectLst>
        </p:spPr>
        <p:txBody>
          <a:bodyPr vert="horz" wrap="square" lIns="0" tIns="0" rIns="0" bIns="0" rtlCol="0">
            <a:spAutoFit/>
          </a:bodyPr>
          <a:lstStyle/>
          <a:p>
            <a:pPr defTabSz="914378">
              <a:spcBef>
                <a:spcPts val="150"/>
              </a:spcBef>
              <a:buSzPct val="100000"/>
              <a:defRPr/>
            </a:pPr>
            <a:r>
              <a:rPr lang="en-US" sz="1200" b="1" kern="0" dirty="0">
                <a:solidFill>
                  <a:prstClr val="black"/>
                </a:solidFill>
                <a:latin typeface="Verdana"/>
              </a:rPr>
              <a:t>Subject to Tax at net basis (based on a formula using profitability ratio)</a:t>
            </a:r>
          </a:p>
        </p:txBody>
      </p:sp>
    </p:spTree>
    <p:extLst>
      <p:ext uri="{BB962C8B-B14F-4D97-AF65-F5344CB8AC3E}">
        <p14:creationId xmlns:p14="http://schemas.microsoft.com/office/powerpoint/2010/main" val="8131212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500"/>
                                        <p:tgtEl>
                                          <p:spTgt spid="30"/>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32"/>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33"/>
                                        </p:tgtEl>
                                        <p:attrNameLst>
                                          <p:attrName>style.visibility</p:attrName>
                                        </p:attrNameLst>
                                      </p:cBhvr>
                                      <p:to>
                                        <p:strVal val="visible"/>
                                      </p:to>
                                    </p:set>
                                  </p:childTnLst>
                                </p:cTn>
                              </p:par>
                              <p:par>
                                <p:cTn id="16" presetID="1" presetClass="entr" presetSubtype="0" fill="hold" grpId="0" nodeType="withEffect">
                                  <p:stCondLst>
                                    <p:cond delay="0"/>
                                  </p:stCondLst>
                                  <p:childTnLst>
                                    <p:set>
                                      <p:cBhvr>
                                        <p:cTn id="17"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Picture 28">
            <a:extLst>
              <a:ext uri="{FF2B5EF4-FFF2-40B4-BE49-F238E27FC236}">
                <a16:creationId xmlns:a16="http://schemas.microsoft.com/office/drawing/2014/main" id="{44B91A1E-E18E-73BB-8F4D-88822847DDA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8" name="Rectangle: Rounded Corners 7">
            <a:extLst>
              <a:ext uri="{FF2B5EF4-FFF2-40B4-BE49-F238E27FC236}">
                <a16:creationId xmlns:a16="http://schemas.microsoft.com/office/drawing/2014/main" id="{043DAE28-D7BA-17B8-C441-0B93B8985920}"/>
              </a:ext>
            </a:extLst>
          </p:cNvPr>
          <p:cNvSpPr/>
          <p:nvPr/>
        </p:nvSpPr>
        <p:spPr>
          <a:xfrm>
            <a:off x="8402254" y="5557508"/>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ID" sz="1350">
              <a:solidFill>
                <a:prstClr val="white"/>
              </a:solidFill>
              <a:latin typeface="Calibri" panose="020F0502020204030204"/>
            </a:endParaRPr>
          </a:p>
        </p:txBody>
      </p:sp>
      <p:sp>
        <p:nvSpPr>
          <p:cNvPr id="9" name="TextBox 8">
            <a:extLst>
              <a:ext uri="{FF2B5EF4-FFF2-40B4-BE49-F238E27FC236}">
                <a16:creationId xmlns:a16="http://schemas.microsoft.com/office/drawing/2014/main" id="{BC043383-9F2E-AF9F-B0DB-5F016C013B9D}"/>
              </a:ext>
            </a:extLst>
          </p:cNvPr>
          <p:cNvSpPr txBox="1"/>
          <p:nvPr/>
        </p:nvSpPr>
        <p:spPr>
          <a:xfrm>
            <a:off x="8443330" y="5618207"/>
            <a:ext cx="431846" cy="323165"/>
          </a:xfrm>
          <a:prstGeom prst="rect">
            <a:avLst/>
          </a:prstGeom>
          <a:noFill/>
        </p:spPr>
        <p:txBody>
          <a:bodyPr wrap="square" rtlCol="0">
            <a:spAutoFit/>
          </a:bodyPr>
          <a:lstStyle/>
          <a:p>
            <a:pPr defTabSz="685800">
              <a:defRPr/>
            </a:pPr>
            <a:r>
              <a:rPr lang="en-US" sz="1500" b="1" dirty="0">
                <a:solidFill>
                  <a:prstClr val="white"/>
                </a:solidFill>
                <a:latin typeface="Arial" panose="020B0604020202020204" pitchFamily="34" charset="0"/>
                <a:cs typeface="Arial" panose="020B0604020202020204" pitchFamily="34" charset="0"/>
              </a:rPr>
              <a:t>11</a:t>
            </a:r>
            <a:endParaRPr lang="en-ID" sz="1500" b="1" dirty="0">
              <a:solidFill>
                <a:prstClr val="white"/>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AAB38745-B546-C290-C990-CD599B93CDA9}"/>
              </a:ext>
            </a:extLst>
          </p:cNvPr>
          <p:cNvSpPr/>
          <p:nvPr/>
        </p:nvSpPr>
        <p:spPr>
          <a:xfrm>
            <a:off x="0" y="839263"/>
            <a:ext cx="9144000" cy="763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ID" sz="1350">
              <a:solidFill>
                <a:prstClr val="white"/>
              </a:solidFill>
              <a:latin typeface="Calibri" panose="020F0502020204030204"/>
            </a:endParaRPr>
          </a:p>
        </p:txBody>
      </p:sp>
      <p:sp>
        <p:nvSpPr>
          <p:cNvPr id="11" name="Content Placeholder 2">
            <a:extLst>
              <a:ext uri="{FF2B5EF4-FFF2-40B4-BE49-F238E27FC236}">
                <a16:creationId xmlns:a16="http://schemas.microsoft.com/office/drawing/2014/main" id="{0C3C75ED-B75C-0A90-E919-3F527D7BCAC5}"/>
              </a:ext>
            </a:extLst>
          </p:cNvPr>
          <p:cNvSpPr>
            <a:spLocks noGrp="1"/>
          </p:cNvSpPr>
          <p:nvPr>
            <p:ph idx="1"/>
          </p:nvPr>
        </p:nvSpPr>
        <p:spPr>
          <a:xfrm>
            <a:off x="1040248" y="2632604"/>
            <a:ext cx="7582112" cy="2628900"/>
          </a:xfrm>
        </p:spPr>
        <p:txBody>
          <a:bodyPr>
            <a:normAutofit/>
          </a:bodyPr>
          <a:lstStyle/>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ID" sz="1350" dirty="0">
              <a:latin typeface="Arial" panose="020B0604020202020204" pitchFamily="34" charset="0"/>
              <a:ea typeface="Courier New" panose="02070309020205020404" pitchFamily="49" charset="0"/>
              <a:cs typeface="Arial" panose="020B0604020202020204" pitchFamily="34" charset="0"/>
            </a:endParaRPr>
          </a:p>
          <a:p>
            <a:endParaRPr lang="en-ID" dirty="0"/>
          </a:p>
        </p:txBody>
      </p:sp>
      <p:sp>
        <p:nvSpPr>
          <p:cNvPr id="12" name="Title 2">
            <a:extLst>
              <a:ext uri="{FF2B5EF4-FFF2-40B4-BE49-F238E27FC236}">
                <a16:creationId xmlns:a16="http://schemas.microsoft.com/office/drawing/2014/main" id="{E0E7D86E-3C9C-474B-856E-EB8CB2433FF5}"/>
              </a:ext>
            </a:extLst>
          </p:cNvPr>
          <p:cNvSpPr txBox="1">
            <a:spLocks/>
          </p:cNvSpPr>
          <p:nvPr/>
        </p:nvSpPr>
        <p:spPr bwMode="gray">
          <a:xfrm>
            <a:off x="179026" y="1717633"/>
            <a:ext cx="4720656" cy="232985"/>
          </a:xfrm>
          <a:prstGeom prst="rect">
            <a:avLst/>
          </a:prstGeom>
        </p:spPr>
        <p:txBody>
          <a:bodyPr vert="horz" lIns="0" tIns="0" rIns="0" bIns="0" rtlCol="0" anchor="t" anchorCtr="0">
            <a:noAutofit/>
          </a:bodyPr>
          <a:lstStyle>
            <a:lvl1pPr algn="l" defTabSz="914400" rtl="0" eaLnBrk="1" latinLnBrk="0" hangingPunct="1">
              <a:spcBef>
                <a:spcPct val="0"/>
              </a:spcBef>
              <a:buNone/>
              <a:defRPr sz="2000" kern="1200">
                <a:solidFill>
                  <a:schemeClr val="tx1"/>
                </a:solidFill>
                <a:latin typeface="+mj-lt"/>
                <a:ea typeface="+mj-ea"/>
                <a:cs typeface="+mj-cs"/>
              </a:defRPr>
            </a:lvl1pPr>
          </a:lstStyle>
          <a:p>
            <a:pPr>
              <a:defRPr/>
            </a:pPr>
            <a:r>
              <a:rPr lang="en-US" sz="2400" b="1" dirty="0">
                <a:effectLst>
                  <a:outerShdw blurRad="38100" dist="38100" dir="2700000" algn="tl">
                    <a:srgbClr val="000000">
                      <a:alpha val="43137"/>
                    </a:srgbClr>
                  </a:outerShdw>
                </a:effectLst>
                <a:latin typeface="Calibri" panose="020F0502020204030204" pitchFamily="34" charset="0"/>
                <a:ea typeface="Open Sans" panose="020B0606030504020204" pitchFamily="34" charset="0"/>
                <a:cs typeface="Calibri" panose="020F0502020204030204" pitchFamily="34" charset="0"/>
              </a:rPr>
              <a:t>Approach 3: Digital Service Tax (DST)</a:t>
            </a:r>
          </a:p>
        </p:txBody>
      </p:sp>
      <p:cxnSp>
        <p:nvCxnSpPr>
          <p:cNvPr id="13" name="Straight Arrow Connector 12">
            <a:extLst>
              <a:ext uri="{FF2B5EF4-FFF2-40B4-BE49-F238E27FC236}">
                <a16:creationId xmlns:a16="http://schemas.microsoft.com/office/drawing/2014/main" id="{D6094076-994A-47A1-9BDE-7FE6BACAA6D9}"/>
              </a:ext>
            </a:extLst>
          </p:cNvPr>
          <p:cNvCxnSpPr>
            <a:cxnSpLocks/>
            <a:endCxn id="18" idx="1"/>
          </p:cNvCxnSpPr>
          <p:nvPr/>
        </p:nvCxnSpPr>
        <p:spPr>
          <a:xfrm flipV="1">
            <a:off x="3110172" y="2311640"/>
            <a:ext cx="2457969" cy="338633"/>
          </a:xfrm>
          <a:prstGeom prst="straightConnector1">
            <a:avLst/>
          </a:prstGeom>
          <a:noFill/>
          <a:ln w="38100" cap="flat" cmpd="sng" algn="ctr">
            <a:solidFill>
              <a:srgbClr val="86BC25"/>
            </a:solidFill>
            <a:prstDash val="solid"/>
            <a:tailEnd type="triangle"/>
          </a:ln>
          <a:effectLst/>
        </p:spPr>
      </p:cxnSp>
      <p:cxnSp>
        <p:nvCxnSpPr>
          <p:cNvPr id="14" name="Straight Connector 13">
            <a:extLst>
              <a:ext uri="{FF2B5EF4-FFF2-40B4-BE49-F238E27FC236}">
                <a16:creationId xmlns:a16="http://schemas.microsoft.com/office/drawing/2014/main" id="{05123E6C-0428-44FF-8FD2-FC54B3BE9FD9}"/>
              </a:ext>
            </a:extLst>
          </p:cNvPr>
          <p:cNvCxnSpPr>
            <a:cxnSpLocks/>
          </p:cNvCxnSpPr>
          <p:nvPr/>
        </p:nvCxnSpPr>
        <p:spPr>
          <a:xfrm>
            <a:off x="609055" y="3213879"/>
            <a:ext cx="8052123" cy="0"/>
          </a:xfrm>
          <a:prstGeom prst="line">
            <a:avLst/>
          </a:prstGeom>
          <a:noFill/>
          <a:ln w="28575" cap="flat" cmpd="sng" algn="ctr">
            <a:solidFill>
              <a:sysClr val="windowText" lastClr="000000">
                <a:lumMod val="50000"/>
                <a:lumOff val="50000"/>
              </a:sysClr>
            </a:solidFill>
            <a:prstDash val="dash"/>
          </a:ln>
          <a:effectLst/>
        </p:spPr>
      </p:cxnSp>
      <p:sp>
        <p:nvSpPr>
          <p:cNvPr id="16" name="TextBox 15">
            <a:extLst>
              <a:ext uri="{FF2B5EF4-FFF2-40B4-BE49-F238E27FC236}">
                <a16:creationId xmlns:a16="http://schemas.microsoft.com/office/drawing/2014/main" id="{6B3038F5-A82F-45C8-9BA4-FAD094998347}"/>
              </a:ext>
            </a:extLst>
          </p:cNvPr>
          <p:cNvSpPr txBox="1"/>
          <p:nvPr/>
        </p:nvSpPr>
        <p:spPr>
          <a:xfrm>
            <a:off x="7455930" y="2705781"/>
            <a:ext cx="970155" cy="415498"/>
          </a:xfrm>
          <a:prstGeom prst="rect">
            <a:avLst/>
          </a:prstGeom>
          <a:noFill/>
        </p:spPr>
        <p:txBody>
          <a:bodyPr vert="horz" wrap="square" lIns="0" tIns="0" rIns="0" bIns="0" rtlCol="0">
            <a:spAutoFit/>
          </a:bodyPr>
          <a:lstStyle/>
          <a:p>
            <a:pPr defTabSz="914378">
              <a:spcBef>
                <a:spcPts val="150"/>
              </a:spcBef>
              <a:buSzPct val="100000"/>
            </a:pPr>
            <a:r>
              <a:rPr lang="en-US" sz="1350" dirty="0">
                <a:solidFill>
                  <a:prstClr val="black"/>
                </a:solidFill>
                <a:cs typeface="Calibri" panose="020F0502020204030204" pitchFamily="34" charset="0"/>
              </a:rPr>
              <a:t>Resident country</a:t>
            </a:r>
          </a:p>
        </p:txBody>
      </p:sp>
      <p:sp>
        <p:nvSpPr>
          <p:cNvPr id="17" name="TextBox 16">
            <a:extLst>
              <a:ext uri="{FF2B5EF4-FFF2-40B4-BE49-F238E27FC236}">
                <a16:creationId xmlns:a16="http://schemas.microsoft.com/office/drawing/2014/main" id="{D4D068DD-089E-4A3D-B126-244E6BC4CF75}"/>
              </a:ext>
            </a:extLst>
          </p:cNvPr>
          <p:cNvSpPr txBox="1"/>
          <p:nvPr/>
        </p:nvSpPr>
        <p:spPr>
          <a:xfrm>
            <a:off x="7455930" y="3614663"/>
            <a:ext cx="970155" cy="415498"/>
          </a:xfrm>
          <a:prstGeom prst="rect">
            <a:avLst/>
          </a:prstGeom>
          <a:noFill/>
        </p:spPr>
        <p:txBody>
          <a:bodyPr vert="horz" wrap="square" lIns="0" tIns="0" rIns="0" bIns="0" rtlCol="0">
            <a:spAutoFit/>
          </a:bodyPr>
          <a:lstStyle/>
          <a:p>
            <a:pPr defTabSz="914378">
              <a:spcBef>
                <a:spcPts val="150"/>
              </a:spcBef>
              <a:buSzPct val="100000"/>
            </a:pPr>
            <a:r>
              <a:rPr lang="en-US" sz="1350" dirty="0">
                <a:solidFill>
                  <a:prstClr val="black"/>
                </a:solidFill>
                <a:cs typeface="Calibri" panose="020F0502020204030204" pitchFamily="34" charset="0"/>
              </a:rPr>
              <a:t>Source country</a:t>
            </a:r>
          </a:p>
        </p:txBody>
      </p:sp>
      <p:pic>
        <p:nvPicPr>
          <p:cNvPr id="18" name="Picture 17">
            <a:extLst>
              <a:ext uri="{FF2B5EF4-FFF2-40B4-BE49-F238E27FC236}">
                <a16:creationId xmlns:a16="http://schemas.microsoft.com/office/drawing/2014/main" id="{BC142262-ECBC-4B0D-8B1B-C8AB8DE6134E}"/>
              </a:ext>
            </a:extLst>
          </p:cNvPr>
          <p:cNvPicPr>
            <a:picLocks noChangeAspect="1"/>
          </p:cNvPicPr>
          <p:nvPr/>
        </p:nvPicPr>
        <p:blipFill>
          <a:blip r:embed="rId3" cstate="email">
            <a:extLst>
              <a:ext uri="{28A0092B-C50C-407E-A947-70E740481C1C}">
                <a14:useLocalDpi xmlns:a14="http://schemas.microsoft.com/office/drawing/2010/main"/>
              </a:ext>
            </a:extLst>
          </a:blip>
          <a:srcRect/>
          <a:stretch/>
        </p:blipFill>
        <p:spPr>
          <a:xfrm>
            <a:off x="5568141" y="1710826"/>
            <a:ext cx="1371134" cy="1201628"/>
          </a:xfrm>
          <a:prstGeom prst="rect">
            <a:avLst/>
          </a:prstGeom>
        </p:spPr>
      </p:pic>
      <p:sp>
        <p:nvSpPr>
          <p:cNvPr id="21" name="Rectangle: Rounded Corners 20">
            <a:extLst>
              <a:ext uri="{FF2B5EF4-FFF2-40B4-BE49-F238E27FC236}">
                <a16:creationId xmlns:a16="http://schemas.microsoft.com/office/drawing/2014/main" id="{29782B20-2C78-4226-8600-669421CF6FF6}"/>
              </a:ext>
            </a:extLst>
          </p:cNvPr>
          <p:cNvSpPr/>
          <p:nvPr/>
        </p:nvSpPr>
        <p:spPr bwMode="gray">
          <a:xfrm>
            <a:off x="1205638" y="2528000"/>
            <a:ext cx="1865042" cy="501805"/>
          </a:xfrm>
          <a:prstGeom prst="roundRect">
            <a:avLst/>
          </a:prstGeom>
          <a:solidFill>
            <a:srgbClr val="86BC25"/>
          </a:solidFill>
          <a:ln w="19050" algn="ctr">
            <a:noFill/>
            <a:miter lim="800000"/>
            <a:headEnd/>
            <a:tailEnd/>
          </a:ln>
          <a:effectLst>
            <a:outerShdw blurRad="50800" dist="38100" dir="2700000" algn="tl" rotWithShape="0">
              <a:prstClr val="black">
                <a:alpha val="40000"/>
              </a:prstClr>
            </a:outerShdw>
          </a:effectLst>
        </p:spPr>
        <p:txBody>
          <a:bodyPr wrap="square" lIns="66675" tIns="66675" rIns="66675" bIns="66675" rtlCol="0" anchor="ctr"/>
          <a:lstStyle/>
          <a:p>
            <a:pPr algn="ctr" defTabSz="914378">
              <a:lnSpc>
                <a:spcPct val="106000"/>
              </a:lnSpc>
              <a:defRPr/>
            </a:pPr>
            <a:r>
              <a:rPr lang="en-US" sz="1500" b="1" kern="0" dirty="0">
                <a:solidFill>
                  <a:prstClr val="white"/>
                </a:solidFill>
                <a:cs typeface="Calibri" panose="020F0502020204030204" pitchFamily="34" charset="0"/>
              </a:rPr>
              <a:t>MNE</a:t>
            </a:r>
            <a:endParaRPr lang="en-US" sz="1350" b="1" kern="0" dirty="0">
              <a:solidFill>
                <a:prstClr val="white"/>
              </a:solidFill>
              <a:cs typeface="Calibri" panose="020F0502020204030204" pitchFamily="34" charset="0"/>
            </a:endParaRPr>
          </a:p>
        </p:txBody>
      </p:sp>
      <p:pic>
        <p:nvPicPr>
          <p:cNvPr id="22" name="Picture 21">
            <a:extLst>
              <a:ext uri="{FF2B5EF4-FFF2-40B4-BE49-F238E27FC236}">
                <a16:creationId xmlns:a16="http://schemas.microsoft.com/office/drawing/2014/main" id="{FE18B930-36A6-4434-88ED-4BC01DD6CB75}"/>
              </a:ext>
            </a:extLst>
          </p:cNvPr>
          <p:cNvPicPr>
            <a:picLocks noChangeAspect="1"/>
          </p:cNvPicPr>
          <p:nvPr/>
        </p:nvPicPr>
        <p:blipFill>
          <a:blip r:embed="rId4" cstate="email">
            <a:extLst>
              <a:ext uri="{28A0092B-C50C-407E-A947-70E740481C1C}">
                <a14:useLocalDpi xmlns:a14="http://schemas.microsoft.com/office/drawing/2010/main"/>
              </a:ext>
            </a:extLst>
          </a:blip>
          <a:srcRect/>
          <a:stretch/>
        </p:blipFill>
        <p:spPr>
          <a:xfrm>
            <a:off x="3039119" y="3101151"/>
            <a:ext cx="1718067" cy="1718067"/>
          </a:xfrm>
          <a:prstGeom prst="rect">
            <a:avLst/>
          </a:prstGeom>
        </p:spPr>
      </p:pic>
      <p:sp>
        <p:nvSpPr>
          <p:cNvPr id="23" name="Rectangle: Rounded Corners 22">
            <a:extLst>
              <a:ext uri="{FF2B5EF4-FFF2-40B4-BE49-F238E27FC236}">
                <a16:creationId xmlns:a16="http://schemas.microsoft.com/office/drawing/2014/main" id="{E1F99D6E-992A-42E3-A53D-2276994D666E}"/>
              </a:ext>
            </a:extLst>
          </p:cNvPr>
          <p:cNvSpPr/>
          <p:nvPr/>
        </p:nvSpPr>
        <p:spPr bwMode="gray">
          <a:xfrm>
            <a:off x="4061005" y="3965544"/>
            <a:ext cx="1247648" cy="501805"/>
          </a:xfrm>
          <a:prstGeom prst="roundRect">
            <a:avLst/>
          </a:prstGeom>
          <a:solidFill>
            <a:srgbClr val="046A38"/>
          </a:solidFill>
          <a:ln w="19050" algn="ctr">
            <a:noFill/>
            <a:miter lim="800000"/>
            <a:headEnd/>
            <a:tailEnd/>
          </a:ln>
          <a:effectLst>
            <a:outerShdw blurRad="50800" dist="38100" dir="2700000" algn="tl" rotWithShape="0">
              <a:prstClr val="black">
                <a:alpha val="40000"/>
              </a:prstClr>
            </a:outerShdw>
          </a:effectLst>
        </p:spPr>
        <p:txBody>
          <a:bodyPr wrap="square" lIns="66675" tIns="66675" rIns="66675" bIns="66675" rtlCol="0" anchor="ctr"/>
          <a:lstStyle/>
          <a:p>
            <a:pPr algn="ctr" defTabSz="914378">
              <a:lnSpc>
                <a:spcPct val="106000"/>
              </a:lnSpc>
              <a:defRPr/>
            </a:pPr>
            <a:r>
              <a:rPr lang="en-US" sz="1500" b="1" kern="0" dirty="0">
                <a:solidFill>
                  <a:prstClr val="white"/>
                </a:solidFill>
                <a:cs typeface="Calibri" panose="020F0502020204030204" pitchFamily="34" charset="0"/>
              </a:rPr>
              <a:t>Tax authority</a:t>
            </a:r>
            <a:endParaRPr lang="en-US" sz="1350" b="1" kern="0" dirty="0">
              <a:solidFill>
                <a:prstClr val="white"/>
              </a:solidFill>
              <a:cs typeface="Calibri" panose="020F0502020204030204" pitchFamily="34" charset="0"/>
            </a:endParaRPr>
          </a:p>
        </p:txBody>
      </p:sp>
      <p:sp>
        <p:nvSpPr>
          <p:cNvPr id="24" name="TextBox 23">
            <a:extLst>
              <a:ext uri="{FF2B5EF4-FFF2-40B4-BE49-F238E27FC236}">
                <a16:creationId xmlns:a16="http://schemas.microsoft.com/office/drawing/2014/main" id="{12DAD308-B43D-4929-BDDD-903F78501895}"/>
              </a:ext>
            </a:extLst>
          </p:cNvPr>
          <p:cNvSpPr txBox="1"/>
          <p:nvPr/>
        </p:nvSpPr>
        <p:spPr>
          <a:xfrm>
            <a:off x="3266685" y="4520425"/>
            <a:ext cx="1118312" cy="207749"/>
          </a:xfrm>
          <a:prstGeom prst="rect">
            <a:avLst/>
          </a:prstGeom>
          <a:noFill/>
        </p:spPr>
        <p:txBody>
          <a:bodyPr vert="horz" wrap="square" lIns="0" tIns="0" rIns="0" bIns="0" rtlCol="0">
            <a:spAutoFit/>
          </a:bodyPr>
          <a:lstStyle/>
          <a:p>
            <a:pPr defTabSz="914378">
              <a:spcBef>
                <a:spcPts val="150"/>
              </a:spcBef>
              <a:buSzPct val="100000"/>
            </a:pPr>
            <a:r>
              <a:rPr lang="en-US" sz="1350" b="1" dirty="0">
                <a:solidFill>
                  <a:prstClr val="black"/>
                </a:solidFill>
                <a:cs typeface="Calibri" panose="020F0502020204030204" pitchFamily="34" charset="0"/>
              </a:rPr>
              <a:t>“Tax”?</a:t>
            </a:r>
          </a:p>
        </p:txBody>
      </p:sp>
      <p:sp>
        <p:nvSpPr>
          <p:cNvPr id="25" name="Rectangle: Rounded Corners 24">
            <a:extLst>
              <a:ext uri="{FF2B5EF4-FFF2-40B4-BE49-F238E27FC236}">
                <a16:creationId xmlns:a16="http://schemas.microsoft.com/office/drawing/2014/main" id="{EF30C77C-221F-4041-AC1A-683711E3A218}"/>
              </a:ext>
            </a:extLst>
          </p:cNvPr>
          <p:cNvSpPr/>
          <p:nvPr/>
        </p:nvSpPr>
        <p:spPr bwMode="gray">
          <a:xfrm>
            <a:off x="5015468" y="5088048"/>
            <a:ext cx="1865042" cy="501805"/>
          </a:xfrm>
          <a:prstGeom prst="roundRect">
            <a:avLst/>
          </a:prstGeom>
          <a:solidFill>
            <a:srgbClr val="0097A9"/>
          </a:solidFill>
          <a:ln w="19050" algn="ctr">
            <a:noFill/>
            <a:miter lim="800000"/>
            <a:headEnd/>
            <a:tailEnd/>
          </a:ln>
          <a:effectLst>
            <a:outerShdw blurRad="50800" dist="38100" dir="2700000" algn="tl" rotWithShape="0">
              <a:prstClr val="black">
                <a:alpha val="40000"/>
              </a:prstClr>
            </a:outerShdw>
          </a:effectLst>
        </p:spPr>
        <p:txBody>
          <a:bodyPr wrap="square" lIns="66675" tIns="66675" rIns="66675" bIns="66675" rtlCol="0" anchor="ctr"/>
          <a:lstStyle/>
          <a:p>
            <a:pPr algn="ctr" defTabSz="914378">
              <a:lnSpc>
                <a:spcPct val="106000"/>
              </a:lnSpc>
              <a:defRPr/>
            </a:pPr>
            <a:r>
              <a:rPr lang="en-US" sz="1500" b="1" kern="0" dirty="0">
                <a:solidFill>
                  <a:prstClr val="white"/>
                </a:solidFill>
                <a:cs typeface="Calibri" panose="020F0502020204030204" pitchFamily="34" charset="0"/>
              </a:rPr>
              <a:t>Client</a:t>
            </a:r>
            <a:endParaRPr lang="en-US" sz="1350" b="1" kern="0" dirty="0">
              <a:solidFill>
                <a:prstClr val="white"/>
              </a:solidFill>
              <a:cs typeface="Calibri" panose="020F0502020204030204" pitchFamily="34" charset="0"/>
            </a:endParaRPr>
          </a:p>
        </p:txBody>
      </p:sp>
      <p:cxnSp>
        <p:nvCxnSpPr>
          <p:cNvPr id="26" name="Straight Arrow Connector 25">
            <a:extLst>
              <a:ext uri="{FF2B5EF4-FFF2-40B4-BE49-F238E27FC236}">
                <a16:creationId xmlns:a16="http://schemas.microsoft.com/office/drawing/2014/main" id="{42ACE0EE-3B94-4D7D-B1E9-194601F708C0}"/>
              </a:ext>
            </a:extLst>
          </p:cNvPr>
          <p:cNvCxnSpPr>
            <a:cxnSpLocks/>
          </p:cNvCxnSpPr>
          <p:nvPr/>
        </p:nvCxnSpPr>
        <p:spPr>
          <a:xfrm flipH="1" flipV="1">
            <a:off x="6174019" y="2916666"/>
            <a:ext cx="9159" cy="2171382"/>
          </a:xfrm>
          <a:prstGeom prst="straightConnector1">
            <a:avLst/>
          </a:prstGeom>
          <a:noFill/>
          <a:ln w="19050" cap="flat" cmpd="sng" algn="ctr">
            <a:solidFill>
              <a:srgbClr val="53565A"/>
            </a:solidFill>
            <a:prstDash val="solid"/>
            <a:tailEnd type="triangle"/>
          </a:ln>
          <a:effectLst/>
        </p:spPr>
      </p:cxnSp>
      <p:sp>
        <p:nvSpPr>
          <p:cNvPr id="27" name="TextBox 26">
            <a:extLst>
              <a:ext uri="{FF2B5EF4-FFF2-40B4-BE49-F238E27FC236}">
                <a16:creationId xmlns:a16="http://schemas.microsoft.com/office/drawing/2014/main" id="{05CED56D-3643-4F75-80A9-DE83FB8947CD}"/>
              </a:ext>
            </a:extLst>
          </p:cNvPr>
          <p:cNvSpPr txBox="1"/>
          <p:nvPr/>
        </p:nvSpPr>
        <p:spPr>
          <a:xfrm rot="16200000">
            <a:off x="5044489" y="3941481"/>
            <a:ext cx="1865042" cy="207749"/>
          </a:xfrm>
          <a:prstGeom prst="rect">
            <a:avLst/>
          </a:prstGeom>
          <a:noFill/>
        </p:spPr>
        <p:txBody>
          <a:bodyPr vert="horz" wrap="square" lIns="0" tIns="0" rIns="0" bIns="0" rtlCol="0">
            <a:spAutoFit/>
          </a:bodyPr>
          <a:lstStyle/>
          <a:p>
            <a:pPr algn="ctr" defTabSz="914378">
              <a:spcBef>
                <a:spcPts val="150"/>
              </a:spcBef>
              <a:buSzPct val="100000"/>
            </a:pPr>
            <a:r>
              <a:rPr lang="en-US" sz="1350" dirty="0">
                <a:solidFill>
                  <a:prstClr val="black"/>
                </a:solidFill>
                <a:cs typeface="Calibri" panose="020F0502020204030204" pitchFamily="34" charset="0"/>
              </a:rPr>
              <a:t>Payment</a:t>
            </a:r>
          </a:p>
        </p:txBody>
      </p:sp>
      <p:sp>
        <p:nvSpPr>
          <p:cNvPr id="28" name="Arrow: Curved Left 27">
            <a:extLst>
              <a:ext uri="{FF2B5EF4-FFF2-40B4-BE49-F238E27FC236}">
                <a16:creationId xmlns:a16="http://schemas.microsoft.com/office/drawing/2014/main" id="{9F95209B-135E-4809-A9AF-0B985E913943}"/>
              </a:ext>
            </a:extLst>
          </p:cNvPr>
          <p:cNvSpPr/>
          <p:nvPr/>
        </p:nvSpPr>
        <p:spPr bwMode="gray">
          <a:xfrm>
            <a:off x="6880510" y="1982075"/>
            <a:ext cx="468299" cy="3636132"/>
          </a:xfrm>
          <a:prstGeom prst="curvedLeftArrow">
            <a:avLst/>
          </a:prstGeom>
          <a:solidFill>
            <a:srgbClr val="86BC25"/>
          </a:solidFill>
          <a:ln w="19050" algn="ctr">
            <a:noFill/>
            <a:miter lim="800000"/>
            <a:headEnd/>
            <a:tailEnd/>
          </a:ln>
        </p:spPr>
        <p:txBody>
          <a:bodyPr wrap="square" lIns="66675" tIns="66675" rIns="66675" bIns="66675" rtlCol="0" anchor="ctr"/>
          <a:lstStyle/>
          <a:p>
            <a:pPr algn="ctr" defTabSz="914378">
              <a:lnSpc>
                <a:spcPct val="106000"/>
              </a:lnSpc>
              <a:defRPr/>
            </a:pPr>
            <a:endParaRPr lang="en-US" sz="1200" b="1" kern="0" dirty="0">
              <a:solidFill>
                <a:prstClr val="white"/>
              </a:solidFill>
              <a:latin typeface="Verdana"/>
            </a:endParaRPr>
          </a:p>
        </p:txBody>
      </p:sp>
      <p:cxnSp>
        <p:nvCxnSpPr>
          <p:cNvPr id="30" name="Straight Arrow Connector 29">
            <a:extLst>
              <a:ext uri="{FF2B5EF4-FFF2-40B4-BE49-F238E27FC236}">
                <a16:creationId xmlns:a16="http://schemas.microsoft.com/office/drawing/2014/main" id="{6B6CD306-86D3-40F5-AABB-C134487A16C9}"/>
              </a:ext>
            </a:extLst>
          </p:cNvPr>
          <p:cNvCxnSpPr>
            <a:cxnSpLocks/>
            <a:stCxn id="23" idx="3"/>
          </p:cNvCxnSpPr>
          <p:nvPr/>
        </p:nvCxnSpPr>
        <p:spPr>
          <a:xfrm flipV="1">
            <a:off x="5308653" y="3560035"/>
            <a:ext cx="828054" cy="656411"/>
          </a:xfrm>
          <a:prstGeom prst="straightConnector1">
            <a:avLst/>
          </a:prstGeom>
          <a:noFill/>
          <a:ln w="28575" cap="flat" cmpd="sng" algn="ctr">
            <a:solidFill>
              <a:srgbClr val="046A38"/>
            </a:solidFill>
            <a:prstDash val="solid"/>
            <a:tailEnd type="triangle"/>
          </a:ln>
          <a:effectLst/>
        </p:spPr>
      </p:cxnSp>
      <p:sp>
        <p:nvSpPr>
          <p:cNvPr id="31" name="TextBox 30">
            <a:extLst>
              <a:ext uri="{FF2B5EF4-FFF2-40B4-BE49-F238E27FC236}">
                <a16:creationId xmlns:a16="http://schemas.microsoft.com/office/drawing/2014/main" id="{3F01AAD0-D2B7-4CC4-8E3B-CC4355508FC7}"/>
              </a:ext>
            </a:extLst>
          </p:cNvPr>
          <p:cNvSpPr txBox="1"/>
          <p:nvPr/>
        </p:nvSpPr>
        <p:spPr>
          <a:xfrm rot="5400000">
            <a:off x="6412733" y="3812413"/>
            <a:ext cx="1236866" cy="207749"/>
          </a:xfrm>
          <a:prstGeom prst="rect">
            <a:avLst/>
          </a:prstGeom>
          <a:noFill/>
        </p:spPr>
        <p:txBody>
          <a:bodyPr vert="horz" wrap="square" lIns="0" tIns="0" rIns="0" bIns="0" rtlCol="0">
            <a:spAutoFit/>
          </a:bodyPr>
          <a:lstStyle/>
          <a:p>
            <a:pPr algn="ctr" defTabSz="914378">
              <a:spcBef>
                <a:spcPts val="150"/>
              </a:spcBef>
              <a:buSzPct val="100000"/>
            </a:pPr>
            <a:r>
              <a:rPr lang="en-US" sz="1350" dirty="0">
                <a:solidFill>
                  <a:prstClr val="black"/>
                </a:solidFill>
                <a:cs typeface="Calibri" panose="020F0502020204030204" pitchFamily="34" charset="0"/>
              </a:rPr>
              <a:t>Digital services</a:t>
            </a:r>
          </a:p>
        </p:txBody>
      </p:sp>
      <p:sp>
        <p:nvSpPr>
          <p:cNvPr id="32" name="TextBox 31">
            <a:extLst>
              <a:ext uri="{FF2B5EF4-FFF2-40B4-BE49-F238E27FC236}">
                <a16:creationId xmlns:a16="http://schemas.microsoft.com/office/drawing/2014/main" id="{D5C45B00-89DD-45E6-AF0B-121845A4BB54}"/>
              </a:ext>
            </a:extLst>
          </p:cNvPr>
          <p:cNvSpPr txBox="1"/>
          <p:nvPr/>
        </p:nvSpPr>
        <p:spPr>
          <a:xfrm>
            <a:off x="1076072" y="5029675"/>
            <a:ext cx="3609713" cy="408623"/>
          </a:xfrm>
          <a:prstGeom prst="wedgeRoundRectCallout">
            <a:avLst>
              <a:gd name="adj1" fmla="val 106915"/>
              <a:gd name="adj2" fmla="val -228859"/>
              <a:gd name="adj3" fmla="val 16667"/>
            </a:avLst>
          </a:prstGeom>
          <a:solidFill>
            <a:sysClr val="window" lastClr="FFFFFF"/>
          </a:solidFill>
          <a:ln>
            <a:solidFill>
              <a:srgbClr val="046A38"/>
            </a:solidFill>
          </a:ln>
          <a:effectLst>
            <a:outerShdw blurRad="50800" dist="38100" dir="2700000" algn="tl" rotWithShape="0">
              <a:prstClr val="black">
                <a:alpha val="40000"/>
              </a:prstClr>
            </a:outerShdw>
          </a:effectLst>
        </p:spPr>
        <p:txBody>
          <a:bodyPr vert="horz" wrap="square" lIns="0" tIns="0" rIns="0" bIns="0" rtlCol="0">
            <a:spAutoFit/>
          </a:bodyPr>
          <a:lstStyle/>
          <a:p>
            <a:pPr defTabSz="914378">
              <a:spcBef>
                <a:spcPts val="150"/>
              </a:spcBef>
              <a:buSzPct val="100000"/>
              <a:defRPr/>
            </a:pPr>
            <a:r>
              <a:rPr lang="en-US" sz="1200" dirty="0">
                <a:solidFill>
                  <a:srgbClr val="000000"/>
                </a:solidFill>
                <a:latin typeface="Calibri" panose="020F0502020204030204" pitchFamily="34" charset="0"/>
              </a:rPr>
              <a:t>Digital services, Digital platform, e-services, e-commerce, online advertising</a:t>
            </a:r>
            <a:endParaRPr lang="en-US" sz="825" kern="0" dirty="0">
              <a:solidFill>
                <a:prstClr val="black"/>
              </a:solidFill>
              <a:latin typeface="Verdana"/>
            </a:endParaRPr>
          </a:p>
        </p:txBody>
      </p:sp>
      <p:sp>
        <p:nvSpPr>
          <p:cNvPr id="33" name="TextBox 32">
            <a:extLst>
              <a:ext uri="{FF2B5EF4-FFF2-40B4-BE49-F238E27FC236}">
                <a16:creationId xmlns:a16="http://schemas.microsoft.com/office/drawing/2014/main" id="{32A6ADF5-BFFA-4E95-8D04-A55EE48C2D75}"/>
              </a:ext>
            </a:extLst>
          </p:cNvPr>
          <p:cNvSpPr txBox="1"/>
          <p:nvPr/>
        </p:nvSpPr>
        <p:spPr>
          <a:xfrm>
            <a:off x="7414487" y="4185433"/>
            <a:ext cx="1312511" cy="1021556"/>
          </a:xfrm>
          <a:prstGeom prst="flowChartAlternateProcess">
            <a:avLst/>
          </a:prstGeom>
          <a:solidFill>
            <a:sysClr val="window" lastClr="FFFFFF"/>
          </a:solidFill>
          <a:ln>
            <a:solidFill>
              <a:srgbClr val="86BC25"/>
            </a:solidFill>
          </a:ln>
          <a:effectLst>
            <a:outerShdw blurRad="50800" dist="38100" dir="18900000" algn="bl" rotWithShape="0">
              <a:prstClr val="black">
                <a:alpha val="40000"/>
              </a:prstClr>
            </a:outerShdw>
          </a:effectLst>
        </p:spPr>
        <p:txBody>
          <a:bodyPr vert="horz" wrap="square" lIns="0" tIns="0" rIns="0" bIns="0" rtlCol="0">
            <a:spAutoFit/>
          </a:bodyPr>
          <a:lstStyle/>
          <a:p>
            <a:pPr>
              <a:spcBef>
                <a:spcPts val="150"/>
              </a:spcBef>
              <a:buSzPct val="100000"/>
            </a:pPr>
            <a:r>
              <a:rPr lang="en-US" sz="1500" b="1" dirty="0"/>
              <a:t>Direct Tax, (3 – 10%), with or without a Threshold</a:t>
            </a:r>
          </a:p>
        </p:txBody>
      </p:sp>
    </p:spTree>
    <p:extLst>
      <p:ext uri="{BB962C8B-B14F-4D97-AF65-F5344CB8AC3E}">
        <p14:creationId xmlns:p14="http://schemas.microsoft.com/office/powerpoint/2010/main" val="37777438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500"/>
                                        <p:tgtEl>
                                          <p:spTgt spid="30"/>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32"/>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62DD164D-FB82-BC37-644F-943C3F648DA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8" name="Rectangle: Rounded Corners 7">
            <a:extLst>
              <a:ext uri="{FF2B5EF4-FFF2-40B4-BE49-F238E27FC236}">
                <a16:creationId xmlns:a16="http://schemas.microsoft.com/office/drawing/2014/main" id="{043DAE28-D7BA-17B8-C441-0B93B8985920}"/>
              </a:ext>
            </a:extLst>
          </p:cNvPr>
          <p:cNvSpPr/>
          <p:nvPr/>
        </p:nvSpPr>
        <p:spPr>
          <a:xfrm>
            <a:off x="8498400" y="5484028"/>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ID" sz="1350">
              <a:solidFill>
                <a:prstClr val="white"/>
              </a:solidFill>
              <a:latin typeface="Calibri" panose="020F0502020204030204"/>
            </a:endParaRPr>
          </a:p>
        </p:txBody>
      </p:sp>
      <p:sp>
        <p:nvSpPr>
          <p:cNvPr id="9" name="TextBox 8">
            <a:extLst>
              <a:ext uri="{FF2B5EF4-FFF2-40B4-BE49-F238E27FC236}">
                <a16:creationId xmlns:a16="http://schemas.microsoft.com/office/drawing/2014/main" id="{BC043383-9F2E-AF9F-B0DB-5F016C013B9D}"/>
              </a:ext>
            </a:extLst>
          </p:cNvPr>
          <p:cNvSpPr txBox="1"/>
          <p:nvPr/>
        </p:nvSpPr>
        <p:spPr>
          <a:xfrm>
            <a:off x="8539477" y="5544726"/>
            <a:ext cx="431846" cy="323165"/>
          </a:xfrm>
          <a:prstGeom prst="rect">
            <a:avLst/>
          </a:prstGeom>
          <a:noFill/>
        </p:spPr>
        <p:txBody>
          <a:bodyPr wrap="square" rtlCol="0">
            <a:spAutoFit/>
          </a:bodyPr>
          <a:lstStyle/>
          <a:p>
            <a:pPr defTabSz="685800">
              <a:defRPr/>
            </a:pPr>
            <a:r>
              <a:rPr lang="en-US" sz="1500" b="1" dirty="0">
                <a:solidFill>
                  <a:prstClr val="white"/>
                </a:solidFill>
                <a:latin typeface="Arial" panose="020B0604020202020204" pitchFamily="34" charset="0"/>
                <a:cs typeface="Arial" panose="020B0604020202020204" pitchFamily="34" charset="0"/>
              </a:rPr>
              <a:t>12</a:t>
            </a:r>
            <a:endParaRPr lang="en-ID" sz="1500" b="1" dirty="0">
              <a:solidFill>
                <a:prstClr val="white"/>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AAB38745-B546-C290-C990-CD599B93CDA9}"/>
              </a:ext>
            </a:extLst>
          </p:cNvPr>
          <p:cNvSpPr/>
          <p:nvPr/>
        </p:nvSpPr>
        <p:spPr>
          <a:xfrm>
            <a:off x="0" y="839263"/>
            <a:ext cx="9144000" cy="763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ID" sz="1350">
              <a:solidFill>
                <a:prstClr val="white"/>
              </a:solidFill>
              <a:latin typeface="Calibri" panose="020F0502020204030204"/>
            </a:endParaRPr>
          </a:p>
        </p:txBody>
      </p:sp>
      <p:sp>
        <p:nvSpPr>
          <p:cNvPr id="11" name="Content Placeholder 2">
            <a:extLst>
              <a:ext uri="{FF2B5EF4-FFF2-40B4-BE49-F238E27FC236}">
                <a16:creationId xmlns:a16="http://schemas.microsoft.com/office/drawing/2014/main" id="{0C3C75ED-B75C-0A90-E919-3F527D7BCAC5}"/>
              </a:ext>
            </a:extLst>
          </p:cNvPr>
          <p:cNvSpPr>
            <a:spLocks noGrp="1"/>
          </p:cNvSpPr>
          <p:nvPr>
            <p:ph idx="1"/>
          </p:nvPr>
        </p:nvSpPr>
        <p:spPr>
          <a:xfrm>
            <a:off x="855068" y="2517230"/>
            <a:ext cx="7582112" cy="2628900"/>
          </a:xfrm>
        </p:spPr>
        <p:txBody>
          <a:bodyPr>
            <a:normAutofit/>
          </a:bodyPr>
          <a:lstStyle/>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ID" sz="1350" dirty="0">
              <a:latin typeface="Arial" panose="020B0604020202020204" pitchFamily="34" charset="0"/>
              <a:ea typeface="Courier New" panose="02070309020205020404" pitchFamily="49" charset="0"/>
              <a:cs typeface="Arial" panose="020B0604020202020204" pitchFamily="34" charset="0"/>
            </a:endParaRPr>
          </a:p>
          <a:p>
            <a:endParaRPr lang="en-ID" dirty="0"/>
          </a:p>
        </p:txBody>
      </p:sp>
      <p:graphicFrame>
        <p:nvGraphicFramePr>
          <p:cNvPr id="12" name="Table 2">
            <a:extLst>
              <a:ext uri="{FF2B5EF4-FFF2-40B4-BE49-F238E27FC236}">
                <a16:creationId xmlns:a16="http://schemas.microsoft.com/office/drawing/2014/main" id="{81062F62-2A54-44CA-9273-63EC9B61C3EE}"/>
              </a:ext>
            </a:extLst>
          </p:cNvPr>
          <p:cNvGraphicFramePr>
            <a:graphicFrameLocks noGrp="1"/>
          </p:cNvGraphicFramePr>
          <p:nvPr>
            <p:extLst>
              <p:ext uri="{D42A27DB-BD31-4B8C-83A1-F6EECF244321}">
                <p14:modId xmlns:p14="http://schemas.microsoft.com/office/powerpoint/2010/main" val="1840359366"/>
              </p:ext>
            </p:extLst>
          </p:nvPr>
        </p:nvGraphicFramePr>
        <p:xfrm>
          <a:off x="213754" y="1190138"/>
          <a:ext cx="8716492" cy="4083389"/>
        </p:xfrm>
        <a:graphic>
          <a:graphicData uri="http://schemas.openxmlformats.org/drawingml/2006/table">
            <a:tbl>
              <a:tblPr firstRow="1" bandRow="1">
                <a:effectLst>
                  <a:outerShdw blurRad="50800" dist="38100" dir="2700000" algn="tl" rotWithShape="0">
                    <a:prstClr val="black">
                      <a:alpha val="40000"/>
                    </a:prstClr>
                  </a:outerShdw>
                </a:effectLst>
              </a:tblPr>
              <a:tblGrid>
                <a:gridCol w="1576633">
                  <a:extLst>
                    <a:ext uri="{9D8B030D-6E8A-4147-A177-3AD203B41FA5}">
                      <a16:colId xmlns:a16="http://schemas.microsoft.com/office/drawing/2014/main" val="1909942706"/>
                    </a:ext>
                  </a:extLst>
                </a:gridCol>
                <a:gridCol w="1266952">
                  <a:extLst>
                    <a:ext uri="{9D8B030D-6E8A-4147-A177-3AD203B41FA5}">
                      <a16:colId xmlns:a16="http://schemas.microsoft.com/office/drawing/2014/main" val="2439594700"/>
                    </a:ext>
                  </a:extLst>
                </a:gridCol>
                <a:gridCol w="768342">
                  <a:extLst>
                    <a:ext uri="{9D8B030D-6E8A-4147-A177-3AD203B41FA5}">
                      <a16:colId xmlns:a16="http://schemas.microsoft.com/office/drawing/2014/main" val="3784817640"/>
                    </a:ext>
                  </a:extLst>
                </a:gridCol>
                <a:gridCol w="2433011">
                  <a:extLst>
                    <a:ext uri="{9D8B030D-6E8A-4147-A177-3AD203B41FA5}">
                      <a16:colId xmlns:a16="http://schemas.microsoft.com/office/drawing/2014/main" val="2756417957"/>
                    </a:ext>
                  </a:extLst>
                </a:gridCol>
                <a:gridCol w="1678358">
                  <a:extLst>
                    <a:ext uri="{9D8B030D-6E8A-4147-A177-3AD203B41FA5}">
                      <a16:colId xmlns:a16="http://schemas.microsoft.com/office/drawing/2014/main" val="1737265065"/>
                    </a:ext>
                  </a:extLst>
                </a:gridCol>
                <a:gridCol w="993196">
                  <a:extLst>
                    <a:ext uri="{9D8B030D-6E8A-4147-A177-3AD203B41FA5}">
                      <a16:colId xmlns:a16="http://schemas.microsoft.com/office/drawing/2014/main" val="467508362"/>
                    </a:ext>
                  </a:extLst>
                </a:gridCol>
              </a:tblGrid>
              <a:tr h="333620">
                <a:tc>
                  <a:txBody>
                    <a:bodyPr/>
                    <a:lstStyle>
                      <a:lvl1pPr marL="0" algn="l" defTabSz="914400" rtl="0" eaLnBrk="1" latinLnBrk="0" hangingPunct="1">
                        <a:defRPr sz="1800" b="1" kern="1200">
                          <a:solidFill>
                            <a:schemeClr val="lt1"/>
                          </a:solidFill>
                          <a:latin typeface="Verdana"/>
                        </a:defRPr>
                      </a:lvl1pPr>
                      <a:lvl2pPr marL="457200" algn="l" defTabSz="914400" rtl="0" eaLnBrk="1" latinLnBrk="0" hangingPunct="1">
                        <a:defRPr sz="1800" b="1" kern="1200">
                          <a:solidFill>
                            <a:schemeClr val="lt1"/>
                          </a:solidFill>
                          <a:latin typeface="Verdana"/>
                        </a:defRPr>
                      </a:lvl2pPr>
                      <a:lvl3pPr marL="914400" algn="l" defTabSz="914400" rtl="0" eaLnBrk="1" latinLnBrk="0" hangingPunct="1">
                        <a:defRPr sz="1800" b="1" kern="1200">
                          <a:solidFill>
                            <a:schemeClr val="lt1"/>
                          </a:solidFill>
                          <a:latin typeface="Verdana"/>
                        </a:defRPr>
                      </a:lvl3pPr>
                      <a:lvl4pPr marL="1371600" algn="l" defTabSz="914400" rtl="0" eaLnBrk="1" latinLnBrk="0" hangingPunct="1">
                        <a:defRPr sz="1800" b="1" kern="1200">
                          <a:solidFill>
                            <a:schemeClr val="lt1"/>
                          </a:solidFill>
                          <a:latin typeface="Verdana"/>
                        </a:defRPr>
                      </a:lvl4pPr>
                      <a:lvl5pPr marL="1828800" algn="l" defTabSz="914400" rtl="0" eaLnBrk="1" latinLnBrk="0" hangingPunct="1">
                        <a:defRPr sz="1800" b="1" kern="1200">
                          <a:solidFill>
                            <a:schemeClr val="lt1"/>
                          </a:solidFill>
                          <a:latin typeface="Verdana"/>
                        </a:defRPr>
                      </a:lvl5pPr>
                      <a:lvl6pPr marL="2286000" algn="l" defTabSz="914400" rtl="0" eaLnBrk="1" latinLnBrk="0" hangingPunct="1">
                        <a:defRPr sz="1800" b="1" kern="1200">
                          <a:solidFill>
                            <a:schemeClr val="lt1"/>
                          </a:solidFill>
                          <a:latin typeface="Verdana"/>
                        </a:defRPr>
                      </a:lvl6pPr>
                      <a:lvl7pPr marL="2743200" algn="l" defTabSz="914400" rtl="0" eaLnBrk="1" latinLnBrk="0" hangingPunct="1">
                        <a:defRPr sz="1800" b="1" kern="1200">
                          <a:solidFill>
                            <a:schemeClr val="lt1"/>
                          </a:solidFill>
                          <a:latin typeface="Verdana"/>
                        </a:defRPr>
                      </a:lvl7pPr>
                      <a:lvl8pPr marL="3200400" algn="l" defTabSz="914400" rtl="0" eaLnBrk="1" latinLnBrk="0" hangingPunct="1">
                        <a:defRPr sz="1800" b="1" kern="1200">
                          <a:solidFill>
                            <a:schemeClr val="lt1"/>
                          </a:solidFill>
                          <a:latin typeface="Verdana"/>
                        </a:defRPr>
                      </a:lvl8pPr>
                      <a:lvl9pPr marL="3657600" algn="l" defTabSz="914400" rtl="0" eaLnBrk="1" latinLnBrk="0" hangingPunct="1">
                        <a:defRPr sz="1800" b="1" kern="1200">
                          <a:solidFill>
                            <a:schemeClr val="lt1"/>
                          </a:solidFill>
                          <a:latin typeface="Verdana"/>
                        </a:defRPr>
                      </a:lvl9pPr>
                    </a:lstStyle>
                    <a:p>
                      <a:r>
                        <a:rPr lang="en-US" sz="1400" dirty="0"/>
                        <a:t>Country</a:t>
                      </a:r>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86BC25"/>
                    </a:solidFill>
                  </a:tcPr>
                </a:tc>
                <a:tc>
                  <a:txBody>
                    <a:bodyPr/>
                    <a:lstStyle>
                      <a:lvl1pPr marL="0" algn="l" defTabSz="914400" rtl="0" eaLnBrk="1" latinLnBrk="0" hangingPunct="1">
                        <a:defRPr sz="1800" b="1" kern="1200">
                          <a:solidFill>
                            <a:schemeClr val="lt1"/>
                          </a:solidFill>
                          <a:latin typeface="Verdana"/>
                        </a:defRPr>
                      </a:lvl1pPr>
                      <a:lvl2pPr marL="457200" algn="l" defTabSz="914400" rtl="0" eaLnBrk="1" latinLnBrk="0" hangingPunct="1">
                        <a:defRPr sz="1800" b="1" kern="1200">
                          <a:solidFill>
                            <a:schemeClr val="lt1"/>
                          </a:solidFill>
                          <a:latin typeface="Verdana"/>
                        </a:defRPr>
                      </a:lvl2pPr>
                      <a:lvl3pPr marL="914400" algn="l" defTabSz="914400" rtl="0" eaLnBrk="1" latinLnBrk="0" hangingPunct="1">
                        <a:defRPr sz="1800" b="1" kern="1200">
                          <a:solidFill>
                            <a:schemeClr val="lt1"/>
                          </a:solidFill>
                          <a:latin typeface="Verdana"/>
                        </a:defRPr>
                      </a:lvl3pPr>
                      <a:lvl4pPr marL="1371600" algn="l" defTabSz="914400" rtl="0" eaLnBrk="1" latinLnBrk="0" hangingPunct="1">
                        <a:defRPr sz="1800" b="1" kern="1200">
                          <a:solidFill>
                            <a:schemeClr val="lt1"/>
                          </a:solidFill>
                          <a:latin typeface="Verdana"/>
                        </a:defRPr>
                      </a:lvl4pPr>
                      <a:lvl5pPr marL="1828800" algn="l" defTabSz="914400" rtl="0" eaLnBrk="1" latinLnBrk="0" hangingPunct="1">
                        <a:defRPr sz="1800" b="1" kern="1200">
                          <a:solidFill>
                            <a:schemeClr val="lt1"/>
                          </a:solidFill>
                          <a:latin typeface="Verdana"/>
                        </a:defRPr>
                      </a:lvl5pPr>
                      <a:lvl6pPr marL="2286000" algn="l" defTabSz="914400" rtl="0" eaLnBrk="1" latinLnBrk="0" hangingPunct="1">
                        <a:defRPr sz="1800" b="1" kern="1200">
                          <a:solidFill>
                            <a:schemeClr val="lt1"/>
                          </a:solidFill>
                          <a:latin typeface="Verdana"/>
                        </a:defRPr>
                      </a:lvl6pPr>
                      <a:lvl7pPr marL="2743200" algn="l" defTabSz="914400" rtl="0" eaLnBrk="1" latinLnBrk="0" hangingPunct="1">
                        <a:defRPr sz="1800" b="1" kern="1200">
                          <a:solidFill>
                            <a:schemeClr val="lt1"/>
                          </a:solidFill>
                          <a:latin typeface="Verdana"/>
                        </a:defRPr>
                      </a:lvl7pPr>
                      <a:lvl8pPr marL="3200400" algn="l" defTabSz="914400" rtl="0" eaLnBrk="1" latinLnBrk="0" hangingPunct="1">
                        <a:defRPr sz="1800" b="1" kern="1200">
                          <a:solidFill>
                            <a:schemeClr val="lt1"/>
                          </a:solidFill>
                          <a:latin typeface="Verdana"/>
                        </a:defRPr>
                      </a:lvl8pPr>
                      <a:lvl9pPr marL="3657600" algn="l" defTabSz="914400" rtl="0" eaLnBrk="1" latinLnBrk="0" hangingPunct="1">
                        <a:defRPr sz="1800" b="1" kern="1200">
                          <a:solidFill>
                            <a:schemeClr val="lt1"/>
                          </a:solidFill>
                          <a:latin typeface="Verdana"/>
                        </a:defRPr>
                      </a:lvl9pPr>
                    </a:lstStyle>
                    <a:p>
                      <a:r>
                        <a:rPr lang="en-US" sz="1400" dirty="0"/>
                        <a:t>Tax type</a:t>
                      </a:r>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86BC25"/>
                    </a:solidFill>
                  </a:tcPr>
                </a:tc>
                <a:tc>
                  <a:txBody>
                    <a:bodyPr/>
                    <a:lstStyle>
                      <a:lvl1pPr marL="0" algn="l" defTabSz="914400" rtl="0" eaLnBrk="1" latinLnBrk="0" hangingPunct="1">
                        <a:defRPr sz="1800" b="1" kern="1200">
                          <a:solidFill>
                            <a:schemeClr val="lt1"/>
                          </a:solidFill>
                          <a:latin typeface="Verdana"/>
                        </a:defRPr>
                      </a:lvl1pPr>
                      <a:lvl2pPr marL="457200" algn="l" defTabSz="914400" rtl="0" eaLnBrk="1" latinLnBrk="0" hangingPunct="1">
                        <a:defRPr sz="1800" b="1" kern="1200">
                          <a:solidFill>
                            <a:schemeClr val="lt1"/>
                          </a:solidFill>
                          <a:latin typeface="Verdana"/>
                        </a:defRPr>
                      </a:lvl2pPr>
                      <a:lvl3pPr marL="914400" algn="l" defTabSz="914400" rtl="0" eaLnBrk="1" latinLnBrk="0" hangingPunct="1">
                        <a:defRPr sz="1800" b="1" kern="1200">
                          <a:solidFill>
                            <a:schemeClr val="lt1"/>
                          </a:solidFill>
                          <a:latin typeface="Verdana"/>
                        </a:defRPr>
                      </a:lvl3pPr>
                      <a:lvl4pPr marL="1371600" algn="l" defTabSz="914400" rtl="0" eaLnBrk="1" latinLnBrk="0" hangingPunct="1">
                        <a:defRPr sz="1800" b="1" kern="1200">
                          <a:solidFill>
                            <a:schemeClr val="lt1"/>
                          </a:solidFill>
                          <a:latin typeface="Verdana"/>
                        </a:defRPr>
                      </a:lvl4pPr>
                      <a:lvl5pPr marL="1828800" algn="l" defTabSz="914400" rtl="0" eaLnBrk="1" latinLnBrk="0" hangingPunct="1">
                        <a:defRPr sz="1800" b="1" kern="1200">
                          <a:solidFill>
                            <a:schemeClr val="lt1"/>
                          </a:solidFill>
                          <a:latin typeface="Verdana"/>
                        </a:defRPr>
                      </a:lvl5pPr>
                      <a:lvl6pPr marL="2286000" algn="l" defTabSz="914400" rtl="0" eaLnBrk="1" latinLnBrk="0" hangingPunct="1">
                        <a:defRPr sz="1800" b="1" kern="1200">
                          <a:solidFill>
                            <a:schemeClr val="lt1"/>
                          </a:solidFill>
                          <a:latin typeface="Verdana"/>
                        </a:defRPr>
                      </a:lvl6pPr>
                      <a:lvl7pPr marL="2743200" algn="l" defTabSz="914400" rtl="0" eaLnBrk="1" latinLnBrk="0" hangingPunct="1">
                        <a:defRPr sz="1800" b="1" kern="1200">
                          <a:solidFill>
                            <a:schemeClr val="lt1"/>
                          </a:solidFill>
                          <a:latin typeface="Verdana"/>
                        </a:defRPr>
                      </a:lvl7pPr>
                      <a:lvl8pPr marL="3200400" algn="l" defTabSz="914400" rtl="0" eaLnBrk="1" latinLnBrk="0" hangingPunct="1">
                        <a:defRPr sz="1800" b="1" kern="1200">
                          <a:solidFill>
                            <a:schemeClr val="lt1"/>
                          </a:solidFill>
                          <a:latin typeface="Verdana"/>
                        </a:defRPr>
                      </a:lvl8pPr>
                      <a:lvl9pPr marL="3657600" algn="l" defTabSz="914400" rtl="0" eaLnBrk="1" latinLnBrk="0" hangingPunct="1">
                        <a:defRPr sz="1800" b="1" kern="1200">
                          <a:solidFill>
                            <a:schemeClr val="lt1"/>
                          </a:solidFill>
                          <a:latin typeface="Verdana"/>
                        </a:defRPr>
                      </a:lvl9pPr>
                    </a:lstStyle>
                    <a:p>
                      <a:r>
                        <a:rPr lang="en-US" sz="1400" dirty="0"/>
                        <a:t>Rate</a:t>
                      </a:r>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86BC25"/>
                    </a:solidFill>
                  </a:tcPr>
                </a:tc>
                <a:tc>
                  <a:txBody>
                    <a:bodyPr/>
                    <a:lstStyle>
                      <a:lvl1pPr marL="0" algn="l" defTabSz="914400" rtl="0" eaLnBrk="1" latinLnBrk="0" hangingPunct="1">
                        <a:defRPr sz="1800" b="1" kern="1200">
                          <a:solidFill>
                            <a:schemeClr val="lt1"/>
                          </a:solidFill>
                          <a:latin typeface="Verdana"/>
                        </a:defRPr>
                      </a:lvl1pPr>
                      <a:lvl2pPr marL="457200" algn="l" defTabSz="914400" rtl="0" eaLnBrk="1" latinLnBrk="0" hangingPunct="1">
                        <a:defRPr sz="1800" b="1" kern="1200">
                          <a:solidFill>
                            <a:schemeClr val="lt1"/>
                          </a:solidFill>
                          <a:latin typeface="Verdana"/>
                        </a:defRPr>
                      </a:lvl2pPr>
                      <a:lvl3pPr marL="914400" algn="l" defTabSz="914400" rtl="0" eaLnBrk="1" latinLnBrk="0" hangingPunct="1">
                        <a:defRPr sz="1800" b="1" kern="1200">
                          <a:solidFill>
                            <a:schemeClr val="lt1"/>
                          </a:solidFill>
                          <a:latin typeface="Verdana"/>
                        </a:defRPr>
                      </a:lvl3pPr>
                      <a:lvl4pPr marL="1371600" algn="l" defTabSz="914400" rtl="0" eaLnBrk="1" latinLnBrk="0" hangingPunct="1">
                        <a:defRPr sz="1800" b="1" kern="1200">
                          <a:solidFill>
                            <a:schemeClr val="lt1"/>
                          </a:solidFill>
                          <a:latin typeface="Verdana"/>
                        </a:defRPr>
                      </a:lvl4pPr>
                      <a:lvl5pPr marL="1828800" algn="l" defTabSz="914400" rtl="0" eaLnBrk="1" latinLnBrk="0" hangingPunct="1">
                        <a:defRPr sz="1800" b="1" kern="1200">
                          <a:solidFill>
                            <a:schemeClr val="lt1"/>
                          </a:solidFill>
                          <a:latin typeface="Verdana"/>
                        </a:defRPr>
                      </a:lvl5pPr>
                      <a:lvl6pPr marL="2286000" algn="l" defTabSz="914400" rtl="0" eaLnBrk="1" latinLnBrk="0" hangingPunct="1">
                        <a:defRPr sz="1800" b="1" kern="1200">
                          <a:solidFill>
                            <a:schemeClr val="lt1"/>
                          </a:solidFill>
                          <a:latin typeface="Verdana"/>
                        </a:defRPr>
                      </a:lvl6pPr>
                      <a:lvl7pPr marL="2743200" algn="l" defTabSz="914400" rtl="0" eaLnBrk="1" latinLnBrk="0" hangingPunct="1">
                        <a:defRPr sz="1800" b="1" kern="1200">
                          <a:solidFill>
                            <a:schemeClr val="lt1"/>
                          </a:solidFill>
                          <a:latin typeface="Verdana"/>
                        </a:defRPr>
                      </a:lvl7pPr>
                      <a:lvl8pPr marL="3200400" algn="l" defTabSz="914400" rtl="0" eaLnBrk="1" latinLnBrk="0" hangingPunct="1">
                        <a:defRPr sz="1800" b="1" kern="1200">
                          <a:solidFill>
                            <a:schemeClr val="lt1"/>
                          </a:solidFill>
                          <a:latin typeface="Verdana"/>
                        </a:defRPr>
                      </a:lvl8pPr>
                      <a:lvl9pPr marL="3657600" algn="l" defTabSz="914400" rtl="0" eaLnBrk="1" latinLnBrk="0" hangingPunct="1">
                        <a:defRPr sz="1800" b="1" kern="1200">
                          <a:solidFill>
                            <a:schemeClr val="lt1"/>
                          </a:solidFill>
                          <a:latin typeface="Verdana"/>
                        </a:defRPr>
                      </a:lvl9pPr>
                    </a:lstStyle>
                    <a:p>
                      <a:r>
                        <a:rPr lang="en-US" sz="1400" dirty="0"/>
                        <a:t>Tax base</a:t>
                      </a:r>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86BC25"/>
                    </a:solidFill>
                  </a:tcPr>
                </a:tc>
                <a:tc>
                  <a:txBody>
                    <a:bodyPr/>
                    <a:lstStyle>
                      <a:lvl1pPr marL="0" algn="l" defTabSz="914400" rtl="0" eaLnBrk="1" latinLnBrk="0" hangingPunct="1">
                        <a:defRPr sz="1800" b="1" kern="1200">
                          <a:solidFill>
                            <a:schemeClr val="lt1"/>
                          </a:solidFill>
                          <a:latin typeface="Verdana"/>
                        </a:defRPr>
                      </a:lvl1pPr>
                      <a:lvl2pPr marL="457200" algn="l" defTabSz="914400" rtl="0" eaLnBrk="1" latinLnBrk="0" hangingPunct="1">
                        <a:defRPr sz="1800" b="1" kern="1200">
                          <a:solidFill>
                            <a:schemeClr val="lt1"/>
                          </a:solidFill>
                          <a:latin typeface="Verdana"/>
                        </a:defRPr>
                      </a:lvl2pPr>
                      <a:lvl3pPr marL="914400" algn="l" defTabSz="914400" rtl="0" eaLnBrk="1" latinLnBrk="0" hangingPunct="1">
                        <a:defRPr sz="1800" b="1" kern="1200">
                          <a:solidFill>
                            <a:schemeClr val="lt1"/>
                          </a:solidFill>
                          <a:latin typeface="Verdana"/>
                        </a:defRPr>
                      </a:lvl3pPr>
                      <a:lvl4pPr marL="1371600" algn="l" defTabSz="914400" rtl="0" eaLnBrk="1" latinLnBrk="0" hangingPunct="1">
                        <a:defRPr sz="1800" b="1" kern="1200">
                          <a:solidFill>
                            <a:schemeClr val="lt1"/>
                          </a:solidFill>
                          <a:latin typeface="Verdana"/>
                        </a:defRPr>
                      </a:lvl4pPr>
                      <a:lvl5pPr marL="1828800" algn="l" defTabSz="914400" rtl="0" eaLnBrk="1" latinLnBrk="0" hangingPunct="1">
                        <a:defRPr sz="1800" b="1" kern="1200">
                          <a:solidFill>
                            <a:schemeClr val="lt1"/>
                          </a:solidFill>
                          <a:latin typeface="Verdana"/>
                        </a:defRPr>
                      </a:lvl5pPr>
                      <a:lvl6pPr marL="2286000" algn="l" defTabSz="914400" rtl="0" eaLnBrk="1" latinLnBrk="0" hangingPunct="1">
                        <a:defRPr sz="1800" b="1" kern="1200">
                          <a:solidFill>
                            <a:schemeClr val="lt1"/>
                          </a:solidFill>
                          <a:latin typeface="Verdana"/>
                        </a:defRPr>
                      </a:lvl6pPr>
                      <a:lvl7pPr marL="2743200" algn="l" defTabSz="914400" rtl="0" eaLnBrk="1" latinLnBrk="0" hangingPunct="1">
                        <a:defRPr sz="1800" b="1" kern="1200">
                          <a:solidFill>
                            <a:schemeClr val="lt1"/>
                          </a:solidFill>
                          <a:latin typeface="Verdana"/>
                        </a:defRPr>
                      </a:lvl7pPr>
                      <a:lvl8pPr marL="3200400" algn="l" defTabSz="914400" rtl="0" eaLnBrk="1" latinLnBrk="0" hangingPunct="1">
                        <a:defRPr sz="1800" b="1" kern="1200">
                          <a:solidFill>
                            <a:schemeClr val="lt1"/>
                          </a:solidFill>
                          <a:latin typeface="Verdana"/>
                        </a:defRPr>
                      </a:lvl8pPr>
                      <a:lvl9pPr marL="3657600" algn="l" defTabSz="914400" rtl="0" eaLnBrk="1" latinLnBrk="0" hangingPunct="1">
                        <a:defRPr sz="1800" b="1" kern="1200">
                          <a:solidFill>
                            <a:schemeClr val="lt1"/>
                          </a:solidFill>
                          <a:latin typeface="Verdana"/>
                        </a:defRPr>
                      </a:lvl9pPr>
                    </a:lstStyle>
                    <a:p>
                      <a:r>
                        <a:rPr lang="en-US" sz="1400" dirty="0"/>
                        <a:t>Threshold</a:t>
                      </a:r>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86BC25"/>
                    </a:solidFill>
                  </a:tcPr>
                </a:tc>
                <a:tc>
                  <a:txBody>
                    <a:bodyPr/>
                    <a:lstStyle>
                      <a:lvl1pPr marL="0" algn="l" defTabSz="914400" rtl="0" eaLnBrk="1" latinLnBrk="0" hangingPunct="1">
                        <a:defRPr sz="1800" b="1" kern="1200">
                          <a:solidFill>
                            <a:schemeClr val="lt1"/>
                          </a:solidFill>
                          <a:latin typeface="Verdana"/>
                        </a:defRPr>
                      </a:lvl1pPr>
                      <a:lvl2pPr marL="457200" algn="l" defTabSz="914400" rtl="0" eaLnBrk="1" latinLnBrk="0" hangingPunct="1">
                        <a:defRPr sz="1800" b="1" kern="1200">
                          <a:solidFill>
                            <a:schemeClr val="lt1"/>
                          </a:solidFill>
                          <a:latin typeface="Verdana"/>
                        </a:defRPr>
                      </a:lvl2pPr>
                      <a:lvl3pPr marL="914400" algn="l" defTabSz="914400" rtl="0" eaLnBrk="1" latinLnBrk="0" hangingPunct="1">
                        <a:defRPr sz="1800" b="1" kern="1200">
                          <a:solidFill>
                            <a:schemeClr val="lt1"/>
                          </a:solidFill>
                          <a:latin typeface="Verdana"/>
                        </a:defRPr>
                      </a:lvl3pPr>
                      <a:lvl4pPr marL="1371600" algn="l" defTabSz="914400" rtl="0" eaLnBrk="1" latinLnBrk="0" hangingPunct="1">
                        <a:defRPr sz="1800" b="1" kern="1200">
                          <a:solidFill>
                            <a:schemeClr val="lt1"/>
                          </a:solidFill>
                          <a:latin typeface="Verdana"/>
                        </a:defRPr>
                      </a:lvl4pPr>
                      <a:lvl5pPr marL="1828800" algn="l" defTabSz="914400" rtl="0" eaLnBrk="1" latinLnBrk="0" hangingPunct="1">
                        <a:defRPr sz="1800" b="1" kern="1200">
                          <a:solidFill>
                            <a:schemeClr val="lt1"/>
                          </a:solidFill>
                          <a:latin typeface="Verdana"/>
                        </a:defRPr>
                      </a:lvl5pPr>
                      <a:lvl6pPr marL="2286000" algn="l" defTabSz="914400" rtl="0" eaLnBrk="1" latinLnBrk="0" hangingPunct="1">
                        <a:defRPr sz="1800" b="1" kern="1200">
                          <a:solidFill>
                            <a:schemeClr val="lt1"/>
                          </a:solidFill>
                          <a:latin typeface="Verdana"/>
                        </a:defRPr>
                      </a:lvl6pPr>
                      <a:lvl7pPr marL="2743200" algn="l" defTabSz="914400" rtl="0" eaLnBrk="1" latinLnBrk="0" hangingPunct="1">
                        <a:defRPr sz="1800" b="1" kern="1200">
                          <a:solidFill>
                            <a:schemeClr val="lt1"/>
                          </a:solidFill>
                          <a:latin typeface="Verdana"/>
                        </a:defRPr>
                      </a:lvl7pPr>
                      <a:lvl8pPr marL="3200400" algn="l" defTabSz="914400" rtl="0" eaLnBrk="1" latinLnBrk="0" hangingPunct="1">
                        <a:defRPr sz="1800" b="1" kern="1200">
                          <a:solidFill>
                            <a:schemeClr val="lt1"/>
                          </a:solidFill>
                          <a:latin typeface="Verdana"/>
                        </a:defRPr>
                      </a:lvl8pPr>
                      <a:lvl9pPr marL="3657600" algn="l" defTabSz="914400" rtl="0" eaLnBrk="1" latinLnBrk="0" hangingPunct="1">
                        <a:defRPr sz="1800" b="1" kern="1200">
                          <a:solidFill>
                            <a:schemeClr val="lt1"/>
                          </a:solidFill>
                          <a:latin typeface="Verdana"/>
                        </a:defRPr>
                      </a:lvl9pPr>
                    </a:lstStyle>
                    <a:p>
                      <a:r>
                        <a:rPr lang="en-US" sz="1400" dirty="0"/>
                        <a:t>Date</a:t>
                      </a:r>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86BC25"/>
                    </a:solidFill>
                  </a:tcPr>
                </a:tc>
                <a:extLst>
                  <a:ext uri="{0D108BD9-81ED-4DB2-BD59-A6C34878D82A}">
                    <a16:rowId xmlns:a16="http://schemas.microsoft.com/office/drawing/2014/main" val="3107962119"/>
                  </a:ext>
                </a:extLst>
              </a:tr>
              <a:tr h="982980">
                <a:tc>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r>
                        <a:rPr lang="en-US" sz="1400" dirty="0"/>
                        <a:t>Indonesia</a:t>
                      </a:r>
                    </a:p>
                  </a:txBody>
                  <a:tcPr marL="68580" marR="68580" marT="34290" marB="3429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6BC25">
                        <a:tint val="40000"/>
                      </a:srgbClr>
                    </a:solidFill>
                  </a:tcPr>
                </a:tc>
                <a:tc>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r>
                        <a:rPr lang="en-US" sz="1400" dirty="0"/>
                        <a:t>Electronic Transactions</a:t>
                      </a:r>
                    </a:p>
                  </a:txBody>
                  <a:tcPr marL="68580" marR="68580" marT="34290" marB="3429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6BC25">
                        <a:tint val="40000"/>
                      </a:srgbClr>
                    </a:solidFill>
                  </a:tcPr>
                </a:tc>
                <a:tc>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pPr algn="ctr"/>
                      <a:r>
                        <a:rPr lang="en-US" sz="1400" dirty="0"/>
                        <a:t>10%</a:t>
                      </a:r>
                    </a:p>
                  </a:txBody>
                  <a:tcPr marL="68580" marR="68580" marT="34290" marB="3429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6BC25">
                        <a:tint val="40000"/>
                      </a:srgbClr>
                    </a:solidFill>
                  </a:tcPr>
                </a:tc>
                <a:tc>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r>
                        <a:rPr lang="en-US" sz="1400" dirty="0"/>
                        <a:t>Cross-border e-commerce sales if no digital P/E</a:t>
                      </a:r>
                    </a:p>
                  </a:txBody>
                  <a:tcPr marL="68580" marR="68580" marT="34290" marB="3429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6BC25">
                        <a:tint val="40000"/>
                      </a:srgbClr>
                    </a:solidFill>
                  </a:tcPr>
                </a:tc>
                <a:tc>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r>
                        <a:rPr lang="en-US" sz="1200" dirty="0"/>
                        <a:t>Gross turnover in Indonesia ~US$42k a year, or 12,000 users a year in Indonesia</a:t>
                      </a:r>
                    </a:p>
                  </a:txBody>
                  <a:tcPr marL="68580" marR="68580" marT="34290" marB="3429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6BC25">
                        <a:tint val="40000"/>
                      </a:srgbClr>
                    </a:solidFill>
                  </a:tcPr>
                </a:tc>
                <a:tc>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r>
                        <a:rPr lang="en-US" sz="1400" dirty="0"/>
                        <a:t>March 2020</a:t>
                      </a:r>
                    </a:p>
                  </a:txBody>
                  <a:tcPr marL="68580" marR="68580" marT="34290" marB="3429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6BC25">
                        <a:tint val="40000"/>
                      </a:srgbClr>
                    </a:solidFill>
                  </a:tcPr>
                </a:tc>
                <a:extLst>
                  <a:ext uri="{0D108BD9-81ED-4DB2-BD59-A6C34878D82A}">
                    <a16:rowId xmlns:a16="http://schemas.microsoft.com/office/drawing/2014/main" val="2941634648"/>
                  </a:ext>
                </a:extLst>
              </a:tr>
              <a:tr h="828485">
                <a:tc>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r>
                        <a:rPr lang="en-US" sz="1400" dirty="0"/>
                        <a:t>Malaysia</a:t>
                      </a:r>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6BC25">
                        <a:tint val="20000"/>
                      </a:srgbClr>
                    </a:solidFill>
                  </a:tcPr>
                </a:tc>
                <a:tc>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r>
                        <a:rPr lang="en-US" sz="1400" dirty="0"/>
                        <a:t>Withholding Tax</a:t>
                      </a:r>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6BC25">
                        <a:tint val="20000"/>
                      </a:srgbClr>
                    </a:solidFill>
                  </a:tcPr>
                </a:tc>
                <a:tc>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pPr algn="ctr"/>
                      <a:r>
                        <a:rPr lang="en-US" sz="1400" dirty="0"/>
                        <a:t>10% </a:t>
                      </a:r>
                      <a:r>
                        <a:rPr lang="en-US" sz="900" dirty="0"/>
                        <a:t>(vary under Tax Treaties)</a:t>
                      </a:r>
                      <a:endParaRPr lang="en-US" sz="1400" dirty="0"/>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6BC25">
                        <a:tint val="20000"/>
                      </a:srgbClr>
                    </a:solidFill>
                  </a:tcPr>
                </a:tc>
                <a:tc>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r>
                        <a:rPr lang="en-US" sz="1200" kern="1200" dirty="0">
                          <a:solidFill>
                            <a:schemeClr val="dk1"/>
                          </a:solidFill>
                          <a:latin typeface="+mn-lt"/>
                          <a:ea typeface="+mn-ea"/>
                          <a:cs typeface="+mn-cs"/>
                        </a:rPr>
                        <a:t>Revenue from digital</a:t>
                      </a:r>
                      <a:br>
                        <a:rPr lang="en-US" sz="1200" kern="1200" dirty="0">
                          <a:solidFill>
                            <a:schemeClr val="dk1"/>
                          </a:solidFill>
                          <a:latin typeface="+mn-lt"/>
                          <a:ea typeface="+mn-ea"/>
                          <a:cs typeface="+mn-cs"/>
                        </a:rPr>
                      </a:br>
                      <a:r>
                        <a:rPr lang="en-US" sz="1200" kern="1200" dirty="0">
                          <a:solidFill>
                            <a:schemeClr val="dk1"/>
                          </a:solidFill>
                          <a:latin typeface="+mn-lt"/>
                          <a:ea typeface="+mn-ea"/>
                          <a:cs typeface="+mn-cs"/>
                        </a:rPr>
                        <a:t>services (services</a:t>
                      </a:r>
                      <a:br>
                        <a:rPr lang="en-US" sz="1200" kern="1200" dirty="0">
                          <a:solidFill>
                            <a:schemeClr val="dk1"/>
                          </a:solidFill>
                          <a:latin typeface="+mn-lt"/>
                          <a:ea typeface="+mn-ea"/>
                          <a:cs typeface="+mn-cs"/>
                        </a:rPr>
                      </a:br>
                      <a:r>
                        <a:rPr lang="en-US" sz="1200" kern="1200" dirty="0">
                          <a:solidFill>
                            <a:schemeClr val="dk1"/>
                          </a:solidFill>
                          <a:latin typeface="+mn-lt"/>
                          <a:ea typeface="+mn-ea"/>
                          <a:cs typeface="+mn-cs"/>
                        </a:rPr>
                        <a:t>delivered or subscribed over</a:t>
                      </a:r>
                      <a:br>
                        <a:rPr lang="en-US" sz="1200" kern="1200" dirty="0">
                          <a:solidFill>
                            <a:schemeClr val="dk1"/>
                          </a:solidFill>
                          <a:latin typeface="+mn-lt"/>
                          <a:ea typeface="+mn-ea"/>
                          <a:cs typeface="+mn-cs"/>
                        </a:rPr>
                      </a:br>
                      <a:r>
                        <a:rPr lang="en-US" sz="1200" kern="1200" dirty="0">
                          <a:solidFill>
                            <a:schemeClr val="dk1"/>
                          </a:solidFill>
                          <a:latin typeface="+mn-lt"/>
                          <a:ea typeface="+mn-ea"/>
                          <a:cs typeface="+mn-cs"/>
                        </a:rPr>
                        <a:t>internet etc.)</a:t>
                      </a:r>
                    </a:p>
                  </a:txBody>
                  <a:tcPr marL="68580" marR="68580" marT="34290" marB="3429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6BC25">
                        <a:tint val="20000"/>
                      </a:srgbClr>
                    </a:solidFill>
                  </a:tcPr>
                </a:tc>
                <a:tc>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endParaRPr lang="en-US" sz="1400" dirty="0"/>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6BC25">
                        <a:tint val="20000"/>
                      </a:srgbClr>
                    </a:solidFill>
                  </a:tcPr>
                </a:tc>
                <a:tc>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r>
                        <a:rPr lang="en-US" sz="1400" dirty="0"/>
                        <a:t>May 2019</a:t>
                      </a:r>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6BC25">
                        <a:tint val="20000"/>
                      </a:srgbClr>
                    </a:solidFill>
                  </a:tcPr>
                </a:tc>
                <a:extLst>
                  <a:ext uri="{0D108BD9-81ED-4DB2-BD59-A6C34878D82A}">
                    <a16:rowId xmlns:a16="http://schemas.microsoft.com/office/drawing/2014/main" val="1671524294"/>
                  </a:ext>
                </a:extLst>
              </a:tr>
              <a:tr h="891540">
                <a:tc>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r>
                        <a:rPr lang="en-US" sz="1400" dirty="0"/>
                        <a:t>Thailand</a:t>
                      </a:r>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6BC25">
                        <a:tint val="40000"/>
                      </a:srgbClr>
                    </a:solidFill>
                  </a:tcPr>
                </a:tc>
                <a:tc>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r>
                        <a:rPr lang="en-US" sz="1400" dirty="0"/>
                        <a:t>Withholding Tax</a:t>
                      </a:r>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6BC25">
                        <a:tint val="40000"/>
                      </a:srgbClr>
                    </a:solidFill>
                  </a:tcPr>
                </a:tc>
                <a:tc>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pPr algn="ctr"/>
                      <a:r>
                        <a:rPr lang="en-US" sz="1400" dirty="0"/>
                        <a:t>5%</a:t>
                      </a:r>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6BC25">
                        <a:tint val="40000"/>
                      </a:srgbClr>
                    </a:solidFill>
                  </a:tcPr>
                </a:tc>
                <a:tc>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r>
                        <a:rPr lang="en-US" sz="1400" dirty="0"/>
                        <a:t>E-commerce supply of goods / services in the country</a:t>
                      </a:r>
                    </a:p>
                    <a:p>
                      <a:endParaRPr lang="en-US" sz="1400" dirty="0"/>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6BC25">
                        <a:tint val="40000"/>
                      </a:srgbClr>
                    </a:solidFill>
                  </a:tcPr>
                </a:tc>
                <a:tc>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endParaRPr lang="en-US" sz="1400" dirty="0"/>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6BC25">
                        <a:tint val="40000"/>
                      </a:srgbClr>
                    </a:solidFill>
                  </a:tcPr>
                </a:tc>
                <a:tc>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endParaRPr lang="en-US" sz="1400" dirty="0"/>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6BC25">
                        <a:tint val="40000"/>
                      </a:srgbClr>
                    </a:solidFill>
                  </a:tcPr>
                </a:tc>
                <a:extLst>
                  <a:ext uri="{0D108BD9-81ED-4DB2-BD59-A6C34878D82A}">
                    <a16:rowId xmlns:a16="http://schemas.microsoft.com/office/drawing/2014/main" val="2751311922"/>
                  </a:ext>
                </a:extLst>
              </a:tr>
              <a:tr h="1016284">
                <a:tc>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r>
                        <a:rPr lang="en-US" sz="1400" b="1" dirty="0"/>
                        <a:t>Vietnam</a:t>
                      </a:r>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6BC25">
                        <a:tint val="20000"/>
                      </a:srgbClr>
                    </a:solidFill>
                  </a:tcPr>
                </a:tc>
                <a:tc>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r>
                        <a:rPr lang="en-US" sz="1400" dirty="0"/>
                        <a:t>Withholding Tax</a:t>
                      </a:r>
                    </a:p>
                    <a:p>
                      <a:endParaRPr lang="en-US" sz="1400" dirty="0"/>
                    </a:p>
                    <a:p>
                      <a:endParaRPr lang="en-US" sz="1400" dirty="0"/>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6BC25">
                        <a:tint val="20000"/>
                      </a:srgbClr>
                    </a:solidFill>
                  </a:tcPr>
                </a:tc>
                <a:tc>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pPr algn="ctr"/>
                      <a:r>
                        <a:rPr lang="en-US" sz="1400" dirty="0"/>
                        <a:t>5% - 10%</a:t>
                      </a:r>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6BC25">
                        <a:tint val="20000"/>
                      </a:srgbClr>
                    </a:solidFill>
                  </a:tcPr>
                </a:tc>
                <a:tc>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endParaRPr lang="en-US" sz="1400" dirty="0"/>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6BC25">
                        <a:tint val="20000"/>
                      </a:srgbClr>
                    </a:solidFill>
                  </a:tcPr>
                </a:tc>
                <a:tc>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endParaRPr lang="en-US" sz="1400" dirty="0"/>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6BC25">
                        <a:tint val="20000"/>
                      </a:srgbClr>
                    </a:solidFill>
                  </a:tcPr>
                </a:tc>
                <a:tc>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endParaRPr lang="en-US" sz="1400" dirty="0"/>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6BC25">
                        <a:tint val="20000"/>
                      </a:srgbClr>
                    </a:solidFill>
                  </a:tcPr>
                </a:tc>
                <a:extLst>
                  <a:ext uri="{0D108BD9-81ED-4DB2-BD59-A6C34878D82A}">
                    <a16:rowId xmlns:a16="http://schemas.microsoft.com/office/drawing/2014/main" val="1936984375"/>
                  </a:ext>
                </a:extLst>
              </a:tr>
            </a:tbl>
          </a:graphicData>
        </a:graphic>
      </p:graphicFrame>
      <p:pic>
        <p:nvPicPr>
          <p:cNvPr id="13" name="object 4">
            <a:extLst>
              <a:ext uri="{FF2B5EF4-FFF2-40B4-BE49-F238E27FC236}">
                <a16:creationId xmlns:a16="http://schemas.microsoft.com/office/drawing/2014/main" id="{925B06E7-78F1-45A2-A8E1-9C616A5ED8C0}"/>
              </a:ext>
            </a:extLst>
          </p:cNvPr>
          <p:cNvPicPr/>
          <p:nvPr/>
        </p:nvPicPr>
        <p:blipFill rotWithShape="1">
          <a:blip r:embed="rId3" cstate="email">
            <a:extLst>
              <a:ext uri="{28A0092B-C50C-407E-A947-70E740481C1C}">
                <a14:useLocalDpi xmlns:a14="http://schemas.microsoft.com/office/drawing/2010/main"/>
              </a:ext>
            </a:extLst>
          </a:blip>
          <a:srcRect t="-2374"/>
          <a:stretch/>
        </p:blipFill>
        <p:spPr>
          <a:xfrm>
            <a:off x="296467" y="1733782"/>
            <a:ext cx="1262173" cy="708268"/>
          </a:xfrm>
          <a:prstGeom prst="rect">
            <a:avLst/>
          </a:prstGeom>
        </p:spPr>
      </p:pic>
      <p:pic>
        <p:nvPicPr>
          <p:cNvPr id="14" name="object 4">
            <a:extLst>
              <a:ext uri="{FF2B5EF4-FFF2-40B4-BE49-F238E27FC236}">
                <a16:creationId xmlns:a16="http://schemas.microsoft.com/office/drawing/2014/main" id="{F59E237D-012F-493F-AF10-9A97FD0F1F71}"/>
              </a:ext>
            </a:extLst>
          </p:cNvPr>
          <p:cNvPicPr/>
          <p:nvPr/>
        </p:nvPicPr>
        <p:blipFill rotWithShape="1">
          <a:blip r:embed="rId4" cstate="email">
            <a:extLst>
              <a:ext uri="{BEBA8EAE-BF5A-486C-A8C5-ECC9F3942E4B}">
                <a14:imgProps xmlns:a14="http://schemas.microsoft.com/office/drawing/2010/main">
                  <a14:imgLayer r:embed="rId5">
                    <a14:imgEffect>
                      <a14:brightnessContrast contrast="-22000"/>
                    </a14:imgEffect>
                  </a14:imgLayer>
                </a14:imgProps>
              </a:ext>
              <a:ext uri="{28A0092B-C50C-407E-A947-70E740481C1C}">
                <a14:useLocalDpi xmlns:a14="http://schemas.microsoft.com/office/drawing/2010/main"/>
              </a:ext>
            </a:extLst>
          </a:blip>
          <a:srcRect/>
          <a:stretch/>
        </p:blipFill>
        <p:spPr>
          <a:xfrm>
            <a:off x="306250" y="2787121"/>
            <a:ext cx="1262174" cy="588445"/>
          </a:xfrm>
          <a:prstGeom prst="rect">
            <a:avLst/>
          </a:prstGeom>
        </p:spPr>
      </p:pic>
      <p:pic>
        <p:nvPicPr>
          <p:cNvPr id="16" name="object 4">
            <a:extLst>
              <a:ext uri="{FF2B5EF4-FFF2-40B4-BE49-F238E27FC236}">
                <a16:creationId xmlns:a16="http://schemas.microsoft.com/office/drawing/2014/main" id="{AE6E41C0-AE43-4D8E-8AC0-033448C2032A}"/>
              </a:ext>
            </a:extLst>
          </p:cNvPr>
          <p:cNvPicPr/>
          <p:nvPr/>
        </p:nvPicPr>
        <p:blipFill rotWithShape="1">
          <a:blip r:embed="rId6" cstate="email">
            <a:extLst>
              <a:ext uri="{28A0092B-C50C-407E-A947-70E740481C1C}">
                <a14:useLocalDpi xmlns:a14="http://schemas.microsoft.com/office/drawing/2010/main"/>
              </a:ext>
            </a:extLst>
          </a:blip>
          <a:srcRect/>
          <a:stretch/>
        </p:blipFill>
        <p:spPr>
          <a:xfrm>
            <a:off x="306250" y="3556222"/>
            <a:ext cx="1262174" cy="754189"/>
          </a:xfrm>
          <a:prstGeom prst="rect">
            <a:avLst/>
          </a:prstGeom>
        </p:spPr>
      </p:pic>
      <p:pic>
        <p:nvPicPr>
          <p:cNvPr id="17" name="Picture 16">
            <a:extLst>
              <a:ext uri="{FF2B5EF4-FFF2-40B4-BE49-F238E27FC236}">
                <a16:creationId xmlns:a16="http://schemas.microsoft.com/office/drawing/2014/main" id="{0FB28E8B-9A98-4339-8FFF-05962DAA2082}"/>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296466" y="4540129"/>
            <a:ext cx="1367690" cy="708268"/>
          </a:xfrm>
          <a:prstGeom prst="rect">
            <a:avLst/>
          </a:prstGeom>
        </p:spPr>
      </p:pic>
    </p:spTree>
    <p:extLst>
      <p:ext uri="{BB962C8B-B14F-4D97-AF65-F5344CB8AC3E}">
        <p14:creationId xmlns:p14="http://schemas.microsoft.com/office/powerpoint/2010/main" val="4565930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Picture 32">
            <a:extLst>
              <a:ext uri="{FF2B5EF4-FFF2-40B4-BE49-F238E27FC236}">
                <a16:creationId xmlns:a16="http://schemas.microsoft.com/office/drawing/2014/main" id="{63227533-E211-2ABA-40A1-BB6D95082A6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4" name="Title 2">
            <a:extLst>
              <a:ext uri="{FF2B5EF4-FFF2-40B4-BE49-F238E27FC236}">
                <a16:creationId xmlns:a16="http://schemas.microsoft.com/office/drawing/2014/main" id="{F33E8935-33D7-4BFE-AC30-A9CD5C3E8DCF}"/>
              </a:ext>
            </a:extLst>
          </p:cNvPr>
          <p:cNvSpPr>
            <a:spLocks noGrp="1"/>
          </p:cNvSpPr>
          <p:nvPr>
            <p:ph type="title"/>
          </p:nvPr>
        </p:nvSpPr>
        <p:spPr>
          <a:xfrm>
            <a:off x="142761" y="1753426"/>
            <a:ext cx="8439150" cy="232985"/>
          </a:xfrm>
        </p:spPr>
        <p:txBody>
          <a:bodyPr>
            <a:normAutofit fontScale="90000"/>
          </a:bodyPr>
          <a:lstStyle/>
          <a:p>
            <a:pPr lvl="0">
              <a:defRPr/>
            </a:pPr>
            <a:r>
              <a:rPr lang="en-US" sz="2400" b="1" dirty="0">
                <a:effectLst>
                  <a:outerShdw blurRad="38100" dist="38100" dir="2700000" algn="tl">
                    <a:srgbClr val="000000">
                      <a:alpha val="43137"/>
                    </a:srgbClr>
                  </a:outerShdw>
                </a:effectLst>
                <a:latin typeface="Calibri" panose="020F0502020204030204" pitchFamily="34" charset="0"/>
                <a:ea typeface="Open Sans" panose="020B0606030504020204" pitchFamily="34" charset="0"/>
                <a:cs typeface="Calibri" panose="020F0502020204030204" pitchFamily="34" charset="0"/>
              </a:rPr>
              <a:t>Approach 4: Multilateral (Pillar 1 – 2)</a:t>
            </a:r>
          </a:p>
        </p:txBody>
      </p:sp>
      <p:sp>
        <p:nvSpPr>
          <p:cNvPr id="11" name="Content Placeholder 2">
            <a:extLst>
              <a:ext uri="{FF2B5EF4-FFF2-40B4-BE49-F238E27FC236}">
                <a16:creationId xmlns:a16="http://schemas.microsoft.com/office/drawing/2014/main" id="{0C3C75ED-B75C-0A90-E919-3F527D7BCAC5}"/>
              </a:ext>
            </a:extLst>
          </p:cNvPr>
          <p:cNvSpPr>
            <a:spLocks noGrp="1"/>
          </p:cNvSpPr>
          <p:nvPr>
            <p:ph idx="1"/>
          </p:nvPr>
        </p:nvSpPr>
        <p:spPr>
          <a:xfrm>
            <a:off x="860488" y="2332675"/>
            <a:ext cx="7582112" cy="2628900"/>
          </a:xfrm>
        </p:spPr>
        <p:txBody>
          <a:bodyPr>
            <a:normAutofit/>
          </a:bodyPr>
          <a:lstStyle/>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ID" sz="1350" dirty="0">
              <a:latin typeface="Arial" panose="020B0604020202020204" pitchFamily="34" charset="0"/>
              <a:ea typeface="Courier New" panose="02070309020205020404" pitchFamily="49" charset="0"/>
              <a:cs typeface="Arial" panose="020B0604020202020204" pitchFamily="34" charset="0"/>
            </a:endParaRPr>
          </a:p>
          <a:p>
            <a:endParaRPr lang="en-ID" dirty="0"/>
          </a:p>
        </p:txBody>
      </p:sp>
      <p:sp>
        <p:nvSpPr>
          <p:cNvPr id="5" name="Footer Placeholder 4">
            <a:extLst>
              <a:ext uri="{FF2B5EF4-FFF2-40B4-BE49-F238E27FC236}">
                <a16:creationId xmlns:a16="http://schemas.microsoft.com/office/drawing/2014/main" id="{82A83115-8944-64D9-C0F8-AEE89AAEB589}"/>
              </a:ext>
            </a:extLst>
          </p:cNvPr>
          <p:cNvSpPr>
            <a:spLocks noGrp="1"/>
          </p:cNvSpPr>
          <p:nvPr>
            <p:ph type="ftr" sz="quarter" idx="11"/>
          </p:nvPr>
        </p:nvSpPr>
        <p:spPr>
          <a:xfrm>
            <a:off x="3028950" y="5510213"/>
            <a:ext cx="3086100" cy="273844"/>
          </a:xfrm>
        </p:spPr>
        <p:txBody>
          <a:bodyPr/>
          <a:lstStyle/>
          <a:p>
            <a:pPr defTabSz="685800">
              <a:defRPr/>
            </a:pPr>
            <a:r>
              <a:rPr lang="en-US" dirty="0">
                <a:solidFill>
                  <a:prstClr val="black">
                    <a:tint val="75000"/>
                  </a:prstClr>
                </a:solidFill>
                <a:latin typeface="Calibri" panose="020F0502020204030204"/>
              </a:rPr>
              <a:t>AOTCA General Meeting and International Tax Conference 2022</a:t>
            </a:r>
            <a:endParaRPr lang="en-ID" dirty="0">
              <a:solidFill>
                <a:prstClr val="black">
                  <a:tint val="75000"/>
                </a:prstClr>
              </a:solidFill>
              <a:latin typeface="Calibri" panose="020F0502020204030204"/>
            </a:endParaRPr>
          </a:p>
        </p:txBody>
      </p:sp>
      <p:sp>
        <p:nvSpPr>
          <p:cNvPr id="8" name="Rectangle: Rounded Corners 7">
            <a:extLst>
              <a:ext uri="{FF2B5EF4-FFF2-40B4-BE49-F238E27FC236}">
                <a16:creationId xmlns:a16="http://schemas.microsoft.com/office/drawing/2014/main" id="{043DAE28-D7BA-17B8-C441-0B93B8985920}"/>
              </a:ext>
            </a:extLst>
          </p:cNvPr>
          <p:cNvSpPr/>
          <p:nvPr/>
        </p:nvSpPr>
        <p:spPr>
          <a:xfrm>
            <a:off x="8481418" y="5320904"/>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ID" sz="1350">
              <a:solidFill>
                <a:prstClr val="white"/>
              </a:solidFill>
              <a:latin typeface="Calibri" panose="020F0502020204030204"/>
            </a:endParaRPr>
          </a:p>
        </p:txBody>
      </p:sp>
      <p:sp>
        <p:nvSpPr>
          <p:cNvPr id="9" name="TextBox 8">
            <a:extLst>
              <a:ext uri="{FF2B5EF4-FFF2-40B4-BE49-F238E27FC236}">
                <a16:creationId xmlns:a16="http://schemas.microsoft.com/office/drawing/2014/main" id="{BC043383-9F2E-AF9F-B0DB-5F016C013B9D}"/>
              </a:ext>
            </a:extLst>
          </p:cNvPr>
          <p:cNvSpPr txBox="1"/>
          <p:nvPr/>
        </p:nvSpPr>
        <p:spPr>
          <a:xfrm>
            <a:off x="8522494" y="5381603"/>
            <a:ext cx="431846" cy="323165"/>
          </a:xfrm>
          <a:prstGeom prst="rect">
            <a:avLst/>
          </a:prstGeom>
          <a:noFill/>
        </p:spPr>
        <p:txBody>
          <a:bodyPr wrap="square" rtlCol="0">
            <a:spAutoFit/>
          </a:bodyPr>
          <a:lstStyle/>
          <a:p>
            <a:pPr defTabSz="685800">
              <a:defRPr/>
            </a:pPr>
            <a:r>
              <a:rPr lang="en-US" sz="1500" b="1" dirty="0">
                <a:solidFill>
                  <a:prstClr val="white"/>
                </a:solidFill>
                <a:latin typeface="Arial" panose="020B0604020202020204" pitchFamily="34" charset="0"/>
                <a:cs typeface="Arial" panose="020B0604020202020204" pitchFamily="34" charset="0"/>
              </a:rPr>
              <a:t>13</a:t>
            </a:r>
            <a:endParaRPr lang="en-ID" sz="1500" b="1" dirty="0">
              <a:solidFill>
                <a:prstClr val="white"/>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AAB38745-B546-C290-C990-CD599B93CDA9}"/>
              </a:ext>
            </a:extLst>
          </p:cNvPr>
          <p:cNvSpPr/>
          <p:nvPr/>
        </p:nvSpPr>
        <p:spPr>
          <a:xfrm>
            <a:off x="0" y="839263"/>
            <a:ext cx="9144000" cy="763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ID" sz="1350">
              <a:solidFill>
                <a:prstClr val="white"/>
              </a:solidFill>
              <a:latin typeface="Calibri" panose="020F0502020204030204"/>
            </a:endParaRPr>
          </a:p>
        </p:txBody>
      </p:sp>
      <p:sp>
        <p:nvSpPr>
          <p:cNvPr id="12" name="Rectangle: Rounded Corners 11">
            <a:extLst>
              <a:ext uri="{FF2B5EF4-FFF2-40B4-BE49-F238E27FC236}">
                <a16:creationId xmlns:a16="http://schemas.microsoft.com/office/drawing/2014/main" id="{B955377D-A189-4B58-A256-E75AE06EB424}"/>
              </a:ext>
            </a:extLst>
          </p:cNvPr>
          <p:cNvSpPr/>
          <p:nvPr/>
        </p:nvSpPr>
        <p:spPr bwMode="gray">
          <a:xfrm>
            <a:off x="7169049" y="4461373"/>
            <a:ext cx="901904" cy="422898"/>
          </a:xfrm>
          <a:prstGeom prst="roundRect">
            <a:avLst/>
          </a:prstGeom>
          <a:solidFill>
            <a:srgbClr val="F5FBEB"/>
          </a:solidFill>
          <a:ln w="19050" algn="ctr">
            <a:noFill/>
            <a:miter lim="800000"/>
            <a:headEnd/>
            <a:tailEnd/>
          </a:ln>
          <a:effectLst>
            <a:outerShdw blurRad="50800" dist="38100" dir="2700000" algn="tl" rotWithShape="0">
              <a:prstClr val="black">
                <a:alpha val="40000"/>
              </a:prstClr>
            </a:outerShdw>
          </a:effectLst>
        </p:spPr>
        <p:txBody>
          <a:bodyPr wrap="square" lIns="66675" tIns="66675" rIns="66675" bIns="66675" rtlCol="0" anchor="ctr"/>
          <a:lstStyle/>
          <a:p>
            <a:pPr algn="ctr" defTabSz="914378">
              <a:lnSpc>
                <a:spcPct val="106000"/>
              </a:lnSpc>
            </a:pPr>
            <a:r>
              <a:rPr lang="en-US" sz="1500" b="1" dirty="0">
                <a:solidFill>
                  <a:prstClr val="black"/>
                </a:solidFill>
                <a:cs typeface="Calibri" panose="020F0502020204030204" pitchFamily="34" charset="0"/>
              </a:rPr>
              <a:t>Digital present</a:t>
            </a:r>
            <a:endParaRPr lang="en-US" sz="1350" b="1" dirty="0">
              <a:solidFill>
                <a:prstClr val="black"/>
              </a:solidFill>
              <a:cs typeface="Calibri" panose="020F0502020204030204" pitchFamily="34" charset="0"/>
            </a:endParaRPr>
          </a:p>
        </p:txBody>
      </p:sp>
      <p:cxnSp>
        <p:nvCxnSpPr>
          <p:cNvPr id="13" name="Straight Arrow Connector 12">
            <a:extLst>
              <a:ext uri="{FF2B5EF4-FFF2-40B4-BE49-F238E27FC236}">
                <a16:creationId xmlns:a16="http://schemas.microsoft.com/office/drawing/2014/main" id="{7622EBB2-4DAB-4105-9C56-A121569A97CE}"/>
              </a:ext>
            </a:extLst>
          </p:cNvPr>
          <p:cNvCxnSpPr>
            <a:cxnSpLocks/>
            <a:stCxn id="18" idx="3"/>
            <a:endCxn id="32" idx="1"/>
          </p:cNvCxnSpPr>
          <p:nvPr/>
        </p:nvCxnSpPr>
        <p:spPr>
          <a:xfrm flipV="1">
            <a:off x="2816676" y="2195949"/>
            <a:ext cx="2526977" cy="301351"/>
          </a:xfrm>
          <a:prstGeom prst="straightConnector1">
            <a:avLst/>
          </a:prstGeom>
          <a:noFill/>
          <a:ln w="38100" cap="flat" cmpd="sng" algn="ctr">
            <a:solidFill>
              <a:srgbClr val="86BC25"/>
            </a:solidFill>
            <a:prstDash val="solid"/>
            <a:tailEnd type="triangle"/>
          </a:ln>
          <a:effectLst/>
        </p:spPr>
      </p:cxnSp>
      <p:cxnSp>
        <p:nvCxnSpPr>
          <p:cNvPr id="14" name="Straight Connector 13">
            <a:extLst>
              <a:ext uri="{FF2B5EF4-FFF2-40B4-BE49-F238E27FC236}">
                <a16:creationId xmlns:a16="http://schemas.microsoft.com/office/drawing/2014/main" id="{78D25F7F-558B-468C-9613-399164FBD6D0}"/>
              </a:ext>
            </a:extLst>
          </p:cNvPr>
          <p:cNvCxnSpPr/>
          <p:nvPr/>
        </p:nvCxnSpPr>
        <p:spPr>
          <a:xfrm>
            <a:off x="749170" y="2997926"/>
            <a:ext cx="7485257" cy="0"/>
          </a:xfrm>
          <a:prstGeom prst="line">
            <a:avLst/>
          </a:prstGeom>
          <a:noFill/>
          <a:ln w="28575" cap="flat" cmpd="sng" algn="ctr">
            <a:solidFill>
              <a:sysClr val="windowText" lastClr="000000">
                <a:lumMod val="50000"/>
                <a:lumOff val="50000"/>
              </a:sysClr>
            </a:solidFill>
            <a:prstDash val="dash"/>
          </a:ln>
          <a:effectLst/>
        </p:spPr>
      </p:cxnSp>
      <p:sp>
        <p:nvSpPr>
          <p:cNvPr id="16" name="TextBox 15">
            <a:extLst>
              <a:ext uri="{FF2B5EF4-FFF2-40B4-BE49-F238E27FC236}">
                <a16:creationId xmlns:a16="http://schemas.microsoft.com/office/drawing/2014/main" id="{C68F66F9-F5A7-41B3-AC53-01E637723546}"/>
              </a:ext>
            </a:extLst>
          </p:cNvPr>
          <p:cNvSpPr txBox="1"/>
          <p:nvPr/>
        </p:nvSpPr>
        <p:spPr>
          <a:xfrm>
            <a:off x="7276169" y="2405852"/>
            <a:ext cx="970155" cy="415498"/>
          </a:xfrm>
          <a:prstGeom prst="rect">
            <a:avLst/>
          </a:prstGeom>
          <a:noFill/>
        </p:spPr>
        <p:txBody>
          <a:bodyPr vert="horz" wrap="square" lIns="0" tIns="0" rIns="0" bIns="0" rtlCol="0">
            <a:spAutoFit/>
          </a:bodyPr>
          <a:lstStyle/>
          <a:p>
            <a:pPr defTabSz="914378">
              <a:spcBef>
                <a:spcPts val="150"/>
              </a:spcBef>
              <a:buSzPct val="100000"/>
            </a:pPr>
            <a:r>
              <a:rPr lang="en-US" sz="1350" dirty="0">
                <a:solidFill>
                  <a:prstClr val="black"/>
                </a:solidFill>
                <a:cs typeface="Calibri" panose="020F0502020204030204" pitchFamily="34" charset="0"/>
              </a:rPr>
              <a:t>Resident country</a:t>
            </a:r>
          </a:p>
        </p:txBody>
      </p:sp>
      <p:sp>
        <p:nvSpPr>
          <p:cNvPr id="17" name="TextBox 16">
            <a:extLst>
              <a:ext uri="{FF2B5EF4-FFF2-40B4-BE49-F238E27FC236}">
                <a16:creationId xmlns:a16="http://schemas.microsoft.com/office/drawing/2014/main" id="{CF2BC057-9ACC-42B6-8C1A-C5BEFAF3ECDA}"/>
              </a:ext>
            </a:extLst>
          </p:cNvPr>
          <p:cNvSpPr txBox="1"/>
          <p:nvPr/>
        </p:nvSpPr>
        <p:spPr>
          <a:xfrm>
            <a:off x="7276169" y="3314734"/>
            <a:ext cx="970155" cy="415498"/>
          </a:xfrm>
          <a:prstGeom prst="rect">
            <a:avLst/>
          </a:prstGeom>
          <a:noFill/>
        </p:spPr>
        <p:txBody>
          <a:bodyPr vert="horz" wrap="square" lIns="0" tIns="0" rIns="0" bIns="0" rtlCol="0">
            <a:spAutoFit/>
          </a:bodyPr>
          <a:lstStyle/>
          <a:p>
            <a:pPr defTabSz="914378">
              <a:spcBef>
                <a:spcPts val="150"/>
              </a:spcBef>
              <a:buSzPct val="100000"/>
            </a:pPr>
            <a:r>
              <a:rPr lang="en-US" sz="1350" dirty="0">
                <a:solidFill>
                  <a:prstClr val="black"/>
                </a:solidFill>
                <a:cs typeface="Calibri" panose="020F0502020204030204" pitchFamily="34" charset="0"/>
              </a:rPr>
              <a:t>Source country</a:t>
            </a:r>
          </a:p>
        </p:txBody>
      </p:sp>
      <p:sp>
        <p:nvSpPr>
          <p:cNvPr id="18" name="Rectangle: Rounded Corners 17">
            <a:extLst>
              <a:ext uri="{FF2B5EF4-FFF2-40B4-BE49-F238E27FC236}">
                <a16:creationId xmlns:a16="http://schemas.microsoft.com/office/drawing/2014/main" id="{DF846239-E5ED-4A00-8255-59B1C5612127}"/>
              </a:ext>
            </a:extLst>
          </p:cNvPr>
          <p:cNvSpPr/>
          <p:nvPr/>
        </p:nvSpPr>
        <p:spPr bwMode="gray">
          <a:xfrm>
            <a:off x="951634" y="2246397"/>
            <a:ext cx="1865042" cy="501805"/>
          </a:xfrm>
          <a:prstGeom prst="roundRect">
            <a:avLst/>
          </a:prstGeom>
          <a:solidFill>
            <a:srgbClr val="86BC25"/>
          </a:solidFill>
          <a:ln w="19050" algn="ctr">
            <a:noFill/>
            <a:miter lim="800000"/>
            <a:headEnd/>
            <a:tailEnd/>
          </a:ln>
          <a:effectLst>
            <a:outerShdw blurRad="50800" dist="38100" dir="2700000" algn="tl" rotWithShape="0">
              <a:prstClr val="black">
                <a:alpha val="40000"/>
              </a:prstClr>
            </a:outerShdw>
          </a:effectLst>
        </p:spPr>
        <p:txBody>
          <a:bodyPr wrap="square" lIns="66675" tIns="66675" rIns="66675" bIns="66675" rtlCol="0" anchor="ctr"/>
          <a:lstStyle/>
          <a:p>
            <a:pPr algn="ctr" defTabSz="914378">
              <a:lnSpc>
                <a:spcPct val="106000"/>
              </a:lnSpc>
              <a:defRPr/>
            </a:pPr>
            <a:r>
              <a:rPr lang="en-US" sz="1500" b="1" kern="0" dirty="0">
                <a:solidFill>
                  <a:prstClr val="white"/>
                </a:solidFill>
                <a:cs typeface="Calibri" panose="020F0502020204030204" pitchFamily="34" charset="0"/>
              </a:rPr>
              <a:t>MNE</a:t>
            </a:r>
            <a:endParaRPr lang="en-US" sz="1350" b="1" kern="0" dirty="0">
              <a:solidFill>
                <a:prstClr val="white"/>
              </a:solidFill>
              <a:cs typeface="Calibri" panose="020F0502020204030204" pitchFamily="34" charset="0"/>
            </a:endParaRPr>
          </a:p>
        </p:txBody>
      </p:sp>
      <p:pic>
        <p:nvPicPr>
          <p:cNvPr id="21" name="Picture 20">
            <a:extLst>
              <a:ext uri="{FF2B5EF4-FFF2-40B4-BE49-F238E27FC236}">
                <a16:creationId xmlns:a16="http://schemas.microsoft.com/office/drawing/2014/main" id="{9F75AC05-637A-4383-809C-52ADA08C840B}"/>
              </a:ext>
            </a:extLst>
          </p:cNvPr>
          <p:cNvPicPr>
            <a:picLocks noChangeAspect="1"/>
          </p:cNvPicPr>
          <p:nvPr/>
        </p:nvPicPr>
        <p:blipFill>
          <a:blip r:embed="rId3" cstate="email">
            <a:extLst>
              <a:ext uri="{28A0092B-C50C-407E-A947-70E740481C1C}">
                <a14:useLocalDpi xmlns:a14="http://schemas.microsoft.com/office/drawing/2010/main"/>
              </a:ext>
            </a:extLst>
          </a:blip>
          <a:srcRect/>
          <a:stretch/>
        </p:blipFill>
        <p:spPr>
          <a:xfrm>
            <a:off x="2859359" y="2801222"/>
            <a:ext cx="1718067" cy="1718067"/>
          </a:xfrm>
          <a:prstGeom prst="rect">
            <a:avLst/>
          </a:prstGeom>
        </p:spPr>
      </p:pic>
      <p:sp>
        <p:nvSpPr>
          <p:cNvPr id="22" name="Rectangle: Rounded Corners 21">
            <a:extLst>
              <a:ext uri="{FF2B5EF4-FFF2-40B4-BE49-F238E27FC236}">
                <a16:creationId xmlns:a16="http://schemas.microsoft.com/office/drawing/2014/main" id="{BB0CB15F-6054-46A7-8801-AA84F5219469}"/>
              </a:ext>
            </a:extLst>
          </p:cNvPr>
          <p:cNvSpPr/>
          <p:nvPr/>
        </p:nvSpPr>
        <p:spPr bwMode="gray">
          <a:xfrm>
            <a:off x="3881245" y="3665615"/>
            <a:ext cx="1247648" cy="501805"/>
          </a:xfrm>
          <a:prstGeom prst="roundRect">
            <a:avLst/>
          </a:prstGeom>
          <a:solidFill>
            <a:srgbClr val="046A38"/>
          </a:solidFill>
          <a:ln w="19050" algn="ctr">
            <a:noFill/>
            <a:miter lim="800000"/>
            <a:headEnd/>
            <a:tailEnd/>
          </a:ln>
          <a:effectLst>
            <a:outerShdw blurRad="50800" dist="38100" dir="2700000" algn="tl" rotWithShape="0">
              <a:prstClr val="black">
                <a:alpha val="40000"/>
              </a:prstClr>
            </a:outerShdw>
          </a:effectLst>
        </p:spPr>
        <p:txBody>
          <a:bodyPr wrap="square" lIns="66675" tIns="66675" rIns="66675" bIns="66675" rtlCol="0" anchor="ctr"/>
          <a:lstStyle/>
          <a:p>
            <a:pPr algn="ctr" defTabSz="914378">
              <a:lnSpc>
                <a:spcPct val="106000"/>
              </a:lnSpc>
              <a:defRPr/>
            </a:pPr>
            <a:r>
              <a:rPr lang="en-US" sz="1500" b="1" kern="0" dirty="0">
                <a:solidFill>
                  <a:prstClr val="white"/>
                </a:solidFill>
                <a:cs typeface="Calibri" panose="020F0502020204030204" pitchFamily="34" charset="0"/>
              </a:rPr>
              <a:t>Tax authority</a:t>
            </a:r>
            <a:endParaRPr lang="en-US" sz="1350" b="1" kern="0" dirty="0">
              <a:solidFill>
                <a:prstClr val="white"/>
              </a:solidFill>
              <a:cs typeface="Calibri" panose="020F0502020204030204" pitchFamily="34" charset="0"/>
            </a:endParaRPr>
          </a:p>
        </p:txBody>
      </p:sp>
      <p:sp>
        <p:nvSpPr>
          <p:cNvPr id="23" name="TextBox 22">
            <a:extLst>
              <a:ext uri="{FF2B5EF4-FFF2-40B4-BE49-F238E27FC236}">
                <a16:creationId xmlns:a16="http://schemas.microsoft.com/office/drawing/2014/main" id="{4F918EA1-2093-42F7-ABBA-C0259F68C148}"/>
              </a:ext>
            </a:extLst>
          </p:cNvPr>
          <p:cNvSpPr txBox="1"/>
          <p:nvPr/>
        </p:nvSpPr>
        <p:spPr>
          <a:xfrm>
            <a:off x="3245096" y="4284861"/>
            <a:ext cx="1118312" cy="207749"/>
          </a:xfrm>
          <a:prstGeom prst="rect">
            <a:avLst/>
          </a:prstGeom>
          <a:noFill/>
        </p:spPr>
        <p:txBody>
          <a:bodyPr vert="horz" wrap="square" lIns="0" tIns="0" rIns="0" bIns="0" rtlCol="0">
            <a:spAutoFit/>
          </a:bodyPr>
          <a:lstStyle/>
          <a:p>
            <a:pPr defTabSz="914378">
              <a:spcBef>
                <a:spcPts val="150"/>
              </a:spcBef>
              <a:buSzPct val="100000"/>
            </a:pPr>
            <a:r>
              <a:rPr lang="en-US" sz="1350" b="1" dirty="0">
                <a:solidFill>
                  <a:prstClr val="black"/>
                </a:solidFill>
                <a:cs typeface="Calibri" panose="020F0502020204030204" pitchFamily="34" charset="0"/>
              </a:rPr>
              <a:t>“Tax”?</a:t>
            </a:r>
          </a:p>
        </p:txBody>
      </p:sp>
      <p:sp>
        <p:nvSpPr>
          <p:cNvPr id="24" name="Rectangle: Rounded Corners 23">
            <a:extLst>
              <a:ext uri="{FF2B5EF4-FFF2-40B4-BE49-F238E27FC236}">
                <a16:creationId xmlns:a16="http://schemas.microsoft.com/office/drawing/2014/main" id="{95848391-A29C-44AC-94F3-E7BFDBB665A2}"/>
              </a:ext>
            </a:extLst>
          </p:cNvPr>
          <p:cNvSpPr/>
          <p:nvPr/>
        </p:nvSpPr>
        <p:spPr bwMode="gray">
          <a:xfrm>
            <a:off x="4808962" y="5025550"/>
            <a:ext cx="1865042" cy="501805"/>
          </a:xfrm>
          <a:prstGeom prst="roundRect">
            <a:avLst/>
          </a:prstGeom>
          <a:solidFill>
            <a:srgbClr val="0097A9"/>
          </a:solidFill>
          <a:ln w="19050" algn="ctr">
            <a:noFill/>
            <a:miter lim="800000"/>
            <a:headEnd/>
            <a:tailEnd/>
          </a:ln>
          <a:effectLst>
            <a:outerShdw blurRad="50800" dist="38100" dir="2700000" algn="tl" rotWithShape="0">
              <a:prstClr val="black">
                <a:alpha val="40000"/>
              </a:prstClr>
            </a:outerShdw>
          </a:effectLst>
        </p:spPr>
        <p:txBody>
          <a:bodyPr wrap="square" lIns="66675" tIns="66675" rIns="66675" bIns="66675" rtlCol="0" anchor="ctr"/>
          <a:lstStyle/>
          <a:p>
            <a:pPr algn="ctr" defTabSz="914378">
              <a:lnSpc>
                <a:spcPct val="106000"/>
              </a:lnSpc>
              <a:defRPr/>
            </a:pPr>
            <a:r>
              <a:rPr lang="en-US" sz="1500" b="1" kern="0" dirty="0">
                <a:solidFill>
                  <a:prstClr val="white"/>
                </a:solidFill>
                <a:cs typeface="Calibri" panose="020F0502020204030204" pitchFamily="34" charset="0"/>
              </a:rPr>
              <a:t>Client</a:t>
            </a:r>
            <a:endParaRPr lang="en-US" sz="1350" b="1" kern="0" dirty="0">
              <a:solidFill>
                <a:prstClr val="white"/>
              </a:solidFill>
              <a:cs typeface="Calibri" panose="020F0502020204030204" pitchFamily="34" charset="0"/>
            </a:endParaRPr>
          </a:p>
        </p:txBody>
      </p:sp>
      <p:cxnSp>
        <p:nvCxnSpPr>
          <p:cNvPr id="25" name="Straight Arrow Connector 24">
            <a:extLst>
              <a:ext uri="{FF2B5EF4-FFF2-40B4-BE49-F238E27FC236}">
                <a16:creationId xmlns:a16="http://schemas.microsoft.com/office/drawing/2014/main" id="{E82D9C6E-CBD4-4890-B8E6-F4D22D01BB9B}"/>
              </a:ext>
            </a:extLst>
          </p:cNvPr>
          <p:cNvCxnSpPr>
            <a:cxnSpLocks/>
            <a:endCxn id="32" idx="2"/>
          </p:cNvCxnSpPr>
          <p:nvPr/>
        </p:nvCxnSpPr>
        <p:spPr>
          <a:xfrm flipV="1">
            <a:off x="6011267" y="2796763"/>
            <a:ext cx="17953" cy="2228789"/>
          </a:xfrm>
          <a:prstGeom prst="straightConnector1">
            <a:avLst/>
          </a:prstGeom>
          <a:noFill/>
          <a:ln w="19050" cap="flat" cmpd="sng" algn="ctr">
            <a:solidFill>
              <a:srgbClr val="53565A"/>
            </a:solidFill>
            <a:prstDash val="solid"/>
            <a:tailEnd type="triangle"/>
          </a:ln>
          <a:effectLst/>
        </p:spPr>
      </p:cxnSp>
      <p:sp>
        <p:nvSpPr>
          <p:cNvPr id="26" name="TextBox 25">
            <a:extLst>
              <a:ext uri="{FF2B5EF4-FFF2-40B4-BE49-F238E27FC236}">
                <a16:creationId xmlns:a16="http://schemas.microsoft.com/office/drawing/2014/main" id="{627527C7-C741-4CC7-9C48-11D4292B27CB}"/>
              </a:ext>
            </a:extLst>
          </p:cNvPr>
          <p:cNvSpPr txBox="1"/>
          <p:nvPr/>
        </p:nvSpPr>
        <p:spPr>
          <a:xfrm rot="16200000">
            <a:off x="4864729" y="3641552"/>
            <a:ext cx="1865042" cy="207749"/>
          </a:xfrm>
          <a:prstGeom prst="rect">
            <a:avLst/>
          </a:prstGeom>
          <a:noFill/>
        </p:spPr>
        <p:txBody>
          <a:bodyPr vert="horz" wrap="square" lIns="0" tIns="0" rIns="0" bIns="0" rtlCol="0">
            <a:spAutoFit/>
          </a:bodyPr>
          <a:lstStyle/>
          <a:p>
            <a:pPr algn="ctr" defTabSz="914378">
              <a:spcBef>
                <a:spcPts val="150"/>
              </a:spcBef>
              <a:buSzPct val="100000"/>
            </a:pPr>
            <a:r>
              <a:rPr lang="en-US" sz="1350" dirty="0">
                <a:solidFill>
                  <a:prstClr val="black"/>
                </a:solidFill>
                <a:cs typeface="Calibri" panose="020F0502020204030204" pitchFamily="34" charset="0"/>
              </a:rPr>
              <a:t>Payment</a:t>
            </a:r>
          </a:p>
        </p:txBody>
      </p:sp>
      <p:sp>
        <p:nvSpPr>
          <p:cNvPr id="27" name="Arrow: Curved Left 26">
            <a:extLst>
              <a:ext uri="{FF2B5EF4-FFF2-40B4-BE49-F238E27FC236}">
                <a16:creationId xmlns:a16="http://schemas.microsoft.com/office/drawing/2014/main" id="{F677155F-FA07-43C0-BEA3-7E0FA66DA960}"/>
              </a:ext>
            </a:extLst>
          </p:cNvPr>
          <p:cNvSpPr/>
          <p:nvPr/>
        </p:nvSpPr>
        <p:spPr bwMode="gray">
          <a:xfrm>
            <a:off x="6700750" y="1991647"/>
            <a:ext cx="468299" cy="3326631"/>
          </a:xfrm>
          <a:prstGeom prst="curvedLeftArrow">
            <a:avLst/>
          </a:prstGeom>
          <a:solidFill>
            <a:srgbClr val="86BC25"/>
          </a:solidFill>
          <a:ln w="19050" algn="ctr">
            <a:noFill/>
            <a:miter lim="800000"/>
            <a:headEnd/>
            <a:tailEnd/>
          </a:ln>
        </p:spPr>
        <p:txBody>
          <a:bodyPr wrap="square" lIns="66675" tIns="66675" rIns="66675" bIns="66675" rtlCol="0" anchor="ctr"/>
          <a:lstStyle/>
          <a:p>
            <a:pPr algn="ctr" defTabSz="914378">
              <a:lnSpc>
                <a:spcPct val="106000"/>
              </a:lnSpc>
              <a:defRPr/>
            </a:pPr>
            <a:endParaRPr lang="en-US" sz="1200" b="1" kern="0" dirty="0">
              <a:solidFill>
                <a:prstClr val="white"/>
              </a:solidFill>
              <a:latin typeface="Verdana"/>
            </a:endParaRPr>
          </a:p>
        </p:txBody>
      </p:sp>
      <p:pic>
        <p:nvPicPr>
          <p:cNvPr id="28" name="Picture 27">
            <a:extLst>
              <a:ext uri="{FF2B5EF4-FFF2-40B4-BE49-F238E27FC236}">
                <a16:creationId xmlns:a16="http://schemas.microsoft.com/office/drawing/2014/main" id="{C6BCD4F6-A762-4858-9AD5-CE57BE147F29}"/>
              </a:ext>
            </a:extLst>
          </p:cNvPr>
          <p:cNvPicPr>
            <a:picLocks noChangeAspect="1"/>
          </p:cNvPicPr>
          <p:nvPr/>
        </p:nvPicPr>
        <p:blipFill>
          <a:blip r:embed="rId4" cstate="email">
            <a:extLst>
              <a:ext uri="{BEBA8EAE-BF5A-486C-A8C5-ECC9F3942E4B}">
                <a14:imgProps xmlns:a14="http://schemas.microsoft.com/office/drawing/2010/main">
                  <a14:imgLayer r:embed="rId5">
                    <a14:imgEffect>
                      <a14:saturation sat="33000"/>
                    </a14:imgEffect>
                  </a14:imgLayer>
                </a14:imgProps>
              </a:ext>
              <a:ext uri="{28A0092B-C50C-407E-A947-70E740481C1C}">
                <a14:useLocalDpi xmlns:a14="http://schemas.microsoft.com/office/drawing/2010/main"/>
              </a:ext>
            </a:extLst>
          </a:blip>
          <a:srcRect/>
          <a:stretch/>
        </p:blipFill>
        <p:spPr>
          <a:xfrm>
            <a:off x="6385198" y="4149309"/>
            <a:ext cx="949768" cy="832354"/>
          </a:xfrm>
          <a:prstGeom prst="rect">
            <a:avLst/>
          </a:prstGeom>
        </p:spPr>
      </p:pic>
      <p:cxnSp>
        <p:nvCxnSpPr>
          <p:cNvPr id="29" name="Straight Arrow Connector 28">
            <a:extLst>
              <a:ext uri="{FF2B5EF4-FFF2-40B4-BE49-F238E27FC236}">
                <a16:creationId xmlns:a16="http://schemas.microsoft.com/office/drawing/2014/main" id="{18D31569-F4A4-453D-91AF-EC16998223A7}"/>
              </a:ext>
            </a:extLst>
          </p:cNvPr>
          <p:cNvCxnSpPr>
            <a:cxnSpLocks/>
            <a:stCxn id="22" idx="3"/>
            <a:endCxn id="28" idx="1"/>
          </p:cNvCxnSpPr>
          <p:nvPr/>
        </p:nvCxnSpPr>
        <p:spPr>
          <a:xfrm>
            <a:off x="5128892" y="3916518"/>
            <a:ext cx="1256306" cy="648968"/>
          </a:xfrm>
          <a:prstGeom prst="straightConnector1">
            <a:avLst/>
          </a:prstGeom>
          <a:noFill/>
          <a:ln w="38100" cap="flat" cmpd="sng" algn="ctr">
            <a:solidFill>
              <a:srgbClr val="046A38"/>
            </a:solidFill>
            <a:prstDash val="solid"/>
            <a:tailEnd type="triangle"/>
          </a:ln>
          <a:effectLst/>
        </p:spPr>
      </p:cxnSp>
      <p:cxnSp>
        <p:nvCxnSpPr>
          <p:cNvPr id="30" name="Straight Arrow Connector 29">
            <a:extLst>
              <a:ext uri="{FF2B5EF4-FFF2-40B4-BE49-F238E27FC236}">
                <a16:creationId xmlns:a16="http://schemas.microsoft.com/office/drawing/2014/main" id="{0397C99B-E625-4ACE-B5B9-4075780948F1}"/>
              </a:ext>
            </a:extLst>
          </p:cNvPr>
          <p:cNvCxnSpPr>
            <a:cxnSpLocks/>
            <a:stCxn id="22" idx="3"/>
          </p:cNvCxnSpPr>
          <p:nvPr/>
        </p:nvCxnSpPr>
        <p:spPr>
          <a:xfrm flipV="1">
            <a:off x="5128892" y="3260107"/>
            <a:ext cx="828054" cy="656411"/>
          </a:xfrm>
          <a:prstGeom prst="straightConnector1">
            <a:avLst/>
          </a:prstGeom>
          <a:noFill/>
          <a:ln w="28575" cap="flat" cmpd="sng" algn="ctr">
            <a:solidFill>
              <a:srgbClr val="046A38"/>
            </a:solidFill>
            <a:prstDash val="solid"/>
            <a:tailEnd type="triangle"/>
          </a:ln>
          <a:effectLst/>
        </p:spPr>
      </p:cxnSp>
      <p:sp>
        <p:nvSpPr>
          <p:cNvPr id="31" name="TextBox 30">
            <a:extLst>
              <a:ext uri="{FF2B5EF4-FFF2-40B4-BE49-F238E27FC236}">
                <a16:creationId xmlns:a16="http://schemas.microsoft.com/office/drawing/2014/main" id="{4A77859F-AB4B-43F6-85BA-0A9941984D26}"/>
              </a:ext>
            </a:extLst>
          </p:cNvPr>
          <p:cNvSpPr txBox="1"/>
          <p:nvPr/>
        </p:nvSpPr>
        <p:spPr>
          <a:xfrm rot="5400000">
            <a:off x="6069837" y="3557068"/>
            <a:ext cx="1865042" cy="207749"/>
          </a:xfrm>
          <a:prstGeom prst="rect">
            <a:avLst/>
          </a:prstGeom>
          <a:noFill/>
        </p:spPr>
        <p:txBody>
          <a:bodyPr vert="horz" wrap="square" lIns="0" tIns="0" rIns="0" bIns="0" rtlCol="0">
            <a:spAutoFit/>
          </a:bodyPr>
          <a:lstStyle/>
          <a:p>
            <a:pPr algn="ctr" defTabSz="914378">
              <a:spcBef>
                <a:spcPts val="150"/>
              </a:spcBef>
              <a:buSzPct val="100000"/>
            </a:pPr>
            <a:r>
              <a:rPr lang="en-US" sz="1350" dirty="0">
                <a:solidFill>
                  <a:prstClr val="black"/>
                </a:solidFill>
                <a:cs typeface="Calibri" panose="020F0502020204030204" pitchFamily="34" charset="0"/>
              </a:rPr>
              <a:t>Services provision</a:t>
            </a:r>
          </a:p>
        </p:txBody>
      </p:sp>
      <p:pic>
        <p:nvPicPr>
          <p:cNvPr id="32" name="Picture 31">
            <a:extLst>
              <a:ext uri="{FF2B5EF4-FFF2-40B4-BE49-F238E27FC236}">
                <a16:creationId xmlns:a16="http://schemas.microsoft.com/office/drawing/2014/main" id="{952E66DF-6632-4FE2-934F-C0E534B2C8FC}"/>
              </a:ext>
            </a:extLst>
          </p:cNvPr>
          <p:cNvPicPr>
            <a:picLocks noChangeAspect="1"/>
          </p:cNvPicPr>
          <p:nvPr/>
        </p:nvPicPr>
        <p:blipFill>
          <a:blip r:embed="rId6" cstate="email">
            <a:extLst>
              <a:ext uri="{28A0092B-C50C-407E-A947-70E740481C1C}">
                <a14:useLocalDpi xmlns:a14="http://schemas.microsoft.com/office/drawing/2010/main"/>
              </a:ext>
            </a:extLst>
          </a:blip>
          <a:srcRect/>
          <a:stretch/>
        </p:blipFill>
        <p:spPr>
          <a:xfrm>
            <a:off x="5343652" y="1595135"/>
            <a:ext cx="1371134" cy="1201628"/>
          </a:xfrm>
          <a:prstGeom prst="rect">
            <a:avLst/>
          </a:prstGeom>
        </p:spPr>
      </p:pic>
    </p:spTree>
    <p:extLst>
      <p:ext uri="{BB962C8B-B14F-4D97-AF65-F5344CB8AC3E}">
        <p14:creationId xmlns:p14="http://schemas.microsoft.com/office/powerpoint/2010/main" val="8989140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left)">
                                      <p:cBhvr>
                                        <p:cTn id="7" dur="500"/>
                                        <p:tgtEl>
                                          <p:spTgt spid="2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left)">
                                      <p:cBhvr>
                                        <p:cTn id="11" dur="500"/>
                                        <p:tgtEl>
                                          <p:spTgt spid="12"/>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wipe(left)">
                                      <p:cBhvr>
                                        <p:cTn id="15" dur="500"/>
                                        <p:tgtEl>
                                          <p:spTgt spid="29"/>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wipe(left)">
                                      <p:cBhvr>
                                        <p:cTn id="19"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Rounded Corners 7">
            <a:extLst>
              <a:ext uri="{FF2B5EF4-FFF2-40B4-BE49-F238E27FC236}">
                <a16:creationId xmlns:a16="http://schemas.microsoft.com/office/drawing/2014/main" id="{043DAE28-D7BA-17B8-C441-0B93B8985920}"/>
              </a:ext>
            </a:extLst>
          </p:cNvPr>
          <p:cNvSpPr/>
          <p:nvPr/>
        </p:nvSpPr>
        <p:spPr>
          <a:xfrm>
            <a:off x="8481418" y="5320904"/>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ID" sz="1350">
              <a:solidFill>
                <a:prstClr val="white"/>
              </a:solidFill>
              <a:latin typeface="Calibri" panose="020F0502020204030204"/>
            </a:endParaRPr>
          </a:p>
        </p:txBody>
      </p:sp>
      <p:sp>
        <p:nvSpPr>
          <p:cNvPr id="9" name="TextBox 8">
            <a:extLst>
              <a:ext uri="{FF2B5EF4-FFF2-40B4-BE49-F238E27FC236}">
                <a16:creationId xmlns:a16="http://schemas.microsoft.com/office/drawing/2014/main" id="{BC043383-9F2E-AF9F-B0DB-5F016C013B9D}"/>
              </a:ext>
            </a:extLst>
          </p:cNvPr>
          <p:cNvSpPr txBox="1"/>
          <p:nvPr/>
        </p:nvSpPr>
        <p:spPr>
          <a:xfrm>
            <a:off x="8522494" y="5381603"/>
            <a:ext cx="474546" cy="323165"/>
          </a:xfrm>
          <a:prstGeom prst="rect">
            <a:avLst/>
          </a:prstGeom>
          <a:noFill/>
        </p:spPr>
        <p:txBody>
          <a:bodyPr wrap="square" rtlCol="0">
            <a:spAutoFit/>
          </a:bodyPr>
          <a:lstStyle/>
          <a:p>
            <a:pPr defTabSz="685800">
              <a:defRPr/>
            </a:pPr>
            <a:r>
              <a:rPr lang="en-US" sz="1500" b="1" dirty="0">
                <a:solidFill>
                  <a:prstClr val="white"/>
                </a:solidFill>
                <a:latin typeface="Arial" panose="020B0604020202020204" pitchFamily="34" charset="0"/>
                <a:cs typeface="Arial" panose="020B0604020202020204" pitchFamily="34" charset="0"/>
              </a:rPr>
              <a:t>14</a:t>
            </a:r>
            <a:endParaRPr lang="en-ID" sz="1500" b="1" dirty="0">
              <a:solidFill>
                <a:prstClr val="white"/>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AAB38745-B546-C290-C990-CD599B93CDA9}"/>
              </a:ext>
            </a:extLst>
          </p:cNvPr>
          <p:cNvSpPr/>
          <p:nvPr/>
        </p:nvSpPr>
        <p:spPr>
          <a:xfrm>
            <a:off x="0" y="839263"/>
            <a:ext cx="9144000" cy="763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ID" sz="1350">
              <a:solidFill>
                <a:prstClr val="white"/>
              </a:solidFill>
              <a:latin typeface="Calibri" panose="020F0502020204030204"/>
            </a:endParaRPr>
          </a:p>
        </p:txBody>
      </p:sp>
      <p:pic>
        <p:nvPicPr>
          <p:cNvPr id="15" name="Picture 14">
            <a:extLst>
              <a:ext uri="{FF2B5EF4-FFF2-40B4-BE49-F238E27FC236}">
                <a16:creationId xmlns:a16="http://schemas.microsoft.com/office/drawing/2014/main" id="{695D548B-25C5-12A3-286E-E24E772C3C43}"/>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77450" y="920744"/>
            <a:ext cx="874185" cy="598484"/>
          </a:xfrm>
          <a:prstGeom prst="rect">
            <a:avLst/>
          </a:prstGeom>
        </p:spPr>
      </p:pic>
      <p:pic>
        <p:nvPicPr>
          <p:cNvPr id="19" name="Picture 18">
            <a:extLst>
              <a:ext uri="{FF2B5EF4-FFF2-40B4-BE49-F238E27FC236}">
                <a16:creationId xmlns:a16="http://schemas.microsoft.com/office/drawing/2014/main" id="{D3CECCC2-9302-E9B6-BEDC-8D8727E73EA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85690" y="1011839"/>
            <a:ext cx="624865" cy="481205"/>
          </a:xfrm>
          <a:prstGeom prst="rect">
            <a:avLst/>
          </a:prstGeom>
        </p:spPr>
      </p:pic>
      <p:pic>
        <p:nvPicPr>
          <p:cNvPr id="20" name="Picture 19">
            <a:extLst>
              <a:ext uri="{FF2B5EF4-FFF2-40B4-BE49-F238E27FC236}">
                <a16:creationId xmlns:a16="http://schemas.microsoft.com/office/drawing/2014/main" id="{54938670-6B57-C86A-F7E7-94FA0A150D8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415389" y="1026126"/>
            <a:ext cx="581651" cy="444998"/>
          </a:xfrm>
          <a:prstGeom prst="rect">
            <a:avLst/>
          </a:prstGeom>
        </p:spPr>
      </p:pic>
      <p:sp>
        <p:nvSpPr>
          <p:cNvPr id="6" name="Title 1">
            <a:extLst>
              <a:ext uri="{FF2B5EF4-FFF2-40B4-BE49-F238E27FC236}">
                <a16:creationId xmlns:a16="http://schemas.microsoft.com/office/drawing/2014/main" id="{7FA8D2F9-6978-AC5F-EFD5-694B7F80BF9F}"/>
              </a:ext>
            </a:extLst>
          </p:cNvPr>
          <p:cNvSpPr txBox="1">
            <a:spLocks/>
          </p:cNvSpPr>
          <p:nvPr/>
        </p:nvSpPr>
        <p:spPr>
          <a:xfrm>
            <a:off x="1212705" y="878331"/>
            <a:ext cx="6299262" cy="521495"/>
          </a:xfrm>
          <a:prstGeom prst="rect">
            <a:avLst/>
          </a:prstGeom>
        </p:spPr>
        <p:txBody>
          <a:bodyPr vert="horz" lIns="68580" tIns="34290" rIns="68580" bIns="3429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defTabSz="685800">
              <a:lnSpc>
                <a:spcPct val="100000"/>
              </a:lnSpc>
              <a:defRPr/>
            </a:pPr>
            <a:r>
              <a:rPr lang="en-US" sz="2100" b="1" dirty="0">
                <a:solidFill>
                  <a:srgbClr val="2C3673"/>
                </a:solidFill>
                <a:latin typeface="Arial" panose="020B0604020202020204" pitchFamily="34" charset="0"/>
                <a:cs typeface="Arial" panose="020B0604020202020204" pitchFamily="34" charset="0"/>
              </a:rPr>
              <a:t>AOTCA INTERNATIONAL TAX CONFERENCE</a:t>
            </a:r>
            <a:endParaRPr lang="en-ID" sz="1950" b="1" dirty="0">
              <a:solidFill>
                <a:prstClr val="black"/>
              </a:solidFill>
              <a:latin typeface="Arial" panose="020B0604020202020204" pitchFamily="34" charset="0"/>
              <a:cs typeface="Arial" panose="020B0604020202020204" pitchFamily="34" charset="0"/>
            </a:endParaRPr>
          </a:p>
        </p:txBody>
      </p:sp>
      <p:sp>
        <p:nvSpPr>
          <p:cNvPr id="10" name="Title 1">
            <a:extLst>
              <a:ext uri="{FF2B5EF4-FFF2-40B4-BE49-F238E27FC236}">
                <a16:creationId xmlns:a16="http://schemas.microsoft.com/office/drawing/2014/main" id="{3C0A2960-1AE1-32DF-B72F-F89DBE1600C4}"/>
              </a:ext>
            </a:extLst>
          </p:cNvPr>
          <p:cNvSpPr txBox="1">
            <a:spLocks/>
          </p:cNvSpPr>
          <p:nvPr/>
        </p:nvSpPr>
        <p:spPr>
          <a:xfrm>
            <a:off x="1213491" y="1267192"/>
            <a:ext cx="6249977" cy="272408"/>
          </a:xfrm>
          <a:prstGeom prst="rect">
            <a:avLst/>
          </a:prstGeom>
        </p:spPr>
        <p:txBody>
          <a:bodyPr vert="horz" lIns="68580" tIns="34290" rIns="68580" bIns="3429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defTabSz="685800">
              <a:defRPr/>
            </a:pPr>
            <a:r>
              <a:rPr lang="en-US" sz="1425" b="1" dirty="0">
                <a:solidFill>
                  <a:srgbClr val="2C3673"/>
                </a:solidFill>
                <a:latin typeface="Times New Roman" panose="02020603050405020304" pitchFamily="18" charset="0"/>
                <a:ea typeface="Arial MT"/>
              </a:rPr>
              <a:t>"Global Trends in taxation: Digitalization, Technology &amp; Dispute Resolutions"</a:t>
            </a:r>
            <a:endParaRPr lang="en-ID" sz="1425" dirty="0">
              <a:solidFill>
                <a:srgbClr val="2C3673"/>
              </a:solidFill>
              <a:latin typeface="Arial" panose="020B0604020202020204" pitchFamily="34" charset="0"/>
              <a:cs typeface="Arial" panose="020B0604020202020204" pitchFamily="34" charset="0"/>
            </a:endParaRPr>
          </a:p>
        </p:txBody>
      </p:sp>
      <p:sp>
        <p:nvSpPr>
          <p:cNvPr id="11" name="Content Placeholder 2">
            <a:extLst>
              <a:ext uri="{FF2B5EF4-FFF2-40B4-BE49-F238E27FC236}">
                <a16:creationId xmlns:a16="http://schemas.microsoft.com/office/drawing/2014/main" id="{0C3C75ED-B75C-0A90-E919-3F527D7BCAC5}"/>
              </a:ext>
            </a:extLst>
          </p:cNvPr>
          <p:cNvSpPr>
            <a:spLocks noGrp="1"/>
          </p:cNvSpPr>
          <p:nvPr>
            <p:ph idx="1"/>
          </p:nvPr>
        </p:nvSpPr>
        <p:spPr>
          <a:xfrm>
            <a:off x="860488" y="2332675"/>
            <a:ext cx="7582112" cy="2628900"/>
          </a:xfrm>
        </p:spPr>
        <p:txBody>
          <a:bodyPr>
            <a:normAutofit/>
          </a:bodyPr>
          <a:lstStyle/>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ID" sz="1350" dirty="0">
              <a:latin typeface="Arial" panose="020B0604020202020204" pitchFamily="34" charset="0"/>
              <a:ea typeface="Courier New" panose="02070309020205020404" pitchFamily="49" charset="0"/>
              <a:cs typeface="Arial" panose="020B0604020202020204" pitchFamily="34" charset="0"/>
            </a:endParaRPr>
          </a:p>
          <a:p>
            <a:endParaRPr lang="en-ID" dirty="0"/>
          </a:p>
        </p:txBody>
      </p:sp>
      <p:grpSp>
        <p:nvGrpSpPr>
          <p:cNvPr id="12" name="object 3">
            <a:extLst>
              <a:ext uri="{FF2B5EF4-FFF2-40B4-BE49-F238E27FC236}">
                <a16:creationId xmlns:a16="http://schemas.microsoft.com/office/drawing/2014/main" id="{235352C2-264F-4ACC-989D-89AF9C5089EA}"/>
              </a:ext>
            </a:extLst>
          </p:cNvPr>
          <p:cNvGrpSpPr/>
          <p:nvPr/>
        </p:nvGrpSpPr>
        <p:grpSpPr>
          <a:xfrm>
            <a:off x="533664" y="1513371"/>
            <a:ext cx="7661321" cy="4156424"/>
            <a:chOff x="513588" y="854964"/>
            <a:chExt cx="10215095" cy="5541899"/>
          </a:xfrm>
          <a:effectLst>
            <a:outerShdw blurRad="50800" dist="38100" dir="2700000" algn="tl" rotWithShape="0">
              <a:prstClr val="black">
                <a:alpha val="40000"/>
              </a:prstClr>
            </a:outerShdw>
          </a:effectLst>
        </p:grpSpPr>
        <p:sp>
          <p:nvSpPr>
            <p:cNvPr id="13" name="object 4">
              <a:extLst>
                <a:ext uri="{FF2B5EF4-FFF2-40B4-BE49-F238E27FC236}">
                  <a16:creationId xmlns:a16="http://schemas.microsoft.com/office/drawing/2014/main" id="{97BA232A-F005-429D-8E7D-CAD802CFB68B}"/>
                </a:ext>
              </a:extLst>
            </p:cNvPr>
            <p:cNvSpPr/>
            <p:nvPr/>
          </p:nvSpPr>
          <p:spPr>
            <a:xfrm>
              <a:off x="6003035" y="854964"/>
              <a:ext cx="2834640" cy="4130040"/>
            </a:xfrm>
            <a:custGeom>
              <a:avLst/>
              <a:gdLst/>
              <a:ahLst/>
              <a:cxnLst/>
              <a:rect l="l" t="t" r="r" b="b"/>
              <a:pathLst>
                <a:path w="2834640" h="4130040">
                  <a:moveTo>
                    <a:pt x="0" y="0"/>
                  </a:moveTo>
                  <a:lnTo>
                    <a:pt x="0" y="2764155"/>
                  </a:lnTo>
                  <a:lnTo>
                    <a:pt x="2464562" y="4129913"/>
                  </a:lnTo>
                  <a:lnTo>
                    <a:pt x="2489199" y="4086733"/>
                  </a:lnTo>
                  <a:lnTo>
                    <a:pt x="2513075" y="4043172"/>
                  </a:lnTo>
                  <a:lnTo>
                    <a:pt x="2535936" y="3999356"/>
                  </a:lnTo>
                  <a:lnTo>
                    <a:pt x="2558161" y="3955161"/>
                  </a:lnTo>
                  <a:lnTo>
                    <a:pt x="2579369" y="3910711"/>
                  </a:lnTo>
                  <a:lnTo>
                    <a:pt x="2599816" y="3866006"/>
                  </a:lnTo>
                  <a:lnTo>
                    <a:pt x="2619374" y="3821049"/>
                  </a:lnTo>
                  <a:lnTo>
                    <a:pt x="2638043" y="3775837"/>
                  </a:lnTo>
                  <a:lnTo>
                    <a:pt x="2655950" y="3730371"/>
                  </a:lnTo>
                  <a:lnTo>
                    <a:pt x="2672968" y="3684778"/>
                  </a:lnTo>
                  <a:lnTo>
                    <a:pt x="2689097" y="3638804"/>
                  </a:lnTo>
                  <a:lnTo>
                    <a:pt x="2704338" y="3592703"/>
                  </a:lnTo>
                  <a:lnTo>
                    <a:pt x="2718816" y="3546475"/>
                  </a:lnTo>
                  <a:lnTo>
                    <a:pt x="2732405" y="3499993"/>
                  </a:lnTo>
                  <a:lnTo>
                    <a:pt x="2745232" y="3453256"/>
                  </a:lnTo>
                  <a:lnTo>
                    <a:pt x="2757169" y="3406394"/>
                  </a:lnTo>
                  <a:lnTo>
                    <a:pt x="2768218" y="3359530"/>
                  </a:lnTo>
                  <a:lnTo>
                    <a:pt x="2778379" y="3312414"/>
                  </a:lnTo>
                  <a:lnTo>
                    <a:pt x="2787777" y="3265170"/>
                  </a:lnTo>
                  <a:lnTo>
                    <a:pt x="2796286" y="3217799"/>
                  </a:lnTo>
                  <a:lnTo>
                    <a:pt x="2803906" y="3170301"/>
                  </a:lnTo>
                  <a:lnTo>
                    <a:pt x="2810637" y="3122803"/>
                  </a:lnTo>
                  <a:lnTo>
                    <a:pt x="2816606" y="3075178"/>
                  </a:lnTo>
                  <a:lnTo>
                    <a:pt x="2821686" y="3027426"/>
                  </a:lnTo>
                  <a:lnTo>
                    <a:pt x="2826004" y="2979674"/>
                  </a:lnTo>
                  <a:lnTo>
                    <a:pt x="2829433" y="2931795"/>
                  </a:lnTo>
                  <a:lnTo>
                    <a:pt x="2831972" y="2883916"/>
                  </a:lnTo>
                  <a:lnTo>
                    <a:pt x="2833623" y="2836037"/>
                  </a:lnTo>
                  <a:lnTo>
                    <a:pt x="2834513" y="2788158"/>
                  </a:lnTo>
                  <a:lnTo>
                    <a:pt x="2834513" y="2740279"/>
                  </a:lnTo>
                  <a:lnTo>
                    <a:pt x="2833623" y="2692273"/>
                  </a:lnTo>
                  <a:lnTo>
                    <a:pt x="2831972" y="2644394"/>
                  </a:lnTo>
                  <a:lnTo>
                    <a:pt x="2829433" y="2596641"/>
                  </a:lnTo>
                  <a:lnTo>
                    <a:pt x="2826004" y="2548763"/>
                  </a:lnTo>
                  <a:lnTo>
                    <a:pt x="2821686" y="2501011"/>
                  </a:lnTo>
                  <a:lnTo>
                    <a:pt x="2816606" y="2453259"/>
                  </a:lnTo>
                  <a:lnTo>
                    <a:pt x="2810637" y="2405634"/>
                  </a:lnTo>
                  <a:lnTo>
                    <a:pt x="2803906" y="2358136"/>
                  </a:lnTo>
                  <a:lnTo>
                    <a:pt x="2796286" y="2310638"/>
                  </a:lnTo>
                  <a:lnTo>
                    <a:pt x="2787777" y="2263266"/>
                  </a:lnTo>
                  <a:lnTo>
                    <a:pt x="2778379" y="2216023"/>
                  </a:lnTo>
                  <a:lnTo>
                    <a:pt x="2768218" y="2168906"/>
                  </a:lnTo>
                  <a:lnTo>
                    <a:pt x="2757169" y="2121916"/>
                  </a:lnTo>
                  <a:lnTo>
                    <a:pt x="2745232" y="2075180"/>
                  </a:lnTo>
                  <a:lnTo>
                    <a:pt x="2732405" y="2028444"/>
                  </a:lnTo>
                  <a:lnTo>
                    <a:pt x="2718816" y="1981962"/>
                  </a:lnTo>
                  <a:lnTo>
                    <a:pt x="2704338" y="1935734"/>
                  </a:lnTo>
                  <a:lnTo>
                    <a:pt x="2689097" y="1889633"/>
                  </a:lnTo>
                  <a:lnTo>
                    <a:pt x="2672968" y="1843659"/>
                  </a:lnTo>
                  <a:lnTo>
                    <a:pt x="2655950" y="1797939"/>
                  </a:lnTo>
                  <a:lnTo>
                    <a:pt x="2638043" y="1752600"/>
                  </a:lnTo>
                  <a:lnTo>
                    <a:pt x="2619374" y="1707388"/>
                  </a:lnTo>
                  <a:lnTo>
                    <a:pt x="2599816" y="1662302"/>
                  </a:lnTo>
                  <a:lnTo>
                    <a:pt x="2579369" y="1617726"/>
                  </a:lnTo>
                  <a:lnTo>
                    <a:pt x="2558161" y="1573276"/>
                  </a:lnTo>
                  <a:lnTo>
                    <a:pt x="2535936" y="1529080"/>
                  </a:lnTo>
                  <a:lnTo>
                    <a:pt x="2513075" y="1485264"/>
                  </a:lnTo>
                  <a:lnTo>
                    <a:pt x="2489199" y="1441703"/>
                  </a:lnTo>
                  <a:lnTo>
                    <a:pt x="2464562" y="1398524"/>
                  </a:lnTo>
                  <a:lnTo>
                    <a:pt x="2439416" y="1356233"/>
                  </a:lnTo>
                  <a:lnTo>
                    <a:pt x="2413635" y="1314577"/>
                  </a:lnTo>
                  <a:lnTo>
                    <a:pt x="2387091" y="1273302"/>
                  </a:lnTo>
                  <a:lnTo>
                    <a:pt x="2359914" y="1232789"/>
                  </a:lnTo>
                  <a:lnTo>
                    <a:pt x="2332100" y="1192657"/>
                  </a:lnTo>
                  <a:lnTo>
                    <a:pt x="2303525" y="1153160"/>
                  </a:lnTo>
                  <a:lnTo>
                    <a:pt x="2274442" y="1114298"/>
                  </a:lnTo>
                  <a:lnTo>
                    <a:pt x="2244597" y="1075816"/>
                  </a:lnTo>
                  <a:lnTo>
                    <a:pt x="2214117" y="1038098"/>
                  </a:lnTo>
                  <a:lnTo>
                    <a:pt x="2183130" y="1000887"/>
                  </a:lnTo>
                  <a:lnTo>
                    <a:pt x="2151507" y="964184"/>
                  </a:lnTo>
                  <a:lnTo>
                    <a:pt x="2119248" y="928243"/>
                  </a:lnTo>
                  <a:lnTo>
                    <a:pt x="2086356" y="892810"/>
                  </a:lnTo>
                  <a:lnTo>
                    <a:pt x="2052955" y="857885"/>
                  </a:lnTo>
                  <a:lnTo>
                    <a:pt x="2018918" y="823722"/>
                  </a:lnTo>
                  <a:lnTo>
                    <a:pt x="1984374" y="790066"/>
                  </a:lnTo>
                  <a:lnTo>
                    <a:pt x="1949195" y="757174"/>
                  </a:lnTo>
                  <a:lnTo>
                    <a:pt x="1913509" y="724788"/>
                  </a:lnTo>
                  <a:lnTo>
                    <a:pt x="1877314" y="693038"/>
                  </a:lnTo>
                  <a:lnTo>
                    <a:pt x="1840611" y="661924"/>
                  </a:lnTo>
                  <a:lnTo>
                    <a:pt x="1803399" y="631444"/>
                  </a:lnTo>
                  <a:lnTo>
                    <a:pt x="1765681" y="601599"/>
                  </a:lnTo>
                  <a:lnTo>
                    <a:pt x="1727454" y="572515"/>
                  </a:lnTo>
                  <a:lnTo>
                    <a:pt x="1688718" y="543940"/>
                  </a:lnTo>
                  <a:lnTo>
                    <a:pt x="1649475" y="516127"/>
                  </a:lnTo>
                  <a:lnTo>
                    <a:pt x="1609852" y="488950"/>
                  </a:lnTo>
                  <a:lnTo>
                    <a:pt x="1569719" y="462407"/>
                  </a:lnTo>
                  <a:lnTo>
                    <a:pt x="1529080" y="436625"/>
                  </a:lnTo>
                  <a:lnTo>
                    <a:pt x="1488059" y="411480"/>
                  </a:lnTo>
                  <a:lnTo>
                    <a:pt x="1446657" y="386969"/>
                  </a:lnTo>
                  <a:lnTo>
                    <a:pt x="1404746" y="363220"/>
                  </a:lnTo>
                  <a:lnTo>
                    <a:pt x="1362456" y="340233"/>
                  </a:lnTo>
                  <a:lnTo>
                    <a:pt x="1319784" y="317881"/>
                  </a:lnTo>
                  <a:lnTo>
                    <a:pt x="1276731" y="296163"/>
                  </a:lnTo>
                  <a:lnTo>
                    <a:pt x="1233296" y="275336"/>
                  </a:lnTo>
                  <a:lnTo>
                    <a:pt x="1189355" y="255015"/>
                  </a:lnTo>
                  <a:lnTo>
                    <a:pt x="1145159" y="235585"/>
                  </a:lnTo>
                  <a:lnTo>
                    <a:pt x="1100709" y="216788"/>
                  </a:lnTo>
                  <a:lnTo>
                    <a:pt x="1055750" y="198882"/>
                  </a:lnTo>
                  <a:lnTo>
                    <a:pt x="1010538" y="181610"/>
                  </a:lnTo>
                  <a:lnTo>
                    <a:pt x="964945" y="164973"/>
                  </a:lnTo>
                  <a:lnTo>
                    <a:pt x="919098" y="149225"/>
                  </a:lnTo>
                  <a:lnTo>
                    <a:pt x="872870" y="134238"/>
                  </a:lnTo>
                  <a:lnTo>
                    <a:pt x="826388" y="120014"/>
                  </a:lnTo>
                  <a:lnTo>
                    <a:pt x="779653" y="106552"/>
                  </a:lnTo>
                  <a:lnTo>
                    <a:pt x="732663" y="93852"/>
                  </a:lnTo>
                  <a:lnTo>
                    <a:pt x="685291" y="81914"/>
                  </a:lnTo>
                  <a:lnTo>
                    <a:pt x="637793" y="70738"/>
                  </a:lnTo>
                  <a:lnTo>
                    <a:pt x="589914" y="60451"/>
                  </a:lnTo>
                  <a:lnTo>
                    <a:pt x="541909" y="50926"/>
                  </a:lnTo>
                  <a:lnTo>
                    <a:pt x="493522" y="42163"/>
                  </a:lnTo>
                  <a:lnTo>
                    <a:pt x="445008" y="34162"/>
                  </a:lnTo>
                  <a:lnTo>
                    <a:pt x="396366" y="27050"/>
                  </a:lnTo>
                  <a:lnTo>
                    <a:pt x="347344" y="20827"/>
                  </a:lnTo>
                  <a:lnTo>
                    <a:pt x="298323" y="15366"/>
                  </a:lnTo>
                  <a:lnTo>
                    <a:pt x="248919" y="10668"/>
                  </a:lnTo>
                  <a:lnTo>
                    <a:pt x="199516" y="6858"/>
                  </a:lnTo>
                  <a:lnTo>
                    <a:pt x="149860" y="3810"/>
                  </a:lnTo>
                  <a:lnTo>
                    <a:pt x="100075" y="1650"/>
                  </a:lnTo>
                  <a:lnTo>
                    <a:pt x="50037" y="381"/>
                  </a:lnTo>
                  <a:lnTo>
                    <a:pt x="0" y="0"/>
                  </a:lnTo>
                  <a:close/>
                </a:path>
              </a:pathLst>
            </a:custGeom>
            <a:solidFill>
              <a:srgbClr val="43AE2A"/>
            </a:solidFill>
          </p:spPr>
          <p:txBody>
            <a:bodyPr wrap="square" lIns="0" tIns="0" rIns="0" bIns="0" rtlCol="0"/>
            <a:lstStyle/>
            <a:p>
              <a:pPr defTabSz="914378">
                <a:defRPr/>
              </a:pPr>
              <a:endParaRPr>
                <a:solidFill>
                  <a:prstClr val="black"/>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object 5">
              <a:extLst>
                <a:ext uri="{FF2B5EF4-FFF2-40B4-BE49-F238E27FC236}">
                  <a16:creationId xmlns:a16="http://schemas.microsoft.com/office/drawing/2014/main" id="{6462DC0B-D6A5-45F4-BB89-8CDC6852FF20}"/>
                </a:ext>
              </a:extLst>
            </p:cNvPr>
            <p:cNvSpPr/>
            <p:nvPr/>
          </p:nvSpPr>
          <p:spPr>
            <a:xfrm>
              <a:off x="6003797" y="855726"/>
              <a:ext cx="2834640" cy="4130040"/>
            </a:xfrm>
            <a:custGeom>
              <a:avLst/>
              <a:gdLst/>
              <a:ahLst/>
              <a:cxnLst/>
              <a:rect l="l" t="t" r="r" b="b"/>
              <a:pathLst>
                <a:path w="2834640" h="4130040">
                  <a:moveTo>
                    <a:pt x="0" y="0"/>
                  </a:moveTo>
                  <a:lnTo>
                    <a:pt x="50037" y="381"/>
                  </a:lnTo>
                  <a:lnTo>
                    <a:pt x="100075" y="1650"/>
                  </a:lnTo>
                  <a:lnTo>
                    <a:pt x="149860" y="3810"/>
                  </a:lnTo>
                  <a:lnTo>
                    <a:pt x="199516" y="6858"/>
                  </a:lnTo>
                  <a:lnTo>
                    <a:pt x="248919" y="10668"/>
                  </a:lnTo>
                  <a:lnTo>
                    <a:pt x="298323" y="15366"/>
                  </a:lnTo>
                  <a:lnTo>
                    <a:pt x="347344" y="20827"/>
                  </a:lnTo>
                  <a:lnTo>
                    <a:pt x="396366" y="27050"/>
                  </a:lnTo>
                  <a:lnTo>
                    <a:pt x="445007" y="34162"/>
                  </a:lnTo>
                  <a:lnTo>
                    <a:pt x="493522" y="42163"/>
                  </a:lnTo>
                  <a:lnTo>
                    <a:pt x="541908" y="50926"/>
                  </a:lnTo>
                  <a:lnTo>
                    <a:pt x="589915" y="60451"/>
                  </a:lnTo>
                  <a:lnTo>
                    <a:pt x="637794" y="70738"/>
                  </a:lnTo>
                  <a:lnTo>
                    <a:pt x="685292" y="81914"/>
                  </a:lnTo>
                  <a:lnTo>
                    <a:pt x="732662" y="93852"/>
                  </a:lnTo>
                  <a:lnTo>
                    <a:pt x="779652" y="106552"/>
                  </a:lnTo>
                  <a:lnTo>
                    <a:pt x="826388" y="120014"/>
                  </a:lnTo>
                  <a:lnTo>
                    <a:pt x="872871" y="134238"/>
                  </a:lnTo>
                  <a:lnTo>
                    <a:pt x="919099" y="149225"/>
                  </a:lnTo>
                  <a:lnTo>
                    <a:pt x="964946" y="164973"/>
                  </a:lnTo>
                  <a:lnTo>
                    <a:pt x="1010538" y="181610"/>
                  </a:lnTo>
                  <a:lnTo>
                    <a:pt x="1055751" y="198882"/>
                  </a:lnTo>
                  <a:lnTo>
                    <a:pt x="1100708" y="216788"/>
                  </a:lnTo>
                  <a:lnTo>
                    <a:pt x="1145158" y="235585"/>
                  </a:lnTo>
                  <a:lnTo>
                    <a:pt x="1189354" y="255015"/>
                  </a:lnTo>
                  <a:lnTo>
                    <a:pt x="1233297" y="275336"/>
                  </a:lnTo>
                  <a:lnTo>
                    <a:pt x="1276730" y="296163"/>
                  </a:lnTo>
                  <a:lnTo>
                    <a:pt x="1319783" y="317881"/>
                  </a:lnTo>
                  <a:lnTo>
                    <a:pt x="1362455" y="340233"/>
                  </a:lnTo>
                  <a:lnTo>
                    <a:pt x="1404747" y="363220"/>
                  </a:lnTo>
                  <a:lnTo>
                    <a:pt x="1446656" y="386969"/>
                  </a:lnTo>
                  <a:lnTo>
                    <a:pt x="1488058" y="411479"/>
                  </a:lnTo>
                  <a:lnTo>
                    <a:pt x="1529079" y="436625"/>
                  </a:lnTo>
                  <a:lnTo>
                    <a:pt x="1569720" y="462407"/>
                  </a:lnTo>
                  <a:lnTo>
                    <a:pt x="1609852" y="488950"/>
                  </a:lnTo>
                  <a:lnTo>
                    <a:pt x="1649476" y="516127"/>
                  </a:lnTo>
                  <a:lnTo>
                    <a:pt x="1688719" y="543940"/>
                  </a:lnTo>
                  <a:lnTo>
                    <a:pt x="1727453" y="572515"/>
                  </a:lnTo>
                  <a:lnTo>
                    <a:pt x="1765680" y="601599"/>
                  </a:lnTo>
                  <a:lnTo>
                    <a:pt x="1803400" y="631444"/>
                  </a:lnTo>
                  <a:lnTo>
                    <a:pt x="1840610" y="661924"/>
                  </a:lnTo>
                  <a:lnTo>
                    <a:pt x="1877313" y="693038"/>
                  </a:lnTo>
                  <a:lnTo>
                    <a:pt x="1913508" y="724788"/>
                  </a:lnTo>
                  <a:lnTo>
                    <a:pt x="1949196" y="757174"/>
                  </a:lnTo>
                  <a:lnTo>
                    <a:pt x="1984375" y="790066"/>
                  </a:lnTo>
                  <a:lnTo>
                    <a:pt x="2018919" y="823722"/>
                  </a:lnTo>
                  <a:lnTo>
                    <a:pt x="2052954" y="857885"/>
                  </a:lnTo>
                  <a:lnTo>
                    <a:pt x="2086355" y="892810"/>
                  </a:lnTo>
                  <a:lnTo>
                    <a:pt x="2119249" y="928243"/>
                  </a:lnTo>
                  <a:lnTo>
                    <a:pt x="2151506" y="964184"/>
                  </a:lnTo>
                  <a:lnTo>
                    <a:pt x="2183129" y="1000887"/>
                  </a:lnTo>
                  <a:lnTo>
                    <a:pt x="2214118" y="1038098"/>
                  </a:lnTo>
                  <a:lnTo>
                    <a:pt x="2244598" y="1075816"/>
                  </a:lnTo>
                  <a:lnTo>
                    <a:pt x="2274443" y="1114298"/>
                  </a:lnTo>
                  <a:lnTo>
                    <a:pt x="2303526" y="1153160"/>
                  </a:lnTo>
                  <a:lnTo>
                    <a:pt x="2332101" y="1192657"/>
                  </a:lnTo>
                  <a:lnTo>
                    <a:pt x="2359913" y="1232789"/>
                  </a:lnTo>
                  <a:lnTo>
                    <a:pt x="2387092" y="1273302"/>
                  </a:lnTo>
                  <a:lnTo>
                    <a:pt x="2413634" y="1314577"/>
                  </a:lnTo>
                  <a:lnTo>
                    <a:pt x="2439416" y="1356233"/>
                  </a:lnTo>
                  <a:lnTo>
                    <a:pt x="2464561" y="1398524"/>
                  </a:lnTo>
                  <a:lnTo>
                    <a:pt x="2489200" y="1441703"/>
                  </a:lnTo>
                  <a:lnTo>
                    <a:pt x="2513076" y="1485264"/>
                  </a:lnTo>
                  <a:lnTo>
                    <a:pt x="2535935" y="1529079"/>
                  </a:lnTo>
                  <a:lnTo>
                    <a:pt x="2558160" y="1573276"/>
                  </a:lnTo>
                  <a:lnTo>
                    <a:pt x="2579370" y="1617726"/>
                  </a:lnTo>
                  <a:lnTo>
                    <a:pt x="2599817" y="1662302"/>
                  </a:lnTo>
                  <a:lnTo>
                    <a:pt x="2619375" y="1707388"/>
                  </a:lnTo>
                  <a:lnTo>
                    <a:pt x="2638044" y="1752600"/>
                  </a:lnTo>
                  <a:lnTo>
                    <a:pt x="2655951" y="1797939"/>
                  </a:lnTo>
                  <a:lnTo>
                    <a:pt x="2672969" y="1843659"/>
                  </a:lnTo>
                  <a:lnTo>
                    <a:pt x="2689098" y="1889633"/>
                  </a:lnTo>
                  <a:lnTo>
                    <a:pt x="2704337" y="1935734"/>
                  </a:lnTo>
                  <a:lnTo>
                    <a:pt x="2718816" y="1981962"/>
                  </a:lnTo>
                  <a:lnTo>
                    <a:pt x="2732404" y="2028444"/>
                  </a:lnTo>
                  <a:lnTo>
                    <a:pt x="2745231" y="2075179"/>
                  </a:lnTo>
                  <a:lnTo>
                    <a:pt x="2757170" y="2121916"/>
                  </a:lnTo>
                  <a:lnTo>
                    <a:pt x="2768219" y="2168906"/>
                  </a:lnTo>
                  <a:lnTo>
                    <a:pt x="2778379" y="2216023"/>
                  </a:lnTo>
                  <a:lnTo>
                    <a:pt x="2787777" y="2263266"/>
                  </a:lnTo>
                  <a:lnTo>
                    <a:pt x="2796285" y="2310638"/>
                  </a:lnTo>
                  <a:lnTo>
                    <a:pt x="2803905" y="2358136"/>
                  </a:lnTo>
                  <a:lnTo>
                    <a:pt x="2810636" y="2405634"/>
                  </a:lnTo>
                  <a:lnTo>
                    <a:pt x="2816605" y="2453259"/>
                  </a:lnTo>
                  <a:lnTo>
                    <a:pt x="2821685" y="2501011"/>
                  </a:lnTo>
                  <a:lnTo>
                    <a:pt x="2826004" y="2548763"/>
                  </a:lnTo>
                  <a:lnTo>
                    <a:pt x="2829432" y="2596641"/>
                  </a:lnTo>
                  <a:lnTo>
                    <a:pt x="2831973" y="2644394"/>
                  </a:lnTo>
                  <a:lnTo>
                    <a:pt x="2833624" y="2692273"/>
                  </a:lnTo>
                  <a:lnTo>
                    <a:pt x="2834512" y="2740279"/>
                  </a:lnTo>
                  <a:lnTo>
                    <a:pt x="2834512" y="2788158"/>
                  </a:lnTo>
                  <a:lnTo>
                    <a:pt x="2833624" y="2836037"/>
                  </a:lnTo>
                  <a:lnTo>
                    <a:pt x="2831973" y="2883916"/>
                  </a:lnTo>
                  <a:lnTo>
                    <a:pt x="2829432" y="2931795"/>
                  </a:lnTo>
                  <a:lnTo>
                    <a:pt x="2826004" y="2979674"/>
                  </a:lnTo>
                  <a:lnTo>
                    <a:pt x="2821685" y="3027426"/>
                  </a:lnTo>
                  <a:lnTo>
                    <a:pt x="2816605" y="3075178"/>
                  </a:lnTo>
                  <a:lnTo>
                    <a:pt x="2810636" y="3122803"/>
                  </a:lnTo>
                  <a:lnTo>
                    <a:pt x="2803905" y="3170301"/>
                  </a:lnTo>
                  <a:lnTo>
                    <a:pt x="2796285" y="3217799"/>
                  </a:lnTo>
                  <a:lnTo>
                    <a:pt x="2787777" y="3265170"/>
                  </a:lnTo>
                  <a:lnTo>
                    <a:pt x="2778379" y="3312414"/>
                  </a:lnTo>
                  <a:lnTo>
                    <a:pt x="2768219" y="3359530"/>
                  </a:lnTo>
                  <a:lnTo>
                    <a:pt x="2757170" y="3406394"/>
                  </a:lnTo>
                  <a:lnTo>
                    <a:pt x="2745231" y="3453256"/>
                  </a:lnTo>
                  <a:lnTo>
                    <a:pt x="2732404" y="3499993"/>
                  </a:lnTo>
                  <a:lnTo>
                    <a:pt x="2718816" y="3546475"/>
                  </a:lnTo>
                  <a:lnTo>
                    <a:pt x="2704337" y="3592703"/>
                  </a:lnTo>
                  <a:lnTo>
                    <a:pt x="2689098" y="3638804"/>
                  </a:lnTo>
                  <a:lnTo>
                    <a:pt x="2672969" y="3684778"/>
                  </a:lnTo>
                  <a:lnTo>
                    <a:pt x="2655951" y="3730371"/>
                  </a:lnTo>
                  <a:lnTo>
                    <a:pt x="2638044" y="3775837"/>
                  </a:lnTo>
                  <a:lnTo>
                    <a:pt x="2619375" y="3821049"/>
                  </a:lnTo>
                  <a:lnTo>
                    <a:pt x="2599817" y="3866006"/>
                  </a:lnTo>
                  <a:lnTo>
                    <a:pt x="2579370" y="3910711"/>
                  </a:lnTo>
                  <a:lnTo>
                    <a:pt x="2558160" y="3955161"/>
                  </a:lnTo>
                  <a:lnTo>
                    <a:pt x="2535935" y="3999356"/>
                  </a:lnTo>
                  <a:lnTo>
                    <a:pt x="2513076" y="4043172"/>
                  </a:lnTo>
                  <a:lnTo>
                    <a:pt x="2489200" y="4086732"/>
                  </a:lnTo>
                  <a:lnTo>
                    <a:pt x="2464561" y="4129913"/>
                  </a:lnTo>
                  <a:lnTo>
                    <a:pt x="0" y="2764155"/>
                  </a:lnTo>
                  <a:lnTo>
                    <a:pt x="0" y="0"/>
                  </a:lnTo>
                  <a:close/>
                </a:path>
              </a:pathLst>
            </a:custGeom>
            <a:ln w="25907">
              <a:solidFill>
                <a:srgbClr val="FFFFFF"/>
              </a:solidFill>
            </a:ln>
          </p:spPr>
          <p:txBody>
            <a:bodyPr wrap="square" lIns="0" tIns="0" rIns="0" bIns="0" rtlCol="0"/>
            <a:lstStyle/>
            <a:p>
              <a:pPr defTabSz="914378">
                <a:defRPr/>
              </a:pPr>
              <a:endParaRPr>
                <a:solidFill>
                  <a:prstClr val="black"/>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object 6">
              <a:extLst>
                <a:ext uri="{FF2B5EF4-FFF2-40B4-BE49-F238E27FC236}">
                  <a16:creationId xmlns:a16="http://schemas.microsoft.com/office/drawing/2014/main" id="{48F34CA0-CDFB-473B-A854-D87F247C5400}"/>
                </a:ext>
              </a:extLst>
            </p:cNvPr>
            <p:cNvSpPr/>
            <p:nvPr/>
          </p:nvSpPr>
          <p:spPr>
            <a:xfrm>
              <a:off x="3541775" y="3633216"/>
              <a:ext cx="4928870" cy="2762885"/>
            </a:xfrm>
            <a:custGeom>
              <a:avLst/>
              <a:gdLst/>
              <a:ahLst/>
              <a:cxnLst/>
              <a:rect l="l" t="t" r="r" b="b"/>
              <a:pathLst>
                <a:path w="4928870" h="2762885">
                  <a:moveTo>
                    <a:pt x="2464308" y="0"/>
                  </a:moveTo>
                  <a:lnTo>
                    <a:pt x="0" y="1364995"/>
                  </a:lnTo>
                  <a:lnTo>
                    <a:pt x="25146" y="1407159"/>
                  </a:lnTo>
                  <a:lnTo>
                    <a:pt x="50926" y="1448942"/>
                  </a:lnTo>
                  <a:lnTo>
                    <a:pt x="77470" y="1490090"/>
                  </a:lnTo>
                  <a:lnTo>
                    <a:pt x="104648" y="1530603"/>
                  </a:lnTo>
                  <a:lnTo>
                    <a:pt x="132461" y="1570608"/>
                  </a:lnTo>
                  <a:lnTo>
                    <a:pt x="161036" y="1610105"/>
                  </a:lnTo>
                  <a:lnTo>
                    <a:pt x="190119" y="1649094"/>
                  </a:lnTo>
                  <a:lnTo>
                    <a:pt x="219963" y="1687321"/>
                  </a:lnTo>
                  <a:lnTo>
                    <a:pt x="250444" y="1725167"/>
                  </a:lnTo>
                  <a:lnTo>
                    <a:pt x="281432" y="1762378"/>
                  </a:lnTo>
                  <a:lnTo>
                    <a:pt x="313054" y="1798954"/>
                  </a:lnTo>
                  <a:lnTo>
                    <a:pt x="345313" y="1834895"/>
                  </a:lnTo>
                  <a:lnTo>
                    <a:pt x="378206" y="1870328"/>
                  </a:lnTo>
                  <a:lnTo>
                    <a:pt x="411607" y="1905126"/>
                  </a:lnTo>
                  <a:lnTo>
                    <a:pt x="445643" y="1939289"/>
                  </a:lnTo>
                  <a:lnTo>
                    <a:pt x="480187" y="1972919"/>
                  </a:lnTo>
                  <a:lnTo>
                    <a:pt x="515365" y="2005888"/>
                  </a:lnTo>
                  <a:lnTo>
                    <a:pt x="550926" y="2038235"/>
                  </a:lnTo>
                  <a:lnTo>
                    <a:pt x="587121" y="2069947"/>
                  </a:lnTo>
                  <a:lnTo>
                    <a:pt x="623824" y="2101024"/>
                  </a:lnTo>
                  <a:lnTo>
                    <a:pt x="661162" y="2131466"/>
                  </a:lnTo>
                  <a:lnTo>
                    <a:pt x="698881" y="2161260"/>
                  </a:lnTo>
                  <a:lnTo>
                    <a:pt x="737108" y="2190407"/>
                  </a:lnTo>
                  <a:lnTo>
                    <a:pt x="775843" y="2218893"/>
                  </a:lnTo>
                  <a:lnTo>
                    <a:pt x="815086" y="2246718"/>
                  </a:lnTo>
                  <a:lnTo>
                    <a:pt x="854710" y="2273871"/>
                  </a:lnTo>
                  <a:lnTo>
                    <a:pt x="894841" y="2300363"/>
                  </a:lnTo>
                  <a:lnTo>
                    <a:pt x="935354" y="2326170"/>
                  </a:lnTo>
                  <a:lnTo>
                    <a:pt x="976376" y="2351303"/>
                  </a:lnTo>
                  <a:lnTo>
                    <a:pt x="1017904" y="2375738"/>
                  </a:lnTo>
                  <a:lnTo>
                    <a:pt x="1059688" y="2399474"/>
                  </a:lnTo>
                  <a:lnTo>
                    <a:pt x="1101978" y="2422524"/>
                  </a:lnTo>
                  <a:lnTo>
                    <a:pt x="1144651" y="2444864"/>
                  </a:lnTo>
                  <a:lnTo>
                    <a:pt x="1187831" y="2466492"/>
                  </a:lnTo>
                  <a:lnTo>
                    <a:pt x="1231264" y="2487409"/>
                  </a:lnTo>
                  <a:lnTo>
                    <a:pt x="1275079" y="2507602"/>
                  </a:lnTo>
                  <a:lnTo>
                    <a:pt x="1319276" y="2527071"/>
                  </a:lnTo>
                  <a:lnTo>
                    <a:pt x="1363852" y="2545803"/>
                  </a:lnTo>
                  <a:lnTo>
                    <a:pt x="1408684" y="2563799"/>
                  </a:lnTo>
                  <a:lnTo>
                    <a:pt x="1453896" y="2581059"/>
                  </a:lnTo>
                  <a:lnTo>
                    <a:pt x="1499489" y="2597569"/>
                  </a:lnTo>
                  <a:lnTo>
                    <a:pt x="1545336" y="2613329"/>
                  </a:lnTo>
                  <a:lnTo>
                    <a:pt x="1591564" y="2628328"/>
                  </a:lnTo>
                  <a:lnTo>
                    <a:pt x="1638046" y="2642565"/>
                  </a:lnTo>
                  <a:lnTo>
                    <a:pt x="1684782" y="2656027"/>
                  </a:lnTo>
                  <a:lnTo>
                    <a:pt x="1731772" y="2668727"/>
                  </a:lnTo>
                  <a:lnTo>
                    <a:pt x="1779143" y="2680639"/>
                  </a:lnTo>
                  <a:lnTo>
                    <a:pt x="1826640" y="2691764"/>
                  </a:lnTo>
                  <a:lnTo>
                    <a:pt x="1874520" y="2702090"/>
                  </a:lnTo>
                  <a:lnTo>
                    <a:pt x="1922526" y="2711640"/>
                  </a:lnTo>
                  <a:lnTo>
                    <a:pt x="1970786" y="2720378"/>
                  </a:lnTo>
                  <a:lnTo>
                    <a:pt x="2019300" y="2728302"/>
                  </a:lnTo>
                  <a:lnTo>
                    <a:pt x="2068068" y="2735427"/>
                  </a:lnTo>
                  <a:lnTo>
                    <a:pt x="2116963" y="2741726"/>
                  </a:lnTo>
                  <a:lnTo>
                    <a:pt x="2166112" y="2747213"/>
                  </a:lnTo>
                  <a:lnTo>
                    <a:pt x="2215388" y="2751861"/>
                  </a:lnTo>
                  <a:lnTo>
                    <a:pt x="2264918" y="2755671"/>
                  </a:lnTo>
                  <a:lnTo>
                    <a:pt x="2314448" y="2758655"/>
                  </a:lnTo>
                  <a:lnTo>
                    <a:pt x="2364232" y="2760789"/>
                  </a:lnTo>
                  <a:lnTo>
                    <a:pt x="2414270" y="2762072"/>
                  </a:lnTo>
                  <a:lnTo>
                    <a:pt x="2464308" y="2762503"/>
                  </a:lnTo>
                  <a:lnTo>
                    <a:pt x="2514346" y="2762072"/>
                  </a:lnTo>
                  <a:lnTo>
                    <a:pt x="2564257" y="2760789"/>
                  </a:lnTo>
                  <a:lnTo>
                    <a:pt x="2614168" y="2758655"/>
                  </a:lnTo>
                  <a:lnTo>
                    <a:pt x="2663698" y="2755671"/>
                  </a:lnTo>
                  <a:lnTo>
                    <a:pt x="2713228" y="2751861"/>
                  </a:lnTo>
                  <a:lnTo>
                    <a:pt x="2762504" y="2747213"/>
                  </a:lnTo>
                  <a:lnTo>
                    <a:pt x="2811653" y="2741726"/>
                  </a:lnTo>
                  <a:lnTo>
                    <a:pt x="2860548" y="2735427"/>
                  </a:lnTo>
                  <a:lnTo>
                    <a:pt x="2909316" y="2728302"/>
                  </a:lnTo>
                  <a:lnTo>
                    <a:pt x="2957829" y="2720378"/>
                  </a:lnTo>
                  <a:lnTo>
                    <a:pt x="3006090" y="2711640"/>
                  </a:lnTo>
                  <a:lnTo>
                    <a:pt x="3054096" y="2702090"/>
                  </a:lnTo>
                  <a:lnTo>
                    <a:pt x="3101975" y="2691764"/>
                  </a:lnTo>
                  <a:lnTo>
                    <a:pt x="3149473" y="2680639"/>
                  </a:lnTo>
                  <a:lnTo>
                    <a:pt x="3196844" y="2668727"/>
                  </a:lnTo>
                  <a:lnTo>
                    <a:pt x="3243833" y="2656027"/>
                  </a:lnTo>
                  <a:lnTo>
                    <a:pt x="3290570" y="2642565"/>
                  </a:lnTo>
                  <a:lnTo>
                    <a:pt x="3337052" y="2628328"/>
                  </a:lnTo>
                  <a:lnTo>
                    <a:pt x="3383279" y="2613329"/>
                  </a:lnTo>
                  <a:lnTo>
                    <a:pt x="3429127" y="2597569"/>
                  </a:lnTo>
                  <a:lnTo>
                    <a:pt x="3474720" y="2581059"/>
                  </a:lnTo>
                  <a:lnTo>
                    <a:pt x="3519931" y="2563799"/>
                  </a:lnTo>
                  <a:lnTo>
                    <a:pt x="3564763" y="2545803"/>
                  </a:lnTo>
                  <a:lnTo>
                    <a:pt x="3609340" y="2527071"/>
                  </a:lnTo>
                  <a:lnTo>
                    <a:pt x="3653535" y="2507602"/>
                  </a:lnTo>
                  <a:lnTo>
                    <a:pt x="3697351" y="2487409"/>
                  </a:lnTo>
                  <a:lnTo>
                    <a:pt x="3740784" y="2466492"/>
                  </a:lnTo>
                  <a:lnTo>
                    <a:pt x="3783965" y="2444864"/>
                  </a:lnTo>
                  <a:lnTo>
                    <a:pt x="3826637" y="2422524"/>
                  </a:lnTo>
                  <a:lnTo>
                    <a:pt x="3868928" y="2399474"/>
                  </a:lnTo>
                  <a:lnTo>
                    <a:pt x="3910710" y="2375738"/>
                  </a:lnTo>
                  <a:lnTo>
                    <a:pt x="3952240" y="2351303"/>
                  </a:lnTo>
                  <a:lnTo>
                    <a:pt x="3993260" y="2326170"/>
                  </a:lnTo>
                  <a:lnTo>
                    <a:pt x="4033774" y="2300363"/>
                  </a:lnTo>
                  <a:lnTo>
                    <a:pt x="4073905" y="2273871"/>
                  </a:lnTo>
                  <a:lnTo>
                    <a:pt x="4113529" y="2246718"/>
                  </a:lnTo>
                  <a:lnTo>
                    <a:pt x="4152773" y="2218893"/>
                  </a:lnTo>
                  <a:lnTo>
                    <a:pt x="4191507" y="2190407"/>
                  </a:lnTo>
                  <a:lnTo>
                    <a:pt x="4229734" y="2161260"/>
                  </a:lnTo>
                  <a:lnTo>
                    <a:pt x="4267454" y="2131466"/>
                  </a:lnTo>
                  <a:lnTo>
                    <a:pt x="4304665" y="2101024"/>
                  </a:lnTo>
                  <a:lnTo>
                    <a:pt x="4341495" y="2069947"/>
                  </a:lnTo>
                  <a:lnTo>
                    <a:pt x="4377690" y="2038235"/>
                  </a:lnTo>
                  <a:lnTo>
                    <a:pt x="4413250" y="2005888"/>
                  </a:lnTo>
                  <a:lnTo>
                    <a:pt x="4448429" y="1972919"/>
                  </a:lnTo>
                  <a:lnTo>
                    <a:pt x="4482973" y="1939289"/>
                  </a:lnTo>
                  <a:lnTo>
                    <a:pt x="4517008" y="1905126"/>
                  </a:lnTo>
                  <a:lnTo>
                    <a:pt x="4550409" y="1870328"/>
                  </a:lnTo>
                  <a:lnTo>
                    <a:pt x="4583303" y="1834895"/>
                  </a:lnTo>
                  <a:lnTo>
                    <a:pt x="4615560" y="1798954"/>
                  </a:lnTo>
                  <a:lnTo>
                    <a:pt x="4647183" y="1762378"/>
                  </a:lnTo>
                  <a:lnTo>
                    <a:pt x="4678172" y="1725167"/>
                  </a:lnTo>
                  <a:lnTo>
                    <a:pt x="4708652" y="1687321"/>
                  </a:lnTo>
                  <a:lnTo>
                    <a:pt x="4738497" y="1649094"/>
                  </a:lnTo>
                  <a:lnTo>
                    <a:pt x="4767580" y="1610105"/>
                  </a:lnTo>
                  <a:lnTo>
                    <a:pt x="4796155" y="1570608"/>
                  </a:lnTo>
                  <a:lnTo>
                    <a:pt x="4823968" y="1530603"/>
                  </a:lnTo>
                  <a:lnTo>
                    <a:pt x="4851146" y="1490090"/>
                  </a:lnTo>
                  <a:lnTo>
                    <a:pt x="4877689" y="1448942"/>
                  </a:lnTo>
                  <a:lnTo>
                    <a:pt x="4903470" y="1407159"/>
                  </a:lnTo>
                  <a:lnTo>
                    <a:pt x="4928616" y="1364995"/>
                  </a:lnTo>
                  <a:lnTo>
                    <a:pt x="2464308" y="0"/>
                  </a:lnTo>
                  <a:close/>
                </a:path>
              </a:pathLst>
            </a:custGeom>
            <a:solidFill>
              <a:srgbClr val="046A38"/>
            </a:solidFill>
          </p:spPr>
          <p:txBody>
            <a:bodyPr wrap="square" lIns="0" tIns="0" rIns="0" bIns="0" rtlCol="0"/>
            <a:lstStyle/>
            <a:p>
              <a:pPr defTabSz="914378">
                <a:defRPr/>
              </a:pPr>
              <a:endParaRPr>
                <a:solidFill>
                  <a:prstClr val="black"/>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object 7">
              <a:extLst>
                <a:ext uri="{FF2B5EF4-FFF2-40B4-BE49-F238E27FC236}">
                  <a16:creationId xmlns:a16="http://schemas.microsoft.com/office/drawing/2014/main" id="{0FC9093B-CA60-44CF-85DA-D81803239493}"/>
                </a:ext>
              </a:extLst>
            </p:cNvPr>
            <p:cNvSpPr/>
            <p:nvPr/>
          </p:nvSpPr>
          <p:spPr>
            <a:xfrm>
              <a:off x="3542538" y="3633978"/>
              <a:ext cx="4928870" cy="2762885"/>
            </a:xfrm>
            <a:custGeom>
              <a:avLst/>
              <a:gdLst/>
              <a:ahLst/>
              <a:cxnLst/>
              <a:rect l="l" t="t" r="r" b="b"/>
              <a:pathLst>
                <a:path w="4928870" h="2762885">
                  <a:moveTo>
                    <a:pt x="4928616" y="1364996"/>
                  </a:moveTo>
                  <a:lnTo>
                    <a:pt x="4903470" y="1407160"/>
                  </a:lnTo>
                  <a:lnTo>
                    <a:pt x="4877689" y="1448943"/>
                  </a:lnTo>
                  <a:lnTo>
                    <a:pt x="4851145" y="1490091"/>
                  </a:lnTo>
                  <a:lnTo>
                    <a:pt x="4823968" y="1530604"/>
                  </a:lnTo>
                  <a:lnTo>
                    <a:pt x="4796155" y="1570609"/>
                  </a:lnTo>
                  <a:lnTo>
                    <a:pt x="4767580" y="1610106"/>
                  </a:lnTo>
                  <a:lnTo>
                    <a:pt x="4738496" y="1649095"/>
                  </a:lnTo>
                  <a:lnTo>
                    <a:pt x="4708652" y="1687322"/>
                  </a:lnTo>
                  <a:lnTo>
                    <a:pt x="4678171" y="1725168"/>
                  </a:lnTo>
                  <a:lnTo>
                    <a:pt x="4647184" y="1762379"/>
                  </a:lnTo>
                  <a:lnTo>
                    <a:pt x="4615561" y="1798955"/>
                  </a:lnTo>
                  <a:lnTo>
                    <a:pt x="4583303" y="1834896"/>
                  </a:lnTo>
                  <a:lnTo>
                    <a:pt x="4550410" y="1870329"/>
                  </a:lnTo>
                  <a:lnTo>
                    <a:pt x="4517009" y="1905127"/>
                  </a:lnTo>
                  <a:lnTo>
                    <a:pt x="4482972" y="1939290"/>
                  </a:lnTo>
                  <a:lnTo>
                    <a:pt x="4448429" y="1972919"/>
                  </a:lnTo>
                  <a:lnTo>
                    <a:pt x="4413250" y="2005888"/>
                  </a:lnTo>
                  <a:lnTo>
                    <a:pt x="4377690" y="2038235"/>
                  </a:lnTo>
                  <a:lnTo>
                    <a:pt x="4341495" y="2069947"/>
                  </a:lnTo>
                  <a:lnTo>
                    <a:pt x="4304792" y="2101024"/>
                  </a:lnTo>
                  <a:lnTo>
                    <a:pt x="4267454" y="2131466"/>
                  </a:lnTo>
                  <a:lnTo>
                    <a:pt x="4229735" y="2161260"/>
                  </a:lnTo>
                  <a:lnTo>
                    <a:pt x="4191508" y="2190407"/>
                  </a:lnTo>
                  <a:lnTo>
                    <a:pt x="4152772" y="2218893"/>
                  </a:lnTo>
                  <a:lnTo>
                    <a:pt x="4113530" y="2246718"/>
                  </a:lnTo>
                  <a:lnTo>
                    <a:pt x="4073906" y="2273871"/>
                  </a:lnTo>
                  <a:lnTo>
                    <a:pt x="4033773" y="2300363"/>
                  </a:lnTo>
                  <a:lnTo>
                    <a:pt x="3993261" y="2326170"/>
                  </a:lnTo>
                  <a:lnTo>
                    <a:pt x="3952240" y="2351303"/>
                  </a:lnTo>
                  <a:lnTo>
                    <a:pt x="3910711" y="2375738"/>
                  </a:lnTo>
                  <a:lnTo>
                    <a:pt x="3868928" y="2399474"/>
                  </a:lnTo>
                  <a:lnTo>
                    <a:pt x="3826637" y="2422525"/>
                  </a:lnTo>
                  <a:lnTo>
                    <a:pt x="3783965" y="2444864"/>
                  </a:lnTo>
                  <a:lnTo>
                    <a:pt x="3740785" y="2466492"/>
                  </a:lnTo>
                  <a:lnTo>
                    <a:pt x="3697351" y="2487409"/>
                  </a:lnTo>
                  <a:lnTo>
                    <a:pt x="3653536" y="2507602"/>
                  </a:lnTo>
                  <a:lnTo>
                    <a:pt x="3609340" y="2527071"/>
                  </a:lnTo>
                  <a:lnTo>
                    <a:pt x="3564763" y="2545803"/>
                  </a:lnTo>
                  <a:lnTo>
                    <a:pt x="3519932" y="2563799"/>
                  </a:lnTo>
                  <a:lnTo>
                    <a:pt x="3474719" y="2581059"/>
                  </a:lnTo>
                  <a:lnTo>
                    <a:pt x="3429127" y="2597569"/>
                  </a:lnTo>
                  <a:lnTo>
                    <a:pt x="3383280" y="2613329"/>
                  </a:lnTo>
                  <a:lnTo>
                    <a:pt x="3337052" y="2628328"/>
                  </a:lnTo>
                  <a:lnTo>
                    <a:pt x="3290569" y="2642565"/>
                  </a:lnTo>
                  <a:lnTo>
                    <a:pt x="3243834" y="2656027"/>
                  </a:lnTo>
                  <a:lnTo>
                    <a:pt x="3196843" y="2668727"/>
                  </a:lnTo>
                  <a:lnTo>
                    <a:pt x="3149472" y="2680639"/>
                  </a:lnTo>
                  <a:lnTo>
                    <a:pt x="3101975" y="2691765"/>
                  </a:lnTo>
                  <a:lnTo>
                    <a:pt x="3054095" y="2702090"/>
                  </a:lnTo>
                  <a:lnTo>
                    <a:pt x="3006090" y="2711640"/>
                  </a:lnTo>
                  <a:lnTo>
                    <a:pt x="2957829" y="2720378"/>
                  </a:lnTo>
                  <a:lnTo>
                    <a:pt x="2909316" y="2728302"/>
                  </a:lnTo>
                  <a:lnTo>
                    <a:pt x="2860548" y="2735427"/>
                  </a:lnTo>
                  <a:lnTo>
                    <a:pt x="2811653" y="2741726"/>
                  </a:lnTo>
                  <a:lnTo>
                    <a:pt x="2762504" y="2747213"/>
                  </a:lnTo>
                  <a:lnTo>
                    <a:pt x="2713228" y="2751861"/>
                  </a:lnTo>
                  <a:lnTo>
                    <a:pt x="2663698" y="2755671"/>
                  </a:lnTo>
                  <a:lnTo>
                    <a:pt x="2614167" y="2758655"/>
                  </a:lnTo>
                  <a:lnTo>
                    <a:pt x="2564257" y="2760789"/>
                  </a:lnTo>
                  <a:lnTo>
                    <a:pt x="2514346" y="2762072"/>
                  </a:lnTo>
                  <a:lnTo>
                    <a:pt x="2464308" y="2762504"/>
                  </a:lnTo>
                  <a:lnTo>
                    <a:pt x="2414270" y="2762072"/>
                  </a:lnTo>
                  <a:lnTo>
                    <a:pt x="2364232" y="2760789"/>
                  </a:lnTo>
                  <a:lnTo>
                    <a:pt x="2314448" y="2758655"/>
                  </a:lnTo>
                  <a:lnTo>
                    <a:pt x="2264917" y="2755671"/>
                  </a:lnTo>
                  <a:lnTo>
                    <a:pt x="2215388" y="2751861"/>
                  </a:lnTo>
                  <a:lnTo>
                    <a:pt x="2166112" y="2747213"/>
                  </a:lnTo>
                  <a:lnTo>
                    <a:pt x="2116963" y="2741726"/>
                  </a:lnTo>
                  <a:lnTo>
                    <a:pt x="2068067" y="2735427"/>
                  </a:lnTo>
                  <a:lnTo>
                    <a:pt x="2019300" y="2728302"/>
                  </a:lnTo>
                  <a:lnTo>
                    <a:pt x="1970786" y="2720378"/>
                  </a:lnTo>
                  <a:lnTo>
                    <a:pt x="1922526" y="2711640"/>
                  </a:lnTo>
                  <a:lnTo>
                    <a:pt x="1874520" y="2702090"/>
                  </a:lnTo>
                  <a:lnTo>
                    <a:pt x="1826640" y="2691765"/>
                  </a:lnTo>
                  <a:lnTo>
                    <a:pt x="1779142" y="2680639"/>
                  </a:lnTo>
                  <a:lnTo>
                    <a:pt x="1731772" y="2668727"/>
                  </a:lnTo>
                  <a:lnTo>
                    <a:pt x="1684782" y="2656027"/>
                  </a:lnTo>
                  <a:lnTo>
                    <a:pt x="1638046" y="2642565"/>
                  </a:lnTo>
                  <a:lnTo>
                    <a:pt x="1591564" y="2628328"/>
                  </a:lnTo>
                  <a:lnTo>
                    <a:pt x="1545336" y="2613329"/>
                  </a:lnTo>
                  <a:lnTo>
                    <a:pt x="1499489" y="2597569"/>
                  </a:lnTo>
                  <a:lnTo>
                    <a:pt x="1453896" y="2581059"/>
                  </a:lnTo>
                  <a:lnTo>
                    <a:pt x="1408684" y="2563799"/>
                  </a:lnTo>
                  <a:lnTo>
                    <a:pt x="1363852" y="2545803"/>
                  </a:lnTo>
                  <a:lnTo>
                    <a:pt x="1319276" y="2527071"/>
                  </a:lnTo>
                  <a:lnTo>
                    <a:pt x="1275079" y="2507602"/>
                  </a:lnTo>
                  <a:lnTo>
                    <a:pt x="1231264" y="2487409"/>
                  </a:lnTo>
                  <a:lnTo>
                    <a:pt x="1187831" y="2466492"/>
                  </a:lnTo>
                  <a:lnTo>
                    <a:pt x="1144651" y="2444864"/>
                  </a:lnTo>
                  <a:lnTo>
                    <a:pt x="1101978" y="2422525"/>
                  </a:lnTo>
                  <a:lnTo>
                    <a:pt x="1059688" y="2399474"/>
                  </a:lnTo>
                  <a:lnTo>
                    <a:pt x="1017904" y="2375738"/>
                  </a:lnTo>
                  <a:lnTo>
                    <a:pt x="976376" y="2351303"/>
                  </a:lnTo>
                  <a:lnTo>
                    <a:pt x="935354" y="2326170"/>
                  </a:lnTo>
                  <a:lnTo>
                    <a:pt x="894841" y="2300363"/>
                  </a:lnTo>
                  <a:lnTo>
                    <a:pt x="854710" y="2273871"/>
                  </a:lnTo>
                  <a:lnTo>
                    <a:pt x="815086" y="2246718"/>
                  </a:lnTo>
                  <a:lnTo>
                    <a:pt x="775842" y="2218893"/>
                  </a:lnTo>
                  <a:lnTo>
                    <a:pt x="737108" y="2190407"/>
                  </a:lnTo>
                  <a:lnTo>
                    <a:pt x="698881" y="2161260"/>
                  </a:lnTo>
                  <a:lnTo>
                    <a:pt x="661162" y="2131466"/>
                  </a:lnTo>
                  <a:lnTo>
                    <a:pt x="623824" y="2101024"/>
                  </a:lnTo>
                  <a:lnTo>
                    <a:pt x="587121" y="2069947"/>
                  </a:lnTo>
                  <a:lnTo>
                    <a:pt x="550926" y="2038235"/>
                  </a:lnTo>
                  <a:lnTo>
                    <a:pt x="515365" y="2005888"/>
                  </a:lnTo>
                  <a:lnTo>
                    <a:pt x="480187" y="1972919"/>
                  </a:lnTo>
                  <a:lnTo>
                    <a:pt x="445642" y="1939290"/>
                  </a:lnTo>
                  <a:lnTo>
                    <a:pt x="411607" y="1905127"/>
                  </a:lnTo>
                  <a:lnTo>
                    <a:pt x="378206" y="1870329"/>
                  </a:lnTo>
                  <a:lnTo>
                    <a:pt x="345313" y="1834896"/>
                  </a:lnTo>
                  <a:lnTo>
                    <a:pt x="313054" y="1798955"/>
                  </a:lnTo>
                  <a:lnTo>
                    <a:pt x="281432" y="1762379"/>
                  </a:lnTo>
                  <a:lnTo>
                    <a:pt x="250444" y="1725168"/>
                  </a:lnTo>
                  <a:lnTo>
                    <a:pt x="219963" y="1687322"/>
                  </a:lnTo>
                  <a:lnTo>
                    <a:pt x="190119" y="1649095"/>
                  </a:lnTo>
                  <a:lnTo>
                    <a:pt x="161036" y="1610106"/>
                  </a:lnTo>
                  <a:lnTo>
                    <a:pt x="132461" y="1570609"/>
                  </a:lnTo>
                  <a:lnTo>
                    <a:pt x="104648" y="1530604"/>
                  </a:lnTo>
                  <a:lnTo>
                    <a:pt x="77470" y="1490091"/>
                  </a:lnTo>
                  <a:lnTo>
                    <a:pt x="50926" y="1448943"/>
                  </a:lnTo>
                  <a:lnTo>
                    <a:pt x="25146" y="1407160"/>
                  </a:lnTo>
                  <a:lnTo>
                    <a:pt x="0" y="1364996"/>
                  </a:lnTo>
                  <a:lnTo>
                    <a:pt x="2464308" y="0"/>
                  </a:lnTo>
                  <a:lnTo>
                    <a:pt x="4928616" y="1364996"/>
                  </a:lnTo>
                  <a:close/>
                </a:path>
              </a:pathLst>
            </a:custGeom>
            <a:ln w="25908">
              <a:solidFill>
                <a:srgbClr val="FFFFFF"/>
              </a:solidFill>
            </a:ln>
          </p:spPr>
          <p:txBody>
            <a:bodyPr wrap="square" lIns="0" tIns="0" rIns="0" bIns="0" rtlCol="0"/>
            <a:lstStyle/>
            <a:p>
              <a:pPr defTabSz="914378">
                <a:defRPr/>
              </a:pPr>
              <a:endParaRPr>
                <a:solidFill>
                  <a:prstClr val="black"/>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object 8">
              <a:extLst>
                <a:ext uri="{FF2B5EF4-FFF2-40B4-BE49-F238E27FC236}">
                  <a16:creationId xmlns:a16="http://schemas.microsoft.com/office/drawing/2014/main" id="{8179C247-7026-40C3-B5B5-5847E138B2E4}"/>
                </a:ext>
              </a:extLst>
            </p:cNvPr>
            <p:cNvSpPr/>
            <p:nvPr/>
          </p:nvSpPr>
          <p:spPr>
            <a:xfrm>
              <a:off x="3160775" y="854964"/>
              <a:ext cx="2835910" cy="4130040"/>
            </a:xfrm>
            <a:custGeom>
              <a:avLst/>
              <a:gdLst/>
              <a:ahLst/>
              <a:cxnLst/>
              <a:rect l="l" t="t" r="r" b="b"/>
              <a:pathLst>
                <a:path w="2835910" h="4130040">
                  <a:moveTo>
                    <a:pt x="2835529" y="0"/>
                  </a:moveTo>
                  <a:lnTo>
                    <a:pt x="2785491" y="381"/>
                  </a:lnTo>
                  <a:lnTo>
                    <a:pt x="2735453" y="1650"/>
                  </a:lnTo>
                  <a:lnTo>
                    <a:pt x="2685669" y="3810"/>
                  </a:lnTo>
                  <a:lnTo>
                    <a:pt x="2636012" y="6858"/>
                  </a:lnTo>
                  <a:lnTo>
                    <a:pt x="2586482" y="10668"/>
                  </a:lnTo>
                  <a:lnTo>
                    <a:pt x="2537206" y="15366"/>
                  </a:lnTo>
                  <a:lnTo>
                    <a:pt x="2488057" y="20827"/>
                  </a:lnTo>
                  <a:lnTo>
                    <a:pt x="2439162" y="27050"/>
                  </a:lnTo>
                  <a:lnTo>
                    <a:pt x="2390394" y="34162"/>
                  </a:lnTo>
                  <a:lnTo>
                    <a:pt x="2341879" y="42163"/>
                  </a:lnTo>
                  <a:lnTo>
                    <a:pt x="2293493" y="50926"/>
                  </a:lnTo>
                  <a:lnTo>
                    <a:pt x="2245487" y="60451"/>
                  </a:lnTo>
                  <a:lnTo>
                    <a:pt x="2197608" y="70738"/>
                  </a:lnTo>
                  <a:lnTo>
                    <a:pt x="2149983" y="81914"/>
                  </a:lnTo>
                  <a:lnTo>
                    <a:pt x="2102739" y="93852"/>
                  </a:lnTo>
                  <a:lnTo>
                    <a:pt x="2055622" y="106552"/>
                  </a:lnTo>
                  <a:lnTo>
                    <a:pt x="2008886" y="120014"/>
                  </a:lnTo>
                  <a:lnTo>
                    <a:pt x="1962403" y="134238"/>
                  </a:lnTo>
                  <a:lnTo>
                    <a:pt x="1916176" y="149225"/>
                  </a:lnTo>
                  <a:lnTo>
                    <a:pt x="1870328" y="164973"/>
                  </a:lnTo>
                  <a:lnTo>
                    <a:pt x="1824736" y="181610"/>
                  </a:lnTo>
                  <a:lnTo>
                    <a:pt x="1779397" y="198882"/>
                  </a:lnTo>
                  <a:lnTo>
                    <a:pt x="1734565" y="216788"/>
                  </a:lnTo>
                  <a:lnTo>
                    <a:pt x="1689989" y="235585"/>
                  </a:lnTo>
                  <a:lnTo>
                    <a:pt x="1645793" y="255015"/>
                  </a:lnTo>
                  <a:lnTo>
                    <a:pt x="1601977" y="275209"/>
                  </a:lnTo>
                  <a:lnTo>
                    <a:pt x="1558416" y="296163"/>
                  </a:lnTo>
                  <a:lnTo>
                    <a:pt x="1515364" y="317881"/>
                  </a:lnTo>
                  <a:lnTo>
                    <a:pt x="1472691" y="340233"/>
                  </a:lnTo>
                  <a:lnTo>
                    <a:pt x="1430401" y="363220"/>
                  </a:lnTo>
                  <a:lnTo>
                    <a:pt x="1388490" y="386969"/>
                  </a:lnTo>
                  <a:lnTo>
                    <a:pt x="1347089" y="411480"/>
                  </a:lnTo>
                  <a:lnTo>
                    <a:pt x="1305940" y="436625"/>
                  </a:lnTo>
                  <a:lnTo>
                    <a:pt x="1265427" y="462407"/>
                  </a:lnTo>
                  <a:lnTo>
                    <a:pt x="1225296" y="488950"/>
                  </a:lnTo>
                  <a:lnTo>
                    <a:pt x="1185545" y="516127"/>
                  </a:lnTo>
                  <a:lnTo>
                    <a:pt x="1146302" y="543940"/>
                  </a:lnTo>
                  <a:lnTo>
                    <a:pt x="1107566" y="572388"/>
                  </a:lnTo>
                  <a:lnTo>
                    <a:pt x="1069339" y="601599"/>
                  </a:lnTo>
                  <a:lnTo>
                    <a:pt x="1031621" y="631444"/>
                  </a:lnTo>
                  <a:lnTo>
                    <a:pt x="994410" y="661924"/>
                  </a:lnTo>
                  <a:lnTo>
                    <a:pt x="957579" y="693038"/>
                  </a:lnTo>
                  <a:lnTo>
                    <a:pt x="921385" y="724662"/>
                  </a:lnTo>
                  <a:lnTo>
                    <a:pt x="885698" y="757047"/>
                  </a:lnTo>
                  <a:lnTo>
                    <a:pt x="850646" y="790066"/>
                  </a:lnTo>
                  <a:lnTo>
                    <a:pt x="816101" y="823722"/>
                  </a:lnTo>
                  <a:lnTo>
                    <a:pt x="782065" y="857885"/>
                  </a:lnTo>
                  <a:lnTo>
                    <a:pt x="748538" y="892683"/>
                  </a:lnTo>
                  <a:lnTo>
                    <a:pt x="715772" y="928115"/>
                  </a:lnTo>
                  <a:lnTo>
                    <a:pt x="683513" y="964184"/>
                  </a:lnTo>
                  <a:lnTo>
                    <a:pt x="651763" y="1000760"/>
                  </a:lnTo>
                  <a:lnTo>
                    <a:pt x="620776" y="1037971"/>
                  </a:lnTo>
                  <a:lnTo>
                    <a:pt x="590296" y="1075816"/>
                  </a:lnTo>
                  <a:lnTo>
                    <a:pt x="560451" y="1114171"/>
                  </a:lnTo>
                  <a:lnTo>
                    <a:pt x="531368" y="1153033"/>
                  </a:lnTo>
                  <a:lnTo>
                    <a:pt x="502793" y="1192530"/>
                  </a:lnTo>
                  <a:lnTo>
                    <a:pt x="474979" y="1232662"/>
                  </a:lnTo>
                  <a:lnTo>
                    <a:pt x="447801" y="1273302"/>
                  </a:lnTo>
                  <a:lnTo>
                    <a:pt x="421259" y="1314450"/>
                  </a:lnTo>
                  <a:lnTo>
                    <a:pt x="395350" y="1356106"/>
                  </a:lnTo>
                  <a:lnTo>
                    <a:pt x="370204" y="1398397"/>
                  </a:lnTo>
                  <a:lnTo>
                    <a:pt x="345566" y="1441577"/>
                  </a:lnTo>
                  <a:lnTo>
                    <a:pt x="321690" y="1485138"/>
                  </a:lnTo>
                  <a:lnTo>
                    <a:pt x="298703" y="1528952"/>
                  </a:lnTo>
                  <a:lnTo>
                    <a:pt x="276606" y="1573149"/>
                  </a:lnTo>
                  <a:lnTo>
                    <a:pt x="255397" y="1617599"/>
                  </a:lnTo>
                  <a:lnTo>
                    <a:pt x="234950" y="1662302"/>
                  </a:lnTo>
                  <a:lnTo>
                    <a:pt x="215391" y="1707261"/>
                  </a:lnTo>
                  <a:lnTo>
                    <a:pt x="196596" y="1752473"/>
                  </a:lnTo>
                  <a:lnTo>
                    <a:pt x="178688" y="1797939"/>
                  </a:lnTo>
                  <a:lnTo>
                    <a:pt x="161671" y="1843659"/>
                  </a:lnTo>
                  <a:lnTo>
                    <a:pt x="145541" y="1889506"/>
                  </a:lnTo>
                  <a:lnTo>
                    <a:pt x="130175" y="1935607"/>
                  </a:lnTo>
                  <a:lnTo>
                    <a:pt x="115697" y="1981962"/>
                  </a:lnTo>
                  <a:lnTo>
                    <a:pt x="102108" y="2028444"/>
                  </a:lnTo>
                  <a:lnTo>
                    <a:pt x="89407" y="2075052"/>
                  </a:lnTo>
                  <a:lnTo>
                    <a:pt x="77469" y="2121916"/>
                  </a:lnTo>
                  <a:lnTo>
                    <a:pt x="66421" y="2168906"/>
                  </a:lnTo>
                  <a:lnTo>
                    <a:pt x="56134" y="2216023"/>
                  </a:lnTo>
                  <a:lnTo>
                    <a:pt x="46862" y="2263266"/>
                  </a:lnTo>
                  <a:lnTo>
                    <a:pt x="38354" y="2310638"/>
                  </a:lnTo>
                  <a:lnTo>
                    <a:pt x="30606" y="2358009"/>
                  </a:lnTo>
                  <a:lnTo>
                    <a:pt x="23875" y="2405634"/>
                  </a:lnTo>
                  <a:lnTo>
                    <a:pt x="17906" y="2453259"/>
                  </a:lnTo>
                  <a:lnTo>
                    <a:pt x="12826" y="2501011"/>
                  </a:lnTo>
                  <a:lnTo>
                    <a:pt x="8509" y="2548763"/>
                  </a:lnTo>
                  <a:lnTo>
                    <a:pt x="5080" y="2596515"/>
                  </a:lnTo>
                  <a:lnTo>
                    <a:pt x="2540" y="2644394"/>
                  </a:lnTo>
                  <a:lnTo>
                    <a:pt x="888" y="2692273"/>
                  </a:lnTo>
                  <a:lnTo>
                    <a:pt x="0" y="2740279"/>
                  </a:lnTo>
                  <a:lnTo>
                    <a:pt x="0" y="2788158"/>
                  </a:lnTo>
                  <a:lnTo>
                    <a:pt x="888" y="2836037"/>
                  </a:lnTo>
                  <a:lnTo>
                    <a:pt x="2540" y="2883916"/>
                  </a:lnTo>
                  <a:lnTo>
                    <a:pt x="5080" y="2931795"/>
                  </a:lnTo>
                  <a:lnTo>
                    <a:pt x="8509" y="2979674"/>
                  </a:lnTo>
                  <a:lnTo>
                    <a:pt x="12826" y="3027426"/>
                  </a:lnTo>
                  <a:lnTo>
                    <a:pt x="17906" y="3075178"/>
                  </a:lnTo>
                  <a:lnTo>
                    <a:pt x="23875" y="3122803"/>
                  </a:lnTo>
                  <a:lnTo>
                    <a:pt x="30606" y="3170301"/>
                  </a:lnTo>
                  <a:lnTo>
                    <a:pt x="38354" y="3217799"/>
                  </a:lnTo>
                  <a:lnTo>
                    <a:pt x="46862" y="3265170"/>
                  </a:lnTo>
                  <a:lnTo>
                    <a:pt x="56134" y="3312414"/>
                  </a:lnTo>
                  <a:lnTo>
                    <a:pt x="66421" y="3359530"/>
                  </a:lnTo>
                  <a:lnTo>
                    <a:pt x="77469" y="3406521"/>
                  </a:lnTo>
                  <a:lnTo>
                    <a:pt x="89407" y="3453384"/>
                  </a:lnTo>
                  <a:lnTo>
                    <a:pt x="102108" y="3499993"/>
                  </a:lnTo>
                  <a:lnTo>
                    <a:pt x="115697" y="3546475"/>
                  </a:lnTo>
                  <a:lnTo>
                    <a:pt x="130175" y="3592829"/>
                  </a:lnTo>
                  <a:lnTo>
                    <a:pt x="145541" y="3638930"/>
                  </a:lnTo>
                  <a:lnTo>
                    <a:pt x="161671" y="3684778"/>
                  </a:lnTo>
                  <a:lnTo>
                    <a:pt x="178688" y="3730498"/>
                  </a:lnTo>
                  <a:lnTo>
                    <a:pt x="196596" y="3775964"/>
                  </a:lnTo>
                  <a:lnTo>
                    <a:pt x="215391" y="3821176"/>
                  </a:lnTo>
                  <a:lnTo>
                    <a:pt x="234950" y="3866134"/>
                  </a:lnTo>
                  <a:lnTo>
                    <a:pt x="255397" y="3910838"/>
                  </a:lnTo>
                  <a:lnTo>
                    <a:pt x="276606" y="3955288"/>
                  </a:lnTo>
                  <a:lnTo>
                    <a:pt x="298703" y="3999356"/>
                  </a:lnTo>
                  <a:lnTo>
                    <a:pt x="321690" y="4043299"/>
                  </a:lnTo>
                  <a:lnTo>
                    <a:pt x="345566" y="4086860"/>
                  </a:lnTo>
                  <a:lnTo>
                    <a:pt x="370204" y="4130040"/>
                  </a:lnTo>
                  <a:lnTo>
                    <a:pt x="2835529" y="2764155"/>
                  </a:lnTo>
                  <a:lnTo>
                    <a:pt x="2835529" y="0"/>
                  </a:lnTo>
                  <a:close/>
                </a:path>
              </a:pathLst>
            </a:custGeom>
            <a:solidFill>
              <a:srgbClr val="85BA23"/>
            </a:solidFill>
          </p:spPr>
          <p:txBody>
            <a:bodyPr wrap="square" lIns="0" tIns="0" rIns="0" bIns="0" rtlCol="0"/>
            <a:lstStyle/>
            <a:p>
              <a:pPr defTabSz="914378">
                <a:defRPr/>
              </a:pPr>
              <a:endParaRPr>
                <a:solidFill>
                  <a:prstClr val="black"/>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object 9">
              <a:extLst>
                <a:ext uri="{FF2B5EF4-FFF2-40B4-BE49-F238E27FC236}">
                  <a16:creationId xmlns:a16="http://schemas.microsoft.com/office/drawing/2014/main" id="{D2E5131D-143B-4A44-89FE-BDD115410A1B}"/>
                </a:ext>
              </a:extLst>
            </p:cNvPr>
            <p:cNvSpPr/>
            <p:nvPr/>
          </p:nvSpPr>
          <p:spPr>
            <a:xfrm>
              <a:off x="3161538" y="855726"/>
              <a:ext cx="2835910" cy="4130040"/>
            </a:xfrm>
            <a:custGeom>
              <a:avLst/>
              <a:gdLst/>
              <a:ahLst/>
              <a:cxnLst/>
              <a:rect l="l" t="t" r="r" b="b"/>
              <a:pathLst>
                <a:path w="2835910" h="4130040">
                  <a:moveTo>
                    <a:pt x="370204" y="4130040"/>
                  </a:moveTo>
                  <a:lnTo>
                    <a:pt x="345566" y="4086860"/>
                  </a:lnTo>
                  <a:lnTo>
                    <a:pt x="321690" y="4043299"/>
                  </a:lnTo>
                  <a:lnTo>
                    <a:pt x="298703" y="3999356"/>
                  </a:lnTo>
                  <a:lnTo>
                    <a:pt x="276606" y="3955288"/>
                  </a:lnTo>
                  <a:lnTo>
                    <a:pt x="255397" y="3910838"/>
                  </a:lnTo>
                  <a:lnTo>
                    <a:pt x="234950" y="3866134"/>
                  </a:lnTo>
                  <a:lnTo>
                    <a:pt x="215391" y="3821176"/>
                  </a:lnTo>
                  <a:lnTo>
                    <a:pt x="196596" y="3775964"/>
                  </a:lnTo>
                  <a:lnTo>
                    <a:pt x="178688" y="3730498"/>
                  </a:lnTo>
                  <a:lnTo>
                    <a:pt x="161671" y="3684778"/>
                  </a:lnTo>
                  <a:lnTo>
                    <a:pt x="145541" y="3638930"/>
                  </a:lnTo>
                  <a:lnTo>
                    <a:pt x="130175" y="3592829"/>
                  </a:lnTo>
                  <a:lnTo>
                    <a:pt x="115697" y="3546475"/>
                  </a:lnTo>
                  <a:lnTo>
                    <a:pt x="102108" y="3499993"/>
                  </a:lnTo>
                  <a:lnTo>
                    <a:pt x="89407" y="3453384"/>
                  </a:lnTo>
                  <a:lnTo>
                    <a:pt x="77469" y="3406521"/>
                  </a:lnTo>
                  <a:lnTo>
                    <a:pt x="66420" y="3359530"/>
                  </a:lnTo>
                  <a:lnTo>
                    <a:pt x="56134" y="3312414"/>
                  </a:lnTo>
                  <a:lnTo>
                    <a:pt x="46862" y="3265170"/>
                  </a:lnTo>
                  <a:lnTo>
                    <a:pt x="38354" y="3217799"/>
                  </a:lnTo>
                  <a:lnTo>
                    <a:pt x="30606" y="3170301"/>
                  </a:lnTo>
                  <a:lnTo>
                    <a:pt x="23875" y="3122803"/>
                  </a:lnTo>
                  <a:lnTo>
                    <a:pt x="17906" y="3075178"/>
                  </a:lnTo>
                  <a:lnTo>
                    <a:pt x="12826" y="3027426"/>
                  </a:lnTo>
                  <a:lnTo>
                    <a:pt x="8509" y="2979674"/>
                  </a:lnTo>
                  <a:lnTo>
                    <a:pt x="5080" y="2931795"/>
                  </a:lnTo>
                  <a:lnTo>
                    <a:pt x="2539" y="2883916"/>
                  </a:lnTo>
                  <a:lnTo>
                    <a:pt x="888" y="2836037"/>
                  </a:lnTo>
                  <a:lnTo>
                    <a:pt x="0" y="2788158"/>
                  </a:lnTo>
                  <a:lnTo>
                    <a:pt x="0" y="2740279"/>
                  </a:lnTo>
                  <a:lnTo>
                    <a:pt x="888" y="2692273"/>
                  </a:lnTo>
                  <a:lnTo>
                    <a:pt x="2539" y="2644394"/>
                  </a:lnTo>
                  <a:lnTo>
                    <a:pt x="5080" y="2596515"/>
                  </a:lnTo>
                  <a:lnTo>
                    <a:pt x="8509" y="2548763"/>
                  </a:lnTo>
                  <a:lnTo>
                    <a:pt x="12826" y="2501011"/>
                  </a:lnTo>
                  <a:lnTo>
                    <a:pt x="17906" y="2453259"/>
                  </a:lnTo>
                  <a:lnTo>
                    <a:pt x="23875" y="2405634"/>
                  </a:lnTo>
                  <a:lnTo>
                    <a:pt x="30606" y="2358009"/>
                  </a:lnTo>
                  <a:lnTo>
                    <a:pt x="38354" y="2310638"/>
                  </a:lnTo>
                  <a:lnTo>
                    <a:pt x="46862" y="2263266"/>
                  </a:lnTo>
                  <a:lnTo>
                    <a:pt x="56134" y="2216023"/>
                  </a:lnTo>
                  <a:lnTo>
                    <a:pt x="66420" y="2168906"/>
                  </a:lnTo>
                  <a:lnTo>
                    <a:pt x="77469" y="2121916"/>
                  </a:lnTo>
                  <a:lnTo>
                    <a:pt x="89407" y="2075052"/>
                  </a:lnTo>
                  <a:lnTo>
                    <a:pt x="102108" y="2028444"/>
                  </a:lnTo>
                  <a:lnTo>
                    <a:pt x="115697" y="1981962"/>
                  </a:lnTo>
                  <a:lnTo>
                    <a:pt x="130175" y="1935607"/>
                  </a:lnTo>
                  <a:lnTo>
                    <a:pt x="145541" y="1889506"/>
                  </a:lnTo>
                  <a:lnTo>
                    <a:pt x="161671" y="1843659"/>
                  </a:lnTo>
                  <a:lnTo>
                    <a:pt x="178688" y="1797939"/>
                  </a:lnTo>
                  <a:lnTo>
                    <a:pt x="196596" y="1752473"/>
                  </a:lnTo>
                  <a:lnTo>
                    <a:pt x="215391" y="1707261"/>
                  </a:lnTo>
                  <a:lnTo>
                    <a:pt x="234950" y="1662302"/>
                  </a:lnTo>
                  <a:lnTo>
                    <a:pt x="255397" y="1617599"/>
                  </a:lnTo>
                  <a:lnTo>
                    <a:pt x="276606" y="1573149"/>
                  </a:lnTo>
                  <a:lnTo>
                    <a:pt x="298703" y="1528952"/>
                  </a:lnTo>
                  <a:lnTo>
                    <a:pt x="321690" y="1485138"/>
                  </a:lnTo>
                  <a:lnTo>
                    <a:pt x="345566" y="1441577"/>
                  </a:lnTo>
                  <a:lnTo>
                    <a:pt x="370204" y="1398397"/>
                  </a:lnTo>
                  <a:lnTo>
                    <a:pt x="395350" y="1356106"/>
                  </a:lnTo>
                  <a:lnTo>
                    <a:pt x="421259" y="1314450"/>
                  </a:lnTo>
                  <a:lnTo>
                    <a:pt x="447801" y="1273302"/>
                  </a:lnTo>
                  <a:lnTo>
                    <a:pt x="474979" y="1232662"/>
                  </a:lnTo>
                  <a:lnTo>
                    <a:pt x="502792" y="1192529"/>
                  </a:lnTo>
                  <a:lnTo>
                    <a:pt x="531367" y="1153033"/>
                  </a:lnTo>
                  <a:lnTo>
                    <a:pt x="560451" y="1114171"/>
                  </a:lnTo>
                  <a:lnTo>
                    <a:pt x="590296" y="1075816"/>
                  </a:lnTo>
                  <a:lnTo>
                    <a:pt x="620776" y="1037971"/>
                  </a:lnTo>
                  <a:lnTo>
                    <a:pt x="651763" y="1000760"/>
                  </a:lnTo>
                  <a:lnTo>
                    <a:pt x="683513" y="964184"/>
                  </a:lnTo>
                  <a:lnTo>
                    <a:pt x="715772" y="928115"/>
                  </a:lnTo>
                  <a:lnTo>
                    <a:pt x="748538" y="892683"/>
                  </a:lnTo>
                  <a:lnTo>
                    <a:pt x="782065" y="857885"/>
                  </a:lnTo>
                  <a:lnTo>
                    <a:pt x="816101" y="823722"/>
                  </a:lnTo>
                  <a:lnTo>
                    <a:pt x="850646" y="790066"/>
                  </a:lnTo>
                  <a:lnTo>
                    <a:pt x="885698" y="757047"/>
                  </a:lnTo>
                  <a:lnTo>
                    <a:pt x="921385" y="724662"/>
                  </a:lnTo>
                  <a:lnTo>
                    <a:pt x="957579" y="693038"/>
                  </a:lnTo>
                  <a:lnTo>
                    <a:pt x="994410" y="661924"/>
                  </a:lnTo>
                  <a:lnTo>
                    <a:pt x="1031621" y="631444"/>
                  </a:lnTo>
                  <a:lnTo>
                    <a:pt x="1069339" y="601599"/>
                  </a:lnTo>
                  <a:lnTo>
                    <a:pt x="1107566" y="572388"/>
                  </a:lnTo>
                  <a:lnTo>
                    <a:pt x="1146302" y="543940"/>
                  </a:lnTo>
                  <a:lnTo>
                    <a:pt x="1185545" y="516127"/>
                  </a:lnTo>
                  <a:lnTo>
                    <a:pt x="1225296" y="488950"/>
                  </a:lnTo>
                  <a:lnTo>
                    <a:pt x="1265427" y="462407"/>
                  </a:lnTo>
                  <a:lnTo>
                    <a:pt x="1305940" y="436625"/>
                  </a:lnTo>
                  <a:lnTo>
                    <a:pt x="1347089" y="411479"/>
                  </a:lnTo>
                  <a:lnTo>
                    <a:pt x="1388490" y="386969"/>
                  </a:lnTo>
                  <a:lnTo>
                    <a:pt x="1430401" y="363220"/>
                  </a:lnTo>
                  <a:lnTo>
                    <a:pt x="1472691" y="340233"/>
                  </a:lnTo>
                  <a:lnTo>
                    <a:pt x="1515364" y="317881"/>
                  </a:lnTo>
                  <a:lnTo>
                    <a:pt x="1558416" y="296163"/>
                  </a:lnTo>
                  <a:lnTo>
                    <a:pt x="1601977" y="275209"/>
                  </a:lnTo>
                  <a:lnTo>
                    <a:pt x="1645792" y="255015"/>
                  </a:lnTo>
                  <a:lnTo>
                    <a:pt x="1689989" y="235585"/>
                  </a:lnTo>
                  <a:lnTo>
                    <a:pt x="1734565" y="216788"/>
                  </a:lnTo>
                  <a:lnTo>
                    <a:pt x="1779397" y="198882"/>
                  </a:lnTo>
                  <a:lnTo>
                    <a:pt x="1824736" y="181610"/>
                  </a:lnTo>
                  <a:lnTo>
                    <a:pt x="1870328" y="164973"/>
                  </a:lnTo>
                  <a:lnTo>
                    <a:pt x="1916176" y="149225"/>
                  </a:lnTo>
                  <a:lnTo>
                    <a:pt x="1962403" y="134238"/>
                  </a:lnTo>
                  <a:lnTo>
                    <a:pt x="2008886" y="120014"/>
                  </a:lnTo>
                  <a:lnTo>
                    <a:pt x="2055622" y="106552"/>
                  </a:lnTo>
                  <a:lnTo>
                    <a:pt x="2102739" y="93852"/>
                  </a:lnTo>
                  <a:lnTo>
                    <a:pt x="2149983" y="81914"/>
                  </a:lnTo>
                  <a:lnTo>
                    <a:pt x="2197608" y="70738"/>
                  </a:lnTo>
                  <a:lnTo>
                    <a:pt x="2245487" y="60451"/>
                  </a:lnTo>
                  <a:lnTo>
                    <a:pt x="2293492" y="50926"/>
                  </a:lnTo>
                  <a:lnTo>
                    <a:pt x="2341879" y="42163"/>
                  </a:lnTo>
                  <a:lnTo>
                    <a:pt x="2390394" y="34162"/>
                  </a:lnTo>
                  <a:lnTo>
                    <a:pt x="2439162" y="27050"/>
                  </a:lnTo>
                  <a:lnTo>
                    <a:pt x="2488057" y="20827"/>
                  </a:lnTo>
                  <a:lnTo>
                    <a:pt x="2537206" y="15366"/>
                  </a:lnTo>
                  <a:lnTo>
                    <a:pt x="2586482" y="10668"/>
                  </a:lnTo>
                  <a:lnTo>
                    <a:pt x="2636012" y="6858"/>
                  </a:lnTo>
                  <a:lnTo>
                    <a:pt x="2685669" y="3810"/>
                  </a:lnTo>
                  <a:lnTo>
                    <a:pt x="2735453" y="1650"/>
                  </a:lnTo>
                  <a:lnTo>
                    <a:pt x="2785491" y="381"/>
                  </a:lnTo>
                  <a:lnTo>
                    <a:pt x="2835529" y="0"/>
                  </a:lnTo>
                  <a:lnTo>
                    <a:pt x="2835529" y="2764155"/>
                  </a:lnTo>
                  <a:lnTo>
                    <a:pt x="370204" y="4130040"/>
                  </a:lnTo>
                  <a:close/>
                </a:path>
              </a:pathLst>
            </a:custGeom>
            <a:ln w="25907">
              <a:solidFill>
                <a:srgbClr val="FFFFFF"/>
              </a:solidFill>
            </a:ln>
          </p:spPr>
          <p:txBody>
            <a:bodyPr wrap="square" lIns="0" tIns="0" rIns="0" bIns="0" rtlCol="0"/>
            <a:lstStyle/>
            <a:p>
              <a:pPr defTabSz="914378">
                <a:defRPr/>
              </a:pPr>
              <a:endParaRPr>
                <a:solidFill>
                  <a:prstClr val="black"/>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object 10">
              <a:extLst>
                <a:ext uri="{FF2B5EF4-FFF2-40B4-BE49-F238E27FC236}">
                  <a16:creationId xmlns:a16="http://schemas.microsoft.com/office/drawing/2014/main" id="{0E3FBAD2-D3C9-48AC-8BB5-03F4ADB61B6E}"/>
                </a:ext>
              </a:extLst>
            </p:cNvPr>
            <p:cNvSpPr/>
            <p:nvPr/>
          </p:nvSpPr>
          <p:spPr>
            <a:xfrm>
              <a:off x="513588" y="1675300"/>
              <a:ext cx="3880485" cy="0"/>
            </a:xfrm>
            <a:custGeom>
              <a:avLst/>
              <a:gdLst/>
              <a:ahLst/>
              <a:cxnLst/>
              <a:rect l="l" t="t" r="r" b="b"/>
              <a:pathLst>
                <a:path w="3880485">
                  <a:moveTo>
                    <a:pt x="0" y="0"/>
                  </a:moveTo>
                  <a:lnTo>
                    <a:pt x="3879977" y="0"/>
                  </a:lnTo>
                </a:path>
              </a:pathLst>
            </a:custGeom>
            <a:ln w="15240">
              <a:solidFill>
                <a:srgbClr val="85BA23"/>
              </a:solidFill>
            </a:ln>
          </p:spPr>
          <p:txBody>
            <a:bodyPr wrap="square" lIns="0" tIns="0" rIns="0" bIns="0" rtlCol="0"/>
            <a:lstStyle/>
            <a:p>
              <a:pPr defTabSz="914378">
                <a:defRPr/>
              </a:pPr>
              <a:endParaRPr>
                <a:solidFill>
                  <a:prstClr val="black"/>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object 11">
              <a:extLst>
                <a:ext uri="{FF2B5EF4-FFF2-40B4-BE49-F238E27FC236}">
                  <a16:creationId xmlns:a16="http://schemas.microsoft.com/office/drawing/2014/main" id="{2D2AD668-3CC4-4BFE-B2ED-7388C14AB614}"/>
                </a:ext>
              </a:extLst>
            </p:cNvPr>
            <p:cNvSpPr/>
            <p:nvPr/>
          </p:nvSpPr>
          <p:spPr>
            <a:xfrm>
              <a:off x="7756883" y="1664705"/>
              <a:ext cx="2971800" cy="0"/>
            </a:xfrm>
            <a:custGeom>
              <a:avLst/>
              <a:gdLst/>
              <a:ahLst/>
              <a:cxnLst/>
              <a:rect l="l" t="t" r="r" b="b"/>
              <a:pathLst>
                <a:path w="2971800">
                  <a:moveTo>
                    <a:pt x="0" y="0"/>
                  </a:moveTo>
                  <a:lnTo>
                    <a:pt x="2971673" y="0"/>
                  </a:lnTo>
                </a:path>
              </a:pathLst>
            </a:custGeom>
            <a:ln w="15240">
              <a:solidFill>
                <a:srgbClr val="43AE2A"/>
              </a:solidFill>
            </a:ln>
          </p:spPr>
          <p:txBody>
            <a:bodyPr wrap="square" lIns="0" tIns="0" rIns="0" bIns="0" rtlCol="0"/>
            <a:lstStyle/>
            <a:p>
              <a:pPr defTabSz="914378">
                <a:defRPr/>
              </a:pPr>
              <a:endParaRPr>
                <a:solidFill>
                  <a:prstClr val="black"/>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object 12">
              <a:extLst>
                <a:ext uri="{FF2B5EF4-FFF2-40B4-BE49-F238E27FC236}">
                  <a16:creationId xmlns:a16="http://schemas.microsoft.com/office/drawing/2014/main" id="{72658822-8547-4C2D-8E4C-7FB309BF316A}"/>
                </a:ext>
              </a:extLst>
            </p:cNvPr>
            <p:cNvSpPr/>
            <p:nvPr/>
          </p:nvSpPr>
          <p:spPr>
            <a:xfrm>
              <a:off x="513588" y="6338316"/>
              <a:ext cx="5053330" cy="0"/>
            </a:xfrm>
            <a:custGeom>
              <a:avLst/>
              <a:gdLst/>
              <a:ahLst/>
              <a:cxnLst/>
              <a:rect l="l" t="t" r="r" b="b"/>
              <a:pathLst>
                <a:path w="5053330">
                  <a:moveTo>
                    <a:pt x="0" y="0"/>
                  </a:moveTo>
                  <a:lnTo>
                    <a:pt x="5053330" y="0"/>
                  </a:lnTo>
                </a:path>
              </a:pathLst>
            </a:custGeom>
            <a:ln w="15240">
              <a:solidFill>
                <a:srgbClr val="046A38"/>
              </a:solidFill>
            </a:ln>
          </p:spPr>
          <p:txBody>
            <a:bodyPr wrap="square" lIns="0" tIns="0" rIns="0" bIns="0" rtlCol="0"/>
            <a:lstStyle/>
            <a:p>
              <a:pPr defTabSz="914378">
                <a:defRPr/>
              </a:pPr>
              <a:endParaRPr>
                <a:solidFill>
                  <a:prstClr val="black"/>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25" name="object 13">
            <a:extLst>
              <a:ext uri="{FF2B5EF4-FFF2-40B4-BE49-F238E27FC236}">
                <a16:creationId xmlns:a16="http://schemas.microsoft.com/office/drawing/2014/main" id="{DEEDD6D0-312C-4CAF-B6BF-2CCE4DEC9A7D}"/>
              </a:ext>
            </a:extLst>
          </p:cNvPr>
          <p:cNvSpPr txBox="1"/>
          <p:nvPr/>
        </p:nvSpPr>
        <p:spPr>
          <a:xfrm>
            <a:off x="2841666" y="2605031"/>
            <a:ext cx="308991" cy="193803"/>
          </a:xfrm>
          <a:prstGeom prst="rect">
            <a:avLst/>
          </a:prstGeom>
        </p:spPr>
        <p:txBody>
          <a:bodyPr vert="horz" wrap="square" lIns="0" tIns="9049" rIns="0" bIns="0" rtlCol="0">
            <a:spAutoFit/>
          </a:bodyPr>
          <a:lstStyle/>
          <a:p>
            <a:pPr marL="9525" defTabSz="914378">
              <a:spcBef>
                <a:spcPts val="71"/>
              </a:spcBef>
              <a:defRPr/>
            </a:pPr>
            <a:r>
              <a:rPr sz="1200" b="1" spc="-4" dirty="0">
                <a:solidFill>
                  <a:srgbClr val="FFFFFF"/>
                </a:solidFill>
                <a:latin typeface="Open Sans" panose="020B0606030504020204" pitchFamily="34" charset="0"/>
                <a:ea typeface="Open Sans" panose="020B0606030504020204" pitchFamily="34" charset="0"/>
                <a:cs typeface="Open Sans" panose="020B0606030504020204" pitchFamily="34" charset="0"/>
              </a:rPr>
              <a:t>G7</a:t>
            </a:r>
            <a:endParaRPr sz="1200" dirty="0">
              <a:solidFill>
                <a:prstClr val="black"/>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object 14">
            <a:extLst>
              <a:ext uri="{FF2B5EF4-FFF2-40B4-BE49-F238E27FC236}">
                <a16:creationId xmlns:a16="http://schemas.microsoft.com/office/drawing/2014/main" id="{596F442F-297F-474B-B82E-8C7ED5199F54}"/>
              </a:ext>
            </a:extLst>
          </p:cNvPr>
          <p:cNvSpPr txBox="1"/>
          <p:nvPr/>
        </p:nvSpPr>
        <p:spPr>
          <a:xfrm>
            <a:off x="6242566" y="2608459"/>
            <a:ext cx="496190" cy="193803"/>
          </a:xfrm>
          <a:prstGeom prst="rect">
            <a:avLst/>
          </a:prstGeom>
        </p:spPr>
        <p:txBody>
          <a:bodyPr vert="horz" wrap="square" lIns="0" tIns="9049" rIns="0" bIns="0" rtlCol="0">
            <a:spAutoFit/>
          </a:bodyPr>
          <a:lstStyle/>
          <a:p>
            <a:pPr marL="9525" defTabSz="914378">
              <a:spcBef>
                <a:spcPts val="71"/>
              </a:spcBef>
              <a:defRPr/>
            </a:pPr>
            <a:r>
              <a:rPr sz="1200" b="1" spc="-11" dirty="0">
                <a:solidFill>
                  <a:srgbClr val="FFFFFF"/>
                </a:solidFill>
                <a:latin typeface="Open Sans" panose="020B0606030504020204" pitchFamily="34" charset="0"/>
                <a:ea typeface="Open Sans" panose="020B0606030504020204" pitchFamily="34" charset="0"/>
                <a:cs typeface="Open Sans" panose="020B0606030504020204" pitchFamily="34" charset="0"/>
              </a:rPr>
              <a:t>G</a:t>
            </a:r>
            <a:r>
              <a:rPr sz="1200" b="1" spc="-19" dirty="0">
                <a:solidFill>
                  <a:srgbClr val="FFFFFF"/>
                </a:solidFill>
                <a:latin typeface="Open Sans" panose="020B0606030504020204" pitchFamily="34" charset="0"/>
                <a:ea typeface="Open Sans" panose="020B0606030504020204" pitchFamily="34" charset="0"/>
                <a:cs typeface="Open Sans" panose="020B0606030504020204" pitchFamily="34" charset="0"/>
              </a:rPr>
              <a:t>2</a:t>
            </a:r>
            <a:r>
              <a:rPr sz="1200" b="1" spc="-4" dirty="0">
                <a:solidFill>
                  <a:srgbClr val="FFFFFF"/>
                </a:solidFill>
                <a:latin typeface="Open Sans" panose="020B0606030504020204" pitchFamily="34" charset="0"/>
                <a:ea typeface="Open Sans" panose="020B0606030504020204" pitchFamily="34" charset="0"/>
                <a:cs typeface="Open Sans" panose="020B0606030504020204" pitchFamily="34" charset="0"/>
              </a:rPr>
              <a:t>0</a:t>
            </a:r>
            <a:endParaRPr sz="1200" dirty="0">
              <a:solidFill>
                <a:prstClr val="black"/>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object 15">
            <a:extLst>
              <a:ext uri="{FF2B5EF4-FFF2-40B4-BE49-F238E27FC236}">
                <a16:creationId xmlns:a16="http://schemas.microsoft.com/office/drawing/2014/main" id="{D1EEFAEC-0DD0-4889-A625-E930A59856A4}"/>
              </a:ext>
            </a:extLst>
          </p:cNvPr>
          <p:cNvSpPr txBox="1"/>
          <p:nvPr/>
        </p:nvSpPr>
        <p:spPr>
          <a:xfrm>
            <a:off x="4019570" y="5308797"/>
            <a:ext cx="1636512" cy="391293"/>
          </a:xfrm>
          <a:prstGeom prst="rect">
            <a:avLst/>
          </a:prstGeom>
        </p:spPr>
        <p:txBody>
          <a:bodyPr vert="horz" wrap="square" lIns="0" tIns="9049" rIns="0" bIns="0" rtlCol="0">
            <a:spAutoFit/>
          </a:bodyPr>
          <a:lstStyle/>
          <a:p>
            <a:pPr marL="9525" defTabSz="914378">
              <a:spcBef>
                <a:spcPts val="71"/>
              </a:spcBef>
              <a:defRPr/>
            </a:pPr>
            <a:r>
              <a:rPr lang="en-US" sz="1200" b="1" spc="-11" dirty="0">
                <a:solidFill>
                  <a:srgbClr val="FFFFFF"/>
                </a:solidFill>
                <a:latin typeface="Open Sans" panose="020B0606030504020204" pitchFamily="34" charset="0"/>
                <a:ea typeface="Open Sans" panose="020B0606030504020204" pitchFamily="34" charset="0"/>
                <a:cs typeface="Open Sans" panose="020B0606030504020204" pitchFamily="34" charset="0"/>
              </a:rPr>
              <a:t>Inclusive Framework</a:t>
            </a:r>
          </a:p>
          <a:p>
            <a:pPr marL="9525" defTabSz="914378">
              <a:spcBef>
                <a:spcPts val="71"/>
              </a:spcBef>
              <a:defRPr/>
            </a:pPr>
            <a:endParaRPr sz="1200" dirty="0">
              <a:solidFill>
                <a:prstClr val="black"/>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object 16">
            <a:extLst>
              <a:ext uri="{FF2B5EF4-FFF2-40B4-BE49-F238E27FC236}">
                <a16:creationId xmlns:a16="http://schemas.microsoft.com/office/drawing/2014/main" id="{C14DB878-76AB-48FB-94C5-CA3AD8C8C7CD}"/>
              </a:ext>
            </a:extLst>
          </p:cNvPr>
          <p:cNvSpPr txBox="1"/>
          <p:nvPr/>
        </p:nvSpPr>
        <p:spPr>
          <a:xfrm>
            <a:off x="533663" y="2215717"/>
            <a:ext cx="2024627" cy="378469"/>
          </a:xfrm>
          <a:prstGeom prst="rect">
            <a:avLst/>
          </a:prstGeom>
        </p:spPr>
        <p:txBody>
          <a:bodyPr vert="horz" wrap="square" lIns="0" tIns="9049" rIns="0" bIns="0" rtlCol="0">
            <a:spAutoFit/>
          </a:bodyPr>
          <a:lstStyle/>
          <a:p>
            <a:pPr marL="9525" defTabSz="914378">
              <a:spcBef>
                <a:spcPts val="71"/>
              </a:spcBef>
            </a:pPr>
            <a:r>
              <a:rPr lang="en-US" sz="1200" b="1" spc="-4" dirty="0">
                <a:solidFill>
                  <a:srgbClr val="0D8390"/>
                </a:solidFill>
                <a:latin typeface="Open Sans" panose="020B0606030504020204" pitchFamily="34" charset="0"/>
                <a:ea typeface="Open Sans" panose="020B0606030504020204" pitchFamily="34" charset="0"/>
                <a:cs typeface="Open Sans" panose="020B0606030504020204" pitchFamily="34" charset="0"/>
              </a:rPr>
              <a:t>G7 political agreement</a:t>
            </a:r>
          </a:p>
          <a:p>
            <a:pPr marL="9525" defTabSz="914378"/>
            <a:r>
              <a:rPr lang="en-US" sz="1200" spc="-4" dirty="0">
                <a:solidFill>
                  <a:prstClr val="black"/>
                </a:solidFill>
                <a:latin typeface="Open Sans" panose="020B0606030504020204" pitchFamily="34" charset="0"/>
                <a:ea typeface="Open Sans" panose="020B0606030504020204" pitchFamily="34" charset="0"/>
                <a:cs typeface="Open Sans" panose="020B0606030504020204" pitchFamily="34" charset="0"/>
              </a:rPr>
              <a:t>5 June 20x21</a:t>
            </a:r>
          </a:p>
        </p:txBody>
      </p:sp>
      <p:sp>
        <p:nvSpPr>
          <p:cNvPr id="29" name="object 17">
            <a:extLst>
              <a:ext uri="{FF2B5EF4-FFF2-40B4-BE49-F238E27FC236}">
                <a16:creationId xmlns:a16="http://schemas.microsoft.com/office/drawing/2014/main" id="{B2534BB7-316B-4B49-8B73-2C12B8FC0D21}"/>
              </a:ext>
            </a:extLst>
          </p:cNvPr>
          <p:cNvSpPr txBox="1"/>
          <p:nvPr/>
        </p:nvSpPr>
        <p:spPr>
          <a:xfrm>
            <a:off x="6818301" y="2226562"/>
            <a:ext cx="1393435" cy="378469"/>
          </a:xfrm>
          <a:prstGeom prst="rect">
            <a:avLst/>
          </a:prstGeom>
        </p:spPr>
        <p:txBody>
          <a:bodyPr vert="horz" wrap="square" lIns="0" tIns="9049" rIns="0" bIns="0" rtlCol="0">
            <a:spAutoFit/>
          </a:bodyPr>
          <a:lstStyle/>
          <a:p>
            <a:pPr marL="9525" defTabSz="914378">
              <a:spcBef>
                <a:spcPts val="71"/>
              </a:spcBef>
            </a:pPr>
            <a:r>
              <a:rPr lang="en-US" sz="1200" b="1" spc="-8" dirty="0">
                <a:solidFill>
                  <a:srgbClr val="0D8390"/>
                </a:solidFill>
                <a:latin typeface="Open Sans" panose="020B0606030504020204" pitchFamily="34" charset="0"/>
                <a:ea typeface="Open Sans" panose="020B0606030504020204" pitchFamily="34" charset="0"/>
                <a:cs typeface="Open Sans" panose="020B0606030504020204" pitchFamily="34" charset="0"/>
              </a:rPr>
              <a:t>G20 endorsement</a:t>
            </a:r>
          </a:p>
          <a:p>
            <a:pPr marL="9525" defTabSz="914378"/>
            <a:r>
              <a:rPr lang="en-US" sz="1200" spc="-23" dirty="0">
                <a:solidFill>
                  <a:prstClr val="black"/>
                </a:solidFill>
                <a:latin typeface="Open Sans" panose="020B0606030504020204" pitchFamily="34" charset="0"/>
                <a:ea typeface="Open Sans" panose="020B0606030504020204" pitchFamily="34" charset="0"/>
                <a:cs typeface="Open Sans" panose="020B0606030504020204" pitchFamily="34" charset="0"/>
              </a:rPr>
              <a:t>13 October 2021</a:t>
            </a:r>
          </a:p>
        </p:txBody>
      </p:sp>
      <p:sp>
        <p:nvSpPr>
          <p:cNvPr id="30" name="object 18">
            <a:extLst>
              <a:ext uri="{FF2B5EF4-FFF2-40B4-BE49-F238E27FC236}">
                <a16:creationId xmlns:a16="http://schemas.microsoft.com/office/drawing/2014/main" id="{334028C3-7865-40C2-BA0A-62486DA972DA}"/>
              </a:ext>
            </a:extLst>
          </p:cNvPr>
          <p:cNvSpPr txBox="1"/>
          <p:nvPr/>
        </p:nvSpPr>
        <p:spPr>
          <a:xfrm>
            <a:off x="524365" y="4412305"/>
            <a:ext cx="2049881" cy="760625"/>
          </a:xfrm>
          <a:prstGeom prst="rect">
            <a:avLst/>
          </a:prstGeom>
        </p:spPr>
        <p:txBody>
          <a:bodyPr vert="horz" wrap="square" lIns="0" tIns="9049" rIns="0" bIns="0" rtlCol="0">
            <a:spAutoFit/>
          </a:bodyPr>
          <a:lstStyle/>
          <a:p>
            <a:pPr marL="9525" marR="119063" defTabSz="914378">
              <a:spcBef>
                <a:spcPts val="71"/>
              </a:spcBef>
            </a:pPr>
            <a:r>
              <a:rPr lang="en-US" sz="1200" b="1" spc="-8" dirty="0">
                <a:solidFill>
                  <a:srgbClr val="0D8390"/>
                </a:solidFill>
                <a:latin typeface="Open Sans" panose="020B0606030504020204" pitchFamily="34" charset="0"/>
                <a:ea typeface="Open Sans" panose="020B0606030504020204" pitchFamily="34" charset="0"/>
                <a:cs typeface="Open Sans" panose="020B0606030504020204" pitchFamily="34" charset="0"/>
              </a:rPr>
              <a:t>OECD Inclusive  Framework statement  </a:t>
            </a:r>
          </a:p>
          <a:p>
            <a:pPr marL="9525" marR="119063" defTabSz="914378">
              <a:spcBef>
                <a:spcPts val="71"/>
              </a:spcBef>
            </a:pPr>
            <a:r>
              <a:rPr lang="en-US" sz="1200" b="1" dirty="0">
                <a:solidFill>
                  <a:prstClr val="black"/>
                </a:solidFill>
                <a:cs typeface="Calibri"/>
              </a:rPr>
              <a:t>8 October 2021</a:t>
            </a:r>
          </a:p>
          <a:p>
            <a:pPr marL="9525" defTabSz="914378"/>
            <a:r>
              <a:rPr lang="en-US" sz="1200" b="1" dirty="0">
                <a:solidFill>
                  <a:prstClr val="black"/>
                </a:solidFill>
                <a:cs typeface="Calibri"/>
              </a:rPr>
              <a:t>Agreed by 136 / 140 countries</a:t>
            </a:r>
          </a:p>
        </p:txBody>
      </p:sp>
      <p:sp>
        <p:nvSpPr>
          <p:cNvPr id="31" name="object 19">
            <a:extLst>
              <a:ext uri="{FF2B5EF4-FFF2-40B4-BE49-F238E27FC236}">
                <a16:creationId xmlns:a16="http://schemas.microsoft.com/office/drawing/2014/main" id="{B173B6BF-698C-49F1-A71A-71AE90492944}"/>
              </a:ext>
            </a:extLst>
          </p:cNvPr>
          <p:cNvSpPr txBox="1"/>
          <p:nvPr/>
        </p:nvSpPr>
        <p:spPr>
          <a:xfrm>
            <a:off x="6738756" y="4394193"/>
            <a:ext cx="1880879" cy="923330"/>
          </a:xfrm>
          <a:prstGeom prst="rect">
            <a:avLst/>
          </a:prstGeom>
          <a:ln w="38100">
            <a:solidFill>
              <a:srgbClr val="0D8390"/>
            </a:solidFill>
          </a:ln>
        </p:spPr>
        <p:txBody>
          <a:bodyPr vert="horz" wrap="square" lIns="0" tIns="0" rIns="0" bIns="0" rtlCol="0">
            <a:spAutoFit/>
          </a:bodyPr>
          <a:lstStyle/>
          <a:p>
            <a:pPr marL="53340" defTabSz="914378">
              <a:lnSpc>
                <a:spcPts val="1234"/>
              </a:lnSpc>
              <a:defRPr/>
            </a:pPr>
            <a:endParaRPr lang="en-US" sz="1200" b="1" spc="-15" dirty="0">
              <a:solidFill>
                <a:srgbClr val="0D8390"/>
              </a:solidFill>
              <a:latin typeface="Open Sans" panose="020B0606030504020204" pitchFamily="34" charset="0"/>
              <a:ea typeface="Open Sans" panose="020B0606030504020204" pitchFamily="34" charset="0"/>
              <a:cs typeface="Open Sans" panose="020B0606030504020204" pitchFamily="34" charset="0"/>
            </a:endParaRPr>
          </a:p>
          <a:p>
            <a:pPr marL="53340" defTabSz="914378">
              <a:lnSpc>
                <a:spcPts val="1234"/>
              </a:lnSpc>
              <a:defRPr/>
            </a:pPr>
            <a:r>
              <a:rPr lang="en-US" sz="1200" b="1" spc="-15" dirty="0">
                <a:solidFill>
                  <a:srgbClr val="0D8390"/>
                </a:solidFill>
                <a:latin typeface="Open Sans" panose="020B0606030504020204" pitchFamily="34" charset="0"/>
                <a:ea typeface="Open Sans" panose="020B0606030504020204" pitchFamily="34" charset="0"/>
                <a:cs typeface="Open Sans" panose="020B0606030504020204" pitchFamily="34" charset="0"/>
              </a:rPr>
              <a:t>Countries like Vietnam:</a:t>
            </a:r>
          </a:p>
          <a:p>
            <a:pPr marL="267653" indent="-214313" defTabSz="914378">
              <a:lnSpc>
                <a:spcPts val="1234"/>
              </a:lnSpc>
              <a:spcBef>
                <a:spcPts val="450"/>
              </a:spcBef>
              <a:spcAft>
                <a:spcPts val="450"/>
              </a:spcAft>
              <a:buFont typeface="Arial" panose="020B0604020202020204" pitchFamily="34" charset="0"/>
              <a:buChar char="•"/>
              <a:defRPr/>
            </a:pPr>
            <a:r>
              <a:rPr lang="en-US" sz="1200" dirty="0">
                <a:solidFill>
                  <a:prstClr val="black"/>
                </a:solidFill>
                <a:latin typeface="Open Sans" panose="020B0606030504020204" pitchFamily="34" charset="0"/>
                <a:ea typeface="Open Sans" panose="020B0606030504020204" pitchFamily="34" charset="0"/>
                <a:cs typeface="Open Sans" panose="020B0606030504020204" pitchFamily="34" charset="0"/>
              </a:rPr>
              <a:t>Joined Inclusive Framework 2017 </a:t>
            </a:r>
          </a:p>
          <a:p>
            <a:pPr marL="197644" indent="-135255" defTabSz="914378">
              <a:lnSpc>
                <a:spcPts val="1436"/>
              </a:lnSpc>
              <a:buFont typeface="Arial"/>
              <a:buChar char="•"/>
              <a:tabLst>
                <a:tab pos="197644" algn="l"/>
              </a:tabLst>
            </a:pPr>
            <a:r>
              <a:rPr lang="en-US" sz="1200" dirty="0">
                <a:solidFill>
                  <a:prstClr val="black"/>
                </a:solidFill>
                <a:latin typeface="Open Sans" panose="020B0606030504020204" pitchFamily="34" charset="0"/>
                <a:ea typeface="Open Sans" panose="020B0606030504020204" pitchFamily="34" charset="0"/>
                <a:cs typeface="Open Sans" panose="020B0606030504020204" pitchFamily="34" charset="0"/>
              </a:rPr>
              <a:t>Signed MLI 02/2022</a:t>
            </a:r>
            <a:endParaRPr sz="1200" dirty="0">
              <a:solidFill>
                <a:prstClr val="black"/>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2" name="object 21">
            <a:extLst>
              <a:ext uri="{FF2B5EF4-FFF2-40B4-BE49-F238E27FC236}">
                <a16:creationId xmlns:a16="http://schemas.microsoft.com/office/drawing/2014/main" id="{516961D5-C5A4-4883-86A8-6B500FF00462}"/>
              </a:ext>
            </a:extLst>
          </p:cNvPr>
          <p:cNvSpPr/>
          <p:nvPr/>
        </p:nvSpPr>
        <p:spPr>
          <a:xfrm>
            <a:off x="2964825" y="1905419"/>
            <a:ext cx="3374231" cy="1688306"/>
          </a:xfrm>
          <a:custGeom>
            <a:avLst/>
            <a:gdLst/>
            <a:ahLst/>
            <a:cxnLst/>
            <a:rect l="l" t="t" r="r" b="b"/>
            <a:pathLst>
              <a:path w="4498975" h="2251075">
                <a:moveTo>
                  <a:pt x="2275459" y="0"/>
                </a:moveTo>
                <a:lnTo>
                  <a:pt x="2227199" y="0"/>
                </a:lnTo>
                <a:lnTo>
                  <a:pt x="2179192" y="1015"/>
                </a:lnTo>
                <a:lnTo>
                  <a:pt x="2131441" y="2920"/>
                </a:lnTo>
                <a:lnTo>
                  <a:pt x="2083815" y="5841"/>
                </a:lnTo>
                <a:lnTo>
                  <a:pt x="2036572" y="9778"/>
                </a:lnTo>
                <a:lnTo>
                  <a:pt x="1989581" y="14731"/>
                </a:lnTo>
                <a:lnTo>
                  <a:pt x="1942846" y="20574"/>
                </a:lnTo>
                <a:lnTo>
                  <a:pt x="1896490" y="27431"/>
                </a:lnTo>
                <a:lnTo>
                  <a:pt x="1850389" y="35178"/>
                </a:lnTo>
                <a:lnTo>
                  <a:pt x="1804542" y="43814"/>
                </a:lnTo>
                <a:lnTo>
                  <a:pt x="1759077" y="53466"/>
                </a:lnTo>
                <a:lnTo>
                  <a:pt x="1713991" y="64007"/>
                </a:lnTo>
                <a:lnTo>
                  <a:pt x="1669288" y="75437"/>
                </a:lnTo>
                <a:lnTo>
                  <a:pt x="1624838" y="87756"/>
                </a:lnTo>
                <a:lnTo>
                  <a:pt x="1580768" y="100964"/>
                </a:lnTo>
                <a:lnTo>
                  <a:pt x="1537080" y="115062"/>
                </a:lnTo>
                <a:lnTo>
                  <a:pt x="1493901" y="129920"/>
                </a:lnTo>
                <a:lnTo>
                  <a:pt x="1450975" y="145795"/>
                </a:lnTo>
                <a:lnTo>
                  <a:pt x="1408556" y="162432"/>
                </a:lnTo>
                <a:lnTo>
                  <a:pt x="1366519" y="179831"/>
                </a:lnTo>
                <a:lnTo>
                  <a:pt x="1324864" y="198119"/>
                </a:lnTo>
                <a:lnTo>
                  <a:pt x="1283715" y="217296"/>
                </a:lnTo>
                <a:lnTo>
                  <a:pt x="1243076" y="237108"/>
                </a:lnTo>
                <a:lnTo>
                  <a:pt x="1202816" y="257809"/>
                </a:lnTo>
                <a:lnTo>
                  <a:pt x="1162939" y="279273"/>
                </a:lnTo>
                <a:lnTo>
                  <a:pt x="1123696" y="301625"/>
                </a:lnTo>
                <a:lnTo>
                  <a:pt x="1084961" y="324612"/>
                </a:lnTo>
                <a:lnTo>
                  <a:pt x="1046606" y="348361"/>
                </a:lnTo>
                <a:lnTo>
                  <a:pt x="1008761" y="372871"/>
                </a:lnTo>
                <a:lnTo>
                  <a:pt x="971550" y="398017"/>
                </a:lnTo>
                <a:lnTo>
                  <a:pt x="934847" y="424052"/>
                </a:lnTo>
                <a:lnTo>
                  <a:pt x="898651" y="450723"/>
                </a:lnTo>
                <a:lnTo>
                  <a:pt x="862964" y="478027"/>
                </a:lnTo>
                <a:lnTo>
                  <a:pt x="827913" y="506094"/>
                </a:lnTo>
                <a:lnTo>
                  <a:pt x="793496" y="534796"/>
                </a:lnTo>
                <a:lnTo>
                  <a:pt x="759587" y="564261"/>
                </a:lnTo>
                <a:lnTo>
                  <a:pt x="726313" y="594359"/>
                </a:lnTo>
                <a:lnTo>
                  <a:pt x="693547" y="625093"/>
                </a:lnTo>
                <a:lnTo>
                  <a:pt x="661415" y="656463"/>
                </a:lnTo>
                <a:lnTo>
                  <a:pt x="630047" y="688339"/>
                </a:lnTo>
                <a:lnTo>
                  <a:pt x="599186" y="720978"/>
                </a:lnTo>
                <a:lnTo>
                  <a:pt x="568960" y="754252"/>
                </a:lnTo>
                <a:lnTo>
                  <a:pt x="539496" y="788034"/>
                </a:lnTo>
                <a:lnTo>
                  <a:pt x="510666" y="822451"/>
                </a:lnTo>
                <a:lnTo>
                  <a:pt x="482473" y="857503"/>
                </a:lnTo>
                <a:lnTo>
                  <a:pt x="454913" y="893063"/>
                </a:lnTo>
                <a:lnTo>
                  <a:pt x="428116" y="929258"/>
                </a:lnTo>
                <a:lnTo>
                  <a:pt x="402081" y="965834"/>
                </a:lnTo>
                <a:lnTo>
                  <a:pt x="376681" y="1003045"/>
                </a:lnTo>
                <a:lnTo>
                  <a:pt x="352043" y="1040891"/>
                </a:lnTo>
                <a:lnTo>
                  <a:pt x="328167" y="1079118"/>
                </a:lnTo>
                <a:lnTo>
                  <a:pt x="305053" y="1117980"/>
                </a:lnTo>
                <a:lnTo>
                  <a:pt x="282701" y="1157224"/>
                </a:lnTo>
                <a:lnTo>
                  <a:pt x="261112" y="1196975"/>
                </a:lnTo>
                <a:lnTo>
                  <a:pt x="240284" y="1237233"/>
                </a:lnTo>
                <a:lnTo>
                  <a:pt x="220217" y="1278001"/>
                </a:lnTo>
                <a:lnTo>
                  <a:pt x="200913" y="1319149"/>
                </a:lnTo>
                <a:lnTo>
                  <a:pt x="182499" y="1360804"/>
                </a:lnTo>
                <a:lnTo>
                  <a:pt x="164846" y="1402841"/>
                </a:lnTo>
                <a:lnTo>
                  <a:pt x="148081" y="1445387"/>
                </a:lnTo>
                <a:lnTo>
                  <a:pt x="132206" y="1488313"/>
                </a:lnTo>
                <a:lnTo>
                  <a:pt x="117093" y="1531746"/>
                </a:lnTo>
                <a:lnTo>
                  <a:pt x="102869" y="1575434"/>
                </a:lnTo>
                <a:lnTo>
                  <a:pt x="89535" y="1619630"/>
                </a:lnTo>
                <a:lnTo>
                  <a:pt x="77088" y="1664080"/>
                </a:lnTo>
                <a:lnTo>
                  <a:pt x="65404" y="1709039"/>
                </a:lnTo>
                <a:lnTo>
                  <a:pt x="54737" y="1754251"/>
                </a:lnTo>
                <a:lnTo>
                  <a:pt x="45085" y="1799843"/>
                </a:lnTo>
                <a:lnTo>
                  <a:pt x="36194" y="1845817"/>
                </a:lnTo>
                <a:lnTo>
                  <a:pt x="28321" y="1892045"/>
                </a:lnTo>
                <a:lnTo>
                  <a:pt x="21336" y="1938654"/>
                </a:lnTo>
                <a:lnTo>
                  <a:pt x="15366" y="1985517"/>
                </a:lnTo>
                <a:lnTo>
                  <a:pt x="10287" y="2032762"/>
                </a:lnTo>
                <a:lnTo>
                  <a:pt x="6223" y="2080259"/>
                </a:lnTo>
                <a:lnTo>
                  <a:pt x="3175" y="2128012"/>
                </a:lnTo>
                <a:lnTo>
                  <a:pt x="1015" y="2176017"/>
                </a:lnTo>
                <a:lnTo>
                  <a:pt x="0" y="2224278"/>
                </a:lnTo>
                <a:lnTo>
                  <a:pt x="2249169" y="2250566"/>
                </a:lnTo>
                <a:lnTo>
                  <a:pt x="4498594" y="2238247"/>
                </a:lnTo>
                <a:lnTo>
                  <a:pt x="4497832" y="2189988"/>
                </a:lnTo>
                <a:lnTo>
                  <a:pt x="4496054" y="2141854"/>
                </a:lnTo>
                <a:lnTo>
                  <a:pt x="4493260" y="2093976"/>
                </a:lnTo>
                <a:lnTo>
                  <a:pt x="4489449" y="2046477"/>
                </a:lnTo>
                <a:lnTo>
                  <a:pt x="4484750" y="1999233"/>
                </a:lnTo>
                <a:lnTo>
                  <a:pt x="4479036" y="1952243"/>
                </a:lnTo>
                <a:lnTo>
                  <a:pt x="4472305" y="1905507"/>
                </a:lnTo>
                <a:lnTo>
                  <a:pt x="4464685" y="1859152"/>
                </a:lnTo>
                <a:lnTo>
                  <a:pt x="4456048" y="1813052"/>
                </a:lnTo>
                <a:lnTo>
                  <a:pt x="4446650" y="1767331"/>
                </a:lnTo>
                <a:lnTo>
                  <a:pt x="4436237" y="1721992"/>
                </a:lnTo>
                <a:lnTo>
                  <a:pt x="4424807" y="1677034"/>
                </a:lnTo>
                <a:lnTo>
                  <a:pt x="4412615" y="1632330"/>
                </a:lnTo>
                <a:lnTo>
                  <a:pt x="4399534" y="1588007"/>
                </a:lnTo>
                <a:lnTo>
                  <a:pt x="4385564" y="1544192"/>
                </a:lnTo>
                <a:lnTo>
                  <a:pt x="4370705" y="1500631"/>
                </a:lnTo>
                <a:lnTo>
                  <a:pt x="4354957" y="1457578"/>
                </a:lnTo>
                <a:lnTo>
                  <a:pt x="4338320" y="1414906"/>
                </a:lnTo>
                <a:lnTo>
                  <a:pt x="4320920" y="1372615"/>
                </a:lnTo>
                <a:lnTo>
                  <a:pt x="4302760" y="1330705"/>
                </a:lnTo>
                <a:lnTo>
                  <a:pt x="4283710" y="1289430"/>
                </a:lnTo>
                <a:lnTo>
                  <a:pt x="4263770" y="1248409"/>
                </a:lnTo>
                <a:lnTo>
                  <a:pt x="4243196" y="1208024"/>
                </a:lnTo>
                <a:lnTo>
                  <a:pt x="4221734" y="1168018"/>
                </a:lnTo>
                <a:lnTo>
                  <a:pt x="4199509" y="1128521"/>
                </a:lnTo>
                <a:lnTo>
                  <a:pt x="4176521" y="1089532"/>
                </a:lnTo>
                <a:lnTo>
                  <a:pt x="4152772" y="1051052"/>
                </a:lnTo>
                <a:lnTo>
                  <a:pt x="4128389" y="1013078"/>
                </a:lnTo>
                <a:lnTo>
                  <a:pt x="4103116" y="975613"/>
                </a:lnTo>
                <a:lnTo>
                  <a:pt x="4077208" y="938783"/>
                </a:lnTo>
                <a:lnTo>
                  <a:pt x="4050538" y="902334"/>
                </a:lnTo>
                <a:lnTo>
                  <a:pt x="4023106" y="866648"/>
                </a:lnTo>
                <a:lnTo>
                  <a:pt x="3995039" y="831341"/>
                </a:lnTo>
                <a:lnTo>
                  <a:pt x="3966337" y="796670"/>
                </a:lnTo>
                <a:lnTo>
                  <a:pt x="3936872" y="762634"/>
                </a:lnTo>
                <a:lnTo>
                  <a:pt x="3906900" y="729233"/>
                </a:lnTo>
                <a:lnTo>
                  <a:pt x="3876040" y="696340"/>
                </a:lnTo>
                <a:lnTo>
                  <a:pt x="3844670" y="664082"/>
                </a:lnTo>
                <a:lnTo>
                  <a:pt x="3812666" y="632459"/>
                </a:lnTo>
                <a:lnTo>
                  <a:pt x="3780028" y="601599"/>
                </a:lnTo>
                <a:lnTo>
                  <a:pt x="3746754" y="571245"/>
                </a:lnTo>
                <a:lnTo>
                  <a:pt x="3712971" y="541654"/>
                </a:lnTo>
                <a:lnTo>
                  <a:pt x="3678555" y="512571"/>
                </a:lnTo>
                <a:lnTo>
                  <a:pt x="3643503" y="484377"/>
                </a:lnTo>
                <a:lnTo>
                  <a:pt x="3607816" y="456691"/>
                </a:lnTo>
                <a:lnTo>
                  <a:pt x="3571747" y="429767"/>
                </a:lnTo>
                <a:lnTo>
                  <a:pt x="3535044" y="403605"/>
                </a:lnTo>
                <a:lnTo>
                  <a:pt x="3497707" y="378205"/>
                </a:lnTo>
                <a:lnTo>
                  <a:pt x="3459988" y="353440"/>
                </a:lnTo>
                <a:lnTo>
                  <a:pt x="3421634" y="329438"/>
                </a:lnTo>
                <a:lnTo>
                  <a:pt x="3382771" y="306196"/>
                </a:lnTo>
                <a:lnTo>
                  <a:pt x="3343402" y="283717"/>
                </a:lnTo>
                <a:lnTo>
                  <a:pt x="3303650" y="262000"/>
                </a:lnTo>
                <a:lnTo>
                  <a:pt x="3263391" y="241173"/>
                </a:lnTo>
                <a:lnTo>
                  <a:pt x="3222497" y="220979"/>
                </a:lnTo>
                <a:lnTo>
                  <a:pt x="3181349" y="201675"/>
                </a:lnTo>
                <a:lnTo>
                  <a:pt x="3139693" y="183133"/>
                </a:lnTo>
                <a:lnTo>
                  <a:pt x="3097530" y="165480"/>
                </a:lnTo>
                <a:lnTo>
                  <a:pt x="3054985" y="148589"/>
                </a:lnTo>
                <a:lnTo>
                  <a:pt x="3011932" y="132587"/>
                </a:lnTo>
                <a:lnTo>
                  <a:pt x="2968624" y="117475"/>
                </a:lnTo>
                <a:lnTo>
                  <a:pt x="2924810" y="103250"/>
                </a:lnTo>
                <a:lnTo>
                  <a:pt x="2880614" y="89788"/>
                </a:lnTo>
                <a:lnTo>
                  <a:pt x="2836037" y="77342"/>
                </a:lnTo>
                <a:lnTo>
                  <a:pt x="2791206" y="65658"/>
                </a:lnTo>
                <a:lnTo>
                  <a:pt x="2745866" y="54990"/>
                </a:lnTo>
                <a:lnTo>
                  <a:pt x="2700274" y="45212"/>
                </a:lnTo>
                <a:lnTo>
                  <a:pt x="2654300" y="36321"/>
                </a:lnTo>
                <a:lnTo>
                  <a:pt x="2607944" y="28448"/>
                </a:lnTo>
                <a:lnTo>
                  <a:pt x="2561336" y="21462"/>
                </a:lnTo>
                <a:lnTo>
                  <a:pt x="2514473" y="15366"/>
                </a:lnTo>
                <a:lnTo>
                  <a:pt x="2467229" y="10413"/>
                </a:lnTo>
                <a:lnTo>
                  <a:pt x="2419730" y="6350"/>
                </a:lnTo>
                <a:lnTo>
                  <a:pt x="2371852" y="3175"/>
                </a:lnTo>
                <a:lnTo>
                  <a:pt x="2323846" y="1142"/>
                </a:lnTo>
                <a:lnTo>
                  <a:pt x="2275459" y="0"/>
                </a:lnTo>
                <a:close/>
              </a:path>
            </a:pathLst>
          </a:custGeom>
          <a:solidFill>
            <a:srgbClr val="007AAE"/>
          </a:solidFill>
        </p:spPr>
        <p:txBody>
          <a:bodyPr wrap="square" lIns="0" tIns="0" rIns="0" bIns="0" rtlCol="0"/>
          <a:lstStyle/>
          <a:p>
            <a:pPr defTabSz="914378">
              <a:defRPr/>
            </a:pPr>
            <a:endParaRPr>
              <a:solidFill>
                <a:prstClr val="black"/>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3" name="object 22">
            <a:extLst>
              <a:ext uri="{FF2B5EF4-FFF2-40B4-BE49-F238E27FC236}">
                <a16:creationId xmlns:a16="http://schemas.microsoft.com/office/drawing/2014/main" id="{E028C40B-C353-4F96-B3BA-A97E0B2E2805}"/>
              </a:ext>
            </a:extLst>
          </p:cNvPr>
          <p:cNvSpPr/>
          <p:nvPr/>
        </p:nvSpPr>
        <p:spPr>
          <a:xfrm>
            <a:off x="2965396" y="1905991"/>
            <a:ext cx="3374231" cy="1688306"/>
          </a:xfrm>
          <a:custGeom>
            <a:avLst/>
            <a:gdLst/>
            <a:ahLst/>
            <a:cxnLst/>
            <a:rect l="l" t="t" r="r" b="b"/>
            <a:pathLst>
              <a:path w="4498975" h="2251075">
                <a:moveTo>
                  <a:pt x="0" y="2224278"/>
                </a:moveTo>
                <a:lnTo>
                  <a:pt x="1015" y="2176017"/>
                </a:lnTo>
                <a:lnTo>
                  <a:pt x="3175" y="2128012"/>
                </a:lnTo>
                <a:lnTo>
                  <a:pt x="6223" y="2080259"/>
                </a:lnTo>
                <a:lnTo>
                  <a:pt x="10287" y="2032762"/>
                </a:lnTo>
                <a:lnTo>
                  <a:pt x="15366" y="1985517"/>
                </a:lnTo>
                <a:lnTo>
                  <a:pt x="21336" y="1938654"/>
                </a:lnTo>
                <a:lnTo>
                  <a:pt x="28321" y="1892045"/>
                </a:lnTo>
                <a:lnTo>
                  <a:pt x="36194" y="1845817"/>
                </a:lnTo>
                <a:lnTo>
                  <a:pt x="45085" y="1799843"/>
                </a:lnTo>
                <a:lnTo>
                  <a:pt x="54737" y="1754251"/>
                </a:lnTo>
                <a:lnTo>
                  <a:pt x="65404" y="1709039"/>
                </a:lnTo>
                <a:lnTo>
                  <a:pt x="77088" y="1664080"/>
                </a:lnTo>
                <a:lnTo>
                  <a:pt x="89535" y="1619630"/>
                </a:lnTo>
                <a:lnTo>
                  <a:pt x="102869" y="1575434"/>
                </a:lnTo>
                <a:lnTo>
                  <a:pt x="117093" y="1531746"/>
                </a:lnTo>
                <a:lnTo>
                  <a:pt x="132206" y="1488313"/>
                </a:lnTo>
                <a:lnTo>
                  <a:pt x="148081" y="1445387"/>
                </a:lnTo>
                <a:lnTo>
                  <a:pt x="164846" y="1402841"/>
                </a:lnTo>
                <a:lnTo>
                  <a:pt x="182499" y="1360804"/>
                </a:lnTo>
                <a:lnTo>
                  <a:pt x="200913" y="1319149"/>
                </a:lnTo>
                <a:lnTo>
                  <a:pt x="220217" y="1278001"/>
                </a:lnTo>
                <a:lnTo>
                  <a:pt x="240284" y="1237233"/>
                </a:lnTo>
                <a:lnTo>
                  <a:pt x="261112" y="1196975"/>
                </a:lnTo>
                <a:lnTo>
                  <a:pt x="282701" y="1157224"/>
                </a:lnTo>
                <a:lnTo>
                  <a:pt x="305053" y="1117980"/>
                </a:lnTo>
                <a:lnTo>
                  <a:pt x="328167" y="1079118"/>
                </a:lnTo>
                <a:lnTo>
                  <a:pt x="352043" y="1040891"/>
                </a:lnTo>
                <a:lnTo>
                  <a:pt x="376681" y="1003045"/>
                </a:lnTo>
                <a:lnTo>
                  <a:pt x="402081" y="965834"/>
                </a:lnTo>
                <a:lnTo>
                  <a:pt x="428116" y="929258"/>
                </a:lnTo>
                <a:lnTo>
                  <a:pt x="454913" y="893063"/>
                </a:lnTo>
                <a:lnTo>
                  <a:pt x="482473" y="857503"/>
                </a:lnTo>
                <a:lnTo>
                  <a:pt x="510666" y="822451"/>
                </a:lnTo>
                <a:lnTo>
                  <a:pt x="539496" y="788034"/>
                </a:lnTo>
                <a:lnTo>
                  <a:pt x="568960" y="754252"/>
                </a:lnTo>
                <a:lnTo>
                  <a:pt x="599186" y="720978"/>
                </a:lnTo>
                <a:lnTo>
                  <a:pt x="630047" y="688339"/>
                </a:lnTo>
                <a:lnTo>
                  <a:pt x="661415" y="656463"/>
                </a:lnTo>
                <a:lnTo>
                  <a:pt x="693547" y="625093"/>
                </a:lnTo>
                <a:lnTo>
                  <a:pt x="726313" y="594359"/>
                </a:lnTo>
                <a:lnTo>
                  <a:pt x="759587" y="564261"/>
                </a:lnTo>
                <a:lnTo>
                  <a:pt x="793496" y="534796"/>
                </a:lnTo>
                <a:lnTo>
                  <a:pt x="827913" y="506094"/>
                </a:lnTo>
                <a:lnTo>
                  <a:pt x="862964" y="478027"/>
                </a:lnTo>
                <a:lnTo>
                  <a:pt x="898651" y="450722"/>
                </a:lnTo>
                <a:lnTo>
                  <a:pt x="934847" y="424052"/>
                </a:lnTo>
                <a:lnTo>
                  <a:pt x="971550" y="398017"/>
                </a:lnTo>
                <a:lnTo>
                  <a:pt x="1008761" y="372871"/>
                </a:lnTo>
                <a:lnTo>
                  <a:pt x="1046606" y="348361"/>
                </a:lnTo>
                <a:lnTo>
                  <a:pt x="1084961" y="324612"/>
                </a:lnTo>
                <a:lnTo>
                  <a:pt x="1123696" y="301625"/>
                </a:lnTo>
                <a:lnTo>
                  <a:pt x="1162939" y="279272"/>
                </a:lnTo>
                <a:lnTo>
                  <a:pt x="1202816" y="257809"/>
                </a:lnTo>
                <a:lnTo>
                  <a:pt x="1243076" y="237108"/>
                </a:lnTo>
                <a:lnTo>
                  <a:pt x="1283715" y="217296"/>
                </a:lnTo>
                <a:lnTo>
                  <a:pt x="1324864" y="198119"/>
                </a:lnTo>
                <a:lnTo>
                  <a:pt x="1366519" y="179831"/>
                </a:lnTo>
                <a:lnTo>
                  <a:pt x="1408556" y="162432"/>
                </a:lnTo>
                <a:lnTo>
                  <a:pt x="1450975" y="145795"/>
                </a:lnTo>
                <a:lnTo>
                  <a:pt x="1493901" y="129920"/>
                </a:lnTo>
                <a:lnTo>
                  <a:pt x="1537080" y="115062"/>
                </a:lnTo>
                <a:lnTo>
                  <a:pt x="1580768" y="100964"/>
                </a:lnTo>
                <a:lnTo>
                  <a:pt x="1624838" y="87756"/>
                </a:lnTo>
                <a:lnTo>
                  <a:pt x="1669288" y="75437"/>
                </a:lnTo>
                <a:lnTo>
                  <a:pt x="1713991" y="64007"/>
                </a:lnTo>
                <a:lnTo>
                  <a:pt x="1759077" y="53466"/>
                </a:lnTo>
                <a:lnTo>
                  <a:pt x="1804542" y="43814"/>
                </a:lnTo>
                <a:lnTo>
                  <a:pt x="1850389" y="35178"/>
                </a:lnTo>
                <a:lnTo>
                  <a:pt x="1896490" y="27431"/>
                </a:lnTo>
                <a:lnTo>
                  <a:pt x="1942846" y="20574"/>
                </a:lnTo>
                <a:lnTo>
                  <a:pt x="1989581" y="14731"/>
                </a:lnTo>
                <a:lnTo>
                  <a:pt x="2036572" y="9778"/>
                </a:lnTo>
                <a:lnTo>
                  <a:pt x="2083815" y="5841"/>
                </a:lnTo>
                <a:lnTo>
                  <a:pt x="2131441" y="2920"/>
                </a:lnTo>
                <a:lnTo>
                  <a:pt x="2179192" y="1015"/>
                </a:lnTo>
                <a:lnTo>
                  <a:pt x="2227199" y="0"/>
                </a:lnTo>
                <a:lnTo>
                  <a:pt x="2275459" y="0"/>
                </a:lnTo>
                <a:lnTo>
                  <a:pt x="2323846" y="1142"/>
                </a:lnTo>
                <a:lnTo>
                  <a:pt x="2371852" y="3175"/>
                </a:lnTo>
                <a:lnTo>
                  <a:pt x="2419730" y="6350"/>
                </a:lnTo>
                <a:lnTo>
                  <a:pt x="2467229" y="10413"/>
                </a:lnTo>
                <a:lnTo>
                  <a:pt x="2514473" y="15366"/>
                </a:lnTo>
                <a:lnTo>
                  <a:pt x="2561336" y="21462"/>
                </a:lnTo>
                <a:lnTo>
                  <a:pt x="2607944" y="28447"/>
                </a:lnTo>
                <a:lnTo>
                  <a:pt x="2654300" y="36321"/>
                </a:lnTo>
                <a:lnTo>
                  <a:pt x="2700274" y="45212"/>
                </a:lnTo>
                <a:lnTo>
                  <a:pt x="2745866" y="54990"/>
                </a:lnTo>
                <a:lnTo>
                  <a:pt x="2791205" y="65658"/>
                </a:lnTo>
                <a:lnTo>
                  <a:pt x="2836036" y="77342"/>
                </a:lnTo>
                <a:lnTo>
                  <a:pt x="2880613" y="89788"/>
                </a:lnTo>
                <a:lnTo>
                  <a:pt x="2924809" y="103250"/>
                </a:lnTo>
                <a:lnTo>
                  <a:pt x="2968625" y="117475"/>
                </a:lnTo>
                <a:lnTo>
                  <a:pt x="3011931" y="132587"/>
                </a:lnTo>
                <a:lnTo>
                  <a:pt x="3054984" y="148589"/>
                </a:lnTo>
                <a:lnTo>
                  <a:pt x="3097529" y="165480"/>
                </a:lnTo>
                <a:lnTo>
                  <a:pt x="3139694" y="183133"/>
                </a:lnTo>
                <a:lnTo>
                  <a:pt x="3181350" y="201675"/>
                </a:lnTo>
                <a:lnTo>
                  <a:pt x="3222498" y="220979"/>
                </a:lnTo>
                <a:lnTo>
                  <a:pt x="3263392" y="241172"/>
                </a:lnTo>
                <a:lnTo>
                  <a:pt x="3303651" y="262000"/>
                </a:lnTo>
                <a:lnTo>
                  <a:pt x="3343402" y="283717"/>
                </a:lnTo>
                <a:lnTo>
                  <a:pt x="3382772" y="306196"/>
                </a:lnTo>
                <a:lnTo>
                  <a:pt x="3421633" y="329438"/>
                </a:lnTo>
                <a:lnTo>
                  <a:pt x="3459987" y="353440"/>
                </a:lnTo>
                <a:lnTo>
                  <a:pt x="3497706" y="378205"/>
                </a:lnTo>
                <a:lnTo>
                  <a:pt x="3535045" y="403605"/>
                </a:lnTo>
                <a:lnTo>
                  <a:pt x="3571748" y="429767"/>
                </a:lnTo>
                <a:lnTo>
                  <a:pt x="3607816" y="456691"/>
                </a:lnTo>
                <a:lnTo>
                  <a:pt x="3643503" y="484377"/>
                </a:lnTo>
                <a:lnTo>
                  <a:pt x="3678554" y="512571"/>
                </a:lnTo>
                <a:lnTo>
                  <a:pt x="3712972" y="541654"/>
                </a:lnTo>
                <a:lnTo>
                  <a:pt x="3746754" y="571245"/>
                </a:lnTo>
                <a:lnTo>
                  <a:pt x="3780028" y="601599"/>
                </a:lnTo>
                <a:lnTo>
                  <a:pt x="3812667" y="632459"/>
                </a:lnTo>
                <a:lnTo>
                  <a:pt x="3844671" y="664082"/>
                </a:lnTo>
                <a:lnTo>
                  <a:pt x="3876040" y="696340"/>
                </a:lnTo>
                <a:lnTo>
                  <a:pt x="3906901" y="729233"/>
                </a:lnTo>
                <a:lnTo>
                  <a:pt x="3936873" y="762634"/>
                </a:lnTo>
                <a:lnTo>
                  <a:pt x="3966336" y="796670"/>
                </a:lnTo>
                <a:lnTo>
                  <a:pt x="3995038" y="831341"/>
                </a:lnTo>
                <a:lnTo>
                  <a:pt x="4023105" y="866647"/>
                </a:lnTo>
                <a:lnTo>
                  <a:pt x="4050537" y="902334"/>
                </a:lnTo>
                <a:lnTo>
                  <a:pt x="4077207" y="938783"/>
                </a:lnTo>
                <a:lnTo>
                  <a:pt x="4103116" y="975613"/>
                </a:lnTo>
                <a:lnTo>
                  <a:pt x="4128388" y="1013078"/>
                </a:lnTo>
                <a:lnTo>
                  <a:pt x="4152773" y="1051052"/>
                </a:lnTo>
                <a:lnTo>
                  <a:pt x="4176522" y="1089532"/>
                </a:lnTo>
                <a:lnTo>
                  <a:pt x="4199508" y="1128521"/>
                </a:lnTo>
                <a:lnTo>
                  <a:pt x="4221733" y="1168018"/>
                </a:lnTo>
                <a:lnTo>
                  <a:pt x="4243197" y="1208024"/>
                </a:lnTo>
                <a:lnTo>
                  <a:pt x="4263771" y="1248409"/>
                </a:lnTo>
                <a:lnTo>
                  <a:pt x="4283709" y="1289430"/>
                </a:lnTo>
                <a:lnTo>
                  <a:pt x="4302759" y="1330705"/>
                </a:lnTo>
                <a:lnTo>
                  <a:pt x="4320921" y="1372615"/>
                </a:lnTo>
                <a:lnTo>
                  <a:pt x="4338320" y="1414906"/>
                </a:lnTo>
                <a:lnTo>
                  <a:pt x="4354957" y="1457578"/>
                </a:lnTo>
                <a:lnTo>
                  <a:pt x="4370705" y="1500631"/>
                </a:lnTo>
                <a:lnTo>
                  <a:pt x="4385563" y="1544192"/>
                </a:lnTo>
                <a:lnTo>
                  <a:pt x="4399533" y="1588007"/>
                </a:lnTo>
                <a:lnTo>
                  <a:pt x="4412615" y="1632330"/>
                </a:lnTo>
                <a:lnTo>
                  <a:pt x="4424807" y="1677034"/>
                </a:lnTo>
                <a:lnTo>
                  <a:pt x="4436236" y="1721992"/>
                </a:lnTo>
                <a:lnTo>
                  <a:pt x="4446651" y="1767331"/>
                </a:lnTo>
                <a:lnTo>
                  <a:pt x="4456049" y="1813052"/>
                </a:lnTo>
                <a:lnTo>
                  <a:pt x="4464684" y="1859152"/>
                </a:lnTo>
                <a:lnTo>
                  <a:pt x="4472305" y="1905507"/>
                </a:lnTo>
                <a:lnTo>
                  <a:pt x="4479035" y="1952243"/>
                </a:lnTo>
                <a:lnTo>
                  <a:pt x="4484751" y="1999233"/>
                </a:lnTo>
                <a:lnTo>
                  <a:pt x="4489450" y="2046477"/>
                </a:lnTo>
                <a:lnTo>
                  <a:pt x="4493259" y="2093976"/>
                </a:lnTo>
                <a:lnTo>
                  <a:pt x="4496054" y="2141854"/>
                </a:lnTo>
                <a:lnTo>
                  <a:pt x="4497832" y="2189988"/>
                </a:lnTo>
                <a:lnTo>
                  <a:pt x="4498594" y="2238247"/>
                </a:lnTo>
                <a:lnTo>
                  <a:pt x="2249169" y="2250566"/>
                </a:lnTo>
                <a:lnTo>
                  <a:pt x="0" y="2224278"/>
                </a:lnTo>
                <a:close/>
              </a:path>
            </a:pathLst>
          </a:custGeom>
          <a:ln w="19810">
            <a:solidFill>
              <a:srgbClr val="FFFFFF"/>
            </a:solidFill>
          </a:ln>
        </p:spPr>
        <p:txBody>
          <a:bodyPr wrap="square" lIns="0" tIns="0" rIns="0" bIns="0" rtlCol="0"/>
          <a:lstStyle/>
          <a:p>
            <a:pPr defTabSz="914378">
              <a:defRPr/>
            </a:pPr>
            <a:endParaRPr>
              <a:solidFill>
                <a:prstClr val="black"/>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object 23">
            <a:extLst>
              <a:ext uri="{FF2B5EF4-FFF2-40B4-BE49-F238E27FC236}">
                <a16:creationId xmlns:a16="http://schemas.microsoft.com/office/drawing/2014/main" id="{5FC48CEC-E1F9-42EB-AEF6-667EA6E1EE37}"/>
              </a:ext>
            </a:extLst>
          </p:cNvPr>
          <p:cNvSpPr/>
          <p:nvPr/>
        </p:nvSpPr>
        <p:spPr>
          <a:xfrm>
            <a:off x="2962539" y="3565054"/>
            <a:ext cx="3375184" cy="1686878"/>
          </a:xfrm>
          <a:custGeom>
            <a:avLst/>
            <a:gdLst/>
            <a:ahLst/>
            <a:cxnLst/>
            <a:rect l="l" t="t" r="r" b="b"/>
            <a:pathLst>
              <a:path w="4500245" h="2249170">
                <a:moveTo>
                  <a:pt x="4499864" y="0"/>
                </a:moveTo>
                <a:lnTo>
                  <a:pt x="2249932" y="0"/>
                </a:lnTo>
                <a:lnTo>
                  <a:pt x="0" y="15493"/>
                </a:lnTo>
                <a:lnTo>
                  <a:pt x="888" y="63499"/>
                </a:lnTo>
                <a:lnTo>
                  <a:pt x="2666" y="111251"/>
                </a:lnTo>
                <a:lnTo>
                  <a:pt x="5461" y="158876"/>
                </a:lnTo>
                <a:lnTo>
                  <a:pt x="9271" y="206120"/>
                </a:lnTo>
                <a:lnTo>
                  <a:pt x="14097" y="253110"/>
                </a:lnTo>
                <a:lnTo>
                  <a:pt x="19812" y="299719"/>
                </a:lnTo>
                <a:lnTo>
                  <a:pt x="26415" y="346074"/>
                </a:lnTo>
                <a:lnTo>
                  <a:pt x="34036" y="392175"/>
                </a:lnTo>
                <a:lnTo>
                  <a:pt x="42545" y="437895"/>
                </a:lnTo>
                <a:lnTo>
                  <a:pt x="52070" y="483361"/>
                </a:lnTo>
                <a:lnTo>
                  <a:pt x="62357" y="528446"/>
                </a:lnTo>
                <a:lnTo>
                  <a:pt x="73660" y="573150"/>
                </a:lnTo>
                <a:lnTo>
                  <a:pt x="85851" y="617473"/>
                </a:lnTo>
                <a:lnTo>
                  <a:pt x="98806" y="661542"/>
                </a:lnTo>
                <a:lnTo>
                  <a:pt x="112775" y="705103"/>
                </a:lnTo>
                <a:lnTo>
                  <a:pt x="127508" y="748283"/>
                </a:lnTo>
                <a:lnTo>
                  <a:pt x="143128" y="791082"/>
                </a:lnTo>
                <a:lnTo>
                  <a:pt x="159512" y="833500"/>
                </a:lnTo>
                <a:lnTo>
                  <a:pt x="176784" y="875537"/>
                </a:lnTo>
                <a:lnTo>
                  <a:pt x="194945" y="917066"/>
                </a:lnTo>
                <a:lnTo>
                  <a:pt x="213740" y="958214"/>
                </a:lnTo>
                <a:lnTo>
                  <a:pt x="233425" y="998854"/>
                </a:lnTo>
                <a:lnTo>
                  <a:pt x="253873" y="1039113"/>
                </a:lnTo>
                <a:lnTo>
                  <a:pt x="275209" y="1078737"/>
                </a:lnTo>
                <a:lnTo>
                  <a:pt x="297179" y="1117980"/>
                </a:lnTo>
                <a:lnTo>
                  <a:pt x="319913" y="1156842"/>
                </a:lnTo>
                <a:lnTo>
                  <a:pt x="343535" y="1195069"/>
                </a:lnTo>
                <a:lnTo>
                  <a:pt x="367791" y="1232788"/>
                </a:lnTo>
                <a:lnTo>
                  <a:pt x="392684" y="1269999"/>
                </a:lnTo>
                <a:lnTo>
                  <a:pt x="418464" y="1306702"/>
                </a:lnTo>
                <a:lnTo>
                  <a:pt x="444881" y="1342897"/>
                </a:lnTo>
                <a:lnTo>
                  <a:pt x="471932" y="1378457"/>
                </a:lnTo>
                <a:lnTo>
                  <a:pt x="499745" y="1413509"/>
                </a:lnTo>
                <a:lnTo>
                  <a:pt x="528192" y="1448053"/>
                </a:lnTo>
                <a:lnTo>
                  <a:pt x="557402" y="1481962"/>
                </a:lnTo>
                <a:lnTo>
                  <a:pt x="587121" y="1515236"/>
                </a:lnTo>
                <a:lnTo>
                  <a:pt x="617601" y="1547875"/>
                </a:lnTo>
                <a:lnTo>
                  <a:pt x="648715" y="1580006"/>
                </a:lnTo>
                <a:lnTo>
                  <a:pt x="680338" y="1611502"/>
                </a:lnTo>
                <a:lnTo>
                  <a:pt x="712724" y="1642364"/>
                </a:lnTo>
                <a:lnTo>
                  <a:pt x="745616" y="1672589"/>
                </a:lnTo>
                <a:lnTo>
                  <a:pt x="779145" y="1702053"/>
                </a:lnTo>
                <a:lnTo>
                  <a:pt x="813181" y="1731009"/>
                </a:lnTo>
                <a:lnTo>
                  <a:pt x="847978" y="1759203"/>
                </a:lnTo>
                <a:lnTo>
                  <a:pt x="883158" y="1786762"/>
                </a:lnTo>
                <a:lnTo>
                  <a:pt x="918972" y="1813559"/>
                </a:lnTo>
                <a:lnTo>
                  <a:pt x="955294" y="1839721"/>
                </a:lnTo>
                <a:lnTo>
                  <a:pt x="992251" y="1865248"/>
                </a:lnTo>
                <a:lnTo>
                  <a:pt x="1029588" y="1889886"/>
                </a:lnTo>
                <a:lnTo>
                  <a:pt x="1067562" y="1913889"/>
                </a:lnTo>
                <a:lnTo>
                  <a:pt x="1106042" y="1937130"/>
                </a:lnTo>
                <a:lnTo>
                  <a:pt x="1144904" y="1959609"/>
                </a:lnTo>
                <a:lnTo>
                  <a:pt x="1184275" y="1981453"/>
                </a:lnTo>
                <a:lnTo>
                  <a:pt x="1224279" y="2002370"/>
                </a:lnTo>
                <a:lnTo>
                  <a:pt x="1264539" y="2022551"/>
                </a:lnTo>
                <a:lnTo>
                  <a:pt x="1305433" y="2041956"/>
                </a:lnTo>
                <a:lnTo>
                  <a:pt x="1346708" y="2060549"/>
                </a:lnTo>
                <a:lnTo>
                  <a:pt x="1388364" y="2078342"/>
                </a:lnTo>
                <a:lnTo>
                  <a:pt x="1430527" y="2095309"/>
                </a:lnTo>
                <a:lnTo>
                  <a:pt x="1473073" y="2111451"/>
                </a:lnTo>
                <a:lnTo>
                  <a:pt x="1515999" y="2126754"/>
                </a:lnTo>
                <a:lnTo>
                  <a:pt x="1559306" y="2141207"/>
                </a:lnTo>
                <a:lnTo>
                  <a:pt x="1602994" y="2154796"/>
                </a:lnTo>
                <a:lnTo>
                  <a:pt x="1647063" y="2167508"/>
                </a:lnTo>
                <a:lnTo>
                  <a:pt x="1691513" y="2179358"/>
                </a:lnTo>
                <a:lnTo>
                  <a:pt x="1736344" y="2190305"/>
                </a:lnTo>
                <a:lnTo>
                  <a:pt x="1781556" y="2200351"/>
                </a:lnTo>
                <a:lnTo>
                  <a:pt x="1827022" y="2209495"/>
                </a:lnTo>
                <a:lnTo>
                  <a:pt x="1872869" y="2217712"/>
                </a:lnTo>
                <a:lnTo>
                  <a:pt x="1918970" y="2225001"/>
                </a:lnTo>
                <a:lnTo>
                  <a:pt x="1965452" y="2231351"/>
                </a:lnTo>
                <a:lnTo>
                  <a:pt x="2012188" y="2236762"/>
                </a:lnTo>
                <a:lnTo>
                  <a:pt x="2059177" y="2241194"/>
                </a:lnTo>
                <a:lnTo>
                  <a:pt x="2106549" y="2244674"/>
                </a:lnTo>
                <a:lnTo>
                  <a:pt x="2154047" y="2247163"/>
                </a:lnTo>
                <a:lnTo>
                  <a:pt x="2201926" y="2248661"/>
                </a:lnTo>
                <a:lnTo>
                  <a:pt x="2249932" y="2249169"/>
                </a:lnTo>
                <a:lnTo>
                  <a:pt x="2298191" y="2248661"/>
                </a:lnTo>
                <a:lnTo>
                  <a:pt x="2346325" y="2247150"/>
                </a:lnTo>
                <a:lnTo>
                  <a:pt x="2394077" y="2244623"/>
                </a:lnTo>
                <a:lnTo>
                  <a:pt x="2441575" y="2241118"/>
                </a:lnTo>
                <a:lnTo>
                  <a:pt x="2488819" y="2236647"/>
                </a:lnTo>
                <a:lnTo>
                  <a:pt x="2535809" y="2231186"/>
                </a:lnTo>
                <a:lnTo>
                  <a:pt x="2582417" y="2224785"/>
                </a:lnTo>
                <a:lnTo>
                  <a:pt x="2628773" y="2217419"/>
                </a:lnTo>
                <a:lnTo>
                  <a:pt x="2674747" y="2209126"/>
                </a:lnTo>
                <a:lnTo>
                  <a:pt x="2720466" y="2199906"/>
                </a:lnTo>
                <a:lnTo>
                  <a:pt x="2765806" y="2189759"/>
                </a:lnTo>
                <a:lnTo>
                  <a:pt x="2810764" y="2178710"/>
                </a:lnTo>
                <a:lnTo>
                  <a:pt x="2855467" y="2166772"/>
                </a:lnTo>
                <a:lnTo>
                  <a:pt x="2899664" y="2153932"/>
                </a:lnTo>
                <a:lnTo>
                  <a:pt x="2943606" y="2140229"/>
                </a:lnTo>
                <a:lnTo>
                  <a:pt x="2987166" y="2125649"/>
                </a:lnTo>
                <a:lnTo>
                  <a:pt x="3030219" y="2110219"/>
                </a:lnTo>
                <a:lnTo>
                  <a:pt x="3072891" y="2093937"/>
                </a:lnTo>
                <a:lnTo>
                  <a:pt x="3115183" y="2076818"/>
                </a:lnTo>
                <a:lnTo>
                  <a:pt x="3156966" y="2058873"/>
                </a:lnTo>
                <a:lnTo>
                  <a:pt x="3198367" y="2040115"/>
                </a:lnTo>
                <a:lnTo>
                  <a:pt x="3239389" y="2020557"/>
                </a:lnTo>
                <a:lnTo>
                  <a:pt x="3279902" y="2000186"/>
                </a:lnTo>
                <a:lnTo>
                  <a:pt x="3319907" y="1979040"/>
                </a:lnTo>
                <a:lnTo>
                  <a:pt x="3359404" y="1957069"/>
                </a:lnTo>
                <a:lnTo>
                  <a:pt x="3398392" y="1934464"/>
                </a:lnTo>
                <a:lnTo>
                  <a:pt x="3437001" y="1910968"/>
                </a:lnTo>
                <a:lnTo>
                  <a:pt x="3474973" y="1886839"/>
                </a:lnTo>
                <a:lnTo>
                  <a:pt x="3512566" y="1861819"/>
                </a:lnTo>
                <a:lnTo>
                  <a:pt x="3549522" y="1836292"/>
                </a:lnTo>
                <a:lnTo>
                  <a:pt x="3585971" y="1809877"/>
                </a:lnTo>
                <a:lnTo>
                  <a:pt x="3621786" y="1782825"/>
                </a:lnTo>
                <a:lnTo>
                  <a:pt x="3657091" y="1755012"/>
                </a:lnTo>
                <a:lnTo>
                  <a:pt x="3691890" y="1726564"/>
                </a:lnTo>
                <a:lnTo>
                  <a:pt x="3726053" y="1697481"/>
                </a:lnTo>
                <a:lnTo>
                  <a:pt x="3759581" y="1667636"/>
                </a:lnTo>
                <a:lnTo>
                  <a:pt x="3792601" y="1637283"/>
                </a:lnTo>
                <a:lnTo>
                  <a:pt x="3824859" y="1606168"/>
                </a:lnTo>
                <a:lnTo>
                  <a:pt x="3856609" y="1574418"/>
                </a:lnTo>
                <a:lnTo>
                  <a:pt x="3887723" y="1542160"/>
                </a:lnTo>
                <a:lnTo>
                  <a:pt x="3918204" y="1509140"/>
                </a:lnTo>
                <a:lnTo>
                  <a:pt x="3947921" y="1475612"/>
                </a:lnTo>
                <a:lnTo>
                  <a:pt x="3977132" y="1441449"/>
                </a:lnTo>
                <a:lnTo>
                  <a:pt x="4005580" y="1406778"/>
                </a:lnTo>
                <a:lnTo>
                  <a:pt x="4033392" y="1371472"/>
                </a:lnTo>
                <a:lnTo>
                  <a:pt x="4060443" y="1335531"/>
                </a:lnTo>
                <a:lnTo>
                  <a:pt x="4086733" y="1299082"/>
                </a:lnTo>
                <a:lnTo>
                  <a:pt x="4112387" y="1262125"/>
                </a:lnTo>
                <a:lnTo>
                  <a:pt x="4137406" y="1224660"/>
                </a:lnTo>
                <a:lnTo>
                  <a:pt x="4161536" y="1186687"/>
                </a:lnTo>
                <a:lnTo>
                  <a:pt x="4185031" y="1148079"/>
                </a:lnTo>
                <a:lnTo>
                  <a:pt x="4207764" y="1109090"/>
                </a:lnTo>
                <a:lnTo>
                  <a:pt x="4229608" y="1069593"/>
                </a:lnTo>
                <a:lnTo>
                  <a:pt x="4250817" y="1029588"/>
                </a:lnTo>
                <a:lnTo>
                  <a:pt x="4271137" y="989075"/>
                </a:lnTo>
                <a:lnTo>
                  <a:pt x="4290695" y="948181"/>
                </a:lnTo>
                <a:lnTo>
                  <a:pt x="4309491" y="906779"/>
                </a:lnTo>
                <a:lnTo>
                  <a:pt x="4327397" y="864996"/>
                </a:lnTo>
                <a:lnTo>
                  <a:pt x="4344543" y="822705"/>
                </a:lnTo>
                <a:lnTo>
                  <a:pt x="4360926" y="780033"/>
                </a:lnTo>
                <a:lnTo>
                  <a:pt x="4376293" y="736980"/>
                </a:lnTo>
                <a:lnTo>
                  <a:pt x="4390897" y="693419"/>
                </a:lnTo>
                <a:lnTo>
                  <a:pt x="4404614" y="649604"/>
                </a:lnTo>
                <a:lnTo>
                  <a:pt x="4417441" y="605281"/>
                </a:lnTo>
                <a:lnTo>
                  <a:pt x="4429379" y="560704"/>
                </a:lnTo>
                <a:lnTo>
                  <a:pt x="4440428" y="515746"/>
                </a:lnTo>
                <a:lnTo>
                  <a:pt x="4450588" y="470407"/>
                </a:lnTo>
                <a:lnTo>
                  <a:pt x="4459859" y="424687"/>
                </a:lnTo>
                <a:lnTo>
                  <a:pt x="4468114" y="378713"/>
                </a:lnTo>
                <a:lnTo>
                  <a:pt x="4475480" y="332358"/>
                </a:lnTo>
                <a:lnTo>
                  <a:pt x="4481830" y="285749"/>
                </a:lnTo>
                <a:lnTo>
                  <a:pt x="4487291" y="238759"/>
                </a:lnTo>
                <a:lnTo>
                  <a:pt x="4491863" y="191515"/>
                </a:lnTo>
                <a:lnTo>
                  <a:pt x="4495292" y="144017"/>
                </a:lnTo>
                <a:lnTo>
                  <a:pt x="4497832" y="96265"/>
                </a:lnTo>
                <a:lnTo>
                  <a:pt x="4499356" y="48259"/>
                </a:lnTo>
                <a:lnTo>
                  <a:pt x="4499864" y="0"/>
                </a:lnTo>
                <a:close/>
              </a:path>
            </a:pathLst>
          </a:custGeom>
          <a:solidFill>
            <a:srgbClr val="0D8390"/>
          </a:solidFill>
        </p:spPr>
        <p:txBody>
          <a:bodyPr wrap="square" lIns="0" tIns="0" rIns="0" bIns="0" rtlCol="0"/>
          <a:lstStyle/>
          <a:p>
            <a:pPr defTabSz="914378">
              <a:defRPr/>
            </a:pPr>
            <a:endParaRPr>
              <a:solidFill>
                <a:prstClr val="black"/>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5" name="object 24">
            <a:extLst>
              <a:ext uri="{FF2B5EF4-FFF2-40B4-BE49-F238E27FC236}">
                <a16:creationId xmlns:a16="http://schemas.microsoft.com/office/drawing/2014/main" id="{1E46AEF1-7053-4F45-9E71-D251FF41AFB5}"/>
              </a:ext>
            </a:extLst>
          </p:cNvPr>
          <p:cNvSpPr/>
          <p:nvPr/>
        </p:nvSpPr>
        <p:spPr>
          <a:xfrm>
            <a:off x="2963110" y="3565626"/>
            <a:ext cx="3375184" cy="1686878"/>
          </a:xfrm>
          <a:custGeom>
            <a:avLst/>
            <a:gdLst/>
            <a:ahLst/>
            <a:cxnLst/>
            <a:rect l="l" t="t" r="r" b="b"/>
            <a:pathLst>
              <a:path w="4500245" h="2249170">
                <a:moveTo>
                  <a:pt x="4499864" y="0"/>
                </a:moveTo>
                <a:lnTo>
                  <a:pt x="4499356" y="48260"/>
                </a:lnTo>
                <a:lnTo>
                  <a:pt x="4497832" y="96266"/>
                </a:lnTo>
                <a:lnTo>
                  <a:pt x="4495292" y="144018"/>
                </a:lnTo>
                <a:lnTo>
                  <a:pt x="4491863" y="191516"/>
                </a:lnTo>
                <a:lnTo>
                  <a:pt x="4487291" y="238760"/>
                </a:lnTo>
                <a:lnTo>
                  <a:pt x="4481830" y="285750"/>
                </a:lnTo>
                <a:lnTo>
                  <a:pt x="4475480" y="332359"/>
                </a:lnTo>
                <a:lnTo>
                  <a:pt x="4468114" y="378714"/>
                </a:lnTo>
                <a:lnTo>
                  <a:pt x="4459858" y="424688"/>
                </a:lnTo>
                <a:lnTo>
                  <a:pt x="4450588" y="470408"/>
                </a:lnTo>
                <a:lnTo>
                  <a:pt x="4440428" y="515747"/>
                </a:lnTo>
                <a:lnTo>
                  <a:pt x="4429379" y="560705"/>
                </a:lnTo>
                <a:lnTo>
                  <a:pt x="4417441" y="605282"/>
                </a:lnTo>
                <a:lnTo>
                  <a:pt x="4404614" y="649605"/>
                </a:lnTo>
                <a:lnTo>
                  <a:pt x="4390898" y="693420"/>
                </a:lnTo>
                <a:lnTo>
                  <a:pt x="4376293" y="736981"/>
                </a:lnTo>
                <a:lnTo>
                  <a:pt x="4360926" y="780034"/>
                </a:lnTo>
                <a:lnTo>
                  <a:pt x="4344543" y="822706"/>
                </a:lnTo>
                <a:lnTo>
                  <a:pt x="4327398" y="864997"/>
                </a:lnTo>
                <a:lnTo>
                  <a:pt x="4309491" y="906780"/>
                </a:lnTo>
                <a:lnTo>
                  <a:pt x="4290695" y="948182"/>
                </a:lnTo>
                <a:lnTo>
                  <a:pt x="4271136" y="989076"/>
                </a:lnTo>
                <a:lnTo>
                  <a:pt x="4250817" y="1029589"/>
                </a:lnTo>
                <a:lnTo>
                  <a:pt x="4229608" y="1069594"/>
                </a:lnTo>
                <a:lnTo>
                  <a:pt x="4207764" y="1109091"/>
                </a:lnTo>
                <a:lnTo>
                  <a:pt x="4185030" y="1148080"/>
                </a:lnTo>
                <a:lnTo>
                  <a:pt x="4161535" y="1186688"/>
                </a:lnTo>
                <a:lnTo>
                  <a:pt x="4137405" y="1224661"/>
                </a:lnTo>
                <a:lnTo>
                  <a:pt x="4112386" y="1262126"/>
                </a:lnTo>
                <a:lnTo>
                  <a:pt x="4086732" y="1299083"/>
                </a:lnTo>
                <a:lnTo>
                  <a:pt x="4060444" y="1335532"/>
                </a:lnTo>
                <a:lnTo>
                  <a:pt x="4033393" y="1371473"/>
                </a:lnTo>
                <a:lnTo>
                  <a:pt x="4005579" y="1406779"/>
                </a:lnTo>
                <a:lnTo>
                  <a:pt x="3977131" y="1441450"/>
                </a:lnTo>
                <a:lnTo>
                  <a:pt x="3947922" y="1475613"/>
                </a:lnTo>
                <a:lnTo>
                  <a:pt x="3918204" y="1509141"/>
                </a:lnTo>
                <a:lnTo>
                  <a:pt x="3887724" y="1542161"/>
                </a:lnTo>
                <a:lnTo>
                  <a:pt x="3856608" y="1574419"/>
                </a:lnTo>
                <a:lnTo>
                  <a:pt x="3824858" y="1606169"/>
                </a:lnTo>
                <a:lnTo>
                  <a:pt x="3792601" y="1637284"/>
                </a:lnTo>
                <a:lnTo>
                  <a:pt x="3759580" y="1667637"/>
                </a:lnTo>
                <a:lnTo>
                  <a:pt x="3726053" y="1697482"/>
                </a:lnTo>
                <a:lnTo>
                  <a:pt x="3691890" y="1726565"/>
                </a:lnTo>
                <a:lnTo>
                  <a:pt x="3657092" y="1755013"/>
                </a:lnTo>
                <a:lnTo>
                  <a:pt x="3621785" y="1782826"/>
                </a:lnTo>
                <a:lnTo>
                  <a:pt x="3585972" y="1809877"/>
                </a:lnTo>
                <a:lnTo>
                  <a:pt x="3549523" y="1836293"/>
                </a:lnTo>
                <a:lnTo>
                  <a:pt x="3512566" y="1861820"/>
                </a:lnTo>
                <a:lnTo>
                  <a:pt x="3474974" y="1886839"/>
                </a:lnTo>
                <a:lnTo>
                  <a:pt x="3437001" y="1910969"/>
                </a:lnTo>
                <a:lnTo>
                  <a:pt x="3398393" y="1934464"/>
                </a:lnTo>
                <a:lnTo>
                  <a:pt x="3359404" y="1957070"/>
                </a:lnTo>
                <a:lnTo>
                  <a:pt x="3319906" y="1979041"/>
                </a:lnTo>
                <a:lnTo>
                  <a:pt x="3279902" y="2000186"/>
                </a:lnTo>
                <a:lnTo>
                  <a:pt x="3239389" y="2020557"/>
                </a:lnTo>
                <a:lnTo>
                  <a:pt x="3198368" y="2040115"/>
                </a:lnTo>
                <a:lnTo>
                  <a:pt x="3156966" y="2058873"/>
                </a:lnTo>
                <a:lnTo>
                  <a:pt x="3115182" y="2076818"/>
                </a:lnTo>
                <a:lnTo>
                  <a:pt x="3072892" y="2093937"/>
                </a:lnTo>
                <a:lnTo>
                  <a:pt x="3030220" y="2110219"/>
                </a:lnTo>
                <a:lnTo>
                  <a:pt x="2987167" y="2125649"/>
                </a:lnTo>
                <a:lnTo>
                  <a:pt x="2943605" y="2140229"/>
                </a:lnTo>
                <a:lnTo>
                  <a:pt x="2899664" y="2153932"/>
                </a:lnTo>
                <a:lnTo>
                  <a:pt x="2855468" y="2166772"/>
                </a:lnTo>
                <a:lnTo>
                  <a:pt x="2810764" y="2178710"/>
                </a:lnTo>
                <a:lnTo>
                  <a:pt x="2765805" y="2189759"/>
                </a:lnTo>
                <a:lnTo>
                  <a:pt x="2720466" y="2199906"/>
                </a:lnTo>
                <a:lnTo>
                  <a:pt x="2674747" y="2209126"/>
                </a:lnTo>
                <a:lnTo>
                  <a:pt x="2628773" y="2217420"/>
                </a:lnTo>
                <a:lnTo>
                  <a:pt x="2582417" y="2224786"/>
                </a:lnTo>
                <a:lnTo>
                  <a:pt x="2535809" y="2231186"/>
                </a:lnTo>
                <a:lnTo>
                  <a:pt x="2488819" y="2236647"/>
                </a:lnTo>
                <a:lnTo>
                  <a:pt x="2441575" y="2241118"/>
                </a:lnTo>
                <a:lnTo>
                  <a:pt x="2394077" y="2244623"/>
                </a:lnTo>
                <a:lnTo>
                  <a:pt x="2346325" y="2247150"/>
                </a:lnTo>
                <a:lnTo>
                  <a:pt x="2298191" y="2248662"/>
                </a:lnTo>
                <a:lnTo>
                  <a:pt x="2249932" y="2249170"/>
                </a:lnTo>
                <a:lnTo>
                  <a:pt x="2201926" y="2248662"/>
                </a:lnTo>
                <a:lnTo>
                  <a:pt x="2154047" y="2247163"/>
                </a:lnTo>
                <a:lnTo>
                  <a:pt x="2106549" y="2244674"/>
                </a:lnTo>
                <a:lnTo>
                  <a:pt x="2059177" y="2241194"/>
                </a:lnTo>
                <a:lnTo>
                  <a:pt x="2012188" y="2236762"/>
                </a:lnTo>
                <a:lnTo>
                  <a:pt x="1965452" y="2231351"/>
                </a:lnTo>
                <a:lnTo>
                  <a:pt x="1918970" y="2225001"/>
                </a:lnTo>
                <a:lnTo>
                  <a:pt x="1872869" y="2217712"/>
                </a:lnTo>
                <a:lnTo>
                  <a:pt x="1827022" y="2209495"/>
                </a:lnTo>
                <a:lnTo>
                  <a:pt x="1781555" y="2200351"/>
                </a:lnTo>
                <a:lnTo>
                  <a:pt x="1736344" y="2190305"/>
                </a:lnTo>
                <a:lnTo>
                  <a:pt x="1691513" y="2179358"/>
                </a:lnTo>
                <a:lnTo>
                  <a:pt x="1647063" y="2167509"/>
                </a:lnTo>
                <a:lnTo>
                  <a:pt x="1602994" y="2154796"/>
                </a:lnTo>
                <a:lnTo>
                  <a:pt x="1559305" y="2141207"/>
                </a:lnTo>
                <a:lnTo>
                  <a:pt x="1515999" y="2126754"/>
                </a:lnTo>
                <a:lnTo>
                  <a:pt x="1473073" y="2111451"/>
                </a:lnTo>
                <a:lnTo>
                  <a:pt x="1430527" y="2095309"/>
                </a:lnTo>
                <a:lnTo>
                  <a:pt x="1388364" y="2078342"/>
                </a:lnTo>
                <a:lnTo>
                  <a:pt x="1346708" y="2060549"/>
                </a:lnTo>
                <a:lnTo>
                  <a:pt x="1305433" y="2041956"/>
                </a:lnTo>
                <a:lnTo>
                  <a:pt x="1264539" y="2022551"/>
                </a:lnTo>
                <a:lnTo>
                  <a:pt x="1224279" y="2002370"/>
                </a:lnTo>
                <a:lnTo>
                  <a:pt x="1184275" y="1981454"/>
                </a:lnTo>
                <a:lnTo>
                  <a:pt x="1144904" y="1959610"/>
                </a:lnTo>
                <a:lnTo>
                  <a:pt x="1106042" y="1937131"/>
                </a:lnTo>
                <a:lnTo>
                  <a:pt x="1067562" y="1913890"/>
                </a:lnTo>
                <a:lnTo>
                  <a:pt x="1029588" y="1889887"/>
                </a:lnTo>
                <a:lnTo>
                  <a:pt x="992251" y="1865249"/>
                </a:lnTo>
                <a:lnTo>
                  <a:pt x="955294" y="1839722"/>
                </a:lnTo>
                <a:lnTo>
                  <a:pt x="918972" y="1813560"/>
                </a:lnTo>
                <a:lnTo>
                  <a:pt x="883158" y="1786763"/>
                </a:lnTo>
                <a:lnTo>
                  <a:pt x="847978" y="1759204"/>
                </a:lnTo>
                <a:lnTo>
                  <a:pt x="813180" y="1731010"/>
                </a:lnTo>
                <a:lnTo>
                  <a:pt x="779145" y="1702054"/>
                </a:lnTo>
                <a:lnTo>
                  <a:pt x="745616" y="1672590"/>
                </a:lnTo>
                <a:lnTo>
                  <a:pt x="712724" y="1642364"/>
                </a:lnTo>
                <a:lnTo>
                  <a:pt x="680338" y="1611503"/>
                </a:lnTo>
                <a:lnTo>
                  <a:pt x="648715" y="1580007"/>
                </a:lnTo>
                <a:lnTo>
                  <a:pt x="617601" y="1547876"/>
                </a:lnTo>
                <a:lnTo>
                  <a:pt x="587121" y="1515237"/>
                </a:lnTo>
                <a:lnTo>
                  <a:pt x="557402" y="1481963"/>
                </a:lnTo>
                <a:lnTo>
                  <a:pt x="528192" y="1448054"/>
                </a:lnTo>
                <a:lnTo>
                  <a:pt x="499745" y="1413510"/>
                </a:lnTo>
                <a:lnTo>
                  <a:pt x="471932" y="1378458"/>
                </a:lnTo>
                <a:lnTo>
                  <a:pt x="444880" y="1342898"/>
                </a:lnTo>
                <a:lnTo>
                  <a:pt x="418464" y="1306703"/>
                </a:lnTo>
                <a:lnTo>
                  <a:pt x="392684" y="1270000"/>
                </a:lnTo>
                <a:lnTo>
                  <a:pt x="367791" y="1232789"/>
                </a:lnTo>
                <a:lnTo>
                  <a:pt x="343535" y="1195070"/>
                </a:lnTo>
                <a:lnTo>
                  <a:pt x="319913" y="1156843"/>
                </a:lnTo>
                <a:lnTo>
                  <a:pt x="297179" y="1117981"/>
                </a:lnTo>
                <a:lnTo>
                  <a:pt x="275209" y="1078738"/>
                </a:lnTo>
                <a:lnTo>
                  <a:pt x="253873" y="1039114"/>
                </a:lnTo>
                <a:lnTo>
                  <a:pt x="233425" y="998855"/>
                </a:lnTo>
                <a:lnTo>
                  <a:pt x="213740" y="958215"/>
                </a:lnTo>
                <a:lnTo>
                  <a:pt x="194945" y="917067"/>
                </a:lnTo>
                <a:lnTo>
                  <a:pt x="176784" y="875538"/>
                </a:lnTo>
                <a:lnTo>
                  <a:pt x="159512" y="833501"/>
                </a:lnTo>
                <a:lnTo>
                  <a:pt x="143128" y="791083"/>
                </a:lnTo>
                <a:lnTo>
                  <a:pt x="127508" y="748284"/>
                </a:lnTo>
                <a:lnTo>
                  <a:pt x="112775" y="705104"/>
                </a:lnTo>
                <a:lnTo>
                  <a:pt x="98805" y="661543"/>
                </a:lnTo>
                <a:lnTo>
                  <a:pt x="85851" y="617474"/>
                </a:lnTo>
                <a:lnTo>
                  <a:pt x="73660" y="573151"/>
                </a:lnTo>
                <a:lnTo>
                  <a:pt x="62357" y="528447"/>
                </a:lnTo>
                <a:lnTo>
                  <a:pt x="52070" y="483362"/>
                </a:lnTo>
                <a:lnTo>
                  <a:pt x="42545" y="437896"/>
                </a:lnTo>
                <a:lnTo>
                  <a:pt x="34036" y="392176"/>
                </a:lnTo>
                <a:lnTo>
                  <a:pt x="26415" y="346075"/>
                </a:lnTo>
                <a:lnTo>
                  <a:pt x="19812" y="299720"/>
                </a:lnTo>
                <a:lnTo>
                  <a:pt x="14097" y="253111"/>
                </a:lnTo>
                <a:lnTo>
                  <a:pt x="9271" y="206121"/>
                </a:lnTo>
                <a:lnTo>
                  <a:pt x="5461" y="158877"/>
                </a:lnTo>
                <a:lnTo>
                  <a:pt x="2666" y="111252"/>
                </a:lnTo>
                <a:lnTo>
                  <a:pt x="888" y="63500"/>
                </a:lnTo>
                <a:lnTo>
                  <a:pt x="0" y="15494"/>
                </a:lnTo>
                <a:lnTo>
                  <a:pt x="2249932" y="0"/>
                </a:lnTo>
                <a:lnTo>
                  <a:pt x="4499864" y="0"/>
                </a:lnTo>
                <a:close/>
              </a:path>
            </a:pathLst>
          </a:custGeom>
          <a:ln w="19810">
            <a:solidFill>
              <a:srgbClr val="FFFFFF"/>
            </a:solidFill>
          </a:ln>
        </p:spPr>
        <p:txBody>
          <a:bodyPr wrap="square" lIns="0" tIns="0" rIns="0" bIns="0" rtlCol="0"/>
          <a:lstStyle/>
          <a:p>
            <a:pPr defTabSz="914378">
              <a:defRPr/>
            </a:pPr>
            <a:endParaRPr>
              <a:solidFill>
                <a:prstClr val="black"/>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6" name="object 25">
            <a:extLst>
              <a:ext uri="{FF2B5EF4-FFF2-40B4-BE49-F238E27FC236}">
                <a16:creationId xmlns:a16="http://schemas.microsoft.com/office/drawing/2014/main" id="{BB6C5DFD-24E0-4E80-8048-790DBF8974AA}"/>
              </a:ext>
            </a:extLst>
          </p:cNvPr>
          <p:cNvSpPr txBox="1"/>
          <p:nvPr/>
        </p:nvSpPr>
        <p:spPr>
          <a:xfrm>
            <a:off x="3271347" y="2220148"/>
            <a:ext cx="2930779" cy="1211870"/>
          </a:xfrm>
          <a:prstGeom prst="rect">
            <a:avLst/>
          </a:prstGeom>
        </p:spPr>
        <p:txBody>
          <a:bodyPr vert="horz" wrap="square" lIns="0" tIns="49530" rIns="0" bIns="0" rtlCol="0">
            <a:spAutoFit/>
          </a:bodyPr>
          <a:lstStyle/>
          <a:p>
            <a:pPr marL="856060" indent="-42863" defTabSz="914378">
              <a:spcBef>
                <a:spcPts val="390"/>
              </a:spcBef>
            </a:pPr>
            <a:r>
              <a:rPr lang="en-US" b="1" spc="-4" dirty="0">
                <a:solidFill>
                  <a:srgbClr val="FFFFFF"/>
                </a:solidFill>
                <a:latin typeface="Open Sans" panose="020B0606030504020204" pitchFamily="34" charset="0"/>
                <a:ea typeface="Open Sans" panose="020B0606030504020204" pitchFamily="34" charset="0"/>
                <a:cs typeface="Open Sans" panose="020B0606030504020204" pitchFamily="34" charset="0"/>
              </a:rPr>
              <a:t>Pillar One</a:t>
            </a:r>
          </a:p>
          <a:p>
            <a:pPr marL="140970" marR="3810" indent="-131445" defTabSz="914378">
              <a:spcBef>
                <a:spcPts val="300"/>
              </a:spcBef>
              <a:buFont typeface="Arial"/>
              <a:buChar char="•"/>
              <a:tabLst>
                <a:tab pos="140970" algn="l"/>
              </a:tabLst>
              <a:defRPr/>
            </a:pPr>
            <a:r>
              <a:rPr lang="en-US" sz="1050" spc="-11" dirty="0">
                <a:solidFill>
                  <a:srgbClr val="FFFFFF"/>
                </a:solidFill>
                <a:latin typeface="Open Sans" panose="020B0606030504020204" pitchFamily="34" charset="0"/>
                <a:ea typeface="Open Sans" panose="020B0606030504020204" pitchFamily="34" charset="0"/>
                <a:cs typeface="Open Sans" panose="020B0606030504020204" pitchFamily="34" charset="0"/>
              </a:rPr>
              <a:t>Allocation to markets for </a:t>
            </a:r>
            <a:r>
              <a:rPr lang="en-US" sz="1050" b="1" spc="-11" dirty="0">
                <a:solidFill>
                  <a:srgbClr val="FFFFFF"/>
                </a:solidFill>
                <a:latin typeface="Open Sans" panose="020B0606030504020204" pitchFamily="34" charset="0"/>
                <a:ea typeface="Open Sans" panose="020B0606030504020204" pitchFamily="34" charset="0"/>
                <a:cs typeface="Open Sans" panose="020B0606030504020204" pitchFamily="34" charset="0"/>
              </a:rPr>
              <a:t>largest and most  profitable businesses</a:t>
            </a:r>
            <a:r>
              <a:rPr lang="en-US" sz="1050" spc="-11" dirty="0">
                <a:solidFill>
                  <a:srgbClr val="FFFFFF"/>
                </a:solidFill>
                <a:latin typeface="Open Sans" panose="020B0606030504020204" pitchFamily="34" charset="0"/>
                <a:ea typeface="Open Sans" panose="020B0606030504020204" pitchFamily="34" charset="0"/>
                <a:cs typeface="Open Sans" panose="020B0606030504020204" pitchFamily="34" charset="0"/>
              </a:rPr>
              <a:t>−  </a:t>
            </a:r>
            <a:r>
              <a:rPr lang="en-US" sz="1050" b="1" spc="-11" dirty="0">
                <a:solidFill>
                  <a:srgbClr val="FFFFFF"/>
                </a:solidFill>
                <a:latin typeface="Open Sans" panose="020B0606030504020204" pitchFamily="34" charset="0"/>
                <a:ea typeface="Open Sans" panose="020B0606030504020204" pitchFamily="34" charset="0"/>
                <a:cs typeface="Open Sans" panose="020B0606030504020204" pitchFamily="34" charset="0"/>
              </a:rPr>
              <a:t>25 %</a:t>
            </a:r>
            <a:r>
              <a:rPr lang="en-US" sz="1050" spc="-11" dirty="0">
                <a:solidFill>
                  <a:srgbClr val="FFFFFF"/>
                </a:solidFill>
                <a:latin typeface="Open Sans" panose="020B0606030504020204" pitchFamily="34" charset="0"/>
                <a:ea typeface="Open Sans" panose="020B0606030504020204" pitchFamily="34" charset="0"/>
                <a:cs typeface="Open Sans" panose="020B0606030504020204" pitchFamily="34" charset="0"/>
              </a:rPr>
              <a:t> profit above </a:t>
            </a:r>
            <a:r>
              <a:rPr lang="en-US" sz="1050" b="1" spc="-11" dirty="0">
                <a:solidFill>
                  <a:srgbClr val="FFFFFF"/>
                </a:solidFill>
                <a:latin typeface="Open Sans" panose="020B0606030504020204" pitchFamily="34" charset="0"/>
                <a:ea typeface="Open Sans" panose="020B0606030504020204" pitchFamily="34" charset="0"/>
                <a:cs typeface="Open Sans" panose="020B0606030504020204" pitchFamily="34" charset="0"/>
              </a:rPr>
              <a:t>10% </a:t>
            </a:r>
            <a:r>
              <a:rPr lang="en-US" sz="1050" spc="-11" dirty="0">
                <a:solidFill>
                  <a:srgbClr val="FFFFFF"/>
                </a:solidFill>
                <a:latin typeface="Open Sans" panose="020B0606030504020204" pitchFamily="34" charset="0"/>
                <a:ea typeface="Open Sans" panose="020B0606030504020204" pitchFamily="34" charset="0"/>
                <a:cs typeface="Open Sans" panose="020B0606030504020204" pitchFamily="34" charset="0"/>
              </a:rPr>
              <a:t>margin</a:t>
            </a:r>
          </a:p>
          <a:p>
            <a:pPr marL="140970" indent="-131445" defTabSz="914378">
              <a:spcBef>
                <a:spcPts val="296"/>
              </a:spcBef>
              <a:buFont typeface="Arial"/>
              <a:buChar char="•"/>
              <a:tabLst>
                <a:tab pos="140970" algn="l"/>
              </a:tabLst>
              <a:defRPr/>
            </a:pPr>
            <a:r>
              <a:rPr lang="en-US" sz="1050" spc="-11" dirty="0">
                <a:solidFill>
                  <a:srgbClr val="FFFFFF"/>
                </a:solidFill>
                <a:latin typeface="Open Sans" panose="020B0606030504020204" pitchFamily="34" charset="0"/>
                <a:ea typeface="Open Sans" panose="020B0606030504020204" pitchFamily="34" charset="0"/>
                <a:cs typeface="Open Sans" panose="020B0606030504020204" pitchFamily="34" charset="0"/>
              </a:rPr>
              <a:t>Removal of </a:t>
            </a:r>
            <a:r>
              <a:rPr lang="en-US" sz="1050" b="1" spc="-11" dirty="0">
                <a:solidFill>
                  <a:srgbClr val="FFFFFF"/>
                </a:solidFill>
                <a:latin typeface="Open Sans" panose="020B0606030504020204" pitchFamily="34" charset="0"/>
                <a:ea typeface="Open Sans" panose="020B0606030504020204" pitchFamily="34" charset="0"/>
                <a:cs typeface="Open Sans" panose="020B0606030504020204" pitchFamily="34" charset="0"/>
              </a:rPr>
              <a:t>Digital Services Taxes</a:t>
            </a:r>
            <a:r>
              <a:rPr lang="en-US" sz="1050" spc="-11" dirty="0">
                <a:solidFill>
                  <a:srgbClr val="FFFFFF"/>
                </a:solidFill>
                <a:latin typeface="Open Sans" panose="020B0606030504020204" pitchFamily="34" charset="0"/>
                <a:ea typeface="Open Sans" panose="020B0606030504020204" pitchFamily="34" charset="0"/>
                <a:cs typeface="Open Sans" panose="020B0606030504020204" pitchFamily="34" charset="0"/>
              </a:rPr>
              <a:t>, other</a:t>
            </a:r>
          </a:p>
          <a:p>
            <a:pPr marL="140970" defTabSz="914378">
              <a:spcBef>
                <a:spcPts val="4"/>
              </a:spcBef>
              <a:defRPr/>
            </a:pPr>
            <a:r>
              <a:rPr lang="en-US" sz="1050" spc="-11" dirty="0">
                <a:solidFill>
                  <a:srgbClr val="FFFFFF"/>
                </a:solidFill>
                <a:latin typeface="Open Sans" panose="020B0606030504020204" pitchFamily="34" charset="0"/>
                <a:ea typeface="Open Sans" panose="020B0606030504020204" pitchFamily="34" charset="0"/>
                <a:cs typeface="Open Sans" panose="020B0606030504020204" pitchFamily="34" charset="0"/>
              </a:rPr>
              <a:t>relevant similar measures</a:t>
            </a:r>
            <a:endParaRPr sz="1050" spc="-11" dirty="0">
              <a:solidFill>
                <a:srgbClr val="FFFFFF"/>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 name="object 26">
            <a:extLst>
              <a:ext uri="{FF2B5EF4-FFF2-40B4-BE49-F238E27FC236}">
                <a16:creationId xmlns:a16="http://schemas.microsoft.com/office/drawing/2014/main" id="{4F96ACB3-599D-4716-A8AA-0CF1DF0AC69C}"/>
              </a:ext>
            </a:extLst>
          </p:cNvPr>
          <p:cNvSpPr txBox="1"/>
          <p:nvPr/>
        </p:nvSpPr>
        <p:spPr>
          <a:xfrm>
            <a:off x="3566160" y="3915151"/>
            <a:ext cx="2228850" cy="727122"/>
          </a:xfrm>
          <a:prstGeom prst="rect">
            <a:avLst/>
          </a:prstGeom>
        </p:spPr>
        <p:txBody>
          <a:bodyPr vert="horz" wrap="square" lIns="0" tIns="49530" rIns="0" bIns="0" rtlCol="0">
            <a:spAutoFit/>
          </a:bodyPr>
          <a:lstStyle/>
          <a:p>
            <a:pPr marL="473869" defTabSz="914378">
              <a:spcBef>
                <a:spcPts val="390"/>
              </a:spcBef>
            </a:pPr>
            <a:r>
              <a:rPr lang="en-US" b="1" spc="-4" dirty="0">
                <a:solidFill>
                  <a:srgbClr val="FFFFFF"/>
                </a:solidFill>
                <a:latin typeface="Open Sans" panose="020B0606030504020204" pitchFamily="34" charset="0"/>
                <a:ea typeface="Open Sans" panose="020B0606030504020204" pitchFamily="34" charset="0"/>
                <a:cs typeface="Open Sans" panose="020B0606030504020204" pitchFamily="34" charset="0"/>
              </a:rPr>
              <a:t>Pillar Two</a:t>
            </a:r>
          </a:p>
          <a:p>
            <a:pPr marL="140970" marR="3810" indent="-131445" defTabSz="914378">
              <a:spcBef>
                <a:spcPts val="300"/>
              </a:spcBef>
              <a:buFont typeface="Arial"/>
              <a:buChar char="•"/>
              <a:tabLst>
                <a:tab pos="140970" algn="l"/>
              </a:tabLst>
              <a:defRPr/>
            </a:pPr>
            <a:r>
              <a:rPr lang="en-US" sz="1050" spc="-11" dirty="0">
                <a:solidFill>
                  <a:srgbClr val="FFFFFF"/>
                </a:solidFill>
                <a:latin typeface="Open Sans" panose="020B0606030504020204" pitchFamily="34" charset="0"/>
                <a:ea typeface="Open Sans" panose="020B0606030504020204" pitchFamily="34" charset="0"/>
                <a:cs typeface="Open Sans" panose="020B0606030504020204" pitchFamily="34" charset="0"/>
              </a:rPr>
              <a:t>Global minimum tax of </a:t>
            </a:r>
            <a:r>
              <a:rPr lang="en-US" sz="1050" b="1" spc="-11" dirty="0">
                <a:solidFill>
                  <a:srgbClr val="FFFFFF"/>
                </a:solidFill>
                <a:latin typeface="Open Sans" panose="020B0606030504020204" pitchFamily="34" charset="0"/>
                <a:ea typeface="Open Sans" panose="020B0606030504020204" pitchFamily="34" charset="0"/>
                <a:cs typeface="Open Sans" panose="020B0606030504020204" pitchFamily="34" charset="0"/>
              </a:rPr>
              <a:t>15%</a:t>
            </a:r>
          </a:p>
          <a:p>
            <a:pPr marL="140970" marR="3810" indent="-131445" defTabSz="914378">
              <a:spcBef>
                <a:spcPts val="300"/>
              </a:spcBef>
              <a:buFont typeface="Arial"/>
              <a:buChar char="•"/>
              <a:tabLst>
                <a:tab pos="140970" algn="l"/>
              </a:tabLst>
              <a:defRPr/>
            </a:pPr>
            <a:r>
              <a:rPr lang="en-US" sz="1050" b="1" spc="-11" dirty="0">
                <a:solidFill>
                  <a:srgbClr val="FFFFFF"/>
                </a:solidFill>
                <a:latin typeface="Open Sans" panose="020B0606030504020204" pitchFamily="34" charset="0"/>
                <a:ea typeface="Open Sans" panose="020B0606030504020204" pitchFamily="34" charset="0"/>
                <a:cs typeface="Open Sans" panose="020B0606030504020204" pitchFamily="34" charset="0"/>
              </a:rPr>
              <a:t>Country by country basis</a:t>
            </a:r>
          </a:p>
        </p:txBody>
      </p:sp>
      <p:sp>
        <p:nvSpPr>
          <p:cNvPr id="38" name="object 12">
            <a:extLst>
              <a:ext uri="{FF2B5EF4-FFF2-40B4-BE49-F238E27FC236}">
                <a16:creationId xmlns:a16="http://schemas.microsoft.com/office/drawing/2014/main" id="{D36A1A74-E01E-4045-8F2F-4F9779B2C71A}"/>
              </a:ext>
            </a:extLst>
          </p:cNvPr>
          <p:cNvSpPr/>
          <p:nvPr/>
        </p:nvSpPr>
        <p:spPr>
          <a:xfrm flipV="1">
            <a:off x="5112826" y="5570959"/>
            <a:ext cx="3589179" cy="34289"/>
          </a:xfrm>
          <a:custGeom>
            <a:avLst/>
            <a:gdLst/>
            <a:ahLst/>
            <a:cxnLst/>
            <a:rect l="l" t="t" r="r" b="b"/>
            <a:pathLst>
              <a:path w="5053330">
                <a:moveTo>
                  <a:pt x="0" y="0"/>
                </a:moveTo>
                <a:lnTo>
                  <a:pt x="5053330" y="0"/>
                </a:lnTo>
              </a:path>
            </a:pathLst>
          </a:custGeom>
          <a:ln w="15240">
            <a:solidFill>
              <a:srgbClr val="0097A9"/>
            </a:solidFill>
          </a:ln>
        </p:spPr>
        <p:txBody>
          <a:bodyPr wrap="square" lIns="0" tIns="0" rIns="0" bIns="0" rtlCol="0"/>
          <a:lstStyle/>
          <a:p>
            <a:pPr defTabSz="914378">
              <a:defRPr/>
            </a:pPr>
            <a:endParaRPr kern="0">
              <a:solidFill>
                <a:prstClr val="black"/>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9" name="object 6">
            <a:extLst>
              <a:ext uri="{FF2B5EF4-FFF2-40B4-BE49-F238E27FC236}">
                <a16:creationId xmlns:a16="http://schemas.microsoft.com/office/drawing/2014/main" id="{7FFA02F9-3060-4883-959B-AE4EDCEF39FD}"/>
              </a:ext>
            </a:extLst>
          </p:cNvPr>
          <p:cNvSpPr txBox="1"/>
          <p:nvPr/>
        </p:nvSpPr>
        <p:spPr>
          <a:xfrm>
            <a:off x="533664" y="1694311"/>
            <a:ext cx="2804363" cy="611065"/>
          </a:xfrm>
          <a:prstGeom prst="rect">
            <a:avLst/>
          </a:prstGeom>
        </p:spPr>
        <p:txBody>
          <a:bodyPr vert="horz" wrap="square" lIns="0" tIns="9525" rIns="0" bIns="0" rtlCol="0">
            <a:spAutoFit/>
          </a:bodyPr>
          <a:lstStyle/>
          <a:p>
            <a:pPr marL="9525">
              <a:spcBef>
                <a:spcPts val="75"/>
              </a:spcBef>
              <a:defRPr/>
            </a:pPr>
            <a:r>
              <a:rPr lang="en-US" sz="1275" spc="-8" dirty="0">
                <a:solidFill>
                  <a:srgbClr val="565656"/>
                </a:solidFill>
                <a:latin typeface="Open Sans" panose="020B0606030504020204" pitchFamily="34" charset="0"/>
                <a:ea typeface="Open Sans" panose="020B0606030504020204" pitchFamily="34" charset="0"/>
                <a:cs typeface="Open Sans" panose="020B0606030504020204" pitchFamily="34" charset="0"/>
              </a:rPr>
              <a:t>To address tax challenges arising from the digitalization of economy</a:t>
            </a:r>
          </a:p>
          <a:p>
            <a:pPr marL="9525">
              <a:spcBef>
                <a:spcPts val="75"/>
              </a:spcBef>
              <a:defRPr/>
            </a:pPr>
            <a:endParaRPr lang="en-US" sz="1275" spc="-8" dirty="0">
              <a:solidFill>
                <a:srgbClr val="565656"/>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6233097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8" grpId="0"/>
      <p:bldP spid="29" grpId="0"/>
      <p:bldP spid="30" grpId="0"/>
      <p:bldP spid="31" grpId="0" animBg="1"/>
      <p:bldP spid="32" grpId="0" animBg="1"/>
      <p:bldP spid="33" grpId="0" animBg="1"/>
      <p:bldP spid="34" grpId="0" animBg="1"/>
      <p:bldP spid="35" grpId="0" animBg="1"/>
      <p:bldP spid="36" grpId="0"/>
      <p:bldP spid="3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Picture 35">
            <a:extLst>
              <a:ext uri="{FF2B5EF4-FFF2-40B4-BE49-F238E27FC236}">
                <a16:creationId xmlns:a16="http://schemas.microsoft.com/office/drawing/2014/main" id="{F138B7C2-1561-5594-8F74-07880A01BD7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8" name="Rectangle: Rounded Corners 7">
            <a:extLst>
              <a:ext uri="{FF2B5EF4-FFF2-40B4-BE49-F238E27FC236}">
                <a16:creationId xmlns:a16="http://schemas.microsoft.com/office/drawing/2014/main" id="{043DAE28-D7BA-17B8-C441-0B93B8985920}"/>
              </a:ext>
            </a:extLst>
          </p:cNvPr>
          <p:cNvSpPr/>
          <p:nvPr/>
        </p:nvSpPr>
        <p:spPr>
          <a:xfrm>
            <a:off x="8481418" y="5320904"/>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ID" sz="1350">
              <a:solidFill>
                <a:prstClr val="white"/>
              </a:solidFill>
              <a:latin typeface="Calibri" panose="020F0502020204030204"/>
            </a:endParaRPr>
          </a:p>
        </p:txBody>
      </p:sp>
      <p:sp>
        <p:nvSpPr>
          <p:cNvPr id="9" name="TextBox 8">
            <a:extLst>
              <a:ext uri="{FF2B5EF4-FFF2-40B4-BE49-F238E27FC236}">
                <a16:creationId xmlns:a16="http://schemas.microsoft.com/office/drawing/2014/main" id="{BC043383-9F2E-AF9F-B0DB-5F016C013B9D}"/>
              </a:ext>
            </a:extLst>
          </p:cNvPr>
          <p:cNvSpPr txBox="1"/>
          <p:nvPr/>
        </p:nvSpPr>
        <p:spPr>
          <a:xfrm>
            <a:off x="8513298" y="5403960"/>
            <a:ext cx="479805" cy="323165"/>
          </a:xfrm>
          <a:prstGeom prst="rect">
            <a:avLst/>
          </a:prstGeom>
          <a:noFill/>
        </p:spPr>
        <p:txBody>
          <a:bodyPr wrap="square" rtlCol="0">
            <a:spAutoFit/>
          </a:bodyPr>
          <a:lstStyle/>
          <a:p>
            <a:pPr defTabSz="685800">
              <a:defRPr/>
            </a:pPr>
            <a:r>
              <a:rPr lang="en-US" sz="1500" b="1" dirty="0">
                <a:solidFill>
                  <a:prstClr val="white"/>
                </a:solidFill>
                <a:latin typeface="Arial" panose="020B0604020202020204" pitchFamily="34" charset="0"/>
                <a:cs typeface="Arial" panose="020B0604020202020204" pitchFamily="34" charset="0"/>
              </a:rPr>
              <a:t>15</a:t>
            </a:r>
            <a:endParaRPr lang="en-ID" sz="1500" b="1" dirty="0">
              <a:solidFill>
                <a:prstClr val="white"/>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AAB38745-B546-C290-C990-CD599B93CDA9}"/>
              </a:ext>
            </a:extLst>
          </p:cNvPr>
          <p:cNvSpPr/>
          <p:nvPr/>
        </p:nvSpPr>
        <p:spPr>
          <a:xfrm>
            <a:off x="0" y="839263"/>
            <a:ext cx="9144000" cy="763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ID" sz="1350">
              <a:solidFill>
                <a:prstClr val="white"/>
              </a:solidFill>
              <a:latin typeface="Calibri" panose="020F0502020204030204"/>
            </a:endParaRPr>
          </a:p>
        </p:txBody>
      </p:sp>
      <p:sp>
        <p:nvSpPr>
          <p:cNvPr id="11" name="Content Placeholder 2">
            <a:extLst>
              <a:ext uri="{FF2B5EF4-FFF2-40B4-BE49-F238E27FC236}">
                <a16:creationId xmlns:a16="http://schemas.microsoft.com/office/drawing/2014/main" id="{0C3C75ED-B75C-0A90-E919-3F527D7BCAC5}"/>
              </a:ext>
            </a:extLst>
          </p:cNvPr>
          <p:cNvSpPr>
            <a:spLocks noGrp="1"/>
          </p:cNvSpPr>
          <p:nvPr>
            <p:ph idx="1"/>
          </p:nvPr>
        </p:nvSpPr>
        <p:spPr>
          <a:xfrm>
            <a:off x="860488" y="2332675"/>
            <a:ext cx="7582112" cy="2628900"/>
          </a:xfrm>
        </p:spPr>
        <p:txBody>
          <a:bodyPr>
            <a:normAutofit/>
          </a:bodyPr>
          <a:lstStyle/>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ID" sz="1350" dirty="0">
              <a:latin typeface="Arial" panose="020B0604020202020204" pitchFamily="34" charset="0"/>
              <a:ea typeface="Courier New" panose="02070309020205020404" pitchFamily="49" charset="0"/>
              <a:cs typeface="Arial" panose="020B0604020202020204" pitchFamily="34" charset="0"/>
            </a:endParaRPr>
          </a:p>
          <a:p>
            <a:endParaRPr lang="en-ID" dirty="0"/>
          </a:p>
        </p:txBody>
      </p:sp>
      <p:sp>
        <p:nvSpPr>
          <p:cNvPr id="63" name="TextBox 62">
            <a:extLst>
              <a:ext uri="{FF2B5EF4-FFF2-40B4-BE49-F238E27FC236}">
                <a16:creationId xmlns:a16="http://schemas.microsoft.com/office/drawing/2014/main" id="{3B540A5E-C969-4BED-B56C-0BC6825B0E5B}"/>
              </a:ext>
            </a:extLst>
          </p:cNvPr>
          <p:cNvSpPr txBox="1"/>
          <p:nvPr/>
        </p:nvSpPr>
        <p:spPr>
          <a:xfrm>
            <a:off x="198235" y="1702806"/>
            <a:ext cx="8542070" cy="300082"/>
          </a:xfrm>
          <a:prstGeom prst="rect">
            <a:avLst/>
          </a:prstGeom>
          <a:noFill/>
        </p:spPr>
        <p:txBody>
          <a:bodyPr wrap="square" lIns="68580" tIns="34290" rIns="68580" bIns="34290" rtlCol="0">
            <a:spAutoFit/>
          </a:bodyPr>
          <a:lstStyle/>
          <a:p>
            <a:pPr defTabSz="914378">
              <a:defRPr/>
            </a:pPr>
            <a:r>
              <a:rPr lang="en-US" sz="1500" b="1" dirty="0">
                <a:solidFill>
                  <a:prstClr val="black"/>
                </a:solidFill>
                <a:cs typeface="Calibri" panose="020F0502020204030204" pitchFamily="34" charset="0"/>
              </a:rPr>
              <a:t>Company providing digital ad services. Total revenue: USD 300 billion</a:t>
            </a:r>
          </a:p>
        </p:txBody>
      </p:sp>
      <p:sp>
        <p:nvSpPr>
          <p:cNvPr id="64" name="Rectangle 63">
            <a:extLst>
              <a:ext uri="{FF2B5EF4-FFF2-40B4-BE49-F238E27FC236}">
                <a16:creationId xmlns:a16="http://schemas.microsoft.com/office/drawing/2014/main" id="{21C5A5DF-3046-4445-BDC0-3199E041E77D}"/>
              </a:ext>
            </a:extLst>
          </p:cNvPr>
          <p:cNvSpPr/>
          <p:nvPr/>
        </p:nvSpPr>
        <p:spPr bwMode="gray">
          <a:xfrm>
            <a:off x="266371" y="2114076"/>
            <a:ext cx="2305838" cy="3628309"/>
          </a:xfrm>
          <a:prstGeom prst="rect">
            <a:avLst/>
          </a:prstGeom>
          <a:solidFill>
            <a:srgbClr val="86BC25">
              <a:lumMod val="20000"/>
              <a:lumOff val="80000"/>
            </a:srgbClr>
          </a:solidFill>
          <a:ln w="19050" algn="ctr">
            <a:noFill/>
            <a:miter lim="800000"/>
            <a:headEnd/>
            <a:tailEnd/>
          </a:ln>
          <a:effectLst>
            <a:outerShdw blurRad="50800" dist="38100" dir="2700000" algn="tl" rotWithShape="0">
              <a:prstClr val="black">
                <a:alpha val="40000"/>
              </a:prstClr>
            </a:outerShdw>
          </a:effectLst>
        </p:spPr>
        <p:txBody>
          <a:bodyPr wrap="square" lIns="66675" tIns="66675" rIns="66675" bIns="66675" rtlCol="0" anchor="ctr"/>
          <a:lstStyle/>
          <a:p>
            <a:pPr algn="ctr" defTabSz="685546">
              <a:lnSpc>
                <a:spcPct val="106000"/>
              </a:lnSpc>
              <a:defRPr/>
            </a:pPr>
            <a:endParaRPr lang="en-US" sz="900" b="1" kern="0" dirty="0">
              <a:solidFill>
                <a:prstClr val="white"/>
              </a:solidFill>
              <a:cs typeface="Calibri" panose="020F0502020204030204" pitchFamily="34" charset="0"/>
            </a:endParaRPr>
          </a:p>
        </p:txBody>
      </p:sp>
      <p:sp>
        <p:nvSpPr>
          <p:cNvPr id="65" name="Rectangle 64">
            <a:extLst>
              <a:ext uri="{FF2B5EF4-FFF2-40B4-BE49-F238E27FC236}">
                <a16:creationId xmlns:a16="http://schemas.microsoft.com/office/drawing/2014/main" id="{472149FF-E208-45CB-B896-4BFE61D4421B}"/>
              </a:ext>
            </a:extLst>
          </p:cNvPr>
          <p:cNvSpPr/>
          <p:nvPr/>
        </p:nvSpPr>
        <p:spPr bwMode="gray">
          <a:xfrm>
            <a:off x="266371" y="2114076"/>
            <a:ext cx="2305463" cy="1292202"/>
          </a:xfrm>
          <a:prstGeom prst="rect">
            <a:avLst/>
          </a:prstGeom>
          <a:solidFill>
            <a:srgbClr val="86BC25">
              <a:lumMod val="40000"/>
              <a:lumOff val="60000"/>
            </a:srgbClr>
          </a:solidFill>
          <a:ln w="19050" algn="ctr">
            <a:noFill/>
            <a:miter lim="800000"/>
            <a:headEnd/>
            <a:tailEnd/>
          </a:ln>
          <a:effectLst>
            <a:outerShdw blurRad="50800" dist="38100" dir="2700000" algn="tl" rotWithShape="0">
              <a:prstClr val="black">
                <a:alpha val="40000"/>
              </a:prstClr>
            </a:outerShdw>
          </a:effectLst>
        </p:spPr>
        <p:txBody>
          <a:bodyPr wrap="square" lIns="66675" tIns="66675" rIns="66675" bIns="66675" rtlCol="0" anchor="ctr"/>
          <a:lstStyle/>
          <a:p>
            <a:pPr algn="ctr" defTabSz="685546">
              <a:lnSpc>
                <a:spcPct val="106000"/>
              </a:lnSpc>
              <a:defRPr/>
            </a:pPr>
            <a:endParaRPr lang="en-US" sz="900" b="1" kern="0" dirty="0">
              <a:solidFill>
                <a:prstClr val="white"/>
              </a:solidFill>
              <a:cs typeface="Calibri" panose="020F0502020204030204" pitchFamily="34" charset="0"/>
            </a:endParaRPr>
          </a:p>
        </p:txBody>
      </p:sp>
      <p:grpSp>
        <p:nvGrpSpPr>
          <p:cNvPr id="66" name="Group 65">
            <a:extLst>
              <a:ext uri="{FF2B5EF4-FFF2-40B4-BE49-F238E27FC236}">
                <a16:creationId xmlns:a16="http://schemas.microsoft.com/office/drawing/2014/main" id="{9FC0B387-8CC2-49D9-ABF4-1EDE53B34944}"/>
              </a:ext>
            </a:extLst>
          </p:cNvPr>
          <p:cNvGrpSpPr/>
          <p:nvPr/>
        </p:nvGrpSpPr>
        <p:grpSpPr>
          <a:xfrm>
            <a:off x="198235" y="4515717"/>
            <a:ext cx="2441735" cy="798121"/>
            <a:chOff x="7513203" y="3725845"/>
            <a:chExt cx="4480790" cy="1064161"/>
          </a:xfrm>
        </p:grpSpPr>
        <p:sp>
          <p:nvSpPr>
            <p:cNvPr id="67" name="TextBox 66">
              <a:extLst>
                <a:ext uri="{FF2B5EF4-FFF2-40B4-BE49-F238E27FC236}">
                  <a16:creationId xmlns:a16="http://schemas.microsoft.com/office/drawing/2014/main" id="{27828A52-EBEE-468C-8747-D8C3703D37D9}"/>
                </a:ext>
              </a:extLst>
            </p:cNvPr>
            <p:cNvSpPr txBox="1"/>
            <p:nvPr/>
          </p:nvSpPr>
          <p:spPr>
            <a:xfrm>
              <a:off x="7513203" y="4325093"/>
              <a:ext cx="4480790" cy="464913"/>
            </a:xfrm>
            <a:prstGeom prst="rect">
              <a:avLst/>
            </a:prstGeom>
            <a:noFill/>
          </p:spPr>
          <p:txBody>
            <a:bodyPr wrap="square" lIns="68580" tIns="34290" rIns="68580" bIns="34290" rtlCol="0">
              <a:spAutoFit/>
            </a:bodyPr>
            <a:lstStyle/>
            <a:p>
              <a:pPr algn="ctr" defTabSz="914378">
                <a:lnSpc>
                  <a:spcPct val="150000"/>
                </a:lnSpc>
                <a:defRPr/>
              </a:pPr>
              <a:r>
                <a:rPr lang="en-US" sz="1350" b="1" dirty="0">
                  <a:solidFill>
                    <a:srgbClr val="046A38"/>
                  </a:solidFill>
                  <a:cs typeface="Calibri" panose="020F0502020204030204" pitchFamily="34" charset="0"/>
                </a:rPr>
                <a:t>10% * 300 BILLION = 30 BILLION</a:t>
              </a:r>
            </a:p>
          </p:txBody>
        </p:sp>
        <p:sp>
          <p:nvSpPr>
            <p:cNvPr id="68" name="TextBox 67">
              <a:extLst>
                <a:ext uri="{FF2B5EF4-FFF2-40B4-BE49-F238E27FC236}">
                  <a16:creationId xmlns:a16="http://schemas.microsoft.com/office/drawing/2014/main" id="{EA00EEFA-A416-4501-B3D1-DF8C938F7152}"/>
                </a:ext>
              </a:extLst>
            </p:cNvPr>
            <p:cNvSpPr txBox="1"/>
            <p:nvPr/>
          </p:nvSpPr>
          <p:spPr>
            <a:xfrm>
              <a:off x="8264055" y="3725845"/>
              <a:ext cx="2979091" cy="369332"/>
            </a:xfrm>
            <a:prstGeom prst="rect">
              <a:avLst/>
            </a:prstGeom>
            <a:noFill/>
          </p:spPr>
          <p:txBody>
            <a:bodyPr wrap="square" lIns="68580" tIns="34290" rIns="68580" bIns="34290" rtlCol="0">
              <a:spAutoFit/>
            </a:bodyPr>
            <a:lstStyle/>
            <a:p>
              <a:pPr algn="ctr" defTabSz="914378">
                <a:defRPr/>
              </a:pPr>
              <a:r>
                <a:rPr lang="en-US" sz="1350" b="1" dirty="0">
                  <a:solidFill>
                    <a:srgbClr val="53565A"/>
                  </a:solidFill>
                  <a:cs typeface="Calibri" panose="020F0502020204030204" pitchFamily="34" charset="0"/>
                </a:rPr>
                <a:t>NORMAL PROFIT</a:t>
              </a:r>
            </a:p>
          </p:txBody>
        </p:sp>
      </p:grpSp>
      <p:grpSp>
        <p:nvGrpSpPr>
          <p:cNvPr id="69" name="Group 68">
            <a:extLst>
              <a:ext uri="{FF2B5EF4-FFF2-40B4-BE49-F238E27FC236}">
                <a16:creationId xmlns:a16="http://schemas.microsoft.com/office/drawing/2014/main" id="{1F447350-5609-40C4-96D0-F6AFA0B0931F}"/>
              </a:ext>
            </a:extLst>
          </p:cNvPr>
          <p:cNvGrpSpPr/>
          <p:nvPr/>
        </p:nvGrpSpPr>
        <p:grpSpPr>
          <a:xfrm>
            <a:off x="356914" y="2382257"/>
            <a:ext cx="2214920" cy="830808"/>
            <a:chOff x="8041423" y="3873226"/>
            <a:chExt cx="2734569" cy="1107744"/>
          </a:xfrm>
        </p:grpSpPr>
        <p:sp>
          <p:nvSpPr>
            <p:cNvPr id="70" name="TextBox 69">
              <a:extLst>
                <a:ext uri="{FF2B5EF4-FFF2-40B4-BE49-F238E27FC236}">
                  <a16:creationId xmlns:a16="http://schemas.microsoft.com/office/drawing/2014/main" id="{EA136AAA-8EE9-47A2-87FF-D314063D7DC0}"/>
                </a:ext>
              </a:extLst>
            </p:cNvPr>
            <p:cNvSpPr txBox="1"/>
            <p:nvPr/>
          </p:nvSpPr>
          <p:spPr>
            <a:xfrm>
              <a:off x="8041423" y="4334639"/>
              <a:ext cx="2734569" cy="646331"/>
            </a:xfrm>
            <a:prstGeom prst="rect">
              <a:avLst/>
            </a:prstGeom>
            <a:noFill/>
          </p:spPr>
          <p:txBody>
            <a:bodyPr wrap="square" lIns="68580" tIns="34290" rIns="68580" bIns="34290" rtlCol="0">
              <a:spAutoFit/>
            </a:bodyPr>
            <a:lstStyle/>
            <a:p>
              <a:pPr algn="ctr" defTabSz="914378">
                <a:defRPr/>
              </a:pPr>
              <a:r>
                <a:rPr lang="en-US" sz="1350" b="1" i="1" dirty="0">
                  <a:solidFill>
                    <a:srgbClr val="046A38"/>
                  </a:solidFill>
                  <a:cs typeface="Calibri" panose="020F0502020204030204" pitchFamily="34" charset="0"/>
                </a:rPr>
                <a:t>15% - 10% = 5% </a:t>
              </a:r>
            </a:p>
            <a:p>
              <a:pPr algn="ctr" defTabSz="914378">
                <a:defRPr/>
              </a:pPr>
              <a:r>
                <a:rPr lang="en-US" sz="1350" b="1" dirty="0">
                  <a:solidFill>
                    <a:srgbClr val="046A38"/>
                  </a:solidFill>
                  <a:cs typeface="Calibri" panose="020F0502020204030204" pitchFamily="34" charset="0"/>
                </a:rPr>
                <a:t>= 15 BILLION</a:t>
              </a:r>
            </a:p>
          </p:txBody>
        </p:sp>
        <p:sp>
          <p:nvSpPr>
            <p:cNvPr id="71" name="TextBox 70">
              <a:extLst>
                <a:ext uri="{FF2B5EF4-FFF2-40B4-BE49-F238E27FC236}">
                  <a16:creationId xmlns:a16="http://schemas.microsoft.com/office/drawing/2014/main" id="{5B097012-B085-4BBE-A07B-CD61AAB739E2}"/>
                </a:ext>
              </a:extLst>
            </p:cNvPr>
            <p:cNvSpPr txBox="1"/>
            <p:nvPr/>
          </p:nvSpPr>
          <p:spPr>
            <a:xfrm>
              <a:off x="8110429" y="3873226"/>
              <a:ext cx="2596557" cy="464913"/>
            </a:xfrm>
            <a:prstGeom prst="rect">
              <a:avLst/>
            </a:prstGeom>
            <a:noFill/>
          </p:spPr>
          <p:txBody>
            <a:bodyPr wrap="square" lIns="68580" tIns="34290" rIns="68580" bIns="34290" rtlCol="0">
              <a:spAutoFit/>
            </a:bodyPr>
            <a:lstStyle/>
            <a:p>
              <a:pPr algn="ctr" defTabSz="914378">
                <a:lnSpc>
                  <a:spcPct val="150000"/>
                </a:lnSpc>
                <a:defRPr/>
              </a:pPr>
              <a:r>
                <a:rPr lang="en-US" sz="1350" b="1" dirty="0">
                  <a:solidFill>
                    <a:srgbClr val="53565A"/>
                  </a:solidFill>
                  <a:cs typeface="Calibri" panose="020F0502020204030204" pitchFamily="34" charset="0"/>
                </a:rPr>
                <a:t>RESIDUAL PROFIT</a:t>
              </a:r>
            </a:p>
          </p:txBody>
        </p:sp>
      </p:grpSp>
      <p:sp>
        <p:nvSpPr>
          <p:cNvPr id="72" name="TextBox 71">
            <a:extLst>
              <a:ext uri="{FF2B5EF4-FFF2-40B4-BE49-F238E27FC236}">
                <a16:creationId xmlns:a16="http://schemas.microsoft.com/office/drawing/2014/main" id="{1F482304-3981-497A-8266-5BA07211459B}"/>
              </a:ext>
            </a:extLst>
          </p:cNvPr>
          <p:cNvSpPr txBox="1"/>
          <p:nvPr/>
        </p:nvSpPr>
        <p:spPr>
          <a:xfrm>
            <a:off x="569193" y="3406278"/>
            <a:ext cx="1616366" cy="995016"/>
          </a:xfrm>
          <a:prstGeom prst="rect">
            <a:avLst/>
          </a:prstGeom>
          <a:noFill/>
        </p:spPr>
        <p:txBody>
          <a:bodyPr wrap="square">
            <a:spAutoFit/>
          </a:bodyPr>
          <a:lstStyle/>
          <a:p>
            <a:pPr algn="ctr" defTabSz="914378">
              <a:lnSpc>
                <a:spcPct val="150000"/>
              </a:lnSpc>
              <a:defRPr/>
            </a:pPr>
            <a:r>
              <a:rPr lang="en-US" sz="1350" b="1" dirty="0">
                <a:solidFill>
                  <a:srgbClr val="86BC25"/>
                </a:solidFill>
                <a:cs typeface="Calibri" panose="020F0502020204030204" pitchFamily="34" charset="0"/>
              </a:rPr>
              <a:t>TOTAL PROFIT: </a:t>
            </a:r>
          </a:p>
          <a:p>
            <a:pPr algn="ctr" defTabSz="914378">
              <a:lnSpc>
                <a:spcPct val="150000"/>
              </a:lnSpc>
              <a:defRPr/>
            </a:pPr>
            <a:r>
              <a:rPr lang="en-US" sz="1350" b="1" dirty="0">
                <a:solidFill>
                  <a:srgbClr val="86BC25"/>
                </a:solidFill>
                <a:cs typeface="Calibri" panose="020F0502020204030204" pitchFamily="34" charset="0"/>
              </a:rPr>
              <a:t>USD 45 BILLION</a:t>
            </a:r>
          </a:p>
          <a:p>
            <a:pPr algn="ctr" defTabSz="914378">
              <a:lnSpc>
                <a:spcPct val="150000"/>
              </a:lnSpc>
              <a:defRPr/>
            </a:pPr>
            <a:r>
              <a:rPr lang="en-US" sz="1350" b="1" dirty="0">
                <a:solidFill>
                  <a:srgbClr val="86BC25"/>
                </a:solidFill>
                <a:cs typeface="Calibri" panose="020F0502020204030204" pitchFamily="34" charset="0"/>
              </a:rPr>
              <a:t>(NPM: 15%)</a:t>
            </a:r>
            <a:endParaRPr lang="en-US" sz="750" b="1" dirty="0">
              <a:solidFill>
                <a:srgbClr val="86BC25"/>
              </a:solidFill>
              <a:cs typeface="Calibri" panose="020F0502020204030204" pitchFamily="34" charset="0"/>
            </a:endParaRPr>
          </a:p>
        </p:txBody>
      </p:sp>
      <p:sp>
        <p:nvSpPr>
          <p:cNvPr id="73" name="Rectangle 72">
            <a:extLst>
              <a:ext uri="{FF2B5EF4-FFF2-40B4-BE49-F238E27FC236}">
                <a16:creationId xmlns:a16="http://schemas.microsoft.com/office/drawing/2014/main" id="{9B453B08-AF92-4177-9189-2B9E60E96792}"/>
              </a:ext>
            </a:extLst>
          </p:cNvPr>
          <p:cNvSpPr/>
          <p:nvPr/>
        </p:nvSpPr>
        <p:spPr bwMode="gray">
          <a:xfrm>
            <a:off x="1747157" y="2134274"/>
            <a:ext cx="849170" cy="1251807"/>
          </a:xfrm>
          <a:prstGeom prst="rect">
            <a:avLst/>
          </a:prstGeom>
          <a:solidFill>
            <a:srgbClr val="86BC25">
              <a:lumMod val="60000"/>
              <a:lumOff val="40000"/>
            </a:srgbClr>
          </a:solidFill>
          <a:ln w="19050" algn="ctr">
            <a:noFill/>
            <a:miter lim="800000"/>
            <a:headEnd/>
            <a:tailEnd/>
          </a:ln>
          <a:effectLst>
            <a:outerShdw blurRad="50800" dist="38100" dir="2700000" algn="tl" rotWithShape="0">
              <a:prstClr val="black">
                <a:alpha val="40000"/>
              </a:prstClr>
            </a:outerShdw>
          </a:effectLst>
        </p:spPr>
        <p:txBody>
          <a:bodyPr wrap="square" lIns="66675" tIns="66675" rIns="66675" bIns="66675" rtlCol="0" anchor="ctr"/>
          <a:lstStyle/>
          <a:p>
            <a:pPr algn="ctr" defTabSz="685546">
              <a:lnSpc>
                <a:spcPct val="106000"/>
              </a:lnSpc>
              <a:defRPr/>
            </a:pPr>
            <a:r>
              <a:rPr lang="en-US" sz="1200" b="1" kern="0" dirty="0">
                <a:solidFill>
                  <a:prstClr val="black"/>
                </a:solidFill>
                <a:cs typeface="Calibri" panose="020F0502020204030204" pitchFamily="34" charset="0"/>
              </a:rPr>
              <a:t>“AMOUNT A” </a:t>
            </a:r>
          </a:p>
          <a:p>
            <a:pPr algn="ctr" defTabSz="685546">
              <a:lnSpc>
                <a:spcPct val="106000"/>
              </a:lnSpc>
              <a:defRPr/>
            </a:pPr>
            <a:r>
              <a:rPr lang="en-US" sz="1200" b="1" kern="0" dirty="0">
                <a:solidFill>
                  <a:srgbClr val="046A38"/>
                </a:solidFill>
                <a:cs typeface="Calibri" panose="020F0502020204030204" pitchFamily="34" charset="0"/>
              </a:rPr>
              <a:t>25% =&gt; (15 Billion * 25%) = 3.75 Billion</a:t>
            </a:r>
            <a:endParaRPr lang="en-US" sz="1200" b="1" kern="0" dirty="0">
              <a:solidFill>
                <a:prstClr val="white"/>
              </a:solidFill>
              <a:cs typeface="Calibri" panose="020F0502020204030204" pitchFamily="34" charset="0"/>
            </a:endParaRPr>
          </a:p>
        </p:txBody>
      </p:sp>
      <p:sp>
        <p:nvSpPr>
          <p:cNvPr id="74" name="Rounded Rectangle 39">
            <a:extLst>
              <a:ext uri="{FF2B5EF4-FFF2-40B4-BE49-F238E27FC236}">
                <a16:creationId xmlns:a16="http://schemas.microsoft.com/office/drawing/2014/main" id="{09DEFD54-1B9A-45AC-B810-CC3D47E3C57E}"/>
              </a:ext>
            </a:extLst>
          </p:cNvPr>
          <p:cNvSpPr/>
          <p:nvPr/>
        </p:nvSpPr>
        <p:spPr>
          <a:xfrm>
            <a:off x="6040443" y="3643094"/>
            <a:ext cx="2995393" cy="851792"/>
          </a:xfrm>
          <a:prstGeom prst="roundRect">
            <a:avLst>
              <a:gd name="adj" fmla="val 5429"/>
            </a:avLst>
          </a:prstGeom>
          <a:solidFill>
            <a:srgbClr val="86BC25">
              <a:lumMod val="20000"/>
              <a:lumOff val="80000"/>
            </a:srgbClr>
          </a:solidFill>
          <a:ln w="19050" cap="flat" cmpd="sng" algn="ctr">
            <a:solidFill>
              <a:srgbClr val="046A38"/>
            </a:solidFill>
            <a:prstDash val="lgDashDot"/>
          </a:ln>
          <a:effectLst>
            <a:outerShdw blurRad="50800" dist="38100" dir="2700000" algn="tl" rotWithShape="0">
              <a:prstClr val="black">
                <a:alpha val="40000"/>
              </a:prstClr>
            </a:outerShdw>
            <a:reflection endPos="0" dist="50800" dir="5400000" sy="-100000" algn="bl" rotWithShape="0"/>
          </a:effectLst>
        </p:spPr>
        <p:txBody>
          <a:bodyPr rtlCol="0" anchor="ctr">
            <a:noAutofit/>
          </a:bodyPr>
          <a:lstStyle/>
          <a:p>
            <a:pPr algn="ctr" defTabSz="685546">
              <a:defRPr/>
            </a:pPr>
            <a:endParaRPr lang="en-US" sz="1050" kern="0" dirty="0">
              <a:solidFill>
                <a:prstClr val="black"/>
              </a:solidFill>
              <a:latin typeface="Verdana"/>
              <a:ea typeface="Verdana" panose="020B0604030504040204" pitchFamily="34" charset="0"/>
            </a:endParaRPr>
          </a:p>
        </p:txBody>
      </p:sp>
      <p:sp>
        <p:nvSpPr>
          <p:cNvPr id="75" name="Rectangle 74">
            <a:extLst>
              <a:ext uri="{FF2B5EF4-FFF2-40B4-BE49-F238E27FC236}">
                <a16:creationId xmlns:a16="http://schemas.microsoft.com/office/drawing/2014/main" id="{9EC24FE5-75CB-4BB4-8CB5-8324B5FC07AC}"/>
              </a:ext>
            </a:extLst>
          </p:cNvPr>
          <p:cNvSpPr/>
          <p:nvPr/>
        </p:nvSpPr>
        <p:spPr>
          <a:xfrm>
            <a:off x="6084708" y="3668255"/>
            <a:ext cx="3059293" cy="279820"/>
          </a:xfrm>
          <a:prstGeom prst="rect">
            <a:avLst/>
          </a:prstGeom>
        </p:spPr>
        <p:txBody>
          <a:bodyPr wrap="square">
            <a:spAutoFit/>
          </a:bodyPr>
          <a:lstStyle/>
          <a:p>
            <a:pPr algn="ctr" defTabSz="685546">
              <a:lnSpc>
                <a:spcPct val="106000"/>
              </a:lnSpc>
              <a:defRPr/>
            </a:pPr>
            <a:r>
              <a:rPr lang="en-US" sz="1200" b="1" dirty="0">
                <a:solidFill>
                  <a:prstClr val="black"/>
                </a:solidFill>
                <a:cs typeface="Calibri" panose="020F0502020204030204" pitchFamily="34" charset="0"/>
              </a:rPr>
              <a:t>Revenue in Vietnam (10% in total) = 375 mil</a:t>
            </a:r>
          </a:p>
        </p:txBody>
      </p:sp>
      <p:pic>
        <p:nvPicPr>
          <p:cNvPr id="76" name="Graphic 75" descr="Target">
            <a:extLst>
              <a:ext uri="{FF2B5EF4-FFF2-40B4-BE49-F238E27FC236}">
                <a16:creationId xmlns:a16="http://schemas.microsoft.com/office/drawing/2014/main" id="{8E8E2D58-E7A6-4CCF-B4CC-4CC6BE3DCC6E}"/>
              </a:ext>
            </a:extLst>
          </p:cNvPr>
          <p:cNvPicPr>
            <a:picLocks noChangeAspect="1"/>
          </p:cNvPicPr>
          <p:nvPr/>
        </p:nvPicPr>
        <p:blipFill>
          <a:blip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rcRect/>
          <a:stretch/>
        </p:blipFill>
        <p:spPr>
          <a:xfrm>
            <a:off x="6059448" y="3860774"/>
            <a:ext cx="571621" cy="530915"/>
          </a:xfrm>
          <a:prstGeom prst="rect">
            <a:avLst/>
          </a:prstGeom>
        </p:spPr>
      </p:pic>
      <p:sp>
        <p:nvSpPr>
          <p:cNvPr id="77" name="TextBox 76">
            <a:extLst>
              <a:ext uri="{FF2B5EF4-FFF2-40B4-BE49-F238E27FC236}">
                <a16:creationId xmlns:a16="http://schemas.microsoft.com/office/drawing/2014/main" id="{D397DCD6-423F-4507-88C7-6A533B4C6628}"/>
              </a:ext>
            </a:extLst>
          </p:cNvPr>
          <p:cNvSpPr txBox="1"/>
          <p:nvPr/>
        </p:nvSpPr>
        <p:spPr>
          <a:xfrm>
            <a:off x="6609589" y="3924913"/>
            <a:ext cx="2103725" cy="671338"/>
          </a:xfrm>
          <a:prstGeom prst="rect">
            <a:avLst/>
          </a:prstGeom>
          <a:noFill/>
        </p:spPr>
        <p:txBody>
          <a:bodyPr wrap="square">
            <a:spAutoFit/>
          </a:bodyPr>
          <a:lstStyle/>
          <a:p>
            <a:pPr algn="ctr" defTabSz="685546">
              <a:lnSpc>
                <a:spcPct val="106000"/>
              </a:lnSpc>
              <a:defRPr/>
            </a:pPr>
            <a:r>
              <a:rPr lang="en-US" sz="1200" b="1" dirty="0">
                <a:solidFill>
                  <a:prstClr val="black"/>
                </a:solidFill>
                <a:cs typeface="Calibri" panose="020F0502020204030204" pitchFamily="34" charset="0"/>
              </a:rPr>
              <a:t>Additional CIT to be collected in Vietnam: 20% * 375 = 75 mil</a:t>
            </a:r>
          </a:p>
        </p:txBody>
      </p:sp>
      <p:grpSp>
        <p:nvGrpSpPr>
          <p:cNvPr id="78" name="Group 77">
            <a:extLst>
              <a:ext uri="{FF2B5EF4-FFF2-40B4-BE49-F238E27FC236}">
                <a16:creationId xmlns:a16="http://schemas.microsoft.com/office/drawing/2014/main" id="{AA691980-7BA4-46BB-AB3B-70C7112A14B2}"/>
              </a:ext>
            </a:extLst>
          </p:cNvPr>
          <p:cNvGrpSpPr/>
          <p:nvPr/>
        </p:nvGrpSpPr>
        <p:grpSpPr>
          <a:xfrm>
            <a:off x="5448351" y="4049746"/>
            <a:ext cx="529658" cy="152432"/>
            <a:chOff x="4726118" y="1987706"/>
            <a:chExt cx="2665317" cy="753796"/>
          </a:xfrm>
          <a:solidFill>
            <a:srgbClr val="78B732"/>
          </a:solidFill>
        </p:grpSpPr>
        <p:sp>
          <p:nvSpPr>
            <p:cNvPr id="79" name="Right Arrow 47">
              <a:extLst>
                <a:ext uri="{FF2B5EF4-FFF2-40B4-BE49-F238E27FC236}">
                  <a16:creationId xmlns:a16="http://schemas.microsoft.com/office/drawing/2014/main" id="{4AF5A989-8533-4AC3-AD79-6AE8E8BD483A}"/>
                </a:ext>
              </a:extLst>
            </p:cNvPr>
            <p:cNvSpPr/>
            <p:nvPr/>
          </p:nvSpPr>
          <p:spPr>
            <a:xfrm>
              <a:off x="5869620" y="1987706"/>
              <a:ext cx="1521815" cy="753796"/>
            </a:xfrm>
            <a:prstGeom prst="rightArrow">
              <a:avLst/>
            </a:prstGeom>
            <a:grpFill/>
            <a:ln w="25400" cap="flat" cmpd="sng" algn="ctr">
              <a:noFill/>
              <a:prstDash val="solid"/>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685800">
                <a:defRPr/>
              </a:pPr>
              <a:endParaRPr lang="ko-KR" altLang="en-US" sz="2025">
                <a:solidFill>
                  <a:prstClr val="black"/>
                </a:solidFill>
                <a:latin typeface="Verdana"/>
              </a:endParaRPr>
            </a:p>
          </p:txBody>
        </p:sp>
        <p:sp>
          <p:nvSpPr>
            <p:cNvPr id="80" name="Isosceles Triangle 29">
              <a:extLst>
                <a:ext uri="{FF2B5EF4-FFF2-40B4-BE49-F238E27FC236}">
                  <a16:creationId xmlns:a16="http://schemas.microsoft.com/office/drawing/2014/main" id="{6CD4FFD0-FC32-4DD3-9C08-6E8B6B6F2975}"/>
                </a:ext>
              </a:extLst>
            </p:cNvPr>
            <p:cNvSpPr/>
            <p:nvPr/>
          </p:nvSpPr>
          <p:spPr>
            <a:xfrm rot="16200000">
              <a:off x="5114090" y="1788914"/>
              <a:ext cx="372495" cy="1148439"/>
            </a:xfrm>
            <a:custGeom>
              <a:avLst/>
              <a:gdLst>
                <a:gd name="connsiteX0" fmla="*/ 0 w 389393"/>
                <a:gd name="connsiteY0" fmla="*/ 1077005 h 1077005"/>
                <a:gd name="connsiteX1" fmla="*/ 0 w 389393"/>
                <a:gd name="connsiteY1" fmla="*/ 0 h 1077005"/>
                <a:gd name="connsiteX2" fmla="*/ 389393 w 389393"/>
                <a:gd name="connsiteY2" fmla="*/ 1077005 h 1077005"/>
                <a:gd name="connsiteX3" fmla="*/ 0 w 389393"/>
                <a:gd name="connsiteY3" fmla="*/ 1077005 h 1077005"/>
                <a:gd name="connsiteX0" fmla="*/ 781050 w 1170443"/>
                <a:gd name="connsiteY0" fmla="*/ 943655 h 943655"/>
                <a:gd name="connsiteX1" fmla="*/ 0 w 1170443"/>
                <a:gd name="connsiteY1" fmla="*/ 0 h 943655"/>
                <a:gd name="connsiteX2" fmla="*/ 1170443 w 1170443"/>
                <a:gd name="connsiteY2" fmla="*/ 943655 h 943655"/>
                <a:gd name="connsiteX3" fmla="*/ 781050 w 1170443"/>
                <a:gd name="connsiteY3" fmla="*/ 943655 h 943655"/>
                <a:gd name="connsiteX0" fmla="*/ 776026 w 1170443"/>
                <a:gd name="connsiteY0" fmla="*/ 948417 h 948417"/>
                <a:gd name="connsiteX1" fmla="*/ 0 w 1170443"/>
                <a:gd name="connsiteY1" fmla="*/ 0 h 948417"/>
                <a:gd name="connsiteX2" fmla="*/ 1170443 w 1170443"/>
                <a:gd name="connsiteY2" fmla="*/ 943655 h 948417"/>
                <a:gd name="connsiteX3" fmla="*/ 776026 w 1170443"/>
                <a:gd name="connsiteY3" fmla="*/ 948417 h 948417"/>
                <a:gd name="connsiteX0" fmla="*/ 776026 w 1170443"/>
                <a:gd name="connsiteY0" fmla="*/ 948417 h 952860"/>
                <a:gd name="connsiteX1" fmla="*/ 0 w 1170443"/>
                <a:gd name="connsiteY1" fmla="*/ 0 h 952860"/>
                <a:gd name="connsiteX2" fmla="*/ 1170443 w 1170443"/>
                <a:gd name="connsiteY2" fmla="*/ 952860 h 952860"/>
                <a:gd name="connsiteX3" fmla="*/ 776026 w 1170443"/>
                <a:gd name="connsiteY3" fmla="*/ 948417 h 952860"/>
                <a:gd name="connsiteX0" fmla="*/ 776026 w 1163968"/>
                <a:gd name="connsiteY0" fmla="*/ 948417 h 952863"/>
                <a:gd name="connsiteX1" fmla="*/ 0 w 1163968"/>
                <a:gd name="connsiteY1" fmla="*/ 0 h 952863"/>
                <a:gd name="connsiteX2" fmla="*/ 1163968 w 1163968"/>
                <a:gd name="connsiteY2" fmla="*/ 952863 h 952863"/>
                <a:gd name="connsiteX3" fmla="*/ 776026 w 1163968"/>
                <a:gd name="connsiteY3" fmla="*/ 948417 h 952863"/>
                <a:gd name="connsiteX0" fmla="*/ 776026 w 1168993"/>
                <a:gd name="connsiteY0" fmla="*/ 948417 h 955244"/>
                <a:gd name="connsiteX1" fmla="*/ 0 w 1168993"/>
                <a:gd name="connsiteY1" fmla="*/ 0 h 955244"/>
                <a:gd name="connsiteX2" fmla="*/ 1168993 w 1168993"/>
                <a:gd name="connsiteY2" fmla="*/ 955244 h 955244"/>
                <a:gd name="connsiteX3" fmla="*/ 776026 w 1168993"/>
                <a:gd name="connsiteY3" fmla="*/ 948417 h 955244"/>
                <a:gd name="connsiteX0" fmla="*/ 776026 w 1161456"/>
                <a:gd name="connsiteY0" fmla="*/ 948417 h 948417"/>
                <a:gd name="connsiteX1" fmla="*/ 0 w 1161456"/>
                <a:gd name="connsiteY1" fmla="*/ 0 h 948417"/>
                <a:gd name="connsiteX2" fmla="*/ 1161456 w 1161456"/>
                <a:gd name="connsiteY2" fmla="*/ 945719 h 948417"/>
                <a:gd name="connsiteX3" fmla="*/ 776026 w 1161456"/>
                <a:gd name="connsiteY3" fmla="*/ 948417 h 948417"/>
                <a:gd name="connsiteX0" fmla="*/ 776026 w 1168992"/>
                <a:gd name="connsiteY0" fmla="*/ 948417 h 950484"/>
                <a:gd name="connsiteX1" fmla="*/ 0 w 1168992"/>
                <a:gd name="connsiteY1" fmla="*/ 0 h 950484"/>
                <a:gd name="connsiteX2" fmla="*/ 1168992 w 1168992"/>
                <a:gd name="connsiteY2" fmla="*/ 950484 h 950484"/>
                <a:gd name="connsiteX3" fmla="*/ 776026 w 1168992"/>
                <a:gd name="connsiteY3" fmla="*/ 948417 h 950484"/>
                <a:gd name="connsiteX0" fmla="*/ 776026 w 1176528"/>
                <a:gd name="connsiteY0" fmla="*/ 948417 h 950487"/>
                <a:gd name="connsiteX1" fmla="*/ 0 w 1176528"/>
                <a:gd name="connsiteY1" fmla="*/ 0 h 950487"/>
                <a:gd name="connsiteX2" fmla="*/ 1176528 w 1176528"/>
                <a:gd name="connsiteY2" fmla="*/ 950487 h 950487"/>
                <a:gd name="connsiteX3" fmla="*/ 776026 w 1176528"/>
                <a:gd name="connsiteY3" fmla="*/ 948417 h 950487"/>
                <a:gd name="connsiteX0" fmla="*/ 776026 w 1168992"/>
                <a:gd name="connsiteY0" fmla="*/ 948417 h 950490"/>
                <a:gd name="connsiteX1" fmla="*/ 0 w 1168992"/>
                <a:gd name="connsiteY1" fmla="*/ 0 h 950490"/>
                <a:gd name="connsiteX2" fmla="*/ 1168992 w 1168992"/>
                <a:gd name="connsiteY2" fmla="*/ 950490 h 950490"/>
                <a:gd name="connsiteX3" fmla="*/ 776026 w 1168992"/>
                <a:gd name="connsiteY3" fmla="*/ 948417 h 950490"/>
                <a:gd name="connsiteX0" fmla="*/ 776026 w 1168991"/>
                <a:gd name="connsiteY0" fmla="*/ 948417 h 948417"/>
                <a:gd name="connsiteX1" fmla="*/ 0 w 1168991"/>
                <a:gd name="connsiteY1" fmla="*/ 0 h 948417"/>
                <a:gd name="connsiteX2" fmla="*/ 1168991 w 1168991"/>
                <a:gd name="connsiteY2" fmla="*/ 948111 h 948417"/>
                <a:gd name="connsiteX3" fmla="*/ 776026 w 1168991"/>
                <a:gd name="connsiteY3" fmla="*/ 948417 h 948417"/>
                <a:gd name="connsiteX0" fmla="*/ 0 w 392965"/>
                <a:gd name="connsiteY0" fmla="*/ 595989 h 595989"/>
                <a:gd name="connsiteX1" fmla="*/ 148430 w 392965"/>
                <a:gd name="connsiteY1" fmla="*/ 0 h 595989"/>
                <a:gd name="connsiteX2" fmla="*/ 392965 w 392965"/>
                <a:gd name="connsiteY2" fmla="*/ 595683 h 595989"/>
                <a:gd name="connsiteX3" fmla="*/ 0 w 392965"/>
                <a:gd name="connsiteY3" fmla="*/ 595989 h 595989"/>
                <a:gd name="connsiteX0" fmla="*/ 0 w 392965"/>
                <a:gd name="connsiteY0" fmla="*/ 1148439 h 1148439"/>
                <a:gd name="connsiteX1" fmla="*/ 148430 w 392965"/>
                <a:gd name="connsiteY1" fmla="*/ 0 h 1148439"/>
                <a:gd name="connsiteX2" fmla="*/ 392965 w 392965"/>
                <a:gd name="connsiteY2" fmla="*/ 1148133 h 1148439"/>
                <a:gd name="connsiteX3" fmla="*/ 0 w 392965"/>
                <a:gd name="connsiteY3" fmla="*/ 1148439 h 1148439"/>
              </a:gdLst>
              <a:ahLst/>
              <a:cxnLst>
                <a:cxn ang="0">
                  <a:pos x="connsiteX0" y="connsiteY0"/>
                </a:cxn>
                <a:cxn ang="0">
                  <a:pos x="connsiteX1" y="connsiteY1"/>
                </a:cxn>
                <a:cxn ang="0">
                  <a:pos x="connsiteX2" y="connsiteY2"/>
                </a:cxn>
                <a:cxn ang="0">
                  <a:pos x="connsiteX3" y="connsiteY3"/>
                </a:cxn>
              </a:cxnLst>
              <a:rect l="l" t="t" r="r" b="b"/>
              <a:pathLst>
                <a:path w="392965" h="1148439">
                  <a:moveTo>
                    <a:pt x="0" y="1148439"/>
                  </a:moveTo>
                  <a:lnTo>
                    <a:pt x="148430" y="0"/>
                  </a:lnTo>
                  <a:lnTo>
                    <a:pt x="392965" y="1148133"/>
                  </a:lnTo>
                  <a:lnTo>
                    <a:pt x="0" y="1148439"/>
                  </a:lnTo>
                  <a:close/>
                </a:path>
              </a:pathLst>
            </a:custGeom>
            <a:grpFill/>
            <a:ln>
              <a:noFill/>
            </a:ln>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ko-KR" altLang="en-US" sz="2025">
                <a:solidFill>
                  <a:prstClr val="black"/>
                </a:solidFill>
                <a:latin typeface="Verdana"/>
              </a:endParaRPr>
            </a:p>
          </p:txBody>
        </p:sp>
      </p:grpSp>
      <p:pic>
        <p:nvPicPr>
          <p:cNvPr id="81" name="Picture 80" descr="Shape&#10;&#10;Description automatically generated with low confidence">
            <a:extLst>
              <a:ext uri="{FF2B5EF4-FFF2-40B4-BE49-F238E27FC236}">
                <a16:creationId xmlns:a16="http://schemas.microsoft.com/office/drawing/2014/main" id="{4B83A667-9977-49BB-8D4C-75BF137817E4}"/>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452495" y="3516070"/>
            <a:ext cx="1623408" cy="1623408"/>
          </a:xfrm>
          <a:prstGeom prst="rect">
            <a:avLst/>
          </a:prstGeom>
        </p:spPr>
      </p:pic>
      <p:sp>
        <p:nvSpPr>
          <p:cNvPr id="82" name="Arc 9">
            <a:extLst>
              <a:ext uri="{FF2B5EF4-FFF2-40B4-BE49-F238E27FC236}">
                <a16:creationId xmlns:a16="http://schemas.microsoft.com/office/drawing/2014/main" id="{7154E11A-926F-479F-85DF-250AF7A2FC31}"/>
              </a:ext>
            </a:extLst>
          </p:cNvPr>
          <p:cNvSpPr>
            <a:spLocks/>
          </p:cNvSpPr>
          <p:nvPr/>
        </p:nvSpPr>
        <p:spPr bwMode="auto">
          <a:xfrm flipH="1">
            <a:off x="3584067" y="3207599"/>
            <a:ext cx="322117" cy="697313"/>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rgbClr val="53565A"/>
            </a:solidFill>
            <a:round/>
            <a:headEnd/>
            <a:tailEnd type="triangle" w="med" len="med"/>
          </a:ln>
          <a:effectLst/>
        </p:spPr>
        <p:txBody>
          <a:bodyPr wrap="none" anchor="ctr"/>
          <a:lstStyle/>
          <a:p>
            <a:pPr algn="ctr" defTabSz="914378" eaLnBrk="0" fontAlgn="base" hangingPunct="0">
              <a:spcBef>
                <a:spcPct val="50000"/>
              </a:spcBef>
              <a:spcAft>
                <a:spcPct val="0"/>
              </a:spcAft>
              <a:defRPr/>
            </a:pPr>
            <a:endParaRPr lang="en-US" sz="1050" kern="0">
              <a:solidFill>
                <a:srgbClr val="000000"/>
              </a:solidFill>
              <a:latin typeface="Verdana"/>
              <a:cs typeface="Calibri" panose="020F0502020204030204" pitchFamily="34" charset="0"/>
            </a:endParaRPr>
          </a:p>
        </p:txBody>
      </p:sp>
      <p:sp>
        <p:nvSpPr>
          <p:cNvPr id="83" name="Arc 9">
            <a:extLst>
              <a:ext uri="{FF2B5EF4-FFF2-40B4-BE49-F238E27FC236}">
                <a16:creationId xmlns:a16="http://schemas.microsoft.com/office/drawing/2014/main" id="{6E5C0F39-0DCD-41A8-9033-69225360662A}"/>
              </a:ext>
            </a:extLst>
          </p:cNvPr>
          <p:cNvSpPr>
            <a:spLocks/>
          </p:cNvSpPr>
          <p:nvPr/>
        </p:nvSpPr>
        <p:spPr bwMode="auto">
          <a:xfrm rot="955852">
            <a:off x="4688120" y="3261280"/>
            <a:ext cx="509864" cy="848366"/>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rgbClr val="53565A"/>
            </a:solidFill>
            <a:round/>
            <a:headEnd/>
            <a:tailEnd type="triangle" w="med" len="med"/>
          </a:ln>
          <a:effectLst/>
        </p:spPr>
        <p:txBody>
          <a:bodyPr wrap="none" anchor="ctr"/>
          <a:lstStyle/>
          <a:p>
            <a:pPr algn="ctr" defTabSz="914378" eaLnBrk="0" fontAlgn="base" hangingPunct="0">
              <a:spcBef>
                <a:spcPct val="50000"/>
              </a:spcBef>
              <a:spcAft>
                <a:spcPct val="0"/>
              </a:spcAft>
              <a:defRPr/>
            </a:pPr>
            <a:endParaRPr lang="en-US" sz="1050" kern="0">
              <a:solidFill>
                <a:srgbClr val="000000"/>
              </a:solidFill>
              <a:latin typeface="Verdana"/>
              <a:cs typeface="Calibri" panose="020F0502020204030204" pitchFamily="34" charset="0"/>
            </a:endParaRPr>
          </a:p>
        </p:txBody>
      </p:sp>
      <p:sp>
        <p:nvSpPr>
          <p:cNvPr id="84" name="Arc 9">
            <a:extLst>
              <a:ext uri="{FF2B5EF4-FFF2-40B4-BE49-F238E27FC236}">
                <a16:creationId xmlns:a16="http://schemas.microsoft.com/office/drawing/2014/main" id="{C5DBDC9B-A652-4441-BCEE-CBAE34F809DC}"/>
              </a:ext>
            </a:extLst>
          </p:cNvPr>
          <p:cNvSpPr>
            <a:spLocks/>
          </p:cNvSpPr>
          <p:nvPr/>
        </p:nvSpPr>
        <p:spPr bwMode="auto">
          <a:xfrm flipH="1">
            <a:off x="4168281" y="3358182"/>
            <a:ext cx="95918" cy="159503"/>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rgbClr val="53565A"/>
            </a:solidFill>
            <a:round/>
            <a:headEnd/>
            <a:tailEnd type="triangle" w="med" len="med"/>
          </a:ln>
          <a:effectLst/>
        </p:spPr>
        <p:txBody>
          <a:bodyPr wrap="none" anchor="ctr"/>
          <a:lstStyle/>
          <a:p>
            <a:pPr algn="ctr" defTabSz="914378" eaLnBrk="0" fontAlgn="base" hangingPunct="0">
              <a:spcBef>
                <a:spcPct val="50000"/>
              </a:spcBef>
              <a:spcAft>
                <a:spcPct val="0"/>
              </a:spcAft>
              <a:defRPr/>
            </a:pPr>
            <a:endParaRPr lang="en-US" sz="1050" kern="0">
              <a:solidFill>
                <a:srgbClr val="000000"/>
              </a:solidFill>
              <a:latin typeface="Verdana"/>
              <a:cs typeface="Calibri" panose="020F0502020204030204" pitchFamily="34" charset="0"/>
            </a:endParaRPr>
          </a:p>
        </p:txBody>
      </p:sp>
      <p:sp>
        <p:nvSpPr>
          <p:cNvPr id="85" name="Arc 9">
            <a:extLst>
              <a:ext uri="{FF2B5EF4-FFF2-40B4-BE49-F238E27FC236}">
                <a16:creationId xmlns:a16="http://schemas.microsoft.com/office/drawing/2014/main" id="{5C0F3EC3-5E76-4280-9D53-EDB440AA34E9}"/>
              </a:ext>
            </a:extLst>
          </p:cNvPr>
          <p:cNvSpPr>
            <a:spLocks/>
          </p:cNvSpPr>
          <p:nvPr/>
        </p:nvSpPr>
        <p:spPr bwMode="auto">
          <a:xfrm rot="19038694" flipH="1">
            <a:off x="3018508" y="3429586"/>
            <a:ext cx="1241298" cy="558047"/>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rgbClr val="53565A"/>
            </a:solidFill>
            <a:round/>
            <a:headEnd/>
            <a:tailEnd type="triangle" w="med" len="med"/>
          </a:ln>
          <a:effectLst/>
        </p:spPr>
        <p:txBody>
          <a:bodyPr wrap="none" anchor="ctr"/>
          <a:lstStyle/>
          <a:p>
            <a:pPr algn="ctr" defTabSz="914378" eaLnBrk="0" fontAlgn="base" hangingPunct="0">
              <a:spcBef>
                <a:spcPct val="50000"/>
              </a:spcBef>
              <a:spcAft>
                <a:spcPct val="0"/>
              </a:spcAft>
              <a:defRPr/>
            </a:pPr>
            <a:endParaRPr lang="en-US" sz="1050" kern="0">
              <a:solidFill>
                <a:srgbClr val="000000"/>
              </a:solidFill>
              <a:latin typeface="Verdana"/>
              <a:cs typeface="Calibri" panose="020F0502020204030204" pitchFamily="34" charset="0"/>
            </a:endParaRPr>
          </a:p>
        </p:txBody>
      </p:sp>
      <p:sp>
        <p:nvSpPr>
          <p:cNvPr id="86" name="Arc 9">
            <a:extLst>
              <a:ext uri="{FF2B5EF4-FFF2-40B4-BE49-F238E27FC236}">
                <a16:creationId xmlns:a16="http://schemas.microsoft.com/office/drawing/2014/main" id="{B1272470-B2F2-4D99-AA8B-62142B43674F}"/>
              </a:ext>
            </a:extLst>
          </p:cNvPr>
          <p:cNvSpPr>
            <a:spLocks/>
          </p:cNvSpPr>
          <p:nvPr/>
        </p:nvSpPr>
        <p:spPr bwMode="auto">
          <a:xfrm rot="2694711">
            <a:off x="4230542" y="3331001"/>
            <a:ext cx="1347170" cy="1154613"/>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rgbClr val="53565A"/>
            </a:solidFill>
            <a:round/>
            <a:headEnd/>
            <a:tailEnd type="triangle" w="med" len="med"/>
          </a:ln>
          <a:effectLst/>
        </p:spPr>
        <p:txBody>
          <a:bodyPr wrap="none" anchor="ctr"/>
          <a:lstStyle/>
          <a:p>
            <a:pPr algn="ctr" defTabSz="914378" eaLnBrk="0" fontAlgn="base" hangingPunct="0">
              <a:spcBef>
                <a:spcPct val="50000"/>
              </a:spcBef>
              <a:spcAft>
                <a:spcPct val="0"/>
              </a:spcAft>
              <a:defRPr/>
            </a:pPr>
            <a:endParaRPr lang="en-US" sz="1050" kern="0">
              <a:solidFill>
                <a:srgbClr val="000000"/>
              </a:solidFill>
              <a:latin typeface="Verdana"/>
              <a:cs typeface="Calibri" panose="020F0502020204030204" pitchFamily="34" charset="0"/>
            </a:endParaRPr>
          </a:p>
        </p:txBody>
      </p:sp>
      <p:sp>
        <p:nvSpPr>
          <p:cNvPr id="87" name="TextBox 86">
            <a:extLst>
              <a:ext uri="{FF2B5EF4-FFF2-40B4-BE49-F238E27FC236}">
                <a16:creationId xmlns:a16="http://schemas.microsoft.com/office/drawing/2014/main" id="{68BF6E6C-CA6A-40F8-86D7-1DC4C4344599}"/>
              </a:ext>
            </a:extLst>
          </p:cNvPr>
          <p:cNvSpPr txBox="1"/>
          <p:nvPr/>
        </p:nvSpPr>
        <p:spPr>
          <a:xfrm>
            <a:off x="6192449" y="2053557"/>
            <a:ext cx="2800654" cy="738664"/>
          </a:xfrm>
          <a:prstGeom prst="rect">
            <a:avLst/>
          </a:prstGeom>
          <a:noFill/>
        </p:spPr>
        <p:txBody>
          <a:bodyPr wrap="square" lIns="0" tIns="0" rIns="0" bIns="0" rtlCol="0">
            <a:spAutoFit/>
          </a:bodyPr>
          <a:lstStyle/>
          <a:p>
            <a:pPr algn="r" defTabSz="685800">
              <a:spcBef>
                <a:spcPct val="0"/>
              </a:spcBef>
              <a:buSzPct val="100000"/>
              <a:defRPr/>
            </a:pPr>
            <a:r>
              <a:rPr lang="en-US" sz="2400" b="1" dirty="0">
                <a:effectLst>
                  <a:outerShdw blurRad="38100" dist="38100" dir="2700000" algn="tl">
                    <a:srgbClr val="000000">
                      <a:alpha val="43137"/>
                    </a:srgbClr>
                  </a:outerShdw>
                </a:effectLst>
                <a:latin typeface="Calibri" panose="020F0502020204030204" pitchFamily="34" charset="0"/>
                <a:ea typeface="Open Sans" panose="020B0606030504020204" pitchFamily="34" charset="0"/>
                <a:cs typeface="Calibri" panose="020F0502020204030204" pitchFamily="34" charset="0"/>
              </a:rPr>
              <a:t>Pillar 1 – “Amount A” example</a:t>
            </a:r>
          </a:p>
        </p:txBody>
      </p:sp>
    </p:spTree>
    <p:extLst>
      <p:ext uri="{BB962C8B-B14F-4D97-AF65-F5344CB8AC3E}">
        <p14:creationId xmlns:p14="http://schemas.microsoft.com/office/powerpoint/2010/main" val="1999657718"/>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wipe(left)">
                                          <p:cBhvr>
                                            <p:cTn id="7" dur="500"/>
                                            <p:tgtEl>
                                              <p:spTgt spid="64"/>
                                            </p:tgtEl>
                                          </p:cBhvr>
                                        </p:animEffect>
                                      </p:childTnLst>
                                    </p:cTn>
                                  </p:par>
                                  <p:par>
                                    <p:cTn id="8" presetID="22" presetClass="entr" presetSubtype="8" fill="hold" grpId="2" nodeType="withEffect">
                                      <p:stCondLst>
                                        <p:cond delay="0"/>
                                      </p:stCondLst>
                                      <p:childTnLst>
                                        <p:set>
                                          <p:cBhvr>
                                            <p:cTn id="9" dur="1" fill="hold">
                                              <p:stCondLst>
                                                <p:cond delay="0"/>
                                              </p:stCondLst>
                                            </p:cTn>
                                            <p:tgtEl>
                                              <p:spTgt spid="72"/>
                                            </p:tgtEl>
                                            <p:attrNameLst>
                                              <p:attrName>style.visibility</p:attrName>
                                            </p:attrNameLst>
                                          </p:cBhvr>
                                          <p:to>
                                            <p:strVal val="visible"/>
                                          </p:to>
                                        </p:set>
                                        <p:animEffect transition="in" filter="wipe(left)">
                                          <p:cBhvr>
                                            <p:cTn id="10" dur="500"/>
                                            <p:tgtEl>
                                              <p:spTgt spid="72"/>
                                            </p:tgtEl>
                                          </p:cBhvr>
                                        </p:animEffect>
                                      </p:childTnLst>
                                    </p:cTn>
                                  </p:par>
                                </p:childTnLst>
                              </p:cTn>
                            </p:par>
                          </p:childTnLst>
                        </p:cTn>
                      </p:par>
                      <p:par>
                        <p:cTn id="11" fill="hold">
                          <p:stCondLst>
                            <p:cond delay="indefinite"/>
                          </p:stCondLst>
                          <p:childTnLst>
                            <p:par>
                              <p:cTn id="12" fill="hold">
                                <p:stCondLst>
                                  <p:cond delay="0"/>
                                </p:stCondLst>
                                <p:childTnLst>
                                  <p:par>
                                    <p:cTn id="13" presetID="63" presetClass="path" presetSubtype="0" accel="5000" fill="hold" grpId="1" nodeType="clickEffect" p14:presetBounceEnd="20000">
                                      <p:stCondLst>
                                        <p:cond delay="0"/>
                                      </p:stCondLst>
                                      <p:childTnLst>
                                        <p:animMotion origin="layout" path="M 0.00729 3.7037E-6 L 0.32292 0.33819 " pathEditMode="relative" rAng="0" ptsTypes="AA" p14:bounceEnd="20000">
                                          <p:cBhvr>
                                            <p:cTn id="14" dur="1000" fill="hold"/>
                                            <p:tgtEl>
                                              <p:spTgt spid="72"/>
                                            </p:tgtEl>
                                            <p:attrNameLst>
                                              <p:attrName>ppt_x</p:attrName>
                                              <p:attrName>ppt_y</p:attrName>
                                            </p:attrNameLst>
                                          </p:cBhvr>
                                          <p:rCtr x="15781" y="16898"/>
                                        </p:animMotion>
                                      </p:childTnLst>
                                    </p:cTn>
                                  </p:par>
                                  <p:par>
                                    <p:cTn id="15" presetID="1" presetClass="entr" presetSubtype="0" fill="hold" grpId="0" nodeType="withEffect">
                                      <p:stCondLst>
                                        <p:cond delay="0"/>
                                      </p:stCondLst>
                                      <p:childTnLst>
                                        <p:set>
                                          <p:cBhvr>
                                            <p:cTn id="16" dur="1" fill="hold">
                                              <p:stCondLst>
                                                <p:cond delay="0"/>
                                              </p:stCondLst>
                                            </p:cTn>
                                            <p:tgtEl>
                                              <p:spTgt spid="72"/>
                                            </p:tgtEl>
                                            <p:attrNameLst>
                                              <p:attrName>style.visibility</p:attrName>
                                            </p:attrNameLst>
                                          </p:cBhvr>
                                          <p:to>
                                            <p:strVal val="visible"/>
                                          </p:to>
                                        </p:set>
                                      </p:childTnLst>
                                    </p:cTn>
                                  </p:par>
                                  <p:par>
                                    <p:cTn id="17" presetID="22" presetClass="entr" presetSubtype="8" fill="hold" grpId="0" nodeType="withEffect">
                                      <p:stCondLst>
                                        <p:cond delay="0"/>
                                      </p:stCondLst>
                                      <p:childTnLst>
                                        <p:set>
                                          <p:cBhvr>
                                            <p:cTn id="18" dur="1" fill="hold">
                                              <p:stCondLst>
                                                <p:cond delay="0"/>
                                              </p:stCondLst>
                                            </p:cTn>
                                            <p:tgtEl>
                                              <p:spTgt spid="65"/>
                                            </p:tgtEl>
                                            <p:attrNameLst>
                                              <p:attrName>style.visibility</p:attrName>
                                            </p:attrNameLst>
                                          </p:cBhvr>
                                          <p:to>
                                            <p:strVal val="visible"/>
                                          </p:to>
                                        </p:set>
                                        <p:animEffect transition="in" filter="wipe(left)">
                                          <p:cBhvr>
                                            <p:cTn id="19" dur="500"/>
                                            <p:tgtEl>
                                              <p:spTgt spid="65"/>
                                            </p:tgtEl>
                                          </p:cBhvr>
                                        </p:animEffect>
                                      </p:childTnLst>
                                    </p:cTn>
                                  </p:par>
                                  <p:par>
                                    <p:cTn id="20" presetID="22" presetClass="entr" presetSubtype="8" fill="hold" nodeType="withEffect">
                                      <p:stCondLst>
                                        <p:cond delay="0"/>
                                      </p:stCondLst>
                                      <p:childTnLst>
                                        <p:set>
                                          <p:cBhvr>
                                            <p:cTn id="21" dur="1" fill="hold">
                                              <p:stCondLst>
                                                <p:cond delay="0"/>
                                              </p:stCondLst>
                                            </p:cTn>
                                            <p:tgtEl>
                                              <p:spTgt spid="66"/>
                                            </p:tgtEl>
                                            <p:attrNameLst>
                                              <p:attrName>style.visibility</p:attrName>
                                            </p:attrNameLst>
                                          </p:cBhvr>
                                          <p:to>
                                            <p:strVal val="visible"/>
                                          </p:to>
                                        </p:set>
                                        <p:animEffect transition="in" filter="wipe(left)">
                                          <p:cBhvr>
                                            <p:cTn id="22" dur="500"/>
                                            <p:tgtEl>
                                              <p:spTgt spid="66"/>
                                            </p:tgtEl>
                                          </p:cBhvr>
                                        </p:animEffect>
                                      </p:childTnLst>
                                    </p:cTn>
                                  </p:par>
                                  <p:par>
                                    <p:cTn id="23" presetID="22" presetClass="entr" presetSubtype="8" fill="hold" nodeType="withEffect">
                                      <p:stCondLst>
                                        <p:cond delay="0"/>
                                      </p:stCondLst>
                                      <p:childTnLst>
                                        <p:set>
                                          <p:cBhvr>
                                            <p:cTn id="24" dur="1" fill="hold">
                                              <p:stCondLst>
                                                <p:cond delay="0"/>
                                              </p:stCondLst>
                                            </p:cTn>
                                            <p:tgtEl>
                                              <p:spTgt spid="69"/>
                                            </p:tgtEl>
                                            <p:attrNameLst>
                                              <p:attrName>style.visibility</p:attrName>
                                            </p:attrNameLst>
                                          </p:cBhvr>
                                          <p:to>
                                            <p:strVal val="visible"/>
                                          </p:to>
                                        </p:set>
                                        <p:animEffect transition="in" filter="wipe(left)">
                                          <p:cBhvr>
                                            <p:cTn id="25" dur="500"/>
                                            <p:tgtEl>
                                              <p:spTgt spid="69"/>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xit" presetSubtype="4" fill="hold" nodeType="clickEffect">
                                      <p:stCondLst>
                                        <p:cond delay="0"/>
                                      </p:stCondLst>
                                      <p:childTnLst>
                                        <p:animEffect transition="out" filter="wipe(down)">
                                          <p:cBhvr>
                                            <p:cTn id="29" dur="500"/>
                                            <p:tgtEl>
                                              <p:spTgt spid="66"/>
                                            </p:tgtEl>
                                          </p:cBhvr>
                                        </p:animEffect>
                                        <p:set>
                                          <p:cBhvr>
                                            <p:cTn id="30" dur="1" fill="hold">
                                              <p:stCondLst>
                                                <p:cond delay="499"/>
                                              </p:stCondLst>
                                            </p:cTn>
                                            <p:tgtEl>
                                              <p:spTgt spid="66"/>
                                            </p:tgtEl>
                                            <p:attrNameLst>
                                              <p:attrName>style.visibility</p:attrName>
                                            </p:attrNameLst>
                                          </p:cBhvr>
                                          <p:to>
                                            <p:strVal val="hidden"/>
                                          </p:to>
                                        </p:set>
                                      </p:childTnLst>
                                    </p:cTn>
                                  </p:par>
                                </p:childTnLst>
                              </p:cTn>
                            </p:par>
                            <p:par>
                              <p:cTn id="31" fill="hold">
                                <p:stCondLst>
                                  <p:cond delay="500"/>
                                </p:stCondLst>
                                <p:childTnLst>
                                  <p:par>
                                    <p:cTn id="32" presetID="22" presetClass="exit" presetSubtype="4" fill="hold" grpId="1" nodeType="afterEffect">
                                      <p:stCondLst>
                                        <p:cond delay="0"/>
                                      </p:stCondLst>
                                      <p:childTnLst>
                                        <p:animEffect transition="out" filter="wipe(down)">
                                          <p:cBhvr>
                                            <p:cTn id="33" dur="500"/>
                                            <p:tgtEl>
                                              <p:spTgt spid="64"/>
                                            </p:tgtEl>
                                          </p:cBhvr>
                                        </p:animEffect>
                                        <p:set>
                                          <p:cBhvr>
                                            <p:cTn id="34" dur="1" fill="hold">
                                              <p:stCondLst>
                                                <p:cond delay="499"/>
                                              </p:stCondLst>
                                            </p:cTn>
                                            <p:tgtEl>
                                              <p:spTgt spid="64"/>
                                            </p:tgtEl>
                                            <p:attrNameLst>
                                              <p:attrName>style.visibility</p:attrName>
                                            </p:attrNameLst>
                                          </p:cBhvr>
                                          <p:to>
                                            <p:strVal val="hidden"/>
                                          </p:to>
                                        </p:set>
                                      </p:childTnLst>
                                    </p:cTn>
                                  </p:par>
                                  <p:par>
                                    <p:cTn id="35" presetID="22" presetClass="entr" presetSubtype="8" fill="hold" grpId="1" nodeType="withEffect">
                                      <p:stCondLst>
                                        <p:cond delay="0"/>
                                      </p:stCondLst>
                                      <p:childTnLst>
                                        <p:set>
                                          <p:cBhvr>
                                            <p:cTn id="36" dur="1" fill="hold">
                                              <p:stCondLst>
                                                <p:cond delay="0"/>
                                              </p:stCondLst>
                                            </p:cTn>
                                            <p:tgtEl>
                                              <p:spTgt spid="73"/>
                                            </p:tgtEl>
                                            <p:attrNameLst>
                                              <p:attrName>style.visibility</p:attrName>
                                            </p:attrNameLst>
                                          </p:cBhvr>
                                          <p:to>
                                            <p:strVal val="visible"/>
                                          </p:to>
                                        </p:set>
                                        <p:animEffect transition="in" filter="wipe(left)">
                                          <p:cBhvr>
                                            <p:cTn id="37" dur="500"/>
                                            <p:tgtEl>
                                              <p:spTgt spid="73"/>
                                            </p:tgtEl>
                                          </p:cBhvr>
                                        </p:animEffect>
                                      </p:childTnLst>
                                    </p:cTn>
                                  </p:par>
                                </p:childTnLst>
                              </p:cTn>
                            </p:par>
                            <p:par>
                              <p:cTn id="38" fill="hold">
                                <p:stCondLst>
                                  <p:cond delay="1000"/>
                                </p:stCondLst>
                                <p:childTnLst>
                                  <p:par>
                                    <p:cTn id="39" presetID="63" presetClass="path" presetSubtype="0" accel="50000" fill="hold" grpId="0" nodeType="afterEffect" p14:presetBounceEnd="20000">
                                      <p:stCondLst>
                                        <p:cond delay="0"/>
                                      </p:stCondLst>
                                      <p:childTnLst>
                                        <p:animMotion origin="layout" path="M 2.77556E-17 2.59259E-6 L 0.23984 2.59259E-6 " pathEditMode="relative" rAng="0" ptsTypes="AA" p14:bounceEnd="20000">
                                          <p:cBhvr>
                                            <p:cTn id="40" dur="1000" fill="hold"/>
                                            <p:tgtEl>
                                              <p:spTgt spid="73"/>
                                            </p:tgtEl>
                                            <p:attrNameLst>
                                              <p:attrName>ppt_x</p:attrName>
                                              <p:attrName>ppt_y</p:attrName>
                                            </p:attrNameLst>
                                          </p:cBhvr>
                                          <p:rCtr x="11992" y="0"/>
                                        </p:animMotion>
                                      </p:childTnLst>
                                    </p:cTn>
                                  </p:par>
                                </p:childTnLst>
                              </p:cTn>
                            </p:par>
                            <p:par>
                              <p:cTn id="41" fill="hold">
                                <p:stCondLst>
                                  <p:cond delay="2000"/>
                                </p:stCondLst>
                                <p:childTnLst>
                                  <p:par>
                                    <p:cTn id="42" presetID="1" presetClass="exit" presetSubtype="0" fill="hold" grpId="1" nodeType="afterEffect">
                                      <p:stCondLst>
                                        <p:cond delay="0"/>
                                      </p:stCondLst>
                                      <p:childTnLst>
                                        <p:set>
                                          <p:cBhvr>
                                            <p:cTn id="43" dur="1" fill="hold">
                                              <p:stCondLst>
                                                <p:cond delay="0"/>
                                              </p:stCondLst>
                                            </p:cTn>
                                            <p:tgtEl>
                                              <p:spTgt spid="65"/>
                                            </p:tgtEl>
                                            <p:attrNameLst>
                                              <p:attrName>style.visibility</p:attrName>
                                            </p:attrNameLst>
                                          </p:cBhvr>
                                          <p:to>
                                            <p:strVal val="hidden"/>
                                          </p:to>
                                        </p:set>
                                      </p:childTnLst>
                                    </p:cTn>
                                  </p:par>
                                  <p:par>
                                    <p:cTn id="44" presetID="1" presetClass="exit" presetSubtype="0" fill="hold" nodeType="withEffect">
                                      <p:stCondLst>
                                        <p:cond delay="0"/>
                                      </p:stCondLst>
                                      <p:childTnLst>
                                        <p:set>
                                          <p:cBhvr>
                                            <p:cTn id="45" dur="1" fill="hold">
                                              <p:stCondLst>
                                                <p:cond delay="0"/>
                                              </p:stCondLst>
                                            </p:cTn>
                                            <p:tgtEl>
                                              <p:spTgt spid="69"/>
                                            </p:tgtEl>
                                            <p:attrNameLst>
                                              <p:attrName>style.visibility</p:attrName>
                                            </p:attrNameLst>
                                          </p:cBhvr>
                                          <p:to>
                                            <p:strVal val="hidden"/>
                                          </p:to>
                                        </p:set>
                                      </p:childTnLst>
                                    </p:cTn>
                                  </p:par>
                                  <p:par>
                                    <p:cTn id="46" presetID="10" presetClass="entr" presetSubtype="0" fill="hold" nodeType="withEffect">
                                      <p:stCondLst>
                                        <p:cond delay="0"/>
                                      </p:stCondLst>
                                      <p:childTnLst>
                                        <p:set>
                                          <p:cBhvr>
                                            <p:cTn id="47" dur="1" fill="hold">
                                              <p:stCondLst>
                                                <p:cond delay="0"/>
                                              </p:stCondLst>
                                            </p:cTn>
                                            <p:tgtEl>
                                              <p:spTgt spid="81"/>
                                            </p:tgtEl>
                                            <p:attrNameLst>
                                              <p:attrName>style.visibility</p:attrName>
                                            </p:attrNameLst>
                                          </p:cBhvr>
                                          <p:to>
                                            <p:strVal val="visible"/>
                                          </p:to>
                                        </p:set>
                                        <p:animEffect transition="in" filter="fade">
                                          <p:cBhvr>
                                            <p:cTn id="48" dur="500"/>
                                            <p:tgtEl>
                                              <p:spTgt spid="81"/>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2"/>
                                            </p:tgtEl>
                                            <p:attrNameLst>
                                              <p:attrName>style.visibility</p:attrName>
                                            </p:attrNameLst>
                                          </p:cBhvr>
                                          <p:to>
                                            <p:strVal val="visible"/>
                                          </p:to>
                                        </p:set>
                                        <p:animEffect transition="in" filter="fade">
                                          <p:cBhvr>
                                            <p:cTn id="51" dur="500"/>
                                            <p:tgtEl>
                                              <p:spTgt spid="82"/>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83"/>
                                            </p:tgtEl>
                                            <p:attrNameLst>
                                              <p:attrName>style.visibility</p:attrName>
                                            </p:attrNameLst>
                                          </p:cBhvr>
                                          <p:to>
                                            <p:strVal val="visible"/>
                                          </p:to>
                                        </p:set>
                                        <p:animEffect transition="in" filter="fade">
                                          <p:cBhvr>
                                            <p:cTn id="54" dur="500"/>
                                            <p:tgtEl>
                                              <p:spTgt spid="83"/>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84"/>
                                            </p:tgtEl>
                                            <p:attrNameLst>
                                              <p:attrName>style.visibility</p:attrName>
                                            </p:attrNameLst>
                                          </p:cBhvr>
                                          <p:to>
                                            <p:strVal val="visible"/>
                                          </p:to>
                                        </p:set>
                                        <p:animEffect transition="in" filter="fade">
                                          <p:cBhvr>
                                            <p:cTn id="57" dur="500"/>
                                            <p:tgtEl>
                                              <p:spTgt spid="84"/>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85"/>
                                            </p:tgtEl>
                                            <p:attrNameLst>
                                              <p:attrName>style.visibility</p:attrName>
                                            </p:attrNameLst>
                                          </p:cBhvr>
                                          <p:to>
                                            <p:strVal val="visible"/>
                                          </p:to>
                                        </p:set>
                                        <p:animEffect transition="in" filter="fade">
                                          <p:cBhvr>
                                            <p:cTn id="60" dur="500"/>
                                            <p:tgtEl>
                                              <p:spTgt spid="85"/>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86"/>
                                            </p:tgtEl>
                                            <p:attrNameLst>
                                              <p:attrName>style.visibility</p:attrName>
                                            </p:attrNameLst>
                                          </p:cBhvr>
                                          <p:to>
                                            <p:strVal val="visible"/>
                                          </p:to>
                                        </p:set>
                                        <p:animEffect transition="in" filter="fade">
                                          <p:cBhvr>
                                            <p:cTn id="63" dur="500"/>
                                            <p:tgtEl>
                                              <p:spTgt spid="86"/>
                                            </p:tgtEl>
                                          </p:cBhvr>
                                        </p:animEffect>
                                      </p:childTnLst>
                                    </p:cTn>
                                  </p:par>
                                </p:childTnLst>
                              </p:cTn>
                            </p:par>
                          </p:childTnLst>
                        </p:cTn>
                      </p:par>
                      <p:par>
                        <p:cTn id="64" fill="hold">
                          <p:stCondLst>
                            <p:cond delay="indefinite"/>
                          </p:stCondLst>
                          <p:childTnLst>
                            <p:par>
                              <p:cTn id="65" fill="hold">
                                <p:stCondLst>
                                  <p:cond delay="0"/>
                                </p:stCondLst>
                                <p:childTnLst>
                                  <p:par>
                                    <p:cTn id="66" presetID="1" presetClass="entr" presetSubtype="0" fill="hold" grpId="0" nodeType="clickEffect">
                                      <p:stCondLst>
                                        <p:cond delay="0"/>
                                      </p:stCondLst>
                                      <p:childTnLst>
                                        <p:set>
                                          <p:cBhvr>
                                            <p:cTn id="67" dur="1" fill="hold">
                                              <p:stCondLst>
                                                <p:cond delay="999"/>
                                              </p:stCondLst>
                                            </p:cTn>
                                            <p:tgtEl>
                                              <p:spTgt spid="74"/>
                                            </p:tgtEl>
                                            <p:attrNameLst>
                                              <p:attrName>style.visibility</p:attrName>
                                            </p:attrNameLst>
                                          </p:cBhvr>
                                          <p:to>
                                            <p:strVal val="visible"/>
                                          </p:to>
                                        </p:set>
                                      </p:childTnLst>
                                    </p:cTn>
                                  </p:par>
                                  <p:par>
                                    <p:cTn id="68" presetID="1" presetClass="entr" presetSubtype="0" fill="hold" grpId="0" nodeType="withEffect">
                                      <p:stCondLst>
                                        <p:cond delay="0"/>
                                      </p:stCondLst>
                                      <p:childTnLst>
                                        <p:set>
                                          <p:cBhvr>
                                            <p:cTn id="69" dur="1" fill="hold">
                                              <p:stCondLst>
                                                <p:cond delay="0"/>
                                              </p:stCondLst>
                                            </p:cTn>
                                            <p:tgtEl>
                                              <p:spTgt spid="75"/>
                                            </p:tgtEl>
                                            <p:attrNameLst>
                                              <p:attrName>style.visibility</p:attrName>
                                            </p:attrNameLst>
                                          </p:cBhvr>
                                          <p:to>
                                            <p:strVal val="visible"/>
                                          </p:to>
                                        </p:set>
                                      </p:childTnLst>
                                    </p:cTn>
                                  </p:par>
                                  <p:par>
                                    <p:cTn id="70" presetID="1" presetClass="entr" presetSubtype="0" fill="hold" nodeType="withEffect">
                                      <p:stCondLst>
                                        <p:cond delay="0"/>
                                      </p:stCondLst>
                                      <p:childTnLst>
                                        <p:set>
                                          <p:cBhvr>
                                            <p:cTn id="71" dur="1" fill="hold">
                                              <p:stCondLst>
                                                <p:cond delay="0"/>
                                              </p:stCondLst>
                                            </p:cTn>
                                            <p:tgtEl>
                                              <p:spTgt spid="76"/>
                                            </p:tgtEl>
                                            <p:attrNameLst>
                                              <p:attrName>style.visibility</p:attrName>
                                            </p:attrNameLst>
                                          </p:cBhvr>
                                          <p:to>
                                            <p:strVal val="visible"/>
                                          </p:to>
                                        </p:set>
                                      </p:childTnLst>
                                    </p:cTn>
                                  </p:par>
                                  <p:par>
                                    <p:cTn id="72" presetID="1" presetClass="entr" presetSubtype="0" fill="hold" grpId="0" nodeType="withEffect">
                                      <p:stCondLst>
                                        <p:cond delay="0"/>
                                      </p:stCondLst>
                                      <p:childTnLst>
                                        <p:set>
                                          <p:cBhvr>
                                            <p:cTn id="73" dur="1" fill="hold">
                                              <p:stCondLst>
                                                <p:cond delay="0"/>
                                              </p:stCondLst>
                                            </p:cTn>
                                            <p:tgtEl>
                                              <p:spTgt spid="77"/>
                                            </p:tgtEl>
                                            <p:attrNameLst>
                                              <p:attrName>style.visibility</p:attrName>
                                            </p:attrNameLst>
                                          </p:cBhvr>
                                          <p:to>
                                            <p:strVal val="visible"/>
                                          </p:to>
                                        </p:set>
                                      </p:childTnLst>
                                    </p:cTn>
                                  </p:par>
                                  <p:par>
                                    <p:cTn id="74" presetID="1" presetClass="entr" presetSubtype="0" fill="hold" nodeType="withEffect">
                                      <p:stCondLst>
                                        <p:cond delay="0"/>
                                      </p:stCondLst>
                                      <p:childTnLst>
                                        <p:set>
                                          <p:cBhvr>
                                            <p:cTn id="75" dur="1" fill="hold">
                                              <p:stCondLst>
                                                <p:cond delay="0"/>
                                              </p:stCondLst>
                                            </p:cTn>
                                            <p:tgtEl>
                                              <p:spTgt spid="7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64" grpId="1" animBg="1"/>
          <p:bldP spid="65" grpId="0" animBg="1"/>
          <p:bldP spid="65" grpId="1" animBg="1"/>
          <p:bldP spid="72" grpId="0"/>
          <p:bldP spid="72" grpId="1"/>
          <p:bldP spid="72" grpId="2"/>
          <p:bldP spid="73" grpId="0" animBg="1"/>
          <p:bldP spid="73" grpId="1" animBg="1"/>
          <p:bldP spid="74" grpId="0" animBg="1"/>
          <p:bldP spid="75" grpId="0"/>
          <p:bldP spid="77" grpId="0"/>
          <p:bldP spid="82" grpId="0" animBg="1"/>
          <p:bldP spid="83" grpId="0" animBg="1"/>
          <p:bldP spid="84" grpId="0" animBg="1"/>
          <p:bldP spid="85" grpId="0" animBg="1"/>
          <p:bldP spid="86"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wipe(left)">
                                          <p:cBhvr>
                                            <p:cTn id="7" dur="500"/>
                                            <p:tgtEl>
                                              <p:spTgt spid="64"/>
                                            </p:tgtEl>
                                          </p:cBhvr>
                                        </p:animEffect>
                                      </p:childTnLst>
                                    </p:cTn>
                                  </p:par>
                                  <p:par>
                                    <p:cTn id="8" presetID="22" presetClass="entr" presetSubtype="8" fill="hold" grpId="2" nodeType="withEffect">
                                      <p:stCondLst>
                                        <p:cond delay="0"/>
                                      </p:stCondLst>
                                      <p:childTnLst>
                                        <p:set>
                                          <p:cBhvr>
                                            <p:cTn id="9" dur="1" fill="hold">
                                              <p:stCondLst>
                                                <p:cond delay="0"/>
                                              </p:stCondLst>
                                            </p:cTn>
                                            <p:tgtEl>
                                              <p:spTgt spid="72"/>
                                            </p:tgtEl>
                                            <p:attrNameLst>
                                              <p:attrName>style.visibility</p:attrName>
                                            </p:attrNameLst>
                                          </p:cBhvr>
                                          <p:to>
                                            <p:strVal val="visible"/>
                                          </p:to>
                                        </p:set>
                                        <p:animEffect transition="in" filter="wipe(left)">
                                          <p:cBhvr>
                                            <p:cTn id="10" dur="500"/>
                                            <p:tgtEl>
                                              <p:spTgt spid="72"/>
                                            </p:tgtEl>
                                          </p:cBhvr>
                                        </p:animEffect>
                                      </p:childTnLst>
                                    </p:cTn>
                                  </p:par>
                                </p:childTnLst>
                              </p:cTn>
                            </p:par>
                          </p:childTnLst>
                        </p:cTn>
                      </p:par>
                      <p:par>
                        <p:cTn id="11" fill="hold">
                          <p:stCondLst>
                            <p:cond delay="indefinite"/>
                          </p:stCondLst>
                          <p:childTnLst>
                            <p:par>
                              <p:cTn id="12" fill="hold">
                                <p:stCondLst>
                                  <p:cond delay="0"/>
                                </p:stCondLst>
                                <p:childTnLst>
                                  <p:par>
                                    <p:cTn id="13" presetID="63" presetClass="path" presetSubtype="0" accel="5000" fill="hold" grpId="1" nodeType="clickEffect">
                                      <p:stCondLst>
                                        <p:cond delay="0"/>
                                      </p:stCondLst>
                                      <p:childTnLst>
                                        <p:animMotion origin="layout" path="M 0.00729 3.7037E-6 L 0.32292 0.33819 " pathEditMode="relative" rAng="0" ptsTypes="AA">
                                          <p:cBhvr>
                                            <p:cTn id="14" dur="1000" fill="hold"/>
                                            <p:tgtEl>
                                              <p:spTgt spid="72"/>
                                            </p:tgtEl>
                                            <p:attrNameLst>
                                              <p:attrName>ppt_x</p:attrName>
                                              <p:attrName>ppt_y</p:attrName>
                                            </p:attrNameLst>
                                          </p:cBhvr>
                                          <p:rCtr x="15781" y="16898"/>
                                        </p:animMotion>
                                      </p:childTnLst>
                                    </p:cTn>
                                  </p:par>
                                  <p:par>
                                    <p:cTn id="15" presetID="1" presetClass="entr" presetSubtype="0" fill="hold" grpId="0" nodeType="withEffect">
                                      <p:stCondLst>
                                        <p:cond delay="0"/>
                                      </p:stCondLst>
                                      <p:childTnLst>
                                        <p:set>
                                          <p:cBhvr>
                                            <p:cTn id="16" dur="1" fill="hold">
                                              <p:stCondLst>
                                                <p:cond delay="0"/>
                                              </p:stCondLst>
                                            </p:cTn>
                                            <p:tgtEl>
                                              <p:spTgt spid="72"/>
                                            </p:tgtEl>
                                            <p:attrNameLst>
                                              <p:attrName>style.visibility</p:attrName>
                                            </p:attrNameLst>
                                          </p:cBhvr>
                                          <p:to>
                                            <p:strVal val="visible"/>
                                          </p:to>
                                        </p:set>
                                      </p:childTnLst>
                                    </p:cTn>
                                  </p:par>
                                  <p:par>
                                    <p:cTn id="17" presetID="22" presetClass="entr" presetSubtype="8" fill="hold" grpId="0" nodeType="withEffect">
                                      <p:stCondLst>
                                        <p:cond delay="0"/>
                                      </p:stCondLst>
                                      <p:childTnLst>
                                        <p:set>
                                          <p:cBhvr>
                                            <p:cTn id="18" dur="1" fill="hold">
                                              <p:stCondLst>
                                                <p:cond delay="0"/>
                                              </p:stCondLst>
                                            </p:cTn>
                                            <p:tgtEl>
                                              <p:spTgt spid="65"/>
                                            </p:tgtEl>
                                            <p:attrNameLst>
                                              <p:attrName>style.visibility</p:attrName>
                                            </p:attrNameLst>
                                          </p:cBhvr>
                                          <p:to>
                                            <p:strVal val="visible"/>
                                          </p:to>
                                        </p:set>
                                        <p:animEffect transition="in" filter="wipe(left)">
                                          <p:cBhvr>
                                            <p:cTn id="19" dur="500"/>
                                            <p:tgtEl>
                                              <p:spTgt spid="65"/>
                                            </p:tgtEl>
                                          </p:cBhvr>
                                        </p:animEffect>
                                      </p:childTnLst>
                                    </p:cTn>
                                  </p:par>
                                  <p:par>
                                    <p:cTn id="20" presetID="22" presetClass="entr" presetSubtype="8" fill="hold" nodeType="withEffect">
                                      <p:stCondLst>
                                        <p:cond delay="0"/>
                                      </p:stCondLst>
                                      <p:childTnLst>
                                        <p:set>
                                          <p:cBhvr>
                                            <p:cTn id="21" dur="1" fill="hold">
                                              <p:stCondLst>
                                                <p:cond delay="0"/>
                                              </p:stCondLst>
                                            </p:cTn>
                                            <p:tgtEl>
                                              <p:spTgt spid="66"/>
                                            </p:tgtEl>
                                            <p:attrNameLst>
                                              <p:attrName>style.visibility</p:attrName>
                                            </p:attrNameLst>
                                          </p:cBhvr>
                                          <p:to>
                                            <p:strVal val="visible"/>
                                          </p:to>
                                        </p:set>
                                        <p:animEffect transition="in" filter="wipe(left)">
                                          <p:cBhvr>
                                            <p:cTn id="22" dur="500"/>
                                            <p:tgtEl>
                                              <p:spTgt spid="66"/>
                                            </p:tgtEl>
                                          </p:cBhvr>
                                        </p:animEffect>
                                      </p:childTnLst>
                                    </p:cTn>
                                  </p:par>
                                  <p:par>
                                    <p:cTn id="23" presetID="22" presetClass="entr" presetSubtype="8" fill="hold" nodeType="withEffect">
                                      <p:stCondLst>
                                        <p:cond delay="0"/>
                                      </p:stCondLst>
                                      <p:childTnLst>
                                        <p:set>
                                          <p:cBhvr>
                                            <p:cTn id="24" dur="1" fill="hold">
                                              <p:stCondLst>
                                                <p:cond delay="0"/>
                                              </p:stCondLst>
                                            </p:cTn>
                                            <p:tgtEl>
                                              <p:spTgt spid="69"/>
                                            </p:tgtEl>
                                            <p:attrNameLst>
                                              <p:attrName>style.visibility</p:attrName>
                                            </p:attrNameLst>
                                          </p:cBhvr>
                                          <p:to>
                                            <p:strVal val="visible"/>
                                          </p:to>
                                        </p:set>
                                        <p:animEffect transition="in" filter="wipe(left)">
                                          <p:cBhvr>
                                            <p:cTn id="25" dur="500"/>
                                            <p:tgtEl>
                                              <p:spTgt spid="69"/>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xit" presetSubtype="4" fill="hold" nodeType="clickEffect">
                                      <p:stCondLst>
                                        <p:cond delay="0"/>
                                      </p:stCondLst>
                                      <p:childTnLst>
                                        <p:animEffect transition="out" filter="wipe(down)">
                                          <p:cBhvr>
                                            <p:cTn id="29" dur="500"/>
                                            <p:tgtEl>
                                              <p:spTgt spid="66"/>
                                            </p:tgtEl>
                                          </p:cBhvr>
                                        </p:animEffect>
                                        <p:set>
                                          <p:cBhvr>
                                            <p:cTn id="30" dur="1" fill="hold">
                                              <p:stCondLst>
                                                <p:cond delay="499"/>
                                              </p:stCondLst>
                                            </p:cTn>
                                            <p:tgtEl>
                                              <p:spTgt spid="66"/>
                                            </p:tgtEl>
                                            <p:attrNameLst>
                                              <p:attrName>style.visibility</p:attrName>
                                            </p:attrNameLst>
                                          </p:cBhvr>
                                          <p:to>
                                            <p:strVal val="hidden"/>
                                          </p:to>
                                        </p:set>
                                      </p:childTnLst>
                                    </p:cTn>
                                  </p:par>
                                </p:childTnLst>
                              </p:cTn>
                            </p:par>
                            <p:par>
                              <p:cTn id="31" fill="hold">
                                <p:stCondLst>
                                  <p:cond delay="500"/>
                                </p:stCondLst>
                                <p:childTnLst>
                                  <p:par>
                                    <p:cTn id="32" presetID="22" presetClass="exit" presetSubtype="4" fill="hold" grpId="1" nodeType="afterEffect">
                                      <p:stCondLst>
                                        <p:cond delay="0"/>
                                      </p:stCondLst>
                                      <p:childTnLst>
                                        <p:animEffect transition="out" filter="wipe(down)">
                                          <p:cBhvr>
                                            <p:cTn id="33" dur="500"/>
                                            <p:tgtEl>
                                              <p:spTgt spid="64"/>
                                            </p:tgtEl>
                                          </p:cBhvr>
                                        </p:animEffect>
                                        <p:set>
                                          <p:cBhvr>
                                            <p:cTn id="34" dur="1" fill="hold">
                                              <p:stCondLst>
                                                <p:cond delay="499"/>
                                              </p:stCondLst>
                                            </p:cTn>
                                            <p:tgtEl>
                                              <p:spTgt spid="64"/>
                                            </p:tgtEl>
                                            <p:attrNameLst>
                                              <p:attrName>style.visibility</p:attrName>
                                            </p:attrNameLst>
                                          </p:cBhvr>
                                          <p:to>
                                            <p:strVal val="hidden"/>
                                          </p:to>
                                        </p:set>
                                      </p:childTnLst>
                                    </p:cTn>
                                  </p:par>
                                  <p:par>
                                    <p:cTn id="35" presetID="22" presetClass="entr" presetSubtype="8" fill="hold" grpId="1" nodeType="withEffect">
                                      <p:stCondLst>
                                        <p:cond delay="0"/>
                                      </p:stCondLst>
                                      <p:childTnLst>
                                        <p:set>
                                          <p:cBhvr>
                                            <p:cTn id="36" dur="1" fill="hold">
                                              <p:stCondLst>
                                                <p:cond delay="0"/>
                                              </p:stCondLst>
                                            </p:cTn>
                                            <p:tgtEl>
                                              <p:spTgt spid="73"/>
                                            </p:tgtEl>
                                            <p:attrNameLst>
                                              <p:attrName>style.visibility</p:attrName>
                                            </p:attrNameLst>
                                          </p:cBhvr>
                                          <p:to>
                                            <p:strVal val="visible"/>
                                          </p:to>
                                        </p:set>
                                        <p:animEffect transition="in" filter="wipe(left)">
                                          <p:cBhvr>
                                            <p:cTn id="37" dur="500"/>
                                            <p:tgtEl>
                                              <p:spTgt spid="73"/>
                                            </p:tgtEl>
                                          </p:cBhvr>
                                        </p:animEffect>
                                      </p:childTnLst>
                                    </p:cTn>
                                  </p:par>
                                </p:childTnLst>
                              </p:cTn>
                            </p:par>
                            <p:par>
                              <p:cTn id="38" fill="hold">
                                <p:stCondLst>
                                  <p:cond delay="1000"/>
                                </p:stCondLst>
                                <p:childTnLst>
                                  <p:par>
                                    <p:cTn id="39" presetID="63" presetClass="path" presetSubtype="0" accel="50000" fill="hold" grpId="0" nodeType="afterEffect">
                                      <p:stCondLst>
                                        <p:cond delay="0"/>
                                      </p:stCondLst>
                                      <p:childTnLst>
                                        <p:animMotion origin="layout" path="M 2.77556E-17 2.59259E-6 L 0.23984 2.59259E-6 " pathEditMode="relative" rAng="0" ptsTypes="AA">
                                          <p:cBhvr>
                                            <p:cTn id="40" dur="1000" fill="hold"/>
                                            <p:tgtEl>
                                              <p:spTgt spid="73"/>
                                            </p:tgtEl>
                                            <p:attrNameLst>
                                              <p:attrName>ppt_x</p:attrName>
                                              <p:attrName>ppt_y</p:attrName>
                                            </p:attrNameLst>
                                          </p:cBhvr>
                                          <p:rCtr x="11992" y="0"/>
                                        </p:animMotion>
                                      </p:childTnLst>
                                    </p:cTn>
                                  </p:par>
                                </p:childTnLst>
                              </p:cTn>
                            </p:par>
                            <p:par>
                              <p:cTn id="41" fill="hold">
                                <p:stCondLst>
                                  <p:cond delay="2000"/>
                                </p:stCondLst>
                                <p:childTnLst>
                                  <p:par>
                                    <p:cTn id="42" presetID="1" presetClass="exit" presetSubtype="0" fill="hold" grpId="1" nodeType="afterEffect">
                                      <p:stCondLst>
                                        <p:cond delay="0"/>
                                      </p:stCondLst>
                                      <p:childTnLst>
                                        <p:set>
                                          <p:cBhvr>
                                            <p:cTn id="43" dur="1" fill="hold">
                                              <p:stCondLst>
                                                <p:cond delay="0"/>
                                              </p:stCondLst>
                                            </p:cTn>
                                            <p:tgtEl>
                                              <p:spTgt spid="65"/>
                                            </p:tgtEl>
                                            <p:attrNameLst>
                                              <p:attrName>style.visibility</p:attrName>
                                            </p:attrNameLst>
                                          </p:cBhvr>
                                          <p:to>
                                            <p:strVal val="hidden"/>
                                          </p:to>
                                        </p:set>
                                      </p:childTnLst>
                                    </p:cTn>
                                  </p:par>
                                  <p:par>
                                    <p:cTn id="44" presetID="1" presetClass="exit" presetSubtype="0" fill="hold" nodeType="withEffect">
                                      <p:stCondLst>
                                        <p:cond delay="0"/>
                                      </p:stCondLst>
                                      <p:childTnLst>
                                        <p:set>
                                          <p:cBhvr>
                                            <p:cTn id="45" dur="1" fill="hold">
                                              <p:stCondLst>
                                                <p:cond delay="0"/>
                                              </p:stCondLst>
                                            </p:cTn>
                                            <p:tgtEl>
                                              <p:spTgt spid="69"/>
                                            </p:tgtEl>
                                            <p:attrNameLst>
                                              <p:attrName>style.visibility</p:attrName>
                                            </p:attrNameLst>
                                          </p:cBhvr>
                                          <p:to>
                                            <p:strVal val="hidden"/>
                                          </p:to>
                                        </p:set>
                                      </p:childTnLst>
                                    </p:cTn>
                                  </p:par>
                                  <p:par>
                                    <p:cTn id="46" presetID="10" presetClass="entr" presetSubtype="0" fill="hold" nodeType="withEffect">
                                      <p:stCondLst>
                                        <p:cond delay="0"/>
                                      </p:stCondLst>
                                      <p:childTnLst>
                                        <p:set>
                                          <p:cBhvr>
                                            <p:cTn id="47" dur="1" fill="hold">
                                              <p:stCondLst>
                                                <p:cond delay="0"/>
                                              </p:stCondLst>
                                            </p:cTn>
                                            <p:tgtEl>
                                              <p:spTgt spid="81"/>
                                            </p:tgtEl>
                                            <p:attrNameLst>
                                              <p:attrName>style.visibility</p:attrName>
                                            </p:attrNameLst>
                                          </p:cBhvr>
                                          <p:to>
                                            <p:strVal val="visible"/>
                                          </p:to>
                                        </p:set>
                                        <p:animEffect transition="in" filter="fade">
                                          <p:cBhvr>
                                            <p:cTn id="48" dur="500"/>
                                            <p:tgtEl>
                                              <p:spTgt spid="81"/>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2"/>
                                            </p:tgtEl>
                                            <p:attrNameLst>
                                              <p:attrName>style.visibility</p:attrName>
                                            </p:attrNameLst>
                                          </p:cBhvr>
                                          <p:to>
                                            <p:strVal val="visible"/>
                                          </p:to>
                                        </p:set>
                                        <p:animEffect transition="in" filter="fade">
                                          <p:cBhvr>
                                            <p:cTn id="51" dur="500"/>
                                            <p:tgtEl>
                                              <p:spTgt spid="82"/>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83"/>
                                            </p:tgtEl>
                                            <p:attrNameLst>
                                              <p:attrName>style.visibility</p:attrName>
                                            </p:attrNameLst>
                                          </p:cBhvr>
                                          <p:to>
                                            <p:strVal val="visible"/>
                                          </p:to>
                                        </p:set>
                                        <p:animEffect transition="in" filter="fade">
                                          <p:cBhvr>
                                            <p:cTn id="54" dur="500"/>
                                            <p:tgtEl>
                                              <p:spTgt spid="83"/>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84"/>
                                            </p:tgtEl>
                                            <p:attrNameLst>
                                              <p:attrName>style.visibility</p:attrName>
                                            </p:attrNameLst>
                                          </p:cBhvr>
                                          <p:to>
                                            <p:strVal val="visible"/>
                                          </p:to>
                                        </p:set>
                                        <p:animEffect transition="in" filter="fade">
                                          <p:cBhvr>
                                            <p:cTn id="57" dur="500"/>
                                            <p:tgtEl>
                                              <p:spTgt spid="84"/>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85"/>
                                            </p:tgtEl>
                                            <p:attrNameLst>
                                              <p:attrName>style.visibility</p:attrName>
                                            </p:attrNameLst>
                                          </p:cBhvr>
                                          <p:to>
                                            <p:strVal val="visible"/>
                                          </p:to>
                                        </p:set>
                                        <p:animEffect transition="in" filter="fade">
                                          <p:cBhvr>
                                            <p:cTn id="60" dur="500"/>
                                            <p:tgtEl>
                                              <p:spTgt spid="85"/>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86"/>
                                            </p:tgtEl>
                                            <p:attrNameLst>
                                              <p:attrName>style.visibility</p:attrName>
                                            </p:attrNameLst>
                                          </p:cBhvr>
                                          <p:to>
                                            <p:strVal val="visible"/>
                                          </p:to>
                                        </p:set>
                                        <p:animEffect transition="in" filter="fade">
                                          <p:cBhvr>
                                            <p:cTn id="63" dur="500"/>
                                            <p:tgtEl>
                                              <p:spTgt spid="86"/>
                                            </p:tgtEl>
                                          </p:cBhvr>
                                        </p:animEffect>
                                      </p:childTnLst>
                                    </p:cTn>
                                  </p:par>
                                </p:childTnLst>
                              </p:cTn>
                            </p:par>
                          </p:childTnLst>
                        </p:cTn>
                      </p:par>
                      <p:par>
                        <p:cTn id="64" fill="hold">
                          <p:stCondLst>
                            <p:cond delay="indefinite"/>
                          </p:stCondLst>
                          <p:childTnLst>
                            <p:par>
                              <p:cTn id="65" fill="hold">
                                <p:stCondLst>
                                  <p:cond delay="0"/>
                                </p:stCondLst>
                                <p:childTnLst>
                                  <p:par>
                                    <p:cTn id="66" presetID="1" presetClass="entr" presetSubtype="0" fill="hold" grpId="0" nodeType="clickEffect">
                                      <p:stCondLst>
                                        <p:cond delay="0"/>
                                      </p:stCondLst>
                                      <p:childTnLst>
                                        <p:set>
                                          <p:cBhvr>
                                            <p:cTn id="67" dur="1" fill="hold">
                                              <p:stCondLst>
                                                <p:cond delay="999"/>
                                              </p:stCondLst>
                                            </p:cTn>
                                            <p:tgtEl>
                                              <p:spTgt spid="74"/>
                                            </p:tgtEl>
                                            <p:attrNameLst>
                                              <p:attrName>style.visibility</p:attrName>
                                            </p:attrNameLst>
                                          </p:cBhvr>
                                          <p:to>
                                            <p:strVal val="visible"/>
                                          </p:to>
                                        </p:set>
                                      </p:childTnLst>
                                    </p:cTn>
                                  </p:par>
                                  <p:par>
                                    <p:cTn id="68" presetID="1" presetClass="entr" presetSubtype="0" fill="hold" grpId="0" nodeType="withEffect">
                                      <p:stCondLst>
                                        <p:cond delay="0"/>
                                      </p:stCondLst>
                                      <p:childTnLst>
                                        <p:set>
                                          <p:cBhvr>
                                            <p:cTn id="69" dur="1" fill="hold">
                                              <p:stCondLst>
                                                <p:cond delay="0"/>
                                              </p:stCondLst>
                                            </p:cTn>
                                            <p:tgtEl>
                                              <p:spTgt spid="75"/>
                                            </p:tgtEl>
                                            <p:attrNameLst>
                                              <p:attrName>style.visibility</p:attrName>
                                            </p:attrNameLst>
                                          </p:cBhvr>
                                          <p:to>
                                            <p:strVal val="visible"/>
                                          </p:to>
                                        </p:set>
                                      </p:childTnLst>
                                    </p:cTn>
                                  </p:par>
                                  <p:par>
                                    <p:cTn id="70" presetID="1" presetClass="entr" presetSubtype="0" fill="hold" nodeType="withEffect">
                                      <p:stCondLst>
                                        <p:cond delay="0"/>
                                      </p:stCondLst>
                                      <p:childTnLst>
                                        <p:set>
                                          <p:cBhvr>
                                            <p:cTn id="71" dur="1" fill="hold">
                                              <p:stCondLst>
                                                <p:cond delay="0"/>
                                              </p:stCondLst>
                                            </p:cTn>
                                            <p:tgtEl>
                                              <p:spTgt spid="76"/>
                                            </p:tgtEl>
                                            <p:attrNameLst>
                                              <p:attrName>style.visibility</p:attrName>
                                            </p:attrNameLst>
                                          </p:cBhvr>
                                          <p:to>
                                            <p:strVal val="visible"/>
                                          </p:to>
                                        </p:set>
                                      </p:childTnLst>
                                    </p:cTn>
                                  </p:par>
                                  <p:par>
                                    <p:cTn id="72" presetID="1" presetClass="entr" presetSubtype="0" fill="hold" grpId="0" nodeType="withEffect">
                                      <p:stCondLst>
                                        <p:cond delay="0"/>
                                      </p:stCondLst>
                                      <p:childTnLst>
                                        <p:set>
                                          <p:cBhvr>
                                            <p:cTn id="73" dur="1" fill="hold">
                                              <p:stCondLst>
                                                <p:cond delay="0"/>
                                              </p:stCondLst>
                                            </p:cTn>
                                            <p:tgtEl>
                                              <p:spTgt spid="77"/>
                                            </p:tgtEl>
                                            <p:attrNameLst>
                                              <p:attrName>style.visibility</p:attrName>
                                            </p:attrNameLst>
                                          </p:cBhvr>
                                          <p:to>
                                            <p:strVal val="visible"/>
                                          </p:to>
                                        </p:set>
                                      </p:childTnLst>
                                    </p:cTn>
                                  </p:par>
                                  <p:par>
                                    <p:cTn id="74" presetID="1" presetClass="entr" presetSubtype="0" fill="hold" nodeType="withEffect">
                                      <p:stCondLst>
                                        <p:cond delay="0"/>
                                      </p:stCondLst>
                                      <p:childTnLst>
                                        <p:set>
                                          <p:cBhvr>
                                            <p:cTn id="75" dur="1" fill="hold">
                                              <p:stCondLst>
                                                <p:cond delay="0"/>
                                              </p:stCondLst>
                                            </p:cTn>
                                            <p:tgtEl>
                                              <p:spTgt spid="7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64" grpId="1" animBg="1"/>
          <p:bldP spid="65" grpId="0" animBg="1"/>
          <p:bldP spid="65" grpId="1" animBg="1"/>
          <p:bldP spid="72" grpId="0"/>
          <p:bldP spid="72" grpId="1"/>
          <p:bldP spid="72" grpId="2"/>
          <p:bldP spid="73" grpId="0" animBg="1"/>
          <p:bldP spid="73" grpId="1" animBg="1"/>
          <p:bldP spid="74" grpId="0" animBg="1"/>
          <p:bldP spid="75" grpId="0"/>
          <p:bldP spid="77" grpId="0"/>
          <p:bldP spid="82" grpId="0" animBg="1"/>
          <p:bldP spid="83" grpId="0" animBg="1"/>
          <p:bldP spid="84" grpId="0" animBg="1"/>
          <p:bldP spid="85" grpId="0" animBg="1"/>
          <p:bldP spid="86" grpId="0" animBg="1"/>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 name="Picture 48">
            <a:extLst>
              <a:ext uri="{FF2B5EF4-FFF2-40B4-BE49-F238E27FC236}">
                <a16:creationId xmlns:a16="http://schemas.microsoft.com/office/drawing/2014/main" id="{B8D01675-EEE0-7E6B-7F31-ADFB724BC08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Content Placeholder 2">
            <a:extLst>
              <a:ext uri="{FF2B5EF4-FFF2-40B4-BE49-F238E27FC236}">
                <a16:creationId xmlns:a16="http://schemas.microsoft.com/office/drawing/2014/main" id="{0C3C75ED-B75C-0A90-E919-3F527D7BCAC5}"/>
              </a:ext>
            </a:extLst>
          </p:cNvPr>
          <p:cNvSpPr>
            <a:spLocks noGrp="1"/>
          </p:cNvSpPr>
          <p:nvPr>
            <p:ph idx="1"/>
          </p:nvPr>
        </p:nvSpPr>
        <p:spPr>
          <a:xfrm>
            <a:off x="860488" y="2332675"/>
            <a:ext cx="7582112" cy="2628900"/>
          </a:xfrm>
        </p:spPr>
        <p:txBody>
          <a:bodyPr>
            <a:normAutofit/>
          </a:bodyPr>
          <a:lstStyle/>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ID" sz="1350" dirty="0">
              <a:latin typeface="Arial" panose="020B0604020202020204" pitchFamily="34" charset="0"/>
              <a:ea typeface="Courier New" panose="02070309020205020404" pitchFamily="49" charset="0"/>
              <a:cs typeface="Arial" panose="020B0604020202020204" pitchFamily="34" charset="0"/>
            </a:endParaRPr>
          </a:p>
          <a:p>
            <a:endParaRPr lang="en-ID" dirty="0"/>
          </a:p>
        </p:txBody>
      </p:sp>
      <p:sp>
        <p:nvSpPr>
          <p:cNvPr id="5" name="Footer Placeholder 4">
            <a:extLst>
              <a:ext uri="{FF2B5EF4-FFF2-40B4-BE49-F238E27FC236}">
                <a16:creationId xmlns:a16="http://schemas.microsoft.com/office/drawing/2014/main" id="{82A83115-8944-64D9-C0F8-AEE89AAEB589}"/>
              </a:ext>
            </a:extLst>
          </p:cNvPr>
          <p:cNvSpPr>
            <a:spLocks noGrp="1"/>
          </p:cNvSpPr>
          <p:nvPr>
            <p:ph type="ftr" sz="quarter" idx="11"/>
          </p:nvPr>
        </p:nvSpPr>
        <p:spPr>
          <a:xfrm>
            <a:off x="3028950" y="5510213"/>
            <a:ext cx="3086100" cy="273844"/>
          </a:xfrm>
        </p:spPr>
        <p:txBody>
          <a:bodyPr/>
          <a:lstStyle/>
          <a:p>
            <a:pPr defTabSz="685800">
              <a:defRPr/>
            </a:pPr>
            <a:r>
              <a:rPr lang="en-US" dirty="0">
                <a:solidFill>
                  <a:prstClr val="black">
                    <a:tint val="75000"/>
                  </a:prstClr>
                </a:solidFill>
                <a:latin typeface="Calibri" panose="020F0502020204030204"/>
              </a:rPr>
              <a:t>AOTCA General Meeting and International Tax Conference 2022</a:t>
            </a:r>
            <a:endParaRPr lang="en-ID" dirty="0">
              <a:solidFill>
                <a:prstClr val="black">
                  <a:tint val="75000"/>
                </a:prstClr>
              </a:solidFill>
              <a:latin typeface="Calibri" panose="020F0502020204030204"/>
            </a:endParaRPr>
          </a:p>
        </p:txBody>
      </p:sp>
      <p:sp>
        <p:nvSpPr>
          <p:cNvPr id="8" name="Rectangle: Rounded Corners 7">
            <a:extLst>
              <a:ext uri="{FF2B5EF4-FFF2-40B4-BE49-F238E27FC236}">
                <a16:creationId xmlns:a16="http://schemas.microsoft.com/office/drawing/2014/main" id="{043DAE28-D7BA-17B8-C441-0B93B8985920}"/>
              </a:ext>
            </a:extLst>
          </p:cNvPr>
          <p:cNvSpPr/>
          <p:nvPr/>
        </p:nvSpPr>
        <p:spPr>
          <a:xfrm>
            <a:off x="8694149" y="5236354"/>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ID" sz="1350">
              <a:solidFill>
                <a:prstClr val="white"/>
              </a:solidFill>
              <a:latin typeface="Calibri" panose="020F0502020204030204"/>
            </a:endParaRPr>
          </a:p>
        </p:txBody>
      </p:sp>
      <p:sp>
        <p:nvSpPr>
          <p:cNvPr id="9" name="TextBox 8">
            <a:extLst>
              <a:ext uri="{FF2B5EF4-FFF2-40B4-BE49-F238E27FC236}">
                <a16:creationId xmlns:a16="http://schemas.microsoft.com/office/drawing/2014/main" id="{BC043383-9F2E-AF9F-B0DB-5F016C013B9D}"/>
              </a:ext>
            </a:extLst>
          </p:cNvPr>
          <p:cNvSpPr txBox="1"/>
          <p:nvPr/>
        </p:nvSpPr>
        <p:spPr>
          <a:xfrm>
            <a:off x="8706215" y="5297052"/>
            <a:ext cx="437785" cy="323165"/>
          </a:xfrm>
          <a:prstGeom prst="rect">
            <a:avLst/>
          </a:prstGeom>
          <a:noFill/>
        </p:spPr>
        <p:txBody>
          <a:bodyPr wrap="square" rtlCol="0">
            <a:spAutoFit/>
          </a:bodyPr>
          <a:lstStyle/>
          <a:p>
            <a:pPr defTabSz="685800">
              <a:defRPr/>
            </a:pPr>
            <a:r>
              <a:rPr lang="en-US" sz="1500" b="1" dirty="0">
                <a:solidFill>
                  <a:prstClr val="white"/>
                </a:solidFill>
                <a:latin typeface="Arial" panose="020B0604020202020204" pitchFamily="34" charset="0"/>
                <a:cs typeface="Arial" panose="020B0604020202020204" pitchFamily="34" charset="0"/>
              </a:rPr>
              <a:t>16</a:t>
            </a:r>
            <a:endParaRPr lang="en-ID" sz="1500" b="1" dirty="0">
              <a:solidFill>
                <a:prstClr val="white"/>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AAB38745-B546-C290-C990-CD599B93CDA9}"/>
              </a:ext>
            </a:extLst>
          </p:cNvPr>
          <p:cNvSpPr/>
          <p:nvPr/>
        </p:nvSpPr>
        <p:spPr>
          <a:xfrm>
            <a:off x="0" y="839263"/>
            <a:ext cx="9144000" cy="763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ID" sz="1350">
              <a:solidFill>
                <a:prstClr val="white"/>
              </a:solidFill>
              <a:latin typeface="Calibri" panose="020F0502020204030204"/>
            </a:endParaRPr>
          </a:p>
        </p:txBody>
      </p:sp>
      <p:sp>
        <p:nvSpPr>
          <p:cNvPr id="52" name="Trapezoid 51">
            <a:extLst>
              <a:ext uri="{FF2B5EF4-FFF2-40B4-BE49-F238E27FC236}">
                <a16:creationId xmlns:a16="http://schemas.microsoft.com/office/drawing/2014/main" id="{7A8188EA-DA92-4DF2-88D5-4CE8A86DAB5B}"/>
              </a:ext>
            </a:extLst>
          </p:cNvPr>
          <p:cNvSpPr/>
          <p:nvPr/>
        </p:nvSpPr>
        <p:spPr bwMode="gray">
          <a:xfrm rot="16200000">
            <a:off x="3990048" y="4489324"/>
            <a:ext cx="541018" cy="727769"/>
          </a:xfrm>
          <a:prstGeom prst="trapezoid">
            <a:avLst>
              <a:gd name="adj" fmla="val 35814"/>
            </a:avLst>
          </a:prstGeom>
          <a:solidFill>
            <a:srgbClr val="F5FBEB"/>
          </a:solidFill>
          <a:ln w="19050" algn="ctr">
            <a:noFill/>
            <a:miter lim="800000"/>
            <a:headEnd/>
            <a:tailEnd/>
          </a:ln>
          <a:effectLst>
            <a:outerShdw blurRad="50800" dist="38100" dir="2700000" algn="tl" rotWithShape="0">
              <a:prstClr val="black">
                <a:alpha val="40000"/>
              </a:prstClr>
            </a:outerShdw>
          </a:effectLst>
        </p:spPr>
        <p:txBody>
          <a:bodyPr wrap="square" lIns="66675" tIns="66675" rIns="66675" bIns="66675" rtlCol="0" anchor="ctr"/>
          <a:lstStyle/>
          <a:p>
            <a:pPr algn="ctr" defTabSz="914378">
              <a:lnSpc>
                <a:spcPct val="106000"/>
              </a:lnSpc>
            </a:pPr>
            <a:endParaRPr lang="en-US" sz="1200" b="1" dirty="0">
              <a:solidFill>
                <a:prstClr val="white"/>
              </a:solidFill>
              <a:latin typeface="Verdana"/>
            </a:endParaRPr>
          </a:p>
        </p:txBody>
      </p:sp>
      <p:sp>
        <p:nvSpPr>
          <p:cNvPr id="53" name="Trapezoid 52">
            <a:extLst>
              <a:ext uri="{FF2B5EF4-FFF2-40B4-BE49-F238E27FC236}">
                <a16:creationId xmlns:a16="http://schemas.microsoft.com/office/drawing/2014/main" id="{037E86B4-5AD8-414C-9BCB-51126313680B}"/>
              </a:ext>
            </a:extLst>
          </p:cNvPr>
          <p:cNvSpPr/>
          <p:nvPr/>
        </p:nvSpPr>
        <p:spPr bwMode="gray">
          <a:xfrm rot="16200000">
            <a:off x="3962322" y="3826856"/>
            <a:ext cx="568079" cy="727769"/>
          </a:xfrm>
          <a:prstGeom prst="trapezoid">
            <a:avLst>
              <a:gd name="adj" fmla="val 35814"/>
            </a:avLst>
          </a:prstGeom>
          <a:solidFill>
            <a:srgbClr val="F5FBEB"/>
          </a:solidFill>
          <a:ln w="19050" algn="ctr">
            <a:noFill/>
            <a:miter lim="800000"/>
            <a:headEnd/>
            <a:tailEnd/>
          </a:ln>
          <a:effectLst>
            <a:outerShdw blurRad="50800" dist="38100" dir="2700000" algn="tl" rotWithShape="0">
              <a:prstClr val="black">
                <a:alpha val="40000"/>
              </a:prstClr>
            </a:outerShdw>
          </a:effectLst>
        </p:spPr>
        <p:txBody>
          <a:bodyPr wrap="square" lIns="66675" tIns="66675" rIns="66675" bIns="66675" rtlCol="0" anchor="ctr"/>
          <a:lstStyle/>
          <a:p>
            <a:pPr algn="ctr" defTabSz="914378">
              <a:lnSpc>
                <a:spcPct val="106000"/>
              </a:lnSpc>
            </a:pPr>
            <a:endParaRPr lang="en-US" sz="1200" b="1" dirty="0">
              <a:solidFill>
                <a:prstClr val="white"/>
              </a:solidFill>
              <a:latin typeface="Verdana"/>
            </a:endParaRPr>
          </a:p>
        </p:txBody>
      </p:sp>
      <p:sp>
        <p:nvSpPr>
          <p:cNvPr id="54" name="Trapezoid 53">
            <a:extLst>
              <a:ext uri="{FF2B5EF4-FFF2-40B4-BE49-F238E27FC236}">
                <a16:creationId xmlns:a16="http://schemas.microsoft.com/office/drawing/2014/main" id="{B3C56211-ABB0-4F86-9A0A-46505E1C23BA}"/>
              </a:ext>
            </a:extLst>
          </p:cNvPr>
          <p:cNvSpPr/>
          <p:nvPr/>
        </p:nvSpPr>
        <p:spPr bwMode="gray">
          <a:xfrm rot="16200000">
            <a:off x="4026335" y="3180780"/>
            <a:ext cx="440052" cy="727768"/>
          </a:xfrm>
          <a:prstGeom prst="trapezoid">
            <a:avLst>
              <a:gd name="adj" fmla="val 25418"/>
            </a:avLst>
          </a:prstGeom>
          <a:solidFill>
            <a:srgbClr val="F5FBEB"/>
          </a:solidFill>
          <a:ln w="19050" algn="ctr">
            <a:noFill/>
            <a:miter lim="800000"/>
            <a:headEnd/>
            <a:tailEnd/>
          </a:ln>
          <a:effectLst>
            <a:outerShdw blurRad="50800" dist="38100" dir="2700000" algn="tl" rotWithShape="0">
              <a:prstClr val="black">
                <a:alpha val="40000"/>
              </a:prstClr>
            </a:outerShdw>
          </a:effectLst>
        </p:spPr>
        <p:txBody>
          <a:bodyPr wrap="square" lIns="66675" tIns="66675" rIns="66675" bIns="66675" rtlCol="0" anchor="ctr"/>
          <a:lstStyle/>
          <a:p>
            <a:pPr algn="ctr" defTabSz="914378">
              <a:lnSpc>
                <a:spcPct val="106000"/>
              </a:lnSpc>
            </a:pPr>
            <a:endParaRPr lang="en-US" sz="1200" b="1" dirty="0">
              <a:solidFill>
                <a:prstClr val="white"/>
              </a:solidFill>
              <a:latin typeface="Verdana"/>
            </a:endParaRPr>
          </a:p>
        </p:txBody>
      </p:sp>
      <p:sp>
        <p:nvSpPr>
          <p:cNvPr id="55" name="Trapezoid 54">
            <a:extLst>
              <a:ext uri="{FF2B5EF4-FFF2-40B4-BE49-F238E27FC236}">
                <a16:creationId xmlns:a16="http://schemas.microsoft.com/office/drawing/2014/main" id="{E968A71C-C2FA-4676-835E-67DF5EC8F442}"/>
              </a:ext>
            </a:extLst>
          </p:cNvPr>
          <p:cNvSpPr/>
          <p:nvPr/>
        </p:nvSpPr>
        <p:spPr bwMode="gray">
          <a:xfrm rot="16200000">
            <a:off x="3993817" y="2614939"/>
            <a:ext cx="497597" cy="727768"/>
          </a:xfrm>
          <a:prstGeom prst="trapezoid">
            <a:avLst>
              <a:gd name="adj" fmla="val 25418"/>
            </a:avLst>
          </a:prstGeom>
          <a:solidFill>
            <a:srgbClr val="F5FBEB"/>
          </a:solidFill>
          <a:ln w="19050" algn="ctr">
            <a:noFill/>
            <a:miter lim="800000"/>
            <a:headEnd/>
            <a:tailEnd/>
          </a:ln>
          <a:effectLst>
            <a:outerShdw blurRad="50800" dist="38100" dir="2700000" algn="tl" rotWithShape="0">
              <a:prstClr val="black">
                <a:alpha val="40000"/>
              </a:prstClr>
            </a:outerShdw>
          </a:effectLst>
        </p:spPr>
        <p:txBody>
          <a:bodyPr wrap="square" lIns="66675" tIns="66675" rIns="66675" bIns="66675" rtlCol="0" anchor="ctr"/>
          <a:lstStyle/>
          <a:p>
            <a:pPr algn="ctr" defTabSz="914378">
              <a:lnSpc>
                <a:spcPct val="106000"/>
              </a:lnSpc>
            </a:pPr>
            <a:endParaRPr lang="en-US" sz="1200" b="1" dirty="0">
              <a:solidFill>
                <a:prstClr val="white"/>
              </a:solidFill>
              <a:latin typeface="Verdana"/>
            </a:endParaRPr>
          </a:p>
        </p:txBody>
      </p:sp>
      <p:sp>
        <p:nvSpPr>
          <p:cNvPr id="56" name="Trapezoid 55">
            <a:extLst>
              <a:ext uri="{FF2B5EF4-FFF2-40B4-BE49-F238E27FC236}">
                <a16:creationId xmlns:a16="http://schemas.microsoft.com/office/drawing/2014/main" id="{879E3C8C-1559-4AFE-A7EA-D9DFFB4E45C0}"/>
              </a:ext>
            </a:extLst>
          </p:cNvPr>
          <p:cNvSpPr/>
          <p:nvPr/>
        </p:nvSpPr>
        <p:spPr bwMode="gray">
          <a:xfrm rot="16200000">
            <a:off x="4010540" y="2052781"/>
            <a:ext cx="449448" cy="727769"/>
          </a:xfrm>
          <a:prstGeom prst="trapezoid">
            <a:avLst>
              <a:gd name="adj" fmla="val 25418"/>
            </a:avLst>
          </a:prstGeom>
          <a:solidFill>
            <a:srgbClr val="F5FBEB"/>
          </a:solidFill>
          <a:ln w="19050" algn="ctr">
            <a:noFill/>
            <a:miter lim="800000"/>
            <a:headEnd/>
            <a:tailEnd/>
          </a:ln>
          <a:effectLst>
            <a:outerShdw blurRad="50800" dist="38100" dir="2700000" algn="tl" rotWithShape="0">
              <a:prstClr val="black">
                <a:alpha val="40000"/>
              </a:prstClr>
            </a:outerShdw>
          </a:effectLst>
        </p:spPr>
        <p:txBody>
          <a:bodyPr wrap="square" lIns="66675" tIns="66675" rIns="66675" bIns="66675" rtlCol="0" anchor="ctr"/>
          <a:lstStyle/>
          <a:p>
            <a:pPr algn="ctr" defTabSz="914378">
              <a:lnSpc>
                <a:spcPct val="106000"/>
              </a:lnSpc>
            </a:pPr>
            <a:endParaRPr lang="en-US" sz="1200" b="1" dirty="0">
              <a:solidFill>
                <a:prstClr val="white"/>
              </a:solidFill>
              <a:latin typeface="Verdana"/>
            </a:endParaRPr>
          </a:p>
        </p:txBody>
      </p:sp>
      <p:sp>
        <p:nvSpPr>
          <p:cNvPr id="57" name="Trapezoid 56">
            <a:extLst>
              <a:ext uri="{FF2B5EF4-FFF2-40B4-BE49-F238E27FC236}">
                <a16:creationId xmlns:a16="http://schemas.microsoft.com/office/drawing/2014/main" id="{DC7B1572-9531-4903-9DF2-5B4064149080}"/>
              </a:ext>
            </a:extLst>
          </p:cNvPr>
          <p:cNvSpPr/>
          <p:nvPr/>
        </p:nvSpPr>
        <p:spPr bwMode="gray">
          <a:xfrm rot="16200000">
            <a:off x="3961148" y="1465704"/>
            <a:ext cx="482686" cy="727769"/>
          </a:xfrm>
          <a:prstGeom prst="trapezoid">
            <a:avLst>
              <a:gd name="adj" fmla="val 25418"/>
            </a:avLst>
          </a:prstGeom>
          <a:solidFill>
            <a:srgbClr val="F5FBEB"/>
          </a:solidFill>
          <a:ln w="19050" algn="ctr">
            <a:noFill/>
            <a:miter lim="800000"/>
            <a:headEnd/>
            <a:tailEnd/>
          </a:ln>
          <a:effectLst>
            <a:outerShdw blurRad="50800" dist="38100" dir="2700000" algn="tl" rotWithShape="0">
              <a:prstClr val="black">
                <a:alpha val="40000"/>
              </a:prstClr>
            </a:outerShdw>
          </a:effectLst>
        </p:spPr>
        <p:txBody>
          <a:bodyPr wrap="square" lIns="66675" tIns="66675" rIns="66675" bIns="66675" rtlCol="0" anchor="ctr"/>
          <a:lstStyle/>
          <a:p>
            <a:pPr algn="ctr" defTabSz="914378">
              <a:lnSpc>
                <a:spcPct val="106000"/>
              </a:lnSpc>
            </a:pPr>
            <a:endParaRPr lang="en-US" sz="1200" b="1" dirty="0">
              <a:solidFill>
                <a:prstClr val="white"/>
              </a:solidFill>
              <a:latin typeface="Verdana"/>
            </a:endParaRPr>
          </a:p>
        </p:txBody>
      </p:sp>
      <p:sp>
        <p:nvSpPr>
          <p:cNvPr id="58" name="Trapezoid 57">
            <a:extLst>
              <a:ext uri="{FF2B5EF4-FFF2-40B4-BE49-F238E27FC236}">
                <a16:creationId xmlns:a16="http://schemas.microsoft.com/office/drawing/2014/main" id="{E1EC6835-7B97-4A53-BFB5-27F25D4329FF}"/>
              </a:ext>
            </a:extLst>
          </p:cNvPr>
          <p:cNvSpPr/>
          <p:nvPr/>
        </p:nvSpPr>
        <p:spPr bwMode="gray">
          <a:xfrm rot="16200000">
            <a:off x="3925088" y="5302277"/>
            <a:ext cx="534669" cy="711116"/>
          </a:xfrm>
          <a:prstGeom prst="trapezoid">
            <a:avLst>
              <a:gd name="adj" fmla="val 26303"/>
            </a:avLst>
          </a:prstGeom>
          <a:solidFill>
            <a:srgbClr val="F5FBEB"/>
          </a:solidFill>
          <a:ln w="19050" algn="ctr">
            <a:noFill/>
            <a:miter lim="800000"/>
            <a:headEnd/>
            <a:tailEnd/>
          </a:ln>
          <a:effectLst>
            <a:outerShdw blurRad="50800" dist="38100" dir="2700000" algn="tl" rotWithShape="0">
              <a:prstClr val="black">
                <a:alpha val="40000"/>
              </a:prstClr>
            </a:outerShdw>
          </a:effectLst>
        </p:spPr>
        <p:txBody>
          <a:bodyPr wrap="square" lIns="66675" tIns="66675" rIns="66675" bIns="66675" rtlCol="0" anchor="ctr"/>
          <a:lstStyle/>
          <a:p>
            <a:pPr algn="ctr" defTabSz="914378">
              <a:lnSpc>
                <a:spcPct val="106000"/>
              </a:lnSpc>
            </a:pPr>
            <a:endParaRPr lang="en-US" sz="1200" b="1" dirty="0">
              <a:solidFill>
                <a:prstClr val="white"/>
              </a:solidFill>
              <a:latin typeface="Verdana"/>
            </a:endParaRPr>
          </a:p>
        </p:txBody>
      </p:sp>
      <p:sp>
        <p:nvSpPr>
          <p:cNvPr id="59" name="Rectangle 58">
            <a:extLst>
              <a:ext uri="{FF2B5EF4-FFF2-40B4-BE49-F238E27FC236}">
                <a16:creationId xmlns:a16="http://schemas.microsoft.com/office/drawing/2014/main" id="{DA2E7B48-EC3A-4803-86AD-0170ABD09AB8}"/>
              </a:ext>
            </a:extLst>
          </p:cNvPr>
          <p:cNvSpPr/>
          <p:nvPr/>
        </p:nvSpPr>
        <p:spPr bwMode="gray">
          <a:xfrm>
            <a:off x="1687467" y="1529530"/>
            <a:ext cx="2149398" cy="4471221"/>
          </a:xfrm>
          <a:prstGeom prst="rect">
            <a:avLst/>
          </a:prstGeom>
          <a:solidFill>
            <a:srgbClr val="86BC25">
              <a:lumMod val="20000"/>
              <a:lumOff val="80000"/>
            </a:srgbClr>
          </a:solidFill>
          <a:ln w="19050" algn="ctr">
            <a:noFill/>
            <a:miter lim="800000"/>
            <a:headEnd/>
            <a:tailEnd/>
          </a:ln>
          <a:effectLst>
            <a:outerShdw blurRad="50800" dist="38100" dir="2700000" algn="tl" rotWithShape="0">
              <a:prstClr val="black">
                <a:alpha val="40000"/>
              </a:prstClr>
            </a:outerShdw>
          </a:effectLst>
        </p:spPr>
        <p:txBody>
          <a:bodyPr wrap="square" lIns="66675" tIns="66675" rIns="66675" bIns="66675" rtlCol="0" anchor="ctr"/>
          <a:lstStyle/>
          <a:p>
            <a:pPr algn="ctr" defTabSz="914378">
              <a:lnSpc>
                <a:spcPct val="106000"/>
              </a:lnSpc>
              <a:defRPr/>
            </a:pPr>
            <a:r>
              <a:rPr lang="en-US" sz="1200" b="1" kern="0" dirty="0">
                <a:solidFill>
                  <a:prstClr val="black"/>
                </a:solidFill>
                <a:latin typeface="Verdana"/>
              </a:rPr>
              <a:t>PILLAR 1</a:t>
            </a:r>
          </a:p>
        </p:txBody>
      </p:sp>
      <p:grpSp>
        <p:nvGrpSpPr>
          <p:cNvPr id="60" name="Group 59">
            <a:extLst>
              <a:ext uri="{FF2B5EF4-FFF2-40B4-BE49-F238E27FC236}">
                <a16:creationId xmlns:a16="http://schemas.microsoft.com/office/drawing/2014/main" id="{AD547810-2548-4B8A-AD09-256FBF53E5A6}"/>
              </a:ext>
            </a:extLst>
          </p:cNvPr>
          <p:cNvGrpSpPr/>
          <p:nvPr/>
        </p:nvGrpSpPr>
        <p:grpSpPr>
          <a:xfrm>
            <a:off x="4517029" y="4493057"/>
            <a:ext cx="4092747" cy="612883"/>
            <a:chOff x="3293616" y="2582776"/>
            <a:chExt cx="5221734" cy="906147"/>
          </a:xfrm>
          <a:solidFill>
            <a:srgbClr val="86BC25">
              <a:lumMod val="75000"/>
            </a:srgbClr>
          </a:solidFill>
          <a:effectLst>
            <a:outerShdw blurRad="50800" dist="38100" dir="2700000" algn="tl" rotWithShape="0">
              <a:prstClr val="black">
                <a:alpha val="40000"/>
              </a:prstClr>
            </a:outerShdw>
          </a:effectLst>
        </p:grpSpPr>
        <p:sp>
          <p:nvSpPr>
            <p:cNvPr id="61" name="Rounded Rectangle 11">
              <a:extLst>
                <a:ext uri="{FF2B5EF4-FFF2-40B4-BE49-F238E27FC236}">
                  <a16:creationId xmlns:a16="http://schemas.microsoft.com/office/drawing/2014/main" id="{556A718A-17DA-4DEB-BABE-B5576BC7B2A0}"/>
                </a:ext>
              </a:extLst>
            </p:cNvPr>
            <p:cNvSpPr/>
            <p:nvPr/>
          </p:nvSpPr>
          <p:spPr>
            <a:xfrm>
              <a:off x="3293616" y="2582776"/>
              <a:ext cx="5221734" cy="906147"/>
            </a:xfrm>
            <a:prstGeom prst="roundRect">
              <a:avLst/>
            </a:prstGeom>
            <a:grpFill/>
            <a:ln w="25400" cap="flat" cmpd="sng" algn="ctr">
              <a:noFill/>
              <a:prstDash val="solid"/>
            </a:ln>
            <a:effectLst/>
          </p:spPr>
          <p:txBody>
            <a:bodyPr rtlCol="0" anchor="ctr"/>
            <a:lstStyle/>
            <a:p>
              <a:pPr algn="ctr" defTabSz="914378">
                <a:defRPr/>
              </a:pPr>
              <a:endParaRPr lang="en-US" kern="0">
                <a:solidFill>
                  <a:prstClr val="white"/>
                </a:solidFill>
                <a:latin typeface="Verdana"/>
              </a:endParaRPr>
            </a:p>
          </p:txBody>
        </p:sp>
        <p:sp>
          <p:nvSpPr>
            <p:cNvPr id="62" name="TextBox 61">
              <a:extLst>
                <a:ext uri="{FF2B5EF4-FFF2-40B4-BE49-F238E27FC236}">
                  <a16:creationId xmlns:a16="http://schemas.microsoft.com/office/drawing/2014/main" id="{2C1FEE78-42A9-4328-BF1B-D81B1B41D605}"/>
                </a:ext>
              </a:extLst>
            </p:cNvPr>
            <p:cNvSpPr txBox="1"/>
            <p:nvPr/>
          </p:nvSpPr>
          <p:spPr>
            <a:xfrm>
              <a:off x="3587411" y="2716111"/>
              <a:ext cx="4909012" cy="750828"/>
            </a:xfrm>
            <a:prstGeom prst="rect">
              <a:avLst/>
            </a:prstGeom>
            <a:noFill/>
            <a:ln>
              <a:noFill/>
            </a:ln>
          </p:spPr>
          <p:txBody>
            <a:bodyPr wrap="square" rtlCol="0">
              <a:spAutoFit/>
            </a:bodyPr>
            <a:lstStyle/>
            <a:p>
              <a:pPr marL="214313" indent="-214313" defTabSz="914378">
                <a:buFont typeface="Arial" panose="020B0604020202020204" pitchFamily="34" charset="0"/>
                <a:buChar char="•"/>
                <a:defRPr/>
              </a:pPr>
              <a:r>
                <a:rPr lang="en-US" sz="1350" kern="0" dirty="0">
                  <a:solidFill>
                    <a:prstClr val="white"/>
                  </a:solidFill>
                  <a:latin typeface="Verdana"/>
                </a:rPr>
                <a:t>Global revenue more than €20 billion</a:t>
              </a:r>
            </a:p>
            <a:p>
              <a:pPr marL="214313" indent="-214313" defTabSz="914378">
                <a:buFont typeface="Arial" panose="020B0604020202020204" pitchFamily="34" charset="0"/>
                <a:buChar char="•"/>
                <a:defRPr/>
              </a:pPr>
              <a:r>
                <a:rPr lang="en-US" sz="1350" kern="0" dirty="0">
                  <a:solidFill>
                    <a:prstClr val="white"/>
                  </a:solidFill>
                  <a:latin typeface="Verdana"/>
                </a:rPr>
                <a:t>Profit margin above 10%</a:t>
              </a:r>
            </a:p>
          </p:txBody>
        </p:sp>
      </p:grpSp>
      <p:grpSp>
        <p:nvGrpSpPr>
          <p:cNvPr id="63" name="Group 62">
            <a:extLst>
              <a:ext uri="{FF2B5EF4-FFF2-40B4-BE49-F238E27FC236}">
                <a16:creationId xmlns:a16="http://schemas.microsoft.com/office/drawing/2014/main" id="{8D14BD3C-6416-496B-A7B2-32806B36A6AD}"/>
              </a:ext>
            </a:extLst>
          </p:cNvPr>
          <p:cNvGrpSpPr/>
          <p:nvPr/>
        </p:nvGrpSpPr>
        <p:grpSpPr>
          <a:xfrm>
            <a:off x="4502834" y="3818588"/>
            <a:ext cx="4092747" cy="652649"/>
            <a:chOff x="3293616" y="2582776"/>
            <a:chExt cx="5221734" cy="906147"/>
          </a:xfrm>
          <a:solidFill>
            <a:srgbClr val="86BC25">
              <a:lumMod val="60000"/>
              <a:lumOff val="40000"/>
            </a:srgbClr>
          </a:solidFill>
          <a:effectLst>
            <a:outerShdw blurRad="50800" dist="38100" dir="2700000" algn="tl" rotWithShape="0">
              <a:prstClr val="black">
                <a:alpha val="40000"/>
              </a:prstClr>
            </a:outerShdw>
          </a:effectLst>
        </p:grpSpPr>
        <p:sp>
          <p:nvSpPr>
            <p:cNvPr id="64" name="Rounded Rectangle 11">
              <a:extLst>
                <a:ext uri="{FF2B5EF4-FFF2-40B4-BE49-F238E27FC236}">
                  <a16:creationId xmlns:a16="http://schemas.microsoft.com/office/drawing/2014/main" id="{29F054ED-E599-4B02-98D6-928535C7F18B}"/>
                </a:ext>
              </a:extLst>
            </p:cNvPr>
            <p:cNvSpPr/>
            <p:nvPr/>
          </p:nvSpPr>
          <p:spPr>
            <a:xfrm>
              <a:off x="3293616" y="2582776"/>
              <a:ext cx="5221734" cy="906147"/>
            </a:xfrm>
            <a:prstGeom prst="roundRect">
              <a:avLst/>
            </a:prstGeom>
            <a:grpFill/>
            <a:ln w="25400" cap="flat" cmpd="sng" algn="ctr">
              <a:noFill/>
              <a:prstDash val="solid"/>
            </a:ln>
            <a:effectLst/>
          </p:spPr>
          <p:txBody>
            <a:bodyPr rtlCol="0" anchor="ctr"/>
            <a:lstStyle/>
            <a:p>
              <a:pPr algn="ctr" defTabSz="914378">
                <a:defRPr/>
              </a:pPr>
              <a:endParaRPr lang="en-US" kern="0">
                <a:solidFill>
                  <a:prstClr val="black"/>
                </a:solidFill>
                <a:latin typeface="Verdana"/>
              </a:endParaRPr>
            </a:p>
          </p:txBody>
        </p:sp>
        <p:sp>
          <p:nvSpPr>
            <p:cNvPr id="65" name="TextBox 64">
              <a:extLst>
                <a:ext uri="{FF2B5EF4-FFF2-40B4-BE49-F238E27FC236}">
                  <a16:creationId xmlns:a16="http://schemas.microsoft.com/office/drawing/2014/main" id="{C0DE189D-03BA-450F-9451-095E1DE3710E}"/>
                </a:ext>
              </a:extLst>
            </p:cNvPr>
            <p:cNvSpPr txBox="1"/>
            <p:nvPr/>
          </p:nvSpPr>
          <p:spPr>
            <a:xfrm>
              <a:off x="3587411" y="2716110"/>
              <a:ext cx="4634144" cy="705080"/>
            </a:xfrm>
            <a:prstGeom prst="rect">
              <a:avLst/>
            </a:prstGeom>
            <a:noFill/>
            <a:ln>
              <a:noFill/>
            </a:ln>
          </p:spPr>
          <p:txBody>
            <a:bodyPr wrap="square" rtlCol="0">
              <a:spAutoFit/>
            </a:bodyPr>
            <a:lstStyle/>
            <a:p>
              <a:pPr marL="214313" indent="-214313" defTabSz="914378">
                <a:buFont typeface="Arial" panose="020B0604020202020204" pitchFamily="34" charset="0"/>
                <a:buChar char="•"/>
                <a:defRPr/>
              </a:pPr>
              <a:r>
                <a:rPr lang="en-US" sz="1350" kern="0" dirty="0">
                  <a:solidFill>
                    <a:prstClr val="black"/>
                  </a:solidFill>
                  <a:latin typeface="Verdana"/>
                </a:rPr>
                <a:t>Market determination (end-consumption location) for Amount A </a:t>
              </a:r>
            </a:p>
          </p:txBody>
        </p:sp>
      </p:grpSp>
      <p:grpSp>
        <p:nvGrpSpPr>
          <p:cNvPr id="66" name="Group 65">
            <a:extLst>
              <a:ext uri="{FF2B5EF4-FFF2-40B4-BE49-F238E27FC236}">
                <a16:creationId xmlns:a16="http://schemas.microsoft.com/office/drawing/2014/main" id="{7FFC9439-1C09-4080-87B9-0A868692BFCB}"/>
              </a:ext>
            </a:extLst>
          </p:cNvPr>
          <p:cNvGrpSpPr/>
          <p:nvPr/>
        </p:nvGrpSpPr>
        <p:grpSpPr>
          <a:xfrm>
            <a:off x="4517029" y="3235897"/>
            <a:ext cx="4078553" cy="507831"/>
            <a:chOff x="3293616" y="2811327"/>
            <a:chExt cx="5221734" cy="683948"/>
          </a:xfrm>
          <a:solidFill>
            <a:srgbClr val="86BC25">
              <a:lumMod val="40000"/>
              <a:lumOff val="60000"/>
            </a:srgbClr>
          </a:solidFill>
          <a:effectLst>
            <a:outerShdw blurRad="50800" dist="38100" dir="2700000" algn="tl" rotWithShape="0">
              <a:prstClr val="black">
                <a:alpha val="40000"/>
              </a:prstClr>
            </a:outerShdw>
          </a:effectLst>
        </p:grpSpPr>
        <p:sp>
          <p:nvSpPr>
            <p:cNvPr id="67" name="Rounded Rectangle 11">
              <a:extLst>
                <a:ext uri="{FF2B5EF4-FFF2-40B4-BE49-F238E27FC236}">
                  <a16:creationId xmlns:a16="http://schemas.microsoft.com/office/drawing/2014/main" id="{F808413F-BD29-4F25-8940-0B27EA02A6DA}"/>
                </a:ext>
              </a:extLst>
            </p:cNvPr>
            <p:cNvSpPr/>
            <p:nvPr/>
          </p:nvSpPr>
          <p:spPr>
            <a:xfrm>
              <a:off x="3293616" y="2818754"/>
              <a:ext cx="5221734" cy="670167"/>
            </a:xfrm>
            <a:prstGeom prst="roundRect">
              <a:avLst/>
            </a:prstGeom>
            <a:grpFill/>
            <a:ln w="25400" cap="flat" cmpd="sng" algn="ctr">
              <a:noFill/>
              <a:prstDash val="solid"/>
            </a:ln>
            <a:effectLst/>
          </p:spPr>
          <p:txBody>
            <a:bodyPr rtlCol="0" anchor="ctr"/>
            <a:lstStyle/>
            <a:p>
              <a:pPr algn="ctr" defTabSz="914378">
                <a:defRPr/>
              </a:pPr>
              <a:endParaRPr lang="en-US" kern="0">
                <a:solidFill>
                  <a:prstClr val="black"/>
                </a:solidFill>
                <a:latin typeface="Verdana"/>
              </a:endParaRPr>
            </a:p>
          </p:txBody>
        </p:sp>
        <p:sp>
          <p:nvSpPr>
            <p:cNvPr id="68" name="TextBox 67">
              <a:extLst>
                <a:ext uri="{FF2B5EF4-FFF2-40B4-BE49-F238E27FC236}">
                  <a16:creationId xmlns:a16="http://schemas.microsoft.com/office/drawing/2014/main" id="{4C2F49A2-FE9F-46AF-8618-3824FE2CB91D}"/>
                </a:ext>
              </a:extLst>
            </p:cNvPr>
            <p:cNvSpPr txBox="1"/>
            <p:nvPr/>
          </p:nvSpPr>
          <p:spPr>
            <a:xfrm>
              <a:off x="3454120" y="2811327"/>
              <a:ext cx="5042303" cy="683948"/>
            </a:xfrm>
            <a:prstGeom prst="rect">
              <a:avLst/>
            </a:prstGeom>
            <a:noFill/>
            <a:ln>
              <a:noFill/>
            </a:ln>
          </p:spPr>
          <p:txBody>
            <a:bodyPr wrap="square" rtlCol="0">
              <a:spAutoFit/>
            </a:bodyPr>
            <a:lstStyle/>
            <a:p>
              <a:pPr marL="214313" indent="-214313" defTabSz="914378">
                <a:buFont typeface="Arial" panose="020B0604020202020204" pitchFamily="34" charset="0"/>
                <a:buChar char="•"/>
                <a:defRPr/>
              </a:pPr>
              <a:r>
                <a:rPr lang="en-US" sz="1350" kern="0" dirty="0">
                  <a:solidFill>
                    <a:prstClr val="black"/>
                  </a:solidFill>
                  <a:latin typeface="Verdana"/>
                </a:rPr>
                <a:t>Formular for Amount A distributed profits</a:t>
              </a:r>
            </a:p>
          </p:txBody>
        </p:sp>
      </p:grpSp>
      <p:grpSp>
        <p:nvGrpSpPr>
          <p:cNvPr id="69" name="Group 68">
            <a:extLst>
              <a:ext uri="{FF2B5EF4-FFF2-40B4-BE49-F238E27FC236}">
                <a16:creationId xmlns:a16="http://schemas.microsoft.com/office/drawing/2014/main" id="{1A8103DC-F99A-45AA-871F-6C1D20DBB1AF}"/>
              </a:ext>
            </a:extLst>
          </p:cNvPr>
          <p:cNvGrpSpPr/>
          <p:nvPr/>
        </p:nvGrpSpPr>
        <p:grpSpPr>
          <a:xfrm>
            <a:off x="4499089" y="2678550"/>
            <a:ext cx="4078553" cy="507831"/>
            <a:chOff x="3293616" y="2806479"/>
            <a:chExt cx="5221734" cy="705079"/>
          </a:xfrm>
          <a:solidFill>
            <a:srgbClr val="86BC25">
              <a:lumMod val="40000"/>
              <a:lumOff val="60000"/>
            </a:srgbClr>
          </a:solidFill>
          <a:effectLst>
            <a:outerShdw blurRad="50800" dist="38100" dir="2700000" algn="tl" rotWithShape="0">
              <a:prstClr val="black">
                <a:alpha val="40000"/>
              </a:prstClr>
            </a:outerShdw>
          </a:effectLst>
        </p:grpSpPr>
        <p:sp>
          <p:nvSpPr>
            <p:cNvPr id="70" name="Rounded Rectangle 11">
              <a:extLst>
                <a:ext uri="{FF2B5EF4-FFF2-40B4-BE49-F238E27FC236}">
                  <a16:creationId xmlns:a16="http://schemas.microsoft.com/office/drawing/2014/main" id="{B22928BE-1032-4F81-AA03-C4025B551890}"/>
                </a:ext>
              </a:extLst>
            </p:cNvPr>
            <p:cNvSpPr/>
            <p:nvPr/>
          </p:nvSpPr>
          <p:spPr>
            <a:xfrm>
              <a:off x="3293616" y="2818754"/>
              <a:ext cx="5221734" cy="670167"/>
            </a:xfrm>
            <a:prstGeom prst="roundRect">
              <a:avLst/>
            </a:prstGeom>
            <a:grpFill/>
            <a:ln w="25400" cap="flat" cmpd="sng" algn="ctr">
              <a:noFill/>
              <a:prstDash val="solid"/>
            </a:ln>
            <a:effectLst/>
          </p:spPr>
          <p:txBody>
            <a:bodyPr rtlCol="0" anchor="ctr"/>
            <a:lstStyle/>
            <a:p>
              <a:pPr algn="ctr" defTabSz="914378">
                <a:defRPr/>
              </a:pPr>
              <a:endParaRPr lang="en-US" kern="0">
                <a:solidFill>
                  <a:prstClr val="black"/>
                </a:solidFill>
                <a:latin typeface="Verdana"/>
              </a:endParaRPr>
            </a:p>
          </p:txBody>
        </p:sp>
        <p:sp>
          <p:nvSpPr>
            <p:cNvPr id="71" name="TextBox 70">
              <a:extLst>
                <a:ext uri="{FF2B5EF4-FFF2-40B4-BE49-F238E27FC236}">
                  <a16:creationId xmlns:a16="http://schemas.microsoft.com/office/drawing/2014/main" id="{262E1FA5-47B4-45A7-B82B-0F3CC8D32192}"/>
                </a:ext>
              </a:extLst>
            </p:cNvPr>
            <p:cNvSpPr txBox="1"/>
            <p:nvPr/>
          </p:nvSpPr>
          <p:spPr>
            <a:xfrm>
              <a:off x="3473047" y="2806479"/>
              <a:ext cx="4634143" cy="705079"/>
            </a:xfrm>
            <a:prstGeom prst="rect">
              <a:avLst/>
            </a:prstGeom>
            <a:noFill/>
            <a:ln>
              <a:noFill/>
            </a:ln>
          </p:spPr>
          <p:txBody>
            <a:bodyPr wrap="square" rtlCol="0">
              <a:spAutoFit/>
            </a:bodyPr>
            <a:lstStyle/>
            <a:p>
              <a:pPr marL="214313" indent="-214313" defTabSz="914378">
                <a:buFont typeface="Arial" panose="020B0604020202020204" pitchFamily="34" charset="0"/>
                <a:buChar char="•"/>
                <a:defRPr/>
              </a:pPr>
              <a:r>
                <a:rPr lang="en-US" sz="1350" kern="0" dirty="0">
                  <a:solidFill>
                    <a:prstClr val="black"/>
                  </a:solidFill>
                  <a:latin typeface="Verdana"/>
                </a:rPr>
                <a:t>Eliminating double taxes (impose on A mount)</a:t>
              </a:r>
            </a:p>
          </p:txBody>
        </p:sp>
      </p:grpSp>
      <p:grpSp>
        <p:nvGrpSpPr>
          <p:cNvPr id="72" name="Group 71">
            <a:extLst>
              <a:ext uri="{FF2B5EF4-FFF2-40B4-BE49-F238E27FC236}">
                <a16:creationId xmlns:a16="http://schemas.microsoft.com/office/drawing/2014/main" id="{BF3F64E0-4FC5-466E-BEC3-1BD3CE705361}"/>
              </a:ext>
            </a:extLst>
          </p:cNvPr>
          <p:cNvGrpSpPr/>
          <p:nvPr/>
        </p:nvGrpSpPr>
        <p:grpSpPr>
          <a:xfrm>
            <a:off x="4499089" y="2115156"/>
            <a:ext cx="4078555" cy="680956"/>
            <a:chOff x="3293616" y="2806479"/>
            <a:chExt cx="5257951" cy="945448"/>
          </a:xfrm>
          <a:solidFill>
            <a:srgbClr val="75787B">
              <a:lumMod val="20000"/>
              <a:lumOff val="80000"/>
            </a:srgbClr>
          </a:solidFill>
          <a:effectLst>
            <a:outerShdw blurRad="50800" dist="38100" dir="2700000" algn="tl" rotWithShape="0">
              <a:prstClr val="black">
                <a:alpha val="40000"/>
              </a:prstClr>
            </a:outerShdw>
          </a:effectLst>
        </p:grpSpPr>
        <p:sp>
          <p:nvSpPr>
            <p:cNvPr id="73" name="Rounded Rectangle 11">
              <a:extLst>
                <a:ext uri="{FF2B5EF4-FFF2-40B4-BE49-F238E27FC236}">
                  <a16:creationId xmlns:a16="http://schemas.microsoft.com/office/drawing/2014/main" id="{28925A50-DF9F-48F2-B587-E2F51D5E13F3}"/>
                </a:ext>
              </a:extLst>
            </p:cNvPr>
            <p:cNvSpPr/>
            <p:nvPr/>
          </p:nvSpPr>
          <p:spPr>
            <a:xfrm>
              <a:off x="3293616" y="2818754"/>
              <a:ext cx="5221734" cy="670167"/>
            </a:xfrm>
            <a:prstGeom prst="roundRect">
              <a:avLst/>
            </a:prstGeom>
            <a:grpFill/>
            <a:ln w="25400" cap="flat" cmpd="sng" algn="ctr">
              <a:noFill/>
              <a:prstDash val="solid"/>
            </a:ln>
            <a:effectLst/>
          </p:spPr>
          <p:txBody>
            <a:bodyPr rtlCol="0" anchor="ctr"/>
            <a:lstStyle/>
            <a:p>
              <a:pPr algn="ctr" defTabSz="914378">
                <a:defRPr/>
              </a:pPr>
              <a:endParaRPr lang="en-US" kern="0">
                <a:solidFill>
                  <a:prstClr val="black"/>
                </a:solidFill>
                <a:latin typeface="Verdana"/>
              </a:endParaRPr>
            </a:p>
          </p:txBody>
        </p:sp>
        <p:sp>
          <p:nvSpPr>
            <p:cNvPr id="74" name="TextBox 73">
              <a:extLst>
                <a:ext uri="{FF2B5EF4-FFF2-40B4-BE49-F238E27FC236}">
                  <a16:creationId xmlns:a16="http://schemas.microsoft.com/office/drawing/2014/main" id="{661AD5F3-FD20-49C5-B219-8C4BFDD0C9EE}"/>
                </a:ext>
              </a:extLst>
            </p:cNvPr>
            <p:cNvSpPr txBox="1"/>
            <p:nvPr/>
          </p:nvSpPr>
          <p:spPr>
            <a:xfrm>
              <a:off x="3473047" y="2806479"/>
              <a:ext cx="5078520" cy="945448"/>
            </a:xfrm>
            <a:prstGeom prst="rect">
              <a:avLst/>
            </a:prstGeom>
            <a:noFill/>
            <a:ln>
              <a:noFill/>
            </a:ln>
          </p:spPr>
          <p:txBody>
            <a:bodyPr wrap="square" rtlCol="0">
              <a:spAutoFit/>
            </a:bodyPr>
            <a:lstStyle/>
            <a:p>
              <a:pPr marL="214313" indent="-214313" defTabSz="914378">
                <a:buFont typeface="Arial" panose="020B0604020202020204" pitchFamily="34" charset="0"/>
                <a:buChar char="•"/>
                <a:defRPr/>
              </a:pPr>
              <a:r>
                <a:rPr lang="en-US" sz="1275" kern="0" dirty="0">
                  <a:solidFill>
                    <a:prstClr val="black"/>
                  </a:solidFill>
                  <a:latin typeface="Verdana"/>
                </a:rPr>
                <a:t>Determination of reasonable minimum profit for Marketing &amp; Distribution Activities</a:t>
              </a:r>
            </a:p>
          </p:txBody>
        </p:sp>
      </p:grpSp>
      <p:sp>
        <p:nvSpPr>
          <p:cNvPr id="75" name="Rectangle 74">
            <a:extLst>
              <a:ext uri="{FF2B5EF4-FFF2-40B4-BE49-F238E27FC236}">
                <a16:creationId xmlns:a16="http://schemas.microsoft.com/office/drawing/2014/main" id="{E7FB1E6F-CBD6-4CFE-89FD-CF0A8EAEE3A5}"/>
              </a:ext>
            </a:extLst>
          </p:cNvPr>
          <p:cNvSpPr/>
          <p:nvPr/>
        </p:nvSpPr>
        <p:spPr bwMode="gray">
          <a:xfrm>
            <a:off x="1687467" y="5520780"/>
            <a:ext cx="2149398" cy="479971"/>
          </a:xfrm>
          <a:prstGeom prst="rect">
            <a:avLst/>
          </a:prstGeom>
          <a:solidFill>
            <a:srgbClr val="86BC25">
              <a:lumMod val="50000"/>
            </a:srgbClr>
          </a:solidFill>
          <a:ln w="19050" algn="ctr">
            <a:noFill/>
            <a:miter lim="800000"/>
            <a:headEnd/>
            <a:tailEnd/>
          </a:ln>
          <a:effectLst>
            <a:outerShdw blurRad="50800" dist="38100" dir="2700000" algn="tl" rotWithShape="0">
              <a:prstClr val="black">
                <a:alpha val="40000"/>
              </a:prstClr>
            </a:outerShdw>
          </a:effectLst>
        </p:spPr>
        <p:txBody>
          <a:bodyPr wrap="square" lIns="66675" tIns="66675" rIns="66675" bIns="66675" rtlCol="0" anchor="ctr"/>
          <a:lstStyle/>
          <a:p>
            <a:pPr algn="ctr" defTabSz="914378">
              <a:lnSpc>
                <a:spcPct val="106000"/>
              </a:lnSpc>
              <a:defRPr/>
            </a:pPr>
            <a:r>
              <a:rPr lang="en-US" sz="1200" b="1" kern="0" dirty="0">
                <a:solidFill>
                  <a:prstClr val="white"/>
                </a:solidFill>
                <a:latin typeface="Verdana"/>
              </a:rPr>
              <a:t>“Nexus” Principle</a:t>
            </a:r>
          </a:p>
        </p:txBody>
      </p:sp>
      <p:grpSp>
        <p:nvGrpSpPr>
          <p:cNvPr id="76" name="Group 75">
            <a:extLst>
              <a:ext uri="{FF2B5EF4-FFF2-40B4-BE49-F238E27FC236}">
                <a16:creationId xmlns:a16="http://schemas.microsoft.com/office/drawing/2014/main" id="{A2CD9616-D787-4717-8CDB-D829E08AD37B}"/>
              </a:ext>
            </a:extLst>
          </p:cNvPr>
          <p:cNvGrpSpPr/>
          <p:nvPr/>
        </p:nvGrpSpPr>
        <p:grpSpPr>
          <a:xfrm>
            <a:off x="4499088" y="1542921"/>
            <a:ext cx="4078555" cy="507831"/>
            <a:chOff x="3293616" y="2806479"/>
            <a:chExt cx="5221734" cy="705079"/>
          </a:xfrm>
          <a:solidFill>
            <a:srgbClr val="86BC25">
              <a:lumMod val="20000"/>
              <a:lumOff val="80000"/>
            </a:srgbClr>
          </a:solidFill>
          <a:effectLst>
            <a:outerShdw blurRad="50800" dist="38100" dir="2700000" algn="tl" rotWithShape="0">
              <a:prstClr val="black">
                <a:alpha val="40000"/>
              </a:prstClr>
            </a:outerShdw>
          </a:effectLst>
        </p:grpSpPr>
        <p:sp>
          <p:nvSpPr>
            <p:cNvPr id="77" name="Rounded Rectangle 11">
              <a:extLst>
                <a:ext uri="{FF2B5EF4-FFF2-40B4-BE49-F238E27FC236}">
                  <a16:creationId xmlns:a16="http://schemas.microsoft.com/office/drawing/2014/main" id="{1AFAA0C5-345F-4E32-BD0E-8DE0FB072F51}"/>
                </a:ext>
              </a:extLst>
            </p:cNvPr>
            <p:cNvSpPr/>
            <p:nvPr/>
          </p:nvSpPr>
          <p:spPr>
            <a:xfrm>
              <a:off x="3293616" y="2818754"/>
              <a:ext cx="5221734" cy="670167"/>
            </a:xfrm>
            <a:prstGeom prst="roundRect">
              <a:avLst/>
            </a:prstGeom>
            <a:grpFill/>
            <a:ln w="25400" cap="flat" cmpd="sng" algn="ctr">
              <a:noFill/>
              <a:prstDash val="solid"/>
            </a:ln>
            <a:effectLst/>
          </p:spPr>
          <p:txBody>
            <a:bodyPr rtlCol="0" anchor="ctr"/>
            <a:lstStyle/>
            <a:p>
              <a:pPr algn="ctr" defTabSz="914378">
                <a:defRPr/>
              </a:pPr>
              <a:endParaRPr lang="en-US" kern="0">
                <a:solidFill>
                  <a:prstClr val="black"/>
                </a:solidFill>
                <a:latin typeface="Verdana"/>
              </a:endParaRPr>
            </a:p>
          </p:txBody>
        </p:sp>
        <p:sp>
          <p:nvSpPr>
            <p:cNvPr id="78" name="TextBox 77">
              <a:extLst>
                <a:ext uri="{FF2B5EF4-FFF2-40B4-BE49-F238E27FC236}">
                  <a16:creationId xmlns:a16="http://schemas.microsoft.com/office/drawing/2014/main" id="{56C73F59-7202-4D34-A17B-297215F0304E}"/>
                </a:ext>
              </a:extLst>
            </p:cNvPr>
            <p:cNvSpPr txBox="1"/>
            <p:nvPr/>
          </p:nvSpPr>
          <p:spPr>
            <a:xfrm>
              <a:off x="3473047" y="2806479"/>
              <a:ext cx="4634144" cy="705079"/>
            </a:xfrm>
            <a:prstGeom prst="rect">
              <a:avLst/>
            </a:prstGeom>
            <a:grpFill/>
            <a:ln>
              <a:noFill/>
            </a:ln>
          </p:spPr>
          <p:txBody>
            <a:bodyPr wrap="square" rtlCol="0">
              <a:spAutoFit/>
            </a:bodyPr>
            <a:lstStyle/>
            <a:p>
              <a:pPr marL="214313" indent="-214313" defTabSz="914378">
                <a:buFont typeface="Arial" panose="020B0604020202020204" pitchFamily="34" charset="0"/>
                <a:buChar char="•"/>
                <a:defRPr/>
              </a:pPr>
              <a:r>
                <a:rPr lang="en-US" sz="1350" b="1" kern="0" dirty="0">
                  <a:solidFill>
                    <a:prstClr val="black"/>
                  </a:solidFill>
                  <a:latin typeface="Verdana"/>
                </a:rPr>
                <a:t>Elimination of Digital Services Tax</a:t>
              </a:r>
            </a:p>
          </p:txBody>
        </p:sp>
      </p:grpSp>
      <p:grpSp>
        <p:nvGrpSpPr>
          <p:cNvPr id="79" name="Group 78">
            <a:extLst>
              <a:ext uri="{FF2B5EF4-FFF2-40B4-BE49-F238E27FC236}">
                <a16:creationId xmlns:a16="http://schemas.microsoft.com/office/drawing/2014/main" id="{2C5C6BAE-2C2B-40C7-A90B-9EE8137F5754}"/>
              </a:ext>
            </a:extLst>
          </p:cNvPr>
          <p:cNvGrpSpPr/>
          <p:nvPr/>
        </p:nvGrpSpPr>
        <p:grpSpPr>
          <a:xfrm>
            <a:off x="4517029" y="5128285"/>
            <a:ext cx="4092746" cy="872465"/>
            <a:chOff x="3293616" y="1917578"/>
            <a:chExt cx="5221734" cy="1231722"/>
          </a:xfrm>
          <a:gradFill flip="none" rotWithShape="1">
            <a:gsLst>
              <a:gs pos="0">
                <a:srgbClr val="86BC25">
                  <a:lumMod val="50000"/>
                  <a:shade val="30000"/>
                  <a:satMod val="115000"/>
                </a:srgbClr>
              </a:gs>
              <a:gs pos="50000">
                <a:srgbClr val="86BC25">
                  <a:lumMod val="50000"/>
                  <a:shade val="67500"/>
                  <a:satMod val="115000"/>
                </a:srgbClr>
              </a:gs>
              <a:gs pos="100000">
                <a:srgbClr val="86BC25">
                  <a:lumMod val="50000"/>
                  <a:shade val="100000"/>
                  <a:satMod val="115000"/>
                </a:srgbClr>
              </a:gs>
            </a:gsLst>
            <a:lin ang="0" scaled="1"/>
            <a:tileRect/>
          </a:gradFill>
          <a:effectLst>
            <a:outerShdw blurRad="50800" dist="38100" dir="2700000" algn="tl" rotWithShape="0">
              <a:prstClr val="black">
                <a:alpha val="40000"/>
              </a:prstClr>
            </a:outerShdw>
          </a:effectLst>
        </p:grpSpPr>
        <p:sp>
          <p:nvSpPr>
            <p:cNvPr id="80" name="Rounded Rectangle 11">
              <a:extLst>
                <a:ext uri="{FF2B5EF4-FFF2-40B4-BE49-F238E27FC236}">
                  <a16:creationId xmlns:a16="http://schemas.microsoft.com/office/drawing/2014/main" id="{CA39C500-9AB1-4FA6-9946-FA4D3AA90045}"/>
                </a:ext>
              </a:extLst>
            </p:cNvPr>
            <p:cNvSpPr/>
            <p:nvPr/>
          </p:nvSpPr>
          <p:spPr>
            <a:xfrm>
              <a:off x="3293616" y="1917578"/>
              <a:ext cx="5221734" cy="1231722"/>
            </a:xfrm>
            <a:prstGeom prst="roundRect">
              <a:avLst/>
            </a:prstGeom>
            <a:grpFill/>
            <a:ln w="25400" cap="flat" cmpd="sng" algn="ctr">
              <a:noFill/>
              <a:prstDash val="solid"/>
            </a:ln>
            <a:effectLst/>
          </p:spPr>
          <p:txBody>
            <a:bodyPr rtlCol="0" anchor="ctr"/>
            <a:lstStyle/>
            <a:p>
              <a:pPr algn="ctr" defTabSz="914378">
                <a:defRPr/>
              </a:pPr>
              <a:endParaRPr lang="en-US" kern="0">
                <a:solidFill>
                  <a:prstClr val="white"/>
                </a:solidFill>
                <a:latin typeface="Verdana"/>
              </a:endParaRPr>
            </a:p>
          </p:txBody>
        </p:sp>
        <p:sp>
          <p:nvSpPr>
            <p:cNvPr id="81" name="TextBox 80">
              <a:extLst>
                <a:ext uri="{FF2B5EF4-FFF2-40B4-BE49-F238E27FC236}">
                  <a16:creationId xmlns:a16="http://schemas.microsoft.com/office/drawing/2014/main" id="{D7E9FC8F-80DF-42F7-B166-B39176D434F2}"/>
                </a:ext>
              </a:extLst>
            </p:cNvPr>
            <p:cNvSpPr txBox="1"/>
            <p:nvPr/>
          </p:nvSpPr>
          <p:spPr>
            <a:xfrm>
              <a:off x="3417903" y="1962057"/>
              <a:ext cx="4430297" cy="423647"/>
            </a:xfrm>
            <a:prstGeom prst="rect">
              <a:avLst/>
            </a:prstGeom>
            <a:noFill/>
            <a:ln>
              <a:noFill/>
            </a:ln>
          </p:spPr>
          <p:txBody>
            <a:bodyPr wrap="none" rtlCol="0">
              <a:spAutoFit/>
            </a:bodyPr>
            <a:lstStyle/>
            <a:p>
              <a:pPr defTabSz="914378">
                <a:defRPr/>
              </a:pPr>
              <a:r>
                <a:rPr lang="en-US" sz="1350" kern="0" dirty="0">
                  <a:solidFill>
                    <a:prstClr val="white"/>
                  </a:solidFill>
                  <a:latin typeface="Verdana"/>
                </a:rPr>
                <a:t>“Nexus” Principle: only imposed tax if</a:t>
              </a:r>
            </a:p>
          </p:txBody>
        </p:sp>
        <p:sp>
          <p:nvSpPr>
            <p:cNvPr id="82" name="TextBox 81">
              <a:extLst>
                <a:ext uri="{FF2B5EF4-FFF2-40B4-BE49-F238E27FC236}">
                  <a16:creationId xmlns:a16="http://schemas.microsoft.com/office/drawing/2014/main" id="{B6D83C97-A58C-4071-9D7F-96522C312AF5}"/>
                </a:ext>
              </a:extLst>
            </p:cNvPr>
            <p:cNvSpPr txBox="1"/>
            <p:nvPr/>
          </p:nvSpPr>
          <p:spPr>
            <a:xfrm>
              <a:off x="3525552" y="2267198"/>
              <a:ext cx="4634143" cy="814707"/>
            </a:xfrm>
            <a:prstGeom prst="rect">
              <a:avLst/>
            </a:prstGeom>
            <a:noFill/>
            <a:ln>
              <a:noFill/>
            </a:ln>
          </p:spPr>
          <p:txBody>
            <a:bodyPr wrap="square" rtlCol="0">
              <a:spAutoFit/>
            </a:bodyPr>
            <a:lstStyle/>
            <a:p>
              <a:pPr marL="214313" indent="-214313" defTabSz="914378">
                <a:buFont typeface="Arial" panose="020B0604020202020204" pitchFamily="34" charset="0"/>
                <a:buChar char="•"/>
                <a:defRPr/>
              </a:pPr>
              <a:r>
                <a:rPr lang="en-US" sz="1050" kern="0" dirty="0">
                  <a:solidFill>
                    <a:prstClr val="white"/>
                  </a:solidFill>
                  <a:latin typeface="Verdana"/>
                </a:rPr>
                <a:t>GDP &gt; EUR40 billion: domestics revenue from EUR 1tr and above GDP &lt;= EUR40 billion: domestics revenue from EUR250k and above</a:t>
              </a:r>
            </a:p>
          </p:txBody>
        </p:sp>
      </p:grpSp>
      <p:sp>
        <p:nvSpPr>
          <p:cNvPr id="83" name="Rectangle 82">
            <a:extLst>
              <a:ext uri="{FF2B5EF4-FFF2-40B4-BE49-F238E27FC236}">
                <a16:creationId xmlns:a16="http://schemas.microsoft.com/office/drawing/2014/main" id="{C26C0AD1-615C-4AB4-8420-37AD71224EB2}"/>
              </a:ext>
            </a:extLst>
          </p:cNvPr>
          <p:cNvSpPr/>
          <p:nvPr/>
        </p:nvSpPr>
        <p:spPr bwMode="gray">
          <a:xfrm>
            <a:off x="1687467" y="4819540"/>
            <a:ext cx="2149398" cy="708737"/>
          </a:xfrm>
          <a:prstGeom prst="rect">
            <a:avLst/>
          </a:prstGeom>
          <a:solidFill>
            <a:srgbClr val="86BC25">
              <a:lumMod val="75000"/>
            </a:srgbClr>
          </a:solidFill>
          <a:ln w="19050" algn="ctr">
            <a:noFill/>
            <a:miter lim="800000"/>
            <a:headEnd/>
            <a:tailEnd/>
          </a:ln>
          <a:effectLst>
            <a:outerShdw blurRad="50800" dist="38100" dir="2700000" algn="tl" rotWithShape="0">
              <a:prstClr val="black">
                <a:alpha val="40000"/>
              </a:prstClr>
            </a:outerShdw>
          </a:effectLst>
        </p:spPr>
        <p:txBody>
          <a:bodyPr wrap="square" lIns="66675" tIns="66675" rIns="66675" bIns="66675" rtlCol="0" anchor="ctr"/>
          <a:lstStyle/>
          <a:p>
            <a:pPr algn="ctr" defTabSz="914378">
              <a:lnSpc>
                <a:spcPct val="106000"/>
              </a:lnSpc>
              <a:defRPr/>
            </a:pPr>
            <a:r>
              <a:rPr lang="en-US" sz="1200" b="1" kern="0" dirty="0">
                <a:solidFill>
                  <a:prstClr val="white"/>
                </a:solidFill>
                <a:latin typeface="Verdana"/>
              </a:rPr>
              <a:t>“Scope” Principle </a:t>
            </a:r>
          </a:p>
        </p:txBody>
      </p:sp>
      <p:sp>
        <p:nvSpPr>
          <p:cNvPr id="84" name="Rectangle 83">
            <a:extLst>
              <a:ext uri="{FF2B5EF4-FFF2-40B4-BE49-F238E27FC236}">
                <a16:creationId xmlns:a16="http://schemas.microsoft.com/office/drawing/2014/main" id="{CC8E0A6F-FC7B-4D9F-89F5-ADA2AE610275}"/>
              </a:ext>
            </a:extLst>
          </p:cNvPr>
          <p:cNvSpPr/>
          <p:nvPr/>
        </p:nvSpPr>
        <p:spPr bwMode="gray">
          <a:xfrm>
            <a:off x="1687467" y="4114664"/>
            <a:ext cx="2149398" cy="716605"/>
          </a:xfrm>
          <a:prstGeom prst="rect">
            <a:avLst/>
          </a:prstGeom>
          <a:solidFill>
            <a:srgbClr val="86BC25">
              <a:lumMod val="60000"/>
              <a:lumOff val="40000"/>
            </a:srgbClr>
          </a:solidFill>
          <a:ln w="19050" algn="ctr">
            <a:noFill/>
            <a:miter lim="800000"/>
            <a:headEnd/>
            <a:tailEnd/>
          </a:ln>
          <a:effectLst>
            <a:outerShdw blurRad="50800" dist="38100" dir="2700000" algn="tl" rotWithShape="0">
              <a:prstClr val="black">
                <a:alpha val="40000"/>
              </a:prstClr>
            </a:outerShdw>
          </a:effectLst>
        </p:spPr>
        <p:txBody>
          <a:bodyPr wrap="square" lIns="66675" tIns="66675" rIns="66675" bIns="66675" rtlCol="0" anchor="ctr"/>
          <a:lstStyle/>
          <a:p>
            <a:pPr algn="ctr" defTabSz="914378">
              <a:lnSpc>
                <a:spcPct val="106000"/>
              </a:lnSpc>
              <a:defRPr/>
            </a:pPr>
            <a:r>
              <a:rPr lang="en-US" sz="1200" b="1" kern="0" dirty="0">
                <a:solidFill>
                  <a:prstClr val="black"/>
                </a:solidFill>
                <a:latin typeface="Verdana"/>
              </a:rPr>
              <a:t>“Sourcing” Principle </a:t>
            </a:r>
          </a:p>
        </p:txBody>
      </p:sp>
      <p:sp>
        <p:nvSpPr>
          <p:cNvPr id="85" name="Rectangle 84">
            <a:extLst>
              <a:ext uri="{FF2B5EF4-FFF2-40B4-BE49-F238E27FC236}">
                <a16:creationId xmlns:a16="http://schemas.microsoft.com/office/drawing/2014/main" id="{96425028-58CD-41C6-B6A6-80CB2F0305A2}"/>
              </a:ext>
            </a:extLst>
          </p:cNvPr>
          <p:cNvSpPr/>
          <p:nvPr/>
        </p:nvSpPr>
        <p:spPr bwMode="gray">
          <a:xfrm>
            <a:off x="1694565" y="3441456"/>
            <a:ext cx="2149398" cy="669074"/>
          </a:xfrm>
          <a:prstGeom prst="rect">
            <a:avLst/>
          </a:prstGeom>
          <a:solidFill>
            <a:srgbClr val="86BC25">
              <a:lumMod val="40000"/>
              <a:lumOff val="60000"/>
            </a:srgbClr>
          </a:solidFill>
          <a:ln w="19050" algn="ctr">
            <a:noFill/>
            <a:miter lim="800000"/>
            <a:headEnd/>
            <a:tailEnd/>
          </a:ln>
          <a:effectLst>
            <a:outerShdw blurRad="50800" dist="38100" dir="2700000" algn="tl" rotWithShape="0">
              <a:prstClr val="black">
                <a:alpha val="40000"/>
              </a:prstClr>
            </a:outerShdw>
          </a:effectLst>
        </p:spPr>
        <p:txBody>
          <a:bodyPr wrap="square" lIns="66675" tIns="66675" rIns="66675" bIns="66675" rtlCol="0" anchor="ctr"/>
          <a:lstStyle/>
          <a:p>
            <a:pPr algn="ctr" defTabSz="914378">
              <a:lnSpc>
                <a:spcPct val="106000"/>
              </a:lnSpc>
              <a:defRPr/>
            </a:pPr>
            <a:r>
              <a:rPr lang="en-US" sz="1200" b="1" kern="0" dirty="0">
                <a:solidFill>
                  <a:prstClr val="black"/>
                </a:solidFill>
                <a:latin typeface="Verdana"/>
              </a:rPr>
              <a:t>“Tax base determination” Principle</a:t>
            </a:r>
          </a:p>
        </p:txBody>
      </p:sp>
      <p:sp>
        <p:nvSpPr>
          <p:cNvPr id="86" name="Rectangle 85">
            <a:extLst>
              <a:ext uri="{FF2B5EF4-FFF2-40B4-BE49-F238E27FC236}">
                <a16:creationId xmlns:a16="http://schemas.microsoft.com/office/drawing/2014/main" id="{F9755A2C-2C3A-4A11-B05C-F42785C95023}"/>
              </a:ext>
            </a:extLst>
          </p:cNvPr>
          <p:cNvSpPr/>
          <p:nvPr/>
        </p:nvSpPr>
        <p:spPr bwMode="gray">
          <a:xfrm>
            <a:off x="1687467" y="2751945"/>
            <a:ext cx="2149398" cy="669074"/>
          </a:xfrm>
          <a:prstGeom prst="rect">
            <a:avLst/>
          </a:prstGeom>
          <a:solidFill>
            <a:srgbClr val="86BC25">
              <a:lumMod val="40000"/>
              <a:lumOff val="60000"/>
            </a:srgbClr>
          </a:solidFill>
          <a:ln w="19050" algn="ctr">
            <a:noFill/>
            <a:miter lim="800000"/>
            <a:headEnd/>
            <a:tailEnd/>
          </a:ln>
          <a:effectLst>
            <a:outerShdw blurRad="50800" dist="38100" dir="2700000" algn="tl" rotWithShape="0">
              <a:prstClr val="black">
                <a:alpha val="40000"/>
              </a:prstClr>
            </a:outerShdw>
          </a:effectLst>
        </p:spPr>
        <p:txBody>
          <a:bodyPr wrap="square" lIns="66675" tIns="66675" rIns="66675" bIns="66675" rtlCol="0" anchor="ctr"/>
          <a:lstStyle/>
          <a:p>
            <a:pPr algn="ctr" defTabSz="914378">
              <a:lnSpc>
                <a:spcPct val="106000"/>
              </a:lnSpc>
              <a:defRPr/>
            </a:pPr>
            <a:r>
              <a:rPr lang="en-US" sz="1200" b="1" kern="0" dirty="0">
                <a:solidFill>
                  <a:prstClr val="black"/>
                </a:solidFill>
                <a:latin typeface="Verdana"/>
              </a:rPr>
              <a:t>“Elimination of double tax” Principle</a:t>
            </a:r>
          </a:p>
        </p:txBody>
      </p:sp>
      <p:sp>
        <p:nvSpPr>
          <p:cNvPr id="87" name="Rectangle 86">
            <a:extLst>
              <a:ext uri="{FF2B5EF4-FFF2-40B4-BE49-F238E27FC236}">
                <a16:creationId xmlns:a16="http://schemas.microsoft.com/office/drawing/2014/main" id="{42E6F2E8-C794-4542-9E93-BE92AE9F1F26}"/>
              </a:ext>
            </a:extLst>
          </p:cNvPr>
          <p:cNvSpPr/>
          <p:nvPr/>
        </p:nvSpPr>
        <p:spPr bwMode="gray">
          <a:xfrm>
            <a:off x="1687467" y="2150457"/>
            <a:ext cx="2149398" cy="588447"/>
          </a:xfrm>
          <a:prstGeom prst="rect">
            <a:avLst/>
          </a:prstGeom>
          <a:solidFill>
            <a:srgbClr val="75787B">
              <a:lumMod val="20000"/>
              <a:lumOff val="80000"/>
            </a:srgbClr>
          </a:solidFill>
          <a:ln w="19050" algn="ctr">
            <a:noFill/>
            <a:miter lim="800000"/>
            <a:headEnd/>
            <a:tailEnd/>
          </a:ln>
          <a:effectLst>
            <a:outerShdw blurRad="50800" dist="38100" dir="2700000" algn="tl" rotWithShape="0">
              <a:prstClr val="black">
                <a:alpha val="40000"/>
              </a:prstClr>
            </a:outerShdw>
          </a:effectLst>
        </p:spPr>
        <p:txBody>
          <a:bodyPr wrap="square" lIns="66675" tIns="66675" rIns="66675" bIns="66675" rtlCol="0" anchor="ctr"/>
          <a:lstStyle/>
          <a:p>
            <a:pPr algn="ctr" defTabSz="914378">
              <a:lnSpc>
                <a:spcPct val="106000"/>
              </a:lnSpc>
              <a:defRPr/>
            </a:pPr>
            <a:r>
              <a:rPr lang="en-US" sz="1125" b="1" kern="0" dirty="0">
                <a:solidFill>
                  <a:prstClr val="black"/>
                </a:solidFill>
                <a:latin typeface="Verdana"/>
              </a:rPr>
              <a:t>Amount B determination (for Marketing &amp; Distribution activities)</a:t>
            </a:r>
          </a:p>
        </p:txBody>
      </p:sp>
      <p:sp>
        <p:nvSpPr>
          <p:cNvPr id="88" name="Rectangle 87">
            <a:extLst>
              <a:ext uri="{FF2B5EF4-FFF2-40B4-BE49-F238E27FC236}">
                <a16:creationId xmlns:a16="http://schemas.microsoft.com/office/drawing/2014/main" id="{FF3AADD6-0BAA-40BF-925B-6D8B13D7708E}"/>
              </a:ext>
            </a:extLst>
          </p:cNvPr>
          <p:cNvSpPr/>
          <p:nvPr/>
        </p:nvSpPr>
        <p:spPr bwMode="gray">
          <a:xfrm>
            <a:off x="1687467" y="1502430"/>
            <a:ext cx="2149398" cy="612226"/>
          </a:xfrm>
          <a:prstGeom prst="rect">
            <a:avLst/>
          </a:prstGeom>
          <a:solidFill>
            <a:srgbClr val="86BC25">
              <a:lumMod val="20000"/>
              <a:lumOff val="80000"/>
            </a:srgbClr>
          </a:solidFill>
          <a:ln w="19050" algn="ctr">
            <a:noFill/>
            <a:miter lim="800000"/>
            <a:headEnd/>
            <a:tailEnd/>
          </a:ln>
          <a:effectLst>
            <a:outerShdw blurRad="50800" dist="38100" dir="2700000" algn="tl" rotWithShape="0">
              <a:prstClr val="black">
                <a:alpha val="40000"/>
              </a:prstClr>
            </a:outerShdw>
          </a:effectLst>
        </p:spPr>
        <p:txBody>
          <a:bodyPr wrap="square" lIns="66675" tIns="66675" rIns="66675" bIns="66675" rtlCol="0" anchor="ctr"/>
          <a:lstStyle/>
          <a:p>
            <a:pPr algn="ctr" defTabSz="914378">
              <a:lnSpc>
                <a:spcPct val="106000"/>
              </a:lnSpc>
              <a:defRPr/>
            </a:pPr>
            <a:r>
              <a:rPr lang="en-US" sz="1125" b="1" kern="0" dirty="0">
                <a:solidFill>
                  <a:srgbClr val="C00000"/>
                </a:solidFill>
                <a:latin typeface="Verdana"/>
              </a:rPr>
              <a:t>Guaranteed enforcement and Elimination of DST</a:t>
            </a:r>
          </a:p>
        </p:txBody>
      </p:sp>
    </p:spTree>
    <p:extLst>
      <p:ext uri="{BB962C8B-B14F-4D97-AF65-F5344CB8AC3E}">
        <p14:creationId xmlns:p14="http://schemas.microsoft.com/office/powerpoint/2010/main" val="41141046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5"/>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58"/>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nodeType="afterEffect">
                                  <p:stCondLst>
                                    <p:cond delay="0"/>
                                  </p:stCondLst>
                                  <p:childTnLst>
                                    <p:set>
                                      <p:cBhvr>
                                        <p:cTn id="12" dur="1" fill="hold">
                                          <p:stCondLst>
                                            <p:cond delay="0"/>
                                          </p:stCondLst>
                                        </p:cTn>
                                        <p:tgtEl>
                                          <p:spTgt spid="79"/>
                                        </p:tgtEl>
                                        <p:attrNameLst>
                                          <p:attrName>style.visibility</p:attrName>
                                        </p:attrNameLst>
                                      </p:cBhvr>
                                      <p:to>
                                        <p:strVal val="visible"/>
                                      </p:to>
                                    </p:set>
                                  </p:childTnLst>
                                </p:cTn>
                              </p:par>
                            </p:childTnLst>
                          </p:cTn>
                        </p:par>
                        <p:par>
                          <p:cTn id="13" fill="hold">
                            <p:stCondLst>
                              <p:cond delay="0"/>
                            </p:stCondLst>
                            <p:childTnLst>
                              <p:par>
                                <p:cTn id="14" presetID="1" presetClass="entr" presetSubtype="0" fill="hold" grpId="0" nodeType="afterEffect">
                                  <p:stCondLst>
                                    <p:cond delay="0"/>
                                  </p:stCondLst>
                                  <p:childTnLst>
                                    <p:set>
                                      <p:cBhvr>
                                        <p:cTn id="15" dur="1" fill="hold">
                                          <p:stCondLst>
                                            <p:cond delay="0"/>
                                          </p:stCondLst>
                                        </p:cTn>
                                        <p:tgtEl>
                                          <p:spTgt spid="83"/>
                                        </p:tgtEl>
                                        <p:attrNameLst>
                                          <p:attrName>style.visibility</p:attrName>
                                        </p:attrNameLst>
                                      </p:cBhvr>
                                      <p:to>
                                        <p:strVal val="visible"/>
                                      </p:to>
                                    </p:set>
                                  </p:childTnLst>
                                </p:cTn>
                              </p:par>
                            </p:childTnLst>
                          </p:cTn>
                        </p:par>
                        <p:par>
                          <p:cTn id="16" fill="hold">
                            <p:stCondLst>
                              <p:cond delay="0"/>
                            </p:stCondLst>
                            <p:childTnLst>
                              <p:par>
                                <p:cTn id="17" presetID="1" presetClass="entr" presetSubtype="0" fill="hold" grpId="0" nodeType="afterEffect">
                                  <p:stCondLst>
                                    <p:cond delay="0"/>
                                  </p:stCondLst>
                                  <p:childTnLst>
                                    <p:set>
                                      <p:cBhvr>
                                        <p:cTn id="18" dur="1" fill="hold">
                                          <p:stCondLst>
                                            <p:cond delay="0"/>
                                          </p:stCondLst>
                                        </p:cTn>
                                        <p:tgtEl>
                                          <p:spTgt spid="52"/>
                                        </p:tgtEl>
                                        <p:attrNameLst>
                                          <p:attrName>style.visibility</p:attrName>
                                        </p:attrNameLst>
                                      </p:cBhvr>
                                      <p:to>
                                        <p:strVal val="visible"/>
                                      </p:to>
                                    </p:set>
                                  </p:childTnLst>
                                </p:cTn>
                              </p:par>
                            </p:childTnLst>
                          </p:cTn>
                        </p:par>
                        <p:par>
                          <p:cTn id="19" fill="hold">
                            <p:stCondLst>
                              <p:cond delay="0"/>
                            </p:stCondLst>
                            <p:childTnLst>
                              <p:par>
                                <p:cTn id="20" presetID="1" presetClass="entr" presetSubtype="0" fill="hold" nodeType="afterEffect">
                                  <p:stCondLst>
                                    <p:cond delay="0"/>
                                  </p:stCondLst>
                                  <p:childTnLst>
                                    <p:set>
                                      <p:cBhvr>
                                        <p:cTn id="21" dur="1" fill="hold">
                                          <p:stCondLst>
                                            <p:cond delay="0"/>
                                          </p:stCondLst>
                                        </p:cTn>
                                        <p:tgtEl>
                                          <p:spTgt spid="60"/>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63"/>
                                        </p:tgtEl>
                                        <p:attrNameLst>
                                          <p:attrName>style.visibility</p:attrName>
                                        </p:attrNameLst>
                                      </p:cBhvr>
                                      <p:to>
                                        <p:strVal val="visible"/>
                                      </p:to>
                                    </p:set>
                                  </p:childTnLst>
                                </p:cTn>
                              </p:par>
                              <p:par>
                                <p:cTn id="26" presetID="1" presetClass="entr" presetSubtype="0" fill="hold" nodeType="withEffect">
                                  <p:stCondLst>
                                    <p:cond delay="0"/>
                                  </p:stCondLst>
                                  <p:childTnLst>
                                    <p:set>
                                      <p:cBhvr>
                                        <p:cTn id="27" dur="1" fill="hold">
                                          <p:stCondLst>
                                            <p:cond delay="0"/>
                                          </p:stCondLst>
                                        </p:cTn>
                                        <p:tgtEl>
                                          <p:spTgt spid="66"/>
                                        </p:tgtEl>
                                        <p:attrNameLst>
                                          <p:attrName>style.visibility</p:attrName>
                                        </p:attrNameLst>
                                      </p:cBhvr>
                                      <p:to>
                                        <p:strVal val="visible"/>
                                      </p:to>
                                    </p:set>
                                  </p:childTnLst>
                                </p:cTn>
                              </p:par>
                              <p:par>
                                <p:cTn id="28" presetID="1" presetClass="entr" presetSubtype="0" fill="hold" nodeType="withEffect">
                                  <p:stCondLst>
                                    <p:cond delay="0"/>
                                  </p:stCondLst>
                                  <p:childTnLst>
                                    <p:set>
                                      <p:cBhvr>
                                        <p:cTn id="29" dur="1" fill="hold">
                                          <p:stCondLst>
                                            <p:cond delay="0"/>
                                          </p:stCondLst>
                                        </p:cTn>
                                        <p:tgtEl>
                                          <p:spTgt spid="69"/>
                                        </p:tgtEl>
                                        <p:attrNameLst>
                                          <p:attrName>style.visibility</p:attrName>
                                        </p:attrNameLst>
                                      </p:cBhvr>
                                      <p:to>
                                        <p:strVal val="visible"/>
                                      </p:to>
                                    </p:set>
                                  </p:childTnLst>
                                </p:cTn>
                              </p:par>
                              <p:par>
                                <p:cTn id="30" presetID="1" presetClass="entr" presetSubtype="0" fill="hold" nodeType="withEffect">
                                  <p:stCondLst>
                                    <p:cond delay="0"/>
                                  </p:stCondLst>
                                  <p:childTnLst>
                                    <p:set>
                                      <p:cBhvr>
                                        <p:cTn id="31" dur="1" fill="hold">
                                          <p:stCondLst>
                                            <p:cond delay="0"/>
                                          </p:stCondLst>
                                        </p:cTn>
                                        <p:tgtEl>
                                          <p:spTgt spid="72"/>
                                        </p:tgtEl>
                                        <p:attrNameLst>
                                          <p:attrName>style.visibility</p:attrName>
                                        </p:attrNameLst>
                                      </p:cBhvr>
                                      <p:to>
                                        <p:strVal val="visible"/>
                                      </p:to>
                                    </p:set>
                                  </p:childTnLst>
                                </p:cTn>
                              </p:par>
                              <p:par>
                                <p:cTn id="32" presetID="1" presetClass="entr" presetSubtype="0" fill="hold" grpId="0" nodeType="withEffect">
                                  <p:stCondLst>
                                    <p:cond delay="0"/>
                                  </p:stCondLst>
                                  <p:childTnLst>
                                    <p:set>
                                      <p:cBhvr>
                                        <p:cTn id="33" dur="1" fill="hold">
                                          <p:stCondLst>
                                            <p:cond delay="0"/>
                                          </p:stCondLst>
                                        </p:cTn>
                                        <p:tgtEl>
                                          <p:spTgt spid="84"/>
                                        </p:tgtEl>
                                        <p:attrNameLst>
                                          <p:attrName>style.visibility</p:attrName>
                                        </p:attrNameLst>
                                      </p:cBhvr>
                                      <p:to>
                                        <p:strVal val="visible"/>
                                      </p:to>
                                    </p:set>
                                  </p:childTnLst>
                                </p:cTn>
                              </p:par>
                              <p:par>
                                <p:cTn id="34" presetID="1" presetClass="entr" presetSubtype="0" fill="hold" grpId="0" nodeType="withEffect">
                                  <p:stCondLst>
                                    <p:cond delay="0"/>
                                  </p:stCondLst>
                                  <p:childTnLst>
                                    <p:set>
                                      <p:cBhvr>
                                        <p:cTn id="35" dur="1" fill="hold">
                                          <p:stCondLst>
                                            <p:cond delay="0"/>
                                          </p:stCondLst>
                                        </p:cTn>
                                        <p:tgtEl>
                                          <p:spTgt spid="53"/>
                                        </p:tgtEl>
                                        <p:attrNameLst>
                                          <p:attrName>style.visibility</p:attrName>
                                        </p:attrNameLst>
                                      </p:cBhvr>
                                      <p:to>
                                        <p:strVal val="visible"/>
                                      </p:to>
                                    </p:set>
                                  </p:childTnLst>
                                </p:cTn>
                              </p:par>
                              <p:par>
                                <p:cTn id="36" presetID="1" presetClass="entr" presetSubtype="0" fill="hold" grpId="0" nodeType="withEffect">
                                  <p:stCondLst>
                                    <p:cond delay="0"/>
                                  </p:stCondLst>
                                  <p:childTnLst>
                                    <p:set>
                                      <p:cBhvr>
                                        <p:cTn id="37" dur="1" fill="hold">
                                          <p:stCondLst>
                                            <p:cond delay="0"/>
                                          </p:stCondLst>
                                        </p:cTn>
                                        <p:tgtEl>
                                          <p:spTgt spid="85"/>
                                        </p:tgtEl>
                                        <p:attrNameLst>
                                          <p:attrName>style.visibility</p:attrName>
                                        </p:attrNameLst>
                                      </p:cBhvr>
                                      <p:to>
                                        <p:strVal val="visible"/>
                                      </p:to>
                                    </p:set>
                                  </p:childTnLst>
                                </p:cTn>
                              </p:par>
                              <p:par>
                                <p:cTn id="38" presetID="1" presetClass="entr" presetSubtype="0" fill="hold" grpId="0" nodeType="withEffect">
                                  <p:stCondLst>
                                    <p:cond delay="0"/>
                                  </p:stCondLst>
                                  <p:childTnLst>
                                    <p:set>
                                      <p:cBhvr>
                                        <p:cTn id="39" dur="1" fill="hold">
                                          <p:stCondLst>
                                            <p:cond delay="0"/>
                                          </p:stCondLst>
                                        </p:cTn>
                                        <p:tgtEl>
                                          <p:spTgt spid="54"/>
                                        </p:tgtEl>
                                        <p:attrNameLst>
                                          <p:attrName>style.visibility</p:attrName>
                                        </p:attrNameLst>
                                      </p:cBhvr>
                                      <p:to>
                                        <p:strVal val="visible"/>
                                      </p:to>
                                    </p:set>
                                  </p:childTnLst>
                                </p:cTn>
                              </p:par>
                              <p:par>
                                <p:cTn id="40" presetID="1" presetClass="entr" presetSubtype="0" fill="hold" grpId="0" nodeType="withEffect">
                                  <p:stCondLst>
                                    <p:cond delay="0"/>
                                  </p:stCondLst>
                                  <p:childTnLst>
                                    <p:set>
                                      <p:cBhvr>
                                        <p:cTn id="41" dur="1" fill="hold">
                                          <p:stCondLst>
                                            <p:cond delay="0"/>
                                          </p:stCondLst>
                                        </p:cTn>
                                        <p:tgtEl>
                                          <p:spTgt spid="86"/>
                                        </p:tgtEl>
                                        <p:attrNameLst>
                                          <p:attrName>style.visibility</p:attrName>
                                        </p:attrNameLst>
                                      </p:cBhvr>
                                      <p:to>
                                        <p:strVal val="visible"/>
                                      </p:to>
                                    </p:set>
                                  </p:childTnLst>
                                </p:cTn>
                              </p:par>
                              <p:par>
                                <p:cTn id="42" presetID="1" presetClass="entr" presetSubtype="0" fill="hold" grpId="0" nodeType="withEffect">
                                  <p:stCondLst>
                                    <p:cond delay="0"/>
                                  </p:stCondLst>
                                  <p:childTnLst>
                                    <p:set>
                                      <p:cBhvr>
                                        <p:cTn id="43" dur="1" fill="hold">
                                          <p:stCondLst>
                                            <p:cond delay="0"/>
                                          </p:stCondLst>
                                        </p:cTn>
                                        <p:tgtEl>
                                          <p:spTgt spid="55"/>
                                        </p:tgtEl>
                                        <p:attrNameLst>
                                          <p:attrName>style.visibility</p:attrName>
                                        </p:attrNameLst>
                                      </p:cBhvr>
                                      <p:to>
                                        <p:strVal val="visible"/>
                                      </p:to>
                                    </p:set>
                                  </p:childTnLst>
                                </p:cTn>
                              </p:par>
                              <p:par>
                                <p:cTn id="44" presetID="1" presetClass="entr" presetSubtype="0" fill="hold" grpId="0" nodeType="withEffect">
                                  <p:stCondLst>
                                    <p:cond delay="0"/>
                                  </p:stCondLst>
                                  <p:childTnLst>
                                    <p:set>
                                      <p:cBhvr>
                                        <p:cTn id="45" dur="1" fill="hold">
                                          <p:stCondLst>
                                            <p:cond delay="0"/>
                                          </p:stCondLst>
                                        </p:cTn>
                                        <p:tgtEl>
                                          <p:spTgt spid="87"/>
                                        </p:tgtEl>
                                        <p:attrNameLst>
                                          <p:attrName>style.visibility</p:attrName>
                                        </p:attrNameLst>
                                      </p:cBhvr>
                                      <p:to>
                                        <p:strVal val="visible"/>
                                      </p:to>
                                    </p:set>
                                  </p:childTnLst>
                                </p:cTn>
                              </p:par>
                              <p:par>
                                <p:cTn id="46" presetID="1" presetClass="entr" presetSubtype="0" fill="hold" grpId="0" nodeType="withEffect">
                                  <p:stCondLst>
                                    <p:cond delay="0"/>
                                  </p:stCondLst>
                                  <p:childTnLst>
                                    <p:set>
                                      <p:cBhvr>
                                        <p:cTn id="47" dur="1" fill="hold">
                                          <p:stCondLst>
                                            <p:cond delay="0"/>
                                          </p:stCondLst>
                                        </p:cTn>
                                        <p:tgtEl>
                                          <p:spTgt spid="56"/>
                                        </p:tgtEl>
                                        <p:attrNameLst>
                                          <p:attrName>style.visibility</p:attrName>
                                        </p:attrNameLst>
                                      </p:cBhvr>
                                      <p:to>
                                        <p:strVal val="visible"/>
                                      </p:to>
                                    </p:se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88"/>
                                        </p:tgtEl>
                                        <p:attrNameLst>
                                          <p:attrName>style.visibility</p:attrName>
                                        </p:attrNameLst>
                                      </p:cBhvr>
                                      <p:to>
                                        <p:strVal val="visible"/>
                                      </p:to>
                                    </p:set>
                                    <p:animEffect transition="in" filter="wipe(left)">
                                      <p:cBhvr>
                                        <p:cTn id="52" dur="500"/>
                                        <p:tgtEl>
                                          <p:spTgt spid="88"/>
                                        </p:tgtEl>
                                      </p:cBhvr>
                                    </p:animEffect>
                                  </p:childTnLst>
                                </p:cTn>
                              </p:par>
                            </p:childTnLst>
                          </p:cTn>
                        </p:par>
                        <p:par>
                          <p:cTn id="53" fill="hold">
                            <p:stCondLst>
                              <p:cond delay="500"/>
                            </p:stCondLst>
                            <p:childTnLst>
                              <p:par>
                                <p:cTn id="54" presetID="22" presetClass="entr" presetSubtype="8" fill="hold" grpId="0" nodeType="afterEffect">
                                  <p:stCondLst>
                                    <p:cond delay="0"/>
                                  </p:stCondLst>
                                  <p:childTnLst>
                                    <p:set>
                                      <p:cBhvr>
                                        <p:cTn id="55" dur="1" fill="hold">
                                          <p:stCondLst>
                                            <p:cond delay="0"/>
                                          </p:stCondLst>
                                        </p:cTn>
                                        <p:tgtEl>
                                          <p:spTgt spid="57"/>
                                        </p:tgtEl>
                                        <p:attrNameLst>
                                          <p:attrName>style.visibility</p:attrName>
                                        </p:attrNameLst>
                                      </p:cBhvr>
                                      <p:to>
                                        <p:strVal val="visible"/>
                                      </p:to>
                                    </p:set>
                                    <p:animEffect transition="in" filter="wipe(left)">
                                      <p:cBhvr>
                                        <p:cTn id="56" dur="500"/>
                                        <p:tgtEl>
                                          <p:spTgt spid="57"/>
                                        </p:tgtEl>
                                      </p:cBhvr>
                                    </p:animEffect>
                                  </p:childTnLst>
                                </p:cTn>
                              </p:par>
                            </p:childTnLst>
                          </p:cTn>
                        </p:par>
                        <p:par>
                          <p:cTn id="57" fill="hold">
                            <p:stCondLst>
                              <p:cond delay="1000"/>
                            </p:stCondLst>
                            <p:childTnLst>
                              <p:par>
                                <p:cTn id="58" presetID="12" presetClass="entr" presetSubtype="8" fill="hold" nodeType="afterEffect">
                                  <p:stCondLst>
                                    <p:cond delay="0"/>
                                  </p:stCondLst>
                                  <p:childTnLst>
                                    <p:set>
                                      <p:cBhvr>
                                        <p:cTn id="59" dur="1" fill="hold">
                                          <p:stCondLst>
                                            <p:cond delay="0"/>
                                          </p:stCondLst>
                                        </p:cTn>
                                        <p:tgtEl>
                                          <p:spTgt spid="76"/>
                                        </p:tgtEl>
                                        <p:attrNameLst>
                                          <p:attrName>style.visibility</p:attrName>
                                        </p:attrNameLst>
                                      </p:cBhvr>
                                      <p:to>
                                        <p:strVal val="visible"/>
                                      </p:to>
                                    </p:set>
                                    <p:anim calcmode="lin" valueType="num">
                                      <p:cBhvr additive="base">
                                        <p:cTn id="60" dur="500"/>
                                        <p:tgtEl>
                                          <p:spTgt spid="76"/>
                                        </p:tgtEl>
                                        <p:attrNameLst>
                                          <p:attrName>ppt_x</p:attrName>
                                        </p:attrNameLst>
                                      </p:cBhvr>
                                      <p:tavLst>
                                        <p:tav tm="0">
                                          <p:val>
                                            <p:strVal val="#ppt_x-#ppt_w*1.125000"/>
                                          </p:val>
                                        </p:tav>
                                        <p:tav tm="100000">
                                          <p:val>
                                            <p:strVal val="#ppt_x"/>
                                          </p:val>
                                        </p:tav>
                                      </p:tavLst>
                                    </p:anim>
                                    <p:animEffect transition="in" filter="wipe(right)">
                                      <p:cBhvr>
                                        <p:cTn id="61" dur="500"/>
                                        <p:tgtEl>
                                          <p:spTgt spid="76"/>
                                        </p:tgtEl>
                                      </p:cBhvr>
                                    </p:animEffect>
                                  </p:childTnLst>
                                </p:cTn>
                              </p:par>
                              <p:par>
                                <p:cTn id="62" presetID="9" presetClass="emph" presetSubtype="0" grpId="1" nodeType="withEffect">
                                  <p:stCondLst>
                                    <p:cond delay="0"/>
                                  </p:stCondLst>
                                  <p:childTnLst>
                                    <p:set>
                                      <p:cBhvr>
                                        <p:cTn id="63" dur="indefinite"/>
                                        <p:tgtEl>
                                          <p:spTgt spid="75"/>
                                        </p:tgtEl>
                                        <p:attrNameLst>
                                          <p:attrName>style.opacity</p:attrName>
                                        </p:attrNameLst>
                                      </p:cBhvr>
                                      <p:to>
                                        <p:strVal val="0.5"/>
                                      </p:to>
                                    </p:set>
                                    <p:animEffect filter="image" prLst="opacity: 0.5">
                                      <p:cBhvr rctx="IE">
                                        <p:cTn id="64" dur="indefinite"/>
                                        <p:tgtEl>
                                          <p:spTgt spid="75"/>
                                        </p:tgtEl>
                                      </p:cBhvr>
                                    </p:animEffect>
                                  </p:childTnLst>
                                </p:cTn>
                              </p:par>
                              <p:par>
                                <p:cTn id="65" presetID="1" presetClass="exit" presetSubtype="0" fill="hold" grpId="1" nodeType="withEffect">
                                  <p:stCondLst>
                                    <p:cond delay="0"/>
                                  </p:stCondLst>
                                  <p:childTnLst>
                                    <p:set>
                                      <p:cBhvr>
                                        <p:cTn id="66" dur="1" fill="hold">
                                          <p:stCondLst>
                                            <p:cond delay="0"/>
                                          </p:stCondLst>
                                        </p:cTn>
                                        <p:tgtEl>
                                          <p:spTgt spid="58"/>
                                        </p:tgtEl>
                                        <p:attrNameLst>
                                          <p:attrName>style.visibility</p:attrName>
                                        </p:attrNameLst>
                                      </p:cBhvr>
                                      <p:to>
                                        <p:strVal val="hidden"/>
                                      </p:to>
                                    </p:set>
                                  </p:childTnLst>
                                </p:cTn>
                              </p:par>
                              <p:par>
                                <p:cTn id="67" presetID="9" presetClass="emph" presetSubtype="0" nodeType="withEffect">
                                  <p:stCondLst>
                                    <p:cond delay="0"/>
                                  </p:stCondLst>
                                  <p:childTnLst>
                                    <p:set>
                                      <p:cBhvr>
                                        <p:cTn id="68" dur="indefinite"/>
                                        <p:tgtEl>
                                          <p:spTgt spid="79"/>
                                        </p:tgtEl>
                                        <p:attrNameLst>
                                          <p:attrName>style.opacity</p:attrName>
                                        </p:attrNameLst>
                                      </p:cBhvr>
                                      <p:to>
                                        <p:strVal val="0.5"/>
                                      </p:to>
                                    </p:set>
                                    <p:animEffect filter="image" prLst="opacity: 0.5">
                                      <p:cBhvr rctx="IE">
                                        <p:cTn id="69" dur="indefinite"/>
                                        <p:tgtEl>
                                          <p:spTgt spid="79"/>
                                        </p:tgtEl>
                                      </p:cBhvr>
                                    </p:animEffect>
                                  </p:childTnLst>
                                </p:cTn>
                              </p:par>
                              <p:par>
                                <p:cTn id="70" presetID="9" presetClass="emph" presetSubtype="0" grpId="1" nodeType="withEffect">
                                  <p:stCondLst>
                                    <p:cond delay="0"/>
                                  </p:stCondLst>
                                  <p:childTnLst>
                                    <p:set>
                                      <p:cBhvr>
                                        <p:cTn id="71" dur="indefinite"/>
                                        <p:tgtEl>
                                          <p:spTgt spid="83"/>
                                        </p:tgtEl>
                                        <p:attrNameLst>
                                          <p:attrName>style.opacity</p:attrName>
                                        </p:attrNameLst>
                                      </p:cBhvr>
                                      <p:to>
                                        <p:strVal val="0.5"/>
                                      </p:to>
                                    </p:set>
                                    <p:animEffect filter="image" prLst="opacity: 0.5">
                                      <p:cBhvr rctx="IE">
                                        <p:cTn id="72" dur="indefinite"/>
                                        <p:tgtEl>
                                          <p:spTgt spid="83"/>
                                        </p:tgtEl>
                                      </p:cBhvr>
                                    </p:animEffect>
                                  </p:childTnLst>
                                </p:cTn>
                              </p:par>
                              <p:par>
                                <p:cTn id="73" presetID="1" presetClass="exit" presetSubtype="0" fill="hold" grpId="1" nodeType="withEffect">
                                  <p:stCondLst>
                                    <p:cond delay="0"/>
                                  </p:stCondLst>
                                  <p:childTnLst>
                                    <p:set>
                                      <p:cBhvr>
                                        <p:cTn id="74" dur="1" fill="hold">
                                          <p:stCondLst>
                                            <p:cond delay="0"/>
                                          </p:stCondLst>
                                        </p:cTn>
                                        <p:tgtEl>
                                          <p:spTgt spid="52"/>
                                        </p:tgtEl>
                                        <p:attrNameLst>
                                          <p:attrName>style.visibility</p:attrName>
                                        </p:attrNameLst>
                                      </p:cBhvr>
                                      <p:to>
                                        <p:strVal val="hidden"/>
                                      </p:to>
                                    </p:set>
                                  </p:childTnLst>
                                </p:cTn>
                              </p:par>
                              <p:par>
                                <p:cTn id="75" presetID="9" presetClass="emph" presetSubtype="0" nodeType="withEffect">
                                  <p:stCondLst>
                                    <p:cond delay="0"/>
                                  </p:stCondLst>
                                  <p:childTnLst>
                                    <p:set>
                                      <p:cBhvr>
                                        <p:cTn id="76" dur="indefinite"/>
                                        <p:tgtEl>
                                          <p:spTgt spid="60"/>
                                        </p:tgtEl>
                                        <p:attrNameLst>
                                          <p:attrName>style.opacity</p:attrName>
                                        </p:attrNameLst>
                                      </p:cBhvr>
                                      <p:to>
                                        <p:strVal val="0.5"/>
                                      </p:to>
                                    </p:set>
                                    <p:animEffect filter="image" prLst="opacity: 0.5">
                                      <p:cBhvr rctx="IE">
                                        <p:cTn id="77" dur="indefinite"/>
                                        <p:tgtEl>
                                          <p:spTgt spid="60"/>
                                        </p:tgtEl>
                                      </p:cBhvr>
                                    </p:animEffect>
                                  </p:childTnLst>
                                </p:cTn>
                              </p:par>
                              <p:par>
                                <p:cTn id="78" presetID="9" presetClass="emph" presetSubtype="0" nodeType="withEffect">
                                  <p:stCondLst>
                                    <p:cond delay="0"/>
                                  </p:stCondLst>
                                  <p:childTnLst>
                                    <p:set>
                                      <p:cBhvr>
                                        <p:cTn id="79" dur="indefinite"/>
                                        <p:tgtEl>
                                          <p:spTgt spid="63"/>
                                        </p:tgtEl>
                                        <p:attrNameLst>
                                          <p:attrName>style.opacity</p:attrName>
                                        </p:attrNameLst>
                                      </p:cBhvr>
                                      <p:to>
                                        <p:strVal val="0.5"/>
                                      </p:to>
                                    </p:set>
                                    <p:animEffect filter="image" prLst="opacity: 0.5">
                                      <p:cBhvr rctx="IE">
                                        <p:cTn id="80" dur="indefinite"/>
                                        <p:tgtEl>
                                          <p:spTgt spid="63"/>
                                        </p:tgtEl>
                                      </p:cBhvr>
                                    </p:animEffect>
                                  </p:childTnLst>
                                </p:cTn>
                              </p:par>
                              <p:par>
                                <p:cTn id="81" presetID="9" presetClass="emph" presetSubtype="0" nodeType="withEffect">
                                  <p:stCondLst>
                                    <p:cond delay="0"/>
                                  </p:stCondLst>
                                  <p:childTnLst>
                                    <p:set>
                                      <p:cBhvr>
                                        <p:cTn id="82" dur="indefinite"/>
                                        <p:tgtEl>
                                          <p:spTgt spid="66"/>
                                        </p:tgtEl>
                                        <p:attrNameLst>
                                          <p:attrName>style.opacity</p:attrName>
                                        </p:attrNameLst>
                                      </p:cBhvr>
                                      <p:to>
                                        <p:strVal val="0.5"/>
                                      </p:to>
                                    </p:set>
                                    <p:animEffect filter="image" prLst="opacity: 0.5">
                                      <p:cBhvr rctx="IE">
                                        <p:cTn id="83" dur="indefinite"/>
                                        <p:tgtEl>
                                          <p:spTgt spid="66"/>
                                        </p:tgtEl>
                                      </p:cBhvr>
                                    </p:animEffect>
                                  </p:childTnLst>
                                </p:cTn>
                              </p:par>
                              <p:par>
                                <p:cTn id="84" presetID="9" presetClass="emph" presetSubtype="0" nodeType="withEffect">
                                  <p:stCondLst>
                                    <p:cond delay="0"/>
                                  </p:stCondLst>
                                  <p:childTnLst>
                                    <p:set>
                                      <p:cBhvr>
                                        <p:cTn id="85" dur="indefinite"/>
                                        <p:tgtEl>
                                          <p:spTgt spid="69"/>
                                        </p:tgtEl>
                                        <p:attrNameLst>
                                          <p:attrName>style.opacity</p:attrName>
                                        </p:attrNameLst>
                                      </p:cBhvr>
                                      <p:to>
                                        <p:strVal val="0.5"/>
                                      </p:to>
                                    </p:set>
                                    <p:animEffect filter="image" prLst="opacity: 0.5">
                                      <p:cBhvr rctx="IE">
                                        <p:cTn id="86" dur="indefinite"/>
                                        <p:tgtEl>
                                          <p:spTgt spid="69"/>
                                        </p:tgtEl>
                                      </p:cBhvr>
                                    </p:animEffect>
                                  </p:childTnLst>
                                </p:cTn>
                              </p:par>
                              <p:par>
                                <p:cTn id="87" presetID="9" presetClass="emph" presetSubtype="0" grpId="1" nodeType="withEffect">
                                  <p:stCondLst>
                                    <p:cond delay="0"/>
                                  </p:stCondLst>
                                  <p:childTnLst>
                                    <p:set>
                                      <p:cBhvr>
                                        <p:cTn id="88" dur="indefinite"/>
                                        <p:tgtEl>
                                          <p:spTgt spid="84"/>
                                        </p:tgtEl>
                                        <p:attrNameLst>
                                          <p:attrName>style.opacity</p:attrName>
                                        </p:attrNameLst>
                                      </p:cBhvr>
                                      <p:to>
                                        <p:strVal val="0.5"/>
                                      </p:to>
                                    </p:set>
                                    <p:animEffect filter="image" prLst="opacity: 0.5">
                                      <p:cBhvr rctx="IE">
                                        <p:cTn id="89" dur="indefinite"/>
                                        <p:tgtEl>
                                          <p:spTgt spid="84"/>
                                        </p:tgtEl>
                                      </p:cBhvr>
                                    </p:animEffect>
                                  </p:childTnLst>
                                </p:cTn>
                              </p:par>
                              <p:par>
                                <p:cTn id="90" presetID="1" presetClass="exit" presetSubtype="0" fill="hold" grpId="1" nodeType="withEffect">
                                  <p:stCondLst>
                                    <p:cond delay="0"/>
                                  </p:stCondLst>
                                  <p:childTnLst>
                                    <p:set>
                                      <p:cBhvr>
                                        <p:cTn id="91" dur="1" fill="hold">
                                          <p:stCondLst>
                                            <p:cond delay="0"/>
                                          </p:stCondLst>
                                        </p:cTn>
                                        <p:tgtEl>
                                          <p:spTgt spid="53"/>
                                        </p:tgtEl>
                                        <p:attrNameLst>
                                          <p:attrName>style.visibility</p:attrName>
                                        </p:attrNameLst>
                                      </p:cBhvr>
                                      <p:to>
                                        <p:strVal val="hidden"/>
                                      </p:to>
                                    </p:set>
                                  </p:childTnLst>
                                </p:cTn>
                              </p:par>
                              <p:par>
                                <p:cTn id="92" presetID="9" presetClass="emph" presetSubtype="0" grpId="1" nodeType="withEffect">
                                  <p:stCondLst>
                                    <p:cond delay="0"/>
                                  </p:stCondLst>
                                  <p:childTnLst>
                                    <p:set>
                                      <p:cBhvr>
                                        <p:cTn id="93" dur="indefinite"/>
                                        <p:tgtEl>
                                          <p:spTgt spid="85"/>
                                        </p:tgtEl>
                                        <p:attrNameLst>
                                          <p:attrName>style.opacity</p:attrName>
                                        </p:attrNameLst>
                                      </p:cBhvr>
                                      <p:to>
                                        <p:strVal val="0.5"/>
                                      </p:to>
                                    </p:set>
                                    <p:animEffect filter="image" prLst="opacity: 0.5">
                                      <p:cBhvr rctx="IE">
                                        <p:cTn id="94" dur="indefinite"/>
                                        <p:tgtEl>
                                          <p:spTgt spid="85"/>
                                        </p:tgtEl>
                                      </p:cBhvr>
                                    </p:animEffect>
                                  </p:childTnLst>
                                </p:cTn>
                              </p:par>
                              <p:par>
                                <p:cTn id="95" presetID="1" presetClass="exit" presetSubtype="0" fill="hold" grpId="1" nodeType="withEffect">
                                  <p:stCondLst>
                                    <p:cond delay="0"/>
                                  </p:stCondLst>
                                  <p:childTnLst>
                                    <p:set>
                                      <p:cBhvr>
                                        <p:cTn id="96" dur="1" fill="hold">
                                          <p:stCondLst>
                                            <p:cond delay="0"/>
                                          </p:stCondLst>
                                        </p:cTn>
                                        <p:tgtEl>
                                          <p:spTgt spid="54"/>
                                        </p:tgtEl>
                                        <p:attrNameLst>
                                          <p:attrName>style.visibility</p:attrName>
                                        </p:attrNameLst>
                                      </p:cBhvr>
                                      <p:to>
                                        <p:strVal val="hidden"/>
                                      </p:to>
                                    </p:set>
                                  </p:childTnLst>
                                </p:cTn>
                              </p:par>
                              <p:par>
                                <p:cTn id="97" presetID="9" presetClass="emph" presetSubtype="0" grpId="1" nodeType="withEffect">
                                  <p:stCondLst>
                                    <p:cond delay="0"/>
                                  </p:stCondLst>
                                  <p:childTnLst>
                                    <p:set>
                                      <p:cBhvr>
                                        <p:cTn id="98" dur="indefinite"/>
                                        <p:tgtEl>
                                          <p:spTgt spid="86"/>
                                        </p:tgtEl>
                                        <p:attrNameLst>
                                          <p:attrName>style.opacity</p:attrName>
                                        </p:attrNameLst>
                                      </p:cBhvr>
                                      <p:to>
                                        <p:strVal val="0.5"/>
                                      </p:to>
                                    </p:set>
                                    <p:animEffect filter="image" prLst="opacity: 0.5">
                                      <p:cBhvr rctx="IE">
                                        <p:cTn id="99" dur="indefinite"/>
                                        <p:tgtEl>
                                          <p:spTgt spid="86"/>
                                        </p:tgtEl>
                                      </p:cBhvr>
                                    </p:animEffect>
                                  </p:childTnLst>
                                </p:cTn>
                              </p:par>
                              <p:par>
                                <p:cTn id="100" presetID="1" presetClass="exit" presetSubtype="0" fill="hold" grpId="1" nodeType="withEffect">
                                  <p:stCondLst>
                                    <p:cond delay="0"/>
                                  </p:stCondLst>
                                  <p:childTnLst>
                                    <p:set>
                                      <p:cBhvr>
                                        <p:cTn id="101" dur="1" fill="hold">
                                          <p:stCondLst>
                                            <p:cond delay="0"/>
                                          </p:stCondLst>
                                        </p:cTn>
                                        <p:tgtEl>
                                          <p:spTgt spid="55"/>
                                        </p:tgtEl>
                                        <p:attrNameLst>
                                          <p:attrName>style.visibility</p:attrName>
                                        </p:attrNameLst>
                                      </p:cBhvr>
                                      <p:to>
                                        <p:strVal val="hidden"/>
                                      </p:to>
                                    </p:set>
                                  </p:childTnLst>
                                </p:cTn>
                              </p:par>
                              <p:par>
                                <p:cTn id="102" presetID="9" presetClass="emph" presetSubtype="0" grpId="1" nodeType="withEffect">
                                  <p:stCondLst>
                                    <p:cond delay="0"/>
                                  </p:stCondLst>
                                  <p:childTnLst>
                                    <p:set>
                                      <p:cBhvr>
                                        <p:cTn id="103" dur="indefinite"/>
                                        <p:tgtEl>
                                          <p:spTgt spid="87"/>
                                        </p:tgtEl>
                                        <p:attrNameLst>
                                          <p:attrName>style.opacity</p:attrName>
                                        </p:attrNameLst>
                                      </p:cBhvr>
                                      <p:to>
                                        <p:strVal val="0.5"/>
                                      </p:to>
                                    </p:set>
                                    <p:animEffect filter="image" prLst="opacity: 0.5">
                                      <p:cBhvr rctx="IE">
                                        <p:cTn id="104" dur="indefinite"/>
                                        <p:tgtEl>
                                          <p:spTgt spid="87"/>
                                        </p:tgtEl>
                                      </p:cBhvr>
                                    </p:animEffect>
                                  </p:childTnLst>
                                </p:cTn>
                              </p:par>
                              <p:par>
                                <p:cTn id="105" presetID="1" presetClass="exit" presetSubtype="0" fill="hold" grpId="1" nodeType="withEffect">
                                  <p:stCondLst>
                                    <p:cond delay="0"/>
                                  </p:stCondLst>
                                  <p:childTnLst>
                                    <p:set>
                                      <p:cBhvr>
                                        <p:cTn id="106" dur="1" fill="hold">
                                          <p:stCondLst>
                                            <p:cond delay="0"/>
                                          </p:stCondLst>
                                        </p:cTn>
                                        <p:tgtEl>
                                          <p:spTgt spid="56"/>
                                        </p:tgtEl>
                                        <p:attrNameLst>
                                          <p:attrName>style.visibility</p:attrName>
                                        </p:attrNameLst>
                                      </p:cBhvr>
                                      <p:to>
                                        <p:strVal val="hidden"/>
                                      </p:to>
                                    </p:set>
                                  </p:childTnLst>
                                </p:cTn>
                              </p:par>
                              <p:par>
                                <p:cTn id="107" presetID="9" presetClass="emph" presetSubtype="0" nodeType="withEffect">
                                  <p:stCondLst>
                                    <p:cond delay="0"/>
                                  </p:stCondLst>
                                  <p:childTnLst>
                                    <p:set>
                                      <p:cBhvr>
                                        <p:cTn id="108" dur="indefinite"/>
                                        <p:tgtEl>
                                          <p:spTgt spid="72"/>
                                        </p:tgtEl>
                                        <p:attrNameLst>
                                          <p:attrName>style.opacity</p:attrName>
                                        </p:attrNameLst>
                                      </p:cBhvr>
                                      <p:to>
                                        <p:strVal val="0.5"/>
                                      </p:to>
                                    </p:set>
                                    <p:animEffect filter="image" prLst="opacity: 0.5">
                                      <p:cBhvr rctx="IE">
                                        <p:cTn id="109" dur="indefinite"/>
                                        <p:tgtEl>
                                          <p:spTgt spid="72"/>
                                        </p:tgtEl>
                                      </p:cBhvr>
                                    </p:animEffect>
                                  </p:childTnLst>
                                </p:cTn>
                              </p:par>
                              <p:par>
                                <p:cTn id="110" presetID="1" presetClass="exit" presetSubtype="0" fill="hold" grpId="0" nodeType="withEffect">
                                  <p:stCondLst>
                                    <p:cond delay="0"/>
                                  </p:stCondLst>
                                  <p:childTnLst>
                                    <p:set>
                                      <p:cBhvr>
                                        <p:cTn id="111" dur="1" fill="hold">
                                          <p:stCondLst>
                                            <p:cond delay="0"/>
                                          </p:stCondLst>
                                        </p:cTn>
                                        <p:tgtEl>
                                          <p:spTgt spid="5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52" grpId="1" animBg="1"/>
      <p:bldP spid="53" grpId="0" animBg="1"/>
      <p:bldP spid="53" grpId="1" animBg="1"/>
      <p:bldP spid="54" grpId="0" animBg="1"/>
      <p:bldP spid="54" grpId="1" animBg="1"/>
      <p:bldP spid="55" grpId="0" animBg="1"/>
      <p:bldP spid="55" grpId="1" animBg="1"/>
      <p:bldP spid="56" grpId="0" animBg="1"/>
      <p:bldP spid="56" grpId="1" animBg="1"/>
      <p:bldP spid="57" grpId="0" animBg="1"/>
      <p:bldP spid="58" grpId="0" animBg="1"/>
      <p:bldP spid="58" grpId="1" animBg="1"/>
      <p:bldP spid="59" grpId="0" animBg="1"/>
      <p:bldP spid="75" grpId="0" animBg="1"/>
      <p:bldP spid="75" grpId="1" animBg="1"/>
      <p:bldP spid="83" grpId="0" animBg="1"/>
      <p:bldP spid="83" grpId="1" animBg="1"/>
      <p:bldP spid="84" grpId="0" animBg="1"/>
      <p:bldP spid="84" grpId="1" animBg="1"/>
      <p:bldP spid="85" grpId="0" animBg="1"/>
      <p:bldP spid="85" grpId="1" animBg="1"/>
      <p:bldP spid="86" grpId="0" animBg="1"/>
      <p:bldP spid="86" grpId="1" animBg="1"/>
      <p:bldP spid="87" grpId="0" animBg="1"/>
      <p:bldP spid="87" grpId="1" animBg="1"/>
      <p:bldP spid="8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 name="Picture 55">
            <a:extLst>
              <a:ext uri="{FF2B5EF4-FFF2-40B4-BE49-F238E27FC236}">
                <a16:creationId xmlns:a16="http://schemas.microsoft.com/office/drawing/2014/main" id="{ACFA3523-408D-E2C0-A0DF-62FE3289292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01" name="object 5">
            <a:extLst>
              <a:ext uri="{FF2B5EF4-FFF2-40B4-BE49-F238E27FC236}">
                <a16:creationId xmlns:a16="http://schemas.microsoft.com/office/drawing/2014/main" id="{CB287657-5455-4E06-BA45-7B52E1D47917}"/>
              </a:ext>
            </a:extLst>
          </p:cNvPr>
          <p:cNvSpPr txBox="1">
            <a:spLocks noGrp="1"/>
          </p:cNvSpPr>
          <p:nvPr>
            <p:ph type="title"/>
          </p:nvPr>
        </p:nvSpPr>
        <p:spPr>
          <a:xfrm>
            <a:off x="5388428" y="1691229"/>
            <a:ext cx="3608612" cy="702115"/>
          </a:xfrm>
          <a:prstGeom prst="rect">
            <a:avLst/>
          </a:prstGeom>
        </p:spPr>
        <p:txBody>
          <a:bodyPr vert="horz" wrap="square" lIns="0" tIns="9525" rIns="0" bIns="0" rtlCol="0" anchor="ctr">
            <a:spAutoFit/>
          </a:bodyPr>
          <a:lstStyle/>
          <a:p>
            <a:pPr marL="9525" algn="r">
              <a:lnSpc>
                <a:spcPct val="100000"/>
              </a:lnSpc>
              <a:spcBef>
                <a:spcPts val="75"/>
              </a:spcBef>
            </a:pPr>
            <a:r>
              <a:rPr lang="en-US" sz="2250" b="1" dirty="0">
                <a:latin typeface="Open Sans" panose="020B0606030504020204" pitchFamily="34" charset="0"/>
                <a:ea typeface="Open Sans" panose="020B0606030504020204" pitchFamily="34" charset="0"/>
                <a:cs typeface="Open Sans" panose="020B0606030504020204" pitchFamily="34" charset="0"/>
              </a:rPr>
              <a:t>Pillar One and Pillar Two – Revised Roadmap</a:t>
            </a:r>
            <a:endParaRPr sz="2250" b="1" dirty="0">
              <a:latin typeface="Open Sans" panose="020B0606030504020204" pitchFamily="34" charset="0"/>
              <a:ea typeface="Open Sans" panose="020B0606030504020204" pitchFamily="34" charset="0"/>
              <a:cs typeface="Open Sans" panose="020B0606030504020204" pitchFamily="34" charset="0"/>
            </a:endParaRPr>
          </a:p>
        </p:txBody>
      </p:sp>
      <p:sp>
        <p:nvSpPr>
          <p:cNvPr id="11" name="Content Placeholder 2">
            <a:extLst>
              <a:ext uri="{FF2B5EF4-FFF2-40B4-BE49-F238E27FC236}">
                <a16:creationId xmlns:a16="http://schemas.microsoft.com/office/drawing/2014/main" id="{0C3C75ED-B75C-0A90-E919-3F527D7BCAC5}"/>
              </a:ext>
            </a:extLst>
          </p:cNvPr>
          <p:cNvSpPr>
            <a:spLocks noGrp="1"/>
          </p:cNvSpPr>
          <p:nvPr>
            <p:ph idx="1"/>
          </p:nvPr>
        </p:nvSpPr>
        <p:spPr>
          <a:xfrm>
            <a:off x="860488" y="2332675"/>
            <a:ext cx="7582112" cy="2628900"/>
          </a:xfrm>
        </p:spPr>
        <p:txBody>
          <a:bodyPr>
            <a:normAutofit/>
          </a:bodyPr>
          <a:lstStyle/>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ID" sz="1350" dirty="0">
              <a:latin typeface="Arial" panose="020B0604020202020204" pitchFamily="34" charset="0"/>
              <a:ea typeface="Courier New" panose="02070309020205020404" pitchFamily="49" charset="0"/>
              <a:cs typeface="Arial" panose="020B0604020202020204" pitchFamily="34" charset="0"/>
            </a:endParaRPr>
          </a:p>
          <a:p>
            <a:endParaRPr lang="en-ID" dirty="0"/>
          </a:p>
        </p:txBody>
      </p:sp>
      <p:sp>
        <p:nvSpPr>
          <p:cNvPr id="5" name="Footer Placeholder 4">
            <a:extLst>
              <a:ext uri="{FF2B5EF4-FFF2-40B4-BE49-F238E27FC236}">
                <a16:creationId xmlns:a16="http://schemas.microsoft.com/office/drawing/2014/main" id="{82A83115-8944-64D9-C0F8-AEE89AAEB589}"/>
              </a:ext>
            </a:extLst>
          </p:cNvPr>
          <p:cNvSpPr>
            <a:spLocks noGrp="1"/>
          </p:cNvSpPr>
          <p:nvPr>
            <p:ph type="ftr" sz="quarter" idx="11"/>
          </p:nvPr>
        </p:nvSpPr>
        <p:spPr>
          <a:xfrm>
            <a:off x="3028950" y="5510213"/>
            <a:ext cx="3086100" cy="273844"/>
          </a:xfrm>
        </p:spPr>
        <p:txBody>
          <a:bodyPr/>
          <a:lstStyle/>
          <a:p>
            <a:pPr defTabSz="685800">
              <a:defRPr/>
            </a:pPr>
            <a:r>
              <a:rPr lang="en-US" dirty="0">
                <a:solidFill>
                  <a:prstClr val="black">
                    <a:tint val="75000"/>
                  </a:prstClr>
                </a:solidFill>
                <a:latin typeface="Calibri" panose="020F0502020204030204"/>
              </a:rPr>
              <a:t>AOTCA General Meeting and International Tax Conference 2022</a:t>
            </a:r>
            <a:endParaRPr lang="en-ID" dirty="0">
              <a:solidFill>
                <a:prstClr val="black">
                  <a:tint val="75000"/>
                </a:prstClr>
              </a:solidFill>
              <a:latin typeface="Calibri" panose="020F0502020204030204"/>
            </a:endParaRPr>
          </a:p>
        </p:txBody>
      </p:sp>
      <p:sp>
        <p:nvSpPr>
          <p:cNvPr id="8" name="Rectangle: Rounded Corners 7">
            <a:extLst>
              <a:ext uri="{FF2B5EF4-FFF2-40B4-BE49-F238E27FC236}">
                <a16:creationId xmlns:a16="http://schemas.microsoft.com/office/drawing/2014/main" id="{043DAE28-D7BA-17B8-C441-0B93B8985920}"/>
              </a:ext>
            </a:extLst>
          </p:cNvPr>
          <p:cNvSpPr/>
          <p:nvPr/>
        </p:nvSpPr>
        <p:spPr>
          <a:xfrm>
            <a:off x="8481418" y="5320904"/>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ID" sz="1350">
              <a:solidFill>
                <a:prstClr val="white"/>
              </a:solidFill>
              <a:latin typeface="Calibri" panose="020F0502020204030204"/>
            </a:endParaRPr>
          </a:p>
        </p:txBody>
      </p:sp>
      <p:sp>
        <p:nvSpPr>
          <p:cNvPr id="9" name="TextBox 8">
            <a:extLst>
              <a:ext uri="{FF2B5EF4-FFF2-40B4-BE49-F238E27FC236}">
                <a16:creationId xmlns:a16="http://schemas.microsoft.com/office/drawing/2014/main" id="{BC043383-9F2E-AF9F-B0DB-5F016C013B9D}"/>
              </a:ext>
            </a:extLst>
          </p:cNvPr>
          <p:cNvSpPr txBox="1"/>
          <p:nvPr/>
        </p:nvSpPr>
        <p:spPr>
          <a:xfrm>
            <a:off x="8522494" y="5381603"/>
            <a:ext cx="421998" cy="323165"/>
          </a:xfrm>
          <a:prstGeom prst="rect">
            <a:avLst/>
          </a:prstGeom>
          <a:noFill/>
        </p:spPr>
        <p:txBody>
          <a:bodyPr wrap="square" rtlCol="0">
            <a:spAutoFit/>
          </a:bodyPr>
          <a:lstStyle/>
          <a:p>
            <a:pPr defTabSz="685800">
              <a:defRPr/>
            </a:pPr>
            <a:r>
              <a:rPr lang="en-US" sz="1500" b="1" dirty="0">
                <a:solidFill>
                  <a:prstClr val="white"/>
                </a:solidFill>
                <a:latin typeface="Arial" panose="020B0604020202020204" pitchFamily="34" charset="0"/>
                <a:cs typeface="Arial" panose="020B0604020202020204" pitchFamily="34" charset="0"/>
              </a:rPr>
              <a:t>17</a:t>
            </a:r>
            <a:endParaRPr lang="en-ID" sz="1500" b="1" dirty="0">
              <a:solidFill>
                <a:prstClr val="white"/>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AAB38745-B546-C290-C990-CD599B93CDA9}"/>
              </a:ext>
            </a:extLst>
          </p:cNvPr>
          <p:cNvSpPr/>
          <p:nvPr/>
        </p:nvSpPr>
        <p:spPr>
          <a:xfrm>
            <a:off x="0" y="839263"/>
            <a:ext cx="9144000" cy="763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ID" sz="1350">
              <a:solidFill>
                <a:prstClr val="white"/>
              </a:solidFill>
              <a:latin typeface="Calibri" panose="020F0502020204030204"/>
            </a:endParaRPr>
          </a:p>
        </p:txBody>
      </p:sp>
      <p:sp>
        <p:nvSpPr>
          <p:cNvPr id="58" name="object 2">
            <a:extLst>
              <a:ext uri="{FF2B5EF4-FFF2-40B4-BE49-F238E27FC236}">
                <a16:creationId xmlns:a16="http://schemas.microsoft.com/office/drawing/2014/main" id="{A0A7CBAE-113A-4106-900D-84A6E1EFAF87}"/>
              </a:ext>
            </a:extLst>
          </p:cNvPr>
          <p:cNvSpPr txBox="1"/>
          <p:nvPr/>
        </p:nvSpPr>
        <p:spPr>
          <a:xfrm>
            <a:off x="5747712" y="5829654"/>
            <a:ext cx="3123247" cy="217367"/>
          </a:xfrm>
          <a:prstGeom prst="rect">
            <a:avLst/>
          </a:prstGeom>
        </p:spPr>
        <p:txBody>
          <a:bodyPr vert="horz" wrap="square" lIns="0" tIns="9525" rIns="0" bIns="0" rtlCol="0">
            <a:spAutoFit/>
          </a:bodyPr>
          <a:lstStyle/>
          <a:p>
            <a:pPr marR="3810" algn="r">
              <a:spcBef>
                <a:spcPts val="75"/>
              </a:spcBef>
              <a:defRPr/>
            </a:pPr>
            <a:r>
              <a:rPr sz="675" spc="-4" dirty="0">
                <a:solidFill>
                  <a:prstClr val="black"/>
                </a:solidFill>
                <a:latin typeface="Calibri Light"/>
                <a:cs typeface="Calibri Light"/>
              </a:rPr>
              <a:t>G20/OECD</a:t>
            </a:r>
            <a:r>
              <a:rPr sz="675" spc="-19" dirty="0">
                <a:solidFill>
                  <a:prstClr val="black"/>
                </a:solidFill>
                <a:latin typeface="Calibri Light"/>
                <a:cs typeface="Calibri Light"/>
              </a:rPr>
              <a:t> </a:t>
            </a:r>
            <a:r>
              <a:rPr sz="675" spc="-4" dirty="0">
                <a:solidFill>
                  <a:prstClr val="black"/>
                </a:solidFill>
                <a:latin typeface="Calibri Light"/>
                <a:cs typeface="Calibri Light"/>
              </a:rPr>
              <a:t>The</a:t>
            </a:r>
            <a:r>
              <a:rPr sz="675" spc="4" dirty="0">
                <a:solidFill>
                  <a:prstClr val="black"/>
                </a:solidFill>
                <a:latin typeface="Calibri Light"/>
                <a:cs typeface="Calibri Light"/>
              </a:rPr>
              <a:t> </a:t>
            </a:r>
            <a:r>
              <a:rPr sz="675" spc="-4" dirty="0">
                <a:solidFill>
                  <a:prstClr val="black"/>
                </a:solidFill>
                <a:latin typeface="Calibri Light"/>
                <a:cs typeface="Calibri Light"/>
              </a:rPr>
              <a:t>Digitalised</a:t>
            </a:r>
            <a:r>
              <a:rPr sz="675" spc="-15" dirty="0">
                <a:solidFill>
                  <a:prstClr val="black"/>
                </a:solidFill>
                <a:latin typeface="Calibri Light"/>
                <a:cs typeface="Calibri Light"/>
              </a:rPr>
              <a:t> </a:t>
            </a:r>
            <a:r>
              <a:rPr sz="675" spc="-4" dirty="0">
                <a:solidFill>
                  <a:prstClr val="black"/>
                </a:solidFill>
                <a:latin typeface="Calibri Light"/>
                <a:cs typeface="Calibri Light"/>
              </a:rPr>
              <a:t>Economy</a:t>
            </a:r>
            <a:r>
              <a:rPr sz="675" spc="11" dirty="0">
                <a:solidFill>
                  <a:prstClr val="black"/>
                </a:solidFill>
                <a:latin typeface="Calibri Light"/>
                <a:cs typeface="Calibri Light"/>
              </a:rPr>
              <a:t> </a:t>
            </a:r>
            <a:r>
              <a:rPr sz="675" dirty="0">
                <a:solidFill>
                  <a:prstClr val="black"/>
                </a:solidFill>
                <a:latin typeface="Calibri Light"/>
                <a:cs typeface="Calibri Light"/>
              </a:rPr>
              <a:t>–</a:t>
            </a:r>
            <a:endParaRPr sz="675">
              <a:solidFill>
                <a:prstClr val="black"/>
              </a:solidFill>
              <a:latin typeface="Calibri Light"/>
              <a:cs typeface="Calibri Light"/>
            </a:endParaRPr>
          </a:p>
          <a:p>
            <a:pPr marR="6191" algn="r">
              <a:defRPr/>
            </a:pPr>
            <a:r>
              <a:rPr sz="675" spc="-4" dirty="0">
                <a:solidFill>
                  <a:prstClr val="black"/>
                </a:solidFill>
                <a:latin typeface="Calibri Light"/>
                <a:cs typeface="Calibri Light"/>
              </a:rPr>
              <a:t>Update</a:t>
            </a:r>
            <a:r>
              <a:rPr sz="675" dirty="0">
                <a:solidFill>
                  <a:prstClr val="black"/>
                </a:solidFill>
                <a:latin typeface="Calibri Light"/>
                <a:cs typeface="Calibri Light"/>
              </a:rPr>
              <a:t> </a:t>
            </a:r>
            <a:r>
              <a:rPr sz="675" spc="-4" dirty="0">
                <a:solidFill>
                  <a:prstClr val="black"/>
                </a:solidFill>
                <a:latin typeface="Calibri Light"/>
                <a:cs typeface="Calibri Light"/>
              </a:rPr>
              <a:t>On</a:t>
            </a:r>
            <a:r>
              <a:rPr sz="675" spc="-8" dirty="0">
                <a:solidFill>
                  <a:prstClr val="black"/>
                </a:solidFill>
                <a:latin typeface="Calibri Light"/>
                <a:cs typeface="Calibri Light"/>
              </a:rPr>
              <a:t> </a:t>
            </a:r>
            <a:r>
              <a:rPr sz="675" spc="-4" dirty="0">
                <a:solidFill>
                  <a:prstClr val="black"/>
                </a:solidFill>
                <a:latin typeface="Calibri Light"/>
                <a:cs typeface="Calibri Light"/>
              </a:rPr>
              <a:t>Taxation</a:t>
            </a:r>
            <a:r>
              <a:rPr sz="675" spc="8" dirty="0">
                <a:solidFill>
                  <a:prstClr val="black"/>
                </a:solidFill>
                <a:latin typeface="Calibri Light"/>
                <a:cs typeface="Calibri Light"/>
              </a:rPr>
              <a:t> </a:t>
            </a:r>
            <a:r>
              <a:rPr sz="675" spc="-4" dirty="0">
                <a:solidFill>
                  <a:prstClr val="black"/>
                </a:solidFill>
                <a:latin typeface="Calibri Light"/>
                <a:cs typeface="Calibri Light"/>
              </a:rPr>
              <a:t>Of </a:t>
            </a:r>
            <a:r>
              <a:rPr sz="675" dirty="0">
                <a:solidFill>
                  <a:prstClr val="black"/>
                </a:solidFill>
                <a:latin typeface="Calibri Light"/>
                <a:cs typeface="Calibri Light"/>
              </a:rPr>
              <a:t>Digital</a:t>
            </a:r>
            <a:r>
              <a:rPr sz="675" spc="4" dirty="0">
                <a:solidFill>
                  <a:prstClr val="black"/>
                </a:solidFill>
                <a:latin typeface="Calibri Light"/>
                <a:cs typeface="Calibri Light"/>
              </a:rPr>
              <a:t> </a:t>
            </a:r>
            <a:r>
              <a:rPr sz="675" spc="-4" dirty="0">
                <a:solidFill>
                  <a:prstClr val="black"/>
                </a:solidFill>
                <a:latin typeface="Calibri Light"/>
                <a:cs typeface="Calibri Light"/>
              </a:rPr>
              <a:t>Economy</a:t>
            </a:r>
            <a:r>
              <a:rPr sz="675" spc="4" dirty="0">
                <a:solidFill>
                  <a:prstClr val="black"/>
                </a:solidFill>
                <a:latin typeface="Calibri Light"/>
                <a:cs typeface="Calibri Light"/>
              </a:rPr>
              <a:t> </a:t>
            </a:r>
            <a:r>
              <a:rPr sz="675" spc="-4" dirty="0">
                <a:solidFill>
                  <a:prstClr val="black"/>
                </a:solidFill>
                <a:latin typeface="Calibri Light"/>
                <a:cs typeface="Calibri Light"/>
              </a:rPr>
              <a:t>(Pillar</a:t>
            </a:r>
            <a:r>
              <a:rPr sz="675" spc="15" dirty="0">
                <a:solidFill>
                  <a:prstClr val="black"/>
                </a:solidFill>
                <a:latin typeface="Calibri Light"/>
                <a:cs typeface="Calibri Light"/>
              </a:rPr>
              <a:t> </a:t>
            </a:r>
            <a:r>
              <a:rPr sz="675" spc="-4" dirty="0">
                <a:solidFill>
                  <a:prstClr val="black"/>
                </a:solidFill>
                <a:latin typeface="Calibri Light"/>
                <a:cs typeface="Calibri Light"/>
              </a:rPr>
              <a:t>One)</a:t>
            </a:r>
            <a:r>
              <a:rPr sz="675" spc="8" dirty="0">
                <a:solidFill>
                  <a:prstClr val="black"/>
                </a:solidFill>
                <a:latin typeface="Calibri Light"/>
                <a:cs typeface="Calibri Light"/>
              </a:rPr>
              <a:t> </a:t>
            </a:r>
            <a:r>
              <a:rPr sz="675" spc="-4" dirty="0">
                <a:solidFill>
                  <a:prstClr val="black"/>
                </a:solidFill>
                <a:latin typeface="Calibri Light"/>
                <a:cs typeface="Calibri Light"/>
              </a:rPr>
              <a:t>And</a:t>
            </a:r>
            <a:r>
              <a:rPr sz="675" spc="-8" dirty="0">
                <a:solidFill>
                  <a:prstClr val="black"/>
                </a:solidFill>
                <a:latin typeface="Calibri Light"/>
                <a:cs typeface="Calibri Light"/>
              </a:rPr>
              <a:t> </a:t>
            </a:r>
            <a:r>
              <a:rPr sz="675" spc="-4" dirty="0">
                <a:solidFill>
                  <a:prstClr val="black"/>
                </a:solidFill>
                <a:latin typeface="Calibri Light"/>
                <a:cs typeface="Calibri Light"/>
              </a:rPr>
              <a:t>Global</a:t>
            </a:r>
            <a:r>
              <a:rPr sz="675" spc="4" dirty="0">
                <a:solidFill>
                  <a:prstClr val="black"/>
                </a:solidFill>
                <a:latin typeface="Calibri Light"/>
                <a:cs typeface="Calibri Light"/>
              </a:rPr>
              <a:t> </a:t>
            </a:r>
            <a:r>
              <a:rPr sz="675" spc="-4" dirty="0">
                <a:solidFill>
                  <a:prstClr val="black"/>
                </a:solidFill>
                <a:latin typeface="Calibri Light"/>
                <a:cs typeface="Calibri Light"/>
              </a:rPr>
              <a:t>Minimum</a:t>
            </a:r>
            <a:r>
              <a:rPr sz="675" spc="-8" dirty="0">
                <a:solidFill>
                  <a:prstClr val="black"/>
                </a:solidFill>
                <a:latin typeface="Calibri Light"/>
                <a:cs typeface="Calibri Light"/>
              </a:rPr>
              <a:t> </a:t>
            </a:r>
            <a:r>
              <a:rPr sz="675" spc="-4" dirty="0">
                <a:solidFill>
                  <a:prstClr val="black"/>
                </a:solidFill>
                <a:latin typeface="Calibri Light"/>
                <a:cs typeface="Calibri Light"/>
              </a:rPr>
              <a:t>Rate</a:t>
            </a:r>
            <a:r>
              <a:rPr sz="675" dirty="0">
                <a:solidFill>
                  <a:prstClr val="black"/>
                </a:solidFill>
                <a:latin typeface="Calibri Light"/>
                <a:cs typeface="Calibri Light"/>
              </a:rPr>
              <a:t> </a:t>
            </a:r>
            <a:r>
              <a:rPr sz="675" spc="-4" dirty="0">
                <a:solidFill>
                  <a:prstClr val="black"/>
                </a:solidFill>
                <a:latin typeface="Calibri Light"/>
                <a:cs typeface="Calibri Light"/>
              </a:rPr>
              <a:t>(Pillar</a:t>
            </a:r>
            <a:r>
              <a:rPr sz="675" spc="15" dirty="0">
                <a:solidFill>
                  <a:prstClr val="black"/>
                </a:solidFill>
                <a:latin typeface="Calibri Light"/>
                <a:cs typeface="Calibri Light"/>
              </a:rPr>
              <a:t> </a:t>
            </a:r>
            <a:r>
              <a:rPr sz="675" spc="-8" dirty="0">
                <a:solidFill>
                  <a:prstClr val="black"/>
                </a:solidFill>
                <a:latin typeface="Calibri Light"/>
                <a:cs typeface="Calibri Light"/>
              </a:rPr>
              <a:t>Two)</a:t>
            </a:r>
            <a:endParaRPr sz="675">
              <a:solidFill>
                <a:prstClr val="black"/>
              </a:solidFill>
              <a:latin typeface="Calibri Light"/>
              <a:cs typeface="Calibri Light"/>
            </a:endParaRPr>
          </a:p>
        </p:txBody>
      </p:sp>
      <p:pic>
        <p:nvPicPr>
          <p:cNvPr id="59" name="object 4">
            <a:extLst>
              <a:ext uri="{FF2B5EF4-FFF2-40B4-BE49-F238E27FC236}">
                <a16:creationId xmlns:a16="http://schemas.microsoft.com/office/drawing/2014/main" id="{9D53DBA1-75FB-447D-84E2-B4DB7CF3F208}"/>
              </a:ext>
            </a:extLst>
          </p:cNvPr>
          <p:cNvPicPr/>
          <p:nvPr/>
        </p:nvPicPr>
        <p:blipFill>
          <a:blip r:embed="rId3" cstate="email">
            <a:extLst>
              <a:ext uri="{28A0092B-C50C-407E-A947-70E740481C1C}">
                <a14:useLocalDpi xmlns:a14="http://schemas.microsoft.com/office/drawing/2010/main"/>
              </a:ext>
            </a:extLst>
          </a:blip>
          <a:stretch>
            <a:fillRect/>
          </a:stretch>
        </p:blipFill>
        <p:spPr>
          <a:xfrm>
            <a:off x="164158" y="2201925"/>
            <a:ext cx="7621532" cy="3615595"/>
          </a:xfrm>
          <a:prstGeom prst="rect">
            <a:avLst/>
          </a:prstGeom>
        </p:spPr>
      </p:pic>
      <p:grpSp>
        <p:nvGrpSpPr>
          <p:cNvPr id="60" name="object 7">
            <a:extLst>
              <a:ext uri="{FF2B5EF4-FFF2-40B4-BE49-F238E27FC236}">
                <a16:creationId xmlns:a16="http://schemas.microsoft.com/office/drawing/2014/main" id="{B340D92E-0835-4A5D-B541-A651A74AEB9E}"/>
              </a:ext>
            </a:extLst>
          </p:cNvPr>
          <p:cNvGrpSpPr/>
          <p:nvPr/>
        </p:nvGrpSpPr>
        <p:grpSpPr>
          <a:xfrm>
            <a:off x="420379" y="1641855"/>
            <a:ext cx="6049804" cy="3607118"/>
            <a:chOff x="525780" y="803148"/>
            <a:chExt cx="8066405" cy="4809490"/>
          </a:xfrm>
        </p:grpSpPr>
        <p:sp>
          <p:nvSpPr>
            <p:cNvPr id="61" name="object 8">
              <a:extLst>
                <a:ext uri="{FF2B5EF4-FFF2-40B4-BE49-F238E27FC236}">
                  <a16:creationId xmlns:a16="http://schemas.microsoft.com/office/drawing/2014/main" id="{C5BF5E5F-614F-410B-B763-40414FBAF45C}"/>
                </a:ext>
              </a:extLst>
            </p:cNvPr>
            <p:cNvSpPr/>
            <p:nvPr/>
          </p:nvSpPr>
          <p:spPr>
            <a:xfrm>
              <a:off x="8275065" y="5561711"/>
              <a:ext cx="296545" cy="30480"/>
            </a:xfrm>
            <a:custGeom>
              <a:avLst/>
              <a:gdLst/>
              <a:ahLst/>
              <a:cxnLst/>
              <a:rect l="l" t="t" r="r" b="b"/>
              <a:pathLst>
                <a:path w="296545" h="30479">
                  <a:moveTo>
                    <a:pt x="0" y="0"/>
                  </a:moveTo>
                  <a:lnTo>
                    <a:pt x="296417" y="30225"/>
                  </a:lnTo>
                </a:path>
              </a:pathLst>
            </a:custGeom>
            <a:ln w="41275">
              <a:solidFill>
                <a:srgbClr val="FFFFFF"/>
              </a:solidFill>
            </a:ln>
          </p:spPr>
          <p:txBody>
            <a:bodyPr wrap="square" lIns="0" tIns="0" rIns="0" bIns="0" rtlCol="0"/>
            <a:lstStyle/>
            <a:p>
              <a:pPr defTabSz="685800">
                <a:defRPr/>
              </a:pPr>
              <a:endParaRPr sz="1350" kern="0">
                <a:solidFill>
                  <a:prstClr val="black"/>
                </a:solidFill>
              </a:endParaRPr>
            </a:p>
          </p:txBody>
        </p:sp>
        <p:sp>
          <p:nvSpPr>
            <p:cNvPr id="62" name="object 9">
              <a:extLst>
                <a:ext uri="{FF2B5EF4-FFF2-40B4-BE49-F238E27FC236}">
                  <a16:creationId xmlns:a16="http://schemas.microsoft.com/office/drawing/2014/main" id="{F999BC6C-0350-4BE2-9277-606F1E73EB5E}"/>
                </a:ext>
              </a:extLst>
            </p:cNvPr>
            <p:cNvSpPr/>
            <p:nvPr/>
          </p:nvSpPr>
          <p:spPr>
            <a:xfrm>
              <a:off x="5535930" y="5179313"/>
              <a:ext cx="2639060" cy="365760"/>
            </a:xfrm>
            <a:custGeom>
              <a:avLst/>
              <a:gdLst/>
              <a:ahLst/>
              <a:cxnLst/>
              <a:rect l="l" t="t" r="r" b="b"/>
              <a:pathLst>
                <a:path w="2639059" h="365760">
                  <a:moveTo>
                    <a:pt x="2086355" y="289560"/>
                  </a:moveTo>
                  <a:lnTo>
                    <a:pt x="2638805" y="365760"/>
                  </a:lnTo>
                </a:path>
                <a:path w="2639059" h="365760">
                  <a:moveTo>
                    <a:pt x="1382268" y="193548"/>
                  </a:moveTo>
                  <a:lnTo>
                    <a:pt x="1934718" y="269748"/>
                  </a:lnTo>
                </a:path>
                <a:path w="2639059" h="365760">
                  <a:moveTo>
                    <a:pt x="685800" y="105156"/>
                  </a:moveTo>
                  <a:lnTo>
                    <a:pt x="1238250" y="181356"/>
                  </a:lnTo>
                </a:path>
                <a:path w="2639059" h="365760">
                  <a:moveTo>
                    <a:pt x="0" y="0"/>
                  </a:moveTo>
                  <a:lnTo>
                    <a:pt x="552450" y="76200"/>
                  </a:lnTo>
                </a:path>
              </a:pathLst>
            </a:custGeom>
            <a:ln w="41275">
              <a:solidFill>
                <a:srgbClr val="FFFFFF"/>
              </a:solidFill>
            </a:ln>
          </p:spPr>
          <p:txBody>
            <a:bodyPr wrap="square" lIns="0" tIns="0" rIns="0" bIns="0" rtlCol="0"/>
            <a:lstStyle/>
            <a:p>
              <a:pPr defTabSz="685800">
                <a:defRPr/>
              </a:pPr>
              <a:endParaRPr sz="1350" kern="0">
                <a:solidFill>
                  <a:prstClr val="black"/>
                </a:solidFill>
              </a:endParaRPr>
            </a:p>
          </p:txBody>
        </p:sp>
        <p:sp>
          <p:nvSpPr>
            <p:cNvPr id="63" name="object 10">
              <a:extLst>
                <a:ext uri="{FF2B5EF4-FFF2-40B4-BE49-F238E27FC236}">
                  <a16:creationId xmlns:a16="http://schemas.microsoft.com/office/drawing/2014/main" id="{BDDA44F2-B056-41ED-AD1E-CD9B2293FD29}"/>
                </a:ext>
              </a:extLst>
            </p:cNvPr>
            <p:cNvSpPr/>
            <p:nvPr/>
          </p:nvSpPr>
          <p:spPr>
            <a:xfrm>
              <a:off x="3493008" y="1972945"/>
              <a:ext cx="1895475" cy="3170555"/>
            </a:xfrm>
            <a:custGeom>
              <a:avLst/>
              <a:gdLst/>
              <a:ahLst/>
              <a:cxnLst/>
              <a:rect l="l" t="t" r="r" b="b"/>
              <a:pathLst>
                <a:path w="1895475" h="3170554">
                  <a:moveTo>
                    <a:pt x="1349755" y="3055873"/>
                  </a:moveTo>
                  <a:lnTo>
                    <a:pt x="1895475" y="3170300"/>
                  </a:lnTo>
                </a:path>
                <a:path w="1895475" h="3170554">
                  <a:moveTo>
                    <a:pt x="660145" y="2889122"/>
                  </a:moveTo>
                  <a:lnTo>
                    <a:pt x="1201674" y="3022599"/>
                  </a:lnTo>
                </a:path>
                <a:path w="1895475" h="3170554">
                  <a:moveTo>
                    <a:pt x="0" y="2579497"/>
                  </a:moveTo>
                  <a:lnTo>
                    <a:pt x="497458" y="2831465"/>
                  </a:lnTo>
                </a:path>
                <a:path w="1895475" h="3170554">
                  <a:moveTo>
                    <a:pt x="812164" y="1459102"/>
                  </a:moveTo>
                  <a:lnTo>
                    <a:pt x="1276350" y="1248537"/>
                  </a:lnTo>
                </a:path>
                <a:path w="1895475" h="3170554">
                  <a:moveTo>
                    <a:pt x="166115" y="1744090"/>
                  </a:moveTo>
                  <a:lnTo>
                    <a:pt x="633856" y="1541652"/>
                  </a:lnTo>
                </a:path>
                <a:path w="1895475" h="3170554">
                  <a:moveTo>
                    <a:pt x="886713" y="193801"/>
                  </a:moveTo>
                  <a:lnTo>
                    <a:pt x="1384300" y="445642"/>
                  </a:lnTo>
                </a:path>
                <a:path w="1895475" h="3170554">
                  <a:moveTo>
                    <a:pt x="51434" y="0"/>
                  </a:moveTo>
                  <a:lnTo>
                    <a:pt x="599186" y="105028"/>
                  </a:lnTo>
                </a:path>
              </a:pathLst>
            </a:custGeom>
            <a:ln w="41275">
              <a:solidFill>
                <a:srgbClr val="FFFFFF"/>
              </a:solidFill>
            </a:ln>
          </p:spPr>
          <p:txBody>
            <a:bodyPr wrap="square" lIns="0" tIns="0" rIns="0" bIns="0" rtlCol="0"/>
            <a:lstStyle/>
            <a:p>
              <a:pPr defTabSz="685800">
                <a:defRPr/>
              </a:pPr>
              <a:endParaRPr sz="1350" kern="0">
                <a:solidFill>
                  <a:prstClr val="black"/>
                </a:solidFill>
              </a:endParaRPr>
            </a:p>
          </p:txBody>
        </p:sp>
        <p:sp>
          <p:nvSpPr>
            <p:cNvPr id="64" name="object 11">
              <a:extLst>
                <a:ext uri="{FF2B5EF4-FFF2-40B4-BE49-F238E27FC236}">
                  <a16:creationId xmlns:a16="http://schemas.microsoft.com/office/drawing/2014/main" id="{4A648236-99F1-436B-9A5B-919E59A309FE}"/>
                </a:ext>
              </a:extLst>
            </p:cNvPr>
            <p:cNvSpPr/>
            <p:nvPr/>
          </p:nvSpPr>
          <p:spPr>
            <a:xfrm>
              <a:off x="2705862" y="1826514"/>
              <a:ext cx="552450" cy="76200"/>
            </a:xfrm>
            <a:custGeom>
              <a:avLst/>
              <a:gdLst/>
              <a:ahLst/>
              <a:cxnLst/>
              <a:rect l="l" t="t" r="r" b="b"/>
              <a:pathLst>
                <a:path w="552450" h="76200">
                  <a:moveTo>
                    <a:pt x="0" y="0"/>
                  </a:moveTo>
                  <a:lnTo>
                    <a:pt x="552450" y="76200"/>
                  </a:lnTo>
                </a:path>
              </a:pathLst>
            </a:custGeom>
            <a:ln w="41275">
              <a:solidFill>
                <a:srgbClr val="FFFFFF"/>
              </a:solidFill>
            </a:ln>
          </p:spPr>
          <p:txBody>
            <a:bodyPr wrap="square" lIns="0" tIns="0" rIns="0" bIns="0" rtlCol="0"/>
            <a:lstStyle/>
            <a:p>
              <a:pPr defTabSz="685800">
                <a:defRPr/>
              </a:pPr>
              <a:endParaRPr sz="1350" kern="0">
                <a:solidFill>
                  <a:prstClr val="black"/>
                </a:solidFill>
              </a:endParaRPr>
            </a:p>
          </p:txBody>
        </p:sp>
        <p:sp>
          <p:nvSpPr>
            <p:cNvPr id="65" name="object 12">
              <a:extLst>
                <a:ext uri="{FF2B5EF4-FFF2-40B4-BE49-F238E27FC236}">
                  <a16:creationId xmlns:a16="http://schemas.microsoft.com/office/drawing/2014/main" id="{4E927771-9DD8-4402-B209-128E7F1069EA}"/>
                </a:ext>
              </a:extLst>
            </p:cNvPr>
            <p:cNvSpPr/>
            <p:nvPr/>
          </p:nvSpPr>
          <p:spPr>
            <a:xfrm>
              <a:off x="1188783" y="1627759"/>
              <a:ext cx="1304925" cy="162560"/>
            </a:xfrm>
            <a:custGeom>
              <a:avLst/>
              <a:gdLst/>
              <a:ahLst/>
              <a:cxnLst/>
              <a:rect l="l" t="t" r="r" b="b"/>
              <a:pathLst>
                <a:path w="1304925" h="162560">
                  <a:moveTo>
                    <a:pt x="753808" y="76200"/>
                  </a:moveTo>
                  <a:lnTo>
                    <a:pt x="1304861" y="162051"/>
                  </a:lnTo>
                </a:path>
                <a:path w="1304925" h="162560">
                  <a:moveTo>
                    <a:pt x="0" y="0"/>
                  </a:moveTo>
                  <a:lnTo>
                    <a:pt x="553656" y="66548"/>
                  </a:lnTo>
                </a:path>
              </a:pathLst>
            </a:custGeom>
            <a:ln w="41275">
              <a:solidFill>
                <a:srgbClr val="FFFFFF"/>
              </a:solidFill>
            </a:ln>
          </p:spPr>
          <p:txBody>
            <a:bodyPr wrap="square" lIns="0" tIns="0" rIns="0" bIns="0" rtlCol="0"/>
            <a:lstStyle/>
            <a:p>
              <a:pPr defTabSz="685800">
                <a:defRPr/>
              </a:pPr>
              <a:endParaRPr sz="1350" kern="0">
                <a:solidFill>
                  <a:prstClr val="black"/>
                </a:solidFill>
              </a:endParaRPr>
            </a:p>
          </p:txBody>
        </p:sp>
        <p:pic>
          <p:nvPicPr>
            <p:cNvPr id="66" name="object 13">
              <a:extLst>
                <a:ext uri="{FF2B5EF4-FFF2-40B4-BE49-F238E27FC236}">
                  <a16:creationId xmlns:a16="http://schemas.microsoft.com/office/drawing/2014/main" id="{9ABFF874-78AE-4E7D-9BB2-23576A5D7568}"/>
                </a:ext>
              </a:extLst>
            </p:cNvPr>
            <p:cNvPicPr/>
            <p:nvPr/>
          </p:nvPicPr>
          <p:blipFill>
            <a:blip r:embed="rId4" cstate="email">
              <a:extLst>
                <a:ext uri="{28A0092B-C50C-407E-A947-70E740481C1C}">
                  <a14:useLocalDpi xmlns:a14="http://schemas.microsoft.com/office/drawing/2010/main"/>
                </a:ext>
              </a:extLst>
            </a:blip>
            <a:stretch>
              <a:fillRect/>
            </a:stretch>
          </p:blipFill>
          <p:spPr>
            <a:xfrm>
              <a:off x="525780" y="803148"/>
              <a:ext cx="1175003" cy="804672"/>
            </a:xfrm>
            <a:prstGeom prst="rect">
              <a:avLst/>
            </a:prstGeom>
          </p:spPr>
        </p:pic>
      </p:grpSp>
      <p:sp>
        <p:nvSpPr>
          <p:cNvPr id="67" name="object 14">
            <a:extLst>
              <a:ext uri="{FF2B5EF4-FFF2-40B4-BE49-F238E27FC236}">
                <a16:creationId xmlns:a16="http://schemas.microsoft.com/office/drawing/2014/main" id="{1DD3625C-5468-4EB9-897E-0F4F7333C484}"/>
              </a:ext>
            </a:extLst>
          </p:cNvPr>
          <p:cNvSpPr txBox="1"/>
          <p:nvPr/>
        </p:nvSpPr>
        <p:spPr>
          <a:xfrm>
            <a:off x="487815" y="1758442"/>
            <a:ext cx="752475" cy="131703"/>
          </a:xfrm>
          <a:prstGeom prst="rect">
            <a:avLst/>
          </a:prstGeom>
          <a:solidFill>
            <a:srgbClr val="000000"/>
          </a:solidFill>
        </p:spPr>
        <p:txBody>
          <a:bodyPr vert="horz" wrap="square" lIns="0" tIns="0" rIns="0" bIns="0" rtlCol="0">
            <a:spAutoFit/>
          </a:bodyPr>
          <a:lstStyle/>
          <a:p>
            <a:pPr marL="240030">
              <a:lnSpc>
                <a:spcPts val="1001"/>
              </a:lnSpc>
              <a:defRPr/>
            </a:pPr>
            <a:r>
              <a:rPr sz="1050" spc="-4" dirty="0">
                <a:solidFill>
                  <a:srgbClr val="FFFFFF"/>
                </a:solidFill>
                <a:latin typeface="Calibri Light"/>
                <a:cs typeface="Calibri Light"/>
              </a:rPr>
              <a:t>2021</a:t>
            </a:r>
            <a:endParaRPr sz="1050">
              <a:solidFill>
                <a:prstClr val="black"/>
              </a:solidFill>
              <a:latin typeface="Calibri Light"/>
              <a:cs typeface="Calibri Light"/>
            </a:endParaRPr>
          </a:p>
        </p:txBody>
      </p:sp>
      <p:grpSp>
        <p:nvGrpSpPr>
          <p:cNvPr id="68" name="object 15">
            <a:extLst>
              <a:ext uri="{FF2B5EF4-FFF2-40B4-BE49-F238E27FC236}">
                <a16:creationId xmlns:a16="http://schemas.microsoft.com/office/drawing/2014/main" id="{4067EA2E-D29C-4DD2-A376-49323BC2B19C}"/>
              </a:ext>
            </a:extLst>
          </p:cNvPr>
          <p:cNvGrpSpPr/>
          <p:nvPr/>
        </p:nvGrpSpPr>
        <p:grpSpPr>
          <a:xfrm>
            <a:off x="2000005" y="2172206"/>
            <a:ext cx="2805113" cy="3177540"/>
            <a:chOff x="2631948" y="1510283"/>
            <a:chExt cx="3740150" cy="4236720"/>
          </a:xfrm>
        </p:grpSpPr>
        <p:sp>
          <p:nvSpPr>
            <p:cNvPr id="69" name="object 16">
              <a:extLst>
                <a:ext uri="{FF2B5EF4-FFF2-40B4-BE49-F238E27FC236}">
                  <a16:creationId xmlns:a16="http://schemas.microsoft.com/office/drawing/2014/main" id="{1A3D1269-21A5-4FB8-90E1-C03E687CE0B3}"/>
                </a:ext>
              </a:extLst>
            </p:cNvPr>
            <p:cNvSpPr/>
            <p:nvPr/>
          </p:nvSpPr>
          <p:spPr>
            <a:xfrm>
              <a:off x="2631948" y="1510283"/>
              <a:ext cx="216535" cy="321945"/>
            </a:xfrm>
            <a:custGeom>
              <a:avLst/>
              <a:gdLst/>
              <a:ahLst/>
              <a:cxnLst/>
              <a:rect l="l" t="t" r="r" b="b"/>
              <a:pathLst>
                <a:path w="216535" h="321944">
                  <a:moveTo>
                    <a:pt x="108203" y="0"/>
                  </a:moveTo>
                  <a:lnTo>
                    <a:pt x="65365" y="7701"/>
                  </a:lnTo>
                  <a:lnTo>
                    <a:pt x="31051" y="28940"/>
                  </a:lnTo>
                  <a:lnTo>
                    <a:pt x="8262" y="60918"/>
                  </a:lnTo>
                  <a:lnTo>
                    <a:pt x="0" y="100837"/>
                  </a:lnTo>
                  <a:lnTo>
                    <a:pt x="16906" y="175563"/>
                  </a:lnTo>
                  <a:lnTo>
                    <a:pt x="54101" y="246967"/>
                  </a:lnTo>
                  <a:lnTo>
                    <a:pt x="91297" y="300487"/>
                  </a:lnTo>
                  <a:lnTo>
                    <a:pt x="108203" y="321563"/>
                  </a:lnTo>
                  <a:lnTo>
                    <a:pt x="125110" y="300487"/>
                  </a:lnTo>
                  <a:lnTo>
                    <a:pt x="162306" y="246967"/>
                  </a:lnTo>
                  <a:lnTo>
                    <a:pt x="199501" y="175563"/>
                  </a:lnTo>
                  <a:lnTo>
                    <a:pt x="204081" y="155320"/>
                  </a:lnTo>
                  <a:lnTo>
                    <a:pt x="108203" y="155320"/>
                  </a:lnTo>
                  <a:lnTo>
                    <a:pt x="85500" y="151022"/>
                  </a:lnTo>
                  <a:lnTo>
                    <a:pt x="66881" y="139318"/>
                  </a:lnTo>
                  <a:lnTo>
                    <a:pt x="54286" y="121995"/>
                  </a:lnTo>
                  <a:lnTo>
                    <a:pt x="49656" y="100837"/>
                  </a:lnTo>
                  <a:lnTo>
                    <a:pt x="54286" y="79680"/>
                  </a:lnTo>
                  <a:lnTo>
                    <a:pt x="66881" y="62357"/>
                  </a:lnTo>
                  <a:lnTo>
                    <a:pt x="85500" y="50653"/>
                  </a:lnTo>
                  <a:lnTo>
                    <a:pt x="108203" y="46354"/>
                  </a:lnTo>
                  <a:lnTo>
                    <a:pt x="197044" y="46354"/>
                  </a:lnTo>
                  <a:lnTo>
                    <a:pt x="184261" y="28940"/>
                  </a:lnTo>
                  <a:lnTo>
                    <a:pt x="149810" y="7701"/>
                  </a:lnTo>
                  <a:lnTo>
                    <a:pt x="108203" y="0"/>
                  </a:lnTo>
                  <a:close/>
                </a:path>
                <a:path w="216535" h="321944">
                  <a:moveTo>
                    <a:pt x="197044" y="46354"/>
                  </a:moveTo>
                  <a:lnTo>
                    <a:pt x="108203" y="46354"/>
                  </a:lnTo>
                  <a:lnTo>
                    <a:pt x="130907" y="50653"/>
                  </a:lnTo>
                  <a:lnTo>
                    <a:pt x="149526" y="62357"/>
                  </a:lnTo>
                  <a:lnTo>
                    <a:pt x="162121" y="79680"/>
                  </a:lnTo>
                  <a:lnTo>
                    <a:pt x="166750" y="100837"/>
                  </a:lnTo>
                  <a:lnTo>
                    <a:pt x="162121" y="121995"/>
                  </a:lnTo>
                  <a:lnTo>
                    <a:pt x="149526" y="139318"/>
                  </a:lnTo>
                  <a:lnTo>
                    <a:pt x="130907" y="151022"/>
                  </a:lnTo>
                  <a:lnTo>
                    <a:pt x="108203" y="155320"/>
                  </a:lnTo>
                  <a:lnTo>
                    <a:pt x="204081" y="155320"/>
                  </a:lnTo>
                  <a:lnTo>
                    <a:pt x="216407" y="100837"/>
                  </a:lnTo>
                  <a:lnTo>
                    <a:pt x="207734" y="60918"/>
                  </a:lnTo>
                  <a:lnTo>
                    <a:pt x="197044" y="46354"/>
                  </a:lnTo>
                  <a:close/>
                </a:path>
              </a:pathLst>
            </a:custGeom>
            <a:solidFill>
              <a:srgbClr val="85BB24"/>
            </a:solidFill>
          </p:spPr>
          <p:txBody>
            <a:bodyPr wrap="square" lIns="0" tIns="0" rIns="0" bIns="0" rtlCol="0"/>
            <a:lstStyle/>
            <a:p>
              <a:pPr defTabSz="685800">
                <a:defRPr/>
              </a:pPr>
              <a:endParaRPr sz="1350" kern="0">
                <a:solidFill>
                  <a:prstClr val="black"/>
                </a:solidFill>
              </a:endParaRPr>
            </a:p>
          </p:txBody>
        </p:sp>
        <p:sp>
          <p:nvSpPr>
            <p:cNvPr id="70" name="object 17">
              <a:extLst>
                <a:ext uri="{FF2B5EF4-FFF2-40B4-BE49-F238E27FC236}">
                  <a16:creationId xmlns:a16="http://schemas.microsoft.com/office/drawing/2014/main" id="{E4A07FE4-8507-4221-8B62-33477839E912}"/>
                </a:ext>
              </a:extLst>
            </p:cNvPr>
            <p:cNvSpPr/>
            <p:nvPr/>
          </p:nvSpPr>
          <p:spPr>
            <a:xfrm>
              <a:off x="5109972" y="2263139"/>
              <a:ext cx="216535" cy="325120"/>
            </a:xfrm>
            <a:custGeom>
              <a:avLst/>
              <a:gdLst/>
              <a:ahLst/>
              <a:cxnLst/>
              <a:rect l="l" t="t" r="r" b="b"/>
              <a:pathLst>
                <a:path w="216535" h="325119">
                  <a:moveTo>
                    <a:pt x="108203" y="0"/>
                  </a:moveTo>
                  <a:lnTo>
                    <a:pt x="65365" y="7786"/>
                  </a:lnTo>
                  <a:lnTo>
                    <a:pt x="31051" y="29241"/>
                  </a:lnTo>
                  <a:lnTo>
                    <a:pt x="8262" y="61507"/>
                  </a:lnTo>
                  <a:lnTo>
                    <a:pt x="0" y="101726"/>
                  </a:lnTo>
                  <a:lnTo>
                    <a:pt x="16906" y="177218"/>
                  </a:lnTo>
                  <a:lnTo>
                    <a:pt x="54101" y="249316"/>
                  </a:lnTo>
                  <a:lnTo>
                    <a:pt x="91297" y="303341"/>
                  </a:lnTo>
                  <a:lnTo>
                    <a:pt x="108203" y="324612"/>
                  </a:lnTo>
                  <a:lnTo>
                    <a:pt x="125110" y="303341"/>
                  </a:lnTo>
                  <a:lnTo>
                    <a:pt x="162305" y="249316"/>
                  </a:lnTo>
                  <a:lnTo>
                    <a:pt x="199501" y="177218"/>
                  </a:lnTo>
                  <a:lnTo>
                    <a:pt x="204063" y="156845"/>
                  </a:lnTo>
                  <a:lnTo>
                    <a:pt x="108203" y="156845"/>
                  </a:lnTo>
                  <a:lnTo>
                    <a:pt x="85500" y="152501"/>
                  </a:lnTo>
                  <a:lnTo>
                    <a:pt x="66881" y="140668"/>
                  </a:lnTo>
                  <a:lnTo>
                    <a:pt x="54286" y="123144"/>
                  </a:lnTo>
                  <a:lnTo>
                    <a:pt x="49656" y="101726"/>
                  </a:lnTo>
                  <a:lnTo>
                    <a:pt x="54286" y="80383"/>
                  </a:lnTo>
                  <a:lnTo>
                    <a:pt x="66881" y="62896"/>
                  </a:lnTo>
                  <a:lnTo>
                    <a:pt x="85500" y="51077"/>
                  </a:lnTo>
                  <a:lnTo>
                    <a:pt x="108203" y="46736"/>
                  </a:lnTo>
                  <a:lnTo>
                    <a:pt x="196988" y="46736"/>
                  </a:lnTo>
                  <a:lnTo>
                    <a:pt x="184261" y="29241"/>
                  </a:lnTo>
                  <a:lnTo>
                    <a:pt x="149810" y="7786"/>
                  </a:lnTo>
                  <a:lnTo>
                    <a:pt x="108203" y="0"/>
                  </a:lnTo>
                  <a:close/>
                </a:path>
                <a:path w="216535" h="325119">
                  <a:moveTo>
                    <a:pt x="196988" y="46736"/>
                  </a:moveTo>
                  <a:lnTo>
                    <a:pt x="108203" y="46736"/>
                  </a:lnTo>
                  <a:lnTo>
                    <a:pt x="130907" y="51077"/>
                  </a:lnTo>
                  <a:lnTo>
                    <a:pt x="149526" y="62896"/>
                  </a:lnTo>
                  <a:lnTo>
                    <a:pt x="162121" y="80383"/>
                  </a:lnTo>
                  <a:lnTo>
                    <a:pt x="166750" y="101726"/>
                  </a:lnTo>
                  <a:lnTo>
                    <a:pt x="162121" y="123144"/>
                  </a:lnTo>
                  <a:lnTo>
                    <a:pt x="149526" y="140668"/>
                  </a:lnTo>
                  <a:lnTo>
                    <a:pt x="130907" y="152501"/>
                  </a:lnTo>
                  <a:lnTo>
                    <a:pt x="108203" y="156845"/>
                  </a:lnTo>
                  <a:lnTo>
                    <a:pt x="204063" y="156845"/>
                  </a:lnTo>
                  <a:lnTo>
                    <a:pt x="216407" y="101726"/>
                  </a:lnTo>
                  <a:lnTo>
                    <a:pt x="207734" y="61507"/>
                  </a:lnTo>
                  <a:lnTo>
                    <a:pt x="196988" y="46736"/>
                  </a:lnTo>
                  <a:close/>
                </a:path>
              </a:pathLst>
            </a:custGeom>
            <a:solidFill>
              <a:srgbClr val="007BAF"/>
            </a:solidFill>
          </p:spPr>
          <p:txBody>
            <a:bodyPr wrap="square" lIns="0" tIns="0" rIns="0" bIns="0" rtlCol="0"/>
            <a:lstStyle/>
            <a:p>
              <a:pPr defTabSz="685800">
                <a:defRPr/>
              </a:pPr>
              <a:endParaRPr sz="1350" kern="0">
                <a:solidFill>
                  <a:prstClr val="black"/>
                </a:solidFill>
              </a:endParaRPr>
            </a:p>
          </p:txBody>
        </p:sp>
        <p:sp>
          <p:nvSpPr>
            <p:cNvPr id="71" name="object 18">
              <a:extLst>
                <a:ext uri="{FF2B5EF4-FFF2-40B4-BE49-F238E27FC236}">
                  <a16:creationId xmlns:a16="http://schemas.microsoft.com/office/drawing/2014/main" id="{FDE38054-A067-4571-B34E-6F4139DDBFA0}"/>
                </a:ext>
              </a:extLst>
            </p:cNvPr>
            <p:cNvSpPr/>
            <p:nvPr/>
          </p:nvSpPr>
          <p:spPr>
            <a:xfrm>
              <a:off x="2848356" y="3802379"/>
              <a:ext cx="218440" cy="325120"/>
            </a:xfrm>
            <a:custGeom>
              <a:avLst/>
              <a:gdLst/>
              <a:ahLst/>
              <a:cxnLst/>
              <a:rect l="l" t="t" r="r" b="b"/>
              <a:pathLst>
                <a:path w="218439" h="325120">
                  <a:moveTo>
                    <a:pt x="108966" y="0"/>
                  </a:moveTo>
                  <a:lnTo>
                    <a:pt x="65847" y="7786"/>
                  </a:lnTo>
                  <a:lnTo>
                    <a:pt x="31289" y="29241"/>
                  </a:lnTo>
                  <a:lnTo>
                    <a:pt x="8328" y="61507"/>
                  </a:lnTo>
                  <a:lnTo>
                    <a:pt x="0" y="101727"/>
                  </a:lnTo>
                  <a:lnTo>
                    <a:pt x="17025" y="177218"/>
                  </a:lnTo>
                  <a:lnTo>
                    <a:pt x="54482" y="249316"/>
                  </a:lnTo>
                  <a:lnTo>
                    <a:pt x="91940" y="303341"/>
                  </a:lnTo>
                  <a:lnTo>
                    <a:pt x="108966" y="324612"/>
                  </a:lnTo>
                  <a:lnTo>
                    <a:pt x="125991" y="303341"/>
                  </a:lnTo>
                  <a:lnTo>
                    <a:pt x="163449" y="249316"/>
                  </a:lnTo>
                  <a:lnTo>
                    <a:pt x="200906" y="177218"/>
                  </a:lnTo>
                  <a:lnTo>
                    <a:pt x="205501" y="156845"/>
                  </a:lnTo>
                  <a:lnTo>
                    <a:pt x="108966" y="156845"/>
                  </a:lnTo>
                  <a:lnTo>
                    <a:pt x="86096" y="152501"/>
                  </a:lnTo>
                  <a:lnTo>
                    <a:pt x="67357" y="140668"/>
                  </a:lnTo>
                  <a:lnTo>
                    <a:pt x="54691" y="123144"/>
                  </a:lnTo>
                  <a:lnTo>
                    <a:pt x="50037" y="101727"/>
                  </a:lnTo>
                  <a:lnTo>
                    <a:pt x="54691" y="80383"/>
                  </a:lnTo>
                  <a:lnTo>
                    <a:pt x="67357" y="62896"/>
                  </a:lnTo>
                  <a:lnTo>
                    <a:pt x="86096" y="51077"/>
                  </a:lnTo>
                  <a:lnTo>
                    <a:pt x="108966" y="46736"/>
                  </a:lnTo>
                  <a:lnTo>
                    <a:pt x="198367" y="46736"/>
                  </a:lnTo>
                  <a:lnTo>
                    <a:pt x="185547" y="29241"/>
                  </a:lnTo>
                  <a:lnTo>
                    <a:pt x="150852" y="7786"/>
                  </a:lnTo>
                  <a:lnTo>
                    <a:pt x="108966" y="0"/>
                  </a:lnTo>
                  <a:close/>
                </a:path>
                <a:path w="218439" h="325120">
                  <a:moveTo>
                    <a:pt x="198367" y="46736"/>
                  </a:moveTo>
                  <a:lnTo>
                    <a:pt x="108966" y="46736"/>
                  </a:lnTo>
                  <a:lnTo>
                    <a:pt x="131835" y="51077"/>
                  </a:lnTo>
                  <a:lnTo>
                    <a:pt x="150574" y="62896"/>
                  </a:lnTo>
                  <a:lnTo>
                    <a:pt x="163240" y="80383"/>
                  </a:lnTo>
                  <a:lnTo>
                    <a:pt x="167894" y="101727"/>
                  </a:lnTo>
                  <a:lnTo>
                    <a:pt x="163240" y="123144"/>
                  </a:lnTo>
                  <a:lnTo>
                    <a:pt x="150574" y="140668"/>
                  </a:lnTo>
                  <a:lnTo>
                    <a:pt x="131835" y="152501"/>
                  </a:lnTo>
                  <a:lnTo>
                    <a:pt x="108966" y="156845"/>
                  </a:lnTo>
                  <a:lnTo>
                    <a:pt x="205501" y="156845"/>
                  </a:lnTo>
                  <a:lnTo>
                    <a:pt x="217931" y="101727"/>
                  </a:lnTo>
                  <a:lnTo>
                    <a:pt x="209192" y="61507"/>
                  </a:lnTo>
                  <a:lnTo>
                    <a:pt x="198367" y="46736"/>
                  </a:lnTo>
                  <a:close/>
                </a:path>
              </a:pathLst>
            </a:custGeom>
            <a:solidFill>
              <a:srgbClr val="003D57"/>
            </a:solidFill>
          </p:spPr>
          <p:txBody>
            <a:bodyPr wrap="square" lIns="0" tIns="0" rIns="0" bIns="0" rtlCol="0"/>
            <a:lstStyle/>
            <a:p>
              <a:pPr defTabSz="685800">
                <a:defRPr/>
              </a:pPr>
              <a:endParaRPr sz="1350" kern="0">
                <a:solidFill>
                  <a:prstClr val="black"/>
                </a:solidFill>
              </a:endParaRPr>
            </a:p>
          </p:txBody>
        </p:sp>
        <p:sp>
          <p:nvSpPr>
            <p:cNvPr id="72" name="object 19">
              <a:extLst>
                <a:ext uri="{FF2B5EF4-FFF2-40B4-BE49-F238E27FC236}">
                  <a16:creationId xmlns:a16="http://schemas.microsoft.com/office/drawing/2014/main" id="{A3D5288B-4D58-409D-8987-385F08046EF3}"/>
                </a:ext>
              </a:extLst>
            </p:cNvPr>
            <p:cNvSpPr/>
            <p:nvPr/>
          </p:nvSpPr>
          <p:spPr>
            <a:xfrm>
              <a:off x="4428744" y="4427219"/>
              <a:ext cx="218440" cy="325120"/>
            </a:xfrm>
            <a:custGeom>
              <a:avLst/>
              <a:gdLst/>
              <a:ahLst/>
              <a:cxnLst/>
              <a:rect l="l" t="t" r="r" b="b"/>
              <a:pathLst>
                <a:path w="218439" h="325120">
                  <a:moveTo>
                    <a:pt x="108965" y="0"/>
                  </a:moveTo>
                  <a:lnTo>
                    <a:pt x="65847" y="7786"/>
                  </a:lnTo>
                  <a:lnTo>
                    <a:pt x="31289" y="29241"/>
                  </a:lnTo>
                  <a:lnTo>
                    <a:pt x="8328" y="61507"/>
                  </a:lnTo>
                  <a:lnTo>
                    <a:pt x="0" y="101726"/>
                  </a:lnTo>
                  <a:lnTo>
                    <a:pt x="17025" y="177218"/>
                  </a:lnTo>
                  <a:lnTo>
                    <a:pt x="54482" y="249316"/>
                  </a:lnTo>
                  <a:lnTo>
                    <a:pt x="91940" y="303341"/>
                  </a:lnTo>
                  <a:lnTo>
                    <a:pt x="108965" y="324611"/>
                  </a:lnTo>
                  <a:lnTo>
                    <a:pt x="125991" y="303341"/>
                  </a:lnTo>
                  <a:lnTo>
                    <a:pt x="163448" y="249316"/>
                  </a:lnTo>
                  <a:lnTo>
                    <a:pt x="200906" y="177218"/>
                  </a:lnTo>
                  <a:lnTo>
                    <a:pt x="205501" y="156844"/>
                  </a:lnTo>
                  <a:lnTo>
                    <a:pt x="108965" y="156844"/>
                  </a:lnTo>
                  <a:lnTo>
                    <a:pt x="86096" y="152501"/>
                  </a:lnTo>
                  <a:lnTo>
                    <a:pt x="67357" y="140668"/>
                  </a:lnTo>
                  <a:lnTo>
                    <a:pt x="54691" y="123144"/>
                  </a:lnTo>
                  <a:lnTo>
                    <a:pt x="50037" y="101726"/>
                  </a:lnTo>
                  <a:lnTo>
                    <a:pt x="54691" y="80383"/>
                  </a:lnTo>
                  <a:lnTo>
                    <a:pt x="67357" y="62896"/>
                  </a:lnTo>
                  <a:lnTo>
                    <a:pt x="86096" y="51077"/>
                  </a:lnTo>
                  <a:lnTo>
                    <a:pt x="108965" y="46735"/>
                  </a:lnTo>
                  <a:lnTo>
                    <a:pt x="198367" y="46735"/>
                  </a:lnTo>
                  <a:lnTo>
                    <a:pt x="185546" y="29241"/>
                  </a:lnTo>
                  <a:lnTo>
                    <a:pt x="150852" y="7786"/>
                  </a:lnTo>
                  <a:lnTo>
                    <a:pt x="108965" y="0"/>
                  </a:lnTo>
                  <a:close/>
                </a:path>
                <a:path w="218439" h="325120">
                  <a:moveTo>
                    <a:pt x="198367" y="46735"/>
                  </a:moveTo>
                  <a:lnTo>
                    <a:pt x="108965" y="46735"/>
                  </a:lnTo>
                  <a:lnTo>
                    <a:pt x="131835" y="51077"/>
                  </a:lnTo>
                  <a:lnTo>
                    <a:pt x="150574" y="62896"/>
                  </a:lnTo>
                  <a:lnTo>
                    <a:pt x="163240" y="80383"/>
                  </a:lnTo>
                  <a:lnTo>
                    <a:pt x="167893" y="101726"/>
                  </a:lnTo>
                  <a:lnTo>
                    <a:pt x="163240" y="123144"/>
                  </a:lnTo>
                  <a:lnTo>
                    <a:pt x="150574" y="140668"/>
                  </a:lnTo>
                  <a:lnTo>
                    <a:pt x="131835" y="152501"/>
                  </a:lnTo>
                  <a:lnTo>
                    <a:pt x="108965" y="156844"/>
                  </a:lnTo>
                  <a:lnTo>
                    <a:pt x="205501" y="156844"/>
                  </a:lnTo>
                  <a:lnTo>
                    <a:pt x="217931" y="101726"/>
                  </a:lnTo>
                  <a:lnTo>
                    <a:pt x="209192" y="61507"/>
                  </a:lnTo>
                  <a:lnTo>
                    <a:pt x="198367" y="46735"/>
                  </a:lnTo>
                  <a:close/>
                </a:path>
              </a:pathLst>
            </a:custGeom>
            <a:solidFill>
              <a:srgbClr val="046A38"/>
            </a:solidFill>
          </p:spPr>
          <p:txBody>
            <a:bodyPr wrap="square" lIns="0" tIns="0" rIns="0" bIns="0" rtlCol="0"/>
            <a:lstStyle/>
            <a:p>
              <a:pPr defTabSz="685800">
                <a:defRPr/>
              </a:pPr>
              <a:endParaRPr sz="1350" kern="0">
                <a:solidFill>
                  <a:prstClr val="black"/>
                </a:solidFill>
              </a:endParaRPr>
            </a:p>
          </p:txBody>
        </p:sp>
        <p:sp>
          <p:nvSpPr>
            <p:cNvPr id="73" name="object 20">
              <a:extLst>
                <a:ext uri="{FF2B5EF4-FFF2-40B4-BE49-F238E27FC236}">
                  <a16:creationId xmlns:a16="http://schemas.microsoft.com/office/drawing/2014/main" id="{87FE2AE5-86FA-4710-9022-4EB29269174C}"/>
                </a:ext>
              </a:extLst>
            </p:cNvPr>
            <p:cNvSpPr/>
            <p:nvPr/>
          </p:nvSpPr>
          <p:spPr>
            <a:xfrm>
              <a:off x="6153912" y="5422392"/>
              <a:ext cx="218440" cy="325120"/>
            </a:xfrm>
            <a:custGeom>
              <a:avLst/>
              <a:gdLst/>
              <a:ahLst/>
              <a:cxnLst/>
              <a:rect l="l" t="t" r="r" b="b"/>
              <a:pathLst>
                <a:path w="218439" h="325120">
                  <a:moveTo>
                    <a:pt x="108965" y="0"/>
                  </a:moveTo>
                  <a:lnTo>
                    <a:pt x="65847" y="7786"/>
                  </a:lnTo>
                  <a:lnTo>
                    <a:pt x="31289" y="29241"/>
                  </a:lnTo>
                  <a:lnTo>
                    <a:pt x="8328" y="61507"/>
                  </a:lnTo>
                  <a:lnTo>
                    <a:pt x="0" y="101727"/>
                  </a:lnTo>
                  <a:lnTo>
                    <a:pt x="17025" y="177197"/>
                  </a:lnTo>
                  <a:lnTo>
                    <a:pt x="54482" y="249297"/>
                  </a:lnTo>
                  <a:lnTo>
                    <a:pt x="91940" y="303334"/>
                  </a:lnTo>
                  <a:lnTo>
                    <a:pt x="108965" y="324612"/>
                  </a:lnTo>
                  <a:lnTo>
                    <a:pt x="125991" y="303334"/>
                  </a:lnTo>
                  <a:lnTo>
                    <a:pt x="163449" y="249297"/>
                  </a:lnTo>
                  <a:lnTo>
                    <a:pt x="200906" y="177197"/>
                  </a:lnTo>
                  <a:lnTo>
                    <a:pt x="205497" y="156845"/>
                  </a:lnTo>
                  <a:lnTo>
                    <a:pt x="108965" y="156845"/>
                  </a:lnTo>
                  <a:lnTo>
                    <a:pt x="86096" y="152501"/>
                  </a:lnTo>
                  <a:lnTo>
                    <a:pt x="67357" y="140668"/>
                  </a:lnTo>
                  <a:lnTo>
                    <a:pt x="54691" y="123144"/>
                  </a:lnTo>
                  <a:lnTo>
                    <a:pt x="50037" y="101727"/>
                  </a:lnTo>
                  <a:lnTo>
                    <a:pt x="54691" y="80383"/>
                  </a:lnTo>
                  <a:lnTo>
                    <a:pt x="67357" y="62896"/>
                  </a:lnTo>
                  <a:lnTo>
                    <a:pt x="86096" y="51077"/>
                  </a:lnTo>
                  <a:lnTo>
                    <a:pt x="108965" y="46736"/>
                  </a:lnTo>
                  <a:lnTo>
                    <a:pt x="198367" y="46736"/>
                  </a:lnTo>
                  <a:lnTo>
                    <a:pt x="185547" y="29241"/>
                  </a:lnTo>
                  <a:lnTo>
                    <a:pt x="150852" y="7786"/>
                  </a:lnTo>
                  <a:lnTo>
                    <a:pt x="108965" y="0"/>
                  </a:lnTo>
                  <a:close/>
                </a:path>
                <a:path w="218439" h="325120">
                  <a:moveTo>
                    <a:pt x="198367" y="46736"/>
                  </a:moveTo>
                  <a:lnTo>
                    <a:pt x="108965" y="46736"/>
                  </a:lnTo>
                  <a:lnTo>
                    <a:pt x="131835" y="51077"/>
                  </a:lnTo>
                  <a:lnTo>
                    <a:pt x="150574" y="62896"/>
                  </a:lnTo>
                  <a:lnTo>
                    <a:pt x="163240" y="80383"/>
                  </a:lnTo>
                  <a:lnTo>
                    <a:pt x="167893" y="101727"/>
                  </a:lnTo>
                  <a:lnTo>
                    <a:pt x="163240" y="123144"/>
                  </a:lnTo>
                  <a:lnTo>
                    <a:pt x="150574" y="140668"/>
                  </a:lnTo>
                  <a:lnTo>
                    <a:pt x="131835" y="152501"/>
                  </a:lnTo>
                  <a:lnTo>
                    <a:pt x="108965" y="156845"/>
                  </a:lnTo>
                  <a:lnTo>
                    <a:pt x="205497" y="156845"/>
                  </a:lnTo>
                  <a:lnTo>
                    <a:pt x="217932" y="101727"/>
                  </a:lnTo>
                  <a:lnTo>
                    <a:pt x="209192" y="61507"/>
                  </a:lnTo>
                  <a:lnTo>
                    <a:pt x="198367" y="46736"/>
                  </a:lnTo>
                  <a:close/>
                </a:path>
              </a:pathLst>
            </a:custGeom>
            <a:solidFill>
              <a:srgbClr val="0D8390"/>
            </a:solidFill>
          </p:spPr>
          <p:txBody>
            <a:bodyPr wrap="square" lIns="0" tIns="0" rIns="0" bIns="0" rtlCol="0"/>
            <a:lstStyle/>
            <a:p>
              <a:pPr defTabSz="685800">
                <a:defRPr/>
              </a:pPr>
              <a:endParaRPr sz="1350" kern="0">
                <a:solidFill>
                  <a:prstClr val="black"/>
                </a:solidFill>
              </a:endParaRPr>
            </a:p>
          </p:txBody>
        </p:sp>
      </p:grpSp>
      <p:sp>
        <p:nvSpPr>
          <p:cNvPr id="74" name="object 21">
            <a:extLst>
              <a:ext uri="{FF2B5EF4-FFF2-40B4-BE49-F238E27FC236}">
                <a16:creationId xmlns:a16="http://schemas.microsoft.com/office/drawing/2014/main" id="{0B438BAB-2271-4015-B152-CCBB1F96E674}"/>
              </a:ext>
            </a:extLst>
          </p:cNvPr>
          <p:cNvSpPr txBox="1"/>
          <p:nvPr/>
        </p:nvSpPr>
        <p:spPr>
          <a:xfrm>
            <a:off x="2475493" y="1734438"/>
            <a:ext cx="2131695" cy="510236"/>
          </a:xfrm>
          <a:prstGeom prst="rect">
            <a:avLst/>
          </a:prstGeom>
          <a:ln w="9525">
            <a:solidFill>
              <a:srgbClr val="85BB24"/>
            </a:solidFill>
          </a:ln>
        </p:spPr>
        <p:txBody>
          <a:bodyPr vert="horz" wrap="square" lIns="0" tIns="25241" rIns="0" bIns="0" rtlCol="0">
            <a:spAutoFit/>
          </a:bodyPr>
          <a:lstStyle/>
          <a:p>
            <a:pPr marL="404813" marR="92869">
              <a:spcBef>
                <a:spcPts val="199"/>
              </a:spcBef>
              <a:defRPr/>
            </a:pPr>
            <a:r>
              <a:rPr sz="1050" b="1" dirty="0">
                <a:solidFill>
                  <a:srgbClr val="85BB24"/>
                </a:solidFill>
                <a:cs typeface="Calibri"/>
              </a:rPr>
              <a:t>Inclusive</a:t>
            </a:r>
            <a:r>
              <a:rPr sz="1050" b="1" spc="-38" dirty="0">
                <a:solidFill>
                  <a:srgbClr val="85BB24"/>
                </a:solidFill>
                <a:cs typeface="Calibri"/>
              </a:rPr>
              <a:t> </a:t>
            </a:r>
            <a:r>
              <a:rPr sz="1050" b="1" spc="-4" dirty="0">
                <a:solidFill>
                  <a:srgbClr val="85BB24"/>
                </a:solidFill>
                <a:cs typeface="Calibri"/>
              </a:rPr>
              <a:t>Framework</a:t>
            </a:r>
            <a:r>
              <a:rPr sz="1050" b="1" spc="-45" dirty="0">
                <a:solidFill>
                  <a:srgbClr val="85BB24"/>
                </a:solidFill>
                <a:cs typeface="Calibri"/>
              </a:rPr>
              <a:t> </a:t>
            </a:r>
            <a:r>
              <a:rPr sz="1050" b="1" spc="-4" dirty="0">
                <a:solidFill>
                  <a:srgbClr val="85BB24"/>
                </a:solidFill>
                <a:cs typeface="Calibri"/>
              </a:rPr>
              <a:t>meeting </a:t>
            </a:r>
            <a:r>
              <a:rPr sz="1050" b="1" spc="-229" dirty="0">
                <a:solidFill>
                  <a:srgbClr val="85BB24"/>
                </a:solidFill>
                <a:cs typeface="Calibri"/>
              </a:rPr>
              <a:t> </a:t>
            </a:r>
            <a:r>
              <a:rPr sz="1050" b="1" dirty="0">
                <a:solidFill>
                  <a:srgbClr val="85BB24"/>
                </a:solidFill>
                <a:cs typeface="Calibri"/>
              </a:rPr>
              <a:t>G20</a:t>
            </a:r>
            <a:r>
              <a:rPr sz="1050" b="1" spc="236" dirty="0">
                <a:solidFill>
                  <a:srgbClr val="85BB24"/>
                </a:solidFill>
                <a:cs typeface="Calibri"/>
              </a:rPr>
              <a:t> </a:t>
            </a:r>
            <a:r>
              <a:rPr sz="1050" b="1" spc="-4" dirty="0">
                <a:solidFill>
                  <a:srgbClr val="85BB24"/>
                </a:solidFill>
                <a:cs typeface="Calibri"/>
              </a:rPr>
              <a:t>Leaders</a:t>
            </a:r>
            <a:r>
              <a:rPr sz="1050" b="1" spc="229" dirty="0">
                <a:solidFill>
                  <a:srgbClr val="85BB24"/>
                </a:solidFill>
                <a:cs typeface="Calibri"/>
              </a:rPr>
              <a:t> </a:t>
            </a:r>
            <a:r>
              <a:rPr sz="1050" b="1" spc="-4" dirty="0">
                <a:solidFill>
                  <a:srgbClr val="85BB24"/>
                </a:solidFill>
                <a:cs typeface="Calibri"/>
              </a:rPr>
              <a:t>meeting </a:t>
            </a:r>
            <a:r>
              <a:rPr sz="1050" b="1" dirty="0">
                <a:solidFill>
                  <a:srgbClr val="85BB24"/>
                </a:solidFill>
                <a:cs typeface="Calibri"/>
              </a:rPr>
              <a:t> </a:t>
            </a:r>
            <a:r>
              <a:rPr sz="1050" spc="-8" dirty="0">
                <a:solidFill>
                  <a:prstClr val="black"/>
                </a:solidFill>
                <a:cs typeface="Calibri"/>
              </a:rPr>
              <a:t>October</a:t>
            </a:r>
            <a:r>
              <a:rPr sz="1050" spc="-11" dirty="0">
                <a:solidFill>
                  <a:prstClr val="black"/>
                </a:solidFill>
                <a:cs typeface="Calibri"/>
              </a:rPr>
              <a:t> </a:t>
            </a:r>
            <a:r>
              <a:rPr sz="1050" spc="-4" dirty="0">
                <a:solidFill>
                  <a:prstClr val="black"/>
                </a:solidFill>
                <a:cs typeface="Calibri"/>
              </a:rPr>
              <a:t>2021</a:t>
            </a:r>
            <a:endParaRPr sz="1050">
              <a:solidFill>
                <a:prstClr val="black"/>
              </a:solidFill>
              <a:cs typeface="Calibri"/>
            </a:endParaRPr>
          </a:p>
        </p:txBody>
      </p:sp>
      <p:sp>
        <p:nvSpPr>
          <p:cNvPr id="75" name="object 23">
            <a:extLst>
              <a:ext uri="{FF2B5EF4-FFF2-40B4-BE49-F238E27FC236}">
                <a16:creationId xmlns:a16="http://schemas.microsoft.com/office/drawing/2014/main" id="{DC5A1033-7708-4076-AFA7-A3DA33EF55D9}"/>
              </a:ext>
            </a:extLst>
          </p:cNvPr>
          <p:cNvSpPr/>
          <p:nvPr/>
        </p:nvSpPr>
        <p:spPr>
          <a:xfrm>
            <a:off x="75192" y="2992881"/>
            <a:ext cx="2783205" cy="553403"/>
          </a:xfrm>
          <a:custGeom>
            <a:avLst/>
            <a:gdLst/>
            <a:ahLst/>
            <a:cxnLst/>
            <a:rect l="l" t="t" r="r" b="b"/>
            <a:pathLst>
              <a:path w="3710940" h="737870">
                <a:moveTo>
                  <a:pt x="0" y="737615"/>
                </a:moveTo>
                <a:lnTo>
                  <a:pt x="3710940" y="737615"/>
                </a:lnTo>
                <a:lnTo>
                  <a:pt x="3710940" y="0"/>
                </a:lnTo>
                <a:lnTo>
                  <a:pt x="0" y="0"/>
                </a:lnTo>
                <a:lnTo>
                  <a:pt x="0" y="737615"/>
                </a:lnTo>
                <a:close/>
              </a:path>
            </a:pathLst>
          </a:custGeom>
          <a:ln w="9525">
            <a:solidFill>
              <a:srgbClr val="003D57"/>
            </a:solidFill>
            <a:prstDash val="sysDash"/>
          </a:ln>
        </p:spPr>
        <p:txBody>
          <a:bodyPr wrap="square" lIns="0" tIns="0" rIns="0" bIns="0" rtlCol="0"/>
          <a:lstStyle/>
          <a:p>
            <a:pPr defTabSz="685800">
              <a:defRPr/>
            </a:pPr>
            <a:endParaRPr sz="1350" kern="0">
              <a:solidFill>
                <a:prstClr val="black"/>
              </a:solidFill>
            </a:endParaRPr>
          </a:p>
        </p:txBody>
      </p:sp>
      <p:sp>
        <p:nvSpPr>
          <p:cNvPr id="76" name="object 24">
            <a:extLst>
              <a:ext uri="{FF2B5EF4-FFF2-40B4-BE49-F238E27FC236}">
                <a16:creationId xmlns:a16="http://schemas.microsoft.com/office/drawing/2014/main" id="{D13965BF-2326-4709-868B-335956721624}"/>
              </a:ext>
            </a:extLst>
          </p:cNvPr>
          <p:cNvSpPr txBox="1"/>
          <p:nvPr/>
        </p:nvSpPr>
        <p:spPr>
          <a:xfrm>
            <a:off x="470975" y="3008693"/>
            <a:ext cx="2210753" cy="346088"/>
          </a:xfrm>
          <a:prstGeom prst="rect">
            <a:avLst/>
          </a:prstGeom>
        </p:spPr>
        <p:txBody>
          <a:bodyPr vert="horz" wrap="square" lIns="0" tIns="10001" rIns="0" bIns="0" rtlCol="0">
            <a:spAutoFit/>
          </a:bodyPr>
          <a:lstStyle/>
          <a:p>
            <a:pPr marL="9525" marR="3810">
              <a:spcBef>
                <a:spcPts val="79"/>
              </a:spcBef>
              <a:defRPr/>
            </a:pPr>
            <a:r>
              <a:rPr lang="en-US" sz="1050" b="1" spc="-4" dirty="0">
                <a:solidFill>
                  <a:srgbClr val="003D57"/>
                </a:solidFill>
                <a:cs typeface="Calibri"/>
              </a:rPr>
              <a:t>Seek for Comments </a:t>
            </a:r>
          </a:p>
          <a:p>
            <a:pPr marL="9525" marR="3810">
              <a:spcBef>
                <a:spcPts val="79"/>
              </a:spcBef>
              <a:defRPr/>
            </a:pPr>
            <a:r>
              <a:rPr lang="en-US" sz="1050" spc="-4" dirty="0">
                <a:solidFill>
                  <a:prstClr val="black"/>
                </a:solidFill>
                <a:cs typeface="Calibri"/>
              </a:rPr>
              <a:t>August</a:t>
            </a:r>
            <a:r>
              <a:rPr sz="1050" spc="-4" dirty="0">
                <a:solidFill>
                  <a:prstClr val="black"/>
                </a:solidFill>
                <a:cs typeface="Calibri"/>
              </a:rPr>
              <a:t> 2022</a:t>
            </a:r>
            <a:endParaRPr sz="1050" dirty="0">
              <a:solidFill>
                <a:prstClr val="black"/>
              </a:solidFill>
              <a:cs typeface="Calibri"/>
            </a:endParaRPr>
          </a:p>
        </p:txBody>
      </p:sp>
      <p:sp>
        <p:nvSpPr>
          <p:cNvPr id="77" name="object 25">
            <a:extLst>
              <a:ext uri="{FF2B5EF4-FFF2-40B4-BE49-F238E27FC236}">
                <a16:creationId xmlns:a16="http://schemas.microsoft.com/office/drawing/2014/main" id="{31A07C53-B592-4A28-90A4-6FAADD7CD0B0}"/>
              </a:ext>
            </a:extLst>
          </p:cNvPr>
          <p:cNvSpPr txBox="1"/>
          <p:nvPr/>
        </p:nvSpPr>
        <p:spPr>
          <a:xfrm>
            <a:off x="4091694" y="3427221"/>
            <a:ext cx="2133124" cy="720390"/>
          </a:xfrm>
          <a:prstGeom prst="rect">
            <a:avLst/>
          </a:prstGeom>
          <a:ln w="9525">
            <a:solidFill>
              <a:srgbClr val="046A38"/>
            </a:solidFill>
          </a:ln>
        </p:spPr>
        <p:txBody>
          <a:bodyPr vert="horz" wrap="square" lIns="0" tIns="73343" rIns="0" bIns="0" rtlCol="0">
            <a:spAutoFit/>
          </a:bodyPr>
          <a:lstStyle/>
          <a:p>
            <a:pPr marL="405289" marR="94773">
              <a:spcBef>
                <a:spcPts val="578"/>
              </a:spcBef>
              <a:defRPr/>
            </a:pPr>
            <a:r>
              <a:rPr sz="1050" b="1" spc="-4" dirty="0">
                <a:solidFill>
                  <a:srgbClr val="046A38"/>
                </a:solidFill>
                <a:cs typeface="Calibri"/>
              </a:rPr>
              <a:t>Multilateral </a:t>
            </a:r>
            <a:r>
              <a:rPr sz="1050" b="1" spc="-8" dirty="0">
                <a:solidFill>
                  <a:srgbClr val="046A38"/>
                </a:solidFill>
                <a:cs typeface="Calibri"/>
              </a:rPr>
              <a:t>Convention </a:t>
            </a:r>
            <a:r>
              <a:rPr sz="1050" b="1" spc="-4" dirty="0">
                <a:solidFill>
                  <a:srgbClr val="046A38"/>
                </a:solidFill>
                <a:cs typeface="Calibri"/>
              </a:rPr>
              <a:t> </a:t>
            </a:r>
            <a:r>
              <a:rPr sz="1050" b="1" dirty="0">
                <a:solidFill>
                  <a:srgbClr val="046A38"/>
                </a:solidFill>
                <a:cs typeface="Calibri"/>
              </a:rPr>
              <a:t>signing</a:t>
            </a:r>
            <a:r>
              <a:rPr sz="1050" b="1" spc="-19" dirty="0">
                <a:solidFill>
                  <a:srgbClr val="046A38"/>
                </a:solidFill>
                <a:cs typeface="Calibri"/>
              </a:rPr>
              <a:t> </a:t>
            </a:r>
            <a:r>
              <a:rPr sz="1050" b="1" spc="-8" dirty="0">
                <a:solidFill>
                  <a:srgbClr val="046A38"/>
                </a:solidFill>
                <a:cs typeface="Calibri"/>
              </a:rPr>
              <a:t>ceremony</a:t>
            </a:r>
            <a:r>
              <a:rPr sz="1050" b="1" spc="-34" dirty="0">
                <a:solidFill>
                  <a:srgbClr val="046A38"/>
                </a:solidFill>
                <a:cs typeface="Calibri"/>
              </a:rPr>
              <a:t> </a:t>
            </a:r>
            <a:r>
              <a:rPr sz="1050" b="1" dirty="0">
                <a:solidFill>
                  <a:srgbClr val="046A38"/>
                </a:solidFill>
                <a:cs typeface="Calibri"/>
              </a:rPr>
              <a:t>-</a:t>
            </a:r>
            <a:r>
              <a:rPr sz="1050" b="1" spc="-23" dirty="0">
                <a:solidFill>
                  <a:srgbClr val="046A38"/>
                </a:solidFill>
                <a:cs typeface="Calibri"/>
              </a:rPr>
              <a:t> </a:t>
            </a:r>
            <a:r>
              <a:rPr sz="1050" b="1" dirty="0">
                <a:solidFill>
                  <a:srgbClr val="046A38"/>
                </a:solidFill>
                <a:cs typeface="Calibri"/>
              </a:rPr>
              <a:t>Amount</a:t>
            </a:r>
            <a:r>
              <a:rPr sz="1050" b="1" spc="-34" dirty="0">
                <a:solidFill>
                  <a:srgbClr val="046A38"/>
                </a:solidFill>
                <a:cs typeface="Calibri"/>
              </a:rPr>
              <a:t> </a:t>
            </a:r>
            <a:r>
              <a:rPr sz="1050" b="1" dirty="0">
                <a:solidFill>
                  <a:srgbClr val="046A38"/>
                </a:solidFill>
                <a:cs typeface="Calibri"/>
              </a:rPr>
              <a:t>A </a:t>
            </a:r>
            <a:r>
              <a:rPr sz="1050" b="1" spc="-225" dirty="0">
                <a:solidFill>
                  <a:srgbClr val="046A38"/>
                </a:solidFill>
                <a:cs typeface="Calibri"/>
              </a:rPr>
              <a:t> </a:t>
            </a:r>
            <a:r>
              <a:rPr sz="1050" b="1" spc="-4" dirty="0">
                <a:solidFill>
                  <a:srgbClr val="046A38"/>
                </a:solidFill>
                <a:cs typeface="Calibri"/>
              </a:rPr>
              <a:t>Multilateral Instrument </a:t>
            </a:r>
            <a:r>
              <a:rPr sz="1050" b="1" dirty="0">
                <a:solidFill>
                  <a:srgbClr val="046A38"/>
                </a:solidFill>
                <a:cs typeface="Calibri"/>
              </a:rPr>
              <a:t>- </a:t>
            </a:r>
            <a:r>
              <a:rPr sz="1050" b="1" spc="4" dirty="0">
                <a:solidFill>
                  <a:srgbClr val="046A38"/>
                </a:solidFill>
                <a:cs typeface="Calibri"/>
              </a:rPr>
              <a:t> </a:t>
            </a:r>
            <a:r>
              <a:rPr sz="1050" b="1" dirty="0">
                <a:solidFill>
                  <a:srgbClr val="046A38"/>
                </a:solidFill>
                <a:cs typeface="Calibri"/>
              </a:rPr>
              <a:t>subject</a:t>
            </a:r>
            <a:r>
              <a:rPr sz="1050" b="1" spc="-23" dirty="0">
                <a:solidFill>
                  <a:srgbClr val="046A38"/>
                </a:solidFill>
                <a:cs typeface="Calibri"/>
              </a:rPr>
              <a:t> </a:t>
            </a:r>
            <a:r>
              <a:rPr sz="1050" b="1" spc="-4" dirty="0">
                <a:solidFill>
                  <a:srgbClr val="046A38"/>
                </a:solidFill>
                <a:cs typeface="Calibri"/>
              </a:rPr>
              <a:t>to</a:t>
            </a:r>
            <a:r>
              <a:rPr sz="1050" b="1" spc="-19" dirty="0">
                <a:solidFill>
                  <a:srgbClr val="046A38"/>
                </a:solidFill>
                <a:cs typeface="Calibri"/>
              </a:rPr>
              <a:t> </a:t>
            </a:r>
            <a:r>
              <a:rPr sz="1050" b="1" spc="-8" dirty="0">
                <a:solidFill>
                  <a:srgbClr val="046A38"/>
                </a:solidFill>
                <a:cs typeface="Calibri"/>
              </a:rPr>
              <a:t>tax</a:t>
            </a:r>
            <a:r>
              <a:rPr sz="1050" b="1" spc="-23" dirty="0">
                <a:solidFill>
                  <a:srgbClr val="046A38"/>
                </a:solidFill>
                <a:cs typeface="Calibri"/>
              </a:rPr>
              <a:t> </a:t>
            </a:r>
            <a:r>
              <a:rPr sz="1050" b="1" dirty="0">
                <a:solidFill>
                  <a:srgbClr val="046A38"/>
                </a:solidFill>
                <a:cs typeface="Calibri"/>
              </a:rPr>
              <a:t>rule</a:t>
            </a:r>
            <a:endParaRPr sz="1050" dirty="0">
              <a:solidFill>
                <a:prstClr val="black"/>
              </a:solidFill>
              <a:cs typeface="Calibri"/>
            </a:endParaRPr>
          </a:p>
        </p:txBody>
      </p:sp>
      <p:sp>
        <p:nvSpPr>
          <p:cNvPr id="78" name="object 26">
            <a:extLst>
              <a:ext uri="{FF2B5EF4-FFF2-40B4-BE49-F238E27FC236}">
                <a16:creationId xmlns:a16="http://schemas.microsoft.com/office/drawing/2014/main" id="{0C6762AF-C9AB-4E48-82C7-55132F61996E}"/>
              </a:ext>
            </a:extLst>
          </p:cNvPr>
          <p:cNvSpPr txBox="1"/>
          <p:nvPr/>
        </p:nvSpPr>
        <p:spPr>
          <a:xfrm>
            <a:off x="109483" y="5178296"/>
            <a:ext cx="3416618" cy="349135"/>
          </a:xfrm>
          <a:prstGeom prst="rect">
            <a:avLst/>
          </a:prstGeom>
          <a:ln w="9525">
            <a:solidFill>
              <a:srgbClr val="046A38"/>
            </a:solidFill>
          </a:ln>
        </p:spPr>
        <p:txBody>
          <a:bodyPr vert="horz" wrap="square" lIns="0" tIns="25718" rIns="0" bIns="0" rtlCol="0">
            <a:spAutoFit/>
          </a:bodyPr>
          <a:lstStyle/>
          <a:p>
            <a:pPr marL="405289">
              <a:spcBef>
                <a:spcPts val="203"/>
              </a:spcBef>
              <a:defRPr/>
            </a:pPr>
            <a:r>
              <a:rPr lang="en-US" sz="1050" b="1" dirty="0">
                <a:solidFill>
                  <a:srgbClr val="0D8390"/>
                </a:solidFill>
                <a:cs typeface="Calibri"/>
              </a:rPr>
              <a:t>All countries ratify</a:t>
            </a:r>
            <a:endParaRPr sz="1050" dirty="0">
              <a:solidFill>
                <a:prstClr val="black"/>
              </a:solidFill>
              <a:cs typeface="Calibri"/>
            </a:endParaRPr>
          </a:p>
          <a:p>
            <a:pPr marL="405289">
              <a:defRPr/>
            </a:pPr>
            <a:r>
              <a:rPr lang="en-US" sz="1050" spc="-4" dirty="0">
                <a:solidFill>
                  <a:prstClr val="black"/>
                </a:solidFill>
                <a:cs typeface="Calibri"/>
              </a:rPr>
              <a:t>End</a:t>
            </a:r>
            <a:r>
              <a:rPr lang="en-US" sz="1050" spc="-15" dirty="0">
                <a:solidFill>
                  <a:prstClr val="black"/>
                </a:solidFill>
                <a:cs typeface="Calibri"/>
              </a:rPr>
              <a:t> </a:t>
            </a:r>
            <a:r>
              <a:rPr lang="en-US" sz="1050" spc="-4" dirty="0">
                <a:solidFill>
                  <a:prstClr val="black"/>
                </a:solidFill>
                <a:cs typeface="Calibri"/>
              </a:rPr>
              <a:t>of</a:t>
            </a:r>
            <a:r>
              <a:rPr lang="en-US" sz="1050" spc="-23" dirty="0">
                <a:solidFill>
                  <a:prstClr val="black"/>
                </a:solidFill>
                <a:cs typeface="Calibri"/>
              </a:rPr>
              <a:t> </a:t>
            </a:r>
            <a:r>
              <a:rPr lang="en-US" sz="1050" spc="-4" dirty="0">
                <a:solidFill>
                  <a:prstClr val="black"/>
                </a:solidFill>
                <a:cs typeface="Calibri"/>
              </a:rPr>
              <a:t>2023 –  early 2024?</a:t>
            </a:r>
            <a:endParaRPr sz="1050" dirty="0">
              <a:solidFill>
                <a:prstClr val="black"/>
              </a:solidFill>
              <a:cs typeface="Calibri"/>
            </a:endParaRPr>
          </a:p>
        </p:txBody>
      </p:sp>
      <p:sp>
        <p:nvSpPr>
          <p:cNvPr id="79" name="object 27">
            <a:extLst>
              <a:ext uri="{FF2B5EF4-FFF2-40B4-BE49-F238E27FC236}">
                <a16:creationId xmlns:a16="http://schemas.microsoft.com/office/drawing/2014/main" id="{7D263273-D631-4161-A1CC-9DCD23930918}"/>
              </a:ext>
            </a:extLst>
          </p:cNvPr>
          <p:cNvSpPr/>
          <p:nvPr/>
        </p:nvSpPr>
        <p:spPr>
          <a:xfrm>
            <a:off x="6444445" y="3596218"/>
            <a:ext cx="2640330" cy="612933"/>
          </a:xfrm>
          <a:custGeom>
            <a:avLst/>
            <a:gdLst/>
            <a:ahLst/>
            <a:cxnLst/>
            <a:rect l="l" t="t" r="r" b="b"/>
            <a:pathLst>
              <a:path w="3520440" h="817245">
                <a:moveTo>
                  <a:pt x="3384296" y="0"/>
                </a:moveTo>
                <a:lnTo>
                  <a:pt x="136144" y="0"/>
                </a:lnTo>
                <a:lnTo>
                  <a:pt x="93114" y="6941"/>
                </a:lnTo>
                <a:lnTo>
                  <a:pt x="55741" y="26269"/>
                </a:lnTo>
                <a:lnTo>
                  <a:pt x="26269" y="55741"/>
                </a:lnTo>
                <a:lnTo>
                  <a:pt x="6941" y="93114"/>
                </a:lnTo>
                <a:lnTo>
                  <a:pt x="0" y="136144"/>
                </a:lnTo>
                <a:lnTo>
                  <a:pt x="0" y="680720"/>
                </a:lnTo>
                <a:lnTo>
                  <a:pt x="6941" y="723749"/>
                </a:lnTo>
                <a:lnTo>
                  <a:pt x="26269" y="761122"/>
                </a:lnTo>
                <a:lnTo>
                  <a:pt x="55741" y="790594"/>
                </a:lnTo>
                <a:lnTo>
                  <a:pt x="93114" y="809922"/>
                </a:lnTo>
                <a:lnTo>
                  <a:pt x="136144" y="816864"/>
                </a:lnTo>
                <a:lnTo>
                  <a:pt x="3384296" y="816864"/>
                </a:lnTo>
                <a:lnTo>
                  <a:pt x="3427325" y="809922"/>
                </a:lnTo>
                <a:lnTo>
                  <a:pt x="3464698" y="790594"/>
                </a:lnTo>
                <a:lnTo>
                  <a:pt x="3494170" y="761122"/>
                </a:lnTo>
                <a:lnTo>
                  <a:pt x="3513498" y="723749"/>
                </a:lnTo>
                <a:lnTo>
                  <a:pt x="3520440" y="680720"/>
                </a:lnTo>
                <a:lnTo>
                  <a:pt x="3520440" y="136144"/>
                </a:lnTo>
                <a:lnTo>
                  <a:pt x="3513498" y="93114"/>
                </a:lnTo>
                <a:lnTo>
                  <a:pt x="3494170" y="55741"/>
                </a:lnTo>
                <a:lnTo>
                  <a:pt x="3464698" y="26269"/>
                </a:lnTo>
                <a:lnTo>
                  <a:pt x="3427325" y="6941"/>
                </a:lnTo>
                <a:lnTo>
                  <a:pt x="3384296" y="0"/>
                </a:lnTo>
                <a:close/>
              </a:path>
            </a:pathLst>
          </a:custGeom>
          <a:solidFill>
            <a:srgbClr val="43AF2A"/>
          </a:solidFill>
        </p:spPr>
        <p:txBody>
          <a:bodyPr wrap="square" lIns="0" tIns="0" rIns="0" bIns="0" rtlCol="0"/>
          <a:lstStyle/>
          <a:p>
            <a:pPr defTabSz="685800">
              <a:defRPr/>
            </a:pPr>
            <a:endParaRPr sz="1350" kern="0">
              <a:solidFill>
                <a:prstClr val="black"/>
              </a:solidFill>
            </a:endParaRPr>
          </a:p>
        </p:txBody>
      </p:sp>
      <p:sp>
        <p:nvSpPr>
          <p:cNvPr id="80" name="object 28">
            <a:extLst>
              <a:ext uri="{FF2B5EF4-FFF2-40B4-BE49-F238E27FC236}">
                <a16:creationId xmlns:a16="http://schemas.microsoft.com/office/drawing/2014/main" id="{8E9B49C5-3E87-4F48-95F8-064823838992}"/>
              </a:ext>
            </a:extLst>
          </p:cNvPr>
          <p:cNvSpPr txBox="1"/>
          <p:nvPr/>
        </p:nvSpPr>
        <p:spPr>
          <a:xfrm>
            <a:off x="7151673" y="3594194"/>
            <a:ext cx="1792819" cy="494847"/>
          </a:xfrm>
          <a:prstGeom prst="rect">
            <a:avLst/>
          </a:prstGeom>
        </p:spPr>
        <p:txBody>
          <a:bodyPr vert="horz" wrap="square" lIns="0" tIns="10001" rIns="0" bIns="0" rtlCol="0">
            <a:spAutoFit/>
          </a:bodyPr>
          <a:lstStyle/>
          <a:p>
            <a:pPr marL="9525" marR="3810">
              <a:spcBef>
                <a:spcPts val="79"/>
              </a:spcBef>
              <a:defRPr/>
            </a:pPr>
            <a:r>
              <a:rPr lang="en-US" sz="1050" b="1" dirty="0">
                <a:solidFill>
                  <a:srgbClr val="FFFFFF"/>
                </a:solidFill>
                <a:cs typeface="Calibri"/>
              </a:rPr>
              <a:t>Pillar 1, Amount A</a:t>
            </a:r>
            <a:r>
              <a:rPr lang="en-US" sz="1050" b="1" spc="4" dirty="0">
                <a:solidFill>
                  <a:srgbClr val="FFFFFF"/>
                </a:solidFill>
                <a:cs typeface="Calibri"/>
              </a:rPr>
              <a:t> r</a:t>
            </a:r>
            <a:r>
              <a:rPr sz="1050" b="1" dirty="0">
                <a:solidFill>
                  <a:srgbClr val="FFFFFF"/>
                </a:solidFill>
                <a:cs typeface="Calibri"/>
              </a:rPr>
              <a:t>ule</a:t>
            </a:r>
            <a:r>
              <a:rPr sz="1050" b="1" spc="-19" dirty="0">
                <a:solidFill>
                  <a:srgbClr val="FFFFFF"/>
                </a:solidFill>
                <a:cs typeface="Calibri"/>
              </a:rPr>
              <a:t> </a:t>
            </a:r>
            <a:r>
              <a:rPr sz="1050" b="1" spc="-4" dirty="0">
                <a:solidFill>
                  <a:srgbClr val="FFFFFF"/>
                </a:solidFill>
                <a:cs typeface="Calibri"/>
              </a:rPr>
              <a:t>into</a:t>
            </a:r>
            <a:r>
              <a:rPr sz="1050" b="1" spc="-26" dirty="0">
                <a:solidFill>
                  <a:srgbClr val="FFFFFF"/>
                </a:solidFill>
                <a:cs typeface="Calibri"/>
              </a:rPr>
              <a:t> </a:t>
            </a:r>
            <a:r>
              <a:rPr sz="1050" b="1" spc="-8" dirty="0">
                <a:solidFill>
                  <a:srgbClr val="FFFFFF"/>
                </a:solidFill>
                <a:cs typeface="Calibri"/>
              </a:rPr>
              <a:t>effect</a:t>
            </a:r>
            <a:endParaRPr sz="1050" dirty="0">
              <a:solidFill>
                <a:prstClr val="black"/>
              </a:solidFill>
              <a:cs typeface="Calibri"/>
            </a:endParaRPr>
          </a:p>
          <a:p>
            <a:pPr marL="9525">
              <a:defRPr/>
            </a:pPr>
            <a:r>
              <a:rPr sz="1050" spc="-4" dirty="0">
                <a:solidFill>
                  <a:srgbClr val="FFFFFF"/>
                </a:solidFill>
                <a:cs typeface="Calibri"/>
              </a:rPr>
              <a:t>In</a:t>
            </a:r>
            <a:r>
              <a:rPr sz="1050" spc="-26" dirty="0">
                <a:solidFill>
                  <a:srgbClr val="FFFFFF"/>
                </a:solidFill>
                <a:cs typeface="Calibri"/>
              </a:rPr>
              <a:t> </a:t>
            </a:r>
            <a:r>
              <a:rPr sz="1050" spc="-4" dirty="0">
                <a:solidFill>
                  <a:srgbClr val="FFFFFF"/>
                </a:solidFill>
                <a:cs typeface="Calibri"/>
              </a:rPr>
              <a:t>202</a:t>
            </a:r>
            <a:r>
              <a:rPr lang="en-US" sz="1050" spc="-4" dirty="0">
                <a:solidFill>
                  <a:srgbClr val="FFFFFF"/>
                </a:solidFill>
                <a:cs typeface="Calibri"/>
              </a:rPr>
              <a:t>4</a:t>
            </a:r>
            <a:endParaRPr sz="1050" dirty="0">
              <a:solidFill>
                <a:prstClr val="black"/>
              </a:solidFill>
              <a:cs typeface="Calibri"/>
            </a:endParaRPr>
          </a:p>
        </p:txBody>
      </p:sp>
      <p:grpSp>
        <p:nvGrpSpPr>
          <p:cNvPr id="81" name="object 29">
            <a:extLst>
              <a:ext uri="{FF2B5EF4-FFF2-40B4-BE49-F238E27FC236}">
                <a16:creationId xmlns:a16="http://schemas.microsoft.com/office/drawing/2014/main" id="{F437B222-0439-40C3-85B6-659D043821B0}"/>
              </a:ext>
            </a:extLst>
          </p:cNvPr>
          <p:cNvGrpSpPr/>
          <p:nvPr/>
        </p:nvGrpSpPr>
        <p:grpSpPr>
          <a:xfrm>
            <a:off x="132343" y="1796161"/>
            <a:ext cx="4860131" cy="3739991"/>
            <a:chOff x="141731" y="1008888"/>
            <a:chExt cx="6480175" cy="4986655"/>
          </a:xfrm>
        </p:grpSpPr>
        <p:sp>
          <p:nvSpPr>
            <p:cNvPr id="82" name="object 30">
              <a:extLst>
                <a:ext uri="{FF2B5EF4-FFF2-40B4-BE49-F238E27FC236}">
                  <a16:creationId xmlns:a16="http://schemas.microsoft.com/office/drawing/2014/main" id="{EA79FE8E-E47E-4DE3-8E10-A070E1845E3D}"/>
                </a:ext>
              </a:extLst>
            </p:cNvPr>
            <p:cNvSpPr/>
            <p:nvPr/>
          </p:nvSpPr>
          <p:spPr>
            <a:xfrm>
              <a:off x="2795397" y="1008887"/>
              <a:ext cx="909955" cy="608965"/>
            </a:xfrm>
            <a:custGeom>
              <a:avLst/>
              <a:gdLst/>
              <a:ahLst/>
              <a:cxnLst/>
              <a:rect l="l" t="t" r="r" b="b"/>
              <a:pathLst>
                <a:path w="909954" h="608965">
                  <a:moveTo>
                    <a:pt x="373888" y="368808"/>
                  </a:moveTo>
                  <a:lnTo>
                    <a:pt x="289052" y="377190"/>
                  </a:lnTo>
                  <a:lnTo>
                    <a:pt x="305130" y="402742"/>
                  </a:lnTo>
                  <a:lnTo>
                    <a:pt x="0" y="594995"/>
                  </a:lnTo>
                  <a:lnTo>
                    <a:pt x="8382" y="608457"/>
                  </a:lnTo>
                  <a:lnTo>
                    <a:pt x="313563" y="416128"/>
                  </a:lnTo>
                  <a:lnTo>
                    <a:pt x="329692" y="441706"/>
                  </a:lnTo>
                  <a:lnTo>
                    <a:pt x="357403" y="395986"/>
                  </a:lnTo>
                  <a:lnTo>
                    <a:pt x="373888" y="368808"/>
                  </a:lnTo>
                  <a:close/>
                </a:path>
                <a:path w="909954" h="608965">
                  <a:moveTo>
                    <a:pt x="732282" y="115189"/>
                  </a:moveTo>
                  <a:lnTo>
                    <a:pt x="624967" y="115189"/>
                  </a:lnTo>
                  <a:lnTo>
                    <a:pt x="624967" y="176530"/>
                  </a:lnTo>
                  <a:lnTo>
                    <a:pt x="644398" y="176530"/>
                  </a:lnTo>
                  <a:lnTo>
                    <a:pt x="647954" y="180086"/>
                  </a:lnTo>
                  <a:lnTo>
                    <a:pt x="647954" y="196596"/>
                  </a:lnTo>
                  <a:lnTo>
                    <a:pt x="665226" y="178689"/>
                  </a:lnTo>
                  <a:lnTo>
                    <a:pt x="666750" y="177165"/>
                  </a:lnTo>
                  <a:lnTo>
                    <a:pt x="668909" y="176530"/>
                  </a:lnTo>
                  <a:lnTo>
                    <a:pt x="732282" y="176530"/>
                  </a:lnTo>
                  <a:lnTo>
                    <a:pt x="732282" y="115189"/>
                  </a:lnTo>
                  <a:close/>
                </a:path>
                <a:path w="909954" h="608965">
                  <a:moveTo>
                    <a:pt x="909447" y="184404"/>
                  </a:moveTo>
                  <a:lnTo>
                    <a:pt x="906335" y="161290"/>
                  </a:lnTo>
                  <a:lnTo>
                    <a:pt x="902843" y="135255"/>
                  </a:lnTo>
                  <a:lnTo>
                    <a:pt x="887704" y="99441"/>
                  </a:lnTo>
                  <a:lnTo>
                    <a:pt x="884212" y="91160"/>
                  </a:lnTo>
                  <a:lnTo>
                    <a:pt x="855345" y="53873"/>
                  </a:lnTo>
                  <a:lnTo>
                    <a:pt x="840232" y="42227"/>
                  </a:lnTo>
                  <a:lnTo>
                    <a:pt x="840232" y="164211"/>
                  </a:lnTo>
                  <a:lnTo>
                    <a:pt x="840232" y="265049"/>
                  </a:lnTo>
                  <a:lnTo>
                    <a:pt x="836676" y="268732"/>
                  </a:lnTo>
                  <a:lnTo>
                    <a:pt x="809371" y="268732"/>
                  </a:lnTo>
                  <a:lnTo>
                    <a:pt x="809371" y="294640"/>
                  </a:lnTo>
                  <a:lnTo>
                    <a:pt x="807212" y="297434"/>
                  </a:lnTo>
                  <a:lnTo>
                    <a:pt x="804291" y="298958"/>
                  </a:lnTo>
                  <a:lnTo>
                    <a:pt x="803529" y="298958"/>
                  </a:lnTo>
                  <a:lnTo>
                    <a:pt x="802894" y="299593"/>
                  </a:lnTo>
                  <a:lnTo>
                    <a:pt x="799973" y="299593"/>
                  </a:lnTo>
                  <a:lnTo>
                    <a:pt x="797814" y="298958"/>
                  </a:lnTo>
                  <a:lnTo>
                    <a:pt x="796417" y="297434"/>
                  </a:lnTo>
                  <a:lnTo>
                    <a:pt x="767588" y="268732"/>
                  </a:lnTo>
                  <a:lnTo>
                    <a:pt x="704850" y="268732"/>
                  </a:lnTo>
                  <a:lnTo>
                    <a:pt x="701929" y="265049"/>
                  </a:lnTo>
                  <a:lnTo>
                    <a:pt x="701929" y="222631"/>
                  </a:lnTo>
                  <a:lnTo>
                    <a:pt x="701929" y="210312"/>
                  </a:lnTo>
                  <a:lnTo>
                    <a:pt x="704850" y="207391"/>
                  </a:lnTo>
                  <a:lnTo>
                    <a:pt x="713486" y="207391"/>
                  </a:lnTo>
                  <a:lnTo>
                    <a:pt x="717169" y="210312"/>
                  </a:lnTo>
                  <a:lnTo>
                    <a:pt x="717169" y="253492"/>
                  </a:lnTo>
                  <a:lnTo>
                    <a:pt x="772541" y="253492"/>
                  </a:lnTo>
                  <a:lnTo>
                    <a:pt x="774700" y="254254"/>
                  </a:lnTo>
                  <a:lnTo>
                    <a:pt x="776224" y="255778"/>
                  </a:lnTo>
                  <a:lnTo>
                    <a:pt x="794131" y="273050"/>
                  </a:lnTo>
                  <a:lnTo>
                    <a:pt x="794131" y="256413"/>
                  </a:lnTo>
                  <a:lnTo>
                    <a:pt x="797052" y="253492"/>
                  </a:lnTo>
                  <a:lnTo>
                    <a:pt x="824484" y="253492"/>
                  </a:lnTo>
                  <a:lnTo>
                    <a:pt x="824484" y="207391"/>
                  </a:lnTo>
                  <a:lnTo>
                    <a:pt x="824484" y="176530"/>
                  </a:lnTo>
                  <a:lnTo>
                    <a:pt x="766826" y="176530"/>
                  </a:lnTo>
                  <a:lnTo>
                    <a:pt x="763270" y="172847"/>
                  </a:lnTo>
                  <a:lnTo>
                    <a:pt x="763270" y="164211"/>
                  </a:lnTo>
                  <a:lnTo>
                    <a:pt x="766826" y="161290"/>
                  </a:lnTo>
                  <a:lnTo>
                    <a:pt x="836676" y="161290"/>
                  </a:lnTo>
                  <a:lnTo>
                    <a:pt x="840232" y="164211"/>
                  </a:lnTo>
                  <a:lnTo>
                    <a:pt x="840232" y="42227"/>
                  </a:lnTo>
                  <a:lnTo>
                    <a:pt x="818007" y="25095"/>
                  </a:lnTo>
                  <a:lnTo>
                    <a:pt x="773976" y="6565"/>
                  </a:lnTo>
                  <a:lnTo>
                    <a:pt x="748030" y="3086"/>
                  </a:lnTo>
                  <a:lnTo>
                    <a:pt x="748030" y="102997"/>
                  </a:lnTo>
                  <a:lnTo>
                    <a:pt x="748030" y="188722"/>
                  </a:lnTo>
                  <a:lnTo>
                    <a:pt x="744474" y="191643"/>
                  </a:lnTo>
                  <a:lnTo>
                    <a:pt x="673862" y="191643"/>
                  </a:lnTo>
                  <a:lnTo>
                    <a:pt x="645795" y="220472"/>
                  </a:lnTo>
                  <a:lnTo>
                    <a:pt x="644398" y="221869"/>
                  </a:lnTo>
                  <a:lnTo>
                    <a:pt x="642239" y="222631"/>
                  </a:lnTo>
                  <a:lnTo>
                    <a:pt x="638556" y="222631"/>
                  </a:lnTo>
                  <a:lnTo>
                    <a:pt x="637159" y="221869"/>
                  </a:lnTo>
                  <a:lnTo>
                    <a:pt x="634238" y="221107"/>
                  </a:lnTo>
                  <a:lnTo>
                    <a:pt x="632841" y="218313"/>
                  </a:lnTo>
                  <a:lnTo>
                    <a:pt x="632841" y="191643"/>
                  </a:lnTo>
                  <a:lnTo>
                    <a:pt x="612648" y="191643"/>
                  </a:lnTo>
                  <a:lnTo>
                    <a:pt x="609854" y="188722"/>
                  </a:lnTo>
                  <a:lnTo>
                    <a:pt x="609854" y="102997"/>
                  </a:lnTo>
                  <a:lnTo>
                    <a:pt x="612648" y="99441"/>
                  </a:lnTo>
                  <a:lnTo>
                    <a:pt x="744474" y="99441"/>
                  </a:lnTo>
                  <a:lnTo>
                    <a:pt x="748030" y="102997"/>
                  </a:lnTo>
                  <a:lnTo>
                    <a:pt x="748030" y="3086"/>
                  </a:lnTo>
                  <a:lnTo>
                    <a:pt x="675881" y="6565"/>
                  </a:lnTo>
                  <a:lnTo>
                    <a:pt x="631786" y="25095"/>
                  </a:lnTo>
                  <a:lnTo>
                    <a:pt x="594499" y="53873"/>
                  </a:lnTo>
                  <a:lnTo>
                    <a:pt x="565721" y="91160"/>
                  </a:lnTo>
                  <a:lnTo>
                    <a:pt x="547192" y="135255"/>
                  </a:lnTo>
                  <a:lnTo>
                    <a:pt x="540639" y="184404"/>
                  </a:lnTo>
                  <a:lnTo>
                    <a:pt x="547192" y="233349"/>
                  </a:lnTo>
                  <a:lnTo>
                    <a:pt x="565721" y="277380"/>
                  </a:lnTo>
                  <a:lnTo>
                    <a:pt x="594499" y="314706"/>
                  </a:lnTo>
                  <a:lnTo>
                    <a:pt x="631786" y="343585"/>
                  </a:lnTo>
                  <a:lnTo>
                    <a:pt x="675881" y="362216"/>
                  </a:lnTo>
                  <a:lnTo>
                    <a:pt x="725043" y="368808"/>
                  </a:lnTo>
                  <a:lnTo>
                    <a:pt x="773976" y="362216"/>
                  </a:lnTo>
                  <a:lnTo>
                    <a:pt x="818007" y="343585"/>
                  </a:lnTo>
                  <a:lnTo>
                    <a:pt x="855345" y="314706"/>
                  </a:lnTo>
                  <a:lnTo>
                    <a:pt x="867029" y="299593"/>
                  </a:lnTo>
                  <a:lnTo>
                    <a:pt x="884212" y="277380"/>
                  </a:lnTo>
                  <a:lnTo>
                    <a:pt x="902843" y="233349"/>
                  </a:lnTo>
                  <a:lnTo>
                    <a:pt x="909447" y="184404"/>
                  </a:lnTo>
                  <a:close/>
                </a:path>
              </a:pathLst>
            </a:custGeom>
            <a:solidFill>
              <a:srgbClr val="85BB24"/>
            </a:solidFill>
          </p:spPr>
          <p:txBody>
            <a:bodyPr wrap="square" lIns="0" tIns="0" rIns="0" bIns="0" rtlCol="0"/>
            <a:lstStyle/>
            <a:p>
              <a:pPr defTabSz="685800">
                <a:defRPr/>
              </a:pPr>
              <a:endParaRPr sz="1350" kern="0">
                <a:solidFill>
                  <a:prstClr val="black"/>
                </a:solidFill>
              </a:endParaRPr>
            </a:p>
          </p:txBody>
        </p:sp>
        <p:sp>
          <p:nvSpPr>
            <p:cNvPr id="83" name="object 31">
              <a:extLst>
                <a:ext uri="{FF2B5EF4-FFF2-40B4-BE49-F238E27FC236}">
                  <a16:creationId xmlns:a16="http://schemas.microsoft.com/office/drawing/2014/main" id="{4EC30314-54B1-49F1-A2FE-8CC5F3E71D4B}"/>
                </a:ext>
              </a:extLst>
            </p:cNvPr>
            <p:cNvSpPr/>
            <p:nvPr/>
          </p:nvSpPr>
          <p:spPr>
            <a:xfrm>
              <a:off x="5265420" y="2194559"/>
              <a:ext cx="1356360" cy="370840"/>
            </a:xfrm>
            <a:custGeom>
              <a:avLst/>
              <a:gdLst/>
              <a:ahLst/>
              <a:cxnLst/>
              <a:rect l="l" t="t" r="r" b="b"/>
              <a:pathLst>
                <a:path w="1356359" h="370839">
                  <a:moveTo>
                    <a:pt x="823468" y="208788"/>
                  </a:moveTo>
                  <a:lnTo>
                    <a:pt x="747268" y="170688"/>
                  </a:lnTo>
                  <a:lnTo>
                    <a:pt x="747268" y="200914"/>
                  </a:lnTo>
                  <a:lnTo>
                    <a:pt x="0" y="200787"/>
                  </a:lnTo>
                  <a:lnTo>
                    <a:pt x="0" y="216662"/>
                  </a:lnTo>
                  <a:lnTo>
                    <a:pt x="747268" y="216789"/>
                  </a:lnTo>
                  <a:lnTo>
                    <a:pt x="747268" y="246888"/>
                  </a:lnTo>
                  <a:lnTo>
                    <a:pt x="807466" y="216789"/>
                  </a:lnTo>
                  <a:lnTo>
                    <a:pt x="823468" y="208788"/>
                  </a:lnTo>
                  <a:close/>
                </a:path>
                <a:path w="1356359" h="370839">
                  <a:moveTo>
                    <a:pt x="1185672" y="146050"/>
                  </a:moveTo>
                  <a:lnTo>
                    <a:pt x="1177671" y="146050"/>
                  </a:lnTo>
                  <a:lnTo>
                    <a:pt x="1177671" y="164973"/>
                  </a:lnTo>
                  <a:lnTo>
                    <a:pt x="1177671" y="173609"/>
                  </a:lnTo>
                  <a:lnTo>
                    <a:pt x="1177671" y="266192"/>
                  </a:lnTo>
                  <a:lnTo>
                    <a:pt x="1174750" y="269748"/>
                  </a:lnTo>
                  <a:lnTo>
                    <a:pt x="1103630" y="269748"/>
                  </a:lnTo>
                  <a:lnTo>
                    <a:pt x="1100709" y="266192"/>
                  </a:lnTo>
                  <a:lnTo>
                    <a:pt x="1100709" y="257556"/>
                  </a:lnTo>
                  <a:lnTo>
                    <a:pt x="1103630" y="254635"/>
                  </a:lnTo>
                  <a:lnTo>
                    <a:pt x="1174750" y="254635"/>
                  </a:lnTo>
                  <a:lnTo>
                    <a:pt x="1177671" y="257556"/>
                  </a:lnTo>
                  <a:lnTo>
                    <a:pt x="1177671" y="235839"/>
                  </a:lnTo>
                  <a:lnTo>
                    <a:pt x="1174750" y="238633"/>
                  </a:lnTo>
                  <a:lnTo>
                    <a:pt x="1103630" y="238633"/>
                  </a:lnTo>
                  <a:lnTo>
                    <a:pt x="1100709" y="235839"/>
                  </a:lnTo>
                  <a:lnTo>
                    <a:pt x="1100709" y="227076"/>
                  </a:lnTo>
                  <a:lnTo>
                    <a:pt x="1103630" y="223520"/>
                  </a:lnTo>
                  <a:lnTo>
                    <a:pt x="1174750" y="223520"/>
                  </a:lnTo>
                  <a:lnTo>
                    <a:pt x="1177671" y="227076"/>
                  </a:lnTo>
                  <a:lnTo>
                    <a:pt x="1177671" y="204724"/>
                  </a:lnTo>
                  <a:lnTo>
                    <a:pt x="1174750" y="208280"/>
                  </a:lnTo>
                  <a:lnTo>
                    <a:pt x="1103630" y="208280"/>
                  </a:lnTo>
                  <a:lnTo>
                    <a:pt x="1100709" y="204724"/>
                  </a:lnTo>
                  <a:lnTo>
                    <a:pt x="1100709" y="195961"/>
                  </a:lnTo>
                  <a:lnTo>
                    <a:pt x="1103630" y="192405"/>
                  </a:lnTo>
                  <a:lnTo>
                    <a:pt x="1174750" y="192405"/>
                  </a:lnTo>
                  <a:lnTo>
                    <a:pt x="1177671" y="195961"/>
                  </a:lnTo>
                  <a:lnTo>
                    <a:pt x="1177671" y="173609"/>
                  </a:lnTo>
                  <a:lnTo>
                    <a:pt x="1174750" y="177165"/>
                  </a:lnTo>
                  <a:lnTo>
                    <a:pt x="1103630" y="177165"/>
                  </a:lnTo>
                  <a:lnTo>
                    <a:pt x="1100709" y="173609"/>
                  </a:lnTo>
                  <a:lnTo>
                    <a:pt x="1100709" y="164973"/>
                  </a:lnTo>
                  <a:lnTo>
                    <a:pt x="1103630" y="162052"/>
                  </a:lnTo>
                  <a:lnTo>
                    <a:pt x="1174750" y="162052"/>
                  </a:lnTo>
                  <a:lnTo>
                    <a:pt x="1177671" y="164973"/>
                  </a:lnTo>
                  <a:lnTo>
                    <a:pt x="1177671" y="146050"/>
                  </a:lnTo>
                  <a:lnTo>
                    <a:pt x="1092708" y="146050"/>
                  </a:lnTo>
                  <a:lnTo>
                    <a:pt x="1092708" y="284988"/>
                  </a:lnTo>
                  <a:lnTo>
                    <a:pt x="1185672" y="284988"/>
                  </a:lnTo>
                  <a:lnTo>
                    <a:pt x="1185672" y="269748"/>
                  </a:lnTo>
                  <a:lnTo>
                    <a:pt x="1185672" y="254635"/>
                  </a:lnTo>
                  <a:lnTo>
                    <a:pt x="1185672" y="162052"/>
                  </a:lnTo>
                  <a:lnTo>
                    <a:pt x="1185672" y="146050"/>
                  </a:lnTo>
                  <a:close/>
                </a:path>
                <a:path w="1356359" h="370839">
                  <a:moveTo>
                    <a:pt x="1356360" y="185166"/>
                  </a:moveTo>
                  <a:lnTo>
                    <a:pt x="1349692" y="135775"/>
                  </a:lnTo>
                  <a:lnTo>
                    <a:pt x="1330896" y="91503"/>
                  </a:lnTo>
                  <a:lnTo>
                    <a:pt x="1301775" y="54063"/>
                  </a:lnTo>
                  <a:lnTo>
                    <a:pt x="1264119" y="25184"/>
                  </a:lnTo>
                  <a:lnTo>
                    <a:pt x="1263396" y="24892"/>
                  </a:lnTo>
                  <a:lnTo>
                    <a:pt x="1263396" y="72390"/>
                  </a:lnTo>
                  <a:lnTo>
                    <a:pt x="1263396" y="235839"/>
                  </a:lnTo>
                  <a:lnTo>
                    <a:pt x="1259700" y="238633"/>
                  </a:lnTo>
                  <a:lnTo>
                    <a:pt x="1251077" y="238633"/>
                  </a:lnTo>
                  <a:lnTo>
                    <a:pt x="1247394" y="235839"/>
                  </a:lnTo>
                  <a:lnTo>
                    <a:pt x="1247394" y="99822"/>
                  </a:lnTo>
                  <a:lnTo>
                    <a:pt x="1247394" y="84582"/>
                  </a:lnTo>
                  <a:lnTo>
                    <a:pt x="1232154" y="84582"/>
                  </a:lnTo>
                  <a:lnTo>
                    <a:pt x="1232154" y="103378"/>
                  </a:lnTo>
                  <a:lnTo>
                    <a:pt x="1232154" y="266192"/>
                  </a:lnTo>
                  <a:lnTo>
                    <a:pt x="1228471" y="269748"/>
                  </a:lnTo>
                  <a:lnTo>
                    <a:pt x="1219835" y="269748"/>
                  </a:lnTo>
                  <a:lnTo>
                    <a:pt x="1216914" y="266192"/>
                  </a:lnTo>
                  <a:lnTo>
                    <a:pt x="1216914" y="130937"/>
                  </a:lnTo>
                  <a:lnTo>
                    <a:pt x="1216914" y="115697"/>
                  </a:lnTo>
                  <a:lnTo>
                    <a:pt x="1200912" y="115697"/>
                  </a:lnTo>
                  <a:lnTo>
                    <a:pt x="1200912" y="134493"/>
                  </a:lnTo>
                  <a:lnTo>
                    <a:pt x="1200912" y="297307"/>
                  </a:lnTo>
                  <a:lnTo>
                    <a:pt x="1197991" y="300863"/>
                  </a:lnTo>
                  <a:lnTo>
                    <a:pt x="1080389" y="300863"/>
                  </a:lnTo>
                  <a:lnTo>
                    <a:pt x="1077468" y="297307"/>
                  </a:lnTo>
                  <a:lnTo>
                    <a:pt x="1077468" y="134493"/>
                  </a:lnTo>
                  <a:lnTo>
                    <a:pt x="1080389" y="130937"/>
                  </a:lnTo>
                  <a:lnTo>
                    <a:pt x="1197991" y="130937"/>
                  </a:lnTo>
                  <a:lnTo>
                    <a:pt x="1200912" y="134493"/>
                  </a:lnTo>
                  <a:lnTo>
                    <a:pt x="1200912" y="115697"/>
                  </a:lnTo>
                  <a:lnTo>
                    <a:pt x="1111631" y="115697"/>
                  </a:lnTo>
                  <a:lnTo>
                    <a:pt x="1107948" y="112141"/>
                  </a:lnTo>
                  <a:lnTo>
                    <a:pt x="1107948" y="103378"/>
                  </a:lnTo>
                  <a:lnTo>
                    <a:pt x="1111631" y="99822"/>
                  </a:lnTo>
                  <a:lnTo>
                    <a:pt x="1228471" y="99822"/>
                  </a:lnTo>
                  <a:lnTo>
                    <a:pt x="1232154" y="103378"/>
                  </a:lnTo>
                  <a:lnTo>
                    <a:pt x="1232154" y="84582"/>
                  </a:lnTo>
                  <a:lnTo>
                    <a:pt x="1142873" y="84582"/>
                  </a:lnTo>
                  <a:lnTo>
                    <a:pt x="1139190" y="81026"/>
                  </a:lnTo>
                  <a:lnTo>
                    <a:pt x="1139190" y="72390"/>
                  </a:lnTo>
                  <a:lnTo>
                    <a:pt x="1142873" y="69469"/>
                  </a:lnTo>
                  <a:lnTo>
                    <a:pt x="1259700" y="69469"/>
                  </a:lnTo>
                  <a:lnTo>
                    <a:pt x="1263396" y="72390"/>
                  </a:lnTo>
                  <a:lnTo>
                    <a:pt x="1263396" y="24892"/>
                  </a:lnTo>
                  <a:lnTo>
                    <a:pt x="1219746" y="6591"/>
                  </a:lnTo>
                  <a:lnTo>
                    <a:pt x="1170432" y="0"/>
                  </a:lnTo>
                  <a:lnTo>
                    <a:pt x="1120851" y="6591"/>
                  </a:lnTo>
                  <a:lnTo>
                    <a:pt x="1076388" y="25184"/>
                  </a:lnTo>
                  <a:lnTo>
                    <a:pt x="1038796" y="54063"/>
                  </a:lnTo>
                  <a:lnTo>
                    <a:pt x="1009789" y="91503"/>
                  </a:lnTo>
                  <a:lnTo>
                    <a:pt x="991108" y="135775"/>
                  </a:lnTo>
                  <a:lnTo>
                    <a:pt x="984504" y="185166"/>
                  </a:lnTo>
                  <a:lnTo>
                    <a:pt x="991108" y="234302"/>
                  </a:lnTo>
                  <a:lnTo>
                    <a:pt x="1009789" y="278498"/>
                  </a:lnTo>
                  <a:lnTo>
                    <a:pt x="1038796" y="316001"/>
                  </a:lnTo>
                  <a:lnTo>
                    <a:pt x="1076388" y="344995"/>
                  </a:lnTo>
                  <a:lnTo>
                    <a:pt x="1120851" y="363702"/>
                  </a:lnTo>
                  <a:lnTo>
                    <a:pt x="1170432" y="370332"/>
                  </a:lnTo>
                  <a:lnTo>
                    <a:pt x="1219746" y="363702"/>
                  </a:lnTo>
                  <a:lnTo>
                    <a:pt x="1264119" y="344995"/>
                  </a:lnTo>
                  <a:lnTo>
                    <a:pt x="1301775" y="316001"/>
                  </a:lnTo>
                  <a:lnTo>
                    <a:pt x="1313522" y="300863"/>
                  </a:lnTo>
                  <a:lnTo>
                    <a:pt x="1330896" y="278498"/>
                  </a:lnTo>
                  <a:lnTo>
                    <a:pt x="1334617" y="269748"/>
                  </a:lnTo>
                  <a:lnTo>
                    <a:pt x="1347838" y="238633"/>
                  </a:lnTo>
                  <a:lnTo>
                    <a:pt x="1349692" y="234302"/>
                  </a:lnTo>
                  <a:lnTo>
                    <a:pt x="1356360" y="185166"/>
                  </a:lnTo>
                  <a:close/>
                </a:path>
              </a:pathLst>
            </a:custGeom>
            <a:solidFill>
              <a:srgbClr val="007BAF"/>
            </a:solidFill>
          </p:spPr>
          <p:txBody>
            <a:bodyPr wrap="square" lIns="0" tIns="0" rIns="0" bIns="0" rtlCol="0"/>
            <a:lstStyle/>
            <a:p>
              <a:pPr defTabSz="685800">
                <a:defRPr/>
              </a:pPr>
              <a:endParaRPr sz="1350" kern="0">
                <a:solidFill>
                  <a:prstClr val="black"/>
                </a:solidFill>
              </a:endParaRPr>
            </a:p>
          </p:txBody>
        </p:sp>
        <p:sp>
          <p:nvSpPr>
            <p:cNvPr id="84" name="object 32">
              <a:extLst>
                <a:ext uri="{FF2B5EF4-FFF2-40B4-BE49-F238E27FC236}">
                  <a16:creationId xmlns:a16="http://schemas.microsoft.com/office/drawing/2014/main" id="{92B363C2-51A2-4557-9148-37991FE43C35}"/>
                </a:ext>
              </a:extLst>
            </p:cNvPr>
            <p:cNvSpPr/>
            <p:nvPr/>
          </p:nvSpPr>
          <p:spPr>
            <a:xfrm>
              <a:off x="141732" y="2691383"/>
              <a:ext cx="2712085" cy="1220470"/>
            </a:xfrm>
            <a:custGeom>
              <a:avLst/>
              <a:gdLst/>
              <a:ahLst/>
              <a:cxnLst/>
              <a:rect l="l" t="t" r="r" b="b"/>
              <a:pathLst>
                <a:path w="2712085" h="1220470">
                  <a:moveTo>
                    <a:pt x="200355" y="146685"/>
                  </a:moveTo>
                  <a:lnTo>
                    <a:pt x="192405" y="146685"/>
                  </a:lnTo>
                  <a:lnTo>
                    <a:pt x="192405" y="165608"/>
                  </a:lnTo>
                  <a:lnTo>
                    <a:pt x="192405" y="174244"/>
                  </a:lnTo>
                  <a:lnTo>
                    <a:pt x="192405" y="267208"/>
                  </a:lnTo>
                  <a:lnTo>
                    <a:pt x="189509" y="270891"/>
                  </a:lnTo>
                  <a:lnTo>
                    <a:pt x="118618" y="270891"/>
                  </a:lnTo>
                  <a:lnTo>
                    <a:pt x="115722" y="267208"/>
                  </a:lnTo>
                  <a:lnTo>
                    <a:pt x="115722" y="258572"/>
                  </a:lnTo>
                  <a:lnTo>
                    <a:pt x="118618" y="255651"/>
                  </a:lnTo>
                  <a:lnTo>
                    <a:pt x="189509" y="255651"/>
                  </a:lnTo>
                  <a:lnTo>
                    <a:pt x="192405" y="258572"/>
                  </a:lnTo>
                  <a:lnTo>
                    <a:pt x="192405" y="236728"/>
                  </a:lnTo>
                  <a:lnTo>
                    <a:pt x="189509" y="239649"/>
                  </a:lnTo>
                  <a:lnTo>
                    <a:pt x="118618" y="239649"/>
                  </a:lnTo>
                  <a:lnTo>
                    <a:pt x="115722" y="236728"/>
                  </a:lnTo>
                  <a:lnTo>
                    <a:pt x="115722" y="228092"/>
                  </a:lnTo>
                  <a:lnTo>
                    <a:pt x="118618" y="224409"/>
                  </a:lnTo>
                  <a:lnTo>
                    <a:pt x="189509" y="224409"/>
                  </a:lnTo>
                  <a:lnTo>
                    <a:pt x="192405" y="228092"/>
                  </a:lnTo>
                  <a:lnTo>
                    <a:pt x="192405" y="205486"/>
                  </a:lnTo>
                  <a:lnTo>
                    <a:pt x="189509" y="209169"/>
                  </a:lnTo>
                  <a:lnTo>
                    <a:pt x="118618" y="209169"/>
                  </a:lnTo>
                  <a:lnTo>
                    <a:pt x="115722" y="205486"/>
                  </a:lnTo>
                  <a:lnTo>
                    <a:pt x="115722" y="196850"/>
                  </a:lnTo>
                  <a:lnTo>
                    <a:pt x="118618" y="193167"/>
                  </a:lnTo>
                  <a:lnTo>
                    <a:pt x="189509" y="193167"/>
                  </a:lnTo>
                  <a:lnTo>
                    <a:pt x="192405" y="196850"/>
                  </a:lnTo>
                  <a:lnTo>
                    <a:pt x="192405" y="174244"/>
                  </a:lnTo>
                  <a:lnTo>
                    <a:pt x="189509" y="177927"/>
                  </a:lnTo>
                  <a:lnTo>
                    <a:pt x="118618" y="177927"/>
                  </a:lnTo>
                  <a:lnTo>
                    <a:pt x="115722" y="174244"/>
                  </a:lnTo>
                  <a:lnTo>
                    <a:pt x="115722" y="165608"/>
                  </a:lnTo>
                  <a:lnTo>
                    <a:pt x="118618" y="162687"/>
                  </a:lnTo>
                  <a:lnTo>
                    <a:pt x="189509" y="162687"/>
                  </a:lnTo>
                  <a:lnTo>
                    <a:pt x="192405" y="165608"/>
                  </a:lnTo>
                  <a:lnTo>
                    <a:pt x="192405" y="146685"/>
                  </a:lnTo>
                  <a:lnTo>
                    <a:pt x="107772" y="146685"/>
                  </a:lnTo>
                  <a:lnTo>
                    <a:pt x="107772" y="286131"/>
                  </a:lnTo>
                  <a:lnTo>
                    <a:pt x="200355" y="286131"/>
                  </a:lnTo>
                  <a:lnTo>
                    <a:pt x="200355" y="270891"/>
                  </a:lnTo>
                  <a:lnTo>
                    <a:pt x="200355" y="255651"/>
                  </a:lnTo>
                  <a:lnTo>
                    <a:pt x="200355" y="162687"/>
                  </a:lnTo>
                  <a:lnTo>
                    <a:pt x="200355" y="146685"/>
                  </a:lnTo>
                  <a:close/>
                </a:path>
                <a:path w="2712085" h="1220470">
                  <a:moveTo>
                    <a:pt x="370332" y="185928"/>
                  </a:moveTo>
                  <a:lnTo>
                    <a:pt x="363689" y="136359"/>
                  </a:lnTo>
                  <a:lnTo>
                    <a:pt x="344982" y="91897"/>
                  </a:lnTo>
                  <a:lnTo>
                    <a:pt x="315988" y="54305"/>
                  </a:lnTo>
                  <a:lnTo>
                    <a:pt x="278485" y="25298"/>
                  </a:lnTo>
                  <a:lnTo>
                    <a:pt x="277749" y="24993"/>
                  </a:lnTo>
                  <a:lnTo>
                    <a:pt x="277749" y="72644"/>
                  </a:lnTo>
                  <a:lnTo>
                    <a:pt x="277749" y="236728"/>
                  </a:lnTo>
                  <a:lnTo>
                    <a:pt x="274116" y="239649"/>
                  </a:lnTo>
                  <a:lnTo>
                    <a:pt x="265442" y="239649"/>
                  </a:lnTo>
                  <a:lnTo>
                    <a:pt x="261835" y="236728"/>
                  </a:lnTo>
                  <a:lnTo>
                    <a:pt x="261835" y="100203"/>
                  </a:lnTo>
                  <a:lnTo>
                    <a:pt x="261835" y="84963"/>
                  </a:lnTo>
                  <a:lnTo>
                    <a:pt x="246646" y="84963"/>
                  </a:lnTo>
                  <a:lnTo>
                    <a:pt x="246646" y="103886"/>
                  </a:lnTo>
                  <a:lnTo>
                    <a:pt x="246646" y="267208"/>
                  </a:lnTo>
                  <a:lnTo>
                    <a:pt x="243027" y="270891"/>
                  </a:lnTo>
                  <a:lnTo>
                    <a:pt x="234353" y="270891"/>
                  </a:lnTo>
                  <a:lnTo>
                    <a:pt x="231457" y="267208"/>
                  </a:lnTo>
                  <a:lnTo>
                    <a:pt x="231457" y="131445"/>
                  </a:lnTo>
                  <a:lnTo>
                    <a:pt x="231457" y="116205"/>
                  </a:lnTo>
                  <a:lnTo>
                    <a:pt x="215544" y="116205"/>
                  </a:lnTo>
                  <a:lnTo>
                    <a:pt x="215544" y="135128"/>
                  </a:lnTo>
                  <a:lnTo>
                    <a:pt x="215544" y="298450"/>
                  </a:lnTo>
                  <a:lnTo>
                    <a:pt x="212648" y="302133"/>
                  </a:lnTo>
                  <a:lnTo>
                    <a:pt x="95478" y="302133"/>
                  </a:lnTo>
                  <a:lnTo>
                    <a:pt x="92583" y="298450"/>
                  </a:lnTo>
                  <a:lnTo>
                    <a:pt x="92583" y="135128"/>
                  </a:lnTo>
                  <a:lnTo>
                    <a:pt x="95478" y="131445"/>
                  </a:lnTo>
                  <a:lnTo>
                    <a:pt x="212648" y="131445"/>
                  </a:lnTo>
                  <a:lnTo>
                    <a:pt x="215544" y="135128"/>
                  </a:lnTo>
                  <a:lnTo>
                    <a:pt x="215544" y="116205"/>
                  </a:lnTo>
                  <a:lnTo>
                    <a:pt x="126580" y="116205"/>
                  </a:lnTo>
                  <a:lnTo>
                    <a:pt x="122961" y="112522"/>
                  </a:lnTo>
                  <a:lnTo>
                    <a:pt x="122961" y="103886"/>
                  </a:lnTo>
                  <a:lnTo>
                    <a:pt x="126580" y="100203"/>
                  </a:lnTo>
                  <a:lnTo>
                    <a:pt x="243027" y="100203"/>
                  </a:lnTo>
                  <a:lnTo>
                    <a:pt x="246646" y="103886"/>
                  </a:lnTo>
                  <a:lnTo>
                    <a:pt x="246646" y="84963"/>
                  </a:lnTo>
                  <a:lnTo>
                    <a:pt x="157683" y="84963"/>
                  </a:lnTo>
                  <a:lnTo>
                    <a:pt x="154063" y="81280"/>
                  </a:lnTo>
                  <a:lnTo>
                    <a:pt x="154063" y="72644"/>
                  </a:lnTo>
                  <a:lnTo>
                    <a:pt x="157683" y="69723"/>
                  </a:lnTo>
                  <a:lnTo>
                    <a:pt x="274116" y="69723"/>
                  </a:lnTo>
                  <a:lnTo>
                    <a:pt x="277749" y="72644"/>
                  </a:lnTo>
                  <a:lnTo>
                    <a:pt x="277749" y="24993"/>
                  </a:lnTo>
                  <a:lnTo>
                    <a:pt x="234289" y="6616"/>
                  </a:lnTo>
                  <a:lnTo>
                    <a:pt x="185166" y="0"/>
                  </a:lnTo>
                  <a:lnTo>
                    <a:pt x="135788" y="6616"/>
                  </a:lnTo>
                  <a:lnTo>
                    <a:pt x="91503" y="25298"/>
                  </a:lnTo>
                  <a:lnTo>
                    <a:pt x="54063" y="54305"/>
                  </a:lnTo>
                  <a:lnTo>
                    <a:pt x="25171" y="91897"/>
                  </a:lnTo>
                  <a:lnTo>
                    <a:pt x="6578" y="136359"/>
                  </a:lnTo>
                  <a:lnTo>
                    <a:pt x="0" y="185928"/>
                  </a:lnTo>
                  <a:lnTo>
                    <a:pt x="6578" y="235254"/>
                  </a:lnTo>
                  <a:lnTo>
                    <a:pt x="25171" y="279628"/>
                  </a:lnTo>
                  <a:lnTo>
                    <a:pt x="54063" y="317284"/>
                  </a:lnTo>
                  <a:lnTo>
                    <a:pt x="91503" y="346405"/>
                  </a:lnTo>
                  <a:lnTo>
                    <a:pt x="135788" y="365201"/>
                  </a:lnTo>
                  <a:lnTo>
                    <a:pt x="185166" y="371856"/>
                  </a:lnTo>
                  <a:lnTo>
                    <a:pt x="234289" y="365201"/>
                  </a:lnTo>
                  <a:lnTo>
                    <a:pt x="278485" y="346405"/>
                  </a:lnTo>
                  <a:lnTo>
                    <a:pt x="315988" y="317284"/>
                  </a:lnTo>
                  <a:lnTo>
                    <a:pt x="327647" y="302133"/>
                  </a:lnTo>
                  <a:lnTo>
                    <a:pt x="344982" y="279628"/>
                  </a:lnTo>
                  <a:lnTo>
                    <a:pt x="348665" y="270891"/>
                  </a:lnTo>
                  <a:lnTo>
                    <a:pt x="361835" y="239649"/>
                  </a:lnTo>
                  <a:lnTo>
                    <a:pt x="363689" y="235254"/>
                  </a:lnTo>
                  <a:lnTo>
                    <a:pt x="370332" y="185928"/>
                  </a:lnTo>
                  <a:close/>
                </a:path>
                <a:path w="2712085" h="1220470">
                  <a:moveTo>
                    <a:pt x="2711704" y="1206500"/>
                  </a:moveTo>
                  <a:lnTo>
                    <a:pt x="1932927" y="728002"/>
                  </a:lnTo>
                  <a:lnTo>
                    <a:pt x="1937004" y="721360"/>
                  </a:lnTo>
                  <a:lnTo>
                    <a:pt x="1948688" y="702310"/>
                  </a:lnTo>
                  <a:lnTo>
                    <a:pt x="1863852" y="694944"/>
                  </a:lnTo>
                  <a:lnTo>
                    <a:pt x="1908810" y="767334"/>
                  </a:lnTo>
                  <a:lnTo>
                    <a:pt x="1924583" y="741603"/>
                  </a:lnTo>
                  <a:lnTo>
                    <a:pt x="2703449" y="1220089"/>
                  </a:lnTo>
                  <a:lnTo>
                    <a:pt x="2711704" y="1206500"/>
                  </a:lnTo>
                  <a:close/>
                </a:path>
              </a:pathLst>
            </a:custGeom>
            <a:solidFill>
              <a:srgbClr val="003D57"/>
            </a:solidFill>
          </p:spPr>
          <p:txBody>
            <a:bodyPr wrap="square" lIns="0" tIns="0" rIns="0" bIns="0" rtlCol="0"/>
            <a:lstStyle/>
            <a:p>
              <a:pPr defTabSz="685800">
                <a:defRPr/>
              </a:pPr>
              <a:endParaRPr sz="1350" kern="0">
                <a:solidFill>
                  <a:prstClr val="black"/>
                </a:solidFill>
              </a:endParaRPr>
            </a:p>
          </p:txBody>
        </p:sp>
        <p:sp>
          <p:nvSpPr>
            <p:cNvPr id="85" name="object 33">
              <a:extLst>
                <a:ext uri="{FF2B5EF4-FFF2-40B4-BE49-F238E27FC236}">
                  <a16:creationId xmlns:a16="http://schemas.microsoft.com/office/drawing/2014/main" id="{56C59697-7A2A-4603-88AE-816ABA59AE2D}"/>
                </a:ext>
              </a:extLst>
            </p:cNvPr>
            <p:cNvSpPr/>
            <p:nvPr/>
          </p:nvSpPr>
          <p:spPr>
            <a:xfrm>
              <a:off x="4532249" y="3320795"/>
              <a:ext cx="1360170" cy="1160780"/>
            </a:xfrm>
            <a:custGeom>
              <a:avLst/>
              <a:gdLst/>
              <a:ahLst/>
              <a:cxnLst/>
              <a:rect l="l" t="t" r="r" b="b"/>
              <a:pathLst>
                <a:path w="1360170" h="1160779">
                  <a:moveTo>
                    <a:pt x="865378" y="512064"/>
                  </a:moveTo>
                  <a:lnTo>
                    <a:pt x="781431" y="527050"/>
                  </a:lnTo>
                  <a:lnTo>
                    <a:pt x="799490" y="551256"/>
                  </a:lnTo>
                  <a:lnTo>
                    <a:pt x="0" y="1147826"/>
                  </a:lnTo>
                  <a:lnTo>
                    <a:pt x="9398" y="1160653"/>
                  </a:lnTo>
                  <a:lnTo>
                    <a:pt x="808977" y="563981"/>
                  </a:lnTo>
                  <a:lnTo>
                    <a:pt x="827024" y="588137"/>
                  </a:lnTo>
                  <a:lnTo>
                    <a:pt x="849426" y="543687"/>
                  </a:lnTo>
                  <a:lnTo>
                    <a:pt x="865378" y="512064"/>
                  </a:lnTo>
                  <a:close/>
                </a:path>
                <a:path w="1360170" h="1160779">
                  <a:moveTo>
                    <a:pt x="1194816" y="699643"/>
                  </a:moveTo>
                  <a:lnTo>
                    <a:pt x="1194257" y="688467"/>
                  </a:lnTo>
                  <a:lnTo>
                    <a:pt x="1193330" y="669798"/>
                  </a:lnTo>
                  <a:lnTo>
                    <a:pt x="1192720" y="657479"/>
                  </a:lnTo>
                  <a:lnTo>
                    <a:pt x="1191806" y="638810"/>
                  </a:lnTo>
                  <a:lnTo>
                    <a:pt x="1191221" y="626999"/>
                  </a:lnTo>
                  <a:lnTo>
                    <a:pt x="1190269" y="607695"/>
                  </a:lnTo>
                  <a:lnTo>
                    <a:pt x="1189685" y="595884"/>
                  </a:lnTo>
                  <a:lnTo>
                    <a:pt x="1188758" y="577215"/>
                  </a:lnTo>
                  <a:lnTo>
                    <a:pt x="1187958" y="560832"/>
                  </a:lnTo>
                  <a:lnTo>
                    <a:pt x="1185926" y="560933"/>
                  </a:lnTo>
                  <a:lnTo>
                    <a:pt x="1185926" y="681228"/>
                  </a:lnTo>
                  <a:lnTo>
                    <a:pt x="1183259" y="685038"/>
                  </a:lnTo>
                  <a:lnTo>
                    <a:pt x="1116711" y="688340"/>
                  </a:lnTo>
                  <a:lnTo>
                    <a:pt x="1112266" y="688467"/>
                  </a:lnTo>
                  <a:lnTo>
                    <a:pt x="1109218" y="685038"/>
                  </a:lnTo>
                  <a:lnTo>
                    <a:pt x="1109091" y="680720"/>
                  </a:lnTo>
                  <a:lnTo>
                    <a:pt x="1108837" y="676402"/>
                  </a:lnTo>
                  <a:lnTo>
                    <a:pt x="1111631" y="673354"/>
                  </a:lnTo>
                  <a:lnTo>
                    <a:pt x="1182497" y="669798"/>
                  </a:lnTo>
                  <a:lnTo>
                    <a:pt x="1185545" y="672592"/>
                  </a:lnTo>
                  <a:lnTo>
                    <a:pt x="1185646" y="676402"/>
                  </a:lnTo>
                  <a:lnTo>
                    <a:pt x="1185926" y="681228"/>
                  </a:lnTo>
                  <a:lnTo>
                    <a:pt x="1185926" y="560933"/>
                  </a:lnTo>
                  <a:lnTo>
                    <a:pt x="1184402" y="561009"/>
                  </a:lnTo>
                  <a:lnTo>
                    <a:pt x="1184402" y="650875"/>
                  </a:lnTo>
                  <a:lnTo>
                    <a:pt x="1181735" y="653923"/>
                  </a:lnTo>
                  <a:lnTo>
                    <a:pt x="1110742" y="657479"/>
                  </a:lnTo>
                  <a:lnTo>
                    <a:pt x="1107821" y="654685"/>
                  </a:lnTo>
                  <a:lnTo>
                    <a:pt x="1107313" y="646049"/>
                  </a:lnTo>
                  <a:lnTo>
                    <a:pt x="1110107" y="642239"/>
                  </a:lnTo>
                  <a:lnTo>
                    <a:pt x="1176655" y="638937"/>
                  </a:lnTo>
                  <a:lnTo>
                    <a:pt x="1180973" y="638810"/>
                  </a:lnTo>
                  <a:lnTo>
                    <a:pt x="1184021" y="642239"/>
                  </a:lnTo>
                  <a:lnTo>
                    <a:pt x="1184275" y="646557"/>
                  </a:lnTo>
                  <a:lnTo>
                    <a:pt x="1184402" y="650875"/>
                  </a:lnTo>
                  <a:lnTo>
                    <a:pt x="1184402" y="561009"/>
                  </a:lnTo>
                  <a:lnTo>
                    <a:pt x="1182878" y="561086"/>
                  </a:lnTo>
                  <a:lnTo>
                    <a:pt x="1182878" y="619760"/>
                  </a:lnTo>
                  <a:lnTo>
                    <a:pt x="1180211" y="623570"/>
                  </a:lnTo>
                  <a:lnTo>
                    <a:pt x="1113663" y="626872"/>
                  </a:lnTo>
                  <a:lnTo>
                    <a:pt x="1109345" y="626999"/>
                  </a:lnTo>
                  <a:lnTo>
                    <a:pt x="1106170" y="623570"/>
                  </a:lnTo>
                  <a:lnTo>
                    <a:pt x="1106043" y="619252"/>
                  </a:lnTo>
                  <a:lnTo>
                    <a:pt x="1105789" y="614934"/>
                  </a:lnTo>
                  <a:lnTo>
                    <a:pt x="1108456" y="611124"/>
                  </a:lnTo>
                  <a:lnTo>
                    <a:pt x="1175004" y="607822"/>
                  </a:lnTo>
                  <a:lnTo>
                    <a:pt x="1179449" y="607695"/>
                  </a:lnTo>
                  <a:lnTo>
                    <a:pt x="1182497" y="611124"/>
                  </a:lnTo>
                  <a:lnTo>
                    <a:pt x="1182751" y="615442"/>
                  </a:lnTo>
                  <a:lnTo>
                    <a:pt x="1182878" y="619760"/>
                  </a:lnTo>
                  <a:lnTo>
                    <a:pt x="1182878" y="561086"/>
                  </a:lnTo>
                  <a:lnTo>
                    <a:pt x="1181354" y="561162"/>
                  </a:lnTo>
                  <a:lnTo>
                    <a:pt x="1181354" y="588645"/>
                  </a:lnTo>
                  <a:lnTo>
                    <a:pt x="1178687" y="592455"/>
                  </a:lnTo>
                  <a:lnTo>
                    <a:pt x="1112139" y="595757"/>
                  </a:lnTo>
                  <a:lnTo>
                    <a:pt x="1107821" y="595884"/>
                  </a:lnTo>
                  <a:lnTo>
                    <a:pt x="1104646" y="592455"/>
                  </a:lnTo>
                  <a:lnTo>
                    <a:pt x="1104519" y="588137"/>
                  </a:lnTo>
                  <a:lnTo>
                    <a:pt x="1104265" y="583819"/>
                  </a:lnTo>
                  <a:lnTo>
                    <a:pt x="1107059" y="580771"/>
                  </a:lnTo>
                  <a:lnTo>
                    <a:pt x="1177925" y="577215"/>
                  </a:lnTo>
                  <a:lnTo>
                    <a:pt x="1180973" y="580009"/>
                  </a:lnTo>
                  <a:lnTo>
                    <a:pt x="1181100" y="584327"/>
                  </a:lnTo>
                  <a:lnTo>
                    <a:pt x="1181354" y="588645"/>
                  </a:lnTo>
                  <a:lnTo>
                    <a:pt x="1181354" y="561162"/>
                  </a:lnTo>
                  <a:lnTo>
                    <a:pt x="1095375" y="565404"/>
                  </a:lnTo>
                  <a:lnTo>
                    <a:pt x="1102233" y="704215"/>
                  </a:lnTo>
                  <a:lnTo>
                    <a:pt x="1194816" y="699643"/>
                  </a:lnTo>
                  <a:close/>
                </a:path>
                <a:path w="1360170" h="1160779">
                  <a:moveTo>
                    <a:pt x="1216152" y="185166"/>
                  </a:moveTo>
                  <a:lnTo>
                    <a:pt x="1205357" y="174371"/>
                  </a:lnTo>
                  <a:lnTo>
                    <a:pt x="1147064" y="233426"/>
                  </a:lnTo>
                  <a:lnTo>
                    <a:pt x="1141984" y="249186"/>
                  </a:lnTo>
                  <a:lnTo>
                    <a:pt x="1157859" y="244221"/>
                  </a:lnTo>
                  <a:lnTo>
                    <a:pt x="1216152" y="185166"/>
                  </a:lnTo>
                  <a:close/>
                </a:path>
                <a:path w="1360170" h="1160779">
                  <a:moveTo>
                    <a:pt x="1260094" y="141859"/>
                  </a:moveTo>
                  <a:lnTo>
                    <a:pt x="1249299" y="131064"/>
                  </a:lnTo>
                  <a:lnTo>
                    <a:pt x="1216152" y="163576"/>
                  </a:lnTo>
                  <a:lnTo>
                    <a:pt x="1227709" y="174371"/>
                  </a:lnTo>
                  <a:lnTo>
                    <a:pt x="1260094" y="141859"/>
                  </a:lnTo>
                  <a:close/>
                </a:path>
                <a:path w="1360170" h="1160779">
                  <a:moveTo>
                    <a:pt x="1359433" y="183667"/>
                  </a:moveTo>
                  <a:lnTo>
                    <a:pt x="1357312" y="167894"/>
                  </a:lnTo>
                  <a:lnTo>
                    <a:pt x="1352931" y="135255"/>
                  </a:lnTo>
                  <a:lnTo>
                    <a:pt x="1342948" y="111633"/>
                  </a:lnTo>
                  <a:lnTo>
                    <a:pt x="1334300" y="91160"/>
                  </a:lnTo>
                  <a:lnTo>
                    <a:pt x="1305433" y="53873"/>
                  </a:lnTo>
                  <a:lnTo>
                    <a:pt x="1291082" y="42824"/>
                  </a:lnTo>
                  <a:lnTo>
                    <a:pt x="1291082" y="174371"/>
                  </a:lnTo>
                  <a:lnTo>
                    <a:pt x="1291082" y="178689"/>
                  </a:lnTo>
                  <a:lnTo>
                    <a:pt x="1288161" y="182245"/>
                  </a:lnTo>
                  <a:lnTo>
                    <a:pt x="1257300" y="212471"/>
                  </a:lnTo>
                  <a:lnTo>
                    <a:pt x="1255776" y="213995"/>
                  </a:lnTo>
                  <a:lnTo>
                    <a:pt x="1253617" y="214630"/>
                  </a:lnTo>
                  <a:lnTo>
                    <a:pt x="1250061" y="214630"/>
                  </a:lnTo>
                  <a:lnTo>
                    <a:pt x="1247902" y="213995"/>
                  </a:lnTo>
                  <a:lnTo>
                    <a:pt x="1246505" y="212471"/>
                  </a:lnTo>
                  <a:lnTo>
                    <a:pt x="1243584" y="209677"/>
                  </a:lnTo>
                  <a:lnTo>
                    <a:pt x="1243584" y="204597"/>
                  </a:lnTo>
                  <a:lnTo>
                    <a:pt x="1246505" y="201676"/>
                  </a:lnTo>
                  <a:lnTo>
                    <a:pt x="1276731" y="170688"/>
                  </a:lnTo>
                  <a:lnTo>
                    <a:pt x="1280287" y="167894"/>
                  </a:lnTo>
                  <a:lnTo>
                    <a:pt x="1284605" y="167894"/>
                  </a:lnTo>
                  <a:lnTo>
                    <a:pt x="1288161" y="170688"/>
                  </a:lnTo>
                  <a:lnTo>
                    <a:pt x="1291082" y="174371"/>
                  </a:lnTo>
                  <a:lnTo>
                    <a:pt x="1291082" y="42824"/>
                  </a:lnTo>
                  <a:lnTo>
                    <a:pt x="1278890" y="33426"/>
                  </a:lnTo>
                  <a:lnTo>
                    <a:pt x="1278890" y="139700"/>
                  </a:lnTo>
                  <a:lnTo>
                    <a:pt x="1278890" y="144018"/>
                  </a:lnTo>
                  <a:lnTo>
                    <a:pt x="1277366" y="146177"/>
                  </a:lnTo>
                  <a:lnTo>
                    <a:pt x="1275969" y="147701"/>
                  </a:lnTo>
                  <a:lnTo>
                    <a:pt x="1167892" y="256425"/>
                  </a:lnTo>
                  <a:lnTo>
                    <a:pt x="1166495" y="257187"/>
                  </a:lnTo>
                  <a:lnTo>
                    <a:pt x="1165733" y="257949"/>
                  </a:lnTo>
                  <a:lnTo>
                    <a:pt x="1164336" y="257949"/>
                  </a:lnTo>
                  <a:lnTo>
                    <a:pt x="1131951" y="268732"/>
                  </a:lnTo>
                  <a:lnTo>
                    <a:pt x="1131189" y="269367"/>
                  </a:lnTo>
                  <a:lnTo>
                    <a:pt x="1127633" y="269367"/>
                  </a:lnTo>
                  <a:lnTo>
                    <a:pt x="1125474" y="268732"/>
                  </a:lnTo>
                  <a:lnTo>
                    <a:pt x="1121791" y="265061"/>
                  </a:lnTo>
                  <a:lnTo>
                    <a:pt x="1121156" y="262255"/>
                  </a:lnTo>
                  <a:lnTo>
                    <a:pt x="1121879" y="260731"/>
                  </a:lnTo>
                  <a:lnTo>
                    <a:pt x="1122553" y="259334"/>
                  </a:lnTo>
                  <a:lnTo>
                    <a:pt x="1133348" y="226199"/>
                  </a:lnTo>
                  <a:lnTo>
                    <a:pt x="1133348" y="225437"/>
                  </a:lnTo>
                  <a:lnTo>
                    <a:pt x="1134110" y="224028"/>
                  </a:lnTo>
                  <a:lnTo>
                    <a:pt x="1134745" y="223266"/>
                  </a:lnTo>
                  <a:lnTo>
                    <a:pt x="1189532" y="168529"/>
                  </a:lnTo>
                  <a:lnTo>
                    <a:pt x="1246505" y="111633"/>
                  </a:lnTo>
                  <a:lnTo>
                    <a:pt x="1251458" y="111633"/>
                  </a:lnTo>
                  <a:lnTo>
                    <a:pt x="1254379" y="114554"/>
                  </a:lnTo>
                  <a:lnTo>
                    <a:pt x="1275969" y="136906"/>
                  </a:lnTo>
                  <a:lnTo>
                    <a:pt x="1277366" y="138303"/>
                  </a:lnTo>
                  <a:lnTo>
                    <a:pt x="1278890" y="139700"/>
                  </a:lnTo>
                  <a:lnTo>
                    <a:pt x="1278890" y="33426"/>
                  </a:lnTo>
                  <a:lnTo>
                    <a:pt x="1268095" y="25095"/>
                  </a:lnTo>
                  <a:lnTo>
                    <a:pt x="1224064" y="6565"/>
                  </a:lnTo>
                  <a:lnTo>
                    <a:pt x="1175131" y="0"/>
                  </a:lnTo>
                  <a:lnTo>
                    <a:pt x="1130681" y="5943"/>
                  </a:lnTo>
                  <a:lnTo>
                    <a:pt x="1130681" y="200418"/>
                  </a:lnTo>
                  <a:lnTo>
                    <a:pt x="1125410" y="211239"/>
                  </a:lnTo>
                  <a:lnTo>
                    <a:pt x="1115275" y="221246"/>
                  </a:lnTo>
                  <a:lnTo>
                    <a:pt x="1100963" y="229743"/>
                  </a:lnTo>
                  <a:lnTo>
                    <a:pt x="1096645" y="231902"/>
                  </a:lnTo>
                  <a:lnTo>
                    <a:pt x="1093724" y="234073"/>
                  </a:lnTo>
                  <a:lnTo>
                    <a:pt x="1093724" y="239141"/>
                  </a:lnTo>
                  <a:lnTo>
                    <a:pt x="1099439" y="244856"/>
                  </a:lnTo>
                  <a:lnTo>
                    <a:pt x="1102360" y="247015"/>
                  </a:lnTo>
                  <a:lnTo>
                    <a:pt x="1105916" y="249186"/>
                  </a:lnTo>
                  <a:lnTo>
                    <a:pt x="1106678" y="254254"/>
                  </a:lnTo>
                  <a:lnTo>
                    <a:pt x="1104519" y="257949"/>
                  </a:lnTo>
                  <a:lnTo>
                    <a:pt x="1103122" y="260096"/>
                  </a:lnTo>
                  <a:lnTo>
                    <a:pt x="1100201" y="260731"/>
                  </a:lnTo>
                  <a:lnTo>
                    <a:pt x="1095121" y="260731"/>
                  </a:lnTo>
                  <a:lnTo>
                    <a:pt x="1093724" y="259334"/>
                  </a:lnTo>
                  <a:lnTo>
                    <a:pt x="1090574" y="257009"/>
                  </a:lnTo>
                  <a:lnTo>
                    <a:pt x="1085113" y="251663"/>
                  </a:lnTo>
                  <a:lnTo>
                    <a:pt x="1080185" y="244017"/>
                  </a:lnTo>
                  <a:lnTo>
                    <a:pt x="1078611" y="234835"/>
                  </a:lnTo>
                  <a:lnTo>
                    <a:pt x="1079982" y="229184"/>
                  </a:lnTo>
                  <a:lnTo>
                    <a:pt x="1083094" y="224066"/>
                  </a:lnTo>
                  <a:lnTo>
                    <a:pt x="1088085" y="219468"/>
                  </a:lnTo>
                  <a:lnTo>
                    <a:pt x="1095121" y="215392"/>
                  </a:lnTo>
                  <a:lnTo>
                    <a:pt x="1104696" y="209994"/>
                  </a:lnTo>
                  <a:lnTo>
                    <a:pt x="1111542" y="204025"/>
                  </a:lnTo>
                  <a:lnTo>
                    <a:pt x="1115415" y="198361"/>
                  </a:lnTo>
                  <a:lnTo>
                    <a:pt x="1116076" y="193802"/>
                  </a:lnTo>
                  <a:lnTo>
                    <a:pt x="1112901" y="189699"/>
                  </a:lnTo>
                  <a:lnTo>
                    <a:pt x="1104658" y="185864"/>
                  </a:lnTo>
                  <a:lnTo>
                    <a:pt x="1094981" y="184404"/>
                  </a:lnTo>
                  <a:lnTo>
                    <a:pt x="1090053" y="183667"/>
                  </a:lnTo>
                  <a:lnTo>
                    <a:pt x="1067816" y="184404"/>
                  </a:lnTo>
                  <a:lnTo>
                    <a:pt x="1063498" y="184404"/>
                  </a:lnTo>
                  <a:lnTo>
                    <a:pt x="1059815" y="181483"/>
                  </a:lnTo>
                  <a:lnTo>
                    <a:pt x="1059815" y="177165"/>
                  </a:lnTo>
                  <a:lnTo>
                    <a:pt x="1059180" y="172847"/>
                  </a:lnTo>
                  <a:lnTo>
                    <a:pt x="1062736" y="169291"/>
                  </a:lnTo>
                  <a:lnTo>
                    <a:pt x="1066419" y="168529"/>
                  </a:lnTo>
                  <a:lnTo>
                    <a:pt x="1097381" y="168668"/>
                  </a:lnTo>
                  <a:lnTo>
                    <a:pt x="1116507" y="173863"/>
                  </a:lnTo>
                  <a:lnTo>
                    <a:pt x="1126604" y="181648"/>
                  </a:lnTo>
                  <a:lnTo>
                    <a:pt x="1130427" y="189484"/>
                  </a:lnTo>
                  <a:lnTo>
                    <a:pt x="1130681" y="200418"/>
                  </a:lnTo>
                  <a:lnTo>
                    <a:pt x="1130681" y="5943"/>
                  </a:lnTo>
                  <a:lnTo>
                    <a:pt x="1081874" y="25095"/>
                  </a:lnTo>
                  <a:lnTo>
                    <a:pt x="1044587" y="53873"/>
                  </a:lnTo>
                  <a:lnTo>
                    <a:pt x="1015809" y="91160"/>
                  </a:lnTo>
                  <a:lnTo>
                    <a:pt x="997280" y="135255"/>
                  </a:lnTo>
                  <a:lnTo>
                    <a:pt x="990815" y="183667"/>
                  </a:lnTo>
                  <a:lnTo>
                    <a:pt x="990828" y="185166"/>
                  </a:lnTo>
                  <a:lnTo>
                    <a:pt x="997280" y="233349"/>
                  </a:lnTo>
                  <a:lnTo>
                    <a:pt x="1015809" y="277380"/>
                  </a:lnTo>
                  <a:lnTo>
                    <a:pt x="1044587" y="314718"/>
                  </a:lnTo>
                  <a:lnTo>
                    <a:pt x="1081874" y="343585"/>
                  </a:lnTo>
                  <a:lnTo>
                    <a:pt x="1125969" y="362216"/>
                  </a:lnTo>
                  <a:lnTo>
                    <a:pt x="1175131" y="368808"/>
                  </a:lnTo>
                  <a:lnTo>
                    <a:pt x="1224064" y="362216"/>
                  </a:lnTo>
                  <a:lnTo>
                    <a:pt x="1268082" y="343585"/>
                  </a:lnTo>
                  <a:lnTo>
                    <a:pt x="1305420" y="314718"/>
                  </a:lnTo>
                  <a:lnTo>
                    <a:pt x="1334300" y="277380"/>
                  </a:lnTo>
                  <a:lnTo>
                    <a:pt x="1337678" y="269367"/>
                  </a:lnTo>
                  <a:lnTo>
                    <a:pt x="1352931" y="233349"/>
                  </a:lnTo>
                  <a:lnTo>
                    <a:pt x="1355445" y="214630"/>
                  </a:lnTo>
                  <a:lnTo>
                    <a:pt x="1359420" y="185166"/>
                  </a:lnTo>
                  <a:lnTo>
                    <a:pt x="1359433" y="183667"/>
                  </a:lnTo>
                  <a:close/>
                </a:path>
                <a:path w="1360170" h="1160779">
                  <a:moveTo>
                    <a:pt x="1359916" y="591566"/>
                  </a:moveTo>
                  <a:lnTo>
                    <a:pt x="1350835" y="542505"/>
                  </a:lnTo>
                  <a:lnTo>
                    <a:pt x="1329944" y="499135"/>
                  </a:lnTo>
                  <a:lnTo>
                    <a:pt x="1314043" y="480568"/>
                  </a:lnTo>
                  <a:lnTo>
                    <a:pt x="1299095" y="463105"/>
                  </a:lnTo>
                  <a:lnTo>
                    <a:pt x="1269746" y="442709"/>
                  </a:lnTo>
                  <a:lnTo>
                    <a:pt x="1269746" y="646684"/>
                  </a:lnTo>
                  <a:lnTo>
                    <a:pt x="1266317" y="649732"/>
                  </a:lnTo>
                  <a:lnTo>
                    <a:pt x="1257681" y="650240"/>
                  </a:lnTo>
                  <a:lnTo>
                    <a:pt x="1253871" y="647446"/>
                  </a:lnTo>
                  <a:lnTo>
                    <a:pt x="1253617" y="643128"/>
                  </a:lnTo>
                  <a:lnTo>
                    <a:pt x="1247165" y="512445"/>
                  </a:lnTo>
                  <a:lnTo>
                    <a:pt x="1246619" y="501396"/>
                  </a:lnTo>
                  <a:lnTo>
                    <a:pt x="1246378" y="496316"/>
                  </a:lnTo>
                  <a:lnTo>
                    <a:pt x="1240155" y="496633"/>
                  </a:lnTo>
                  <a:lnTo>
                    <a:pt x="1240155" y="678561"/>
                  </a:lnTo>
                  <a:lnTo>
                    <a:pt x="1236726" y="682371"/>
                  </a:lnTo>
                  <a:lnTo>
                    <a:pt x="1228090" y="682879"/>
                  </a:lnTo>
                  <a:lnTo>
                    <a:pt x="1225042" y="679323"/>
                  </a:lnTo>
                  <a:lnTo>
                    <a:pt x="1224521" y="669798"/>
                  </a:lnTo>
                  <a:lnTo>
                    <a:pt x="1218336" y="544957"/>
                  </a:lnTo>
                  <a:lnTo>
                    <a:pt x="1217790" y="534035"/>
                  </a:lnTo>
                  <a:lnTo>
                    <a:pt x="1217549" y="528955"/>
                  </a:lnTo>
                  <a:lnTo>
                    <a:pt x="1210564" y="529310"/>
                  </a:lnTo>
                  <a:lnTo>
                    <a:pt x="1210564" y="711200"/>
                  </a:lnTo>
                  <a:lnTo>
                    <a:pt x="1207897" y="715010"/>
                  </a:lnTo>
                  <a:lnTo>
                    <a:pt x="1094994" y="720598"/>
                  </a:lnTo>
                  <a:lnTo>
                    <a:pt x="1090676" y="720725"/>
                  </a:lnTo>
                  <a:lnTo>
                    <a:pt x="1087628" y="717296"/>
                  </a:lnTo>
                  <a:lnTo>
                    <a:pt x="1087374" y="712978"/>
                  </a:lnTo>
                  <a:lnTo>
                    <a:pt x="1079881" y="558927"/>
                  </a:lnTo>
                  <a:lnTo>
                    <a:pt x="1079627" y="554482"/>
                  </a:lnTo>
                  <a:lnTo>
                    <a:pt x="1082294" y="550799"/>
                  </a:lnTo>
                  <a:lnTo>
                    <a:pt x="1199515" y="544957"/>
                  </a:lnTo>
                  <a:lnTo>
                    <a:pt x="1202563" y="548513"/>
                  </a:lnTo>
                  <a:lnTo>
                    <a:pt x="1202893" y="554482"/>
                  </a:lnTo>
                  <a:lnTo>
                    <a:pt x="1210437" y="706882"/>
                  </a:lnTo>
                  <a:lnTo>
                    <a:pt x="1210564" y="711200"/>
                  </a:lnTo>
                  <a:lnTo>
                    <a:pt x="1210564" y="529310"/>
                  </a:lnTo>
                  <a:lnTo>
                    <a:pt x="1117092" y="533908"/>
                  </a:lnTo>
                  <a:lnTo>
                    <a:pt x="1112647" y="534035"/>
                  </a:lnTo>
                  <a:lnTo>
                    <a:pt x="1108964" y="530606"/>
                  </a:lnTo>
                  <a:lnTo>
                    <a:pt x="1108456" y="521970"/>
                  </a:lnTo>
                  <a:lnTo>
                    <a:pt x="1111885" y="518160"/>
                  </a:lnTo>
                  <a:lnTo>
                    <a:pt x="1116203" y="517906"/>
                  </a:lnTo>
                  <a:lnTo>
                    <a:pt x="1224026" y="512699"/>
                  </a:lnTo>
                  <a:lnTo>
                    <a:pt x="1228344" y="512445"/>
                  </a:lnTo>
                  <a:lnTo>
                    <a:pt x="1232154" y="515874"/>
                  </a:lnTo>
                  <a:lnTo>
                    <a:pt x="1232408" y="520192"/>
                  </a:lnTo>
                  <a:lnTo>
                    <a:pt x="1239901" y="674243"/>
                  </a:lnTo>
                  <a:lnTo>
                    <a:pt x="1240155" y="678561"/>
                  </a:lnTo>
                  <a:lnTo>
                    <a:pt x="1240155" y="496633"/>
                  </a:lnTo>
                  <a:lnTo>
                    <a:pt x="1146683" y="501269"/>
                  </a:lnTo>
                  <a:lnTo>
                    <a:pt x="1142238" y="501396"/>
                  </a:lnTo>
                  <a:lnTo>
                    <a:pt x="1138428" y="497967"/>
                  </a:lnTo>
                  <a:lnTo>
                    <a:pt x="1138301" y="493649"/>
                  </a:lnTo>
                  <a:lnTo>
                    <a:pt x="1138047" y="489331"/>
                  </a:lnTo>
                  <a:lnTo>
                    <a:pt x="1141476" y="486283"/>
                  </a:lnTo>
                  <a:lnTo>
                    <a:pt x="1253617" y="480695"/>
                  </a:lnTo>
                  <a:lnTo>
                    <a:pt x="1257935" y="480568"/>
                  </a:lnTo>
                  <a:lnTo>
                    <a:pt x="1261745" y="483235"/>
                  </a:lnTo>
                  <a:lnTo>
                    <a:pt x="1262075" y="489331"/>
                  </a:lnTo>
                  <a:lnTo>
                    <a:pt x="1269542" y="641019"/>
                  </a:lnTo>
                  <a:lnTo>
                    <a:pt x="1269631" y="643128"/>
                  </a:lnTo>
                  <a:lnTo>
                    <a:pt x="1269746" y="646684"/>
                  </a:lnTo>
                  <a:lnTo>
                    <a:pt x="1269746" y="442709"/>
                  </a:lnTo>
                  <a:lnTo>
                    <a:pt x="1260170" y="436054"/>
                  </a:lnTo>
                  <a:lnTo>
                    <a:pt x="1215047" y="419620"/>
                  </a:lnTo>
                  <a:lnTo>
                    <a:pt x="1165606" y="415417"/>
                  </a:lnTo>
                  <a:lnTo>
                    <a:pt x="1116533" y="424446"/>
                  </a:lnTo>
                  <a:lnTo>
                    <a:pt x="1073175" y="445223"/>
                  </a:lnTo>
                  <a:lnTo>
                    <a:pt x="1037158" y="475957"/>
                  </a:lnTo>
                  <a:lnTo>
                    <a:pt x="1010119" y="514819"/>
                  </a:lnTo>
                  <a:lnTo>
                    <a:pt x="993711" y="560019"/>
                  </a:lnTo>
                  <a:lnTo>
                    <a:pt x="989584" y="609727"/>
                  </a:lnTo>
                  <a:lnTo>
                    <a:pt x="998550" y="658533"/>
                  </a:lnTo>
                  <a:lnTo>
                    <a:pt x="1019314" y="701827"/>
                  </a:lnTo>
                  <a:lnTo>
                    <a:pt x="1050048" y="737895"/>
                  </a:lnTo>
                  <a:lnTo>
                    <a:pt x="1088910" y="765035"/>
                  </a:lnTo>
                  <a:lnTo>
                    <a:pt x="1134084" y="781558"/>
                  </a:lnTo>
                  <a:lnTo>
                    <a:pt x="1183767" y="785749"/>
                  </a:lnTo>
                  <a:lnTo>
                    <a:pt x="1232560" y="776732"/>
                  </a:lnTo>
                  <a:lnTo>
                    <a:pt x="1275854" y="755878"/>
                  </a:lnTo>
                  <a:lnTo>
                    <a:pt x="1311935" y="725055"/>
                  </a:lnTo>
                  <a:lnTo>
                    <a:pt x="1314945" y="720725"/>
                  </a:lnTo>
                  <a:lnTo>
                    <a:pt x="1339100" y="686142"/>
                  </a:lnTo>
                  <a:lnTo>
                    <a:pt x="1340294" y="682879"/>
                  </a:lnTo>
                  <a:lnTo>
                    <a:pt x="1352283" y="650240"/>
                  </a:lnTo>
                  <a:lnTo>
                    <a:pt x="1355661" y="641019"/>
                  </a:lnTo>
                  <a:lnTo>
                    <a:pt x="1359916" y="591566"/>
                  </a:lnTo>
                  <a:close/>
                </a:path>
              </a:pathLst>
            </a:custGeom>
            <a:solidFill>
              <a:srgbClr val="046A38"/>
            </a:solidFill>
          </p:spPr>
          <p:txBody>
            <a:bodyPr wrap="square" lIns="0" tIns="0" rIns="0" bIns="0" rtlCol="0"/>
            <a:lstStyle/>
            <a:p>
              <a:pPr defTabSz="685800">
                <a:defRPr/>
              </a:pPr>
              <a:endParaRPr sz="1350" kern="0">
                <a:solidFill>
                  <a:prstClr val="black"/>
                </a:solidFill>
              </a:endParaRPr>
            </a:p>
          </p:txBody>
        </p:sp>
        <p:sp>
          <p:nvSpPr>
            <p:cNvPr id="86" name="object 34">
              <a:extLst>
                <a:ext uri="{FF2B5EF4-FFF2-40B4-BE49-F238E27FC236}">
                  <a16:creationId xmlns:a16="http://schemas.microsoft.com/office/drawing/2014/main" id="{C1D35B6F-833B-4AD6-9D77-C705565FA6B4}"/>
                </a:ext>
              </a:extLst>
            </p:cNvPr>
            <p:cNvSpPr/>
            <p:nvPr/>
          </p:nvSpPr>
          <p:spPr>
            <a:xfrm>
              <a:off x="179832" y="5516879"/>
              <a:ext cx="6026785" cy="478790"/>
            </a:xfrm>
            <a:custGeom>
              <a:avLst/>
              <a:gdLst/>
              <a:ahLst/>
              <a:cxnLst/>
              <a:rect l="l" t="t" r="r" b="b"/>
              <a:pathLst>
                <a:path w="6026785" h="478789">
                  <a:moveTo>
                    <a:pt x="200355" y="253390"/>
                  </a:moveTo>
                  <a:lnTo>
                    <a:pt x="192405" y="253390"/>
                  </a:lnTo>
                  <a:lnTo>
                    <a:pt x="192405" y="272275"/>
                  </a:lnTo>
                  <a:lnTo>
                    <a:pt x="192405" y="280987"/>
                  </a:lnTo>
                  <a:lnTo>
                    <a:pt x="192405" y="373951"/>
                  </a:lnTo>
                  <a:lnTo>
                    <a:pt x="189509" y="377583"/>
                  </a:lnTo>
                  <a:lnTo>
                    <a:pt x="118618" y="377583"/>
                  </a:lnTo>
                  <a:lnTo>
                    <a:pt x="115722" y="373951"/>
                  </a:lnTo>
                  <a:lnTo>
                    <a:pt x="115722" y="365239"/>
                  </a:lnTo>
                  <a:lnTo>
                    <a:pt x="118618" y="362331"/>
                  </a:lnTo>
                  <a:lnTo>
                    <a:pt x="189509" y="362331"/>
                  </a:lnTo>
                  <a:lnTo>
                    <a:pt x="192405" y="365239"/>
                  </a:lnTo>
                  <a:lnTo>
                    <a:pt x="192405" y="343446"/>
                  </a:lnTo>
                  <a:lnTo>
                    <a:pt x="189509" y="346354"/>
                  </a:lnTo>
                  <a:lnTo>
                    <a:pt x="118618" y="346354"/>
                  </a:lnTo>
                  <a:lnTo>
                    <a:pt x="115722" y="343446"/>
                  </a:lnTo>
                  <a:lnTo>
                    <a:pt x="115722" y="334733"/>
                  </a:lnTo>
                  <a:lnTo>
                    <a:pt x="118618" y="331101"/>
                  </a:lnTo>
                  <a:lnTo>
                    <a:pt x="189509" y="331101"/>
                  </a:lnTo>
                  <a:lnTo>
                    <a:pt x="192405" y="334733"/>
                  </a:lnTo>
                  <a:lnTo>
                    <a:pt x="192405" y="312216"/>
                  </a:lnTo>
                  <a:lnTo>
                    <a:pt x="189509" y="315849"/>
                  </a:lnTo>
                  <a:lnTo>
                    <a:pt x="118618" y="315849"/>
                  </a:lnTo>
                  <a:lnTo>
                    <a:pt x="115722" y="312216"/>
                  </a:lnTo>
                  <a:lnTo>
                    <a:pt x="115722" y="303504"/>
                  </a:lnTo>
                  <a:lnTo>
                    <a:pt x="118618" y="299872"/>
                  </a:lnTo>
                  <a:lnTo>
                    <a:pt x="189509" y="299872"/>
                  </a:lnTo>
                  <a:lnTo>
                    <a:pt x="192405" y="303504"/>
                  </a:lnTo>
                  <a:lnTo>
                    <a:pt x="192405" y="280987"/>
                  </a:lnTo>
                  <a:lnTo>
                    <a:pt x="189509" y="284619"/>
                  </a:lnTo>
                  <a:lnTo>
                    <a:pt x="118618" y="284619"/>
                  </a:lnTo>
                  <a:lnTo>
                    <a:pt x="115722" y="280987"/>
                  </a:lnTo>
                  <a:lnTo>
                    <a:pt x="115722" y="272275"/>
                  </a:lnTo>
                  <a:lnTo>
                    <a:pt x="118618" y="269367"/>
                  </a:lnTo>
                  <a:lnTo>
                    <a:pt x="189509" y="269367"/>
                  </a:lnTo>
                  <a:lnTo>
                    <a:pt x="192405" y="272275"/>
                  </a:lnTo>
                  <a:lnTo>
                    <a:pt x="192405" y="253390"/>
                  </a:lnTo>
                  <a:lnTo>
                    <a:pt x="107772" y="253390"/>
                  </a:lnTo>
                  <a:lnTo>
                    <a:pt x="107772" y="392836"/>
                  </a:lnTo>
                  <a:lnTo>
                    <a:pt x="200355" y="392836"/>
                  </a:lnTo>
                  <a:lnTo>
                    <a:pt x="200355" y="377583"/>
                  </a:lnTo>
                  <a:lnTo>
                    <a:pt x="200355" y="362331"/>
                  </a:lnTo>
                  <a:lnTo>
                    <a:pt x="200355" y="269367"/>
                  </a:lnTo>
                  <a:lnTo>
                    <a:pt x="200355" y="253390"/>
                  </a:lnTo>
                  <a:close/>
                </a:path>
                <a:path w="6026785" h="478789">
                  <a:moveTo>
                    <a:pt x="370332" y="292608"/>
                  </a:moveTo>
                  <a:lnTo>
                    <a:pt x="363689" y="243027"/>
                  </a:lnTo>
                  <a:lnTo>
                    <a:pt x="344982" y="198577"/>
                  </a:lnTo>
                  <a:lnTo>
                    <a:pt x="315988" y="160972"/>
                  </a:lnTo>
                  <a:lnTo>
                    <a:pt x="278485" y="131965"/>
                  </a:lnTo>
                  <a:lnTo>
                    <a:pt x="277749" y="131660"/>
                  </a:lnTo>
                  <a:lnTo>
                    <a:pt x="277749" y="179311"/>
                  </a:lnTo>
                  <a:lnTo>
                    <a:pt x="277749" y="343446"/>
                  </a:lnTo>
                  <a:lnTo>
                    <a:pt x="274129" y="346354"/>
                  </a:lnTo>
                  <a:lnTo>
                    <a:pt x="265455" y="346354"/>
                  </a:lnTo>
                  <a:lnTo>
                    <a:pt x="261835" y="343446"/>
                  </a:lnTo>
                  <a:lnTo>
                    <a:pt x="261835" y="206908"/>
                  </a:lnTo>
                  <a:lnTo>
                    <a:pt x="261835" y="191655"/>
                  </a:lnTo>
                  <a:lnTo>
                    <a:pt x="246646" y="191655"/>
                  </a:lnTo>
                  <a:lnTo>
                    <a:pt x="246646" y="210540"/>
                  </a:lnTo>
                  <a:lnTo>
                    <a:pt x="246646" y="373951"/>
                  </a:lnTo>
                  <a:lnTo>
                    <a:pt x="243027" y="377583"/>
                  </a:lnTo>
                  <a:lnTo>
                    <a:pt x="234353" y="377583"/>
                  </a:lnTo>
                  <a:lnTo>
                    <a:pt x="231444" y="373951"/>
                  </a:lnTo>
                  <a:lnTo>
                    <a:pt x="231444" y="238137"/>
                  </a:lnTo>
                  <a:lnTo>
                    <a:pt x="231444" y="222885"/>
                  </a:lnTo>
                  <a:lnTo>
                    <a:pt x="215544" y="222885"/>
                  </a:lnTo>
                  <a:lnTo>
                    <a:pt x="215544" y="241769"/>
                  </a:lnTo>
                  <a:lnTo>
                    <a:pt x="215544" y="405180"/>
                  </a:lnTo>
                  <a:lnTo>
                    <a:pt x="212648" y="408813"/>
                  </a:lnTo>
                  <a:lnTo>
                    <a:pt x="95478" y="408813"/>
                  </a:lnTo>
                  <a:lnTo>
                    <a:pt x="92583" y="405180"/>
                  </a:lnTo>
                  <a:lnTo>
                    <a:pt x="92583" y="241769"/>
                  </a:lnTo>
                  <a:lnTo>
                    <a:pt x="95478" y="238137"/>
                  </a:lnTo>
                  <a:lnTo>
                    <a:pt x="212648" y="238137"/>
                  </a:lnTo>
                  <a:lnTo>
                    <a:pt x="215544" y="241769"/>
                  </a:lnTo>
                  <a:lnTo>
                    <a:pt x="215544" y="222885"/>
                  </a:lnTo>
                  <a:lnTo>
                    <a:pt x="126580" y="222885"/>
                  </a:lnTo>
                  <a:lnTo>
                    <a:pt x="122961" y="219252"/>
                  </a:lnTo>
                  <a:lnTo>
                    <a:pt x="122961" y="210540"/>
                  </a:lnTo>
                  <a:lnTo>
                    <a:pt x="126580" y="206908"/>
                  </a:lnTo>
                  <a:lnTo>
                    <a:pt x="243027" y="206908"/>
                  </a:lnTo>
                  <a:lnTo>
                    <a:pt x="246646" y="210540"/>
                  </a:lnTo>
                  <a:lnTo>
                    <a:pt x="246646" y="191655"/>
                  </a:lnTo>
                  <a:lnTo>
                    <a:pt x="157683" y="191655"/>
                  </a:lnTo>
                  <a:lnTo>
                    <a:pt x="154063" y="188023"/>
                  </a:lnTo>
                  <a:lnTo>
                    <a:pt x="154063" y="179311"/>
                  </a:lnTo>
                  <a:lnTo>
                    <a:pt x="157683" y="176403"/>
                  </a:lnTo>
                  <a:lnTo>
                    <a:pt x="274129" y="176403"/>
                  </a:lnTo>
                  <a:lnTo>
                    <a:pt x="277749" y="179311"/>
                  </a:lnTo>
                  <a:lnTo>
                    <a:pt x="277749" y="131660"/>
                  </a:lnTo>
                  <a:lnTo>
                    <a:pt x="234289" y="113296"/>
                  </a:lnTo>
                  <a:lnTo>
                    <a:pt x="185166" y="106680"/>
                  </a:lnTo>
                  <a:lnTo>
                    <a:pt x="135788" y="113296"/>
                  </a:lnTo>
                  <a:lnTo>
                    <a:pt x="91503" y="131965"/>
                  </a:lnTo>
                  <a:lnTo>
                    <a:pt x="54063" y="160972"/>
                  </a:lnTo>
                  <a:lnTo>
                    <a:pt x="25171" y="198577"/>
                  </a:lnTo>
                  <a:lnTo>
                    <a:pt x="6578" y="243027"/>
                  </a:lnTo>
                  <a:lnTo>
                    <a:pt x="0" y="292608"/>
                  </a:lnTo>
                  <a:lnTo>
                    <a:pt x="6578" y="341947"/>
                  </a:lnTo>
                  <a:lnTo>
                    <a:pt x="25171" y="386334"/>
                  </a:lnTo>
                  <a:lnTo>
                    <a:pt x="54063" y="423976"/>
                  </a:lnTo>
                  <a:lnTo>
                    <a:pt x="91503" y="453097"/>
                  </a:lnTo>
                  <a:lnTo>
                    <a:pt x="135788" y="471881"/>
                  </a:lnTo>
                  <a:lnTo>
                    <a:pt x="185166" y="478536"/>
                  </a:lnTo>
                  <a:lnTo>
                    <a:pt x="234289" y="471881"/>
                  </a:lnTo>
                  <a:lnTo>
                    <a:pt x="278485" y="453097"/>
                  </a:lnTo>
                  <a:lnTo>
                    <a:pt x="315988" y="423976"/>
                  </a:lnTo>
                  <a:lnTo>
                    <a:pt x="327660" y="408813"/>
                  </a:lnTo>
                  <a:lnTo>
                    <a:pt x="344982" y="386334"/>
                  </a:lnTo>
                  <a:lnTo>
                    <a:pt x="348665" y="377583"/>
                  </a:lnTo>
                  <a:lnTo>
                    <a:pt x="361823" y="346354"/>
                  </a:lnTo>
                  <a:lnTo>
                    <a:pt x="363689" y="341947"/>
                  </a:lnTo>
                  <a:lnTo>
                    <a:pt x="370332" y="292608"/>
                  </a:lnTo>
                  <a:close/>
                </a:path>
                <a:path w="6026785" h="478789">
                  <a:moveTo>
                    <a:pt x="6026658" y="15240"/>
                  </a:moveTo>
                  <a:lnTo>
                    <a:pt x="6022340" y="0"/>
                  </a:lnTo>
                  <a:lnTo>
                    <a:pt x="4617275" y="395820"/>
                  </a:lnTo>
                  <a:lnTo>
                    <a:pt x="4609084" y="366776"/>
                  </a:lnTo>
                  <a:lnTo>
                    <a:pt x="4546092" y="424116"/>
                  </a:lnTo>
                  <a:lnTo>
                    <a:pt x="4629785" y="440131"/>
                  </a:lnTo>
                  <a:lnTo>
                    <a:pt x="4622558" y="414540"/>
                  </a:lnTo>
                  <a:lnTo>
                    <a:pt x="4621581" y="411099"/>
                  </a:lnTo>
                  <a:lnTo>
                    <a:pt x="6026658" y="15240"/>
                  </a:lnTo>
                  <a:close/>
                </a:path>
              </a:pathLst>
            </a:custGeom>
            <a:solidFill>
              <a:srgbClr val="0D8390"/>
            </a:solidFill>
          </p:spPr>
          <p:txBody>
            <a:bodyPr wrap="square" lIns="0" tIns="0" rIns="0" bIns="0" rtlCol="0"/>
            <a:lstStyle/>
            <a:p>
              <a:pPr defTabSz="685800">
                <a:defRPr/>
              </a:pPr>
              <a:endParaRPr sz="1350" kern="0">
                <a:solidFill>
                  <a:prstClr val="black"/>
                </a:solidFill>
              </a:endParaRPr>
            </a:p>
          </p:txBody>
        </p:sp>
        <p:pic>
          <p:nvPicPr>
            <p:cNvPr id="87" name="object 35">
              <a:extLst>
                <a:ext uri="{FF2B5EF4-FFF2-40B4-BE49-F238E27FC236}">
                  <a16:creationId xmlns:a16="http://schemas.microsoft.com/office/drawing/2014/main" id="{3EF49008-2036-4192-87A4-69B572AF0173}"/>
                </a:ext>
              </a:extLst>
            </p:cNvPr>
            <p:cNvPicPr/>
            <p:nvPr/>
          </p:nvPicPr>
          <p:blipFill>
            <a:blip r:embed="rId4" cstate="email">
              <a:extLst>
                <a:ext uri="{28A0092B-C50C-407E-A947-70E740481C1C}">
                  <a14:useLocalDpi xmlns:a14="http://schemas.microsoft.com/office/drawing/2010/main"/>
                </a:ext>
              </a:extLst>
            </a:blip>
            <a:stretch>
              <a:fillRect/>
            </a:stretch>
          </p:blipFill>
          <p:spPr>
            <a:xfrm>
              <a:off x="3718560" y="2528316"/>
              <a:ext cx="1175003" cy="804672"/>
            </a:xfrm>
            <a:prstGeom prst="rect">
              <a:avLst/>
            </a:prstGeom>
          </p:spPr>
        </p:pic>
      </p:grpSp>
      <p:sp>
        <p:nvSpPr>
          <p:cNvPr id="88" name="object 36">
            <a:extLst>
              <a:ext uri="{FF2B5EF4-FFF2-40B4-BE49-F238E27FC236}">
                <a16:creationId xmlns:a16="http://schemas.microsoft.com/office/drawing/2014/main" id="{BAC7955B-CA05-4E12-8E14-D187001D2415}"/>
              </a:ext>
            </a:extLst>
          </p:cNvPr>
          <p:cNvSpPr txBox="1"/>
          <p:nvPr/>
        </p:nvSpPr>
        <p:spPr>
          <a:xfrm>
            <a:off x="2882401" y="3052318"/>
            <a:ext cx="752475" cy="131703"/>
          </a:xfrm>
          <a:prstGeom prst="rect">
            <a:avLst/>
          </a:prstGeom>
          <a:solidFill>
            <a:srgbClr val="000000"/>
          </a:solidFill>
        </p:spPr>
        <p:txBody>
          <a:bodyPr vert="horz" wrap="square" lIns="0" tIns="0" rIns="0" bIns="0" rtlCol="0">
            <a:spAutoFit/>
          </a:bodyPr>
          <a:lstStyle/>
          <a:p>
            <a:pPr marL="240983">
              <a:lnSpc>
                <a:spcPts val="990"/>
              </a:lnSpc>
              <a:defRPr/>
            </a:pPr>
            <a:r>
              <a:rPr sz="1050" spc="-4" dirty="0">
                <a:solidFill>
                  <a:srgbClr val="FFFFFF"/>
                </a:solidFill>
                <a:latin typeface="Calibri Light"/>
                <a:cs typeface="Calibri Light"/>
              </a:rPr>
              <a:t>2022</a:t>
            </a:r>
            <a:endParaRPr sz="1050" dirty="0">
              <a:solidFill>
                <a:prstClr val="black"/>
              </a:solidFill>
              <a:latin typeface="Calibri Light"/>
              <a:cs typeface="Calibri Light"/>
            </a:endParaRPr>
          </a:p>
        </p:txBody>
      </p:sp>
      <p:pic>
        <p:nvPicPr>
          <p:cNvPr id="89" name="object 37">
            <a:extLst>
              <a:ext uri="{FF2B5EF4-FFF2-40B4-BE49-F238E27FC236}">
                <a16:creationId xmlns:a16="http://schemas.microsoft.com/office/drawing/2014/main" id="{B5A6F35E-A86D-4DE6-AABF-66EBB9B97F51}"/>
              </a:ext>
            </a:extLst>
          </p:cNvPr>
          <p:cNvPicPr/>
          <p:nvPr/>
        </p:nvPicPr>
        <p:blipFill>
          <a:blip r:embed="rId4" cstate="email">
            <a:extLst>
              <a:ext uri="{28A0092B-C50C-407E-A947-70E740481C1C}">
                <a14:useLocalDpi xmlns:a14="http://schemas.microsoft.com/office/drawing/2010/main"/>
              </a:ext>
            </a:extLst>
          </a:blip>
          <a:stretch>
            <a:fillRect/>
          </a:stretch>
        </p:blipFill>
        <p:spPr>
          <a:xfrm>
            <a:off x="5919519" y="4693658"/>
            <a:ext cx="881252" cy="603504"/>
          </a:xfrm>
          <a:prstGeom prst="rect">
            <a:avLst/>
          </a:prstGeom>
        </p:spPr>
      </p:pic>
      <p:sp>
        <p:nvSpPr>
          <p:cNvPr id="90" name="object 38">
            <a:extLst>
              <a:ext uri="{FF2B5EF4-FFF2-40B4-BE49-F238E27FC236}">
                <a16:creationId xmlns:a16="http://schemas.microsoft.com/office/drawing/2014/main" id="{A8E76CFC-A9E7-42DA-892A-FC928E7D2D4A}"/>
              </a:ext>
            </a:extLst>
          </p:cNvPr>
          <p:cNvSpPr txBox="1"/>
          <p:nvPr/>
        </p:nvSpPr>
        <p:spPr>
          <a:xfrm>
            <a:off x="5956784" y="4853255"/>
            <a:ext cx="752475" cy="131703"/>
          </a:xfrm>
          <a:prstGeom prst="rect">
            <a:avLst/>
          </a:prstGeom>
          <a:solidFill>
            <a:srgbClr val="000000"/>
          </a:solidFill>
        </p:spPr>
        <p:txBody>
          <a:bodyPr vert="horz" wrap="square" lIns="0" tIns="0" rIns="0" bIns="0" rtlCol="0">
            <a:spAutoFit/>
          </a:bodyPr>
          <a:lstStyle/>
          <a:p>
            <a:pPr marL="240983">
              <a:lnSpc>
                <a:spcPts val="994"/>
              </a:lnSpc>
              <a:defRPr/>
            </a:pPr>
            <a:r>
              <a:rPr sz="1050" spc="-4" dirty="0">
                <a:solidFill>
                  <a:srgbClr val="FFFFFF"/>
                </a:solidFill>
                <a:latin typeface="Calibri Light"/>
                <a:cs typeface="Calibri Light"/>
              </a:rPr>
              <a:t>202</a:t>
            </a:r>
            <a:r>
              <a:rPr lang="en-US" sz="1050" spc="-4" dirty="0">
                <a:solidFill>
                  <a:srgbClr val="FFFFFF"/>
                </a:solidFill>
                <a:latin typeface="Calibri Light"/>
                <a:cs typeface="Calibri Light"/>
              </a:rPr>
              <a:t>4</a:t>
            </a:r>
            <a:endParaRPr sz="1050" dirty="0">
              <a:solidFill>
                <a:prstClr val="black"/>
              </a:solidFill>
              <a:latin typeface="Calibri Light"/>
              <a:cs typeface="Calibri Light"/>
            </a:endParaRPr>
          </a:p>
        </p:txBody>
      </p:sp>
      <p:grpSp>
        <p:nvGrpSpPr>
          <p:cNvPr id="91" name="object 39">
            <a:extLst>
              <a:ext uri="{FF2B5EF4-FFF2-40B4-BE49-F238E27FC236}">
                <a16:creationId xmlns:a16="http://schemas.microsoft.com/office/drawing/2014/main" id="{F04913B6-7A10-471C-BC31-8727B25FAE35}"/>
              </a:ext>
            </a:extLst>
          </p:cNvPr>
          <p:cNvGrpSpPr/>
          <p:nvPr/>
        </p:nvGrpSpPr>
        <p:grpSpPr>
          <a:xfrm>
            <a:off x="2467085" y="2985166"/>
            <a:ext cx="4684588" cy="2165128"/>
            <a:chOff x="3254722" y="2594229"/>
            <a:chExt cx="5895882" cy="2773425"/>
          </a:xfrm>
        </p:grpSpPr>
        <p:sp>
          <p:nvSpPr>
            <p:cNvPr id="92" name="object 40">
              <a:extLst>
                <a:ext uri="{FF2B5EF4-FFF2-40B4-BE49-F238E27FC236}">
                  <a16:creationId xmlns:a16="http://schemas.microsoft.com/office/drawing/2014/main" id="{608FD66C-9659-44D0-9EA6-3CCFF5401D30}"/>
                </a:ext>
              </a:extLst>
            </p:cNvPr>
            <p:cNvSpPr/>
            <p:nvPr/>
          </p:nvSpPr>
          <p:spPr>
            <a:xfrm>
              <a:off x="4922900" y="2594229"/>
              <a:ext cx="141605" cy="454025"/>
            </a:xfrm>
            <a:custGeom>
              <a:avLst/>
              <a:gdLst/>
              <a:ahLst/>
              <a:cxnLst/>
              <a:rect l="l" t="t" r="r" b="b"/>
              <a:pathLst>
                <a:path w="141604" h="454025">
                  <a:moveTo>
                    <a:pt x="84454" y="0"/>
                  </a:moveTo>
                  <a:lnTo>
                    <a:pt x="108760" y="41664"/>
                  </a:lnTo>
                  <a:lnTo>
                    <a:pt x="126275" y="85348"/>
                  </a:lnTo>
                  <a:lnTo>
                    <a:pt x="137131" y="130353"/>
                  </a:lnTo>
                  <a:lnTo>
                    <a:pt x="141460" y="175978"/>
                  </a:lnTo>
                  <a:lnTo>
                    <a:pt x="139392" y="221522"/>
                  </a:lnTo>
                  <a:lnTo>
                    <a:pt x="131059" y="266287"/>
                  </a:lnTo>
                  <a:lnTo>
                    <a:pt x="116591" y="309571"/>
                  </a:lnTo>
                  <a:lnTo>
                    <a:pt x="96121" y="350674"/>
                  </a:lnTo>
                  <a:lnTo>
                    <a:pt x="69778" y="388896"/>
                  </a:lnTo>
                  <a:lnTo>
                    <a:pt x="37694" y="423537"/>
                  </a:lnTo>
                  <a:lnTo>
                    <a:pt x="0" y="453898"/>
                  </a:lnTo>
                </a:path>
              </a:pathLst>
            </a:custGeom>
            <a:ln w="41275">
              <a:solidFill>
                <a:srgbClr val="FFFFFF"/>
              </a:solidFill>
            </a:ln>
          </p:spPr>
          <p:txBody>
            <a:bodyPr wrap="square" lIns="0" tIns="0" rIns="0" bIns="0" rtlCol="0"/>
            <a:lstStyle/>
            <a:p>
              <a:pPr defTabSz="685800">
                <a:defRPr/>
              </a:pPr>
              <a:endParaRPr sz="1350" kern="0">
                <a:solidFill>
                  <a:prstClr val="black"/>
                </a:solidFill>
              </a:endParaRPr>
            </a:p>
          </p:txBody>
        </p:sp>
        <p:sp>
          <p:nvSpPr>
            <p:cNvPr id="93" name="object 41">
              <a:extLst>
                <a:ext uri="{FF2B5EF4-FFF2-40B4-BE49-F238E27FC236}">
                  <a16:creationId xmlns:a16="http://schemas.microsoft.com/office/drawing/2014/main" id="{FD415C6C-1C27-4927-BAD2-A500BC334DDD}"/>
                </a:ext>
              </a:extLst>
            </p:cNvPr>
            <p:cNvSpPr/>
            <p:nvPr/>
          </p:nvSpPr>
          <p:spPr>
            <a:xfrm>
              <a:off x="3254722" y="3861943"/>
              <a:ext cx="139700" cy="445134"/>
            </a:xfrm>
            <a:custGeom>
              <a:avLst/>
              <a:gdLst/>
              <a:ahLst/>
              <a:cxnLst/>
              <a:rect l="l" t="t" r="r" b="b"/>
              <a:pathLst>
                <a:path w="139700" h="445135">
                  <a:moveTo>
                    <a:pt x="63660" y="445007"/>
                  </a:moveTo>
                  <a:lnTo>
                    <a:pt x="38123" y="404457"/>
                  </a:lnTo>
                  <a:lnTo>
                    <a:pt x="19084" y="362084"/>
                  </a:lnTo>
                  <a:lnTo>
                    <a:pt x="6448" y="318564"/>
                  </a:lnTo>
                  <a:lnTo>
                    <a:pt x="118" y="274568"/>
                  </a:lnTo>
                  <a:lnTo>
                    <a:pt x="0" y="230768"/>
                  </a:lnTo>
                  <a:lnTo>
                    <a:pt x="5996" y="187839"/>
                  </a:lnTo>
                  <a:lnTo>
                    <a:pt x="18013" y="146451"/>
                  </a:lnTo>
                  <a:lnTo>
                    <a:pt x="35954" y="107279"/>
                  </a:lnTo>
                  <a:lnTo>
                    <a:pt x="59723" y="70994"/>
                  </a:lnTo>
                  <a:lnTo>
                    <a:pt x="89226" y="38270"/>
                  </a:lnTo>
                  <a:lnTo>
                    <a:pt x="124366" y="9778"/>
                  </a:lnTo>
                  <a:lnTo>
                    <a:pt x="134399" y="3174"/>
                  </a:lnTo>
                  <a:lnTo>
                    <a:pt x="139606" y="0"/>
                  </a:lnTo>
                </a:path>
              </a:pathLst>
            </a:custGeom>
            <a:ln w="41275">
              <a:solidFill>
                <a:srgbClr val="FFFFFF"/>
              </a:solidFill>
            </a:ln>
          </p:spPr>
          <p:txBody>
            <a:bodyPr wrap="square" lIns="0" tIns="0" rIns="0" bIns="0" rtlCol="0"/>
            <a:lstStyle/>
            <a:p>
              <a:pPr defTabSz="685800">
                <a:defRPr/>
              </a:pPr>
              <a:endParaRPr sz="1350" kern="0">
                <a:solidFill>
                  <a:prstClr val="black"/>
                </a:solidFill>
              </a:endParaRPr>
            </a:p>
          </p:txBody>
        </p:sp>
        <p:sp>
          <p:nvSpPr>
            <p:cNvPr id="94" name="object 42">
              <a:extLst>
                <a:ext uri="{FF2B5EF4-FFF2-40B4-BE49-F238E27FC236}">
                  <a16:creationId xmlns:a16="http://schemas.microsoft.com/office/drawing/2014/main" id="{97F22719-A9BD-4160-9A67-99460B5D1E9B}"/>
                </a:ext>
              </a:extLst>
            </p:cNvPr>
            <p:cNvSpPr/>
            <p:nvPr/>
          </p:nvSpPr>
          <p:spPr>
            <a:xfrm>
              <a:off x="8715755" y="3590544"/>
              <a:ext cx="372110" cy="370840"/>
            </a:xfrm>
            <a:custGeom>
              <a:avLst/>
              <a:gdLst/>
              <a:ahLst/>
              <a:cxnLst/>
              <a:rect l="l" t="t" r="r" b="b"/>
              <a:pathLst>
                <a:path w="372109" h="370839">
                  <a:moveTo>
                    <a:pt x="185927" y="0"/>
                  </a:moveTo>
                  <a:lnTo>
                    <a:pt x="136348" y="6581"/>
                  </a:lnTo>
                  <a:lnTo>
                    <a:pt x="91891" y="25174"/>
                  </a:lnTo>
                  <a:lnTo>
                    <a:pt x="54292" y="54054"/>
                  </a:lnTo>
                  <a:lnTo>
                    <a:pt x="25287" y="91496"/>
                  </a:lnTo>
                  <a:lnTo>
                    <a:pt x="6611" y="135775"/>
                  </a:lnTo>
                  <a:lnTo>
                    <a:pt x="0" y="185165"/>
                  </a:lnTo>
                  <a:lnTo>
                    <a:pt x="6611" y="234292"/>
                  </a:lnTo>
                  <a:lnTo>
                    <a:pt x="25287" y="278496"/>
                  </a:lnTo>
                  <a:lnTo>
                    <a:pt x="54292" y="315991"/>
                  </a:lnTo>
                  <a:lnTo>
                    <a:pt x="91891" y="344988"/>
                  </a:lnTo>
                  <a:lnTo>
                    <a:pt x="136348" y="363698"/>
                  </a:lnTo>
                  <a:lnTo>
                    <a:pt x="185927" y="370331"/>
                  </a:lnTo>
                  <a:lnTo>
                    <a:pt x="235242" y="363698"/>
                  </a:lnTo>
                  <a:lnTo>
                    <a:pt x="279625" y="344988"/>
                  </a:lnTo>
                  <a:lnTo>
                    <a:pt x="317277" y="315991"/>
                  </a:lnTo>
                  <a:lnTo>
                    <a:pt x="346399" y="278496"/>
                  </a:lnTo>
                  <a:lnTo>
                    <a:pt x="346717" y="277748"/>
                  </a:lnTo>
                  <a:lnTo>
                    <a:pt x="88646" y="277748"/>
                  </a:lnTo>
                  <a:lnTo>
                    <a:pt x="84963" y="274192"/>
                  </a:lnTo>
                  <a:lnTo>
                    <a:pt x="84963" y="103377"/>
                  </a:lnTo>
                  <a:lnTo>
                    <a:pt x="88646" y="99821"/>
                  </a:lnTo>
                  <a:lnTo>
                    <a:pt x="349933" y="99821"/>
                  </a:lnTo>
                  <a:lnTo>
                    <a:pt x="346399" y="91496"/>
                  </a:lnTo>
                  <a:lnTo>
                    <a:pt x="317277" y="54054"/>
                  </a:lnTo>
                  <a:lnTo>
                    <a:pt x="279625" y="25174"/>
                  </a:lnTo>
                  <a:lnTo>
                    <a:pt x="235242" y="6581"/>
                  </a:lnTo>
                  <a:lnTo>
                    <a:pt x="185927" y="0"/>
                  </a:lnTo>
                  <a:close/>
                </a:path>
                <a:path w="372109" h="370839">
                  <a:moveTo>
                    <a:pt x="356077" y="114299"/>
                  </a:moveTo>
                  <a:lnTo>
                    <a:pt x="291973" y="114299"/>
                  </a:lnTo>
                  <a:lnTo>
                    <a:pt x="297052" y="115061"/>
                  </a:lnTo>
                  <a:lnTo>
                    <a:pt x="299974" y="117855"/>
                  </a:lnTo>
                  <a:lnTo>
                    <a:pt x="302895" y="121538"/>
                  </a:lnTo>
                  <a:lnTo>
                    <a:pt x="302133" y="125856"/>
                  </a:lnTo>
                  <a:lnTo>
                    <a:pt x="299212" y="128777"/>
                  </a:lnTo>
                  <a:lnTo>
                    <a:pt x="262890" y="160527"/>
                  </a:lnTo>
                  <a:lnTo>
                    <a:pt x="262890" y="274192"/>
                  </a:lnTo>
                  <a:lnTo>
                    <a:pt x="259969" y="277748"/>
                  </a:lnTo>
                  <a:lnTo>
                    <a:pt x="346717" y="277748"/>
                  </a:lnTo>
                  <a:lnTo>
                    <a:pt x="365192" y="234292"/>
                  </a:lnTo>
                  <a:lnTo>
                    <a:pt x="371855" y="185165"/>
                  </a:lnTo>
                  <a:lnTo>
                    <a:pt x="365192" y="135775"/>
                  </a:lnTo>
                  <a:lnTo>
                    <a:pt x="356077" y="114299"/>
                  </a:lnTo>
                  <a:close/>
                </a:path>
                <a:path w="372109" h="370839">
                  <a:moveTo>
                    <a:pt x="247650" y="115696"/>
                  </a:moveTo>
                  <a:lnTo>
                    <a:pt x="100202" y="115696"/>
                  </a:lnTo>
                  <a:lnTo>
                    <a:pt x="100202" y="261873"/>
                  </a:lnTo>
                  <a:lnTo>
                    <a:pt x="247650" y="261873"/>
                  </a:lnTo>
                  <a:lnTo>
                    <a:pt x="247650" y="238632"/>
                  </a:lnTo>
                  <a:lnTo>
                    <a:pt x="167767" y="238632"/>
                  </a:lnTo>
                  <a:lnTo>
                    <a:pt x="165608" y="237997"/>
                  </a:lnTo>
                  <a:lnTo>
                    <a:pt x="164084" y="236473"/>
                  </a:lnTo>
                  <a:lnTo>
                    <a:pt x="125602" y="190245"/>
                  </a:lnTo>
                  <a:lnTo>
                    <a:pt x="122682" y="186562"/>
                  </a:lnTo>
                  <a:lnTo>
                    <a:pt x="123444" y="181609"/>
                  </a:lnTo>
                  <a:lnTo>
                    <a:pt x="126365" y="178688"/>
                  </a:lnTo>
                  <a:lnTo>
                    <a:pt x="130048" y="176529"/>
                  </a:lnTo>
                  <a:lnTo>
                    <a:pt x="221038" y="176529"/>
                  </a:lnTo>
                  <a:lnTo>
                    <a:pt x="247650" y="153288"/>
                  </a:lnTo>
                  <a:lnTo>
                    <a:pt x="247650" y="115696"/>
                  </a:lnTo>
                  <a:close/>
                </a:path>
                <a:path w="372109" h="370839">
                  <a:moveTo>
                    <a:pt x="247650" y="174370"/>
                  </a:moveTo>
                  <a:lnTo>
                    <a:pt x="175005" y="237235"/>
                  </a:lnTo>
                  <a:lnTo>
                    <a:pt x="173609" y="237997"/>
                  </a:lnTo>
                  <a:lnTo>
                    <a:pt x="172085" y="238632"/>
                  </a:lnTo>
                  <a:lnTo>
                    <a:pt x="247650" y="238632"/>
                  </a:lnTo>
                  <a:lnTo>
                    <a:pt x="247650" y="174370"/>
                  </a:lnTo>
                  <a:close/>
                </a:path>
                <a:path w="372109" h="370839">
                  <a:moveTo>
                    <a:pt x="221038" y="176529"/>
                  </a:moveTo>
                  <a:lnTo>
                    <a:pt x="134366" y="176529"/>
                  </a:lnTo>
                  <a:lnTo>
                    <a:pt x="137287" y="180085"/>
                  </a:lnTo>
                  <a:lnTo>
                    <a:pt x="171450" y="219836"/>
                  </a:lnTo>
                  <a:lnTo>
                    <a:pt x="221038" y="176529"/>
                  </a:lnTo>
                  <a:close/>
                </a:path>
                <a:path w="372109" h="370839">
                  <a:moveTo>
                    <a:pt x="349933" y="99821"/>
                  </a:moveTo>
                  <a:lnTo>
                    <a:pt x="259969" y="99821"/>
                  </a:lnTo>
                  <a:lnTo>
                    <a:pt x="262890" y="103377"/>
                  </a:lnTo>
                  <a:lnTo>
                    <a:pt x="262890" y="139572"/>
                  </a:lnTo>
                  <a:lnTo>
                    <a:pt x="289051" y="117220"/>
                  </a:lnTo>
                  <a:lnTo>
                    <a:pt x="291973" y="114299"/>
                  </a:lnTo>
                  <a:lnTo>
                    <a:pt x="356077" y="114299"/>
                  </a:lnTo>
                  <a:lnTo>
                    <a:pt x="349933" y="99821"/>
                  </a:lnTo>
                  <a:close/>
                </a:path>
              </a:pathLst>
            </a:custGeom>
            <a:solidFill>
              <a:srgbClr val="FFFFFF"/>
            </a:solidFill>
          </p:spPr>
          <p:txBody>
            <a:bodyPr wrap="square" lIns="0" tIns="0" rIns="0" bIns="0" rtlCol="0"/>
            <a:lstStyle/>
            <a:p>
              <a:pPr defTabSz="685800">
                <a:defRPr/>
              </a:pPr>
              <a:endParaRPr sz="1350" kern="0">
                <a:solidFill>
                  <a:prstClr val="black"/>
                </a:solidFill>
              </a:endParaRPr>
            </a:p>
          </p:txBody>
        </p:sp>
        <p:sp>
          <p:nvSpPr>
            <p:cNvPr id="95" name="object 43">
              <a:extLst>
                <a:ext uri="{FF2B5EF4-FFF2-40B4-BE49-F238E27FC236}">
                  <a16:creationId xmlns:a16="http://schemas.microsoft.com/office/drawing/2014/main" id="{A9540C73-DFE3-4884-ACBF-2CACCE086A7C}"/>
                </a:ext>
              </a:extLst>
            </p:cNvPr>
            <p:cNvSpPr/>
            <p:nvPr/>
          </p:nvSpPr>
          <p:spPr>
            <a:xfrm>
              <a:off x="8932164" y="4244339"/>
              <a:ext cx="218440" cy="1123315"/>
            </a:xfrm>
            <a:custGeom>
              <a:avLst/>
              <a:gdLst/>
              <a:ahLst/>
              <a:cxnLst/>
              <a:rect l="l" t="t" r="r" b="b"/>
              <a:pathLst>
                <a:path w="218440" h="1123314">
                  <a:moveTo>
                    <a:pt x="138684" y="76200"/>
                  </a:moveTo>
                  <a:lnTo>
                    <a:pt x="132334" y="63500"/>
                  </a:lnTo>
                  <a:lnTo>
                    <a:pt x="100584" y="0"/>
                  </a:lnTo>
                  <a:lnTo>
                    <a:pt x="62484" y="76200"/>
                  </a:lnTo>
                  <a:lnTo>
                    <a:pt x="92583" y="76200"/>
                  </a:lnTo>
                  <a:lnTo>
                    <a:pt x="92583" y="790067"/>
                  </a:lnTo>
                  <a:lnTo>
                    <a:pt x="108458" y="790067"/>
                  </a:lnTo>
                  <a:lnTo>
                    <a:pt x="108458" y="76200"/>
                  </a:lnTo>
                  <a:lnTo>
                    <a:pt x="138684" y="76200"/>
                  </a:lnTo>
                  <a:close/>
                </a:path>
                <a:path w="218440" h="1123314">
                  <a:moveTo>
                    <a:pt x="217932" y="901446"/>
                  </a:moveTo>
                  <a:lnTo>
                    <a:pt x="209181" y="861352"/>
                  </a:lnTo>
                  <a:lnTo>
                    <a:pt x="198424" y="846709"/>
                  </a:lnTo>
                  <a:lnTo>
                    <a:pt x="185547" y="829208"/>
                  </a:lnTo>
                  <a:lnTo>
                    <a:pt x="167894" y="818349"/>
                  </a:lnTo>
                  <a:lnTo>
                    <a:pt x="167894" y="901446"/>
                  </a:lnTo>
                  <a:lnTo>
                    <a:pt x="163233" y="922705"/>
                  </a:lnTo>
                  <a:lnTo>
                    <a:pt x="150571" y="940104"/>
                  </a:lnTo>
                  <a:lnTo>
                    <a:pt x="131826" y="951865"/>
                  </a:lnTo>
                  <a:lnTo>
                    <a:pt x="108966" y="956195"/>
                  </a:lnTo>
                  <a:lnTo>
                    <a:pt x="86093" y="951865"/>
                  </a:lnTo>
                  <a:lnTo>
                    <a:pt x="67348" y="940104"/>
                  </a:lnTo>
                  <a:lnTo>
                    <a:pt x="54686" y="922705"/>
                  </a:lnTo>
                  <a:lnTo>
                    <a:pt x="50038" y="901446"/>
                  </a:lnTo>
                  <a:lnTo>
                    <a:pt x="54686" y="880198"/>
                  </a:lnTo>
                  <a:lnTo>
                    <a:pt x="67348" y="862799"/>
                  </a:lnTo>
                  <a:lnTo>
                    <a:pt x="86093" y="851039"/>
                  </a:lnTo>
                  <a:lnTo>
                    <a:pt x="108966" y="846709"/>
                  </a:lnTo>
                  <a:lnTo>
                    <a:pt x="131826" y="851039"/>
                  </a:lnTo>
                  <a:lnTo>
                    <a:pt x="150571" y="862799"/>
                  </a:lnTo>
                  <a:lnTo>
                    <a:pt x="163233" y="880198"/>
                  </a:lnTo>
                  <a:lnTo>
                    <a:pt x="167894" y="901446"/>
                  </a:lnTo>
                  <a:lnTo>
                    <a:pt x="167894" y="818349"/>
                  </a:lnTo>
                  <a:lnTo>
                    <a:pt x="150850" y="807847"/>
                  </a:lnTo>
                  <a:lnTo>
                    <a:pt x="108966" y="800100"/>
                  </a:lnTo>
                  <a:lnTo>
                    <a:pt x="65836" y="807847"/>
                  </a:lnTo>
                  <a:lnTo>
                    <a:pt x="31280" y="829208"/>
                  </a:lnTo>
                  <a:lnTo>
                    <a:pt x="8318" y="861352"/>
                  </a:lnTo>
                  <a:lnTo>
                    <a:pt x="0" y="901446"/>
                  </a:lnTo>
                  <a:lnTo>
                    <a:pt x="17018" y="976503"/>
                  </a:lnTo>
                  <a:lnTo>
                    <a:pt x="54470" y="1048232"/>
                  </a:lnTo>
                  <a:lnTo>
                    <a:pt x="91935" y="1102017"/>
                  </a:lnTo>
                  <a:lnTo>
                    <a:pt x="108966" y="1123188"/>
                  </a:lnTo>
                  <a:lnTo>
                    <a:pt x="125984" y="1102017"/>
                  </a:lnTo>
                  <a:lnTo>
                    <a:pt x="163449" y="1048232"/>
                  </a:lnTo>
                  <a:lnTo>
                    <a:pt x="200901" y="976503"/>
                  </a:lnTo>
                  <a:lnTo>
                    <a:pt x="205511" y="956195"/>
                  </a:lnTo>
                  <a:lnTo>
                    <a:pt x="217932" y="901446"/>
                  </a:lnTo>
                  <a:close/>
                </a:path>
              </a:pathLst>
            </a:custGeom>
            <a:solidFill>
              <a:srgbClr val="43AF2A"/>
            </a:solidFill>
          </p:spPr>
          <p:txBody>
            <a:bodyPr wrap="square" lIns="0" tIns="0" rIns="0" bIns="0" rtlCol="0"/>
            <a:lstStyle/>
            <a:p>
              <a:pPr defTabSz="685800">
                <a:defRPr/>
              </a:pPr>
              <a:endParaRPr sz="1350" kern="0">
                <a:solidFill>
                  <a:prstClr val="black"/>
                </a:solidFill>
              </a:endParaRPr>
            </a:p>
          </p:txBody>
        </p:sp>
      </p:grpSp>
      <p:sp>
        <p:nvSpPr>
          <p:cNvPr id="96" name="object 45">
            <a:extLst>
              <a:ext uri="{FF2B5EF4-FFF2-40B4-BE49-F238E27FC236}">
                <a16:creationId xmlns:a16="http://schemas.microsoft.com/office/drawing/2014/main" id="{2EA4C5AA-F157-484B-9F43-FCD61F6FAC3D}"/>
              </a:ext>
            </a:extLst>
          </p:cNvPr>
          <p:cNvSpPr txBox="1"/>
          <p:nvPr/>
        </p:nvSpPr>
        <p:spPr>
          <a:xfrm>
            <a:off x="7742056" y="4422202"/>
            <a:ext cx="1190149" cy="332783"/>
          </a:xfrm>
          <a:prstGeom prst="rect">
            <a:avLst/>
          </a:prstGeom>
        </p:spPr>
        <p:txBody>
          <a:bodyPr vert="horz" wrap="square" lIns="0" tIns="9525" rIns="0" bIns="0" rtlCol="0">
            <a:spAutoFit/>
          </a:bodyPr>
          <a:lstStyle/>
          <a:p>
            <a:pPr marL="9525" marR="3810">
              <a:spcBef>
                <a:spcPts val="75"/>
              </a:spcBef>
              <a:defRPr/>
            </a:pPr>
            <a:r>
              <a:rPr lang="en-US" sz="1050" b="1" spc="-4" dirty="0">
                <a:solidFill>
                  <a:srgbClr val="FFFFFF"/>
                </a:solidFill>
                <a:cs typeface="Calibri"/>
              </a:rPr>
              <a:t>If all countries ratify</a:t>
            </a:r>
            <a:endParaRPr sz="1050" dirty="0">
              <a:solidFill>
                <a:prstClr val="black"/>
              </a:solidFill>
              <a:cs typeface="Calibri"/>
            </a:endParaRPr>
          </a:p>
          <a:p>
            <a:pPr marL="9525">
              <a:spcBef>
                <a:spcPts val="4"/>
              </a:spcBef>
              <a:defRPr/>
            </a:pPr>
            <a:r>
              <a:rPr sz="1050" spc="-4" dirty="0">
                <a:solidFill>
                  <a:srgbClr val="FFFFFF"/>
                </a:solidFill>
                <a:cs typeface="Calibri"/>
              </a:rPr>
              <a:t>2024</a:t>
            </a:r>
            <a:endParaRPr sz="1050" dirty="0">
              <a:solidFill>
                <a:prstClr val="black"/>
              </a:solidFill>
              <a:cs typeface="Calibri"/>
            </a:endParaRPr>
          </a:p>
        </p:txBody>
      </p:sp>
      <p:sp>
        <p:nvSpPr>
          <p:cNvPr id="97" name="object 46">
            <a:extLst>
              <a:ext uri="{FF2B5EF4-FFF2-40B4-BE49-F238E27FC236}">
                <a16:creationId xmlns:a16="http://schemas.microsoft.com/office/drawing/2014/main" id="{D3D36364-EDC2-4FCA-8ECD-569B5A55B8D4}"/>
              </a:ext>
            </a:extLst>
          </p:cNvPr>
          <p:cNvSpPr/>
          <p:nvPr/>
        </p:nvSpPr>
        <p:spPr>
          <a:xfrm>
            <a:off x="7415538" y="4463921"/>
            <a:ext cx="278130" cy="279083"/>
          </a:xfrm>
          <a:custGeom>
            <a:avLst/>
            <a:gdLst/>
            <a:ahLst/>
            <a:cxnLst/>
            <a:rect l="l" t="t" r="r" b="b"/>
            <a:pathLst>
              <a:path w="370840" h="372110">
                <a:moveTo>
                  <a:pt x="185166" y="0"/>
                </a:moveTo>
                <a:lnTo>
                  <a:pt x="135775" y="6611"/>
                </a:lnTo>
                <a:lnTo>
                  <a:pt x="91496" y="25287"/>
                </a:lnTo>
                <a:lnTo>
                  <a:pt x="54054" y="54292"/>
                </a:lnTo>
                <a:lnTo>
                  <a:pt x="25174" y="91891"/>
                </a:lnTo>
                <a:lnTo>
                  <a:pt x="6581" y="136348"/>
                </a:lnTo>
                <a:lnTo>
                  <a:pt x="0" y="185928"/>
                </a:lnTo>
                <a:lnTo>
                  <a:pt x="6581" y="235242"/>
                </a:lnTo>
                <a:lnTo>
                  <a:pt x="25174" y="279625"/>
                </a:lnTo>
                <a:lnTo>
                  <a:pt x="54054" y="317277"/>
                </a:lnTo>
                <a:lnTo>
                  <a:pt x="91496" y="346399"/>
                </a:lnTo>
                <a:lnTo>
                  <a:pt x="135775" y="365192"/>
                </a:lnTo>
                <a:lnTo>
                  <a:pt x="185166" y="371856"/>
                </a:lnTo>
                <a:lnTo>
                  <a:pt x="234292" y="365192"/>
                </a:lnTo>
                <a:lnTo>
                  <a:pt x="278496" y="346399"/>
                </a:lnTo>
                <a:lnTo>
                  <a:pt x="315991" y="317277"/>
                </a:lnTo>
                <a:lnTo>
                  <a:pt x="344988" y="279625"/>
                </a:lnTo>
                <a:lnTo>
                  <a:pt x="345297" y="278892"/>
                </a:lnTo>
                <a:lnTo>
                  <a:pt x="88265" y="278892"/>
                </a:lnTo>
                <a:lnTo>
                  <a:pt x="84582" y="275209"/>
                </a:lnTo>
                <a:lnTo>
                  <a:pt x="84582" y="103886"/>
                </a:lnTo>
                <a:lnTo>
                  <a:pt x="88265" y="100203"/>
                </a:lnTo>
                <a:lnTo>
                  <a:pt x="348486" y="100203"/>
                </a:lnTo>
                <a:lnTo>
                  <a:pt x="344988" y="91891"/>
                </a:lnTo>
                <a:lnTo>
                  <a:pt x="315991" y="54292"/>
                </a:lnTo>
                <a:lnTo>
                  <a:pt x="278496" y="25287"/>
                </a:lnTo>
                <a:lnTo>
                  <a:pt x="234292" y="6611"/>
                </a:lnTo>
                <a:lnTo>
                  <a:pt x="185166" y="0"/>
                </a:lnTo>
                <a:close/>
              </a:path>
              <a:path w="370840" h="372110">
                <a:moveTo>
                  <a:pt x="354632" y="114808"/>
                </a:moveTo>
                <a:lnTo>
                  <a:pt x="290830" y="114808"/>
                </a:lnTo>
                <a:lnTo>
                  <a:pt x="295783" y="115443"/>
                </a:lnTo>
                <a:lnTo>
                  <a:pt x="298704" y="118364"/>
                </a:lnTo>
                <a:lnTo>
                  <a:pt x="301625" y="122047"/>
                </a:lnTo>
                <a:lnTo>
                  <a:pt x="300863" y="126365"/>
                </a:lnTo>
                <a:lnTo>
                  <a:pt x="297942" y="129286"/>
                </a:lnTo>
                <a:lnTo>
                  <a:pt x="261874" y="161290"/>
                </a:lnTo>
                <a:lnTo>
                  <a:pt x="261874" y="275209"/>
                </a:lnTo>
                <a:lnTo>
                  <a:pt x="258953" y="278892"/>
                </a:lnTo>
                <a:lnTo>
                  <a:pt x="345297" y="278892"/>
                </a:lnTo>
                <a:lnTo>
                  <a:pt x="363698" y="235242"/>
                </a:lnTo>
                <a:lnTo>
                  <a:pt x="370332" y="185928"/>
                </a:lnTo>
                <a:lnTo>
                  <a:pt x="363698" y="136348"/>
                </a:lnTo>
                <a:lnTo>
                  <a:pt x="354632" y="114808"/>
                </a:lnTo>
                <a:close/>
              </a:path>
              <a:path w="370840" h="372110">
                <a:moveTo>
                  <a:pt x="246634" y="116205"/>
                </a:moveTo>
                <a:lnTo>
                  <a:pt x="99822" y="116205"/>
                </a:lnTo>
                <a:lnTo>
                  <a:pt x="99822" y="262890"/>
                </a:lnTo>
                <a:lnTo>
                  <a:pt x="246634" y="262890"/>
                </a:lnTo>
                <a:lnTo>
                  <a:pt x="246634" y="239649"/>
                </a:lnTo>
                <a:lnTo>
                  <a:pt x="167132" y="239649"/>
                </a:lnTo>
                <a:lnTo>
                  <a:pt x="164973" y="238887"/>
                </a:lnTo>
                <a:lnTo>
                  <a:pt x="163449" y="237490"/>
                </a:lnTo>
                <a:lnTo>
                  <a:pt x="125095" y="191008"/>
                </a:lnTo>
                <a:lnTo>
                  <a:pt x="122174" y="187325"/>
                </a:lnTo>
                <a:lnTo>
                  <a:pt x="122936" y="182245"/>
                </a:lnTo>
                <a:lnTo>
                  <a:pt x="125857" y="179451"/>
                </a:lnTo>
                <a:lnTo>
                  <a:pt x="129413" y="177165"/>
                </a:lnTo>
                <a:lnTo>
                  <a:pt x="220211" y="177165"/>
                </a:lnTo>
                <a:lnTo>
                  <a:pt x="246634" y="153924"/>
                </a:lnTo>
                <a:lnTo>
                  <a:pt x="246634" y="116205"/>
                </a:lnTo>
                <a:close/>
              </a:path>
              <a:path w="370840" h="372110">
                <a:moveTo>
                  <a:pt x="246634" y="175006"/>
                </a:moveTo>
                <a:lnTo>
                  <a:pt x="174371" y="238252"/>
                </a:lnTo>
                <a:lnTo>
                  <a:pt x="172847" y="238887"/>
                </a:lnTo>
                <a:lnTo>
                  <a:pt x="171450" y="239649"/>
                </a:lnTo>
                <a:lnTo>
                  <a:pt x="246634" y="239649"/>
                </a:lnTo>
                <a:lnTo>
                  <a:pt x="246634" y="175006"/>
                </a:lnTo>
                <a:close/>
              </a:path>
              <a:path w="370840" h="372110">
                <a:moveTo>
                  <a:pt x="220211" y="177165"/>
                </a:moveTo>
                <a:lnTo>
                  <a:pt x="133858" y="177165"/>
                </a:lnTo>
                <a:lnTo>
                  <a:pt x="136651" y="180848"/>
                </a:lnTo>
                <a:lnTo>
                  <a:pt x="170688" y="220726"/>
                </a:lnTo>
                <a:lnTo>
                  <a:pt x="220211" y="177165"/>
                </a:lnTo>
                <a:close/>
              </a:path>
              <a:path w="370840" h="372110">
                <a:moveTo>
                  <a:pt x="348486" y="100203"/>
                </a:moveTo>
                <a:lnTo>
                  <a:pt x="258953" y="100203"/>
                </a:lnTo>
                <a:lnTo>
                  <a:pt x="261874" y="103886"/>
                </a:lnTo>
                <a:lnTo>
                  <a:pt x="261874" y="140208"/>
                </a:lnTo>
                <a:lnTo>
                  <a:pt x="287909" y="117602"/>
                </a:lnTo>
                <a:lnTo>
                  <a:pt x="290830" y="114808"/>
                </a:lnTo>
                <a:lnTo>
                  <a:pt x="354632" y="114808"/>
                </a:lnTo>
                <a:lnTo>
                  <a:pt x="348486" y="100203"/>
                </a:lnTo>
                <a:close/>
              </a:path>
            </a:pathLst>
          </a:custGeom>
          <a:solidFill>
            <a:srgbClr val="FFFFFF"/>
          </a:solidFill>
        </p:spPr>
        <p:txBody>
          <a:bodyPr wrap="square" lIns="0" tIns="0" rIns="0" bIns="0" rtlCol="0"/>
          <a:lstStyle/>
          <a:p>
            <a:pPr defTabSz="685800">
              <a:defRPr/>
            </a:pPr>
            <a:endParaRPr sz="1350" kern="0">
              <a:solidFill>
                <a:prstClr val="black"/>
              </a:solidFill>
            </a:endParaRPr>
          </a:p>
        </p:txBody>
      </p:sp>
      <p:pic>
        <p:nvPicPr>
          <p:cNvPr id="98" name="object 37">
            <a:extLst>
              <a:ext uri="{FF2B5EF4-FFF2-40B4-BE49-F238E27FC236}">
                <a16:creationId xmlns:a16="http://schemas.microsoft.com/office/drawing/2014/main" id="{7F189D78-7BC2-4E0F-8BCA-1B8CC50C3AC1}"/>
              </a:ext>
            </a:extLst>
          </p:cNvPr>
          <p:cNvPicPr/>
          <p:nvPr/>
        </p:nvPicPr>
        <p:blipFill>
          <a:blip r:embed="rId4" cstate="email">
            <a:extLst>
              <a:ext uri="{28A0092B-C50C-407E-A947-70E740481C1C}">
                <a14:useLocalDpi xmlns:a14="http://schemas.microsoft.com/office/drawing/2010/main"/>
              </a:ext>
            </a:extLst>
          </a:blip>
          <a:stretch>
            <a:fillRect/>
          </a:stretch>
        </p:blipFill>
        <p:spPr>
          <a:xfrm>
            <a:off x="2400081" y="3955001"/>
            <a:ext cx="881252" cy="603504"/>
          </a:xfrm>
          <a:prstGeom prst="rect">
            <a:avLst/>
          </a:prstGeom>
        </p:spPr>
      </p:pic>
      <p:sp>
        <p:nvSpPr>
          <p:cNvPr id="99" name="object 38">
            <a:extLst>
              <a:ext uri="{FF2B5EF4-FFF2-40B4-BE49-F238E27FC236}">
                <a16:creationId xmlns:a16="http://schemas.microsoft.com/office/drawing/2014/main" id="{08062944-00F5-4D0F-A844-03692E51FC9B}"/>
              </a:ext>
            </a:extLst>
          </p:cNvPr>
          <p:cNvSpPr txBox="1"/>
          <p:nvPr/>
        </p:nvSpPr>
        <p:spPr>
          <a:xfrm>
            <a:off x="2467517" y="4072732"/>
            <a:ext cx="752475" cy="131703"/>
          </a:xfrm>
          <a:prstGeom prst="rect">
            <a:avLst/>
          </a:prstGeom>
          <a:solidFill>
            <a:srgbClr val="000000"/>
          </a:solidFill>
        </p:spPr>
        <p:txBody>
          <a:bodyPr vert="horz" wrap="square" lIns="0" tIns="0" rIns="0" bIns="0" rtlCol="0">
            <a:spAutoFit/>
          </a:bodyPr>
          <a:lstStyle/>
          <a:p>
            <a:pPr marL="240983">
              <a:lnSpc>
                <a:spcPts val="994"/>
              </a:lnSpc>
              <a:defRPr/>
            </a:pPr>
            <a:r>
              <a:rPr sz="1050" spc="-4" dirty="0">
                <a:solidFill>
                  <a:srgbClr val="FFFFFF"/>
                </a:solidFill>
                <a:latin typeface="Calibri Light"/>
                <a:cs typeface="Calibri Light"/>
              </a:rPr>
              <a:t>2023</a:t>
            </a:r>
            <a:endParaRPr sz="1050" dirty="0">
              <a:solidFill>
                <a:prstClr val="black"/>
              </a:solidFill>
              <a:latin typeface="Calibri Light"/>
              <a:cs typeface="Calibri Light"/>
            </a:endParaRPr>
          </a:p>
        </p:txBody>
      </p:sp>
      <p:sp>
        <p:nvSpPr>
          <p:cNvPr id="100" name="TextBox 99">
            <a:extLst>
              <a:ext uri="{FF2B5EF4-FFF2-40B4-BE49-F238E27FC236}">
                <a16:creationId xmlns:a16="http://schemas.microsoft.com/office/drawing/2014/main" id="{06DE9879-2E86-46CB-A2A0-7795172DE7F4}"/>
              </a:ext>
            </a:extLst>
          </p:cNvPr>
          <p:cNvSpPr txBox="1"/>
          <p:nvPr/>
        </p:nvSpPr>
        <p:spPr>
          <a:xfrm>
            <a:off x="4067406" y="4095616"/>
            <a:ext cx="1659270" cy="784830"/>
          </a:xfrm>
          <a:prstGeom prst="rect">
            <a:avLst/>
          </a:prstGeom>
          <a:noFill/>
        </p:spPr>
        <p:txBody>
          <a:bodyPr wrap="square">
            <a:spAutoFit/>
          </a:bodyPr>
          <a:lstStyle/>
          <a:p>
            <a:pPr marL="405289">
              <a:defRPr/>
            </a:pPr>
            <a:r>
              <a:rPr lang="en-US" dirty="0">
                <a:solidFill>
                  <a:prstClr val="black"/>
                </a:solidFill>
                <a:cs typeface="Calibri"/>
              </a:rPr>
              <a:t>Mid</a:t>
            </a:r>
            <a:r>
              <a:rPr lang="en-US" spc="-26" dirty="0">
                <a:solidFill>
                  <a:prstClr val="black"/>
                </a:solidFill>
                <a:cs typeface="Calibri"/>
              </a:rPr>
              <a:t> </a:t>
            </a:r>
            <a:r>
              <a:rPr lang="en-US" sz="2700" b="1" spc="-4" dirty="0">
                <a:solidFill>
                  <a:prstClr val="black"/>
                </a:solidFill>
                <a:cs typeface="Calibri"/>
              </a:rPr>
              <a:t>2023</a:t>
            </a:r>
            <a:endParaRPr lang="en-US" b="1" dirty="0">
              <a:solidFill>
                <a:prstClr val="black"/>
              </a:solidFill>
              <a:cs typeface="Calibri"/>
            </a:endParaRPr>
          </a:p>
        </p:txBody>
      </p:sp>
    </p:spTree>
    <p:extLst>
      <p:ext uri="{BB962C8B-B14F-4D97-AF65-F5344CB8AC3E}">
        <p14:creationId xmlns:p14="http://schemas.microsoft.com/office/powerpoint/2010/main" val="7372412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C50B15F-4761-E640-B18C-DC2E60404CD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3" name="Picture 2">
            <a:extLst>
              <a:ext uri="{FF2B5EF4-FFF2-40B4-BE49-F238E27FC236}">
                <a16:creationId xmlns:a16="http://schemas.microsoft.com/office/drawing/2014/main" id="{ADA27A07-0334-46C5-ACA0-DBB159B00787}"/>
              </a:ext>
            </a:extLst>
          </p:cNvPr>
          <p:cNvPicPr>
            <a:picLocks noChangeAspect="1"/>
          </p:cNvPicPr>
          <p:nvPr/>
        </p:nvPicPr>
        <p:blipFill>
          <a:blip r:embed="rId4" cstate="email">
            <a:extLst>
              <a:ext uri="{28A0092B-C50C-407E-A947-70E740481C1C}">
                <a14:useLocalDpi xmlns:a14="http://schemas.microsoft.com/office/drawing/2010/main"/>
              </a:ext>
            </a:extLst>
          </a:blip>
          <a:srcRect/>
          <a:stretch/>
        </p:blipFill>
        <p:spPr>
          <a:xfrm>
            <a:off x="4343401" y="1110244"/>
            <a:ext cx="4637513" cy="4637513"/>
          </a:xfrm>
          <a:prstGeom prst="rect">
            <a:avLst/>
          </a:prstGeom>
          <a:effectLst>
            <a:outerShdw blurRad="50800" dist="38100" dir="2700000" algn="tl" rotWithShape="0">
              <a:prstClr val="black">
                <a:alpha val="40000"/>
              </a:prstClr>
            </a:outerShdw>
          </a:effectLst>
        </p:spPr>
      </p:pic>
      <p:sp>
        <p:nvSpPr>
          <p:cNvPr id="5" name="TextBox 4">
            <a:extLst>
              <a:ext uri="{FF2B5EF4-FFF2-40B4-BE49-F238E27FC236}">
                <a16:creationId xmlns:a16="http://schemas.microsoft.com/office/drawing/2014/main" id="{1087A322-2A3C-4055-8ADF-E98EA55ACB6B}"/>
              </a:ext>
            </a:extLst>
          </p:cNvPr>
          <p:cNvSpPr txBox="1"/>
          <p:nvPr/>
        </p:nvSpPr>
        <p:spPr>
          <a:xfrm>
            <a:off x="464462" y="3643919"/>
            <a:ext cx="3538313" cy="987450"/>
          </a:xfrm>
          <a:prstGeom prst="rect">
            <a:avLst/>
          </a:prstGeom>
          <a:noFill/>
        </p:spPr>
        <p:txBody>
          <a:bodyPr wrap="square">
            <a:spAutoFit/>
          </a:bodyPr>
          <a:lstStyle/>
          <a:p>
            <a:pPr marL="428625" indent="-428625" defTabSz="914378">
              <a:spcBef>
                <a:spcPts val="450"/>
              </a:spcBef>
              <a:buSzPct val="100000"/>
              <a:buFont typeface="Arial" panose="020B0604020202020204" pitchFamily="34" charset="0"/>
              <a:buChar char="•"/>
              <a:defRPr/>
            </a:pPr>
            <a:r>
              <a:rPr lang="en-US" sz="2700" b="1" dirty="0">
                <a:solidFill>
                  <a:prstClr val="white"/>
                </a:solidFill>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Vietnam</a:t>
            </a:r>
          </a:p>
          <a:p>
            <a:pPr marL="428625" indent="-428625" defTabSz="914378">
              <a:spcBef>
                <a:spcPts val="450"/>
              </a:spcBef>
              <a:buSzPct val="100000"/>
              <a:buFont typeface="Arial" panose="020B0604020202020204" pitchFamily="34" charset="0"/>
              <a:buChar char="•"/>
              <a:defRPr/>
            </a:pPr>
            <a:r>
              <a:rPr lang="en-US" sz="2700" b="1" dirty="0">
                <a:solidFill>
                  <a:prstClr val="white"/>
                </a:solidFill>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Other countries</a:t>
            </a:r>
          </a:p>
        </p:txBody>
      </p:sp>
      <p:sp>
        <p:nvSpPr>
          <p:cNvPr id="7" name="TextBox 6">
            <a:extLst>
              <a:ext uri="{FF2B5EF4-FFF2-40B4-BE49-F238E27FC236}">
                <a16:creationId xmlns:a16="http://schemas.microsoft.com/office/drawing/2014/main" id="{D7B1D855-8B6B-45B1-A5DA-523468701FCD}"/>
              </a:ext>
            </a:extLst>
          </p:cNvPr>
          <p:cNvSpPr txBox="1"/>
          <p:nvPr/>
        </p:nvSpPr>
        <p:spPr>
          <a:xfrm>
            <a:off x="464462" y="2224616"/>
            <a:ext cx="3763460" cy="1477328"/>
          </a:xfrm>
          <a:prstGeom prst="rect">
            <a:avLst/>
          </a:prstGeom>
          <a:noFill/>
        </p:spPr>
        <p:txBody>
          <a:bodyPr wrap="square">
            <a:spAutoFit/>
          </a:bodyPr>
          <a:lstStyle/>
          <a:p>
            <a:pPr defTabSz="914378">
              <a:spcBef>
                <a:spcPts val="450"/>
              </a:spcBef>
              <a:buSzPct val="100000"/>
              <a:defRPr/>
            </a:pPr>
            <a:r>
              <a:rPr lang="en-US" sz="3000" b="1" dirty="0">
                <a:solidFill>
                  <a:prstClr val="black"/>
                </a:solidFill>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3. Future of Digital Tax – implications on Tax consultants</a:t>
            </a:r>
          </a:p>
        </p:txBody>
      </p:sp>
    </p:spTree>
    <p:extLst>
      <p:ext uri="{BB962C8B-B14F-4D97-AF65-F5344CB8AC3E}">
        <p14:creationId xmlns:p14="http://schemas.microsoft.com/office/powerpoint/2010/main" val="380791863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wipe(left)">
                                      <p:cBhvr>
                                        <p:cTn id="7" dur="500"/>
                                        <p:tgtEl>
                                          <p:spTgt spid="7">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Effect transition="in" filter="wipe(left)">
                                      <p:cBhvr>
                                        <p:cTn id="11" dur="500"/>
                                        <p:tgtEl>
                                          <p:spTgt spid="5">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5">
                                            <p:txEl>
                                              <p:pRg st="1" end="1"/>
                                            </p:txEl>
                                          </p:spTgt>
                                        </p:tgtEl>
                                        <p:attrNameLst>
                                          <p:attrName>style.visibility</p:attrName>
                                        </p:attrNameLst>
                                      </p:cBhvr>
                                      <p:to>
                                        <p:strVal val="visible"/>
                                      </p:to>
                                    </p:set>
                                    <p:animEffect transition="in" filter="wipe(left)">
                                      <p:cBhvr>
                                        <p:cTn id="16"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P spid="7"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296E2D40-B347-1D55-DB1C-10CA5372A4E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Content Placeholder 2">
            <a:extLst>
              <a:ext uri="{FF2B5EF4-FFF2-40B4-BE49-F238E27FC236}">
                <a16:creationId xmlns:a16="http://schemas.microsoft.com/office/drawing/2014/main" id="{0C3C75ED-B75C-0A90-E919-3F527D7BCAC5}"/>
              </a:ext>
            </a:extLst>
          </p:cNvPr>
          <p:cNvSpPr>
            <a:spLocks noGrp="1"/>
          </p:cNvSpPr>
          <p:nvPr>
            <p:ph idx="1"/>
          </p:nvPr>
        </p:nvSpPr>
        <p:spPr>
          <a:xfrm>
            <a:off x="860488" y="2332675"/>
            <a:ext cx="7582112" cy="2628900"/>
          </a:xfrm>
        </p:spPr>
        <p:txBody>
          <a:bodyPr>
            <a:normAutofit/>
          </a:bodyPr>
          <a:lstStyle/>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ID" sz="1350" dirty="0">
              <a:latin typeface="Arial" panose="020B0604020202020204" pitchFamily="34" charset="0"/>
              <a:ea typeface="Courier New" panose="02070309020205020404" pitchFamily="49" charset="0"/>
              <a:cs typeface="Arial" panose="020B0604020202020204" pitchFamily="34" charset="0"/>
            </a:endParaRPr>
          </a:p>
          <a:p>
            <a:endParaRPr lang="en-ID" dirty="0"/>
          </a:p>
        </p:txBody>
      </p:sp>
      <p:sp>
        <p:nvSpPr>
          <p:cNvPr id="5" name="Footer Placeholder 4">
            <a:extLst>
              <a:ext uri="{FF2B5EF4-FFF2-40B4-BE49-F238E27FC236}">
                <a16:creationId xmlns:a16="http://schemas.microsoft.com/office/drawing/2014/main" id="{82A83115-8944-64D9-C0F8-AEE89AAEB589}"/>
              </a:ext>
            </a:extLst>
          </p:cNvPr>
          <p:cNvSpPr>
            <a:spLocks noGrp="1"/>
          </p:cNvSpPr>
          <p:nvPr>
            <p:ph type="ftr" sz="quarter" idx="11"/>
          </p:nvPr>
        </p:nvSpPr>
        <p:spPr>
          <a:xfrm>
            <a:off x="3028950" y="5510213"/>
            <a:ext cx="3086100" cy="273844"/>
          </a:xfrm>
        </p:spPr>
        <p:txBody>
          <a:bodyPr/>
          <a:lstStyle/>
          <a:p>
            <a:pPr defTabSz="685800">
              <a:defRPr/>
            </a:pPr>
            <a:r>
              <a:rPr lang="en-US" dirty="0">
                <a:solidFill>
                  <a:prstClr val="black">
                    <a:tint val="75000"/>
                  </a:prstClr>
                </a:solidFill>
                <a:latin typeface="Calibri" panose="020F0502020204030204"/>
              </a:rPr>
              <a:t>AOTCA General Meeting and International Tax Conference 2022</a:t>
            </a:r>
            <a:endParaRPr lang="en-ID" dirty="0">
              <a:solidFill>
                <a:prstClr val="black">
                  <a:tint val="75000"/>
                </a:prstClr>
              </a:solidFill>
              <a:latin typeface="Calibri" panose="020F0502020204030204"/>
            </a:endParaRPr>
          </a:p>
        </p:txBody>
      </p:sp>
      <p:sp>
        <p:nvSpPr>
          <p:cNvPr id="8" name="Rectangle: Rounded Corners 7">
            <a:extLst>
              <a:ext uri="{FF2B5EF4-FFF2-40B4-BE49-F238E27FC236}">
                <a16:creationId xmlns:a16="http://schemas.microsoft.com/office/drawing/2014/main" id="{043DAE28-D7BA-17B8-C441-0B93B8985920}"/>
              </a:ext>
            </a:extLst>
          </p:cNvPr>
          <p:cNvSpPr/>
          <p:nvPr/>
        </p:nvSpPr>
        <p:spPr>
          <a:xfrm>
            <a:off x="8481418" y="5320904"/>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ID" sz="1350">
              <a:solidFill>
                <a:prstClr val="white"/>
              </a:solidFill>
              <a:latin typeface="Calibri" panose="020F0502020204030204"/>
            </a:endParaRPr>
          </a:p>
        </p:txBody>
      </p:sp>
      <p:sp>
        <p:nvSpPr>
          <p:cNvPr id="9" name="TextBox 8">
            <a:extLst>
              <a:ext uri="{FF2B5EF4-FFF2-40B4-BE49-F238E27FC236}">
                <a16:creationId xmlns:a16="http://schemas.microsoft.com/office/drawing/2014/main" id="{BC043383-9F2E-AF9F-B0DB-5F016C013B9D}"/>
              </a:ext>
            </a:extLst>
          </p:cNvPr>
          <p:cNvSpPr txBox="1"/>
          <p:nvPr/>
        </p:nvSpPr>
        <p:spPr>
          <a:xfrm>
            <a:off x="8522494" y="5381603"/>
            <a:ext cx="364331" cy="553998"/>
          </a:xfrm>
          <a:prstGeom prst="rect">
            <a:avLst/>
          </a:prstGeom>
          <a:noFill/>
        </p:spPr>
        <p:txBody>
          <a:bodyPr wrap="square" rtlCol="0">
            <a:spAutoFit/>
          </a:bodyPr>
          <a:lstStyle/>
          <a:p>
            <a:pPr defTabSz="685800">
              <a:defRPr/>
            </a:pPr>
            <a:r>
              <a:rPr lang="en-US" sz="1500" b="1" dirty="0">
                <a:solidFill>
                  <a:prstClr val="white"/>
                </a:solidFill>
                <a:latin typeface="Arial" panose="020B0604020202020204" pitchFamily="34" charset="0"/>
                <a:cs typeface="Arial" panose="020B0604020202020204" pitchFamily="34" charset="0"/>
              </a:rPr>
              <a:t>02</a:t>
            </a:r>
            <a:endParaRPr lang="en-ID" sz="1500" b="1" dirty="0">
              <a:solidFill>
                <a:prstClr val="white"/>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AAB38745-B546-C290-C990-CD599B93CDA9}"/>
              </a:ext>
            </a:extLst>
          </p:cNvPr>
          <p:cNvSpPr/>
          <p:nvPr/>
        </p:nvSpPr>
        <p:spPr>
          <a:xfrm>
            <a:off x="0" y="839263"/>
            <a:ext cx="9144000" cy="763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ID" sz="1350">
              <a:solidFill>
                <a:prstClr val="white"/>
              </a:solidFill>
              <a:latin typeface="Calibri" panose="020F0502020204030204"/>
            </a:endParaRPr>
          </a:p>
        </p:txBody>
      </p:sp>
      <p:sp>
        <p:nvSpPr>
          <p:cNvPr id="14" name="Title 2">
            <a:extLst>
              <a:ext uri="{FF2B5EF4-FFF2-40B4-BE49-F238E27FC236}">
                <a16:creationId xmlns:a16="http://schemas.microsoft.com/office/drawing/2014/main" id="{DEBF3448-B9F5-4EAC-BDF6-143A7D1AD5A0}"/>
              </a:ext>
            </a:extLst>
          </p:cNvPr>
          <p:cNvSpPr txBox="1">
            <a:spLocks/>
          </p:cNvSpPr>
          <p:nvPr/>
        </p:nvSpPr>
        <p:spPr>
          <a:xfrm>
            <a:off x="71481" y="1586689"/>
            <a:ext cx="8533996" cy="232985"/>
          </a:xfrm>
          <a:prstGeom prst="rect">
            <a:avLst/>
          </a:prstGeom>
        </p:spPr>
        <p:txBody>
          <a:bodyPr/>
          <a:lstStyle>
            <a:lvl1pPr algn="l" defTabSz="844083" rtl="0" eaLnBrk="1" latinLnBrk="0" hangingPunct="1">
              <a:spcBef>
                <a:spcPct val="0"/>
              </a:spcBef>
              <a:buNone/>
              <a:defRPr sz="1846" kern="1200">
                <a:solidFill>
                  <a:schemeClr val="tx1"/>
                </a:solidFill>
                <a:latin typeface="+mj-lt"/>
                <a:ea typeface="+mj-ea"/>
                <a:cs typeface="+mj-cs"/>
              </a:defRPr>
            </a:lvl1pPr>
          </a:lstStyle>
          <a:p>
            <a:pPr>
              <a:defRPr/>
            </a:pPr>
            <a:r>
              <a:rPr lang="en-US" sz="2400" b="1" dirty="0">
                <a:solidFill>
                  <a:prstClr val="black"/>
                </a:solidFill>
                <a:latin typeface="Calibri" panose="020F0502020204030204" pitchFamily="34" charset="0"/>
                <a:ea typeface="Open Sans" panose="020B0606030504020204" pitchFamily="34" charset="0"/>
                <a:cs typeface="Calibri" panose="020F0502020204030204" pitchFamily="34" charset="0"/>
              </a:rPr>
              <a:t>Future of the taxing mechanisms in Asia</a:t>
            </a:r>
          </a:p>
        </p:txBody>
      </p:sp>
      <p:graphicFrame>
        <p:nvGraphicFramePr>
          <p:cNvPr id="16" name="Table 2">
            <a:extLst>
              <a:ext uri="{FF2B5EF4-FFF2-40B4-BE49-F238E27FC236}">
                <a16:creationId xmlns:a16="http://schemas.microsoft.com/office/drawing/2014/main" id="{2BA5D301-17BE-44F0-9324-FA736448CF5D}"/>
              </a:ext>
            </a:extLst>
          </p:cNvPr>
          <p:cNvGraphicFramePr>
            <a:graphicFrameLocks noGrp="1"/>
          </p:cNvGraphicFramePr>
          <p:nvPr/>
        </p:nvGraphicFramePr>
        <p:xfrm>
          <a:off x="259459" y="2029497"/>
          <a:ext cx="8653806" cy="4042952"/>
        </p:xfrm>
        <a:graphic>
          <a:graphicData uri="http://schemas.openxmlformats.org/drawingml/2006/table">
            <a:tbl>
              <a:tblPr firstRow="1" bandRow="1"/>
              <a:tblGrid>
                <a:gridCol w="1784023">
                  <a:extLst>
                    <a:ext uri="{9D8B030D-6E8A-4147-A177-3AD203B41FA5}">
                      <a16:colId xmlns:a16="http://schemas.microsoft.com/office/drawing/2014/main" val="1909942706"/>
                    </a:ext>
                  </a:extLst>
                </a:gridCol>
                <a:gridCol w="1173637">
                  <a:extLst>
                    <a:ext uri="{9D8B030D-6E8A-4147-A177-3AD203B41FA5}">
                      <a16:colId xmlns:a16="http://schemas.microsoft.com/office/drawing/2014/main" val="2439594700"/>
                    </a:ext>
                  </a:extLst>
                </a:gridCol>
                <a:gridCol w="1835870">
                  <a:extLst>
                    <a:ext uri="{9D8B030D-6E8A-4147-A177-3AD203B41FA5}">
                      <a16:colId xmlns:a16="http://schemas.microsoft.com/office/drawing/2014/main" val="2756417957"/>
                    </a:ext>
                  </a:extLst>
                </a:gridCol>
                <a:gridCol w="1633194">
                  <a:extLst>
                    <a:ext uri="{9D8B030D-6E8A-4147-A177-3AD203B41FA5}">
                      <a16:colId xmlns:a16="http://schemas.microsoft.com/office/drawing/2014/main" val="1737265065"/>
                    </a:ext>
                  </a:extLst>
                </a:gridCol>
                <a:gridCol w="2227082">
                  <a:extLst>
                    <a:ext uri="{9D8B030D-6E8A-4147-A177-3AD203B41FA5}">
                      <a16:colId xmlns:a16="http://schemas.microsoft.com/office/drawing/2014/main" val="467508362"/>
                    </a:ext>
                  </a:extLst>
                </a:gridCol>
              </a:tblGrid>
              <a:tr h="354872">
                <a:tc>
                  <a:txBody>
                    <a:bodyPr/>
                    <a:lstStyle>
                      <a:lvl1pPr marL="0" algn="l" defTabSz="914400" rtl="0" eaLnBrk="1" latinLnBrk="0" hangingPunct="1">
                        <a:defRPr sz="1800" b="1" kern="1200">
                          <a:solidFill>
                            <a:schemeClr val="lt1"/>
                          </a:solidFill>
                          <a:latin typeface="Verdana"/>
                        </a:defRPr>
                      </a:lvl1pPr>
                      <a:lvl2pPr marL="457200" algn="l" defTabSz="914400" rtl="0" eaLnBrk="1" latinLnBrk="0" hangingPunct="1">
                        <a:defRPr sz="1800" b="1" kern="1200">
                          <a:solidFill>
                            <a:schemeClr val="lt1"/>
                          </a:solidFill>
                          <a:latin typeface="Verdana"/>
                        </a:defRPr>
                      </a:lvl2pPr>
                      <a:lvl3pPr marL="914400" algn="l" defTabSz="914400" rtl="0" eaLnBrk="1" latinLnBrk="0" hangingPunct="1">
                        <a:defRPr sz="1800" b="1" kern="1200">
                          <a:solidFill>
                            <a:schemeClr val="lt1"/>
                          </a:solidFill>
                          <a:latin typeface="Verdana"/>
                        </a:defRPr>
                      </a:lvl3pPr>
                      <a:lvl4pPr marL="1371600" algn="l" defTabSz="914400" rtl="0" eaLnBrk="1" latinLnBrk="0" hangingPunct="1">
                        <a:defRPr sz="1800" b="1" kern="1200">
                          <a:solidFill>
                            <a:schemeClr val="lt1"/>
                          </a:solidFill>
                          <a:latin typeface="Verdana"/>
                        </a:defRPr>
                      </a:lvl4pPr>
                      <a:lvl5pPr marL="1828800" algn="l" defTabSz="914400" rtl="0" eaLnBrk="1" latinLnBrk="0" hangingPunct="1">
                        <a:defRPr sz="1800" b="1" kern="1200">
                          <a:solidFill>
                            <a:schemeClr val="lt1"/>
                          </a:solidFill>
                          <a:latin typeface="Verdana"/>
                        </a:defRPr>
                      </a:lvl5pPr>
                      <a:lvl6pPr marL="2286000" algn="l" defTabSz="914400" rtl="0" eaLnBrk="1" latinLnBrk="0" hangingPunct="1">
                        <a:defRPr sz="1800" b="1" kern="1200">
                          <a:solidFill>
                            <a:schemeClr val="lt1"/>
                          </a:solidFill>
                          <a:latin typeface="Verdana"/>
                        </a:defRPr>
                      </a:lvl6pPr>
                      <a:lvl7pPr marL="2743200" algn="l" defTabSz="914400" rtl="0" eaLnBrk="1" latinLnBrk="0" hangingPunct="1">
                        <a:defRPr sz="1800" b="1" kern="1200">
                          <a:solidFill>
                            <a:schemeClr val="lt1"/>
                          </a:solidFill>
                          <a:latin typeface="Verdana"/>
                        </a:defRPr>
                      </a:lvl7pPr>
                      <a:lvl8pPr marL="3200400" algn="l" defTabSz="914400" rtl="0" eaLnBrk="1" latinLnBrk="0" hangingPunct="1">
                        <a:defRPr sz="1800" b="1" kern="1200">
                          <a:solidFill>
                            <a:schemeClr val="lt1"/>
                          </a:solidFill>
                          <a:latin typeface="Verdana"/>
                        </a:defRPr>
                      </a:lvl8pPr>
                      <a:lvl9pPr marL="3657600" algn="l" defTabSz="914400" rtl="0" eaLnBrk="1" latinLnBrk="0" hangingPunct="1">
                        <a:defRPr sz="1800" b="1" kern="1200">
                          <a:solidFill>
                            <a:schemeClr val="lt1"/>
                          </a:solidFill>
                          <a:latin typeface="Verdana"/>
                        </a:defRPr>
                      </a:lvl9pPr>
                    </a:lstStyle>
                    <a:p>
                      <a:r>
                        <a:rPr lang="en-US" sz="1400" dirty="0"/>
                        <a:t>Issues</a:t>
                      </a:r>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86BC25"/>
                    </a:solidFill>
                  </a:tcPr>
                </a:tc>
                <a:tc>
                  <a:txBody>
                    <a:bodyPr/>
                    <a:lstStyle>
                      <a:lvl1pPr marL="0" algn="l" defTabSz="914400" rtl="0" eaLnBrk="1" latinLnBrk="0" hangingPunct="1">
                        <a:defRPr sz="1800" b="1" kern="1200">
                          <a:solidFill>
                            <a:schemeClr val="lt1"/>
                          </a:solidFill>
                          <a:latin typeface="Verdana"/>
                        </a:defRPr>
                      </a:lvl1pPr>
                      <a:lvl2pPr marL="457200" algn="l" defTabSz="914400" rtl="0" eaLnBrk="1" latinLnBrk="0" hangingPunct="1">
                        <a:defRPr sz="1800" b="1" kern="1200">
                          <a:solidFill>
                            <a:schemeClr val="lt1"/>
                          </a:solidFill>
                          <a:latin typeface="Verdana"/>
                        </a:defRPr>
                      </a:lvl2pPr>
                      <a:lvl3pPr marL="914400" algn="l" defTabSz="914400" rtl="0" eaLnBrk="1" latinLnBrk="0" hangingPunct="1">
                        <a:defRPr sz="1800" b="1" kern="1200">
                          <a:solidFill>
                            <a:schemeClr val="lt1"/>
                          </a:solidFill>
                          <a:latin typeface="Verdana"/>
                        </a:defRPr>
                      </a:lvl3pPr>
                      <a:lvl4pPr marL="1371600" algn="l" defTabSz="914400" rtl="0" eaLnBrk="1" latinLnBrk="0" hangingPunct="1">
                        <a:defRPr sz="1800" b="1" kern="1200">
                          <a:solidFill>
                            <a:schemeClr val="lt1"/>
                          </a:solidFill>
                          <a:latin typeface="Verdana"/>
                        </a:defRPr>
                      </a:lvl4pPr>
                      <a:lvl5pPr marL="1828800" algn="l" defTabSz="914400" rtl="0" eaLnBrk="1" latinLnBrk="0" hangingPunct="1">
                        <a:defRPr sz="1800" b="1" kern="1200">
                          <a:solidFill>
                            <a:schemeClr val="lt1"/>
                          </a:solidFill>
                          <a:latin typeface="Verdana"/>
                        </a:defRPr>
                      </a:lvl5pPr>
                      <a:lvl6pPr marL="2286000" algn="l" defTabSz="914400" rtl="0" eaLnBrk="1" latinLnBrk="0" hangingPunct="1">
                        <a:defRPr sz="1800" b="1" kern="1200">
                          <a:solidFill>
                            <a:schemeClr val="lt1"/>
                          </a:solidFill>
                          <a:latin typeface="Verdana"/>
                        </a:defRPr>
                      </a:lvl6pPr>
                      <a:lvl7pPr marL="2743200" algn="l" defTabSz="914400" rtl="0" eaLnBrk="1" latinLnBrk="0" hangingPunct="1">
                        <a:defRPr sz="1800" b="1" kern="1200">
                          <a:solidFill>
                            <a:schemeClr val="lt1"/>
                          </a:solidFill>
                          <a:latin typeface="Verdana"/>
                        </a:defRPr>
                      </a:lvl7pPr>
                      <a:lvl8pPr marL="3200400" algn="l" defTabSz="914400" rtl="0" eaLnBrk="1" latinLnBrk="0" hangingPunct="1">
                        <a:defRPr sz="1800" b="1" kern="1200">
                          <a:solidFill>
                            <a:schemeClr val="lt1"/>
                          </a:solidFill>
                          <a:latin typeface="Verdana"/>
                        </a:defRPr>
                      </a:lvl8pPr>
                      <a:lvl9pPr marL="3657600" algn="l" defTabSz="914400" rtl="0" eaLnBrk="1" latinLnBrk="0" hangingPunct="1">
                        <a:defRPr sz="1800" b="1" kern="1200">
                          <a:solidFill>
                            <a:schemeClr val="lt1"/>
                          </a:solidFill>
                          <a:latin typeface="Verdana"/>
                        </a:defRPr>
                      </a:lvl9pPr>
                    </a:lstStyle>
                    <a:p>
                      <a:r>
                        <a:rPr lang="en-US" sz="1400" dirty="0"/>
                        <a:t>VAT / GST</a:t>
                      </a:r>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86BC25"/>
                    </a:solidFill>
                  </a:tcPr>
                </a:tc>
                <a:tc>
                  <a:txBody>
                    <a:bodyPr/>
                    <a:lstStyle>
                      <a:lvl1pPr marL="0" algn="l" defTabSz="914400" rtl="0" eaLnBrk="1" latinLnBrk="0" hangingPunct="1">
                        <a:defRPr sz="1800" b="1" kern="1200">
                          <a:solidFill>
                            <a:schemeClr val="lt1"/>
                          </a:solidFill>
                          <a:latin typeface="Verdana"/>
                        </a:defRPr>
                      </a:lvl1pPr>
                      <a:lvl2pPr marL="457200" algn="l" defTabSz="914400" rtl="0" eaLnBrk="1" latinLnBrk="0" hangingPunct="1">
                        <a:defRPr sz="1800" b="1" kern="1200">
                          <a:solidFill>
                            <a:schemeClr val="lt1"/>
                          </a:solidFill>
                          <a:latin typeface="Verdana"/>
                        </a:defRPr>
                      </a:lvl2pPr>
                      <a:lvl3pPr marL="914400" algn="l" defTabSz="914400" rtl="0" eaLnBrk="1" latinLnBrk="0" hangingPunct="1">
                        <a:defRPr sz="1800" b="1" kern="1200">
                          <a:solidFill>
                            <a:schemeClr val="lt1"/>
                          </a:solidFill>
                          <a:latin typeface="Verdana"/>
                        </a:defRPr>
                      </a:lvl3pPr>
                      <a:lvl4pPr marL="1371600" algn="l" defTabSz="914400" rtl="0" eaLnBrk="1" latinLnBrk="0" hangingPunct="1">
                        <a:defRPr sz="1800" b="1" kern="1200">
                          <a:solidFill>
                            <a:schemeClr val="lt1"/>
                          </a:solidFill>
                          <a:latin typeface="Verdana"/>
                        </a:defRPr>
                      </a:lvl4pPr>
                      <a:lvl5pPr marL="1828800" algn="l" defTabSz="914400" rtl="0" eaLnBrk="1" latinLnBrk="0" hangingPunct="1">
                        <a:defRPr sz="1800" b="1" kern="1200">
                          <a:solidFill>
                            <a:schemeClr val="lt1"/>
                          </a:solidFill>
                          <a:latin typeface="Verdana"/>
                        </a:defRPr>
                      </a:lvl5pPr>
                      <a:lvl6pPr marL="2286000" algn="l" defTabSz="914400" rtl="0" eaLnBrk="1" latinLnBrk="0" hangingPunct="1">
                        <a:defRPr sz="1800" b="1" kern="1200">
                          <a:solidFill>
                            <a:schemeClr val="lt1"/>
                          </a:solidFill>
                          <a:latin typeface="Verdana"/>
                        </a:defRPr>
                      </a:lvl6pPr>
                      <a:lvl7pPr marL="2743200" algn="l" defTabSz="914400" rtl="0" eaLnBrk="1" latinLnBrk="0" hangingPunct="1">
                        <a:defRPr sz="1800" b="1" kern="1200">
                          <a:solidFill>
                            <a:schemeClr val="lt1"/>
                          </a:solidFill>
                          <a:latin typeface="Verdana"/>
                        </a:defRPr>
                      </a:lvl7pPr>
                      <a:lvl8pPr marL="3200400" algn="l" defTabSz="914400" rtl="0" eaLnBrk="1" latinLnBrk="0" hangingPunct="1">
                        <a:defRPr sz="1800" b="1" kern="1200">
                          <a:solidFill>
                            <a:schemeClr val="lt1"/>
                          </a:solidFill>
                          <a:latin typeface="Verdana"/>
                        </a:defRPr>
                      </a:lvl8pPr>
                      <a:lvl9pPr marL="3657600" algn="l" defTabSz="914400" rtl="0" eaLnBrk="1" latinLnBrk="0" hangingPunct="1">
                        <a:defRPr sz="1800" b="1" kern="1200">
                          <a:solidFill>
                            <a:schemeClr val="lt1"/>
                          </a:solidFill>
                          <a:latin typeface="Verdana"/>
                        </a:defRPr>
                      </a:lvl9pPr>
                    </a:lstStyle>
                    <a:p>
                      <a:r>
                        <a:rPr lang="en-US" sz="1400" dirty="0"/>
                        <a:t>UN Article 12B</a:t>
                      </a:r>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86BC25"/>
                    </a:solidFill>
                  </a:tcPr>
                </a:tc>
                <a:tc>
                  <a:txBody>
                    <a:bodyPr/>
                    <a:lstStyle>
                      <a:lvl1pPr marL="0" algn="l" defTabSz="914400" rtl="0" eaLnBrk="1" latinLnBrk="0" hangingPunct="1">
                        <a:defRPr sz="1800" b="1" kern="1200">
                          <a:solidFill>
                            <a:schemeClr val="lt1"/>
                          </a:solidFill>
                          <a:latin typeface="Verdana"/>
                        </a:defRPr>
                      </a:lvl1pPr>
                      <a:lvl2pPr marL="457200" algn="l" defTabSz="914400" rtl="0" eaLnBrk="1" latinLnBrk="0" hangingPunct="1">
                        <a:defRPr sz="1800" b="1" kern="1200">
                          <a:solidFill>
                            <a:schemeClr val="lt1"/>
                          </a:solidFill>
                          <a:latin typeface="Verdana"/>
                        </a:defRPr>
                      </a:lvl2pPr>
                      <a:lvl3pPr marL="914400" algn="l" defTabSz="914400" rtl="0" eaLnBrk="1" latinLnBrk="0" hangingPunct="1">
                        <a:defRPr sz="1800" b="1" kern="1200">
                          <a:solidFill>
                            <a:schemeClr val="lt1"/>
                          </a:solidFill>
                          <a:latin typeface="Verdana"/>
                        </a:defRPr>
                      </a:lvl3pPr>
                      <a:lvl4pPr marL="1371600" algn="l" defTabSz="914400" rtl="0" eaLnBrk="1" latinLnBrk="0" hangingPunct="1">
                        <a:defRPr sz="1800" b="1" kern="1200">
                          <a:solidFill>
                            <a:schemeClr val="lt1"/>
                          </a:solidFill>
                          <a:latin typeface="Verdana"/>
                        </a:defRPr>
                      </a:lvl4pPr>
                      <a:lvl5pPr marL="1828800" algn="l" defTabSz="914400" rtl="0" eaLnBrk="1" latinLnBrk="0" hangingPunct="1">
                        <a:defRPr sz="1800" b="1" kern="1200">
                          <a:solidFill>
                            <a:schemeClr val="lt1"/>
                          </a:solidFill>
                          <a:latin typeface="Verdana"/>
                        </a:defRPr>
                      </a:lvl5pPr>
                      <a:lvl6pPr marL="2286000" algn="l" defTabSz="914400" rtl="0" eaLnBrk="1" latinLnBrk="0" hangingPunct="1">
                        <a:defRPr sz="1800" b="1" kern="1200">
                          <a:solidFill>
                            <a:schemeClr val="lt1"/>
                          </a:solidFill>
                          <a:latin typeface="Verdana"/>
                        </a:defRPr>
                      </a:lvl6pPr>
                      <a:lvl7pPr marL="2743200" algn="l" defTabSz="914400" rtl="0" eaLnBrk="1" latinLnBrk="0" hangingPunct="1">
                        <a:defRPr sz="1800" b="1" kern="1200">
                          <a:solidFill>
                            <a:schemeClr val="lt1"/>
                          </a:solidFill>
                          <a:latin typeface="Verdana"/>
                        </a:defRPr>
                      </a:lvl7pPr>
                      <a:lvl8pPr marL="3200400" algn="l" defTabSz="914400" rtl="0" eaLnBrk="1" latinLnBrk="0" hangingPunct="1">
                        <a:defRPr sz="1800" b="1" kern="1200">
                          <a:solidFill>
                            <a:schemeClr val="lt1"/>
                          </a:solidFill>
                          <a:latin typeface="Verdana"/>
                        </a:defRPr>
                      </a:lvl8pPr>
                      <a:lvl9pPr marL="3657600" algn="l" defTabSz="914400" rtl="0" eaLnBrk="1" latinLnBrk="0" hangingPunct="1">
                        <a:defRPr sz="1800" b="1" kern="1200">
                          <a:solidFill>
                            <a:schemeClr val="lt1"/>
                          </a:solidFill>
                          <a:latin typeface="Verdana"/>
                        </a:defRPr>
                      </a:lvl9pPr>
                    </a:lstStyle>
                    <a:p>
                      <a:r>
                        <a:rPr lang="en-US" sz="1400" dirty="0"/>
                        <a:t>DST </a:t>
                      </a:r>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86BC25"/>
                    </a:solidFill>
                  </a:tcPr>
                </a:tc>
                <a:tc>
                  <a:txBody>
                    <a:bodyPr/>
                    <a:lstStyle>
                      <a:lvl1pPr marL="0" algn="l" defTabSz="914400" rtl="0" eaLnBrk="1" latinLnBrk="0" hangingPunct="1">
                        <a:defRPr sz="1800" b="1" kern="1200">
                          <a:solidFill>
                            <a:schemeClr val="lt1"/>
                          </a:solidFill>
                          <a:latin typeface="Verdana"/>
                        </a:defRPr>
                      </a:lvl1pPr>
                      <a:lvl2pPr marL="457200" algn="l" defTabSz="914400" rtl="0" eaLnBrk="1" latinLnBrk="0" hangingPunct="1">
                        <a:defRPr sz="1800" b="1" kern="1200">
                          <a:solidFill>
                            <a:schemeClr val="lt1"/>
                          </a:solidFill>
                          <a:latin typeface="Verdana"/>
                        </a:defRPr>
                      </a:lvl2pPr>
                      <a:lvl3pPr marL="914400" algn="l" defTabSz="914400" rtl="0" eaLnBrk="1" latinLnBrk="0" hangingPunct="1">
                        <a:defRPr sz="1800" b="1" kern="1200">
                          <a:solidFill>
                            <a:schemeClr val="lt1"/>
                          </a:solidFill>
                          <a:latin typeface="Verdana"/>
                        </a:defRPr>
                      </a:lvl3pPr>
                      <a:lvl4pPr marL="1371600" algn="l" defTabSz="914400" rtl="0" eaLnBrk="1" latinLnBrk="0" hangingPunct="1">
                        <a:defRPr sz="1800" b="1" kern="1200">
                          <a:solidFill>
                            <a:schemeClr val="lt1"/>
                          </a:solidFill>
                          <a:latin typeface="Verdana"/>
                        </a:defRPr>
                      </a:lvl4pPr>
                      <a:lvl5pPr marL="1828800" algn="l" defTabSz="914400" rtl="0" eaLnBrk="1" latinLnBrk="0" hangingPunct="1">
                        <a:defRPr sz="1800" b="1" kern="1200">
                          <a:solidFill>
                            <a:schemeClr val="lt1"/>
                          </a:solidFill>
                          <a:latin typeface="Verdana"/>
                        </a:defRPr>
                      </a:lvl5pPr>
                      <a:lvl6pPr marL="2286000" algn="l" defTabSz="914400" rtl="0" eaLnBrk="1" latinLnBrk="0" hangingPunct="1">
                        <a:defRPr sz="1800" b="1" kern="1200">
                          <a:solidFill>
                            <a:schemeClr val="lt1"/>
                          </a:solidFill>
                          <a:latin typeface="Verdana"/>
                        </a:defRPr>
                      </a:lvl6pPr>
                      <a:lvl7pPr marL="2743200" algn="l" defTabSz="914400" rtl="0" eaLnBrk="1" latinLnBrk="0" hangingPunct="1">
                        <a:defRPr sz="1800" b="1" kern="1200">
                          <a:solidFill>
                            <a:schemeClr val="lt1"/>
                          </a:solidFill>
                          <a:latin typeface="Verdana"/>
                        </a:defRPr>
                      </a:lvl7pPr>
                      <a:lvl8pPr marL="3200400" algn="l" defTabSz="914400" rtl="0" eaLnBrk="1" latinLnBrk="0" hangingPunct="1">
                        <a:defRPr sz="1800" b="1" kern="1200">
                          <a:solidFill>
                            <a:schemeClr val="lt1"/>
                          </a:solidFill>
                          <a:latin typeface="Verdana"/>
                        </a:defRPr>
                      </a:lvl8pPr>
                      <a:lvl9pPr marL="3657600" algn="l" defTabSz="914400" rtl="0" eaLnBrk="1" latinLnBrk="0" hangingPunct="1">
                        <a:defRPr sz="1800" b="1" kern="1200">
                          <a:solidFill>
                            <a:schemeClr val="lt1"/>
                          </a:solidFill>
                          <a:latin typeface="Verdana"/>
                        </a:defRPr>
                      </a:lvl9pPr>
                    </a:lstStyle>
                    <a:p>
                      <a:r>
                        <a:rPr lang="en-US" sz="1400" dirty="0"/>
                        <a:t>Pillar 1</a:t>
                      </a:r>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86BC25"/>
                    </a:solidFill>
                  </a:tcPr>
                </a:tc>
                <a:extLst>
                  <a:ext uri="{0D108BD9-81ED-4DB2-BD59-A6C34878D82A}">
                    <a16:rowId xmlns:a16="http://schemas.microsoft.com/office/drawing/2014/main" val="3107962119"/>
                  </a:ext>
                </a:extLst>
              </a:tr>
              <a:tr h="1097280">
                <a:tc>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r>
                        <a:rPr lang="en-US" sz="1400" b="1" dirty="0"/>
                        <a:t>Overall effectiveness</a:t>
                      </a:r>
                    </a:p>
                  </a:txBody>
                  <a:tcPr marL="68580" marR="68580" marT="34290" marB="3429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6BC25">
                        <a:tint val="40000"/>
                      </a:srgbClr>
                    </a:solidFill>
                  </a:tcPr>
                </a:tc>
                <a:tc>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pPr algn="l"/>
                      <a:r>
                        <a:rPr lang="en-US" sz="1400" dirty="0"/>
                        <a:t>Effective</a:t>
                      </a:r>
                    </a:p>
                  </a:txBody>
                  <a:tcPr marL="68580" marR="68580" marT="34290" marB="3429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6BC25">
                        <a:tint val="40000"/>
                      </a:srgbClr>
                    </a:solidFill>
                  </a:tcPr>
                </a:tc>
                <a:tc>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pPr algn="l"/>
                      <a:r>
                        <a:rPr lang="en-US" sz="1400" dirty="0"/>
                        <a:t>Effective but requiring various conditions (such as resident country to participate)</a:t>
                      </a:r>
                    </a:p>
                  </a:txBody>
                  <a:tcPr marL="68580" marR="68580" marT="34290" marB="3429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6BC25">
                        <a:tint val="40000"/>
                      </a:srgbClr>
                    </a:solidFill>
                  </a:tcPr>
                </a:tc>
                <a:tc>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pPr algn="l"/>
                      <a:r>
                        <a:rPr lang="en-US" sz="1400" dirty="0"/>
                        <a:t>Effective but short-term and unilateral</a:t>
                      </a:r>
                    </a:p>
                  </a:txBody>
                  <a:tcPr marL="68580" marR="68580" marT="34290" marB="3429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6BC25">
                        <a:tint val="40000"/>
                      </a:srgbClr>
                    </a:solidFill>
                  </a:tcPr>
                </a:tc>
                <a:tc>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pPr algn="l"/>
                      <a:r>
                        <a:rPr lang="en-US" sz="1400" dirty="0"/>
                        <a:t>Comprehensive, complicated but long-term</a:t>
                      </a:r>
                    </a:p>
                  </a:txBody>
                  <a:tcPr marL="68580" marR="68580" marT="34290" marB="3429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6BC25">
                        <a:tint val="40000"/>
                      </a:srgbClr>
                    </a:solidFill>
                  </a:tcPr>
                </a:tc>
                <a:extLst>
                  <a:ext uri="{0D108BD9-81ED-4DB2-BD59-A6C34878D82A}">
                    <a16:rowId xmlns:a16="http://schemas.microsoft.com/office/drawing/2014/main" val="2941634648"/>
                  </a:ext>
                </a:extLst>
              </a:tr>
              <a:tr h="685800">
                <a:tc>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1" dirty="0"/>
                        <a:t>Tax collection</a:t>
                      </a:r>
                    </a:p>
                    <a:p>
                      <a:endParaRPr lang="en-US" sz="1400" b="1" dirty="0"/>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6BC25">
                        <a:tint val="20000"/>
                      </a:srgbClr>
                    </a:solidFill>
                  </a:tcPr>
                </a:tc>
                <a:tc>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pPr algn="l"/>
                      <a:r>
                        <a:rPr lang="en-US" sz="1400" dirty="0"/>
                        <a:t>High tax collection</a:t>
                      </a:r>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6BC25">
                        <a:tint val="20000"/>
                      </a:srgbClr>
                    </a:solidFill>
                  </a:tcPr>
                </a:tc>
                <a:tc>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pPr algn="l"/>
                      <a:r>
                        <a:rPr lang="en-US" sz="1200" kern="1200" dirty="0">
                          <a:solidFill>
                            <a:schemeClr val="dk1"/>
                          </a:solidFill>
                          <a:latin typeface="+mn-lt"/>
                          <a:ea typeface="+mn-ea"/>
                          <a:cs typeface="+mn-cs"/>
                        </a:rPr>
                        <a:t>Reasonable collection if using WHT mechanism</a:t>
                      </a:r>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6BC25">
                        <a:tint val="20000"/>
                      </a:srgbClr>
                    </a:solidFill>
                  </a:tcPr>
                </a:tc>
                <a:tc>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pPr algn="l"/>
                      <a:r>
                        <a:rPr lang="en-US" sz="1400" dirty="0"/>
                        <a:t>High tax collection</a:t>
                      </a:r>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6BC25">
                        <a:tint val="20000"/>
                      </a:srgbClr>
                    </a:solidFill>
                  </a:tcPr>
                </a:tc>
                <a:tc>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pPr algn="l"/>
                      <a:r>
                        <a:rPr lang="en-US" sz="1400" dirty="0"/>
                        <a:t>Potential Loss in collection for developing countries</a:t>
                      </a:r>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6BC25">
                        <a:tint val="20000"/>
                      </a:srgbClr>
                    </a:solidFill>
                  </a:tcPr>
                </a:tc>
                <a:extLst>
                  <a:ext uri="{0D108BD9-81ED-4DB2-BD59-A6C34878D82A}">
                    <a16:rowId xmlns:a16="http://schemas.microsoft.com/office/drawing/2014/main" val="1671524294"/>
                  </a:ext>
                </a:extLst>
              </a:tr>
              <a:tr h="692870">
                <a:tc>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r>
                        <a:rPr lang="en-US" sz="1400" b="1" dirty="0"/>
                        <a:t>Implementation</a:t>
                      </a:r>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6BC25">
                        <a:tint val="40000"/>
                      </a:srgbClr>
                    </a:solidFill>
                  </a:tcPr>
                </a:tc>
                <a:tc>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pPr algn="l"/>
                      <a:r>
                        <a:rPr lang="en-US" sz="1400" dirty="0"/>
                        <a:t>Simple</a:t>
                      </a:r>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6BC25">
                        <a:tint val="40000"/>
                      </a:srgbClr>
                    </a:solidFill>
                  </a:tcPr>
                </a:tc>
                <a:tc>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pPr algn="l"/>
                      <a:r>
                        <a:rPr lang="en-US" sz="1400" dirty="0"/>
                        <a:t>Simple for WHT, complicated for net profits</a:t>
                      </a:r>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6BC25">
                        <a:tint val="40000"/>
                      </a:srgbClr>
                    </a:solidFill>
                  </a:tcPr>
                </a:tc>
                <a:tc>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pPr algn="l"/>
                      <a:r>
                        <a:rPr lang="en-US" sz="1400" dirty="0"/>
                        <a:t>Simple</a:t>
                      </a:r>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6BC25">
                        <a:tint val="40000"/>
                      </a:srgbClr>
                    </a:solidFill>
                  </a:tcPr>
                </a:tc>
                <a:tc>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pPr algn="l"/>
                      <a:r>
                        <a:rPr lang="en-US" sz="1400" dirty="0"/>
                        <a:t>Very complicated</a:t>
                      </a:r>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6BC25">
                        <a:tint val="40000"/>
                      </a:srgbClr>
                    </a:solidFill>
                  </a:tcPr>
                </a:tc>
                <a:extLst>
                  <a:ext uri="{0D108BD9-81ED-4DB2-BD59-A6C34878D82A}">
                    <a16:rowId xmlns:a16="http://schemas.microsoft.com/office/drawing/2014/main" val="2751311922"/>
                  </a:ext>
                </a:extLst>
              </a:tr>
              <a:tr h="891540">
                <a:tc>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r>
                        <a:rPr lang="en-US" sz="1400" b="1" dirty="0"/>
                        <a:t>Impacts on taxpayers</a:t>
                      </a:r>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6BC25">
                        <a:tint val="20000"/>
                      </a:srgbClr>
                    </a:solidFill>
                  </a:tcPr>
                </a:tc>
                <a:tc>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pPr algn="l"/>
                      <a:r>
                        <a:rPr lang="en-US" sz="1400" dirty="0"/>
                        <a:t>Tax admin (especially large payers)</a:t>
                      </a:r>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6BC25">
                        <a:tint val="20000"/>
                      </a:srgbClr>
                    </a:solidFill>
                  </a:tcPr>
                </a:tc>
                <a:tc>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pPr algn="l"/>
                      <a:r>
                        <a:rPr lang="en-US" sz="1400" dirty="0"/>
                        <a:t>Reasonable tax bill, avoid double tax, administration burden</a:t>
                      </a:r>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6BC25">
                        <a:tint val="20000"/>
                      </a:srgbClr>
                    </a:solidFill>
                  </a:tcPr>
                </a:tc>
                <a:tc>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pPr algn="l"/>
                      <a:r>
                        <a:rPr lang="en-US" sz="1400" dirty="0"/>
                        <a:t>Potentially high tax bills, Double tax (no tax credit) </a:t>
                      </a:r>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6BC25">
                        <a:tint val="20000"/>
                      </a:srgbClr>
                    </a:solidFill>
                  </a:tcPr>
                </a:tc>
                <a:tc>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pPr algn="l"/>
                      <a:r>
                        <a:rPr lang="en-US" sz="1400" dirty="0"/>
                        <a:t>Most reasonable</a:t>
                      </a:r>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6BC25">
                        <a:tint val="20000"/>
                      </a:srgbClr>
                    </a:solidFill>
                  </a:tcPr>
                </a:tc>
                <a:extLst>
                  <a:ext uri="{0D108BD9-81ED-4DB2-BD59-A6C34878D82A}">
                    <a16:rowId xmlns:a16="http://schemas.microsoft.com/office/drawing/2014/main" val="1936984375"/>
                  </a:ext>
                </a:extLst>
              </a:tr>
            </a:tbl>
          </a:graphicData>
        </a:graphic>
      </p:graphicFrame>
    </p:spTree>
    <p:extLst>
      <p:ext uri="{BB962C8B-B14F-4D97-AF65-F5344CB8AC3E}">
        <p14:creationId xmlns:p14="http://schemas.microsoft.com/office/powerpoint/2010/main" val="8490781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2671BAD9-894D-0933-A226-FA448763675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Content Placeholder 2">
            <a:extLst>
              <a:ext uri="{FF2B5EF4-FFF2-40B4-BE49-F238E27FC236}">
                <a16:creationId xmlns:a16="http://schemas.microsoft.com/office/drawing/2014/main" id="{0C3C75ED-B75C-0A90-E919-3F527D7BCAC5}"/>
              </a:ext>
            </a:extLst>
          </p:cNvPr>
          <p:cNvSpPr>
            <a:spLocks noGrp="1"/>
          </p:cNvSpPr>
          <p:nvPr>
            <p:ph idx="1"/>
          </p:nvPr>
        </p:nvSpPr>
        <p:spPr>
          <a:xfrm>
            <a:off x="860488" y="2332675"/>
            <a:ext cx="7582112" cy="2628900"/>
          </a:xfrm>
        </p:spPr>
        <p:txBody>
          <a:bodyPr>
            <a:normAutofit/>
          </a:bodyPr>
          <a:lstStyle/>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ID" sz="1350" dirty="0">
              <a:latin typeface="Arial" panose="020B0604020202020204" pitchFamily="34" charset="0"/>
              <a:ea typeface="Courier New" panose="02070309020205020404" pitchFamily="49" charset="0"/>
              <a:cs typeface="Arial" panose="020B0604020202020204" pitchFamily="34" charset="0"/>
            </a:endParaRPr>
          </a:p>
          <a:p>
            <a:endParaRPr lang="en-ID" dirty="0"/>
          </a:p>
        </p:txBody>
      </p:sp>
      <p:sp>
        <p:nvSpPr>
          <p:cNvPr id="5" name="Footer Placeholder 4">
            <a:extLst>
              <a:ext uri="{FF2B5EF4-FFF2-40B4-BE49-F238E27FC236}">
                <a16:creationId xmlns:a16="http://schemas.microsoft.com/office/drawing/2014/main" id="{82A83115-8944-64D9-C0F8-AEE89AAEB589}"/>
              </a:ext>
            </a:extLst>
          </p:cNvPr>
          <p:cNvSpPr>
            <a:spLocks noGrp="1"/>
          </p:cNvSpPr>
          <p:nvPr>
            <p:ph type="ftr" sz="quarter" idx="11"/>
          </p:nvPr>
        </p:nvSpPr>
        <p:spPr>
          <a:xfrm>
            <a:off x="3094455" y="5531644"/>
            <a:ext cx="3086100" cy="273844"/>
          </a:xfrm>
        </p:spPr>
        <p:txBody>
          <a:bodyPr/>
          <a:lstStyle/>
          <a:p>
            <a:r>
              <a:rPr lang="en-US" dirty="0"/>
              <a:t>AOTCA General Meeting and International Tax Conference 2022</a:t>
            </a:r>
            <a:endParaRPr lang="en-ID" dirty="0"/>
          </a:p>
        </p:txBody>
      </p:sp>
      <p:sp>
        <p:nvSpPr>
          <p:cNvPr id="8" name="Rectangle: Rounded Corners 7">
            <a:extLst>
              <a:ext uri="{FF2B5EF4-FFF2-40B4-BE49-F238E27FC236}">
                <a16:creationId xmlns:a16="http://schemas.microsoft.com/office/drawing/2014/main" id="{043DAE28-D7BA-17B8-C441-0B93B8985920}"/>
              </a:ext>
            </a:extLst>
          </p:cNvPr>
          <p:cNvSpPr/>
          <p:nvPr/>
        </p:nvSpPr>
        <p:spPr>
          <a:xfrm>
            <a:off x="8481418" y="5320904"/>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TextBox 8">
            <a:extLst>
              <a:ext uri="{FF2B5EF4-FFF2-40B4-BE49-F238E27FC236}">
                <a16:creationId xmlns:a16="http://schemas.microsoft.com/office/drawing/2014/main" id="{BC043383-9F2E-AF9F-B0DB-5F016C013B9D}"/>
              </a:ext>
            </a:extLst>
          </p:cNvPr>
          <p:cNvSpPr txBox="1"/>
          <p:nvPr/>
        </p:nvSpPr>
        <p:spPr>
          <a:xfrm>
            <a:off x="8522494" y="5381603"/>
            <a:ext cx="431846" cy="323165"/>
          </a:xfrm>
          <a:prstGeom prst="rect">
            <a:avLst/>
          </a:prstGeom>
          <a:noFill/>
        </p:spPr>
        <p:txBody>
          <a:bodyPr wrap="square" rtlCol="0">
            <a:spAutoFit/>
          </a:bodyPr>
          <a:lstStyle/>
          <a:p>
            <a:r>
              <a:rPr lang="en-US" sz="1500" b="1" dirty="0">
                <a:solidFill>
                  <a:schemeClr val="bg1"/>
                </a:solidFill>
                <a:latin typeface="Arial" panose="020B0604020202020204" pitchFamily="34" charset="0"/>
                <a:cs typeface="Arial" panose="020B0604020202020204" pitchFamily="34" charset="0"/>
              </a:rPr>
              <a:t>02</a:t>
            </a:r>
            <a:endParaRPr lang="en-ID" sz="1500" b="1" dirty="0">
              <a:solidFill>
                <a:schemeClr val="bg1"/>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AAB38745-B546-C290-C990-CD599B93CDA9}"/>
              </a:ext>
            </a:extLst>
          </p:cNvPr>
          <p:cNvSpPr/>
          <p:nvPr/>
        </p:nvSpPr>
        <p:spPr>
          <a:xfrm>
            <a:off x="0" y="839263"/>
            <a:ext cx="9144000" cy="763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 name="Deloitte…">
            <a:extLst>
              <a:ext uri="{FF2B5EF4-FFF2-40B4-BE49-F238E27FC236}">
                <a16:creationId xmlns:a16="http://schemas.microsoft.com/office/drawing/2014/main" id="{FA89513D-A9AD-4F85-A679-ABBF146C8C18}"/>
              </a:ext>
            </a:extLst>
          </p:cNvPr>
          <p:cNvSpPr txBox="1">
            <a:spLocks/>
          </p:cNvSpPr>
          <p:nvPr/>
        </p:nvSpPr>
        <p:spPr>
          <a:xfrm>
            <a:off x="344554" y="4497108"/>
            <a:ext cx="8613977" cy="740237"/>
          </a:xfrm>
          <a:prstGeom prst="rect">
            <a:avLst/>
          </a:prstGeom>
        </p:spPr>
        <p:txBody>
          <a:bodyPr/>
          <a:lstStyle>
            <a:lvl1pPr algn="l" defTabSz="914400" rtl="0" eaLnBrk="1" latinLnBrk="0" hangingPunct="1">
              <a:spcBef>
                <a:spcPct val="0"/>
              </a:spcBef>
              <a:buNone/>
              <a:defRPr sz="2000" kern="1200">
                <a:solidFill>
                  <a:schemeClr val="tx1"/>
                </a:solidFill>
                <a:latin typeface="+mj-lt"/>
                <a:ea typeface="+mj-ea"/>
                <a:cs typeface="+mj-cs"/>
              </a:defRPr>
            </a:lvl1pPr>
          </a:lstStyle>
          <a:p>
            <a:pPr defTabSz="685800">
              <a:defRPr sz="4000" b="1">
                <a:latin typeface="Times"/>
                <a:ea typeface="Times"/>
                <a:cs typeface="Times"/>
                <a:sym typeface="Times"/>
              </a:defRPr>
            </a:pPr>
            <a:r>
              <a:rPr lang="en-US" sz="2400" b="1" dirty="0">
                <a:solidFill>
                  <a:srgbClr val="86BC25"/>
                </a:solidFill>
                <a:latin typeface="Calibri" panose="020F0502020204030204" pitchFamily="34" charset="0"/>
                <a:cs typeface="Calibri" panose="020F0502020204030204" pitchFamily="34" charset="0"/>
                <a:sym typeface="Times"/>
              </a:rPr>
              <a:t>TAXING DIGITAL </a:t>
            </a:r>
          </a:p>
          <a:p>
            <a:pPr defTabSz="685800">
              <a:defRPr sz="4000" b="1">
                <a:latin typeface="Times"/>
                <a:ea typeface="Times"/>
                <a:cs typeface="Times"/>
                <a:sym typeface="Times"/>
              </a:defRPr>
            </a:pPr>
            <a:r>
              <a:rPr lang="en-US" sz="2400" b="1" dirty="0">
                <a:latin typeface="Calibri" panose="020F0502020204030204" pitchFamily="34" charset="0"/>
                <a:cs typeface="Calibri" panose="020F0502020204030204" pitchFamily="34" charset="0"/>
                <a:sym typeface="Times"/>
              </a:rPr>
              <a:t>APPROACHES AND IMPLICATIONS FOR ASIAN COUNTRIES </a:t>
            </a:r>
            <a:endParaRPr lang="en-US" sz="2700" b="1" dirty="0">
              <a:latin typeface="Open Sans" panose="020B0606030504020204" pitchFamily="34" charset="0"/>
              <a:ea typeface="Open Sans" panose="020B0606030504020204" pitchFamily="34" charset="0"/>
              <a:cs typeface="Open Sans" panose="020B0606030504020204" pitchFamily="34" charset="0"/>
              <a:sym typeface="Times"/>
            </a:endParaRPr>
          </a:p>
          <a:p>
            <a:pPr defTabSz="685800">
              <a:defRPr sz="4000" b="1">
                <a:latin typeface="Times"/>
                <a:ea typeface="Times"/>
                <a:cs typeface="Times"/>
                <a:sym typeface="Times"/>
              </a:defRPr>
            </a:pPr>
            <a:r>
              <a:rPr lang="en-US" sz="1800" b="1" dirty="0">
                <a:latin typeface="Open Sans" panose="020B0606030504020204" pitchFamily="34" charset="0"/>
                <a:ea typeface="Open Sans" panose="020B0606030504020204" pitchFamily="34" charset="0"/>
                <a:cs typeface="Open Sans" panose="020B0606030504020204" pitchFamily="34" charset="0"/>
                <a:sym typeface="Times"/>
              </a:rPr>
              <a:t>24 November 2022</a:t>
            </a:r>
          </a:p>
        </p:txBody>
      </p:sp>
      <p:pic>
        <p:nvPicPr>
          <p:cNvPr id="13" name="Picture 12">
            <a:extLst>
              <a:ext uri="{FF2B5EF4-FFF2-40B4-BE49-F238E27FC236}">
                <a16:creationId xmlns:a16="http://schemas.microsoft.com/office/drawing/2014/main" id="{0DA6F401-2A50-42FF-8479-79C73E4D19AE}"/>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185898" y="1528337"/>
            <a:ext cx="2994658" cy="2994658"/>
          </a:xfrm>
          <a:prstGeom prst="rect">
            <a:avLst/>
          </a:prstGeom>
        </p:spPr>
      </p:pic>
      <p:pic>
        <p:nvPicPr>
          <p:cNvPr id="14" name="Picture 2" descr="Hội Tư vấn thuế Việt Nam tổ chức 02 lớp cập nhật kiến thức trong tháng 6  năm 2022 (lớp số 07 &amp; 08/2022)">
            <a:extLst>
              <a:ext uri="{FF2B5EF4-FFF2-40B4-BE49-F238E27FC236}">
                <a16:creationId xmlns:a16="http://schemas.microsoft.com/office/drawing/2014/main" id="{407DADF1-C80D-4DB2-9E07-79D7C98AF742}"/>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769605" y="1602787"/>
            <a:ext cx="1541972" cy="432770"/>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6">
            <a:extLst>
              <a:ext uri="{FF2B5EF4-FFF2-40B4-BE49-F238E27FC236}">
                <a16:creationId xmlns:a16="http://schemas.microsoft.com/office/drawing/2014/main" id="{57F0C230-16F0-454D-8DBE-94D197DA0023}"/>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438802" y="1611236"/>
            <a:ext cx="1409443" cy="270232"/>
          </a:xfrm>
          <a:prstGeom prst="rect">
            <a:avLst/>
          </a:prstGeom>
        </p:spPr>
      </p:pic>
    </p:spTree>
    <p:extLst>
      <p:ext uri="{BB962C8B-B14F-4D97-AF65-F5344CB8AC3E}">
        <p14:creationId xmlns:p14="http://schemas.microsoft.com/office/powerpoint/2010/main" val="354541054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Picture 40">
            <a:extLst>
              <a:ext uri="{FF2B5EF4-FFF2-40B4-BE49-F238E27FC236}">
                <a16:creationId xmlns:a16="http://schemas.microsoft.com/office/drawing/2014/main" id="{B8D1F123-8549-5B67-75B1-0EAA8EB7902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8" name="Rectangle: Rounded Corners 7">
            <a:extLst>
              <a:ext uri="{FF2B5EF4-FFF2-40B4-BE49-F238E27FC236}">
                <a16:creationId xmlns:a16="http://schemas.microsoft.com/office/drawing/2014/main" id="{043DAE28-D7BA-17B8-C441-0B93B8985920}"/>
              </a:ext>
            </a:extLst>
          </p:cNvPr>
          <p:cNvSpPr/>
          <p:nvPr/>
        </p:nvSpPr>
        <p:spPr>
          <a:xfrm>
            <a:off x="8481418" y="5320904"/>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r>
              <a:rPr lang="en-ID" sz="1500" b="1" dirty="0">
                <a:solidFill>
                  <a:prstClr val="white"/>
                </a:solidFill>
                <a:latin typeface="Calibri" panose="020F0502020204030204"/>
              </a:rPr>
              <a:t>18</a:t>
            </a:r>
            <a:endParaRPr lang="en-ID" sz="1350" b="1" dirty="0">
              <a:solidFill>
                <a:prstClr val="white"/>
              </a:solidFill>
              <a:latin typeface="Calibri" panose="020F0502020204030204"/>
            </a:endParaRPr>
          </a:p>
        </p:txBody>
      </p:sp>
      <p:sp>
        <p:nvSpPr>
          <p:cNvPr id="9" name="TextBox 8">
            <a:extLst>
              <a:ext uri="{FF2B5EF4-FFF2-40B4-BE49-F238E27FC236}">
                <a16:creationId xmlns:a16="http://schemas.microsoft.com/office/drawing/2014/main" id="{BC043383-9F2E-AF9F-B0DB-5F016C013B9D}"/>
              </a:ext>
            </a:extLst>
          </p:cNvPr>
          <p:cNvSpPr txBox="1"/>
          <p:nvPr/>
        </p:nvSpPr>
        <p:spPr>
          <a:xfrm>
            <a:off x="9223895" y="5442303"/>
            <a:ext cx="364331" cy="553998"/>
          </a:xfrm>
          <a:prstGeom prst="rect">
            <a:avLst/>
          </a:prstGeom>
          <a:noFill/>
        </p:spPr>
        <p:txBody>
          <a:bodyPr wrap="square" rtlCol="0">
            <a:spAutoFit/>
          </a:bodyPr>
          <a:lstStyle/>
          <a:p>
            <a:pPr defTabSz="685800">
              <a:defRPr/>
            </a:pPr>
            <a:r>
              <a:rPr lang="en-US" sz="1500" b="1" dirty="0">
                <a:solidFill>
                  <a:prstClr val="white"/>
                </a:solidFill>
                <a:latin typeface="Arial" panose="020B0604020202020204" pitchFamily="34" charset="0"/>
                <a:cs typeface="Arial" panose="020B0604020202020204" pitchFamily="34" charset="0"/>
              </a:rPr>
              <a:t>02</a:t>
            </a:r>
            <a:endParaRPr lang="en-ID" sz="1500" b="1" dirty="0">
              <a:solidFill>
                <a:prstClr val="white"/>
              </a:solidFill>
              <a:latin typeface="Arial" panose="020B0604020202020204" pitchFamily="34" charset="0"/>
              <a:cs typeface="Arial" panose="020B0604020202020204" pitchFamily="34" charset="0"/>
            </a:endParaRPr>
          </a:p>
        </p:txBody>
      </p:sp>
      <p:sp>
        <p:nvSpPr>
          <p:cNvPr id="6" name="Title 1">
            <a:extLst>
              <a:ext uri="{FF2B5EF4-FFF2-40B4-BE49-F238E27FC236}">
                <a16:creationId xmlns:a16="http://schemas.microsoft.com/office/drawing/2014/main" id="{7FA8D2F9-6978-AC5F-EFD5-694B7F80BF9F}"/>
              </a:ext>
            </a:extLst>
          </p:cNvPr>
          <p:cNvSpPr txBox="1">
            <a:spLocks/>
          </p:cNvSpPr>
          <p:nvPr/>
        </p:nvSpPr>
        <p:spPr>
          <a:xfrm>
            <a:off x="1212705" y="878331"/>
            <a:ext cx="6299262" cy="521495"/>
          </a:xfrm>
          <a:prstGeom prst="rect">
            <a:avLst/>
          </a:prstGeom>
        </p:spPr>
        <p:txBody>
          <a:bodyPr vert="horz" lIns="68580" tIns="34290" rIns="68580" bIns="3429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defTabSz="685800">
              <a:lnSpc>
                <a:spcPct val="100000"/>
              </a:lnSpc>
              <a:defRPr/>
            </a:pPr>
            <a:r>
              <a:rPr lang="en-US" sz="2100" b="1" dirty="0">
                <a:solidFill>
                  <a:srgbClr val="2C3673"/>
                </a:solidFill>
                <a:latin typeface="Arial" panose="020B0604020202020204" pitchFamily="34" charset="0"/>
                <a:cs typeface="Arial" panose="020B0604020202020204" pitchFamily="34" charset="0"/>
              </a:rPr>
              <a:t>AOTCA INTERNATIONAL TAX CONFERENCE</a:t>
            </a:r>
            <a:endParaRPr lang="en-ID" sz="1950" b="1" dirty="0">
              <a:solidFill>
                <a:prstClr val="black"/>
              </a:solidFill>
              <a:latin typeface="Arial" panose="020B0604020202020204" pitchFamily="34" charset="0"/>
              <a:cs typeface="Arial" panose="020B0604020202020204" pitchFamily="34" charset="0"/>
            </a:endParaRPr>
          </a:p>
        </p:txBody>
      </p:sp>
      <p:sp>
        <p:nvSpPr>
          <p:cNvPr id="11" name="Content Placeholder 2">
            <a:extLst>
              <a:ext uri="{FF2B5EF4-FFF2-40B4-BE49-F238E27FC236}">
                <a16:creationId xmlns:a16="http://schemas.microsoft.com/office/drawing/2014/main" id="{0C3C75ED-B75C-0A90-E919-3F527D7BCAC5}"/>
              </a:ext>
            </a:extLst>
          </p:cNvPr>
          <p:cNvSpPr>
            <a:spLocks noGrp="1"/>
          </p:cNvSpPr>
          <p:nvPr>
            <p:ph idx="1"/>
          </p:nvPr>
        </p:nvSpPr>
        <p:spPr>
          <a:xfrm>
            <a:off x="1561888" y="2393375"/>
            <a:ext cx="7582112" cy="2628900"/>
          </a:xfrm>
        </p:spPr>
        <p:txBody>
          <a:bodyPr>
            <a:normAutofit/>
          </a:bodyPr>
          <a:lstStyle/>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ID" sz="1350" dirty="0">
              <a:latin typeface="Arial" panose="020B0604020202020204" pitchFamily="34" charset="0"/>
              <a:ea typeface="Courier New" panose="02070309020205020404" pitchFamily="49" charset="0"/>
              <a:cs typeface="Arial" panose="020B0604020202020204" pitchFamily="34" charset="0"/>
            </a:endParaRPr>
          </a:p>
          <a:p>
            <a:endParaRPr lang="en-ID" dirty="0"/>
          </a:p>
        </p:txBody>
      </p:sp>
      <p:sp>
        <p:nvSpPr>
          <p:cNvPr id="12" name="object 3">
            <a:extLst>
              <a:ext uri="{FF2B5EF4-FFF2-40B4-BE49-F238E27FC236}">
                <a16:creationId xmlns:a16="http://schemas.microsoft.com/office/drawing/2014/main" id="{99725AE3-DF57-44E1-AD93-F7C1EDC5B2BD}"/>
              </a:ext>
            </a:extLst>
          </p:cNvPr>
          <p:cNvSpPr txBox="1"/>
          <p:nvPr/>
        </p:nvSpPr>
        <p:spPr>
          <a:xfrm>
            <a:off x="951635" y="2109774"/>
            <a:ext cx="3675930" cy="760060"/>
          </a:xfrm>
          <a:prstGeom prst="rect">
            <a:avLst/>
          </a:prstGeom>
        </p:spPr>
        <p:txBody>
          <a:bodyPr vert="horz" wrap="square" lIns="0" tIns="10076" rIns="0" bIns="0" rtlCol="0">
            <a:spAutoFit/>
          </a:bodyPr>
          <a:lstStyle/>
          <a:p>
            <a:pPr marL="10076" marR="4031" defTabSz="914378">
              <a:lnSpc>
                <a:spcPct val="118400"/>
              </a:lnSpc>
              <a:spcBef>
                <a:spcPts val="80"/>
              </a:spcBef>
            </a:pPr>
            <a:r>
              <a:rPr sz="1050" b="1" spc="-4" dirty="0">
                <a:solidFill>
                  <a:prstClr val="black"/>
                </a:solidFill>
                <a:latin typeface="Open Sans"/>
                <a:cs typeface="Open Sans"/>
              </a:rPr>
              <a:t>Do you support the Pillar 1 blueprint to re-allocate a portion of the global non-  routine profit of automated digital services and large consumer-facing businesses  to market jurisdictions based on a formulaic approach?</a:t>
            </a:r>
          </a:p>
        </p:txBody>
      </p:sp>
      <p:grpSp>
        <p:nvGrpSpPr>
          <p:cNvPr id="13" name="object 10">
            <a:extLst>
              <a:ext uri="{FF2B5EF4-FFF2-40B4-BE49-F238E27FC236}">
                <a16:creationId xmlns:a16="http://schemas.microsoft.com/office/drawing/2014/main" id="{7BB9C7EE-8999-4ADD-8E96-6161025065E7}"/>
              </a:ext>
            </a:extLst>
          </p:cNvPr>
          <p:cNvGrpSpPr/>
          <p:nvPr/>
        </p:nvGrpSpPr>
        <p:grpSpPr>
          <a:xfrm>
            <a:off x="1691783" y="3155072"/>
            <a:ext cx="1628187" cy="1628187"/>
            <a:chOff x="440906" y="2289982"/>
            <a:chExt cx="2052320" cy="2052320"/>
          </a:xfrm>
        </p:grpSpPr>
        <p:sp>
          <p:nvSpPr>
            <p:cNvPr id="14" name="object 11">
              <a:extLst>
                <a:ext uri="{FF2B5EF4-FFF2-40B4-BE49-F238E27FC236}">
                  <a16:creationId xmlns:a16="http://schemas.microsoft.com/office/drawing/2014/main" id="{4CFE7D0B-9D5C-4770-BC1B-116D3D589DF8}"/>
                </a:ext>
              </a:extLst>
            </p:cNvPr>
            <p:cNvSpPr/>
            <p:nvPr/>
          </p:nvSpPr>
          <p:spPr>
            <a:xfrm>
              <a:off x="440906" y="2494414"/>
              <a:ext cx="2042160" cy="1847850"/>
            </a:xfrm>
            <a:custGeom>
              <a:avLst/>
              <a:gdLst/>
              <a:ahLst/>
              <a:cxnLst/>
              <a:rect l="l" t="t" r="r" b="b"/>
              <a:pathLst>
                <a:path w="2042160" h="1847850">
                  <a:moveTo>
                    <a:pt x="411971" y="0"/>
                  </a:moveTo>
                  <a:lnTo>
                    <a:pt x="372814" y="30749"/>
                  </a:lnTo>
                  <a:lnTo>
                    <a:pt x="335348" y="63216"/>
                  </a:lnTo>
                  <a:lnTo>
                    <a:pt x="299617" y="97330"/>
                  </a:lnTo>
                  <a:lnTo>
                    <a:pt x="265667" y="133016"/>
                  </a:lnTo>
                  <a:lnTo>
                    <a:pt x="233539" y="170203"/>
                  </a:lnTo>
                  <a:lnTo>
                    <a:pt x="203280" y="208817"/>
                  </a:lnTo>
                  <a:lnTo>
                    <a:pt x="174933" y="248786"/>
                  </a:lnTo>
                  <a:lnTo>
                    <a:pt x="148542" y="290037"/>
                  </a:lnTo>
                  <a:lnTo>
                    <a:pt x="124151" y="332498"/>
                  </a:lnTo>
                  <a:lnTo>
                    <a:pt x="101804" y="376094"/>
                  </a:lnTo>
                  <a:lnTo>
                    <a:pt x="81546" y="420755"/>
                  </a:lnTo>
                  <a:lnTo>
                    <a:pt x="63421" y="466406"/>
                  </a:lnTo>
                  <a:lnTo>
                    <a:pt x="47472" y="512976"/>
                  </a:lnTo>
                  <a:lnTo>
                    <a:pt x="33744" y="560391"/>
                  </a:lnTo>
                  <a:lnTo>
                    <a:pt x="22281" y="608578"/>
                  </a:lnTo>
                  <a:lnTo>
                    <a:pt x="13128" y="657466"/>
                  </a:lnTo>
                  <a:lnTo>
                    <a:pt x="6498" y="705319"/>
                  </a:lnTo>
                  <a:lnTo>
                    <a:pt x="2135" y="752956"/>
                  </a:lnTo>
                  <a:lnTo>
                    <a:pt x="0" y="800321"/>
                  </a:lnTo>
                  <a:lnTo>
                    <a:pt x="50" y="847358"/>
                  </a:lnTo>
                  <a:lnTo>
                    <a:pt x="2246" y="894009"/>
                  </a:lnTo>
                  <a:lnTo>
                    <a:pt x="6547" y="940219"/>
                  </a:lnTo>
                  <a:lnTo>
                    <a:pt x="12911" y="985931"/>
                  </a:lnTo>
                  <a:lnTo>
                    <a:pt x="21298" y="1031088"/>
                  </a:lnTo>
                  <a:lnTo>
                    <a:pt x="31668" y="1075635"/>
                  </a:lnTo>
                  <a:lnTo>
                    <a:pt x="43978" y="1119513"/>
                  </a:lnTo>
                  <a:lnTo>
                    <a:pt x="58189" y="1162667"/>
                  </a:lnTo>
                  <a:lnTo>
                    <a:pt x="74260" y="1205041"/>
                  </a:lnTo>
                  <a:lnTo>
                    <a:pt x="92149" y="1246578"/>
                  </a:lnTo>
                  <a:lnTo>
                    <a:pt x="111817" y="1287221"/>
                  </a:lnTo>
                  <a:lnTo>
                    <a:pt x="133221" y="1326914"/>
                  </a:lnTo>
                  <a:lnTo>
                    <a:pt x="156322" y="1365600"/>
                  </a:lnTo>
                  <a:lnTo>
                    <a:pt x="181078" y="1403223"/>
                  </a:lnTo>
                  <a:lnTo>
                    <a:pt x="207450" y="1439727"/>
                  </a:lnTo>
                  <a:lnTo>
                    <a:pt x="235395" y="1475054"/>
                  </a:lnTo>
                  <a:lnTo>
                    <a:pt x="264873" y="1509149"/>
                  </a:lnTo>
                  <a:lnTo>
                    <a:pt x="295843" y="1541954"/>
                  </a:lnTo>
                  <a:lnTo>
                    <a:pt x="328265" y="1573414"/>
                  </a:lnTo>
                  <a:lnTo>
                    <a:pt x="362097" y="1603471"/>
                  </a:lnTo>
                  <a:lnTo>
                    <a:pt x="397299" y="1632070"/>
                  </a:lnTo>
                  <a:lnTo>
                    <a:pt x="433830" y="1659154"/>
                  </a:lnTo>
                  <a:lnTo>
                    <a:pt x="471649" y="1684666"/>
                  </a:lnTo>
                  <a:lnTo>
                    <a:pt x="510716" y="1708549"/>
                  </a:lnTo>
                  <a:lnTo>
                    <a:pt x="550989" y="1730748"/>
                  </a:lnTo>
                  <a:lnTo>
                    <a:pt x="592428" y="1751206"/>
                  </a:lnTo>
                  <a:lnTo>
                    <a:pt x="634991" y="1769866"/>
                  </a:lnTo>
                  <a:lnTo>
                    <a:pt x="678639" y="1786672"/>
                  </a:lnTo>
                  <a:lnTo>
                    <a:pt x="723330" y="1801567"/>
                  </a:lnTo>
                  <a:lnTo>
                    <a:pt x="769023" y="1814495"/>
                  </a:lnTo>
                  <a:lnTo>
                    <a:pt x="815678" y="1825399"/>
                  </a:lnTo>
                  <a:lnTo>
                    <a:pt x="863253" y="1834222"/>
                  </a:lnTo>
                  <a:lnTo>
                    <a:pt x="911186" y="1840842"/>
                  </a:lnTo>
                  <a:lnTo>
                    <a:pt x="958904" y="1845197"/>
                  </a:lnTo>
                  <a:lnTo>
                    <a:pt x="1006349" y="1847329"/>
                  </a:lnTo>
                  <a:lnTo>
                    <a:pt x="1053464" y="1847278"/>
                  </a:lnTo>
                  <a:lnTo>
                    <a:pt x="1100194" y="1845085"/>
                  </a:lnTo>
                  <a:lnTo>
                    <a:pt x="1146482" y="1840792"/>
                  </a:lnTo>
                  <a:lnTo>
                    <a:pt x="1192271" y="1834438"/>
                  </a:lnTo>
                  <a:lnTo>
                    <a:pt x="1237504" y="1826065"/>
                  </a:lnTo>
                  <a:lnTo>
                    <a:pt x="1282125" y="1815713"/>
                  </a:lnTo>
                  <a:lnTo>
                    <a:pt x="1326077" y="1803423"/>
                  </a:lnTo>
                  <a:lnTo>
                    <a:pt x="1369305" y="1789236"/>
                  </a:lnTo>
                  <a:lnTo>
                    <a:pt x="1411750" y="1773192"/>
                  </a:lnTo>
                  <a:lnTo>
                    <a:pt x="1453356" y="1755332"/>
                  </a:lnTo>
                  <a:lnTo>
                    <a:pt x="1494068" y="1735698"/>
                  </a:lnTo>
                  <a:lnTo>
                    <a:pt x="1533828" y="1714329"/>
                  </a:lnTo>
                  <a:lnTo>
                    <a:pt x="1572579" y="1691267"/>
                  </a:lnTo>
                  <a:lnTo>
                    <a:pt x="1610265" y="1666552"/>
                  </a:lnTo>
                  <a:lnTo>
                    <a:pt x="1646830" y="1640225"/>
                  </a:lnTo>
                  <a:lnTo>
                    <a:pt x="1682217" y="1612326"/>
                  </a:lnTo>
                  <a:lnTo>
                    <a:pt x="1716369" y="1582898"/>
                  </a:lnTo>
                  <a:lnTo>
                    <a:pt x="1749230" y="1551979"/>
                  </a:lnTo>
                  <a:lnTo>
                    <a:pt x="1780743" y="1519612"/>
                  </a:lnTo>
                  <a:lnTo>
                    <a:pt x="1810851" y="1485836"/>
                  </a:lnTo>
                  <a:lnTo>
                    <a:pt x="1839498" y="1450693"/>
                  </a:lnTo>
                  <a:lnTo>
                    <a:pt x="1866627" y="1414223"/>
                  </a:lnTo>
                  <a:lnTo>
                    <a:pt x="1892182" y="1376467"/>
                  </a:lnTo>
                  <a:lnTo>
                    <a:pt x="1916106" y="1337466"/>
                  </a:lnTo>
                  <a:lnTo>
                    <a:pt x="1938342" y="1297260"/>
                  </a:lnTo>
                  <a:lnTo>
                    <a:pt x="1958835" y="1255891"/>
                  </a:lnTo>
                  <a:lnTo>
                    <a:pt x="1977526" y="1213399"/>
                  </a:lnTo>
                  <a:lnTo>
                    <a:pt x="1994360" y="1169824"/>
                  </a:lnTo>
                  <a:lnTo>
                    <a:pt x="2009280" y="1125208"/>
                  </a:lnTo>
                  <a:lnTo>
                    <a:pt x="2022230" y="1079592"/>
                  </a:lnTo>
                  <a:lnTo>
                    <a:pt x="2033152" y="1033015"/>
                  </a:lnTo>
                  <a:lnTo>
                    <a:pt x="2041991" y="985519"/>
                  </a:lnTo>
                  <a:lnTo>
                    <a:pt x="1696945" y="929728"/>
                  </a:lnTo>
                  <a:lnTo>
                    <a:pt x="1687466" y="977651"/>
                  </a:lnTo>
                  <a:lnTo>
                    <a:pt x="1674684" y="1024302"/>
                  </a:lnTo>
                  <a:lnTo>
                    <a:pt x="1658726" y="1069552"/>
                  </a:lnTo>
                  <a:lnTo>
                    <a:pt x="1639720" y="1113273"/>
                  </a:lnTo>
                  <a:lnTo>
                    <a:pt x="1617795" y="1155337"/>
                  </a:lnTo>
                  <a:lnTo>
                    <a:pt x="1593079" y="1195616"/>
                  </a:lnTo>
                  <a:lnTo>
                    <a:pt x="1565700" y="1233982"/>
                  </a:lnTo>
                  <a:lnTo>
                    <a:pt x="1535785" y="1270307"/>
                  </a:lnTo>
                  <a:lnTo>
                    <a:pt x="1503465" y="1304462"/>
                  </a:lnTo>
                  <a:lnTo>
                    <a:pt x="1468865" y="1336319"/>
                  </a:lnTo>
                  <a:lnTo>
                    <a:pt x="1432116" y="1365750"/>
                  </a:lnTo>
                  <a:lnTo>
                    <a:pt x="1393344" y="1392628"/>
                  </a:lnTo>
                  <a:lnTo>
                    <a:pt x="1352678" y="1416823"/>
                  </a:lnTo>
                  <a:lnTo>
                    <a:pt x="1310246" y="1438208"/>
                  </a:lnTo>
                  <a:lnTo>
                    <a:pt x="1266177" y="1456655"/>
                  </a:lnTo>
                  <a:lnTo>
                    <a:pt x="1220597" y="1472035"/>
                  </a:lnTo>
                  <a:lnTo>
                    <a:pt x="1173637" y="1484220"/>
                  </a:lnTo>
                  <a:lnTo>
                    <a:pt x="1125424" y="1493083"/>
                  </a:lnTo>
                  <a:lnTo>
                    <a:pt x="1076085" y="1498494"/>
                  </a:lnTo>
                  <a:lnTo>
                    <a:pt x="1025750" y="1500327"/>
                  </a:lnTo>
                  <a:lnTo>
                    <a:pt x="977194" y="1498622"/>
                  </a:lnTo>
                  <a:lnTo>
                    <a:pt x="929559" y="1493586"/>
                  </a:lnTo>
                  <a:lnTo>
                    <a:pt x="882961" y="1485333"/>
                  </a:lnTo>
                  <a:lnTo>
                    <a:pt x="837515" y="1473977"/>
                  </a:lnTo>
                  <a:lnTo>
                    <a:pt x="793336" y="1459634"/>
                  </a:lnTo>
                  <a:lnTo>
                    <a:pt x="750538" y="1442418"/>
                  </a:lnTo>
                  <a:lnTo>
                    <a:pt x="709237" y="1422445"/>
                  </a:lnTo>
                  <a:lnTo>
                    <a:pt x="669548" y="1399829"/>
                  </a:lnTo>
                  <a:lnTo>
                    <a:pt x="631586" y="1374685"/>
                  </a:lnTo>
                  <a:lnTo>
                    <a:pt x="595465" y="1347128"/>
                  </a:lnTo>
                  <a:lnTo>
                    <a:pt x="561302" y="1317273"/>
                  </a:lnTo>
                  <a:lnTo>
                    <a:pt x="529210" y="1285234"/>
                  </a:lnTo>
                  <a:lnTo>
                    <a:pt x="499305" y="1251127"/>
                  </a:lnTo>
                  <a:lnTo>
                    <a:pt x="471703" y="1215067"/>
                  </a:lnTo>
                  <a:lnTo>
                    <a:pt x="446518" y="1177167"/>
                  </a:lnTo>
                  <a:lnTo>
                    <a:pt x="423864" y="1137544"/>
                  </a:lnTo>
                  <a:lnTo>
                    <a:pt x="403858" y="1096312"/>
                  </a:lnTo>
                  <a:lnTo>
                    <a:pt x="386614" y="1053586"/>
                  </a:lnTo>
                  <a:lnTo>
                    <a:pt x="372248" y="1009480"/>
                  </a:lnTo>
                  <a:lnTo>
                    <a:pt x="360874" y="964110"/>
                  </a:lnTo>
                  <a:lnTo>
                    <a:pt x="352607" y="917591"/>
                  </a:lnTo>
                  <a:lnTo>
                    <a:pt x="347562" y="870036"/>
                  </a:lnTo>
                  <a:lnTo>
                    <a:pt x="345855" y="821563"/>
                  </a:lnTo>
                  <a:lnTo>
                    <a:pt x="347743" y="770598"/>
                  </a:lnTo>
                  <a:lnTo>
                    <a:pt x="353318" y="720658"/>
                  </a:lnTo>
                  <a:lnTo>
                    <a:pt x="362446" y="671877"/>
                  </a:lnTo>
                  <a:lnTo>
                    <a:pt x="374993" y="624387"/>
                  </a:lnTo>
                  <a:lnTo>
                    <a:pt x="390824" y="578323"/>
                  </a:lnTo>
                  <a:lnTo>
                    <a:pt x="409807" y="533818"/>
                  </a:lnTo>
                  <a:lnTo>
                    <a:pt x="431806" y="491006"/>
                  </a:lnTo>
                  <a:lnTo>
                    <a:pt x="456688" y="450020"/>
                  </a:lnTo>
                  <a:lnTo>
                    <a:pt x="484319" y="410994"/>
                  </a:lnTo>
                  <a:lnTo>
                    <a:pt x="514566" y="374062"/>
                  </a:lnTo>
                  <a:lnTo>
                    <a:pt x="547293" y="339357"/>
                  </a:lnTo>
                  <a:lnTo>
                    <a:pt x="582367" y="307014"/>
                  </a:lnTo>
                  <a:lnTo>
                    <a:pt x="619654" y="277164"/>
                  </a:lnTo>
                  <a:lnTo>
                    <a:pt x="411971" y="0"/>
                  </a:lnTo>
                  <a:close/>
                </a:path>
              </a:pathLst>
            </a:custGeom>
            <a:solidFill>
              <a:srgbClr val="BBBCBC"/>
            </a:solidFill>
          </p:spPr>
          <p:txBody>
            <a:bodyPr wrap="square" lIns="0" tIns="0" rIns="0" bIns="0" rtlCol="0"/>
            <a:lstStyle/>
            <a:p>
              <a:pPr defTabSz="914378"/>
              <a:endParaRPr sz="1904">
                <a:solidFill>
                  <a:prstClr val="black"/>
                </a:solidFill>
                <a:latin typeface="Verdana"/>
              </a:endParaRPr>
            </a:p>
          </p:txBody>
        </p:sp>
        <p:sp>
          <p:nvSpPr>
            <p:cNvPr id="16" name="object 12">
              <a:extLst>
                <a:ext uri="{FF2B5EF4-FFF2-40B4-BE49-F238E27FC236}">
                  <a16:creationId xmlns:a16="http://schemas.microsoft.com/office/drawing/2014/main" id="{10A322C2-6DAE-4C8C-AAEC-0DF45D8F643C}"/>
                </a:ext>
              </a:extLst>
            </p:cNvPr>
            <p:cNvSpPr/>
            <p:nvPr/>
          </p:nvSpPr>
          <p:spPr>
            <a:xfrm>
              <a:off x="1464999" y="2289986"/>
              <a:ext cx="1028065" cy="1189990"/>
            </a:xfrm>
            <a:custGeom>
              <a:avLst/>
              <a:gdLst/>
              <a:ahLst/>
              <a:cxnLst/>
              <a:rect l="l" t="t" r="r" b="b"/>
              <a:pathLst>
                <a:path w="1028064" h="1189989">
                  <a:moveTo>
                    <a:pt x="0" y="0"/>
                  </a:moveTo>
                  <a:lnTo>
                    <a:pt x="0" y="347294"/>
                  </a:lnTo>
                  <a:lnTo>
                    <a:pt x="50206" y="348960"/>
                  </a:lnTo>
                  <a:lnTo>
                    <a:pt x="97841" y="353996"/>
                  </a:lnTo>
                  <a:lnTo>
                    <a:pt x="144439" y="362249"/>
                  </a:lnTo>
                  <a:lnTo>
                    <a:pt x="189885" y="373604"/>
                  </a:lnTo>
                  <a:lnTo>
                    <a:pt x="234064" y="387947"/>
                  </a:lnTo>
                  <a:lnTo>
                    <a:pt x="276862" y="405162"/>
                  </a:lnTo>
                  <a:lnTo>
                    <a:pt x="318163" y="425134"/>
                  </a:lnTo>
                  <a:lnTo>
                    <a:pt x="357852" y="447749"/>
                  </a:lnTo>
                  <a:lnTo>
                    <a:pt x="395815" y="472892"/>
                  </a:lnTo>
                  <a:lnTo>
                    <a:pt x="431935" y="500448"/>
                  </a:lnTo>
                  <a:lnTo>
                    <a:pt x="466099" y="530302"/>
                  </a:lnTo>
                  <a:lnTo>
                    <a:pt x="498190" y="562339"/>
                  </a:lnTo>
                  <a:lnTo>
                    <a:pt x="528095" y="596445"/>
                  </a:lnTo>
                  <a:lnTo>
                    <a:pt x="555697" y="632504"/>
                  </a:lnTo>
                  <a:lnTo>
                    <a:pt x="580883" y="670402"/>
                  </a:lnTo>
                  <a:lnTo>
                    <a:pt x="603536" y="710024"/>
                  </a:lnTo>
                  <a:lnTo>
                    <a:pt x="623542" y="751255"/>
                  </a:lnTo>
                  <a:lnTo>
                    <a:pt x="640786" y="793979"/>
                  </a:lnTo>
                  <a:lnTo>
                    <a:pt x="655152" y="838083"/>
                  </a:lnTo>
                  <a:lnTo>
                    <a:pt x="666527" y="883452"/>
                  </a:lnTo>
                  <a:lnTo>
                    <a:pt x="674793" y="929970"/>
                  </a:lnTo>
                  <a:lnTo>
                    <a:pt x="679838" y="977522"/>
                  </a:lnTo>
                  <a:lnTo>
                    <a:pt x="681545" y="1025994"/>
                  </a:lnTo>
                  <a:lnTo>
                    <a:pt x="680976" y="1053619"/>
                  </a:lnTo>
                  <a:lnTo>
                    <a:pt x="679296" y="1080955"/>
                  </a:lnTo>
                  <a:lnTo>
                    <a:pt x="676546" y="1107989"/>
                  </a:lnTo>
                  <a:lnTo>
                    <a:pt x="672769" y="1134706"/>
                  </a:lnTo>
                  <a:lnTo>
                    <a:pt x="1014437" y="1189951"/>
                  </a:lnTo>
                  <a:lnTo>
                    <a:pt x="1020211" y="1149164"/>
                  </a:lnTo>
                  <a:lnTo>
                    <a:pt x="1024343" y="1108197"/>
                  </a:lnTo>
                  <a:lnTo>
                    <a:pt x="1026828" y="1067099"/>
                  </a:lnTo>
                  <a:lnTo>
                    <a:pt x="1027658" y="1025918"/>
                  </a:lnTo>
                  <a:lnTo>
                    <a:pt x="1026540" y="977624"/>
                  </a:lnTo>
                  <a:lnTo>
                    <a:pt x="1023217" y="929904"/>
                  </a:lnTo>
                  <a:lnTo>
                    <a:pt x="1017739" y="882808"/>
                  </a:lnTo>
                  <a:lnTo>
                    <a:pt x="1010156" y="836385"/>
                  </a:lnTo>
                  <a:lnTo>
                    <a:pt x="1000516" y="790685"/>
                  </a:lnTo>
                  <a:lnTo>
                    <a:pt x="988870" y="745756"/>
                  </a:lnTo>
                  <a:lnTo>
                    <a:pt x="975266" y="701649"/>
                  </a:lnTo>
                  <a:lnTo>
                    <a:pt x="959755" y="658412"/>
                  </a:lnTo>
                  <a:lnTo>
                    <a:pt x="942384" y="616094"/>
                  </a:lnTo>
                  <a:lnTo>
                    <a:pt x="923204" y="574746"/>
                  </a:lnTo>
                  <a:lnTo>
                    <a:pt x="902264" y="534415"/>
                  </a:lnTo>
                  <a:lnTo>
                    <a:pt x="879613" y="495152"/>
                  </a:lnTo>
                  <a:lnTo>
                    <a:pt x="855301" y="457005"/>
                  </a:lnTo>
                  <a:lnTo>
                    <a:pt x="829377" y="420025"/>
                  </a:lnTo>
                  <a:lnTo>
                    <a:pt x="801890" y="384259"/>
                  </a:lnTo>
                  <a:lnTo>
                    <a:pt x="772890" y="349758"/>
                  </a:lnTo>
                  <a:lnTo>
                    <a:pt x="742426" y="316570"/>
                  </a:lnTo>
                  <a:lnTo>
                    <a:pt x="710547" y="284746"/>
                  </a:lnTo>
                  <a:lnTo>
                    <a:pt x="677303" y="254334"/>
                  </a:lnTo>
                  <a:lnTo>
                    <a:pt x="642743" y="225383"/>
                  </a:lnTo>
                  <a:lnTo>
                    <a:pt x="606917" y="197943"/>
                  </a:lnTo>
                  <a:lnTo>
                    <a:pt x="569874" y="172063"/>
                  </a:lnTo>
                  <a:lnTo>
                    <a:pt x="531662" y="147792"/>
                  </a:lnTo>
                  <a:lnTo>
                    <a:pt x="492332" y="125180"/>
                  </a:lnTo>
                  <a:lnTo>
                    <a:pt x="451933" y="104275"/>
                  </a:lnTo>
                  <a:lnTo>
                    <a:pt x="410515" y="85128"/>
                  </a:lnTo>
                  <a:lnTo>
                    <a:pt x="368126" y="67787"/>
                  </a:lnTo>
                  <a:lnTo>
                    <a:pt x="324815" y="52302"/>
                  </a:lnTo>
                  <a:lnTo>
                    <a:pt x="280633" y="38721"/>
                  </a:lnTo>
                  <a:lnTo>
                    <a:pt x="235629" y="27095"/>
                  </a:lnTo>
                  <a:lnTo>
                    <a:pt x="189852" y="17472"/>
                  </a:lnTo>
                  <a:lnTo>
                    <a:pt x="143351" y="9902"/>
                  </a:lnTo>
                  <a:lnTo>
                    <a:pt x="96176" y="4433"/>
                  </a:lnTo>
                  <a:lnTo>
                    <a:pt x="48375" y="1116"/>
                  </a:lnTo>
                  <a:lnTo>
                    <a:pt x="0" y="0"/>
                  </a:lnTo>
                  <a:close/>
                </a:path>
              </a:pathLst>
            </a:custGeom>
            <a:solidFill>
              <a:srgbClr val="82B42B"/>
            </a:solidFill>
          </p:spPr>
          <p:txBody>
            <a:bodyPr wrap="square" lIns="0" tIns="0" rIns="0" bIns="0" rtlCol="0"/>
            <a:lstStyle/>
            <a:p>
              <a:pPr defTabSz="914378"/>
              <a:endParaRPr sz="1904">
                <a:solidFill>
                  <a:prstClr val="black"/>
                </a:solidFill>
                <a:latin typeface="Verdana"/>
              </a:endParaRPr>
            </a:p>
          </p:txBody>
        </p:sp>
        <p:sp>
          <p:nvSpPr>
            <p:cNvPr id="17" name="object 13">
              <a:extLst>
                <a:ext uri="{FF2B5EF4-FFF2-40B4-BE49-F238E27FC236}">
                  <a16:creationId xmlns:a16="http://schemas.microsoft.com/office/drawing/2014/main" id="{0195AA3B-174E-48AE-BABA-FA07405B9FA0}"/>
                </a:ext>
              </a:extLst>
            </p:cNvPr>
            <p:cNvSpPr/>
            <p:nvPr/>
          </p:nvSpPr>
          <p:spPr>
            <a:xfrm>
              <a:off x="849405" y="2289982"/>
              <a:ext cx="615950" cy="483870"/>
            </a:xfrm>
            <a:custGeom>
              <a:avLst/>
              <a:gdLst/>
              <a:ahLst/>
              <a:cxnLst/>
              <a:rect l="l" t="t" r="r" b="b"/>
              <a:pathLst>
                <a:path w="615950" h="483869">
                  <a:moveTo>
                    <a:pt x="615594" y="0"/>
                  </a:moveTo>
                  <a:lnTo>
                    <a:pt x="564500" y="1268"/>
                  </a:lnTo>
                  <a:lnTo>
                    <a:pt x="513706" y="5053"/>
                  </a:lnTo>
                  <a:lnTo>
                    <a:pt x="463300" y="11326"/>
                  </a:lnTo>
                  <a:lnTo>
                    <a:pt x="413372" y="20057"/>
                  </a:lnTo>
                  <a:lnTo>
                    <a:pt x="364008" y="31217"/>
                  </a:lnTo>
                  <a:lnTo>
                    <a:pt x="315297" y="44777"/>
                  </a:lnTo>
                  <a:lnTo>
                    <a:pt x="267327" y="60707"/>
                  </a:lnTo>
                  <a:lnTo>
                    <a:pt x="220186" y="78979"/>
                  </a:lnTo>
                  <a:lnTo>
                    <a:pt x="173962" y="99562"/>
                  </a:lnTo>
                  <a:lnTo>
                    <a:pt x="128743" y="122429"/>
                  </a:lnTo>
                  <a:lnTo>
                    <a:pt x="84618" y="147549"/>
                  </a:lnTo>
                  <a:lnTo>
                    <a:pt x="41674" y="174893"/>
                  </a:lnTo>
                  <a:lnTo>
                    <a:pt x="0" y="204431"/>
                  </a:lnTo>
                  <a:lnTo>
                    <a:pt x="208953" y="483285"/>
                  </a:lnTo>
                  <a:lnTo>
                    <a:pt x="247710" y="456227"/>
                  </a:lnTo>
                  <a:lnTo>
                    <a:pt x="288375" y="431855"/>
                  </a:lnTo>
                  <a:lnTo>
                    <a:pt x="330818" y="410298"/>
                  </a:lnTo>
                  <a:lnTo>
                    <a:pt x="374909" y="391686"/>
                  </a:lnTo>
                  <a:lnTo>
                    <a:pt x="420521" y="376146"/>
                  </a:lnTo>
                  <a:lnTo>
                    <a:pt x="467525" y="363808"/>
                  </a:lnTo>
                  <a:lnTo>
                    <a:pt x="515790" y="354801"/>
                  </a:lnTo>
                  <a:lnTo>
                    <a:pt x="565190" y="349253"/>
                  </a:lnTo>
                  <a:lnTo>
                    <a:pt x="615594" y="347294"/>
                  </a:lnTo>
                  <a:lnTo>
                    <a:pt x="615594" y="0"/>
                  </a:lnTo>
                  <a:close/>
                </a:path>
              </a:pathLst>
            </a:custGeom>
            <a:solidFill>
              <a:srgbClr val="1C2C56"/>
            </a:solidFill>
          </p:spPr>
          <p:txBody>
            <a:bodyPr wrap="square" lIns="0" tIns="0" rIns="0" bIns="0" rtlCol="0"/>
            <a:lstStyle/>
            <a:p>
              <a:pPr defTabSz="914378"/>
              <a:endParaRPr sz="1904">
                <a:solidFill>
                  <a:prstClr val="black"/>
                </a:solidFill>
                <a:latin typeface="Verdana"/>
              </a:endParaRPr>
            </a:p>
          </p:txBody>
        </p:sp>
      </p:grpSp>
      <p:sp>
        <p:nvSpPr>
          <p:cNvPr id="18" name="object 14">
            <a:extLst>
              <a:ext uri="{FF2B5EF4-FFF2-40B4-BE49-F238E27FC236}">
                <a16:creationId xmlns:a16="http://schemas.microsoft.com/office/drawing/2014/main" id="{91CD5247-48A4-4BD8-8D36-8D68D6398D9D}"/>
              </a:ext>
            </a:extLst>
          </p:cNvPr>
          <p:cNvSpPr/>
          <p:nvPr/>
        </p:nvSpPr>
        <p:spPr>
          <a:xfrm>
            <a:off x="3054976" y="4982727"/>
            <a:ext cx="71536" cy="71536"/>
          </a:xfrm>
          <a:custGeom>
            <a:avLst/>
            <a:gdLst/>
            <a:ahLst/>
            <a:cxnLst/>
            <a:rect l="l" t="t" r="r" b="b"/>
            <a:pathLst>
              <a:path w="90169" h="90170">
                <a:moveTo>
                  <a:pt x="90004" y="0"/>
                </a:moveTo>
                <a:lnTo>
                  <a:pt x="0" y="0"/>
                </a:lnTo>
                <a:lnTo>
                  <a:pt x="0" y="90004"/>
                </a:lnTo>
                <a:lnTo>
                  <a:pt x="90004" y="90004"/>
                </a:lnTo>
                <a:lnTo>
                  <a:pt x="90004" y="0"/>
                </a:lnTo>
                <a:close/>
              </a:path>
            </a:pathLst>
          </a:custGeom>
          <a:solidFill>
            <a:srgbClr val="82B42B"/>
          </a:solidFill>
        </p:spPr>
        <p:txBody>
          <a:bodyPr wrap="square" lIns="0" tIns="0" rIns="0" bIns="0" rtlCol="0"/>
          <a:lstStyle/>
          <a:p>
            <a:pPr defTabSz="914378"/>
            <a:endParaRPr sz="1904">
              <a:solidFill>
                <a:prstClr val="black"/>
              </a:solidFill>
              <a:latin typeface="Verdana"/>
            </a:endParaRPr>
          </a:p>
        </p:txBody>
      </p:sp>
      <p:sp>
        <p:nvSpPr>
          <p:cNvPr id="21" name="object 15">
            <a:extLst>
              <a:ext uri="{FF2B5EF4-FFF2-40B4-BE49-F238E27FC236}">
                <a16:creationId xmlns:a16="http://schemas.microsoft.com/office/drawing/2014/main" id="{1FF0492B-6B06-4F0E-918A-3781F64739FE}"/>
              </a:ext>
            </a:extLst>
          </p:cNvPr>
          <p:cNvSpPr/>
          <p:nvPr/>
        </p:nvSpPr>
        <p:spPr>
          <a:xfrm>
            <a:off x="2515851" y="4982727"/>
            <a:ext cx="71536" cy="71536"/>
          </a:xfrm>
          <a:custGeom>
            <a:avLst/>
            <a:gdLst/>
            <a:ahLst/>
            <a:cxnLst/>
            <a:rect l="l" t="t" r="r" b="b"/>
            <a:pathLst>
              <a:path w="90169" h="90170">
                <a:moveTo>
                  <a:pt x="90004" y="0"/>
                </a:moveTo>
                <a:lnTo>
                  <a:pt x="0" y="0"/>
                </a:lnTo>
                <a:lnTo>
                  <a:pt x="0" y="90004"/>
                </a:lnTo>
                <a:lnTo>
                  <a:pt x="90004" y="90004"/>
                </a:lnTo>
                <a:lnTo>
                  <a:pt x="90004" y="0"/>
                </a:lnTo>
                <a:close/>
              </a:path>
            </a:pathLst>
          </a:custGeom>
          <a:solidFill>
            <a:srgbClr val="BBBCBC"/>
          </a:solidFill>
        </p:spPr>
        <p:txBody>
          <a:bodyPr wrap="square" lIns="0" tIns="0" rIns="0" bIns="0" rtlCol="0"/>
          <a:lstStyle/>
          <a:p>
            <a:pPr defTabSz="914378"/>
            <a:endParaRPr sz="1904">
              <a:solidFill>
                <a:prstClr val="black"/>
              </a:solidFill>
              <a:latin typeface="Verdana"/>
            </a:endParaRPr>
          </a:p>
        </p:txBody>
      </p:sp>
      <p:sp>
        <p:nvSpPr>
          <p:cNvPr id="22" name="object 16">
            <a:extLst>
              <a:ext uri="{FF2B5EF4-FFF2-40B4-BE49-F238E27FC236}">
                <a16:creationId xmlns:a16="http://schemas.microsoft.com/office/drawing/2014/main" id="{6BF16F5C-8E1A-4063-A668-7396CE806B1B}"/>
              </a:ext>
            </a:extLst>
          </p:cNvPr>
          <p:cNvSpPr/>
          <p:nvPr/>
        </p:nvSpPr>
        <p:spPr>
          <a:xfrm>
            <a:off x="1693394" y="4982727"/>
            <a:ext cx="71536" cy="71536"/>
          </a:xfrm>
          <a:custGeom>
            <a:avLst/>
            <a:gdLst/>
            <a:ahLst/>
            <a:cxnLst/>
            <a:rect l="l" t="t" r="r" b="b"/>
            <a:pathLst>
              <a:path w="90170" h="90170">
                <a:moveTo>
                  <a:pt x="89992" y="0"/>
                </a:moveTo>
                <a:lnTo>
                  <a:pt x="0" y="0"/>
                </a:lnTo>
                <a:lnTo>
                  <a:pt x="0" y="90004"/>
                </a:lnTo>
                <a:lnTo>
                  <a:pt x="89992" y="90004"/>
                </a:lnTo>
                <a:lnTo>
                  <a:pt x="89992" y="0"/>
                </a:lnTo>
                <a:close/>
              </a:path>
            </a:pathLst>
          </a:custGeom>
          <a:solidFill>
            <a:srgbClr val="1C2C56"/>
          </a:solidFill>
        </p:spPr>
        <p:txBody>
          <a:bodyPr wrap="square" lIns="0" tIns="0" rIns="0" bIns="0" rtlCol="0"/>
          <a:lstStyle/>
          <a:p>
            <a:pPr defTabSz="914378"/>
            <a:endParaRPr sz="1904">
              <a:solidFill>
                <a:prstClr val="black"/>
              </a:solidFill>
              <a:latin typeface="Verdana"/>
            </a:endParaRPr>
          </a:p>
        </p:txBody>
      </p:sp>
      <p:sp>
        <p:nvSpPr>
          <p:cNvPr id="23" name="object 17">
            <a:extLst>
              <a:ext uri="{FF2B5EF4-FFF2-40B4-BE49-F238E27FC236}">
                <a16:creationId xmlns:a16="http://schemas.microsoft.com/office/drawing/2014/main" id="{2C18C38E-A47F-4E9B-A7EF-09DDA04F17E3}"/>
              </a:ext>
            </a:extLst>
          </p:cNvPr>
          <p:cNvSpPr txBox="1"/>
          <p:nvPr/>
        </p:nvSpPr>
        <p:spPr>
          <a:xfrm>
            <a:off x="1674679" y="4951441"/>
            <a:ext cx="1834229" cy="768652"/>
          </a:xfrm>
          <a:prstGeom prst="rect">
            <a:avLst/>
          </a:prstGeom>
        </p:spPr>
        <p:txBody>
          <a:bodyPr vert="horz" wrap="square" lIns="0" tIns="10076" rIns="0" bIns="0" rtlCol="0">
            <a:spAutoFit/>
          </a:bodyPr>
          <a:lstStyle/>
          <a:p>
            <a:pPr marL="132494" defTabSz="914378">
              <a:spcBef>
                <a:spcPts val="80"/>
              </a:spcBef>
              <a:tabLst>
                <a:tab pos="962718" algn="l"/>
                <a:tab pos="1494203" algn="l"/>
              </a:tabLst>
            </a:pPr>
            <a:r>
              <a:rPr sz="635" dirty="0">
                <a:solidFill>
                  <a:prstClr val="black"/>
                </a:solidFill>
                <a:latin typeface="Open Sans Light"/>
                <a:cs typeface="Open Sans Light"/>
              </a:rPr>
              <a:t>Do not</a:t>
            </a:r>
            <a:r>
              <a:rPr sz="635" spc="4" dirty="0">
                <a:solidFill>
                  <a:prstClr val="black"/>
                </a:solidFill>
                <a:latin typeface="Open Sans Light"/>
                <a:cs typeface="Open Sans Light"/>
              </a:rPr>
              <a:t> </a:t>
            </a:r>
            <a:r>
              <a:rPr sz="635" spc="-4" dirty="0">
                <a:solidFill>
                  <a:prstClr val="black"/>
                </a:solidFill>
                <a:latin typeface="Open Sans Light"/>
                <a:cs typeface="Open Sans Light"/>
              </a:rPr>
              <a:t>support	Neutral	</a:t>
            </a:r>
            <a:r>
              <a:rPr sz="635" dirty="0">
                <a:solidFill>
                  <a:prstClr val="black"/>
                </a:solidFill>
                <a:latin typeface="Open Sans Light"/>
                <a:cs typeface="Open Sans Light"/>
              </a:rPr>
              <a:t>Support</a:t>
            </a:r>
          </a:p>
          <a:p>
            <a:pPr defTabSz="914378">
              <a:spcBef>
                <a:spcPts val="24"/>
              </a:spcBef>
            </a:pPr>
            <a:endParaRPr sz="794" dirty="0">
              <a:solidFill>
                <a:prstClr val="black"/>
              </a:solidFill>
              <a:latin typeface="Open Sans Light"/>
              <a:cs typeface="Open Sans Light"/>
            </a:endParaRPr>
          </a:p>
          <a:p>
            <a:pPr marL="10076" marR="4031" defTabSz="914378">
              <a:lnSpc>
                <a:spcPct val="118400"/>
              </a:lnSpc>
              <a:spcBef>
                <a:spcPts val="4"/>
              </a:spcBef>
            </a:pPr>
            <a:r>
              <a:rPr sz="754" spc="-8" dirty="0">
                <a:solidFill>
                  <a:prstClr val="black"/>
                </a:solidFill>
                <a:latin typeface="Open Sans Light"/>
                <a:cs typeface="Open Sans Light"/>
              </a:rPr>
              <a:t>28% </a:t>
            </a:r>
            <a:r>
              <a:rPr sz="754" spc="-4" dirty="0">
                <a:solidFill>
                  <a:prstClr val="black"/>
                </a:solidFill>
                <a:latin typeface="Open Sans Light"/>
                <a:cs typeface="Open Sans Light"/>
              </a:rPr>
              <a:t>of the respondents indicate that they </a:t>
            </a:r>
            <a:r>
              <a:rPr sz="754" dirty="0">
                <a:solidFill>
                  <a:prstClr val="black"/>
                </a:solidFill>
                <a:latin typeface="Open Sans Light"/>
                <a:cs typeface="Open Sans Light"/>
              </a:rPr>
              <a:t> support </a:t>
            </a:r>
            <a:r>
              <a:rPr sz="754" spc="-4" dirty="0">
                <a:solidFill>
                  <a:prstClr val="black"/>
                </a:solidFill>
                <a:latin typeface="Open Sans Light"/>
                <a:cs typeface="Open Sans Light"/>
              </a:rPr>
              <a:t>the </a:t>
            </a:r>
            <a:r>
              <a:rPr sz="754" spc="-8" dirty="0">
                <a:solidFill>
                  <a:prstClr val="black"/>
                </a:solidFill>
                <a:latin typeface="Open Sans Light"/>
                <a:cs typeface="Open Sans Light"/>
              </a:rPr>
              <a:t>Pillar </a:t>
            </a:r>
            <a:r>
              <a:rPr sz="754" dirty="0">
                <a:solidFill>
                  <a:prstClr val="black"/>
                </a:solidFill>
                <a:latin typeface="Open Sans Light"/>
                <a:cs typeface="Open Sans Light"/>
              </a:rPr>
              <a:t>1 </a:t>
            </a:r>
            <a:r>
              <a:rPr sz="754" spc="-4" dirty="0">
                <a:solidFill>
                  <a:prstClr val="black"/>
                </a:solidFill>
                <a:latin typeface="Open Sans Light"/>
                <a:cs typeface="Open Sans Light"/>
              </a:rPr>
              <a:t>blueprint, </a:t>
            </a:r>
            <a:r>
              <a:rPr sz="754" spc="-16" dirty="0">
                <a:solidFill>
                  <a:prstClr val="black"/>
                </a:solidFill>
                <a:latin typeface="Open Sans Light"/>
                <a:cs typeface="Open Sans Light"/>
              </a:rPr>
              <a:t>10% </a:t>
            </a:r>
            <a:r>
              <a:rPr sz="754" spc="-4" dirty="0">
                <a:solidFill>
                  <a:prstClr val="black"/>
                </a:solidFill>
                <a:latin typeface="Open Sans Light"/>
                <a:cs typeface="Open Sans Light"/>
              </a:rPr>
              <a:t>indicate </a:t>
            </a:r>
            <a:r>
              <a:rPr sz="754" spc="-191" dirty="0">
                <a:solidFill>
                  <a:prstClr val="black"/>
                </a:solidFill>
                <a:latin typeface="Open Sans Light"/>
                <a:cs typeface="Open Sans Light"/>
              </a:rPr>
              <a:t> </a:t>
            </a:r>
            <a:r>
              <a:rPr sz="754" spc="-4" dirty="0">
                <a:solidFill>
                  <a:prstClr val="black"/>
                </a:solidFill>
                <a:latin typeface="Open Sans Light"/>
                <a:cs typeface="Open Sans Light"/>
              </a:rPr>
              <a:t>that they do not </a:t>
            </a:r>
            <a:r>
              <a:rPr sz="754" dirty="0">
                <a:solidFill>
                  <a:prstClr val="black"/>
                </a:solidFill>
                <a:latin typeface="Open Sans Light"/>
                <a:cs typeface="Open Sans Light"/>
              </a:rPr>
              <a:t>support, with </a:t>
            </a:r>
            <a:r>
              <a:rPr sz="754" spc="-4" dirty="0">
                <a:solidFill>
                  <a:prstClr val="black"/>
                </a:solidFill>
                <a:latin typeface="Open Sans Light"/>
                <a:cs typeface="Open Sans Light"/>
              </a:rPr>
              <a:t>another </a:t>
            </a:r>
            <a:r>
              <a:rPr sz="754" dirty="0">
                <a:solidFill>
                  <a:prstClr val="black"/>
                </a:solidFill>
                <a:latin typeface="Open Sans Light"/>
                <a:cs typeface="Open Sans Light"/>
              </a:rPr>
              <a:t> </a:t>
            </a:r>
            <a:r>
              <a:rPr sz="754" spc="-8" dirty="0">
                <a:solidFill>
                  <a:prstClr val="black"/>
                </a:solidFill>
                <a:latin typeface="Open Sans Light"/>
                <a:cs typeface="Open Sans Light"/>
              </a:rPr>
              <a:t>62%</a:t>
            </a:r>
            <a:r>
              <a:rPr sz="754" spc="-20" dirty="0">
                <a:solidFill>
                  <a:prstClr val="black"/>
                </a:solidFill>
                <a:latin typeface="Open Sans Light"/>
                <a:cs typeface="Open Sans Light"/>
              </a:rPr>
              <a:t> </a:t>
            </a:r>
            <a:r>
              <a:rPr sz="754" spc="-8" dirty="0">
                <a:solidFill>
                  <a:prstClr val="black"/>
                </a:solidFill>
                <a:latin typeface="Open Sans Light"/>
                <a:cs typeface="Open Sans Light"/>
              </a:rPr>
              <a:t>being</a:t>
            </a:r>
            <a:r>
              <a:rPr sz="754" spc="-16" dirty="0">
                <a:solidFill>
                  <a:prstClr val="black"/>
                </a:solidFill>
                <a:latin typeface="Open Sans Light"/>
                <a:cs typeface="Open Sans Light"/>
              </a:rPr>
              <a:t> </a:t>
            </a:r>
            <a:r>
              <a:rPr sz="754" spc="-4" dirty="0">
                <a:solidFill>
                  <a:prstClr val="black"/>
                </a:solidFill>
                <a:latin typeface="Open Sans Light"/>
                <a:cs typeface="Open Sans Light"/>
              </a:rPr>
              <a:t>neutral</a:t>
            </a:r>
            <a:r>
              <a:rPr sz="754" spc="-20" dirty="0">
                <a:solidFill>
                  <a:prstClr val="black"/>
                </a:solidFill>
                <a:latin typeface="Open Sans Light"/>
                <a:cs typeface="Open Sans Light"/>
              </a:rPr>
              <a:t> </a:t>
            </a:r>
            <a:r>
              <a:rPr sz="754" spc="-4" dirty="0">
                <a:solidFill>
                  <a:prstClr val="black"/>
                </a:solidFill>
                <a:latin typeface="Open Sans Light"/>
                <a:cs typeface="Open Sans Light"/>
              </a:rPr>
              <a:t>on</a:t>
            </a:r>
            <a:r>
              <a:rPr sz="754" spc="-16" dirty="0">
                <a:solidFill>
                  <a:prstClr val="black"/>
                </a:solidFill>
                <a:latin typeface="Open Sans Light"/>
                <a:cs typeface="Open Sans Light"/>
              </a:rPr>
              <a:t> </a:t>
            </a:r>
            <a:r>
              <a:rPr sz="754" spc="-4" dirty="0">
                <a:solidFill>
                  <a:prstClr val="black"/>
                </a:solidFill>
                <a:latin typeface="Open Sans Light"/>
                <a:cs typeface="Open Sans Light"/>
              </a:rPr>
              <a:t>the</a:t>
            </a:r>
            <a:r>
              <a:rPr sz="754" spc="-16" dirty="0">
                <a:solidFill>
                  <a:prstClr val="black"/>
                </a:solidFill>
                <a:latin typeface="Open Sans Light"/>
                <a:cs typeface="Open Sans Light"/>
              </a:rPr>
              <a:t> </a:t>
            </a:r>
            <a:r>
              <a:rPr sz="754" spc="-4" dirty="0">
                <a:solidFill>
                  <a:prstClr val="black"/>
                </a:solidFill>
                <a:latin typeface="Open Sans Light"/>
                <a:cs typeface="Open Sans Light"/>
              </a:rPr>
              <a:t>proposal.</a:t>
            </a:r>
            <a:endParaRPr sz="754" dirty="0">
              <a:solidFill>
                <a:prstClr val="black"/>
              </a:solidFill>
              <a:latin typeface="Open Sans Light"/>
              <a:cs typeface="Open Sans Light"/>
            </a:endParaRPr>
          </a:p>
        </p:txBody>
      </p:sp>
      <p:sp>
        <p:nvSpPr>
          <p:cNvPr id="24" name="object 18">
            <a:extLst>
              <a:ext uri="{FF2B5EF4-FFF2-40B4-BE49-F238E27FC236}">
                <a16:creationId xmlns:a16="http://schemas.microsoft.com/office/drawing/2014/main" id="{3B6A43BF-B05F-4C9F-99CC-5E59F679723C}"/>
              </a:ext>
            </a:extLst>
          </p:cNvPr>
          <p:cNvSpPr txBox="1"/>
          <p:nvPr/>
        </p:nvSpPr>
        <p:spPr>
          <a:xfrm>
            <a:off x="2945878" y="3483193"/>
            <a:ext cx="178335" cy="106876"/>
          </a:xfrm>
          <a:prstGeom prst="rect">
            <a:avLst/>
          </a:prstGeom>
        </p:spPr>
        <p:txBody>
          <a:bodyPr vert="horz" wrap="square" lIns="0" tIns="9068" rIns="0" bIns="0" rtlCol="0">
            <a:spAutoFit/>
          </a:bodyPr>
          <a:lstStyle/>
          <a:p>
            <a:pPr marL="10076" defTabSz="914378">
              <a:spcBef>
                <a:spcPts val="71"/>
              </a:spcBef>
            </a:pPr>
            <a:r>
              <a:rPr sz="635" spc="-4" dirty="0">
                <a:solidFill>
                  <a:srgbClr val="FFFFFF"/>
                </a:solidFill>
                <a:latin typeface="Open Sans"/>
                <a:cs typeface="Open Sans"/>
              </a:rPr>
              <a:t>28%</a:t>
            </a:r>
            <a:endParaRPr sz="635">
              <a:solidFill>
                <a:prstClr val="black"/>
              </a:solidFill>
              <a:latin typeface="Open Sans"/>
              <a:cs typeface="Open Sans"/>
            </a:endParaRPr>
          </a:p>
        </p:txBody>
      </p:sp>
      <p:sp>
        <p:nvSpPr>
          <p:cNvPr id="25" name="object 19">
            <a:extLst>
              <a:ext uri="{FF2B5EF4-FFF2-40B4-BE49-F238E27FC236}">
                <a16:creationId xmlns:a16="http://schemas.microsoft.com/office/drawing/2014/main" id="{FB6909F1-4876-498D-BBC4-FAD705825F3F}"/>
              </a:ext>
            </a:extLst>
          </p:cNvPr>
          <p:cNvSpPr txBox="1"/>
          <p:nvPr/>
        </p:nvSpPr>
        <p:spPr>
          <a:xfrm>
            <a:off x="1142179" y="3021154"/>
            <a:ext cx="969759" cy="241007"/>
          </a:xfrm>
          <a:prstGeom prst="rect">
            <a:avLst/>
          </a:prstGeom>
        </p:spPr>
        <p:txBody>
          <a:bodyPr vert="horz" wrap="square" lIns="0" tIns="10076" rIns="0" bIns="0" rtlCol="0">
            <a:spAutoFit/>
          </a:bodyPr>
          <a:lstStyle/>
          <a:p>
            <a:pPr marL="10076" defTabSz="914378">
              <a:spcBef>
                <a:spcPts val="80"/>
              </a:spcBef>
            </a:pPr>
            <a:r>
              <a:rPr sz="750" b="1" spc="-4" dirty="0">
                <a:solidFill>
                  <a:prstClr val="black"/>
                </a:solidFill>
                <a:latin typeface="Open Sans"/>
                <a:cs typeface="Open Sans"/>
              </a:rPr>
              <a:t>Total</a:t>
            </a:r>
            <a:r>
              <a:rPr sz="750" spc="-4" dirty="0">
                <a:solidFill>
                  <a:prstClr val="black"/>
                </a:solidFill>
                <a:latin typeface="SimSun"/>
                <a:cs typeface="SimSun"/>
              </a:rPr>
              <a:t>：</a:t>
            </a:r>
            <a:r>
              <a:rPr sz="750" b="1" spc="-4" dirty="0">
                <a:solidFill>
                  <a:prstClr val="black"/>
                </a:solidFill>
                <a:latin typeface="Open Sans"/>
                <a:cs typeface="Open Sans"/>
              </a:rPr>
              <a:t>407</a:t>
            </a:r>
            <a:r>
              <a:rPr sz="750" b="1" spc="-36" dirty="0">
                <a:solidFill>
                  <a:prstClr val="black"/>
                </a:solidFill>
                <a:latin typeface="Open Sans"/>
                <a:cs typeface="Open Sans"/>
              </a:rPr>
              <a:t> </a:t>
            </a:r>
            <a:r>
              <a:rPr sz="750" b="1" spc="-4" dirty="0">
                <a:solidFill>
                  <a:prstClr val="black"/>
                </a:solidFill>
                <a:latin typeface="Open Sans"/>
                <a:cs typeface="Open Sans"/>
              </a:rPr>
              <a:t>respondents</a:t>
            </a:r>
            <a:endParaRPr sz="750" dirty="0">
              <a:solidFill>
                <a:prstClr val="black"/>
              </a:solidFill>
              <a:latin typeface="Open Sans"/>
              <a:cs typeface="Open Sans"/>
            </a:endParaRPr>
          </a:p>
        </p:txBody>
      </p:sp>
      <p:sp>
        <p:nvSpPr>
          <p:cNvPr id="26" name="object 20">
            <a:extLst>
              <a:ext uri="{FF2B5EF4-FFF2-40B4-BE49-F238E27FC236}">
                <a16:creationId xmlns:a16="http://schemas.microsoft.com/office/drawing/2014/main" id="{AD3C2D1B-FFED-4E17-92E8-7C02915AF507}"/>
              </a:ext>
            </a:extLst>
          </p:cNvPr>
          <p:cNvSpPr txBox="1"/>
          <p:nvPr/>
        </p:nvSpPr>
        <p:spPr>
          <a:xfrm>
            <a:off x="2058153" y="4495307"/>
            <a:ext cx="179342" cy="107893"/>
          </a:xfrm>
          <a:prstGeom prst="rect">
            <a:avLst/>
          </a:prstGeom>
        </p:spPr>
        <p:txBody>
          <a:bodyPr vert="horz" wrap="square" lIns="0" tIns="10076" rIns="0" bIns="0" rtlCol="0">
            <a:spAutoFit/>
          </a:bodyPr>
          <a:lstStyle/>
          <a:p>
            <a:pPr marL="10076" defTabSz="914378">
              <a:spcBef>
                <a:spcPts val="80"/>
              </a:spcBef>
            </a:pPr>
            <a:r>
              <a:rPr sz="635" dirty="0">
                <a:solidFill>
                  <a:prstClr val="black"/>
                </a:solidFill>
                <a:latin typeface="Open Sans"/>
                <a:cs typeface="Open Sans"/>
              </a:rPr>
              <a:t>62%</a:t>
            </a:r>
            <a:endParaRPr sz="635">
              <a:solidFill>
                <a:prstClr val="black"/>
              </a:solidFill>
              <a:latin typeface="Open Sans"/>
              <a:cs typeface="Open Sans"/>
            </a:endParaRPr>
          </a:p>
        </p:txBody>
      </p:sp>
      <p:sp>
        <p:nvSpPr>
          <p:cNvPr id="27" name="object 21">
            <a:extLst>
              <a:ext uri="{FF2B5EF4-FFF2-40B4-BE49-F238E27FC236}">
                <a16:creationId xmlns:a16="http://schemas.microsoft.com/office/drawing/2014/main" id="{F9C814E4-824F-4896-9874-C3320A7F9E0D}"/>
              </a:ext>
            </a:extLst>
          </p:cNvPr>
          <p:cNvSpPr txBox="1"/>
          <p:nvPr/>
        </p:nvSpPr>
        <p:spPr>
          <a:xfrm>
            <a:off x="2192681" y="3275368"/>
            <a:ext cx="178335" cy="106876"/>
          </a:xfrm>
          <a:prstGeom prst="rect">
            <a:avLst/>
          </a:prstGeom>
        </p:spPr>
        <p:txBody>
          <a:bodyPr vert="horz" wrap="square" lIns="0" tIns="9068" rIns="0" bIns="0" rtlCol="0">
            <a:spAutoFit/>
          </a:bodyPr>
          <a:lstStyle/>
          <a:p>
            <a:pPr marL="10076" defTabSz="914378">
              <a:spcBef>
                <a:spcPts val="71"/>
              </a:spcBef>
            </a:pPr>
            <a:r>
              <a:rPr sz="635" spc="-4" dirty="0">
                <a:solidFill>
                  <a:srgbClr val="FFFFFF"/>
                </a:solidFill>
                <a:latin typeface="Open Sans"/>
                <a:cs typeface="Open Sans"/>
              </a:rPr>
              <a:t>10%</a:t>
            </a:r>
            <a:endParaRPr sz="635">
              <a:solidFill>
                <a:prstClr val="black"/>
              </a:solidFill>
              <a:latin typeface="Open Sans"/>
              <a:cs typeface="Open Sans"/>
            </a:endParaRPr>
          </a:p>
        </p:txBody>
      </p:sp>
      <p:sp>
        <p:nvSpPr>
          <p:cNvPr id="44" name="object 3">
            <a:extLst>
              <a:ext uri="{FF2B5EF4-FFF2-40B4-BE49-F238E27FC236}">
                <a16:creationId xmlns:a16="http://schemas.microsoft.com/office/drawing/2014/main" id="{F0C1B774-0C0D-4B91-B3CC-55F757005A0A}"/>
              </a:ext>
            </a:extLst>
          </p:cNvPr>
          <p:cNvSpPr txBox="1"/>
          <p:nvPr/>
        </p:nvSpPr>
        <p:spPr>
          <a:xfrm>
            <a:off x="5416536" y="2134458"/>
            <a:ext cx="2580570" cy="656505"/>
          </a:xfrm>
          <a:prstGeom prst="rect">
            <a:avLst/>
          </a:prstGeom>
        </p:spPr>
        <p:txBody>
          <a:bodyPr vert="horz" wrap="square" lIns="0" tIns="10076" rIns="0" bIns="0" rtlCol="0">
            <a:spAutoFit/>
          </a:bodyPr>
          <a:lstStyle/>
          <a:p>
            <a:pPr marL="10076" defTabSz="914378">
              <a:spcBef>
                <a:spcPts val="80"/>
              </a:spcBef>
            </a:pPr>
            <a:r>
              <a:rPr sz="1050" b="1" dirty="0">
                <a:solidFill>
                  <a:prstClr val="black"/>
                </a:solidFill>
                <a:latin typeface="Open Sans"/>
                <a:cs typeface="Open Sans"/>
              </a:rPr>
              <a:t>Do</a:t>
            </a:r>
            <a:r>
              <a:rPr sz="1050" b="1" spc="-12" dirty="0">
                <a:solidFill>
                  <a:prstClr val="black"/>
                </a:solidFill>
                <a:latin typeface="Open Sans"/>
                <a:cs typeface="Open Sans"/>
              </a:rPr>
              <a:t> </a:t>
            </a:r>
            <a:r>
              <a:rPr sz="1050" b="1" spc="-4" dirty="0">
                <a:solidFill>
                  <a:prstClr val="black"/>
                </a:solidFill>
                <a:latin typeface="Open Sans"/>
                <a:cs typeface="Open Sans"/>
              </a:rPr>
              <a:t>you</a:t>
            </a:r>
            <a:r>
              <a:rPr sz="1050" b="1" spc="-12" dirty="0">
                <a:solidFill>
                  <a:prstClr val="black"/>
                </a:solidFill>
                <a:latin typeface="Open Sans"/>
                <a:cs typeface="Open Sans"/>
              </a:rPr>
              <a:t> </a:t>
            </a:r>
            <a:r>
              <a:rPr sz="1050" b="1" spc="-8" dirty="0">
                <a:solidFill>
                  <a:prstClr val="black"/>
                </a:solidFill>
                <a:latin typeface="Open Sans"/>
                <a:cs typeface="Open Sans"/>
              </a:rPr>
              <a:t>think</a:t>
            </a:r>
            <a:r>
              <a:rPr sz="1050" b="1" spc="-12" dirty="0">
                <a:solidFill>
                  <a:prstClr val="black"/>
                </a:solidFill>
                <a:latin typeface="Open Sans"/>
                <a:cs typeface="Open Sans"/>
              </a:rPr>
              <a:t> </a:t>
            </a:r>
            <a:r>
              <a:rPr sz="1050" b="1" spc="-4" dirty="0">
                <a:solidFill>
                  <a:prstClr val="black"/>
                </a:solidFill>
                <a:latin typeface="Open Sans"/>
                <a:cs typeface="Open Sans"/>
              </a:rPr>
              <a:t>the</a:t>
            </a:r>
            <a:r>
              <a:rPr sz="1050" b="1" spc="-16" dirty="0">
                <a:solidFill>
                  <a:prstClr val="black"/>
                </a:solidFill>
                <a:latin typeface="Open Sans"/>
                <a:cs typeface="Open Sans"/>
              </a:rPr>
              <a:t> </a:t>
            </a:r>
            <a:r>
              <a:rPr sz="1050" b="1" spc="-8" dirty="0">
                <a:solidFill>
                  <a:prstClr val="black"/>
                </a:solidFill>
                <a:latin typeface="Open Sans"/>
                <a:cs typeface="Open Sans"/>
              </a:rPr>
              <a:t>Pillar</a:t>
            </a:r>
            <a:r>
              <a:rPr sz="1050" b="1" spc="-12" dirty="0">
                <a:solidFill>
                  <a:prstClr val="black"/>
                </a:solidFill>
                <a:latin typeface="Open Sans"/>
                <a:cs typeface="Open Sans"/>
              </a:rPr>
              <a:t> </a:t>
            </a:r>
            <a:r>
              <a:rPr sz="1050" b="1" dirty="0">
                <a:solidFill>
                  <a:prstClr val="black"/>
                </a:solidFill>
                <a:latin typeface="Open Sans"/>
                <a:cs typeface="Open Sans"/>
              </a:rPr>
              <a:t>1</a:t>
            </a:r>
            <a:r>
              <a:rPr sz="1050" b="1" spc="-12" dirty="0">
                <a:solidFill>
                  <a:prstClr val="black"/>
                </a:solidFill>
                <a:latin typeface="Open Sans"/>
                <a:cs typeface="Open Sans"/>
              </a:rPr>
              <a:t> </a:t>
            </a:r>
            <a:r>
              <a:rPr sz="1050" b="1" spc="-4" dirty="0">
                <a:solidFill>
                  <a:prstClr val="black"/>
                </a:solidFill>
                <a:latin typeface="Open Sans"/>
                <a:cs typeface="Open Sans"/>
              </a:rPr>
              <a:t>and</a:t>
            </a:r>
            <a:r>
              <a:rPr sz="1050" b="1" spc="-12" dirty="0">
                <a:solidFill>
                  <a:prstClr val="black"/>
                </a:solidFill>
                <a:latin typeface="Open Sans"/>
                <a:cs typeface="Open Sans"/>
              </a:rPr>
              <a:t> </a:t>
            </a:r>
            <a:r>
              <a:rPr sz="1050" b="1" spc="-8" dirty="0">
                <a:solidFill>
                  <a:prstClr val="black"/>
                </a:solidFill>
                <a:latin typeface="Open Sans"/>
                <a:cs typeface="Open Sans"/>
              </a:rPr>
              <a:t>Pillar</a:t>
            </a:r>
            <a:r>
              <a:rPr sz="1050" b="1" spc="-16" dirty="0">
                <a:solidFill>
                  <a:prstClr val="black"/>
                </a:solidFill>
                <a:latin typeface="Open Sans"/>
                <a:cs typeface="Open Sans"/>
              </a:rPr>
              <a:t> </a:t>
            </a:r>
            <a:r>
              <a:rPr sz="1050" b="1" dirty="0">
                <a:solidFill>
                  <a:prstClr val="black"/>
                </a:solidFill>
                <a:latin typeface="Open Sans"/>
                <a:cs typeface="Open Sans"/>
              </a:rPr>
              <a:t>2</a:t>
            </a:r>
            <a:r>
              <a:rPr sz="1050" b="1" spc="-12" dirty="0">
                <a:solidFill>
                  <a:prstClr val="black"/>
                </a:solidFill>
                <a:latin typeface="Open Sans"/>
                <a:cs typeface="Open Sans"/>
              </a:rPr>
              <a:t> </a:t>
            </a:r>
            <a:r>
              <a:rPr sz="1050" b="1" spc="-4" dirty="0">
                <a:solidFill>
                  <a:prstClr val="black"/>
                </a:solidFill>
                <a:latin typeface="Open Sans"/>
                <a:cs typeface="Open Sans"/>
              </a:rPr>
              <a:t>blueprints</a:t>
            </a:r>
            <a:r>
              <a:rPr sz="1050" b="1" spc="-12" dirty="0">
                <a:solidFill>
                  <a:prstClr val="black"/>
                </a:solidFill>
                <a:latin typeface="Open Sans"/>
                <a:cs typeface="Open Sans"/>
              </a:rPr>
              <a:t> </a:t>
            </a:r>
            <a:r>
              <a:rPr sz="1050" b="1" spc="-4" dirty="0">
                <a:solidFill>
                  <a:prstClr val="black"/>
                </a:solidFill>
                <a:latin typeface="Open Sans"/>
                <a:cs typeface="Open Sans"/>
              </a:rPr>
              <a:t>would</a:t>
            </a:r>
            <a:r>
              <a:rPr sz="1050" b="1" spc="-12" dirty="0">
                <a:solidFill>
                  <a:prstClr val="black"/>
                </a:solidFill>
                <a:latin typeface="Open Sans"/>
                <a:cs typeface="Open Sans"/>
              </a:rPr>
              <a:t> </a:t>
            </a:r>
            <a:r>
              <a:rPr sz="1050" b="1" spc="-4" dirty="0">
                <a:solidFill>
                  <a:prstClr val="black"/>
                </a:solidFill>
                <a:latin typeface="Open Sans"/>
                <a:cs typeface="Open Sans"/>
              </a:rPr>
              <a:t>impact</a:t>
            </a:r>
            <a:r>
              <a:rPr sz="1050" b="1" spc="-12" dirty="0">
                <a:solidFill>
                  <a:prstClr val="black"/>
                </a:solidFill>
                <a:latin typeface="Open Sans"/>
                <a:cs typeface="Open Sans"/>
              </a:rPr>
              <a:t> </a:t>
            </a:r>
            <a:r>
              <a:rPr sz="1050" b="1" spc="-8" dirty="0">
                <a:solidFill>
                  <a:prstClr val="black"/>
                </a:solidFill>
                <a:latin typeface="Open Sans"/>
                <a:cs typeface="Open Sans"/>
              </a:rPr>
              <a:t>your</a:t>
            </a:r>
            <a:r>
              <a:rPr sz="1050" b="1" spc="-16" dirty="0">
                <a:solidFill>
                  <a:prstClr val="black"/>
                </a:solidFill>
                <a:latin typeface="Open Sans"/>
                <a:cs typeface="Open Sans"/>
              </a:rPr>
              <a:t> </a:t>
            </a:r>
            <a:r>
              <a:rPr sz="1050" b="1" spc="-4" dirty="0">
                <a:solidFill>
                  <a:prstClr val="black"/>
                </a:solidFill>
                <a:latin typeface="Open Sans"/>
                <a:cs typeface="Open Sans"/>
              </a:rPr>
              <a:t>group</a:t>
            </a:r>
            <a:r>
              <a:rPr sz="1050" b="1" spc="-12" dirty="0">
                <a:solidFill>
                  <a:prstClr val="black"/>
                </a:solidFill>
                <a:latin typeface="Open Sans"/>
                <a:cs typeface="Open Sans"/>
              </a:rPr>
              <a:t> </a:t>
            </a:r>
            <a:r>
              <a:rPr sz="1050" b="1" spc="-4" dirty="0">
                <a:solidFill>
                  <a:prstClr val="black"/>
                </a:solidFill>
                <a:latin typeface="Open Sans"/>
                <a:cs typeface="Open Sans"/>
              </a:rPr>
              <a:t>company’s</a:t>
            </a:r>
            <a:r>
              <a:rPr sz="1050" b="1" spc="-12" dirty="0">
                <a:solidFill>
                  <a:prstClr val="black"/>
                </a:solidFill>
                <a:latin typeface="Open Sans"/>
                <a:cs typeface="Open Sans"/>
              </a:rPr>
              <a:t> </a:t>
            </a:r>
            <a:r>
              <a:rPr sz="1050" b="1" spc="-8" dirty="0">
                <a:solidFill>
                  <a:prstClr val="black"/>
                </a:solidFill>
                <a:latin typeface="Open Sans"/>
                <a:cs typeface="Open Sans"/>
              </a:rPr>
              <a:t>overall</a:t>
            </a:r>
            <a:r>
              <a:rPr sz="1050" b="1" spc="-12" dirty="0">
                <a:solidFill>
                  <a:prstClr val="black"/>
                </a:solidFill>
                <a:latin typeface="Open Sans"/>
                <a:cs typeface="Open Sans"/>
              </a:rPr>
              <a:t> </a:t>
            </a:r>
            <a:r>
              <a:rPr sz="1050" b="1" dirty="0">
                <a:solidFill>
                  <a:prstClr val="black"/>
                </a:solidFill>
                <a:latin typeface="Open Sans"/>
                <a:cs typeface="Open Sans"/>
              </a:rPr>
              <a:t>tax</a:t>
            </a:r>
            <a:r>
              <a:rPr sz="1050" b="1" spc="-16" dirty="0">
                <a:solidFill>
                  <a:prstClr val="black"/>
                </a:solidFill>
                <a:latin typeface="Open Sans"/>
                <a:cs typeface="Open Sans"/>
              </a:rPr>
              <a:t> </a:t>
            </a:r>
            <a:r>
              <a:rPr sz="1050" b="1" dirty="0">
                <a:solidFill>
                  <a:prstClr val="black"/>
                </a:solidFill>
                <a:latin typeface="Open Sans"/>
                <a:cs typeface="Open Sans"/>
              </a:rPr>
              <a:t>expense</a:t>
            </a:r>
            <a:r>
              <a:rPr sz="1050" b="1" spc="-12" dirty="0">
                <a:solidFill>
                  <a:prstClr val="black"/>
                </a:solidFill>
                <a:latin typeface="Open Sans"/>
                <a:cs typeface="Open Sans"/>
              </a:rPr>
              <a:t> </a:t>
            </a:r>
            <a:r>
              <a:rPr sz="1050" b="1" spc="-4" dirty="0">
                <a:solidFill>
                  <a:prstClr val="black"/>
                </a:solidFill>
                <a:latin typeface="Open Sans"/>
                <a:cs typeface="Open Sans"/>
              </a:rPr>
              <a:t>by</a:t>
            </a:r>
            <a:r>
              <a:rPr sz="1050" b="1" spc="-12" dirty="0">
                <a:solidFill>
                  <a:prstClr val="black"/>
                </a:solidFill>
                <a:latin typeface="Open Sans"/>
                <a:cs typeface="Open Sans"/>
              </a:rPr>
              <a:t> </a:t>
            </a:r>
            <a:r>
              <a:rPr sz="1050" b="1" spc="-4" dirty="0">
                <a:solidFill>
                  <a:prstClr val="black"/>
                </a:solidFill>
                <a:latin typeface="Open Sans"/>
                <a:cs typeface="Open Sans"/>
              </a:rPr>
              <a:t>more</a:t>
            </a:r>
            <a:r>
              <a:rPr sz="1050" b="1" spc="-12" dirty="0">
                <a:solidFill>
                  <a:prstClr val="black"/>
                </a:solidFill>
                <a:latin typeface="Open Sans"/>
                <a:cs typeface="Open Sans"/>
              </a:rPr>
              <a:t> </a:t>
            </a:r>
            <a:r>
              <a:rPr sz="1050" b="1" spc="-8" dirty="0">
                <a:solidFill>
                  <a:prstClr val="black"/>
                </a:solidFill>
                <a:latin typeface="Open Sans"/>
                <a:cs typeface="Open Sans"/>
              </a:rPr>
              <a:t>than</a:t>
            </a:r>
            <a:r>
              <a:rPr sz="1050" b="1" spc="-16" dirty="0">
                <a:solidFill>
                  <a:prstClr val="black"/>
                </a:solidFill>
                <a:latin typeface="Open Sans"/>
                <a:cs typeface="Open Sans"/>
              </a:rPr>
              <a:t> </a:t>
            </a:r>
            <a:r>
              <a:rPr sz="1050" b="1" spc="-12" dirty="0">
                <a:solidFill>
                  <a:prstClr val="black"/>
                </a:solidFill>
                <a:latin typeface="Open Sans"/>
                <a:cs typeface="Open Sans"/>
              </a:rPr>
              <a:t>15%?</a:t>
            </a:r>
            <a:endParaRPr sz="1050" dirty="0">
              <a:solidFill>
                <a:prstClr val="black"/>
              </a:solidFill>
              <a:latin typeface="Open Sans"/>
              <a:cs typeface="Open Sans"/>
            </a:endParaRPr>
          </a:p>
        </p:txBody>
      </p:sp>
      <p:sp>
        <p:nvSpPr>
          <p:cNvPr id="45" name="object 6">
            <a:extLst>
              <a:ext uri="{FF2B5EF4-FFF2-40B4-BE49-F238E27FC236}">
                <a16:creationId xmlns:a16="http://schemas.microsoft.com/office/drawing/2014/main" id="{8123EF8C-31E6-46CA-AA8D-AA1475BAA51C}"/>
              </a:ext>
            </a:extLst>
          </p:cNvPr>
          <p:cNvSpPr txBox="1"/>
          <p:nvPr/>
        </p:nvSpPr>
        <p:spPr>
          <a:xfrm>
            <a:off x="5619370" y="4825082"/>
            <a:ext cx="667803" cy="217415"/>
          </a:xfrm>
          <a:prstGeom prst="rect">
            <a:avLst/>
          </a:prstGeom>
        </p:spPr>
        <p:txBody>
          <a:bodyPr vert="horz" wrap="square" lIns="0" tIns="9572" rIns="0" bIns="0" rtlCol="0">
            <a:spAutoFit/>
          </a:bodyPr>
          <a:lstStyle/>
          <a:p>
            <a:pPr marL="10076" marR="4031" defTabSz="914378">
              <a:lnSpc>
                <a:spcPct val="102099"/>
              </a:lnSpc>
              <a:spcBef>
                <a:spcPts val="75"/>
              </a:spcBef>
            </a:pPr>
            <a:r>
              <a:rPr sz="675" spc="4" dirty="0">
                <a:solidFill>
                  <a:prstClr val="black"/>
                </a:solidFill>
                <a:latin typeface="Open Sans Light"/>
                <a:cs typeface="Open Sans Light"/>
              </a:rPr>
              <a:t>Short term </a:t>
            </a:r>
            <a:r>
              <a:rPr sz="675" spc="8" dirty="0">
                <a:solidFill>
                  <a:prstClr val="black"/>
                </a:solidFill>
                <a:latin typeface="Open Sans Light"/>
                <a:cs typeface="Open Sans Light"/>
              </a:rPr>
              <a:t> </a:t>
            </a:r>
            <a:r>
              <a:rPr sz="675" spc="4" dirty="0">
                <a:solidFill>
                  <a:prstClr val="black"/>
                </a:solidFill>
                <a:latin typeface="Open Sans Light"/>
                <a:cs typeface="Open Sans Light"/>
              </a:rPr>
              <a:t>(within</a:t>
            </a:r>
            <a:r>
              <a:rPr sz="675" spc="-32" dirty="0">
                <a:solidFill>
                  <a:prstClr val="black"/>
                </a:solidFill>
                <a:latin typeface="Open Sans Light"/>
                <a:cs typeface="Open Sans Light"/>
              </a:rPr>
              <a:t> </a:t>
            </a:r>
            <a:r>
              <a:rPr sz="675" spc="4" dirty="0">
                <a:solidFill>
                  <a:prstClr val="black"/>
                </a:solidFill>
                <a:latin typeface="Open Sans Light"/>
                <a:cs typeface="Open Sans Light"/>
              </a:rPr>
              <a:t>1</a:t>
            </a:r>
            <a:r>
              <a:rPr sz="675" spc="-28" dirty="0">
                <a:solidFill>
                  <a:prstClr val="black"/>
                </a:solidFill>
                <a:latin typeface="Open Sans Light"/>
                <a:cs typeface="Open Sans Light"/>
              </a:rPr>
              <a:t> </a:t>
            </a:r>
            <a:r>
              <a:rPr sz="675" spc="4" dirty="0">
                <a:solidFill>
                  <a:prstClr val="black"/>
                </a:solidFill>
                <a:latin typeface="Open Sans Light"/>
                <a:cs typeface="Open Sans Light"/>
              </a:rPr>
              <a:t>year)</a:t>
            </a:r>
            <a:endParaRPr sz="675" dirty="0">
              <a:solidFill>
                <a:prstClr val="black"/>
              </a:solidFill>
              <a:latin typeface="Open Sans Light"/>
              <a:cs typeface="Open Sans Light"/>
            </a:endParaRPr>
          </a:p>
        </p:txBody>
      </p:sp>
      <p:sp>
        <p:nvSpPr>
          <p:cNvPr id="46" name="object 7">
            <a:extLst>
              <a:ext uri="{FF2B5EF4-FFF2-40B4-BE49-F238E27FC236}">
                <a16:creationId xmlns:a16="http://schemas.microsoft.com/office/drawing/2014/main" id="{E0F6D28B-D65C-4473-B5B9-1AEE4B65FFDA}"/>
              </a:ext>
            </a:extLst>
          </p:cNvPr>
          <p:cNvSpPr txBox="1"/>
          <p:nvPr/>
        </p:nvSpPr>
        <p:spPr>
          <a:xfrm>
            <a:off x="6669569" y="4825082"/>
            <a:ext cx="667803" cy="217415"/>
          </a:xfrm>
          <a:prstGeom prst="rect">
            <a:avLst/>
          </a:prstGeom>
        </p:spPr>
        <p:txBody>
          <a:bodyPr vert="horz" wrap="square" lIns="0" tIns="9572" rIns="0" bIns="0" rtlCol="0">
            <a:spAutoFit/>
          </a:bodyPr>
          <a:lstStyle/>
          <a:p>
            <a:pPr marL="10076" marR="4031" defTabSz="914378">
              <a:lnSpc>
                <a:spcPct val="102099"/>
              </a:lnSpc>
              <a:spcBef>
                <a:spcPts val="75"/>
              </a:spcBef>
            </a:pPr>
            <a:r>
              <a:rPr sz="675" spc="4" dirty="0">
                <a:solidFill>
                  <a:prstClr val="black"/>
                </a:solidFill>
                <a:latin typeface="Open Sans Light"/>
                <a:cs typeface="Open Sans Light"/>
              </a:rPr>
              <a:t>Medium term  (2-3</a:t>
            </a:r>
            <a:r>
              <a:rPr sz="675" spc="-12" dirty="0">
                <a:solidFill>
                  <a:prstClr val="black"/>
                </a:solidFill>
                <a:latin typeface="Open Sans Light"/>
                <a:cs typeface="Open Sans Light"/>
              </a:rPr>
              <a:t> </a:t>
            </a:r>
            <a:r>
              <a:rPr sz="675" spc="4" dirty="0">
                <a:solidFill>
                  <a:prstClr val="black"/>
                </a:solidFill>
                <a:latin typeface="Open Sans Light"/>
                <a:cs typeface="Open Sans Light"/>
              </a:rPr>
              <a:t>years)</a:t>
            </a:r>
            <a:endParaRPr sz="675" dirty="0">
              <a:solidFill>
                <a:prstClr val="black"/>
              </a:solidFill>
              <a:latin typeface="Open Sans Light"/>
              <a:cs typeface="Open Sans Light"/>
            </a:endParaRPr>
          </a:p>
        </p:txBody>
      </p:sp>
      <p:sp>
        <p:nvSpPr>
          <p:cNvPr id="47" name="object 8">
            <a:extLst>
              <a:ext uri="{FF2B5EF4-FFF2-40B4-BE49-F238E27FC236}">
                <a16:creationId xmlns:a16="http://schemas.microsoft.com/office/drawing/2014/main" id="{066F6C7C-AA28-4C7C-9DE4-43EF7F9CEFC6}"/>
              </a:ext>
            </a:extLst>
          </p:cNvPr>
          <p:cNvSpPr txBox="1"/>
          <p:nvPr/>
        </p:nvSpPr>
        <p:spPr>
          <a:xfrm>
            <a:off x="7682550" y="4825833"/>
            <a:ext cx="792838" cy="219448"/>
          </a:xfrm>
          <a:prstGeom prst="rect">
            <a:avLst/>
          </a:prstGeom>
        </p:spPr>
        <p:txBody>
          <a:bodyPr vert="horz" wrap="square" lIns="0" tIns="11586" rIns="0" bIns="0" rtlCol="0">
            <a:spAutoFit/>
          </a:bodyPr>
          <a:lstStyle/>
          <a:p>
            <a:pPr marL="10076" defTabSz="914378">
              <a:spcBef>
                <a:spcPts val="91"/>
              </a:spcBef>
            </a:pPr>
            <a:r>
              <a:rPr sz="675" dirty="0">
                <a:solidFill>
                  <a:prstClr val="black"/>
                </a:solidFill>
                <a:latin typeface="Open Sans Light"/>
                <a:cs typeface="Open Sans Light"/>
              </a:rPr>
              <a:t>Long</a:t>
            </a:r>
            <a:r>
              <a:rPr sz="675" spc="-24" dirty="0">
                <a:solidFill>
                  <a:prstClr val="black"/>
                </a:solidFill>
                <a:latin typeface="Open Sans Light"/>
                <a:cs typeface="Open Sans Light"/>
              </a:rPr>
              <a:t> </a:t>
            </a:r>
            <a:r>
              <a:rPr sz="675" spc="4" dirty="0">
                <a:solidFill>
                  <a:prstClr val="black"/>
                </a:solidFill>
                <a:latin typeface="Open Sans Light"/>
                <a:cs typeface="Open Sans Light"/>
              </a:rPr>
              <a:t>term</a:t>
            </a:r>
            <a:endParaRPr sz="675" dirty="0">
              <a:solidFill>
                <a:prstClr val="black"/>
              </a:solidFill>
              <a:latin typeface="Open Sans Light"/>
              <a:cs typeface="Open Sans Light"/>
            </a:endParaRPr>
          </a:p>
          <a:p>
            <a:pPr marL="10076" defTabSz="914378">
              <a:spcBef>
                <a:spcPts val="12"/>
              </a:spcBef>
            </a:pPr>
            <a:r>
              <a:rPr sz="675" spc="4" dirty="0">
                <a:solidFill>
                  <a:prstClr val="black"/>
                </a:solidFill>
                <a:latin typeface="Open Sans Light"/>
                <a:cs typeface="Open Sans Light"/>
              </a:rPr>
              <a:t>(in</a:t>
            </a:r>
            <a:r>
              <a:rPr sz="675" spc="-20" dirty="0">
                <a:solidFill>
                  <a:prstClr val="black"/>
                </a:solidFill>
                <a:latin typeface="Open Sans Light"/>
                <a:cs typeface="Open Sans Light"/>
              </a:rPr>
              <a:t> </a:t>
            </a:r>
            <a:r>
              <a:rPr sz="675" spc="4" dirty="0">
                <a:solidFill>
                  <a:prstClr val="black"/>
                </a:solidFill>
                <a:latin typeface="Open Sans Light"/>
                <a:cs typeface="Open Sans Light"/>
              </a:rPr>
              <a:t>over</a:t>
            </a:r>
            <a:r>
              <a:rPr sz="675" spc="-16" dirty="0">
                <a:solidFill>
                  <a:prstClr val="black"/>
                </a:solidFill>
                <a:latin typeface="Open Sans Light"/>
                <a:cs typeface="Open Sans Light"/>
              </a:rPr>
              <a:t> </a:t>
            </a:r>
            <a:r>
              <a:rPr sz="675" spc="4" dirty="0">
                <a:solidFill>
                  <a:prstClr val="black"/>
                </a:solidFill>
                <a:latin typeface="Open Sans Light"/>
                <a:cs typeface="Open Sans Light"/>
              </a:rPr>
              <a:t>3</a:t>
            </a:r>
            <a:r>
              <a:rPr sz="675" spc="-16" dirty="0">
                <a:solidFill>
                  <a:prstClr val="black"/>
                </a:solidFill>
                <a:latin typeface="Open Sans Light"/>
                <a:cs typeface="Open Sans Light"/>
              </a:rPr>
              <a:t> </a:t>
            </a:r>
            <a:r>
              <a:rPr sz="675" spc="4" dirty="0">
                <a:solidFill>
                  <a:prstClr val="black"/>
                </a:solidFill>
                <a:latin typeface="Open Sans Light"/>
                <a:cs typeface="Open Sans Light"/>
              </a:rPr>
              <a:t>years)</a:t>
            </a:r>
            <a:endParaRPr sz="675" dirty="0">
              <a:solidFill>
                <a:prstClr val="black"/>
              </a:solidFill>
              <a:latin typeface="Open Sans Light"/>
              <a:cs typeface="Open Sans Light"/>
            </a:endParaRPr>
          </a:p>
        </p:txBody>
      </p:sp>
      <p:sp>
        <p:nvSpPr>
          <p:cNvPr id="48" name="object 9">
            <a:extLst>
              <a:ext uri="{FF2B5EF4-FFF2-40B4-BE49-F238E27FC236}">
                <a16:creationId xmlns:a16="http://schemas.microsoft.com/office/drawing/2014/main" id="{CE1E5EEA-81A5-4EA5-8D79-6D210B6EBF3E}"/>
              </a:ext>
            </a:extLst>
          </p:cNvPr>
          <p:cNvSpPr txBox="1"/>
          <p:nvPr/>
        </p:nvSpPr>
        <p:spPr>
          <a:xfrm>
            <a:off x="5788647" y="2458369"/>
            <a:ext cx="3142779" cy="284594"/>
          </a:xfrm>
          <a:prstGeom prst="rect">
            <a:avLst/>
          </a:prstGeom>
        </p:spPr>
        <p:txBody>
          <a:bodyPr vert="horz" wrap="square" lIns="0" tIns="11586" rIns="0" bIns="0" rtlCol="0">
            <a:spAutoFit/>
          </a:bodyPr>
          <a:lstStyle/>
          <a:p>
            <a:pPr marL="10076" defTabSz="914378">
              <a:spcBef>
                <a:spcPts val="91"/>
              </a:spcBef>
              <a:tabLst>
                <a:tab pos="2589415" algn="l"/>
              </a:tabLst>
            </a:pPr>
            <a:r>
              <a:rPr sz="595" b="1" spc="4" dirty="0">
                <a:solidFill>
                  <a:prstClr val="black"/>
                </a:solidFill>
                <a:latin typeface="Open Sans"/>
                <a:cs typeface="Open Sans"/>
              </a:rPr>
              <a:t>	</a:t>
            </a:r>
            <a:endParaRPr sz="595" dirty="0">
              <a:solidFill>
                <a:prstClr val="black"/>
              </a:solidFill>
              <a:latin typeface="Open Sans"/>
              <a:cs typeface="Open Sans"/>
            </a:endParaRPr>
          </a:p>
          <a:p>
            <a:pPr marL="73048" algn="ctr" defTabSz="914378">
              <a:spcBef>
                <a:spcPts val="714"/>
              </a:spcBef>
              <a:tabLst>
                <a:tab pos="787907" algn="l"/>
              </a:tabLst>
            </a:pPr>
            <a:r>
              <a:rPr sz="595" spc="8" dirty="0">
                <a:solidFill>
                  <a:prstClr val="black"/>
                </a:solidFill>
                <a:latin typeface="Open Sans Light"/>
                <a:cs typeface="Open Sans Light"/>
              </a:rPr>
              <a:t>34%	34%</a:t>
            </a:r>
            <a:endParaRPr sz="595" dirty="0">
              <a:solidFill>
                <a:prstClr val="black"/>
              </a:solidFill>
              <a:latin typeface="Open Sans Light"/>
              <a:cs typeface="Open Sans Light"/>
            </a:endParaRPr>
          </a:p>
        </p:txBody>
      </p:sp>
      <p:grpSp>
        <p:nvGrpSpPr>
          <p:cNvPr id="49" name="object 10">
            <a:extLst>
              <a:ext uri="{FF2B5EF4-FFF2-40B4-BE49-F238E27FC236}">
                <a16:creationId xmlns:a16="http://schemas.microsoft.com/office/drawing/2014/main" id="{462D7190-531A-49DB-B0D8-DFB30B9284B9}"/>
              </a:ext>
            </a:extLst>
          </p:cNvPr>
          <p:cNvGrpSpPr/>
          <p:nvPr/>
        </p:nvGrpSpPr>
        <p:grpSpPr>
          <a:xfrm>
            <a:off x="5718369" y="2783089"/>
            <a:ext cx="2373269" cy="1971255"/>
            <a:chOff x="715708" y="2013089"/>
            <a:chExt cx="2205990" cy="2484755"/>
          </a:xfrm>
        </p:grpSpPr>
        <p:sp>
          <p:nvSpPr>
            <p:cNvPr id="50" name="object 11">
              <a:extLst>
                <a:ext uri="{FF2B5EF4-FFF2-40B4-BE49-F238E27FC236}">
                  <a16:creationId xmlns:a16="http://schemas.microsoft.com/office/drawing/2014/main" id="{CD6AF853-DC27-48C5-994F-184CBB2245EA}"/>
                </a:ext>
              </a:extLst>
            </p:cNvPr>
            <p:cNvSpPr/>
            <p:nvPr/>
          </p:nvSpPr>
          <p:spPr>
            <a:xfrm>
              <a:off x="715708" y="2692907"/>
              <a:ext cx="367030" cy="1804670"/>
            </a:xfrm>
            <a:custGeom>
              <a:avLst/>
              <a:gdLst/>
              <a:ahLst/>
              <a:cxnLst/>
              <a:rect l="l" t="t" r="r" b="b"/>
              <a:pathLst>
                <a:path w="367030" h="1804670">
                  <a:moveTo>
                    <a:pt x="367004" y="0"/>
                  </a:moveTo>
                  <a:lnTo>
                    <a:pt x="0" y="0"/>
                  </a:lnTo>
                  <a:lnTo>
                    <a:pt x="0" y="1804657"/>
                  </a:lnTo>
                  <a:lnTo>
                    <a:pt x="367004" y="1804657"/>
                  </a:lnTo>
                  <a:lnTo>
                    <a:pt x="367004" y="0"/>
                  </a:lnTo>
                  <a:close/>
                </a:path>
              </a:pathLst>
            </a:custGeom>
            <a:solidFill>
              <a:srgbClr val="82B42B"/>
            </a:solidFill>
          </p:spPr>
          <p:txBody>
            <a:bodyPr wrap="square" lIns="0" tIns="0" rIns="0" bIns="0" rtlCol="0"/>
            <a:lstStyle/>
            <a:p>
              <a:pPr defTabSz="914378"/>
              <a:endParaRPr sz="1904">
                <a:solidFill>
                  <a:prstClr val="black"/>
                </a:solidFill>
                <a:latin typeface="Verdana"/>
              </a:endParaRPr>
            </a:p>
          </p:txBody>
        </p:sp>
        <p:sp>
          <p:nvSpPr>
            <p:cNvPr id="51" name="object 12">
              <a:extLst>
                <a:ext uri="{FF2B5EF4-FFF2-40B4-BE49-F238E27FC236}">
                  <a16:creationId xmlns:a16="http://schemas.microsoft.com/office/drawing/2014/main" id="{F3E1A4FB-2EA6-4828-AB10-B950E5D3D52A}"/>
                </a:ext>
              </a:extLst>
            </p:cNvPr>
            <p:cNvSpPr/>
            <p:nvPr/>
          </p:nvSpPr>
          <p:spPr>
            <a:xfrm>
              <a:off x="1634490" y="2013089"/>
              <a:ext cx="367030" cy="2484755"/>
            </a:xfrm>
            <a:custGeom>
              <a:avLst/>
              <a:gdLst/>
              <a:ahLst/>
              <a:cxnLst/>
              <a:rect l="l" t="t" r="r" b="b"/>
              <a:pathLst>
                <a:path w="367030" h="2484754">
                  <a:moveTo>
                    <a:pt x="367004" y="0"/>
                  </a:moveTo>
                  <a:lnTo>
                    <a:pt x="0" y="0"/>
                  </a:lnTo>
                  <a:lnTo>
                    <a:pt x="0" y="2484475"/>
                  </a:lnTo>
                  <a:lnTo>
                    <a:pt x="367004" y="2484475"/>
                  </a:lnTo>
                  <a:lnTo>
                    <a:pt x="367004" y="0"/>
                  </a:lnTo>
                  <a:close/>
                </a:path>
              </a:pathLst>
            </a:custGeom>
            <a:solidFill>
              <a:srgbClr val="BBBCBC"/>
            </a:solidFill>
          </p:spPr>
          <p:txBody>
            <a:bodyPr wrap="square" lIns="0" tIns="0" rIns="0" bIns="0" rtlCol="0"/>
            <a:lstStyle/>
            <a:p>
              <a:pPr defTabSz="914378"/>
              <a:endParaRPr sz="1904">
                <a:solidFill>
                  <a:prstClr val="black"/>
                </a:solidFill>
                <a:latin typeface="Verdana"/>
              </a:endParaRPr>
            </a:p>
          </p:txBody>
        </p:sp>
        <p:sp>
          <p:nvSpPr>
            <p:cNvPr id="52" name="object 13">
              <a:extLst>
                <a:ext uri="{FF2B5EF4-FFF2-40B4-BE49-F238E27FC236}">
                  <a16:creationId xmlns:a16="http://schemas.microsoft.com/office/drawing/2014/main" id="{06B143FB-00E9-40DA-A042-097E8737B3D1}"/>
                </a:ext>
              </a:extLst>
            </p:cNvPr>
            <p:cNvSpPr/>
            <p:nvPr/>
          </p:nvSpPr>
          <p:spPr>
            <a:xfrm>
              <a:off x="2553284" y="2013089"/>
              <a:ext cx="368300" cy="2484755"/>
            </a:xfrm>
            <a:custGeom>
              <a:avLst/>
              <a:gdLst/>
              <a:ahLst/>
              <a:cxnLst/>
              <a:rect l="l" t="t" r="r" b="b"/>
              <a:pathLst>
                <a:path w="368300" h="2484754">
                  <a:moveTo>
                    <a:pt x="367842" y="0"/>
                  </a:moveTo>
                  <a:lnTo>
                    <a:pt x="0" y="0"/>
                  </a:lnTo>
                  <a:lnTo>
                    <a:pt x="0" y="2484475"/>
                  </a:lnTo>
                  <a:lnTo>
                    <a:pt x="367842" y="2484475"/>
                  </a:lnTo>
                  <a:lnTo>
                    <a:pt x="367842" y="0"/>
                  </a:lnTo>
                  <a:close/>
                </a:path>
              </a:pathLst>
            </a:custGeom>
            <a:solidFill>
              <a:srgbClr val="1C2C56"/>
            </a:solidFill>
          </p:spPr>
          <p:txBody>
            <a:bodyPr wrap="square" lIns="0" tIns="0" rIns="0" bIns="0" rtlCol="0"/>
            <a:lstStyle/>
            <a:p>
              <a:pPr defTabSz="914378"/>
              <a:endParaRPr sz="1904">
                <a:solidFill>
                  <a:prstClr val="black"/>
                </a:solidFill>
                <a:latin typeface="Verdana"/>
              </a:endParaRPr>
            </a:p>
          </p:txBody>
        </p:sp>
      </p:grpSp>
      <p:sp>
        <p:nvSpPr>
          <p:cNvPr id="53" name="object 14">
            <a:extLst>
              <a:ext uri="{FF2B5EF4-FFF2-40B4-BE49-F238E27FC236}">
                <a16:creationId xmlns:a16="http://schemas.microsoft.com/office/drawing/2014/main" id="{A7AA82ED-5F73-4244-9782-031F0E723DAA}"/>
              </a:ext>
            </a:extLst>
          </p:cNvPr>
          <p:cNvSpPr txBox="1"/>
          <p:nvPr/>
        </p:nvSpPr>
        <p:spPr>
          <a:xfrm>
            <a:off x="5788647" y="3189520"/>
            <a:ext cx="170778" cy="103263"/>
          </a:xfrm>
          <a:prstGeom prst="rect">
            <a:avLst/>
          </a:prstGeom>
        </p:spPr>
        <p:txBody>
          <a:bodyPr vert="horz" wrap="square" lIns="0" tIns="11586" rIns="0" bIns="0" rtlCol="0">
            <a:spAutoFit/>
          </a:bodyPr>
          <a:lstStyle/>
          <a:p>
            <a:pPr marL="10076" defTabSz="914378">
              <a:spcBef>
                <a:spcPts val="91"/>
              </a:spcBef>
            </a:pPr>
            <a:r>
              <a:rPr sz="595" spc="8" dirty="0">
                <a:solidFill>
                  <a:prstClr val="black"/>
                </a:solidFill>
                <a:latin typeface="Open Sans Light"/>
                <a:cs typeface="Open Sans Light"/>
              </a:rPr>
              <a:t>25%</a:t>
            </a:r>
            <a:endParaRPr sz="595">
              <a:solidFill>
                <a:prstClr val="black"/>
              </a:solidFill>
              <a:latin typeface="Open Sans Light"/>
              <a:cs typeface="Open Sans Light"/>
            </a:endParaRPr>
          </a:p>
        </p:txBody>
      </p:sp>
      <p:sp>
        <p:nvSpPr>
          <p:cNvPr id="54" name="object 15">
            <a:extLst>
              <a:ext uri="{FF2B5EF4-FFF2-40B4-BE49-F238E27FC236}">
                <a16:creationId xmlns:a16="http://schemas.microsoft.com/office/drawing/2014/main" id="{5B9ABAB5-55B3-43C1-BA6A-E8D94BF49D27}"/>
              </a:ext>
            </a:extLst>
          </p:cNvPr>
          <p:cNvSpPr txBox="1"/>
          <p:nvPr/>
        </p:nvSpPr>
        <p:spPr>
          <a:xfrm>
            <a:off x="5469419" y="3121808"/>
            <a:ext cx="91564" cy="950112"/>
          </a:xfrm>
          <a:prstGeom prst="rect">
            <a:avLst/>
          </a:prstGeom>
        </p:spPr>
        <p:txBody>
          <a:bodyPr vert="vert270" wrap="square" lIns="0" tIns="16625" rIns="0" bIns="0" rtlCol="0">
            <a:spAutoFit/>
          </a:bodyPr>
          <a:lstStyle/>
          <a:p>
            <a:pPr marL="10076" defTabSz="914378">
              <a:spcBef>
                <a:spcPts val="131"/>
              </a:spcBef>
            </a:pPr>
            <a:r>
              <a:rPr sz="595" spc="8" dirty="0">
                <a:solidFill>
                  <a:prstClr val="black"/>
                </a:solidFill>
                <a:latin typeface="Open Sans Light"/>
                <a:cs typeface="Open Sans Light"/>
              </a:rPr>
              <a:t>%</a:t>
            </a:r>
            <a:r>
              <a:rPr sz="595" spc="-8" dirty="0">
                <a:solidFill>
                  <a:prstClr val="black"/>
                </a:solidFill>
                <a:latin typeface="Open Sans Light"/>
                <a:cs typeface="Open Sans Light"/>
              </a:rPr>
              <a:t> </a:t>
            </a:r>
            <a:r>
              <a:rPr sz="595" spc="4" dirty="0">
                <a:solidFill>
                  <a:prstClr val="black"/>
                </a:solidFill>
                <a:latin typeface="Open Sans Light"/>
                <a:cs typeface="Open Sans Light"/>
              </a:rPr>
              <a:t>of</a:t>
            </a:r>
            <a:r>
              <a:rPr sz="595" spc="-8" dirty="0">
                <a:solidFill>
                  <a:prstClr val="black"/>
                </a:solidFill>
                <a:latin typeface="Open Sans Light"/>
                <a:cs typeface="Open Sans Light"/>
              </a:rPr>
              <a:t> </a:t>
            </a:r>
            <a:r>
              <a:rPr sz="595" spc="4" dirty="0">
                <a:solidFill>
                  <a:prstClr val="black"/>
                </a:solidFill>
                <a:latin typeface="Open Sans Light"/>
                <a:cs typeface="Open Sans Light"/>
              </a:rPr>
              <a:t>Pillar</a:t>
            </a:r>
            <a:r>
              <a:rPr sz="595" spc="-8" dirty="0">
                <a:solidFill>
                  <a:prstClr val="black"/>
                </a:solidFill>
                <a:latin typeface="Open Sans Light"/>
                <a:cs typeface="Open Sans Light"/>
              </a:rPr>
              <a:t> </a:t>
            </a:r>
            <a:r>
              <a:rPr sz="595" spc="4" dirty="0">
                <a:solidFill>
                  <a:prstClr val="black"/>
                </a:solidFill>
                <a:latin typeface="Open Sans Light"/>
                <a:cs typeface="Open Sans Light"/>
              </a:rPr>
              <a:t>1</a:t>
            </a:r>
            <a:r>
              <a:rPr sz="595" spc="-4" dirty="0">
                <a:solidFill>
                  <a:prstClr val="black"/>
                </a:solidFill>
                <a:latin typeface="Open Sans Light"/>
                <a:cs typeface="Open Sans Light"/>
              </a:rPr>
              <a:t> </a:t>
            </a:r>
            <a:r>
              <a:rPr sz="595" dirty="0">
                <a:solidFill>
                  <a:prstClr val="black"/>
                </a:solidFill>
                <a:latin typeface="Open Sans Light"/>
                <a:cs typeface="Open Sans Light"/>
              </a:rPr>
              <a:t>relevant</a:t>
            </a:r>
            <a:r>
              <a:rPr sz="595" spc="-8" dirty="0">
                <a:solidFill>
                  <a:prstClr val="black"/>
                </a:solidFill>
                <a:latin typeface="Open Sans Light"/>
                <a:cs typeface="Open Sans Light"/>
              </a:rPr>
              <a:t> </a:t>
            </a:r>
            <a:r>
              <a:rPr sz="595" spc="4" dirty="0">
                <a:solidFill>
                  <a:prstClr val="black"/>
                </a:solidFill>
                <a:latin typeface="Open Sans Light"/>
                <a:cs typeface="Open Sans Light"/>
              </a:rPr>
              <a:t>group</a:t>
            </a:r>
            <a:endParaRPr sz="595">
              <a:solidFill>
                <a:prstClr val="black"/>
              </a:solidFill>
              <a:latin typeface="Open Sans Light"/>
              <a:cs typeface="Open Sans Light"/>
            </a:endParaRPr>
          </a:p>
        </p:txBody>
      </p:sp>
      <p:sp>
        <p:nvSpPr>
          <p:cNvPr id="55" name="object 28">
            <a:extLst>
              <a:ext uri="{FF2B5EF4-FFF2-40B4-BE49-F238E27FC236}">
                <a16:creationId xmlns:a16="http://schemas.microsoft.com/office/drawing/2014/main" id="{3A0B9EBB-45AA-46D1-9BA6-73110B74488E}"/>
              </a:ext>
            </a:extLst>
          </p:cNvPr>
          <p:cNvSpPr/>
          <p:nvPr/>
        </p:nvSpPr>
        <p:spPr>
          <a:xfrm>
            <a:off x="5489033" y="5512056"/>
            <a:ext cx="68513" cy="68513"/>
          </a:xfrm>
          <a:custGeom>
            <a:avLst/>
            <a:gdLst/>
            <a:ahLst/>
            <a:cxnLst/>
            <a:rect l="l" t="t" r="r" b="b"/>
            <a:pathLst>
              <a:path w="86359" h="86360">
                <a:moveTo>
                  <a:pt x="86093" y="0"/>
                </a:moveTo>
                <a:lnTo>
                  <a:pt x="0" y="0"/>
                </a:lnTo>
                <a:lnTo>
                  <a:pt x="0" y="86106"/>
                </a:lnTo>
                <a:lnTo>
                  <a:pt x="86093" y="86106"/>
                </a:lnTo>
                <a:lnTo>
                  <a:pt x="86093" y="0"/>
                </a:lnTo>
                <a:close/>
              </a:path>
            </a:pathLst>
          </a:custGeom>
          <a:solidFill>
            <a:srgbClr val="1C2C56"/>
          </a:solidFill>
        </p:spPr>
        <p:txBody>
          <a:bodyPr wrap="square" lIns="0" tIns="0" rIns="0" bIns="0" rtlCol="0"/>
          <a:lstStyle/>
          <a:p>
            <a:pPr defTabSz="914378"/>
            <a:endParaRPr sz="2400">
              <a:solidFill>
                <a:prstClr val="black"/>
              </a:solidFill>
              <a:latin typeface="Verdana"/>
            </a:endParaRPr>
          </a:p>
        </p:txBody>
      </p:sp>
      <p:sp>
        <p:nvSpPr>
          <p:cNvPr id="56" name="object 29">
            <a:extLst>
              <a:ext uri="{FF2B5EF4-FFF2-40B4-BE49-F238E27FC236}">
                <a16:creationId xmlns:a16="http://schemas.microsoft.com/office/drawing/2014/main" id="{190A1E94-1201-48D2-BA48-1B11D5F46EC7}"/>
              </a:ext>
            </a:extLst>
          </p:cNvPr>
          <p:cNvSpPr/>
          <p:nvPr/>
        </p:nvSpPr>
        <p:spPr>
          <a:xfrm>
            <a:off x="5489033" y="5288080"/>
            <a:ext cx="68513" cy="68513"/>
          </a:xfrm>
          <a:custGeom>
            <a:avLst/>
            <a:gdLst/>
            <a:ahLst/>
            <a:cxnLst/>
            <a:rect l="l" t="t" r="r" b="b"/>
            <a:pathLst>
              <a:path w="86359" h="86360">
                <a:moveTo>
                  <a:pt x="86093" y="0"/>
                </a:moveTo>
                <a:lnTo>
                  <a:pt x="0" y="0"/>
                </a:lnTo>
                <a:lnTo>
                  <a:pt x="0" y="86093"/>
                </a:lnTo>
                <a:lnTo>
                  <a:pt x="86093" y="86093"/>
                </a:lnTo>
                <a:lnTo>
                  <a:pt x="86093" y="0"/>
                </a:lnTo>
                <a:close/>
              </a:path>
            </a:pathLst>
          </a:custGeom>
          <a:solidFill>
            <a:srgbClr val="82B42B"/>
          </a:solidFill>
        </p:spPr>
        <p:txBody>
          <a:bodyPr wrap="square" lIns="0" tIns="0" rIns="0" bIns="0" rtlCol="0"/>
          <a:lstStyle/>
          <a:p>
            <a:pPr defTabSz="914378"/>
            <a:endParaRPr sz="2400">
              <a:solidFill>
                <a:prstClr val="black"/>
              </a:solidFill>
              <a:latin typeface="Verdana"/>
            </a:endParaRPr>
          </a:p>
        </p:txBody>
      </p:sp>
      <p:sp>
        <p:nvSpPr>
          <p:cNvPr id="57" name="object 30">
            <a:extLst>
              <a:ext uri="{FF2B5EF4-FFF2-40B4-BE49-F238E27FC236}">
                <a16:creationId xmlns:a16="http://schemas.microsoft.com/office/drawing/2014/main" id="{092C6600-3600-4B47-A64E-D653B1C0EBA3}"/>
              </a:ext>
            </a:extLst>
          </p:cNvPr>
          <p:cNvSpPr/>
          <p:nvPr/>
        </p:nvSpPr>
        <p:spPr>
          <a:xfrm>
            <a:off x="5489033" y="5403000"/>
            <a:ext cx="68513" cy="68513"/>
          </a:xfrm>
          <a:custGeom>
            <a:avLst/>
            <a:gdLst/>
            <a:ahLst/>
            <a:cxnLst/>
            <a:rect l="l" t="t" r="r" b="b"/>
            <a:pathLst>
              <a:path w="86359" h="86360">
                <a:moveTo>
                  <a:pt x="86093" y="0"/>
                </a:moveTo>
                <a:lnTo>
                  <a:pt x="0" y="0"/>
                </a:lnTo>
                <a:lnTo>
                  <a:pt x="0" y="86105"/>
                </a:lnTo>
                <a:lnTo>
                  <a:pt x="86093" y="86105"/>
                </a:lnTo>
                <a:lnTo>
                  <a:pt x="86093" y="0"/>
                </a:lnTo>
                <a:close/>
              </a:path>
            </a:pathLst>
          </a:custGeom>
          <a:solidFill>
            <a:srgbClr val="BBBCBC"/>
          </a:solidFill>
        </p:spPr>
        <p:txBody>
          <a:bodyPr wrap="square" lIns="0" tIns="0" rIns="0" bIns="0" rtlCol="0"/>
          <a:lstStyle/>
          <a:p>
            <a:pPr defTabSz="914378"/>
            <a:endParaRPr sz="2400">
              <a:solidFill>
                <a:prstClr val="black"/>
              </a:solidFill>
              <a:latin typeface="Verdana"/>
            </a:endParaRPr>
          </a:p>
        </p:txBody>
      </p:sp>
      <p:sp>
        <p:nvSpPr>
          <p:cNvPr id="58" name="object 31">
            <a:extLst>
              <a:ext uri="{FF2B5EF4-FFF2-40B4-BE49-F238E27FC236}">
                <a16:creationId xmlns:a16="http://schemas.microsoft.com/office/drawing/2014/main" id="{47F8E43A-8B39-4E8F-999B-7DB09A4D8CFD}"/>
              </a:ext>
            </a:extLst>
          </p:cNvPr>
          <p:cNvSpPr txBox="1"/>
          <p:nvPr/>
        </p:nvSpPr>
        <p:spPr>
          <a:xfrm>
            <a:off x="5588548" y="5235370"/>
            <a:ext cx="1899935" cy="415007"/>
          </a:xfrm>
          <a:prstGeom prst="rect">
            <a:avLst/>
          </a:prstGeom>
        </p:spPr>
        <p:txBody>
          <a:bodyPr vert="horz" wrap="square" lIns="0" tIns="12594" rIns="0" bIns="0" rtlCol="0">
            <a:spAutoFit/>
          </a:bodyPr>
          <a:lstStyle/>
          <a:p>
            <a:pPr marL="10076" marR="4031" indent="5542" defTabSz="914378">
              <a:lnSpc>
                <a:spcPct val="123500"/>
              </a:lnSpc>
              <a:spcBef>
                <a:spcPts val="99"/>
              </a:spcBef>
            </a:pPr>
            <a:r>
              <a:rPr sz="675" spc="4" dirty="0">
                <a:solidFill>
                  <a:prstClr val="black"/>
                </a:solidFill>
                <a:latin typeface="Open Sans Light"/>
                <a:cs typeface="Open Sans Light"/>
              </a:rPr>
              <a:t>Short term (within 1 year) </a:t>
            </a:r>
            <a:r>
              <a:rPr sz="675" spc="8" dirty="0">
                <a:solidFill>
                  <a:prstClr val="black"/>
                </a:solidFill>
                <a:latin typeface="Open Sans Light"/>
                <a:cs typeface="Open Sans Light"/>
              </a:rPr>
              <a:t> </a:t>
            </a:r>
            <a:endParaRPr lang="en-US" sz="675" spc="8" dirty="0">
              <a:solidFill>
                <a:prstClr val="black"/>
              </a:solidFill>
              <a:latin typeface="Open Sans Light"/>
              <a:cs typeface="Open Sans Light"/>
            </a:endParaRPr>
          </a:p>
          <a:p>
            <a:pPr marL="10076" marR="4031" indent="5542" defTabSz="914378">
              <a:lnSpc>
                <a:spcPct val="123500"/>
              </a:lnSpc>
              <a:spcBef>
                <a:spcPts val="99"/>
              </a:spcBef>
            </a:pPr>
            <a:r>
              <a:rPr sz="675" spc="4" dirty="0">
                <a:solidFill>
                  <a:prstClr val="black"/>
                </a:solidFill>
                <a:latin typeface="Open Sans Light"/>
                <a:cs typeface="Open Sans Light"/>
              </a:rPr>
              <a:t>Medium term (2-3 years) </a:t>
            </a:r>
            <a:r>
              <a:rPr sz="675" spc="8" dirty="0">
                <a:solidFill>
                  <a:prstClr val="black"/>
                </a:solidFill>
                <a:latin typeface="Open Sans Light"/>
                <a:cs typeface="Open Sans Light"/>
              </a:rPr>
              <a:t> </a:t>
            </a:r>
            <a:endParaRPr lang="en-US" sz="675" spc="8" dirty="0">
              <a:solidFill>
                <a:prstClr val="black"/>
              </a:solidFill>
              <a:latin typeface="Open Sans Light"/>
              <a:cs typeface="Open Sans Light"/>
            </a:endParaRPr>
          </a:p>
          <a:p>
            <a:pPr marL="10076" marR="4031" indent="5542" defTabSz="914378">
              <a:lnSpc>
                <a:spcPct val="123500"/>
              </a:lnSpc>
              <a:spcBef>
                <a:spcPts val="99"/>
              </a:spcBef>
            </a:pPr>
            <a:r>
              <a:rPr sz="675" dirty="0">
                <a:solidFill>
                  <a:prstClr val="black"/>
                </a:solidFill>
                <a:latin typeface="Open Sans Light"/>
                <a:cs typeface="Open Sans Light"/>
              </a:rPr>
              <a:t>Long</a:t>
            </a:r>
            <a:r>
              <a:rPr sz="675" spc="-8" dirty="0">
                <a:solidFill>
                  <a:prstClr val="black"/>
                </a:solidFill>
                <a:latin typeface="Open Sans Light"/>
                <a:cs typeface="Open Sans Light"/>
              </a:rPr>
              <a:t> </a:t>
            </a:r>
            <a:r>
              <a:rPr sz="675" spc="4" dirty="0">
                <a:solidFill>
                  <a:prstClr val="black"/>
                </a:solidFill>
                <a:latin typeface="Open Sans Light"/>
                <a:cs typeface="Open Sans Light"/>
              </a:rPr>
              <a:t>term</a:t>
            </a:r>
            <a:r>
              <a:rPr sz="675" spc="-8" dirty="0">
                <a:solidFill>
                  <a:prstClr val="black"/>
                </a:solidFill>
                <a:latin typeface="Open Sans Light"/>
                <a:cs typeface="Open Sans Light"/>
              </a:rPr>
              <a:t> </a:t>
            </a:r>
            <a:r>
              <a:rPr sz="675" spc="4" dirty="0">
                <a:solidFill>
                  <a:prstClr val="black"/>
                </a:solidFill>
                <a:latin typeface="Open Sans Light"/>
                <a:cs typeface="Open Sans Light"/>
              </a:rPr>
              <a:t>(in</a:t>
            </a:r>
            <a:r>
              <a:rPr sz="675" spc="-4" dirty="0">
                <a:solidFill>
                  <a:prstClr val="black"/>
                </a:solidFill>
                <a:latin typeface="Open Sans Light"/>
                <a:cs typeface="Open Sans Light"/>
              </a:rPr>
              <a:t> </a:t>
            </a:r>
            <a:r>
              <a:rPr sz="675" spc="4" dirty="0">
                <a:solidFill>
                  <a:prstClr val="black"/>
                </a:solidFill>
                <a:latin typeface="Open Sans Light"/>
                <a:cs typeface="Open Sans Light"/>
              </a:rPr>
              <a:t>over</a:t>
            </a:r>
            <a:r>
              <a:rPr sz="675" spc="-8" dirty="0">
                <a:solidFill>
                  <a:prstClr val="black"/>
                </a:solidFill>
                <a:latin typeface="Open Sans Light"/>
                <a:cs typeface="Open Sans Light"/>
              </a:rPr>
              <a:t> </a:t>
            </a:r>
            <a:r>
              <a:rPr sz="675" spc="4" dirty="0">
                <a:solidFill>
                  <a:prstClr val="black"/>
                </a:solidFill>
                <a:latin typeface="Open Sans Light"/>
                <a:cs typeface="Open Sans Light"/>
              </a:rPr>
              <a:t>3</a:t>
            </a:r>
            <a:r>
              <a:rPr sz="675" spc="-4" dirty="0">
                <a:solidFill>
                  <a:prstClr val="black"/>
                </a:solidFill>
                <a:latin typeface="Open Sans Light"/>
                <a:cs typeface="Open Sans Light"/>
              </a:rPr>
              <a:t> </a:t>
            </a:r>
            <a:r>
              <a:rPr sz="675" spc="4" dirty="0">
                <a:solidFill>
                  <a:prstClr val="black"/>
                </a:solidFill>
                <a:latin typeface="Open Sans Light"/>
                <a:cs typeface="Open Sans Light"/>
              </a:rPr>
              <a:t>years)</a:t>
            </a:r>
            <a:endParaRPr sz="675" dirty="0">
              <a:solidFill>
                <a:prstClr val="black"/>
              </a:solidFill>
              <a:latin typeface="Open Sans Light"/>
              <a:cs typeface="Open Sans Light"/>
            </a:endParaRPr>
          </a:p>
        </p:txBody>
      </p:sp>
      <p:sp>
        <p:nvSpPr>
          <p:cNvPr id="59" name="object 36">
            <a:extLst>
              <a:ext uri="{FF2B5EF4-FFF2-40B4-BE49-F238E27FC236}">
                <a16:creationId xmlns:a16="http://schemas.microsoft.com/office/drawing/2014/main" id="{3DB33707-0B7D-467B-8C87-F525FE60C543}"/>
              </a:ext>
            </a:extLst>
          </p:cNvPr>
          <p:cNvSpPr/>
          <p:nvPr/>
        </p:nvSpPr>
        <p:spPr>
          <a:xfrm>
            <a:off x="5499156" y="4754126"/>
            <a:ext cx="2187877" cy="0"/>
          </a:xfrm>
          <a:custGeom>
            <a:avLst/>
            <a:gdLst/>
            <a:ahLst/>
            <a:cxnLst/>
            <a:rect l="l" t="t" r="r" b="b"/>
            <a:pathLst>
              <a:path w="2757805">
                <a:moveTo>
                  <a:pt x="0" y="0"/>
                </a:moveTo>
                <a:lnTo>
                  <a:pt x="2757220" y="0"/>
                </a:lnTo>
              </a:path>
            </a:pathLst>
          </a:custGeom>
          <a:ln w="12153">
            <a:solidFill>
              <a:srgbClr val="696B71"/>
            </a:solidFill>
          </a:ln>
        </p:spPr>
        <p:txBody>
          <a:bodyPr wrap="square" lIns="0" tIns="0" rIns="0" bIns="0" rtlCol="0"/>
          <a:lstStyle/>
          <a:p>
            <a:pPr defTabSz="914378"/>
            <a:endParaRPr sz="1904">
              <a:solidFill>
                <a:prstClr val="black"/>
              </a:solidFill>
              <a:latin typeface="Verdana"/>
            </a:endParaRPr>
          </a:p>
        </p:txBody>
      </p:sp>
      <p:sp>
        <p:nvSpPr>
          <p:cNvPr id="60" name="object 2">
            <a:extLst>
              <a:ext uri="{FF2B5EF4-FFF2-40B4-BE49-F238E27FC236}">
                <a16:creationId xmlns:a16="http://schemas.microsoft.com/office/drawing/2014/main" id="{6DAD9CBA-5146-46F7-9378-5A796534C674}"/>
              </a:ext>
            </a:extLst>
          </p:cNvPr>
          <p:cNvSpPr txBox="1"/>
          <p:nvPr/>
        </p:nvSpPr>
        <p:spPr>
          <a:xfrm>
            <a:off x="130146" y="1704474"/>
            <a:ext cx="5829280" cy="287173"/>
          </a:xfrm>
          <a:prstGeom prst="rect">
            <a:avLst/>
          </a:prstGeom>
        </p:spPr>
        <p:txBody>
          <a:bodyPr vert="horz" wrap="square" lIns="0" tIns="10076" rIns="0" bIns="0" rtlCol="0">
            <a:spAutoFit/>
          </a:bodyPr>
          <a:lstStyle/>
          <a:p>
            <a:pPr marL="10076">
              <a:spcBef>
                <a:spcPts val="80"/>
              </a:spcBef>
            </a:pPr>
            <a:r>
              <a:rPr b="1"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2021 </a:t>
            </a:r>
            <a:r>
              <a:rPr lang="en-US" b="1"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Deloitte’s </a:t>
            </a:r>
            <a:r>
              <a:rPr b="1"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Asia Pacific Tax Complexity Survey</a:t>
            </a:r>
            <a:endParaRPr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95864476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1" name="Picture 200">
            <a:extLst>
              <a:ext uri="{FF2B5EF4-FFF2-40B4-BE49-F238E27FC236}">
                <a16:creationId xmlns:a16="http://schemas.microsoft.com/office/drawing/2014/main" id="{26910B5F-4EDC-7AAA-90D6-DA5381BFB83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8" name="Rectangle: Rounded Corners 7">
            <a:extLst>
              <a:ext uri="{FF2B5EF4-FFF2-40B4-BE49-F238E27FC236}">
                <a16:creationId xmlns:a16="http://schemas.microsoft.com/office/drawing/2014/main" id="{043DAE28-D7BA-17B8-C441-0B93B8985920}"/>
              </a:ext>
            </a:extLst>
          </p:cNvPr>
          <p:cNvSpPr/>
          <p:nvPr/>
        </p:nvSpPr>
        <p:spPr>
          <a:xfrm>
            <a:off x="8647345" y="5293165"/>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ID" sz="1350">
              <a:solidFill>
                <a:prstClr val="white"/>
              </a:solidFill>
              <a:latin typeface="Calibri" panose="020F0502020204030204"/>
            </a:endParaRPr>
          </a:p>
        </p:txBody>
      </p:sp>
      <p:sp>
        <p:nvSpPr>
          <p:cNvPr id="9" name="TextBox 8">
            <a:extLst>
              <a:ext uri="{FF2B5EF4-FFF2-40B4-BE49-F238E27FC236}">
                <a16:creationId xmlns:a16="http://schemas.microsoft.com/office/drawing/2014/main" id="{BC043383-9F2E-AF9F-B0DB-5F016C013B9D}"/>
              </a:ext>
            </a:extLst>
          </p:cNvPr>
          <p:cNvSpPr txBox="1"/>
          <p:nvPr/>
        </p:nvSpPr>
        <p:spPr>
          <a:xfrm>
            <a:off x="8688422" y="5353864"/>
            <a:ext cx="364331" cy="553998"/>
          </a:xfrm>
          <a:prstGeom prst="rect">
            <a:avLst/>
          </a:prstGeom>
          <a:noFill/>
        </p:spPr>
        <p:txBody>
          <a:bodyPr wrap="square" rtlCol="0">
            <a:spAutoFit/>
          </a:bodyPr>
          <a:lstStyle/>
          <a:p>
            <a:pPr defTabSz="685800">
              <a:defRPr/>
            </a:pPr>
            <a:r>
              <a:rPr lang="en-US" sz="1500" b="1" dirty="0">
                <a:solidFill>
                  <a:prstClr val="white"/>
                </a:solidFill>
                <a:latin typeface="Arial" panose="020B0604020202020204" pitchFamily="34" charset="0"/>
                <a:cs typeface="Arial" panose="020B0604020202020204" pitchFamily="34" charset="0"/>
              </a:rPr>
              <a:t>19</a:t>
            </a:r>
            <a:endParaRPr lang="en-ID" sz="1500" b="1" dirty="0">
              <a:solidFill>
                <a:prstClr val="white"/>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AAB38745-B546-C290-C990-CD599B93CDA9}"/>
              </a:ext>
            </a:extLst>
          </p:cNvPr>
          <p:cNvSpPr/>
          <p:nvPr/>
        </p:nvSpPr>
        <p:spPr>
          <a:xfrm>
            <a:off x="0" y="839263"/>
            <a:ext cx="9144000" cy="763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ID" sz="1350">
              <a:solidFill>
                <a:prstClr val="white"/>
              </a:solidFill>
              <a:latin typeface="Calibri" panose="020F0502020204030204"/>
            </a:endParaRPr>
          </a:p>
        </p:txBody>
      </p:sp>
      <p:sp>
        <p:nvSpPr>
          <p:cNvPr id="11" name="Content Placeholder 2">
            <a:extLst>
              <a:ext uri="{FF2B5EF4-FFF2-40B4-BE49-F238E27FC236}">
                <a16:creationId xmlns:a16="http://schemas.microsoft.com/office/drawing/2014/main" id="{0C3C75ED-B75C-0A90-E919-3F527D7BCAC5}"/>
              </a:ext>
            </a:extLst>
          </p:cNvPr>
          <p:cNvSpPr>
            <a:spLocks noGrp="1"/>
          </p:cNvSpPr>
          <p:nvPr>
            <p:ph idx="1"/>
          </p:nvPr>
        </p:nvSpPr>
        <p:spPr>
          <a:xfrm>
            <a:off x="1111052" y="2306661"/>
            <a:ext cx="7582112" cy="2628900"/>
          </a:xfrm>
        </p:spPr>
        <p:txBody>
          <a:bodyPr>
            <a:normAutofit/>
          </a:bodyPr>
          <a:lstStyle/>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ID" sz="1350" dirty="0">
              <a:latin typeface="Arial" panose="020B0604020202020204" pitchFamily="34" charset="0"/>
              <a:ea typeface="Courier New" panose="02070309020205020404" pitchFamily="49" charset="0"/>
              <a:cs typeface="Arial" panose="020B0604020202020204" pitchFamily="34" charset="0"/>
            </a:endParaRPr>
          </a:p>
          <a:p>
            <a:endParaRPr lang="en-ID" dirty="0"/>
          </a:p>
        </p:txBody>
      </p:sp>
      <p:sp>
        <p:nvSpPr>
          <p:cNvPr id="12" name="object 3">
            <a:extLst>
              <a:ext uri="{FF2B5EF4-FFF2-40B4-BE49-F238E27FC236}">
                <a16:creationId xmlns:a16="http://schemas.microsoft.com/office/drawing/2014/main" id="{8253C538-29B4-435E-B860-DC04CA2A94E4}"/>
              </a:ext>
            </a:extLst>
          </p:cNvPr>
          <p:cNvSpPr txBox="1"/>
          <p:nvPr/>
        </p:nvSpPr>
        <p:spPr>
          <a:xfrm>
            <a:off x="597423" y="1684783"/>
            <a:ext cx="8090998" cy="760060"/>
          </a:xfrm>
          <a:prstGeom prst="rect">
            <a:avLst/>
          </a:prstGeom>
        </p:spPr>
        <p:txBody>
          <a:bodyPr vert="horz" wrap="square" lIns="0" tIns="10076" rIns="0" bIns="0" rtlCol="0">
            <a:spAutoFit/>
          </a:bodyPr>
          <a:lstStyle/>
          <a:p>
            <a:pPr marL="10076" marR="4031" defTabSz="914378">
              <a:lnSpc>
                <a:spcPct val="118400"/>
              </a:lnSpc>
              <a:spcBef>
                <a:spcPts val="80"/>
              </a:spcBef>
            </a:pPr>
            <a:r>
              <a:rPr sz="1050" b="1" spc="-32" dirty="0">
                <a:solidFill>
                  <a:prstClr val="black"/>
                </a:solidFill>
                <a:latin typeface="Open Sans"/>
                <a:cs typeface="Open Sans"/>
              </a:rPr>
              <a:t>To </a:t>
            </a:r>
            <a:r>
              <a:rPr sz="1050" b="1" spc="-16" dirty="0">
                <a:solidFill>
                  <a:prstClr val="black"/>
                </a:solidFill>
                <a:latin typeface="Open Sans"/>
                <a:cs typeface="Open Sans"/>
              </a:rPr>
              <a:t>the extent that any </a:t>
            </a:r>
            <a:r>
              <a:rPr sz="1050" b="1" spc="-12" dirty="0">
                <a:solidFill>
                  <a:prstClr val="black"/>
                </a:solidFill>
                <a:latin typeface="Open Sans"/>
                <a:cs typeface="Open Sans"/>
              </a:rPr>
              <a:t>of </a:t>
            </a:r>
            <a:r>
              <a:rPr sz="1050" b="1" spc="-16" dirty="0">
                <a:solidFill>
                  <a:prstClr val="black"/>
                </a:solidFill>
                <a:latin typeface="Open Sans"/>
                <a:cs typeface="Open Sans"/>
              </a:rPr>
              <a:t>following </a:t>
            </a:r>
            <a:r>
              <a:rPr sz="1050" b="1" spc="-20" dirty="0">
                <a:solidFill>
                  <a:prstClr val="black"/>
                </a:solidFill>
                <a:latin typeface="Open Sans"/>
                <a:cs typeface="Open Sans"/>
              </a:rPr>
              <a:t>jurisdictions have </a:t>
            </a:r>
            <a:r>
              <a:rPr sz="1050" b="1" spc="-16" dirty="0">
                <a:solidFill>
                  <a:prstClr val="black"/>
                </a:solidFill>
                <a:latin typeface="Open Sans"/>
                <a:cs typeface="Open Sans"/>
              </a:rPr>
              <a:t>taken </a:t>
            </a:r>
            <a:r>
              <a:rPr sz="1050" b="1" spc="-12" dirty="0">
                <a:solidFill>
                  <a:prstClr val="black"/>
                </a:solidFill>
                <a:latin typeface="Open Sans"/>
                <a:cs typeface="Open Sans"/>
              </a:rPr>
              <a:t>or </a:t>
            </a:r>
            <a:r>
              <a:rPr sz="1050" b="1" spc="-16" dirty="0">
                <a:solidFill>
                  <a:prstClr val="black"/>
                </a:solidFill>
                <a:latin typeface="Open Sans"/>
                <a:cs typeface="Open Sans"/>
              </a:rPr>
              <a:t>are </a:t>
            </a:r>
            <a:r>
              <a:rPr sz="1050" b="1" spc="-20" dirty="0">
                <a:solidFill>
                  <a:prstClr val="black"/>
                </a:solidFill>
                <a:latin typeface="Open Sans"/>
                <a:cs typeface="Open Sans"/>
              </a:rPr>
              <a:t>planning </a:t>
            </a:r>
            <a:r>
              <a:rPr sz="1050" b="1" spc="-12" dirty="0">
                <a:solidFill>
                  <a:prstClr val="black"/>
                </a:solidFill>
                <a:latin typeface="Open Sans"/>
                <a:cs typeface="Open Sans"/>
              </a:rPr>
              <a:t>to </a:t>
            </a:r>
            <a:r>
              <a:rPr sz="1050" b="1" spc="-16" dirty="0">
                <a:solidFill>
                  <a:prstClr val="black"/>
                </a:solidFill>
                <a:latin typeface="Open Sans"/>
                <a:cs typeface="Open Sans"/>
              </a:rPr>
              <a:t>take measures </a:t>
            </a:r>
            <a:r>
              <a:rPr sz="1050" b="1" spc="-12" dirty="0">
                <a:solidFill>
                  <a:prstClr val="black"/>
                </a:solidFill>
                <a:latin typeface="Open Sans"/>
                <a:cs typeface="Open Sans"/>
              </a:rPr>
              <a:t>to </a:t>
            </a:r>
            <a:r>
              <a:rPr sz="1050" b="1" spc="-16" dirty="0">
                <a:solidFill>
                  <a:prstClr val="black"/>
                </a:solidFill>
                <a:latin typeface="Open Sans"/>
                <a:cs typeface="Open Sans"/>
              </a:rPr>
              <a:t>deal with the </a:t>
            </a:r>
            <a:r>
              <a:rPr sz="1050" b="1" spc="-8" dirty="0">
                <a:solidFill>
                  <a:prstClr val="black"/>
                </a:solidFill>
                <a:latin typeface="Open Sans"/>
                <a:cs typeface="Open Sans"/>
              </a:rPr>
              <a:t>tax </a:t>
            </a:r>
            <a:r>
              <a:rPr sz="1050" b="1" spc="-16" dirty="0">
                <a:solidFill>
                  <a:prstClr val="black"/>
                </a:solidFill>
                <a:latin typeface="Open Sans"/>
                <a:cs typeface="Open Sans"/>
              </a:rPr>
              <a:t>challenges arising from the </a:t>
            </a:r>
            <a:r>
              <a:rPr sz="1050" b="1" spc="-20" dirty="0">
                <a:solidFill>
                  <a:prstClr val="black"/>
                </a:solidFill>
                <a:latin typeface="Open Sans"/>
                <a:cs typeface="Open Sans"/>
              </a:rPr>
              <a:t>digitization </a:t>
            </a:r>
            <a:r>
              <a:rPr sz="1050" b="1" spc="-12" dirty="0">
                <a:solidFill>
                  <a:prstClr val="black"/>
                </a:solidFill>
                <a:latin typeface="Open Sans"/>
                <a:cs typeface="Open Sans"/>
              </a:rPr>
              <a:t>of </a:t>
            </a:r>
            <a:r>
              <a:rPr sz="1050" b="1" spc="-20" dirty="0">
                <a:solidFill>
                  <a:prstClr val="black"/>
                </a:solidFill>
                <a:latin typeface="Open Sans"/>
                <a:cs typeface="Open Sans"/>
              </a:rPr>
              <a:t>economy </a:t>
            </a:r>
            <a:r>
              <a:rPr sz="1050" b="1" spc="-16" dirty="0">
                <a:solidFill>
                  <a:prstClr val="black"/>
                </a:solidFill>
                <a:latin typeface="Open Sans"/>
                <a:cs typeface="Open Sans"/>
              </a:rPr>
              <a:t> (e.g.</a:t>
            </a:r>
            <a:r>
              <a:rPr sz="1050" b="1" spc="-44" dirty="0">
                <a:solidFill>
                  <a:prstClr val="black"/>
                </a:solidFill>
                <a:latin typeface="Open Sans"/>
                <a:cs typeface="Open Sans"/>
              </a:rPr>
              <a:t> </a:t>
            </a:r>
            <a:r>
              <a:rPr sz="1050" b="1" spc="-20" dirty="0">
                <a:solidFill>
                  <a:prstClr val="black"/>
                </a:solidFill>
                <a:latin typeface="Open Sans"/>
                <a:cs typeface="Open Sans"/>
              </a:rPr>
              <a:t>implementation</a:t>
            </a:r>
            <a:r>
              <a:rPr sz="1050" b="1" spc="-40" dirty="0">
                <a:solidFill>
                  <a:prstClr val="black"/>
                </a:solidFill>
                <a:latin typeface="Open Sans"/>
                <a:cs typeface="Open Sans"/>
              </a:rPr>
              <a:t> </a:t>
            </a:r>
            <a:r>
              <a:rPr sz="1050" b="1" spc="-12" dirty="0">
                <a:solidFill>
                  <a:prstClr val="black"/>
                </a:solidFill>
                <a:latin typeface="Open Sans"/>
                <a:cs typeface="Open Sans"/>
              </a:rPr>
              <a:t>of</a:t>
            </a:r>
            <a:r>
              <a:rPr sz="1050" b="1" spc="-40" dirty="0">
                <a:solidFill>
                  <a:prstClr val="black"/>
                </a:solidFill>
                <a:latin typeface="Open Sans"/>
                <a:cs typeface="Open Sans"/>
              </a:rPr>
              <a:t> </a:t>
            </a:r>
            <a:r>
              <a:rPr sz="1050" b="1" spc="-16" dirty="0">
                <a:solidFill>
                  <a:prstClr val="black"/>
                </a:solidFill>
                <a:latin typeface="Open Sans"/>
                <a:cs typeface="Open Sans"/>
              </a:rPr>
              <a:t>digital</a:t>
            </a:r>
            <a:r>
              <a:rPr sz="1050" b="1" spc="-40" dirty="0">
                <a:solidFill>
                  <a:prstClr val="black"/>
                </a:solidFill>
                <a:latin typeface="Open Sans"/>
                <a:cs typeface="Open Sans"/>
              </a:rPr>
              <a:t> </a:t>
            </a:r>
            <a:r>
              <a:rPr sz="1050" b="1" spc="-12" dirty="0">
                <a:solidFill>
                  <a:prstClr val="black"/>
                </a:solidFill>
                <a:latin typeface="Open Sans"/>
                <a:cs typeface="Open Sans"/>
              </a:rPr>
              <a:t>services</a:t>
            </a:r>
            <a:r>
              <a:rPr sz="1050" b="1" spc="-40" dirty="0">
                <a:solidFill>
                  <a:prstClr val="black"/>
                </a:solidFill>
                <a:latin typeface="Open Sans"/>
                <a:cs typeface="Open Sans"/>
              </a:rPr>
              <a:t> </a:t>
            </a:r>
            <a:r>
              <a:rPr sz="1050" b="1" spc="-8" dirty="0">
                <a:solidFill>
                  <a:prstClr val="black"/>
                </a:solidFill>
                <a:latin typeface="Open Sans"/>
                <a:cs typeface="Open Sans"/>
              </a:rPr>
              <a:t>tax,</a:t>
            </a:r>
            <a:r>
              <a:rPr sz="1050" b="1" spc="-40" dirty="0">
                <a:solidFill>
                  <a:prstClr val="black"/>
                </a:solidFill>
                <a:latin typeface="Open Sans"/>
                <a:cs typeface="Open Sans"/>
              </a:rPr>
              <a:t> </a:t>
            </a:r>
            <a:r>
              <a:rPr sz="1050" b="1" spc="-16" dirty="0">
                <a:solidFill>
                  <a:prstClr val="black"/>
                </a:solidFill>
                <a:latin typeface="Open Sans"/>
                <a:cs typeface="Open Sans"/>
              </a:rPr>
              <a:t>extension</a:t>
            </a:r>
            <a:r>
              <a:rPr sz="1050" b="1" spc="-44" dirty="0">
                <a:solidFill>
                  <a:prstClr val="black"/>
                </a:solidFill>
                <a:latin typeface="Open Sans"/>
                <a:cs typeface="Open Sans"/>
              </a:rPr>
              <a:t> </a:t>
            </a:r>
            <a:r>
              <a:rPr sz="1050" b="1" spc="-12" dirty="0">
                <a:solidFill>
                  <a:prstClr val="black"/>
                </a:solidFill>
                <a:latin typeface="Open Sans"/>
                <a:cs typeface="Open Sans"/>
              </a:rPr>
              <a:t>of</a:t>
            </a:r>
            <a:r>
              <a:rPr sz="1050" b="1" spc="-40" dirty="0">
                <a:solidFill>
                  <a:prstClr val="black"/>
                </a:solidFill>
                <a:latin typeface="Open Sans"/>
                <a:cs typeface="Open Sans"/>
              </a:rPr>
              <a:t> </a:t>
            </a:r>
            <a:r>
              <a:rPr sz="1050" b="1" spc="-16" dirty="0">
                <a:solidFill>
                  <a:prstClr val="black"/>
                </a:solidFill>
                <a:latin typeface="Open Sans"/>
                <a:cs typeface="Open Sans"/>
              </a:rPr>
              <a:t>the</a:t>
            </a:r>
            <a:r>
              <a:rPr sz="1050" b="1" spc="-40" dirty="0">
                <a:solidFill>
                  <a:prstClr val="black"/>
                </a:solidFill>
                <a:latin typeface="Open Sans"/>
                <a:cs typeface="Open Sans"/>
              </a:rPr>
              <a:t> </a:t>
            </a:r>
            <a:r>
              <a:rPr sz="1050" b="1" spc="-28" dirty="0">
                <a:solidFill>
                  <a:prstClr val="black"/>
                </a:solidFill>
                <a:latin typeface="Open Sans"/>
                <a:cs typeface="Open Sans"/>
              </a:rPr>
              <a:t>VAT/GST</a:t>
            </a:r>
            <a:r>
              <a:rPr sz="1050" b="1" spc="-40" dirty="0">
                <a:solidFill>
                  <a:prstClr val="black"/>
                </a:solidFill>
                <a:latin typeface="Open Sans"/>
                <a:cs typeface="Open Sans"/>
              </a:rPr>
              <a:t> </a:t>
            </a:r>
            <a:r>
              <a:rPr sz="1050" b="1" spc="-16" dirty="0">
                <a:solidFill>
                  <a:prstClr val="black"/>
                </a:solidFill>
                <a:latin typeface="Open Sans"/>
                <a:cs typeface="Open Sans"/>
              </a:rPr>
              <a:t>scope</a:t>
            </a:r>
            <a:r>
              <a:rPr sz="1050" b="1" spc="-40" dirty="0">
                <a:solidFill>
                  <a:prstClr val="black"/>
                </a:solidFill>
                <a:latin typeface="Open Sans"/>
                <a:cs typeface="Open Sans"/>
              </a:rPr>
              <a:t> </a:t>
            </a:r>
            <a:r>
              <a:rPr sz="1050" b="1" spc="-12" dirty="0">
                <a:solidFill>
                  <a:prstClr val="black"/>
                </a:solidFill>
                <a:latin typeface="Open Sans"/>
                <a:cs typeface="Open Sans"/>
              </a:rPr>
              <a:t>to</a:t>
            </a:r>
            <a:r>
              <a:rPr sz="1050" b="1" spc="-40" dirty="0">
                <a:solidFill>
                  <a:prstClr val="black"/>
                </a:solidFill>
                <a:latin typeface="Open Sans"/>
                <a:cs typeface="Open Sans"/>
              </a:rPr>
              <a:t> </a:t>
            </a:r>
            <a:r>
              <a:rPr sz="1050" b="1" spc="-16" dirty="0">
                <a:solidFill>
                  <a:prstClr val="black"/>
                </a:solidFill>
                <a:latin typeface="Open Sans"/>
                <a:cs typeface="Open Sans"/>
              </a:rPr>
              <a:t>include</a:t>
            </a:r>
            <a:r>
              <a:rPr sz="1050" b="1" spc="-44" dirty="0">
                <a:solidFill>
                  <a:prstClr val="black"/>
                </a:solidFill>
                <a:latin typeface="Open Sans"/>
                <a:cs typeface="Open Sans"/>
              </a:rPr>
              <a:t> </a:t>
            </a:r>
            <a:r>
              <a:rPr sz="1050" b="1" spc="-16" dirty="0">
                <a:solidFill>
                  <a:prstClr val="black"/>
                </a:solidFill>
                <a:latin typeface="Open Sans"/>
                <a:cs typeface="Open Sans"/>
              </a:rPr>
              <a:t>digital</a:t>
            </a:r>
            <a:r>
              <a:rPr sz="1050" b="1" spc="-40" dirty="0">
                <a:solidFill>
                  <a:prstClr val="black"/>
                </a:solidFill>
                <a:latin typeface="Open Sans"/>
                <a:cs typeface="Open Sans"/>
              </a:rPr>
              <a:t> </a:t>
            </a:r>
            <a:r>
              <a:rPr sz="1050" b="1" spc="-16" dirty="0">
                <a:solidFill>
                  <a:prstClr val="black"/>
                </a:solidFill>
                <a:latin typeface="Open Sans"/>
                <a:cs typeface="Open Sans"/>
              </a:rPr>
              <a:t>goods</a:t>
            </a:r>
            <a:r>
              <a:rPr sz="1050" b="1" spc="-40" dirty="0">
                <a:solidFill>
                  <a:prstClr val="black"/>
                </a:solidFill>
                <a:latin typeface="Open Sans"/>
                <a:cs typeface="Open Sans"/>
              </a:rPr>
              <a:t> </a:t>
            </a:r>
            <a:r>
              <a:rPr sz="1050" b="1" spc="-12" dirty="0">
                <a:solidFill>
                  <a:prstClr val="black"/>
                </a:solidFill>
                <a:latin typeface="Open Sans"/>
                <a:cs typeface="Open Sans"/>
              </a:rPr>
              <a:t>or</a:t>
            </a:r>
            <a:r>
              <a:rPr sz="1050" b="1" spc="-40" dirty="0">
                <a:solidFill>
                  <a:prstClr val="black"/>
                </a:solidFill>
                <a:latin typeface="Open Sans"/>
                <a:cs typeface="Open Sans"/>
              </a:rPr>
              <a:t> </a:t>
            </a:r>
            <a:r>
              <a:rPr sz="1050" b="1" spc="-12" dirty="0">
                <a:solidFill>
                  <a:prstClr val="black"/>
                </a:solidFill>
                <a:latin typeface="Open Sans"/>
                <a:cs typeface="Open Sans"/>
              </a:rPr>
              <a:t>services,</a:t>
            </a:r>
            <a:r>
              <a:rPr sz="1050" b="1" spc="-40" dirty="0">
                <a:solidFill>
                  <a:prstClr val="black"/>
                </a:solidFill>
                <a:latin typeface="Open Sans"/>
                <a:cs typeface="Open Sans"/>
              </a:rPr>
              <a:t> </a:t>
            </a:r>
            <a:r>
              <a:rPr sz="1050" b="1" spc="-20" dirty="0">
                <a:solidFill>
                  <a:prstClr val="black"/>
                </a:solidFill>
                <a:latin typeface="Open Sans"/>
                <a:cs typeface="Open Sans"/>
              </a:rPr>
              <a:t>amendment</a:t>
            </a:r>
            <a:r>
              <a:rPr sz="1050" b="1" spc="-40" dirty="0">
                <a:solidFill>
                  <a:prstClr val="black"/>
                </a:solidFill>
                <a:latin typeface="Open Sans"/>
                <a:cs typeface="Open Sans"/>
              </a:rPr>
              <a:t> </a:t>
            </a:r>
            <a:r>
              <a:rPr sz="1050" b="1" spc="-12" dirty="0">
                <a:solidFill>
                  <a:prstClr val="black"/>
                </a:solidFill>
                <a:latin typeface="Open Sans"/>
                <a:cs typeface="Open Sans"/>
              </a:rPr>
              <a:t>of</a:t>
            </a:r>
            <a:r>
              <a:rPr sz="1050" b="1" spc="-40" dirty="0">
                <a:solidFill>
                  <a:prstClr val="black"/>
                </a:solidFill>
                <a:latin typeface="Open Sans"/>
                <a:cs typeface="Open Sans"/>
              </a:rPr>
              <a:t> </a:t>
            </a:r>
            <a:r>
              <a:rPr sz="1050" b="1" spc="-16" dirty="0">
                <a:solidFill>
                  <a:prstClr val="black"/>
                </a:solidFill>
                <a:latin typeface="Open Sans"/>
                <a:cs typeface="Open Sans"/>
              </a:rPr>
              <a:t>domestic</a:t>
            </a:r>
            <a:r>
              <a:rPr sz="1050" b="1" spc="-44" dirty="0">
                <a:solidFill>
                  <a:prstClr val="black"/>
                </a:solidFill>
                <a:latin typeface="Open Sans"/>
                <a:cs typeface="Open Sans"/>
              </a:rPr>
              <a:t> </a:t>
            </a:r>
            <a:r>
              <a:rPr sz="1050" b="1" spc="-16" dirty="0">
                <a:solidFill>
                  <a:prstClr val="black"/>
                </a:solidFill>
                <a:latin typeface="Open Sans"/>
                <a:cs typeface="Open Sans"/>
              </a:rPr>
              <a:t>law</a:t>
            </a:r>
            <a:r>
              <a:rPr sz="1050" b="1" spc="-40" dirty="0">
                <a:solidFill>
                  <a:prstClr val="black"/>
                </a:solidFill>
                <a:latin typeface="Open Sans"/>
                <a:cs typeface="Open Sans"/>
              </a:rPr>
              <a:t> </a:t>
            </a:r>
            <a:r>
              <a:rPr sz="1050" b="1" spc="-12" dirty="0">
                <a:solidFill>
                  <a:prstClr val="black"/>
                </a:solidFill>
                <a:latin typeface="Open Sans"/>
                <a:cs typeface="Open Sans"/>
              </a:rPr>
              <a:t>to</a:t>
            </a:r>
            <a:r>
              <a:rPr sz="1050" b="1" spc="-40" dirty="0">
                <a:solidFill>
                  <a:prstClr val="black"/>
                </a:solidFill>
                <a:latin typeface="Open Sans"/>
                <a:cs typeface="Open Sans"/>
              </a:rPr>
              <a:t> </a:t>
            </a:r>
            <a:r>
              <a:rPr sz="1050" b="1" spc="-16" dirty="0">
                <a:solidFill>
                  <a:prstClr val="black"/>
                </a:solidFill>
                <a:latin typeface="Open Sans"/>
                <a:cs typeface="Open Sans"/>
              </a:rPr>
              <a:t>broaden</a:t>
            </a:r>
            <a:r>
              <a:rPr sz="1050" b="1" spc="-40" dirty="0">
                <a:solidFill>
                  <a:prstClr val="black"/>
                </a:solidFill>
                <a:latin typeface="Open Sans"/>
                <a:cs typeface="Open Sans"/>
              </a:rPr>
              <a:t> </a:t>
            </a:r>
            <a:r>
              <a:rPr sz="1050" b="1" spc="-16" dirty="0">
                <a:solidFill>
                  <a:prstClr val="black"/>
                </a:solidFill>
                <a:latin typeface="Open Sans"/>
                <a:cs typeface="Open Sans"/>
              </a:rPr>
              <a:t>the</a:t>
            </a:r>
            <a:r>
              <a:rPr sz="1050" b="1" spc="-40" dirty="0">
                <a:solidFill>
                  <a:prstClr val="black"/>
                </a:solidFill>
                <a:latin typeface="Open Sans"/>
                <a:cs typeface="Open Sans"/>
              </a:rPr>
              <a:t> </a:t>
            </a:r>
            <a:r>
              <a:rPr sz="1050" b="1" spc="-20" dirty="0">
                <a:solidFill>
                  <a:prstClr val="black"/>
                </a:solidFill>
                <a:latin typeface="Open Sans"/>
                <a:cs typeface="Open Sans"/>
              </a:rPr>
              <a:t>interpretation </a:t>
            </a:r>
            <a:r>
              <a:rPr sz="1050" b="1" spc="-16" dirty="0">
                <a:solidFill>
                  <a:prstClr val="black"/>
                </a:solidFill>
                <a:latin typeface="Open Sans"/>
                <a:cs typeface="Open Sans"/>
              </a:rPr>
              <a:t> </a:t>
            </a:r>
            <a:r>
              <a:rPr sz="1050" b="1" spc="-12" dirty="0">
                <a:solidFill>
                  <a:prstClr val="black"/>
                </a:solidFill>
                <a:latin typeface="Open Sans"/>
                <a:cs typeface="Open Sans"/>
              </a:rPr>
              <a:t>of</a:t>
            </a:r>
            <a:r>
              <a:rPr sz="1050" b="1" spc="-47" dirty="0">
                <a:solidFill>
                  <a:prstClr val="black"/>
                </a:solidFill>
                <a:latin typeface="Open Sans"/>
                <a:cs typeface="Open Sans"/>
              </a:rPr>
              <a:t> </a:t>
            </a:r>
            <a:r>
              <a:rPr sz="1050" b="1" spc="-20" dirty="0">
                <a:solidFill>
                  <a:prstClr val="black"/>
                </a:solidFill>
                <a:latin typeface="Open Sans"/>
                <a:cs typeface="Open Sans"/>
              </a:rPr>
              <a:t>permanent</a:t>
            </a:r>
            <a:r>
              <a:rPr sz="1050" b="1" spc="-47" dirty="0">
                <a:solidFill>
                  <a:prstClr val="black"/>
                </a:solidFill>
                <a:latin typeface="Open Sans"/>
                <a:cs typeface="Open Sans"/>
              </a:rPr>
              <a:t> </a:t>
            </a:r>
            <a:r>
              <a:rPr sz="1050" b="1" spc="-16" dirty="0">
                <a:solidFill>
                  <a:prstClr val="black"/>
                </a:solidFill>
                <a:latin typeface="Open Sans"/>
                <a:cs typeface="Open Sans"/>
              </a:rPr>
              <a:t>establishment),</a:t>
            </a:r>
            <a:r>
              <a:rPr sz="1050" b="1" spc="-47" dirty="0">
                <a:solidFill>
                  <a:prstClr val="black"/>
                </a:solidFill>
                <a:latin typeface="Open Sans"/>
                <a:cs typeface="Open Sans"/>
              </a:rPr>
              <a:t> </a:t>
            </a:r>
            <a:r>
              <a:rPr sz="1050" b="1" spc="-20" dirty="0">
                <a:solidFill>
                  <a:prstClr val="black"/>
                </a:solidFill>
                <a:latin typeface="Open Sans"/>
                <a:cs typeface="Open Sans"/>
              </a:rPr>
              <a:t>have</a:t>
            </a:r>
            <a:r>
              <a:rPr sz="1050" b="1" spc="-47" dirty="0">
                <a:solidFill>
                  <a:prstClr val="black"/>
                </a:solidFill>
                <a:latin typeface="Open Sans"/>
                <a:cs typeface="Open Sans"/>
              </a:rPr>
              <a:t> </a:t>
            </a:r>
            <a:r>
              <a:rPr sz="1050" b="1" spc="-16" dirty="0">
                <a:solidFill>
                  <a:prstClr val="black"/>
                </a:solidFill>
                <a:latin typeface="Open Sans"/>
                <a:cs typeface="Open Sans"/>
              </a:rPr>
              <a:t>the</a:t>
            </a:r>
            <a:r>
              <a:rPr sz="1050" b="1" spc="-47" dirty="0">
                <a:solidFill>
                  <a:prstClr val="black"/>
                </a:solidFill>
                <a:latin typeface="Open Sans"/>
                <a:cs typeface="Open Sans"/>
              </a:rPr>
              <a:t> </a:t>
            </a:r>
            <a:r>
              <a:rPr sz="1050" b="1" spc="-16" dirty="0">
                <a:solidFill>
                  <a:prstClr val="black"/>
                </a:solidFill>
                <a:latin typeface="Open Sans"/>
                <a:cs typeface="Open Sans"/>
              </a:rPr>
              <a:t>measures</a:t>
            </a:r>
            <a:r>
              <a:rPr sz="1050" b="1" spc="-47" dirty="0">
                <a:solidFill>
                  <a:prstClr val="black"/>
                </a:solidFill>
                <a:latin typeface="Open Sans"/>
                <a:cs typeface="Open Sans"/>
              </a:rPr>
              <a:t> </a:t>
            </a:r>
            <a:r>
              <a:rPr sz="1050" b="1" spc="-16" dirty="0">
                <a:solidFill>
                  <a:prstClr val="black"/>
                </a:solidFill>
                <a:latin typeface="Open Sans"/>
                <a:cs typeface="Open Sans"/>
              </a:rPr>
              <a:t>impacted</a:t>
            </a:r>
            <a:r>
              <a:rPr sz="1050" b="1" spc="-47" dirty="0">
                <a:solidFill>
                  <a:prstClr val="black"/>
                </a:solidFill>
                <a:latin typeface="Open Sans"/>
                <a:cs typeface="Open Sans"/>
              </a:rPr>
              <a:t> </a:t>
            </a:r>
            <a:r>
              <a:rPr sz="1050" b="1" spc="-16" dirty="0">
                <a:solidFill>
                  <a:prstClr val="black"/>
                </a:solidFill>
                <a:latin typeface="Open Sans"/>
                <a:cs typeface="Open Sans"/>
              </a:rPr>
              <a:t>your</a:t>
            </a:r>
            <a:r>
              <a:rPr sz="1050" b="1" spc="-44" dirty="0">
                <a:solidFill>
                  <a:prstClr val="black"/>
                </a:solidFill>
                <a:latin typeface="Open Sans"/>
                <a:cs typeface="Open Sans"/>
              </a:rPr>
              <a:t> </a:t>
            </a:r>
            <a:r>
              <a:rPr sz="1050" b="1" spc="-16" dirty="0">
                <a:solidFill>
                  <a:prstClr val="black"/>
                </a:solidFill>
                <a:latin typeface="Open Sans"/>
                <a:cs typeface="Open Sans"/>
              </a:rPr>
              <a:t>company’s</a:t>
            </a:r>
            <a:r>
              <a:rPr sz="1050" b="1" spc="-47" dirty="0">
                <a:solidFill>
                  <a:prstClr val="black"/>
                </a:solidFill>
                <a:latin typeface="Open Sans"/>
                <a:cs typeface="Open Sans"/>
              </a:rPr>
              <a:t> </a:t>
            </a:r>
            <a:r>
              <a:rPr sz="1050" b="1" spc="-16" dirty="0">
                <a:solidFill>
                  <a:prstClr val="black"/>
                </a:solidFill>
                <a:latin typeface="Open Sans"/>
                <a:cs typeface="Open Sans"/>
              </a:rPr>
              <a:t>business</a:t>
            </a:r>
            <a:r>
              <a:rPr sz="1050" b="1" spc="-47" dirty="0">
                <a:solidFill>
                  <a:prstClr val="black"/>
                </a:solidFill>
                <a:latin typeface="Open Sans"/>
                <a:cs typeface="Open Sans"/>
              </a:rPr>
              <a:t> </a:t>
            </a:r>
            <a:r>
              <a:rPr sz="1050" b="1" spc="-12" dirty="0">
                <a:solidFill>
                  <a:prstClr val="black"/>
                </a:solidFill>
                <a:latin typeface="Open Sans"/>
                <a:cs typeface="Open Sans"/>
              </a:rPr>
              <a:t>in</a:t>
            </a:r>
            <a:r>
              <a:rPr sz="1050" b="1" spc="-47" dirty="0">
                <a:solidFill>
                  <a:prstClr val="black"/>
                </a:solidFill>
                <a:latin typeface="Open Sans"/>
                <a:cs typeface="Open Sans"/>
              </a:rPr>
              <a:t> </a:t>
            </a:r>
            <a:r>
              <a:rPr sz="1050" b="1" spc="-16" dirty="0">
                <a:solidFill>
                  <a:prstClr val="black"/>
                </a:solidFill>
                <a:latin typeface="Open Sans"/>
                <a:cs typeface="Open Sans"/>
              </a:rPr>
              <a:t>these</a:t>
            </a:r>
            <a:r>
              <a:rPr sz="1050" b="1" spc="-47" dirty="0">
                <a:solidFill>
                  <a:prstClr val="black"/>
                </a:solidFill>
                <a:latin typeface="Open Sans"/>
                <a:cs typeface="Open Sans"/>
              </a:rPr>
              <a:t> </a:t>
            </a:r>
            <a:r>
              <a:rPr sz="1050" b="1" spc="-20" dirty="0">
                <a:solidFill>
                  <a:prstClr val="black"/>
                </a:solidFill>
                <a:latin typeface="Open Sans"/>
                <a:cs typeface="Open Sans"/>
              </a:rPr>
              <a:t>jurisdictions?</a:t>
            </a:r>
            <a:endParaRPr sz="1050" dirty="0">
              <a:solidFill>
                <a:prstClr val="black"/>
              </a:solidFill>
              <a:latin typeface="Open Sans"/>
              <a:cs typeface="Open Sans"/>
            </a:endParaRPr>
          </a:p>
        </p:txBody>
      </p:sp>
      <p:sp>
        <p:nvSpPr>
          <p:cNvPr id="13" name="object 4">
            <a:extLst>
              <a:ext uri="{FF2B5EF4-FFF2-40B4-BE49-F238E27FC236}">
                <a16:creationId xmlns:a16="http://schemas.microsoft.com/office/drawing/2014/main" id="{4DAA28CE-A3D6-4740-98EB-C92925CEE59D}"/>
              </a:ext>
            </a:extLst>
          </p:cNvPr>
          <p:cNvSpPr/>
          <p:nvPr/>
        </p:nvSpPr>
        <p:spPr>
          <a:xfrm>
            <a:off x="1277756" y="5601310"/>
            <a:ext cx="72543" cy="72543"/>
          </a:xfrm>
          <a:custGeom>
            <a:avLst/>
            <a:gdLst/>
            <a:ahLst/>
            <a:cxnLst/>
            <a:rect l="l" t="t" r="r" b="b"/>
            <a:pathLst>
              <a:path w="91440" h="91439">
                <a:moveTo>
                  <a:pt x="91224" y="0"/>
                </a:moveTo>
                <a:lnTo>
                  <a:pt x="0" y="0"/>
                </a:lnTo>
                <a:lnTo>
                  <a:pt x="0" y="91236"/>
                </a:lnTo>
                <a:lnTo>
                  <a:pt x="91224" y="91236"/>
                </a:lnTo>
                <a:lnTo>
                  <a:pt x="91224" y="0"/>
                </a:lnTo>
                <a:close/>
              </a:path>
            </a:pathLst>
          </a:custGeom>
          <a:solidFill>
            <a:srgbClr val="149343"/>
          </a:solidFill>
        </p:spPr>
        <p:txBody>
          <a:bodyPr wrap="square" lIns="0" tIns="0" rIns="0" bIns="0" rtlCol="0"/>
          <a:lstStyle/>
          <a:p>
            <a:pPr defTabSz="914378"/>
            <a:endParaRPr sz="1904">
              <a:solidFill>
                <a:prstClr val="black"/>
              </a:solidFill>
              <a:latin typeface="Verdana"/>
            </a:endParaRPr>
          </a:p>
        </p:txBody>
      </p:sp>
      <p:sp>
        <p:nvSpPr>
          <p:cNvPr id="14" name="object 6">
            <a:extLst>
              <a:ext uri="{FF2B5EF4-FFF2-40B4-BE49-F238E27FC236}">
                <a16:creationId xmlns:a16="http://schemas.microsoft.com/office/drawing/2014/main" id="{3EF6B325-4652-43B8-8137-347F1E834130}"/>
              </a:ext>
            </a:extLst>
          </p:cNvPr>
          <p:cNvSpPr/>
          <p:nvPr/>
        </p:nvSpPr>
        <p:spPr>
          <a:xfrm>
            <a:off x="2800302" y="5600575"/>
            <a:ext cx="72543" cy="74054"/>
          </a:xfrm>
          <a:custGeom>
            <a:avLst/>
            <a:gdLst/>
            <a:ahLst/>
            <a:cxnLst/>
            <a:rect l="l" t="t" r="r" b="b"/>
            <a:pathLst>
              <a:path w="91439" h="93345">
                <a:moveTo>
                  <a:pt x="91224" y="0"/>
                </a:moveTo>
                <a:lnTo>
                  <a:pt x="0" y="0"/>
                </a:lnTo>
                <a:lnTo>
                  <a:pt x="0" y="93065"/>
                </a:lnTo>
                <a:lnTo>
                  <a:pt x="91224" y="93065"/>
                </a:lnTo>
                <a:lnTo>
                  <a:pt x="91224" y="0"/>
                </a:lnTo>
                <a:close/>
              </a:path>
            </a:pathLst>
          </a:custGeom>
          <a:solidFill>
            <a:srgbClr val="82B42B"/>
          </a:solidFill>
        </p:spPr>
        <p:txBody>
          <a:bodyPr wrap="square" lIns="0" tIns="0" rIns="0" bIns="0" rtlCol="0"/>
          <a:lstStyle/>
          <a:p>
            <a:pPr defTabSz="914378"/>
            <a:endParaRPr sz="1904">
              <a:solidFill>
                <a:prstClr val="black"/>
              </a:solidFill>
              <a:latin typeface="Verdana"/>
            </a:endParaRPr>
          </a:p>
        </p:txBody>
      </p:sp>
      <p:sp>
        <p:nvSpPr>
          <p:cNvPr id="16" name="object 8">
            <a:extLst>
              <a:ext uri="{FF2B5EF4-FFF2-40B4-BE49-F238E27FC236}">
                <a16:creationId xmlns:a16="http://schemas.microsoft.com/office/drawing/2014/main" id="{D44C63EB-60D6-47BD-B049-CBF443DFA6F4}"/>
              </a:ext>
            </a:extLst>
          </p:cNvPr>
          <p:cNvSpPr/>
          <p:nvPr/>
        </p:nvSpPr>
        <p:spPr>
          <a:xfrm>
            <a:off x="3872639" y="5601310"/>
            <a:ext cx="72543" cy="72543"/>
          </a:xfrm>
          <a:custGeom>
            <a:avLst/>
            <a:gdLst/>
            <a:ahLst/>
            <a:cxnLst/>
            <a:rect l="l" t="t" r="r" b="b"/>
            <a:pathLst>
              <a:path w="91439" h="91439">
                <a:moveTo>
                  <a:pt x="91224" y="0"/>
                </a:moveTo>
                <a:lnTo>
                  <a:pt x="0" y="0"/>
                </a:lnTo>
                <a:lnTo>
                  <a:pt x="0" y="91236"/>
                </a:lnTo>
                <a:lnTo>
                  <a:pt x="91224" y="91236"/>
                </a:lnTo>
                <a:lnTo>
                  <a:pt x="91224" y="0"/>
                </a:lnTo>
                <a:close/>
              </a:path>
            </a:pathLst>
          </a:custGeom>
          <a:solidFill>
            <a:srgbClr val="040000"/>
          </a:solidFill>
        </p:spPr>
        <p:txBody>
          <a:bodyPr wrap="square" lIns="0" tIns="0" rIns="0" bIns="0" rtlCol="0"/>
          <a:lstStyle/>
          <a:p>
            <a:pPr defTabSz="914378"/>
            <a:endParaRPr sz="1904">
              <a:solidFill>
                <a:prstClr val="black"/>
              </a:solidFill>
              <a:latin typeface="Verdana"/>
            </a:endParaRPr>
          </a:p>
        </p:txBody>
      </p:sp>
      <p:grpSp>
        <p:nvGrpSpPr>
          <p:cNvPr id="17" name="object 10">
            <a:extLst>
              <a:ext uri="{FF2B5EF4-FFF2-40B4-BE49-F238E27FC236}">
                <a16:creationId xmlns:a16="http://schemas.microsoft.com/office/drawing/2014/main" id="{51859F2A-FA6D-4D66-A3AD-731C11CFA510}"/>
              </a:ext>
            </a:extLst>
          </p:cNvPr>
          <p:cNvGrpSpPr/>
          <p:nvPr/>
        </p:nvGrpSpPr>
        <p:grpSpPr>
          <a:xfrm>
            <a:off x="1278284" y="2502187"/>
            <a:ext cx="7315002" cy="3038242"/>
            <a:chOff x="1282032" y="1960745"/>
            <a:chExt cx="8935085" cy="3829685"/>
          </a:xfrm>
        </p:grpSpPr>
        <p:sp>
          <p:nvSpPr>
            <p:cNvPr id="18" name="object 11">
              <a:extLst>
                <a:ext uri="{FF2B5EF4-FFF2-40B4-BE49-F238E27FC236}">
                  <a16:creationId xmlns:a16="http://schemas.microsoft.com/office/drawing/2014/main" id="{4E17DD89-FC87-4BDC-B366-4A7B72D2535D}"/>
                </a:ext>
              </a:extLst>
            </p:cNvPr>
            <p:cNvSpPr/>
            <p:nvPr/>
          </p:nvSpPr>
          <p:spPr>
            <a:xfrm>
              <a:off x="10213524" y="1960745"/>
              <a:ext cx="0" cy="3829685"/>
            </a:xfrm>
            <a:custGeom>
              <a:avLst/>
              <a:gdLst/>
              <a:ahLst/>
              <a:cxnLst/>
              <a:rect l="l" t="t" r="r" b="b"/>
              <a:pathLst>
                <a:path h="3829685">
                  <a:moveTo>
                    <a:pt x="0" y="0"/>
                  </a:moveTo>
                  <a:lnTo>
                    <a:pt x="0" y="3829265"/>
                  </a:lnTo>
                </a:path>
              </a:pathLst>
            </a:custGeom>
            <a:ln w="6438">
              <a:solidFill>
                <a:srgbClr val="96989B"/>
              </a:solidFill>
            </a:ln>
          </p:spPr>
          <p:txBody>
            <a:bodyPr wrap="square" lIns="0" tIns="0" rIns="0" bIns="0" rtlCol="0"/>
            <a:lstStyle/>
            <a:p>
              <a:pPr defTabSz="914378"/>
              <a:endParaRPr sz="1904">
                <a:solidFill>
                  <a:prstClr val="black"/>
                </a:solidFill>
                <a:latin typeface="Verdana"/>
              </a:endParaRPr>
            </a:p>
          </p:txBody>
        </p:sp>
        <p:sp>
          <p:nvSpPr>
            <p:cNvPr id="21" name="object 12">
              <a:extLst>
                <a:ext uri="{FF2B5EF4-FFF2-40B4-BE49-F238E27FC236}">
                  <a16:creationId xmlns:a16="http://schemas.microsoft.com/office/drawing/2014/main" id="{1A3EAE1B-1529-425F-A790-C81A126668A1}"/>
                </a:ext>
              </a:extLst>
            </p:cNvPr>
            <p:cNvSpPr/>
            <p:nvPr/>
          </p:nvSpPr>
          <p:spPr>
            <a:xfrm>
              <a:off x="6644125" y="1960745"/>
              <a:ext cx="2678430" cy="352425"/>
            </a:xfrm>
            <a:custGeom>
              <a:avLst/>
              <a:gdLst/>
              <a:ahLst/>
              <a:cxnLst/>
              <a:rect l="l" t="t" r="r" b="b"/>
              <a:pathLst>
                <a:path w="2678429" h="352425">
                  <a:moveTo>
                    <a:pt x="2677820" y="285300"/>
                  </a:moveTo>
                  <a:lnTo>
                    <a:pt x="2677820" y="351924"/>
                  </a:lnTo>
                </a:path>
                <a:path w="2678429" h="352425">
                  <a:moveTo>
                    <a:pt x="2677820" y="126283"/>
                  </a:moveTo>
                  <a:lnTo>
                    <a:pt x="2677820" y="191764"/>
                  </a:lnTo>
                </a:path>
                <a:path w="2678429" h="352425">
                  <a:moveTo>
                    <a:pt x="2677820" y="0"/>
                  </a:moveTo>
                  <a:lnTo>
                    <a:pt x="2677820" y="32735"/>
                  </a:lnTo>
                </a:path>
                <a:path w="2678429" h="352425">
                  <a:moveTo>
                    <a:pt x="1784705" y="126283"/>
                  </a:moveTo>
                  <a:lnTo>
                    <a:pt x="1784705" y="191764"/>
                  </a:lnTo>
                </a:path>
                <a:path w="2678429" h="352425">
                  <a:moveTo>
                    <a:pt x="1784705" y="0"/>
                  </a:moveTo>
                  <a:lnTo>
                    <a:pt x="1784705" y="32735"/>
                  </a:lnTo>
                </a:path>
                <a:path w="2678429" h="352425">
                  <a:moveTo>
                    <a:pt x="891565" y="126283"/>
                  </a:moveTo>
                  <a:lnTo>
                    <a:pt x="891565" y="191764"/>
                  </a:lnTo>
                </a:path>
                <a:path w="2678429" h="352425">
                  <a:moveTo>
                    <a:pt x="891565" y="0"/>
                  </a:moveTo>
                  <a:lnTo>
                    <a:pt x="891565" y="32735"/>
                  </a:lnTo>
                </a:path>
                <a:path w="2678429" h="352425">
                  <a:moveTo>
                    <a:pt x="0" y="126283"/>
                  </a:moveTo>
                  <a:lnTo>
                    <a:pt x="0" y="191764"/>
                  </a:lnTo>
                </a:path>
                <a:path w="2678429" h="352425">
                  <a:moveTo>
                    <a:pt x="0" y="0"/>
                  </a:moveTo>
                  <a:lnTo>
                    <a:pt x="0" y="32735"/>
                  </a:lnTo>
                </a:path>
              </a:pathLst>
            </a:custGeom>
            <a:ln w="6438">
              <a:solidFill>
                <a:srgbClr val="96989B"/>
              </a:solidFill>
            </a:ln>
          </p:spPr>
          <p:txBody>
            <a:bodyPr wrap="square" lIns="0" tIns="0" rIns="0" bIns="0" rtlCol="0"/>
            <a:lstStyle/>
            <a:p>
              <a:pPr defTabSz="914378"/>
              <a:endParaRPr sz="1904">
                <a:solidFill>
                  <a:prstClr val="black"/>
                </a:solidFill>
                <a:latin typeface="Verdana"/>
              </a:endParaRPr>
            </a:p>
          </p:txBody>
        </p:sp>
        <p:sp>
          <p:nvSpPr>
            <p:cNvPr id="22" name="object 13">
              <a:extLst>
                <a:ext uri="{FF2B5EF4-FFF2-40B4-BE49-F238E27FC236}">
                  <a16:creationId xmlns:a16="http://schemas.microsoft.com/office/drawing/2014/main" id="{932FABD7-0142-4875-BE3D-6575569969BB}"/>
                </a:ext>
              </a:extLst>
            </p:cNvPr>
            <p:cNvSpPr/>
            <p:nvPr/>
          </p:nvSpPr>
          <p:spPr>
            <a:xfrm>
              <a:off x="3966292" y="1960745"/>
              <a:ext cx="1784985" cy="671195"/>
            </a:xfrm>
            <a:custGeom>
              <a:avLst/>
              <a:gdLst/>
              <a:ahLst/>
              <a:cxnLst/>
              <a:rect l="l" t="t" r="r" b="b"/>
              <a:pathLst>
                <a:path w="1784985" h="671194">
                  <a:moveTo>
                    <a:pt x="1784705" y="604502"/>
                  </a:moveTo>
                  <a:lnTo>
                    <a:pt x="1784705" y="671139"/>
                  </a:lnTo>
                </a:path>
                <a:path w="1784985" h="671194">
                  <a:moveTo>
                    <a:pt x="1784705" y="445472"/>
                  </a:moveTo>
                  <a:lnTo>
                    <a:pt x="1784705" y="510954"/>
                  </a:lnTo>
                </a:path>
                <a:path w="1784985" h="671194">
                  <a:moveTo>
                    <a:pt x="1784705" y="285300"/>
                  </a:moveTo>
                  <a:lnTo>
                    <a:pt x="1784705" y="351924"/>
                  </a:lnTo>
                </a:path>
                <a:path w="1784985" h="671194">
                  <a:moveTo>
                    <a:pt x="1784705" y="126283"/>
                  </a:moveTo>
                  <a:lnTo>
                    <a:pt x="1784705" y="191764"/>
                  </a:lnTo>
                </a:path>
                <a:path w="1784985" h="671194">
                  <a:moveTo>
                    <a:pt x="1784705" y="0"/>
                  </a:moveTo>
                  <a:lnTo>
                    <a:pt x="1784705" y="32735"/>
                  </a:lnTo>
                </a:path>
                <a:path w="1784985" h="671194">
                  <a:moveTo>
                    <a:pt x="891578" y="126283"/>
                  </a:moveTo>
                  <a:lnTo>
                    <a:pt x="891578" y="191764"/>
                  </a:lnTo>
                </a:path>
                <a:path w="1784985" h="671194">
                  <a:moveTo>
                    <a:pt x="891578" y="0"/>
                  </a:moveTo>
                  <a:lnTo>
                    <a:pt x="891578" y="32735"/>
                  </a:lnTo>
                </a:path>
                <a:path w="1784985" h="671194">
                  <a:moveTo>
                    <a:pt x="0" y="126283"/>
                  </a:moveTo>
                  <a:lnTo>
                    <a:pt x="0" y="191764"/>
                  </a:lnTo>
                </a:path>
                <a:path w="1784985" h="671194">
                  <a:moveTo>
                    <a:pt x="0" y="0"/>
                  </a:moveTo>
                  <a:lnTo>
                    <a:pt x="0" y="32735"/>
                  </a:lnTo>
                </a:path>
              </a:pathLst>
            </a:custGeom>
            <a:ln w="6438">
              <a:solidFill>
                <a:srgbClr val="96989B"/>
              </a:solidFill>
            </a:ln>
          </p:spPr>
          <p:txBody>
            <a:bodyPr wrap="square" lIns="0" tIns="0" rIns="0" bIns="0" rtlCol="0"/>
            <a:lstStyle/>
            <a:p>
              <a:pPr defTabSz="914378"/>
              <a:endParaRPr sz="1904">
                <a:solidFill>
                  <a:prstClr val="black"/>
                </a:solidFill>
                <a:latin typeface="Verdana"/>
              </a:endParaRPr>
            </a:p>
          </p:txBody>
        </p:sp>
        <p:sp>
          <p:nvSpPr>
            <p:cNvPr id="23" name="object 14">
              <a:extLst>
                <a:ext uri="{FF2B5EF4-FFF2-40B4-BE49-F238E27FC236}">
                  <a16:creationId xmlns:a16="http://schemas.microsoft.com/office/drawing/2014/main" id="{A15A156A-27E5-42B8-8D41-075F7E246740}"/>
                </a:ext>
              </a:extLst>
            </p:cNvPr>
            <p:cNvSpPr/>
            <p:nvPr/>
          </p:nvSpPr>
          <p:spPr>
            <a:xfrm>
              <a:off x="2180037" y="1960745"/>
              <a:ext cx="893444" cy="191770"/>
            </a:xfrm>
            <a:custGeom>
              <a:avLst/>
              <a:gdLst/>
              <a:ahLst/>
              <a:cxnLst/>
              <a:rect l="l" t="t" r="r" b="b"/>
              <a:pathLst>
                <a:path w="893444" h="191769">
                  <a:moveTo>
                    <a:pt x="893140" y="126283"/>
                  </a:moveTo>
                  <a:lnTo>
                    <a:pt x="893140" y="191764"/>
                  </a:lnTo>
                </a:path>
                <a:path w="893444" h="191769">
                  <a:moveTo>
                    <a:pt x="893140" y="0"/>
                  </a:moveTo>
                  <a:lnTo>
                    <a:pt x="893140" y="32735"/>
                  </a:lnTo>
                </a:path>
                <a:path w="893444" h="191769">
                  <a:moveTo>
                    <a:pt x="0" y="126283"/>
                  </a:moveTo>
                  <a:lnTo>
                    <a:pt x="0" y="191764"/>
                  </a:lnTo>
                </a:path>
                <a:path w="893444" h="191769">
                  <a:moveTo>
                    <a:pt x="0" y="0"/>
                  </a:moveTo>
                  <a:lnTo>
                    <a:pt x="0" y="32735"/>
                  </a:lnTo>
                </a:path>
              </a:pathLst>
            </a:custGeom>
            <a:ln w="6438">
              <a:solidFill>
                <a:srgbClr val="96989B"/>
              </a:solidFill>
            </a:ln>
          </p:spPr>
          <p:txBody>
            <a:bodyPr wrap="square" lIns="0" tIns="0" rIns="0" bIns="0" rtlCol="0"/>
            <a:lstStyle/>
            <a:p>
              <a:pPr defTabSz="914378"/>
              <a:endParaRPr sz="1904">
                <a:solidFill>
                  <a:prstClr val="black"/>
                </a:solidFill>
                <a:latin typeface="Verdana"/>
              </a:endParaRPr>
            </a:p>
          </p:txBody>
        </p:sp>
        <p:sp>
          <p:nvSpPr>
            <p:cNvPr id="24" name="object 15">
              <a:extLst>
                <a:ext uri="{FF2B5EF4-FFF2-40B4-BE49-F238E27FC236}">
                  <a16:creationId xmlns:a16="http://schemas.microsoft.com/office/drawing/2014/main" id="{15EFCD93-A7E6-45AE-8892-B3C2E7FC0BA1}"/>
                </a:ext>
              </a:extLst>
            </p:cNvPr>
            <p:cNvSpPr/>
            <p:nvPr/>
          </p:nvSpPr>
          <p:spPr>
            <a:xfrm>
              <a:off x="1288465" y="1993480"/>
              <a:ext cx="5293995" cy="93980"/>
            </a:xfrm>
            <a:custGeom>
              <a:avLst/>
              <a:gdLst/>
              <a:ahLst/>
              <a:cxnLst/>
              <a:rect l="l" t="t" r="r" b="b"/>
              <a:pathLst>
                <a:path w="5293995" h="93980">
                  <a:moveTo>
                    <a:pt x="5293626" y="0"/>
                  </a:moveTo>
                  <a:lnTo>
                    <a:pt x="0" y="0"/>
                  </a:lnTo>
                  <a:lnTo>
                    <a:pt x="0" y="93548"/>
                  </a:lnTo>
                  <a:lnTo>
                    <a:pt x="5293626" y="93548"/>
                  </a:lnTo>
                  <a:lnTo>
                    <a:pt x="5293626" y="0"/>
                  </a:lnTo>
                  <a:close/>
                </a:path>
              </a:pathLst>
            </a:custGeom>
            <a:solidFill>
              <a:srgbClr val="149343"/>
            </a:solidFill>
          </p:spPr>
          <p:txBody>
            <a:bodyPr wrap="square" lIns="0" tIns="0" rIns="0" bIns="0" rtlCol="0"/>
            <a:lstStyle/>
            <a:p>
              <a:pPr defTabSz="914378"/>
              <a:endParaRPr sz="1904">
                <a:solidFill>
                  <a:prstClr val="black"/>
                </a:solidFill>
                <a:latin typeface="Verdana"/>
              </a:endParaRPr>
            </a:p>
          </p:txBody>
        </p:sp>
        <p:sp>
          <p:nvSpPr>
            <p:cNvPr id="25" name="object 16">
              <a:extLst>
                <a:ext uri="{FF2B5EF4-FFF2-40B4-BE49-F238E27FC236}">
                  <a16:creationId xmlns:a16="http://schemas.microsoft.com/office/drawing/2014/main" id="{D67C8692-8F9D-4428-ACF3-88D822032EDC}"/>
                </a:ext>
              </a:extLst>
            </p:cNvPr>
            <p:cNvSpPr/>
            <p:nvPr/>
          </p:nvSpPr>
          <p:spPr>
            <a:xfrm>
              <a:off x="3966292" y="2246045"/>
              <a:ext cx="892175" cy="66675"/>
            </a:xfrm>
            <a:custGeom>
              <a:avLst/>
              <a:gdLst/>
              <a:ahLst/>
              <a:cxnLst/>
              <a:rect l="l" t="t" r="r" b="b"/>
              <a:pathLst>
                <a:path w="892175" h="66675">
                  <a:moveTo>
                    <a:pt x="891578" y="0"/>
                  </a:moveTo>
                  <a:lnTo>
                    <a:pt x="891578" y="66624"/>
                  </a:lnTo>
                </a:path>
                <a:path w="892175" h="66675">
                  <a:moveTo>
                    <a:pt x="0" y="0"/>
                  </a:moveTo>
                  <a:lnTo>
                    <a:pt x="0" y="66624"/>
                  </a:lnTo>
                </a:path>
              </a:pathLst>
            </a:custGeom>
            <a:ln w="6438">
              <a:solidFill>
                <a:srgbClr val="96989B"/>
              </a:solidFill>
            </a:ln>
          </p:spPr>
          <p:txBody>
            <a:bodyPr wrap="square" lIns="0" tIns="0" rIns="0" bIns="0" rtlCol="0"/>
            <a:lstStyle/>
            <a:p>
              <a:pPr defTabSz="914378"/>
              <a:endParaRPr sz="1904">
                <a:solidFill>
                  <a:prstClr val="black"/>
                </a:solidFill>
                <a:latin typeface="Verdana"/>
              </a:endParaRPr>
            </a:p>
          </p:txBody>
        </p:sp>
        <p:sp>
          <p:nvSpPr>
            <p:cNvPr id="26" name="object 17">
              <a:extLst>
                <a:ext uri="{FF2B5EF4-FFF2-40B4-BE49-F238E27FC236}">
                  <a16:creationId xmlns:a16="http://schemas.microsoft.com/office/drawing/2014/main" id="{706BDF04-036A-452E-AD78-60A4B14A4489}"/>
                </a:ext>
              </a:extLst>
            </p:cNvPr>
            <p:cNvSpPr/>
            <p:nvPr/>
          </p:nvSpPr>
          <p:spPr>
            <a:xfrm>
              <a:off x="2180037" y="2246045"/>
              <a:ext cx="893444" cy="66675"/>
            </a:xfrm>
            <a:custGeom>
              <a:avLst/>
              <a:gdLst/>
              <a:ahLst/>
              <a:cxnLst/>
              <a:rect l="l" t="t" r="r" b="b"/>
              <a:pathLst>
                <a:path w="893444" h="66675">
                  <a:moveTo>
                    <a:pt x="893140" y="0"/>
                  </a:moveTo>
                  <a:lnTo>
                    <a:pt x="893140" y="66624"/>
                  </a:lnTo>
                </a:path>
                <a:path w="893444" h="66675">
                  <a:moveTo>
                    <a:pt x="0" y="0"/>
                  </a:moveTo>
                  <a:lnTo>
                    <a:pt x="0" y="66624"/>
                  </a:lnTo>
                </a:path>
              </a:pathLst>
            </a:custGeom>
            <a:ln w="6438">
              <a:solidFill>
                <a:srgbClr val="96989B"/>
              </a:solidFill>
            </a:ln>
          </p:spPr>
          <p:txBody>
            <a:bodyPr wrap="square" lIns="0" tIns="0" rIns="0" bIns="0" rtlCol="0"/>
            <a:lstStyle/>
            <a:p>
              <a:pPr defTabSz="914378"/>
              <a:endParaRPr sz="1904">
                <a:solidFill>
                  <a:prstClr val="black"/>
                </a:solidFill>
                <a:latin typeface="Verdana"/>
              </a:endParaRPr>
            </a:p>
          </p:txBody>
        </p:sp>
        <p:sp>
          <p:nvSpPr>
            <p:cNvPr id="27" name="object 18">
              <a:extLst>
                <a:ext uri="{FF2B5EF4-FFF2-40B4-BE49-F238E27FC236}">
                  <a16:creationId xmlns:a16="http://schemas.microsoft.com/office/drawing/2014/main" id="{267F6EF4-3384-4E64-AA62-F34F162AD9C0}"/>
                </a:ext>
              </a:extLst>
            </p:cNvPr>
            <p:cNvSpPr/>
            <p:nvPr/>
          </p:nvSpPr>
          <p:spPr>
            <a:xfrm>
              <a:off x="1288465" y="2152510"/>
              <a:ext cx="5020945" cy="93980"/>
            </a:xfrm>
            <a:custGeom>
              <a:avLst/>
              <a:gdLst/>
              <a:ahLst/>
              <a:cxnLst/>
              <a:rect l="l" t="t" r="r" b="b"/>
              <a:pathLst>
                <a:path w="5020945" h="93980">
                  <a:moveTo>
                    <a:pt x="5020729" y="0"/>
                  </a:moveTo>
                  <a:lnTo>
                    <a:pt x="0" y="0"/>
                  </a:lnTo>
                  <a:lnTo>
                    <a:pt x="0" y="93535"/>
                  </a:lnTo>
                  <a:lnTo>
                    <a:pt x="5020729" y="93535"/>
                  </a:lnTo>
                  <a:lnTo>
                    <a:pt x="5020729" y="0"/>
                  </a:lnTo>
                  <a:close/>
                </a:path>
              </a:pathLst>
            </a:custGeom>
            <a:solidFill>
              <a:srgbClr val="149343"/>
            </a:solidFill>
          </p:spPr>
          <p:txBody>
            <a:bodyPr wrap="square" lIns="0" tIns="0" rIns="0" bIns="0" rtlCol="0"/>
            <a:lstStyle/>
            <a:p>
              <a:pPr defTabSz="914378"/>
              <a:endParaRPr sz="1904">
                <a:solidFill>
                  <a:prstClr val="black"/>
                </a:solidFill>
                <a:latin typeface="Verdana"/>
              </a:endParaRPr>
            </a:p>
          </p:txBody>
        </p:sp>
        <p:sp>
          <p:nvSpPr>
            <p:cNvPr id="28" name="object 19">
              <a:extLst>
                <a:ext uri="{FF2B5EF4-FFF2-40B4-BE49-F238E27FC236}">
                  <a16:creationId xmlns:a16="http://schemas.microsoft.com/office/drawing/2014/main" id="{FC099CD0-7828-450C-9055-39A653476E6D}"/>
                </a:ext>
              </a:extLst>
            </p:cNvPr>
            <p:cNvSpPr/>
            <p:nvPr/>
          </p:nvSpPr>
          <p:spPr>
            <a:xfrm>
              <a:off x="3966292" y="2406218"/>
              <a:ext cx="892175" cy="66040"/>
            </a:xfrm>
            <a:custGeom>
              <a:avLst/>
              <a:gdLst/>
              <a:ahLst/>
              <a:cxnLst/>
              <a:rect l="l" t="t" r="r" b="b"/>
              <a:pathLst>
                <a:path w="892175" h="66039">
                  <a:moveTo>
                    <a:pt x="891578" y="0"/>
                  </a:moveTo>
                  <a:lnTo>
                    <a:pt x="891578" y="65481"/>
                  </a:lnTo>
                </a:path>
                <a:path w="892175" h="66039">
                  <a:moveTo>
                    <a:pt x="0" y="0"/>
                  </a:moveTo>
                  <a:lnTo>
                    <a:pt x="0" y="65481"/>
                  </a:lnTo>
                </a:path>
              </a:pathLst>
            </a:custGeom>
            <a:ln w="6438">
              <a:solidFill>
                <a:srgbClr val="96989B"/>
              </a:solidFill>
            </a:ln>
          </p:spPr>
          <p:txBody>
            <a:bodyPr wrap="square" lIns="0" tIns="0" rIns="0" bIns="0" rtlCol="0"/>
            <a:lstStyle/>
            <a:p>
              <a:pPr defTabSz="914378"/>
              <a:endParaRPr sz="1904">
                <a:solidFill>
                  <a:prstClr val="black"/>
                </a:solidFill>
                <a:latin typeface="Verdana"/>
              </a:endParaRPr>
            </a:p>
          </p:txBody>
        </p:sp>
        <p:sp>
          <p:nvSpPr>
            <p:cNvPr id="29" name="object 20">
              <a:extLst>
                <a:ext uri="{FF2B5EF4-FFF2-40B4-BE49-F238E27FC236}">
                  <a16:creationId xmlns:a16="http://schemas.microsoft.com/office/drawing/2014/main" id="{FD44A413-D631-467D-BCEC-AAEE9059A071}"/>
                </a:ext>
              </a:extLst>
            </p:cNvPr>
            <p:cNvSpPr/>
            <p:nvPr/>
          </p:nvSpPr>
          <p:spPr>
            <a:xfrm>
              <a:off x="2180037" y="2406218"/>
              <a:ext cx="893444" cy="66040"/>
            </a:xfrm>
            <a:custGeom>
              <a:avLst/>
              <a:gdLst/>
              <a:ahLst/>
              <a:cxnLst/>
              <a:rect l="l" t="t" r="r" b="b"/>
              <a:pathLst>
                <a:path w="893444" h="66039">
                  <a:moveTo>
                    <a:pt x="893140" y="0"/>
                  </a:moveTo>
                  <a:lnTo>
                    <a:pt x="893140" y="65481"/>
                  </a:lnTo>
                </a:path>
                <a:path w="893444" h="66039">
                  <a:moveTo>
                    <a:pt x="0" y="0"/>
                  </a:moveTo>
                  <a:lnTo>
                    <a:pt x="0" y="65481"/>
                  </a:lnTo>
                </a:path>
              </a:pathLst>
            </a:custGeom>
            <a:ln w="6438">
              <a:solidFill>
                <a:srgbClr val="96989B"/>
              </a:solidFill>
            </a:ln>
          </p:spPr>
          <p:txBody>
            <a:bodyPr wrap="square" lIns="0" tIns="0" rIns="0" bIns="0" rtlCol="0"/>
            <a:lstStyle/>
            <a:p>
              <a:pPr defTabSz="914378"/>
              <a:endParaRPr sz="1904">
                <a:solidFill>
                  <a:prstClr val="black"/>
                </a:solidFill>
                <a:latin typeface="Verdana"/>
              </a:endParaRPr>
            </a:p>
          </p:txBody>
        </p:sp>
        <p:sp>
          <p:nvSpPr>
            <p:cNvPr id="30" name="object 21">
              <a:extLst>
                <a:ext uri="{FF2B5EF4-FFF2-40B4-BE49-F238E27FC236}">
                  <a16:creationId xmlns:a16="http://schemas.microsoft.com/office/drawing/2014/main" id="{A3C9176C-7391-4771-8ADF-1F2EB797D8F0}"/>
                </a:ext>
              </a:extLst>
            </p:cNvPr>
            <p:cNvSpPr/>
            <p:nvPr/>
          </p:nvSpPr>
          <p:spPr>
            <a:xfrm>
              <a:off x="1288465" y="2312669"/>
              <a:ext cx="4546600" cy="93980"/>
            </a:xfrm>
            <a:custGeom>
              <a:avLst/>
              <a:gdLst/>
              <a:ahLst/>
              <a:cxnLst/>
              <a:rect l="l" t="t" r="r" b="b"/>
              <a:pathLst>
                <a:path w="4546600" h="93980">
                  <a:moveTo>
                    <a:pt x="4546269" y="0"/>
                  </a:moveTo>
                  <a:lnTo>
                    <a:pt x="0" y="0"/>
                  </a:lnTo>
                  <a:lnTo>
                    <a:pt x="0" y="93548"/>
                  </a:lnTo>
                  <a:lnTo>
                    <a:pt x="4546269" y="93548"/>
                  </a:lnTo>
                  <a:lnTo>
                    <a:pt x="4546269" y="0"/>
                  </a:lnTo>
                  <a:close/>
                </a:path>
              </a:pathLst>
            </a:custGeom>
            <a:solidFill>
              <a:srgbClr val="149343"/>
            </a:solidFill>
          </p:spPr>
          <p:txBody>
            <a:bodyPr wrap="square" lIns="0" tIns="0" rIns="0" bIns="0" rtlCol="0"/>
            <a:lstStyle/>
            <a:p>
              <a:pPr defTabSz="914378"/>
              <a:endParaRPr sz="1904">
                <a:solidFill>
                  <a:prstClr val="black"/>
                </a:solidFill>
                <a:latin typeface="Verdana"/>
              </a:endParaRPr>
            </a:p>
          </p:txBody>
        </p:sp>
        <p:sp>
          <p:nvSpPr>
            <p:cNvPr id="31" name="object 22">
              <a:extLst>
                <a:ext uri="{FF2B5EF4-FFF2-40B4-BE49-F238E27FC236}">
                  <a16:creationId xmlns:a16="http://schemas.microsoft.com/office/drawing/2014/main" id="{E3ABFFA3-026B-48A9-A20A-3F62453A38F6}"/>
                </a:ext>
              </a:extLst>
            </p:cNvPr>
            <p:cNvSpPr/>
            <p:nvPr/>
          </p:nvSpPr>
          <p:spPr>
            <a:xfrm>
              <a:off x="3966292" y="2565247"/>
              <a:ext cx="892175" cy="66675"/>
            </a:xfrm>
            <a:custGeom>
              <a:avLst/>
              <a:gdLst/>
              <a:ahLst/>
              <a:cxnLst/>
              <a:rect l="l" t="t" r="r" b="b"/>
              <a:pathLst>
                <a:path w="892175" h="66675">
                  <a:moveTo>
                    <a:pt x="891578" y="0"/>
                  </a:moveTo>
                  <a:lnTo>
                    <a:pt x="891578" y="66636"/>
                  </a:lnTo>
                </a:path>
                <a:path w="892175" h="66675">
                  <a:moveTo>
                    <a:pt x="0" y="0"/>
                  </a:moveTo>
                  <a:lnTo>
                    <a:pt x="0" y="66636"/>
                  </a:lnTo>
                </a:path>
              </a:pathLst>
            </a:custGeom>
            <a:ln w="6438">
              <a:solidFill>
                <a:srgbClr val="96989B"/>
              </a:solidFill>
            </a:ln>
          </p:spPr>
          <p:txBody>
            <a:bodyPr wrap="square" lIns="0" tIns="0" rIns="0" bIns="0" rtlCol="0"/>
            <a:lstStyle/>
            <a:p>
              <a:pPr defTabSz="914378"/>
              <a:endParaRPr sz="1904">
                <a:solidFill>
                  <a:prstClr val="black"/>
                </a:solidFill>
                <a:latin typeface="Verdana"/>
              </a:endParaRPr>
            </a:p>
          </p:txBody>
        </p:sp>
        <p:sp>
          <p:nvSpPr>
            <p:cNvPr id="32" name="object 23">
              <a:extLst>
                <a:ext uri="{FF2B5EF4-FFF2-40B4-BE49-F238E27FC236}">
                  <a16:creationId xmlns:a16="http://schemas.microsoft.com/office/drawing/2014/main" id="{2826C57D-03DC-4BA5-BE9C-1955CAC0D51F}"/>
                </a:ext>
              </a:extLst>
            </p:cNvPr>
            <p:cNvSpPr/>
            <p:nvPr/>
          </p:nvSpPr>
          <p:spPr>
            <a:xfrm>
              <a:off x="2180037" y="2565247"/>
              <a:ext cx="893444" cy="66675"/>
            </a:xfrm>
            <a:custGeom>
              <a:avLst/>
              <a:gdLst/>
              <a:ahLst/>
              <a:cxnLst/>
              <a:rect l="l" t="t" r="r" b="b"/>
              <a:pathLst>
                <a:path w="893444" h="66675">
                  <a:moveTo>
                    <a:pt x="893140" y="0"/>
                  </a:moveTo>
                  <a:lnTo>
                    <a:pt x="893140" y="66636"/>
                  </a:lnTo>
                </a:path>
                <a:path w="893444" h="66675">
                  <a:moveTo>
                    <a:pt x="0" y="0"/>
                  </a:moveTo>
                  <a:lnTo>
                    <a:pt x="0" y="66636"/>
                  </a:lnTo>
                </a:path>
              </a:pathLst>
            </a:custGeom>
            <a:ln w="6438">
              <a:solidFill>
                <a:srgbClr val="96989B"/>
              </a:solidFill>
            </a:ln>
          </p:spPr>
          <p:txBody>
            <a:bodyPr wrap="square" lIns="0" tIns="0" rIns="0" bIns="0" rtlCol="0"/>
            <a:lstStyle/>
            <a:p>
              <a:pPr defTabSz="914378"/>
              <a:endParaRPr sz="1904">
                <a:solidFill>
                  <a:prstClr val="black"/>
                </a:solidFill>
                <a:latin typeface="Verdana"/>
              </a:endParaRPr>
            </a:p>
          </p:txBody>
        </p:sp>
        <p:sp>
          <p:nvSpPr>
            <p:cNvPr id="33" name="object 24">
              <a:extLst>
                <a:ext uri="{FF2B5EF4-FFF2-40B4-BE49-F238E27FC236}">
                  <a16:creationId xmlns:a16="http://schemas.microsoft.com/office/drawing/2014/main" id="{5F6C3DC9-2B45-4F74-9709-B46D5497B810}"/>
                </a:ext>
              </a:extLst>
            </p:cNvPr>
            <p:cNvSpPr/>
            <p:nvPr/>
          </p:nvSpPr>
          <p:spPr>
            <a:xfrm>
              <a:off x="1288465" y="2471699"/>
              <a:ext cx="4556125" cy="93980"/>
            </a:xfrm>
            <a:custGeom>
              <a:avLst/>
              <a:gdLst/>
              <a:ahLst/>
              <a:cxnLst/>
              <a:rect l="l" t="t" r="r" b="b"/>
              <a:pathLst>
                <a:path w="4556125" h="93980">
                  <a:moveTo>
                    <a:pt x="4555553" y="0"/>
                  </a:moveTo>
                  <a:lnTo>
                    <a:pt x="0" y="0"/>
                  </a:lnTo>
                  <a:lnTo>
                    <a:pt x="0" y="93548"/>
                  </a:lnTo>
                  <a:lnTo>
                    <a:pt x="4555553" y="93548"/>
                  </a:lnTo>
                  <a:lnTo>
                    <a:pt x="4555553" y="0"/>
                  </a:lnTo>
                  <a:close/>
                </a:path>
              </a:pathLst>
            </a:custGeom>
            <a:solidFill>
              <a:srgbClr val="149343"/>
            </a:solidFill>
          </p:spPr>
          <p:txBody>
            <a:bodyPr wrap="square" lIns="0" tIns="0" rIns="0" bIns="0" rtlCol="0"/>
            <a:lstStyle/>
            <a:p>
              <a:pPr defTabSz="914378"/>
              <a:endParaRPr sz="1904">
                <a:solidFill>
                  <a:prstClr val="black"/>
                </a:solidFill>
                <a:latin typeface="Verdana"/>
              </a:endParaRPr>
            </a:p>
          </p:txBody>
        </p:sp>
        <p:sp>
          <p:nvSpPr>
            <p:cNvPr id="34" name="object 25">
              <a:extLst>
                <a:ext uri="{FF2B5EF4-FFF2-40B4-BE49-F238E27FC236}">
                  <a16:creationId xmlns:a16="http://schemas.microsoft.com/office/drawing/2014/main" id="{C8192BBE-8601-41FF-8E8D-03306BB57AE2}"/>
                </a:ext>
              </a:extLst>
            </p:cNvPr>
            <p:cNvSpPr/>
            <p:nvPr/>
          </p:nvSpPr>
          <p:spPr>
            <a:xfrm>
              <a:off x="3966292" y="2725432"/>
              <a:ext cx="892175" cy="66040"/>
            </a:xfrm>
            <a:custGeom>
              <a:avLst/>
              <a:gdLst/>
              <a:ahLst/>
              <a:cxnLst/>
              <a:rect l="l" t="t" r="r" b="b"/>
              <a:pathLst>
                <a:path w="892175" h="66039">
                  <a:moveTo>
                    <a:pt x="891578" y="0"/>
                  </a:moveTo>
                  <a:lnTo>
                    <a:pt x="891578" y="65468"/>
                  </a:lnTo>
                </a:path>
                <a:path w="892175" h="66039">
                  <a:moveTo>
                    <a:pt x="0" y="0"/>
                  </a:moveTo>
                  <a:lnTo>
                    <a:pt x="0" y="65468"/>
                  </a:lnTo>
                </a:path>
              </a:pathLst>
            </a:custGeom>
            <a:ln w="6438">
              <a:solidFill>
                <a:srgbClr val="96989B"/>
              </a:solidFill>
            </a:ln>
          </p:spPr>
          <p:txBody>
            <a:bodyPr wrap="square" lIns="0" tIns="0" rIns="0" bIns="0" rtlCol="0"/>
            <a:lstStyle/>
            <a:p>
              <a:pPr defTabSz="914378"/>
              <a:endParaRPr sz="1904">
                <a:solidFill>
                  <a:prstClr val="black"/>
                </a:solidFill>
                <a:latin typeface="Verdana"/>
              </a:endParaRPr>
            </a:p>
          </p:txBody>
        </p:sp>
        <p:sp>
          <p:nvSpPr>
            <p:cNvPr id="35" name="object 26">
              <a:extLst>
                <a:ext uri="{FF2B5EF4-FFF2-40B4-BE49-F238E27FC236}">
                  <a16:creationId xmlns:a16="http://schemas.microsoft.com/office/drawing/2014/main" id="{4B0950AD-E41C-4FD4-99D2-88589B59AF4C}"/>
                </a:ext>
              </a:extLst>
            </p:cNvPr>
            <p:cNvSpPr/>
            <p:nvPr/>
          </p:nvSpPr>
          <p:spPr>
            <a:xfrm>
              <a:off x="2180037" y="2725432"/>
              <a:ext cx="893444" cy="66040"/>
            </a:xfrm>
            <a:custGeom>
              <a:avLst/>
              <a:gdLst/>
              <a:ahLst/>
              <a:cxnLst/>
              <a:rect l="l" t="t" r="r" b="b"/>
              <a:pathLst>
                <a:path w="893444" h="66039">
                  <a:moveTo>
                    <a:pt x="893140" y="0"/>
                  </a:moveTo>
                  <a:lnTo>
                    <a:pt x="893140" y="65468"/>
                  </a:lnTo>
                </a:path>
                <a:path w="893444" h="66039">
                  <a:moveTo>
                    <a:pt x="0" y="0"/>
                  </a:moveTo>
                  <a:lnTo>
                    <a:pt x="0" y="65468"/>
                  </a:lnTo>
                </a:path>
              </a:pathLst>
            </a:custGeom>
            <a:ln w="6438">
              <a:solidFill>
                <a:srgbClr val="96989B"/>
              </a:solidFill>
            </a:ln>
          </p:spPr>
          <p:txBody>
            <a:bodyPr wrap="square" lIns="0" tIns="0" rIns="0" bIns="0" rtlCol="0"/>
            <a:lstStyle/>
            <a:p>
              <a:pPr defTabSz="914378"/>
              <a:endParaRPr sz="1904">
                <a:solidFill>
                  <a:prstClr val="black"/>
                </a:solidFill>
                <a:latin typeface="Verdana"/>
              </a:endParaRPr>
            </a:p>
          </p:txBody>
        </p:sp>
        <p:sp>
          <p:nvSpPr>
            <p:cNvPr id="36" name="object 27">
              <a:extLst>
                <a:ext uri="{FF2B5EF4-FFF2-40B4-BE49-F238E27FC236}">
                  <a16:creationId xmlns:a16="http://schemas.microsoft.com/office/drawing/2014/main" id="{FE845148-4370-4FE7-9EE4-F3566BE1030F}"/>
                </a:ext>
              </a:extLst>
            </p:cNvPr>
            <p:cNvSpPr/>
            <p:nvPr/>
          </p:nvSpPr>
          <p:spPr>
            <a:xfrm>
              <a:off x="1288465" y="2631884"/>
              <a:ext cx="4368165" cy="93980"/>
            </a:xfrm>
            <a:custGeom>
              <a:avLst/>
              <a:gdLst/>
              <a:ahLst/>
              <a:cxnLst/>
              <a:rect l="l" t="t" r="r" b="b"/>
              <a:pathLst>
                <a:path w="4368165" h="93980">
                  <a:moveTo>
                    <a:pt x="4367949" y="0"/>
                  </a:moveTo>
                  <a:lnTo>
                    <a:pt x="0" y="0"/>
                  </a:lnTo>
                  <a:lnTo>
                    <a:pt x="0" y="93548"/>
                  </a:lnTo>
                  <a:lnTo>
                    <a:pt x="4367949" y="93548"/>
                  </a:lnTo>
                  <a:lnTo>
                    <a:pt x="4367949" y="0"/>
                  </a:lnTo>
                  <a:close/>
                </a:path>
              </a:pathLst>
            </a:custGeom>
            <a:solidFill>
              <a:srgbClr val="149343"/>
            </a:solidFill>
          </p:spPr>
          <p:txBody>
            <a:bodyPr wrap="square" lIns="0" tIns="0" rIns="0" bIns="0" rtlCol="0"/>
            <a:lstStyle/>
            <a:p>
              <a:pPr defTabSz="914378"/>
              <a:endParaRPr sz="1904">
                <a:solidFill>
                  <a:prstClr val="black"/>
                </a:solidFill>
                <a:latin typeface="Verdana"/>
              </a:endParaRPr>
            </a:p>
          </p:txBody>
        </p:sp>
        <p:sp>
          <p:nvSpPr>
            <p:cNvPr id="37" name="object 28">
              <a:extLst>
                <a:ext uri="{FF2B5EF4-FFF2-40B4-BE49-F238E27FC236}">
                  <a16:creationId xmlns:a16="http://schemas.microsoft.com/office/drawing/2014/main" id="{53CCF831-CFEA-419F-A6D2-D917C907795D}"/>
                </a:ext>
              </a:extLst>
            </p:cNvPr>
            <p:cNvSpPr/>
            <p:nvPr/>
          </p:nvSpPr>
          <p:spPr>
            <a:xfrm>
              <a:off x="3966292" y="2884449"/>
              <a:ext cx="892175" cy="66675"/>
            </a:xfrm>
            <a:custGeom>
              <a:avLst/>
              <a:gdLst/>
              <a:ahLst/>
              <a:cxnLst/>
              <a:rect l="l" t="t" r="r" b="b"/>
              <a:pathLst>
                <a:path w="892175" h="66675">
                  <a:moveTo>
                    <a:pt x="891578" y="0"/>
                  </a:moveTo>
                  <a:lnTo>
                    <a:pt x="891578" y="66649"/>
                  </a:lnTo>
                </a:path>
                <a:path w="892175" h="66675">
                  <a:moveTo>
                    <a:pt x="0" y="0"/>
                  </a:moveTo>
                  <a:lnTo>
                    <a:pt x="0" y="66649"/>
                  </a:lnTo>
                </a:path>
              </a:pathLst>
            </a:custGeom>
            <a:ln w="6438">
              <a:solidFill>
                <a:srgbClr val="96989B"/>
              </a:solidFill>
            </a:ln>
          </p:spPr>
          <p:txBody>
            <a:bodyPr wrap="square" lIns="0" tIns="0" rIns="0" bIns="0" rtlCol="0"/>
            <a:lstStyle/>
            <a:p>
              <a:pPr defTabSz="914378"/>
              <a:endParaRPr sz="1904">
                <a:solidFill>
                  <a:prstClr val="black"/>
                </a:solidFill>
                <a:latin typeface="Verdana"/>
              </a:endParaRPr>
            </a:p>
          </p:txBody>
        </p:sp>
        <p:sp>
          <p:nvSpPr>
            <p:cNvPr id="38" name="object 29">
              <a:extLst>
                <a:ext uri="{FF2B5EF4-FFF2-40B4-BE49-F238E27FC236}">
                  <a16:creationId xmlns:a16="http://schemas.microsoft.com/office/drawing/2014/main" id="{4F5FFDD1-8F90-4C91-9A7C-DF530D774FE2}"/>
                </a:ext>
              </a:extLst>
            </p:cNvPr>
            <p:cNvSpPr/>
            <p:nvPr/>
          </p:nvSpPr>
          <p:spPr>
            <a:xfrm>
              <a:off x="2180037" y="2884449"/>
              <a:ext cx="893444" cy="66675"/>
            </a:xfrm>
            <a:custGeom>
              <a:avLst/>
              <a:gdLst/>
              <a:ahLst/>
              <a:cxnLst/>
              <a:rect l="l" t="t" r="r" b="b"/>
              <a:pathLst>
                <a:path w="893444" h="66675">
                  <a:moveTo>
                    <a:pt x="893140" y="0"/>
                  </a:moveTo>
                  <a:lnTo>
                    <a:pt x="893140" y="66649"/>
                  </a:lnTo>
                </a:path>
                <a:path w="893444" h="66675">
                  <a:moveTo>
                    <a:pt x="0" y="0"/>
                  </a:moveTo>
                  <a:lnTo>
                    <a:pt x="0" y="66649"/>
                  </a:lnTo>
                </a:path>
              </a:pathLst>
            </a:custGeom>
            <a:ln w="6438">
              <a:solidFill>
                <a:srgbClr val="96989B"/>
              </a:solidFill>
            </a:ln>
          </p:spPr>
          <p:txBody>
            <a:bodyPr wrap="square" lIns="0" tIns="0" rIns="0" bIns="0" rtlCol="0"/>
            <a:lstStyle/>
            <a:p>
              <a:pPr defTabSz="914378"/>
              <a:endParaRPr sz="1904">
                <a:solidFill>
                  <a:prstClr val="black"/>
                </a:solidFill>
                <a:latin typeface="Verdana"/>
              </a:endParaRPr>
            </a:p>
          </p:txBody>
        </p:sp>
        <p:sp>
          <p:nvSpPr>
            <p:cNvPr id="39" name="object 30">
              <a:extLst>
                <a:ext uri="{FF2B5EF4-FFF2-40B4-BE49-F238E27FC236}">
                  <a16:creationId xmlns:a16="http://schemas.microsoft.com/office/drawing/2014/main" id="{A76F773F-D6E9-4F4D-ACEF-9A9ED8D72AF9}"/>
                </a:ext>
              </a:extLst>
            </p:cNvPr>
            <p:cNvSpPr/>
            <p:nvPr/>
          </p:nvSpPr>
          <p:spPr>
            <a:xfrm>
              <a:off x="1288465" y="2790901"/>
              <a:ext cx="4256405" cy="93980"/>
            </a:xfrm>
            <a:custGeom>
              <a:avLst/>
              <a:gdLst/>
              <a:ahLst/>
              <a:cxnLst/>
              <a:rect l="l" t="t" r="r" b="b"/>
              <a:pathLst>
                <a:path w="4256405" h="93980">
                  <a:moveTo>
                    <a:pt x="4256303" y="0"/>
                  </a:moveTo>
                  <a:lnTo>
                    <a:pt x="0" y="0"/>
                  </a:lnTo>
                  <a:lnTo>
                    <a:pt x="0" y="93548"/>
                  </a:lnTo>
                  <a:lnTo>
                    <a:pt x="4256303" y="93548"/>
                  </a:lnTo>
                  <a:lnTo>
                    <a:pt x="4256303" y="0"/>
                  </a:lnTo>
                  <a:close/>
                </a:path>
              </a:pathLst>
            </a:custGeom>
            <a:solidFill>
              <a:srgbClr val="149343"/>
            </a:solidFill>
          </p:spPr>
          <p:txBody>
            <a:bodyPr wrap="square" lIns="0" tIns="0" rIns="0" bIns="0" rtlCol="0"/>
            <a:lstStyle/>
            <a:p>
              <a:pPr defTabSz="914378"/>
              <a:endParaRPr sz="1904">
                <a:solidFill>
                  <a:prstClr val="black"/>
                </a:solidFill>
                <a:latin typeface="Verdana"/>
              </a:endParaRPr>
            </a:p>
          </p:txBody>
        </p:sp>
        <p:sp>
          <p:nvSpPr>
            <p:cNvPr id="40" name="object 31">
              <a:extLst>
                <a:ext uri="{FF2B5EF4-FFF2-40B4-BE49-F238E27FC236}">
                  <a16:creationId xmlns:a16="http://schemas.microsoft.com/office/drawing/2014/main" id="{C44B5044-ABB7-4714-9F29-0A42C89550A4}"/>
                </a:ext>
              </a:extLst>
            </p:cNvPr>
            <p:cNvSpPr/>
            <p:nvPr/>
          </p:nvSpPr>
          <p:spPr>
            <a:xfrm>
              <a:off x="3966292" y="3044634"/>
              <a:ext cx="892175" cy="66040"/>
            </a:xfrm>
            <a:custGeom>
              <a:avLst/>
              <a:gdLst/>
              <a:ahLst/>
              <a:cxnLst/>
              <a:rect l="l" t="t" r="r" b="b"/>
              <a:pathLst>
                <a:path w="892175" h="66039">
                  <a:moveTo>
                    <a:pt x="891578" y="0"/>
                  </a:moveTo>
                  <a:lnTo>
                    <a:pt x="891578" y="65468"/>
                  </a:lnTo>
                </a:path>
                <a:path w="892175" h="66039">
                  <a:moveTo>
                    <a:pt x="0" y="0"/>
                  </a:moveTo>
                  <a:lnTo>
                    <a:pt x="0" y="65468"/>
                  </a:lnTo>
                </a:path>
              </a:pathLst>
            </a:custGeom>
            <a:ln w="6438">
              <a:solidFill>
                <a:srgbClr val="96989B"/>
              </a:solidFill>
            </a:ln>
          </p:spPr>
          <p:txBody>
            <a:bodyPr wrap="square" lIns="0" tIns="0" rIns="0" bIns="0" rtlCol="0"/>
            <a:lstStyle/>
            <a:p>
              <a:pPr defTabSz="914378"/>
              <a:endParaRPr sz="1904">
                <a:solidFill>
                  <a:prstClr val="black"/>
                </a:solidFill>
                <a:latin typeface="Verdana"/>
              </a:endParaRPr>
            </a:p>
          </p:txBody>
        </p:sp>
        <p:sp>
          <p:nvSpPr>
            <p:cNvPr id="41" name="object 32">
              <a:extLst>
                <a:ext uri="{FF2B5EF4-FFF2-40B4-BE49-F238E27FC236}">
                  <a16:creationId xmlns:a16="http://schemas.microsoft.com/office/drawing/2014/main" id="{BB1EC75D-43ED-4002-9656-0A5AA3A1F1A3}"/>
                </a:ext>
              </a:extLst>
            </p:cNvPr>
            <p:cNvSpPr/>
            <p:nvPr/>
          </p:nvSpPr>
          <p:spPr>
            <a:xfrm>
              <a:off x="2180037" y="3044634"/>
              <a:ext cx="893444" cy="66040"/>
            </a:xfrm>
            <a:custGeom>
              <a:avLst/>
              <a:gdLst/>
              <a:ahLst/>
              <a:cxnLst/>
              <a:rect l="l" t="t" r="r" b="b"/>
              <a:pathLst>
                <a:path w="893444" h="66039">
                  <a:moveTo>
                    <a:pt x="893140" y="0"/>
                  </a:moveTo>
                  <a:lnTo>
                    <a:pt x="893140" y="65468"/>
                  </a:lnTo>
                </a:path>
                <a:path w="893444" h="66039">
                  <a:moveTo>
                    <a:pt x="0" y="0"/>
                  </a:moveTo>
                  <a:lnTo>
                    <a:pt x="0" y="65468"/>
                  </a:lnTo>
                </a:path>
              </a:pathLst>
            </a:custGeom>
            <a:ln w="6438">
              <a:solidFill>
                <a:srgbClr val="96989B"/>
              </a:solidFill>
            </a:ln>
          </p:spPr>
          <p:txBody>
            <a:bodyPr wrap="square" lIns="0" tIns="0" rIns="0" bIns="0" rtlCol="0"/>
            <a:lstStyle/>
            <a:p>
              <a:pPr defTabSz="914378"/>
              <a:endParaRPr sz="1904">
                <a:solidFill>
                  <a:prstClr val="black"/>
                </a:solidFill>
                <a:latin typeface="Verdana"/>
              </a:endParaRPr>
            </a:p>
          </p:txBody>
        </p:sp>
        <p:sp>
          <p:nvSpPr>
            <p:cNvPr id="42" name="object 33">
              <a:extLst>
                <a:ext uri="{FF2B5EF4-FFF2-40B4-BE49-F238E27FC236}">
                  <a16:creationId xmlns:a16="http://schemas.microsoft.com/office/drawing/2014/main" id="{A22AC6B2-97E8-43BD-9BD0-17375BD70B59}"/>
                </a:ext>
              </a:extLst>
            </p:cNvPr>
            <p:cNvSpPr/>
            <p:nvPr/>
          </p:nvSpPr>
          <p:spPr>
            <a:xfrm>
              <a:off x="1288465" y="2951098"/>
              <a:ext cx="4250690" cy="93980"/>
            </a:xfrm>
            <a:custGeom>
              <a:avLst/>
              <a:gdLst/>
              <a:ahLst/>
              <a:cxnLst/>
              <a:rect l="l" t="t" r="r" b="b"/>
              <a:pathLst>
                <a:path w="4250690" h="93980">
                  <a:moveTo>
                    <a:pt x="4250105" y="0"/>
                  </a:moveTo>
                  <a:lnTo>
                    <a:pt x="0" y="0"/>
                  </a:lnTo>
                  <a:lnTo>
                    <a:pt x="0" y="93535"/>
                  </a:lnTo>
                  <a:lnTo>
                    <a:pt x="4250105" y="93535"/>
                  </a:lnTo>
                  <a:lnTo>
                    <a:pt x="4250105" y="0"/>
                  </a:lnTo>
                  <a:close/>
                </a:path>
              </a:pathLst>
            </a:custGeom>
            <a:solidFill>
              <a:srgbClr val="149343"/>
            </a:solidFill>
          </p:spPr>
          <p:txBody>
            <a:bodyPr wrap="square" lIns="0" tIns="0" rIns="0" bIns="0" rtlCol="0"/>
            <a:lstStyle/>
            <a:p>
              <a:pPr defTabSz="914378"/>
              <a:endParaRPr sz="1904">
                <a:solidFill>
                  <a:prstClr val="black"/>
                </a:solidFill>
                <a:latin typeface="Verdana"/>
              </a:endParaRPr>
            </a:p>
          </p:txBody>
        </p:sp>
        <p:sp>
          <p:nvSpPr>
            <p:cNvPr id="43" name="object 34">
              <a:extLst>
                <a:ext uri="{FF2B5EF4-FFF2-40B4-BE49-F238E27FC236}">
                  <a16:creationId xmlns:a16="http://schemas.microsoft.com/office/drawing/2014/main" id="{A1CEE99D-202E-43CC-8AFF-2F4B0A290243}"/>
                </a:ext>
              </a:extLst>
            </p:cNvPr>
            <p:cNvSpPr/>
            <p:nvPr/>
          </p:nvSpPr>
          <p:spPr>
            <a:xfrm>
              <a:off x="3966292" y="3203638"/>
              <a:ext cx="892175" cy="66675"/>
            </a:xfrm>
            <a:custGeom>
              <a:avLst/>
              <a:gdLst/>
              <a:ahLst/>
              <a:cxnLst/>
              <a:rect l="l" t="t" r="r" b="b"/>
              <a:pathLst>
                <a:path w="892175" h="66675">
                  <a:moveTo>
                    <a:pt x="891578" y="0"/>
                  </a:moveTo>
                  <a:lnTo>
                    <a:pt x="891578" y="66649"/>
                  </a:lnTo>
                </a:path>
                <a:path w="892175" h="66675">
                  <a:moveTo>
                    <a:pt x="0" y="0"/>
                  </a:moveTo>
                  <a:lnTo>
                    <a:pt x="0" y="66649"/>
                  </a:lnTo>
                </a:path>
              </a:pathLst>
            </a:custGeom>
            <a:ln w="6438">
              <a:solidFill>
                <a:srgbClr val="96989B"/>
              </a:solidFill>
            </a:ln>
          </p:spPr>
          <p:txBody>
            <a:bodyPr wrap="square" lIns="0" tIns="0" rIns="0" bIns="0" rtlCol="0"/>
            <a:lstStyle/>
            <a:p>
              <a:pPr defTabSz="914378"/>
              <a:endParaRPr sz="1904">
                <a:solidFill>
                  <a:prstClr val="black"/>
                </a:solidFill>
                <a:latin typeface="Verdana"/>
              </a:endParaRPr>
            </a:p>
          </p:txBody>
        </p:sp>
        <p:sp>
          <p:nvSpPr>
            <p:cNvPr id="44" name="object 35">
              <a:extLst>
                <a:ext uri="{FF2B5EF4-FFF2-40B4-BE49-F238E27FC236}">
                  <a16:creationId xmlns:a16="http://schemas.microsoft.com/office/drawing/2014/main" id="{89260FCE-A39D-4C41-83F2-E76C6872648F}"/>
                </a:ext>
              </a:extLst>
            </p:cNvPr>
            <p:cNvSpPr/>
            <p:nvPr/>
          </p:nvSpPr>
          <p:spPr>
            <a:xfrm>
              <a:off x="2180037" y="3203638"/>
              <a:ext cx="893444" cy="66675"/>
            </a:xfrm>
            <a:custGeom>
              <a:avLst/>
              <a:gdLst/>
              <a:ahLst/>
              <a:cxnLst/>
              <a:rect l="l" t="t" r="r" b="b"/>
              <a:pathLst>
                <a:path w="893444" h="66675">
                  <a:moveTo>
                    <a:pt x="893140" y="0"/>
                  </a:moveTo>
                  <a:lnTo>
                    <a:pt x="893140" y="66649"/>
                  </a:lnTo>
                </a:path>
                <a:path w="893444" h="66675">
                  <a:moveTo>
                    <a:pt x="0" y="0"/>
                  </a:moveTo>
                  <a:lnTo>
                    <a:pt x="0" y="66649"/>
                  </a:lnTo>
                </a:path>
              </a:pathLst>
            </a:custGeom>
            <a:ln w="6438">
              <a:solidFill>
                <a:srgbClr val="96989B"/>
              </a:solidFill>
            </a:ln>
          </p:spPr>
          <p:txBody>
            <a:bodyPr wrap="square" lIns="0" tIns="0" rIns="0" bIns="0" rtlCol="0"/>
            <a:lstStyle/>
            <a:p>
              <a:pPr defTabSz="914378"/>
              <a:endParaRPr sz="1904">
                <a:solidFill>
                  <a:prstClr val="black"/>
                </a:solidFill>
                <a:latin typeface="Verdana"/>
              </a:endParaRPr>
            </a:p>
          </p:txBody>
        </p:sp>
        <p:sp>
          <p:nvSpPr>
            <p:cNvPr id="45" name="object 36">
              <a:extLst>
                <a:ext uri="{FF2B5EF4-FFF2-40B4-BE49-F238E27FC236}">
                  <a16:creationId xmlns:a16="http://schemas.microsoft.com/office/drawing/2014/main" id="{FE7FAF5C-1D56-488A-87E1-12AB0F6B4507}"/>
                </a:ext>
              </a:extLst>
            </p:cNvPr>
            <p:cNvSpPr/>
            <p:nvPr/>
          </p:nvSpPr>
          <p:spPr>
            <a:xfrm>
              <a:off x="1288465" y="3110102"/>
              <a:ext cx="4107815" cy="93980"/>
            </a:xfrm>
            <a:custGeom>
              <a:avLst/>
              <a:gdLst/>
              <a:ahLst/>
              <a:cxnLst/>
              <a:rect l="l" t="t" r="r" b="b"/>
              <a:pathLst>
                <a:path w="4107815" h="93980">
                  <a:moveTo>
                    <a:pt x="4107459" y="0"/>
                  </a:moveTo>
                  <a:lnTo>
                    <a:pt x="0" y="0"/>
                  </a:lnTo>
                  <a:lnTo>
                    <a:pt x="0" y="93535"/>
                  </a:lnTo>
                  <a:lnTo>
                    <a:pt x="4107459" y="93535"/>
                  </a:lnTo>
                  <a:lnTo>
                    <a:pt x="4107459" y="0"/>
                  </a:lnTo>
                  <a:close/>
                </a:path>
              </a:pathLst>
            </a:custGeom>
            <a:solidFill>
              <a:srgbClr val="149343"/>
            </a:solidFill>
          </p:spPr>
          <p:txBody>
            <a:bodyPr wrap="square" lIns="0" tIns="0" rIns="0" bIns="0" rtlCol="0"/>
            <a:lstStyle/>
            <a:p>
              <a:pPr defTabSz="914378"/>
              <a:endParaRPr sz="1904">
                <a:solidFill>
                  <a:prstClr val="black"/>
                </a:solidFill>
                <a:latin typeface="Verdana"/>
              </a:endParaRPr>
            </a:p>
          </p:txBody>
        </p:sp>
        <p:sp>
          <p:nvSpPr>
            <p:cNvPr id="46" name="object 37">
              <a:extLst>
                <a:ext uri="{FF2B5EF4-FFF2-40B4-BE49-F238E27FC236}">
                  <a16:creationId xmlns:a16="http://schemas.microsoft.com/office/drawing/2014/main" id="{8B31FD77-8BE3-4BAF-892A-FBE8DD7754C7}"/>
                </a:ext>
              </a:extLst>
            </p:cNvPr>
            <p:cNvSpPr/>
            <p:nvPr/>
          </p:nvSpPr>
          <p:spPr>
            <a:xfrm>
              <a:off x="3966292" y="3363836"/>
              <a:ext cx="892175" cy="66040"/>
            </a:xfrm>
            <a:custGeom>
              <a:avLst/>
              <a:gdLst/>
              <a:ahLst/>
              <a:cxnLst/>
              <a:rect l="l" t="t" r="r" b="b"/>
              <a:pathLst>
                <a:path w="892175" h="66039">
                  <a:moveTo>
                    <a:pt x="891578" y="0"/>
                  </a:moveTo>
                  <a:lnTo>
                    <a:pt x="891578" y="65468"/>
                  </a:lnTo>
                </a:path>
                <a:path w="892175" h="66039">
                  <a:moveTo>
                    <a:pt x="0" y="0"/>
                  </a:moveTo>
                  <a:lnTo>
                    <a:pt x="0" y="65468"/>
                  </a:lnTo>
                </a:path>
              </a:pathLst>
            </a:custGeom>
            <a:ln w="6438">
              <a:solidFill>
                <a:srgbClr val="96989B"/>
              </a:solidFill>
            </a:ln>
          </p:spPr>
          <p:txBody>
            <a:bodyPr wrap="square" lIns="0" tIns="0" rIns="0" bIns="0" rtlCol="0"/>
            <a:lstStyle/>
            <a:p>
              <a:pPr defTabSz="914378"/>
              <a:endParaRPr sz="1904">
                <a:solidFill>
                  <a:prstClr val="black"/>
                </a:solidFill>
                <a:latin typeface="Verdana"/>
              </a:endParaRPr>
            </a:p>
          </p:txBody>
        </p:sp>
        <p:sp>
          <p:nvSpPr>
            <p:cNvPr id="47" name="object 38">
              <a:extLst>
                <a:ext uri="{FF2B5EF4-FFF2-40B4-BE49-F238E27FC236}">
                  <a16:creationId xmlns:a16="http://schemas.microsoft.com/office/drawing/2014/main" id="{F4F151F7-94C7-49B4-9FE9-AD4DD5D53B75}"/>
                </a:ext>
              </a:extLst>
            </p:cNvPr>
            <p:cNvSpPr/>
            <p:nvPr/>
          </p:nvSpPr>
          <p:spPr>
            <a:xfrm>
              <a:off x="2180037" y="3363836"/>
              <a:ext cx="893444" cy="66040"/>
            </a:xfrm>
            <a:custGeom>
              <a:avLst/>
              <a:gdLst/>
              <a:ahLst/>
              <a:cxnLst/>
              <a:rect l="l" t="t" r="r" b="b"/>
              <a:pathLst>
                <a:path w="893444" h="66039">
                  <a:moveTo>
                    <a:pt x="893140" y="0"/>
                  </a:moveTo>
                  <a:lnTo>
                    <a:pt x="893140" y="65468"/>
                  </a:lnTo>
                </a:path>
                <a:path w="893444" h="66039">
                  <a:moveTo>
                    <a:pt x="0" y="0"/>
                  </a:moveTo>
                  <a:lnTo>
                    <a:pt x="0" y="65468"/>
                  </a:lnTo>
                </a:path>
              </a:pathLst>
            </a:custGeom>
            <a:ln w="6438">
              <a:solidFill>
                <a:srgbClr val="96989B"/>
              </a:solidFill>
            </a:ln>
          </p:spPr>
          <p:txBody>
            <a:bodyPr wrap="square" lIns="0" tIns="0" rIns="0" bIns="0" rtlCol="0"/>
            <a:lstStyle/>
            <a:p>
              <a:pPr defTabSz="914378"/>
              <a:endParaRPr sz="1904">
                <a:solidFill>
                  <a:prstClr val="black"/>
                </a:solidFill>
                <a:latin typeface="Verdana"/>
              </a:endParaRPr>
            </a:p>
          </p:txBody>
        </p:sp>
        <p:sp>
          <p:nvSpPr>
            <p:cNvPr id="48" name="object 39">
              <a:extLst>
                <a:ext uri="{FF2B5EF4-FFF2-40B4-BE49-F238E27FC236}">
                  <a16:creationId xmlns:a16="http://schemas.microsoft.com/office/drawing/2014/main" id="{99DDBBE0-7100-4E9D-B6DE-5C032731695A}"/>
                </a:ext>
              </a:extLst>
            </p:cNvPr>
            <p:cNvSpPr/>
            <p:nvPr/>
          </p:nvSpPr>
          <p:spPr>
            <a:xfrm>
              <a:off x="1288465" y="3270287"/>
              <a:ext cx="4075429" cy="93980"/>
            </a:xfrm>
            <a:custGeom>
              <a:avLst/>
              <a:gdLst/>
              <a:ahLst/>
              <a:cxnLst/>
              <a:rect l="l" t="t" r="r" b="b"/>
              <a:pathLst>
                <a:path w="4075429" h="93979">
                  <a:moveTo>
                    <a:pt x="4074896" y="0"/>
                  </a:moveTo>
                  <a:lnTo>
                    <a:pt x="0" y="0"/>
                  </a:lnTo>
                  <a:lnTo>
                    <a:pt x="0" y="93548"/>
                  </a:lnTo>
                  <a:lnTo>
                    <a:pt x="4074896" y="93548"/>
                  </a:lnTo>
                  <a:lnTo>
                    <a:pt x="4074896" y="0"/>
                  </a:lnTo>
                  <a:close/>
                </a:path>
              </a:pathLst>
            </a:custGeom>
            <a:solidFill>
              <a:srgbClr val="149343"/>
            </a:solidFill>
          </p:spPr>
          <p:txBody>
            <a:bodyPr wrap="square" lIns="0" tIns="0" rIns="0" bIns="0" rtlCol="0"/>
            <a:lstStyle/>
            <a:p>
              <a:pPr defTabSz="914378"/>
              <a:endParaRPr sz="1904">
                <a:solidFill>
                  <a:prstClr val="black"/>
                </a:solidFill>
                <a:latin typeface="Verdana"/>
              </a:endParaRPr>
            </a:p>
          </p:txBody>
        </p:sp>
        <p:sp>
          <p:nvSpPr>
            <p:cNvPr id="49" name="object 40">
              <a:extLst>
                <a:ext uri="{FF2B5EF4-FFF2-40B4-BE49-F238E27FC236}">
                  <a16:creationId xmlns:a16="http://schemas.microsoft.com/office/drawing/2014/main" id="{907307D7-17EA-4288-A990-22238A1613B1}"/>
                </a:ext>
              </a:extLst>
            </p:cNvPr>
            <p:cNvSpPr/>
            <p:nvPr/>
          </p:nvSpPr>
          <p:spPr>
            <a:xfrm>
              <a:off x="3966292" y="3522852"/>
              <a:ext cx="892175" cy="66040"/>
            </a:xfrm>
            <a:custGeom>
              <a:avLst/>
              <a:gdLst/>
              <a:ahLst/>
              <a:cxnLst/>
              <a:rect l="l" t="t" r="r" b="b"/>
              <a:pathLst>
                <a:path w="892175" h="66039">
                  <a:moveTo>
                    <a:pt x="891578" y="0"/>
                  </a:moveTo>
                  <a:lnTo>
                    <a:pt x="891578" y="65468"/>
                  </a:lnTo>
                </a:path>
                <a:path w="892175" h="66039">
                  <a:moveTo>
                    <a:pt x="0" y="0"/>
                  </a:moveTo>
                  <a:lnTo>
                    <a:pt x="0" y="65468"/>
                  </a:lnTo>
                </a:path>
              </a:pathLst>
            </a:custGeom>
            <a:ln w="6438">
              <a:solidFill>
                <a:srgbClr val="96989B"/>
              </a:solidFill>
            </a:ln>
          </p:spPr>
          <p:txBody>
            <a:bodyPr wrap="square" lIns="0" tIns="0" rIns="0" bIns="0" rtlCol="0"/>
            <a:lstStyle/>
            <a:p>
              <a:pPr defTabSz="914378"/>
              <a:endParaRPr sz="1904">
                <a:solidFill>
                  <a:prstClr val="black"/>
                </a:solidFill>
                <a:latin typeface="Verdana"/>
              </a:endParaRPr>
            </a:p>
          </p:txBody>
        </p:sp>
        <p:sp>
          <p:nvSpPr>
            <p:cNvPr id="50" name="object 41">
              <a:extLst>
                <a:ext uri="{FF2B5EF4-FFF2-40B4-BE49-F238E27FC236}">
                  <a16:creationId xmlns:a16="http://schemas.microsoft.com/office/drawing/2014/main" id="{D5CCCE19-944C-43F3-BC70-4893D4E6E9A9}"/>
                </a:ext>
              </a:extLst>
            </p:cNvPr>
            <p:cNvSpPr/>
            <p:nvPr/>
          </p:nvSpPr>
          <p:spPr>
            <a:xfrm>
              <a:off x="2180037" y="3522852"/>
              <a:ext cx="893444" cy="66040"/>
            </a:xfrm>
            <a:custGeom>
              <a:avLst/>
              <a:gdLst/>
              <a:ahLst/>
              <a:cxnLst/>
              <a:rect l="l" t="t" r="r" b="b"/>
              <a:pathLst>
                <a:path w="893444" h="66039">
                  <a:moveTo>
                    <a:pt x="893140" y="0"/>
                  </a:moveTo>
                  <a:lnTo>
                    <a:pt x="893140" y="65468"/>
                  </a:lnTo>
                </a:path>
                <a:path w="893444" h="66039">
                  <a:moveTo>
                    <a:pt x="0" y="0"/>
                  </a:moveTo>
                  <a:lnTo>
                    <a:pt x="0" y="65468"/>
                  </a:lnTo>
                </a:path>
              </a:pathLst>
            </a:custGeom>
            <a:ln w="6438">
              <a:solidFill>
                <a:srgbClr val="96989B"/>
              </a:solidFill>
            </a:ln>
          </p:spPr>
          <p:txBody>
            <a:bodyPr wrap="square" lIns="0" tIns="0" rIns="0" bIns="0" rtlCol="0"/>
            <a:lstStyle/>
            <a:p>
              <a:pPr defTabSz="914378"/>
              <a:endParaRPr sz="1904">
                <a:solidFill>
                  <a:prstClr val="black"/>
                </a:solidFill>
                <a:latin typeface="Verdana"/>
              </a:endParaRPr>
            </a:p>
          </p:txBody>
        </p:sp>
        <p:sp>
          <p:nvSpPr>
            <p:cNvPr id="51" name="object 42">
              <a:extLst>
                <a:ext uri="{FF2B5EF4-FFF2-40B4-BE49-F238E27FC236}">
                  <a16:creationId xmlns:a16="http://schemas.microsoft.com/office/drawing/2014/main" id="{35699E10-3C6E-4670-8478-33FEC3A7E304}"/>
                </a:ext>
              </a:extLst>
            </p:cNvPr>
            <p:cNvSpPr/>
            <p:nvPr/>
          </p:nvSpPr>
          <p:spPr>
            <a:xfrm>
              <a:off x="1288465" y="3429304"/>
              <a:ext cx="4045585" cy="93980"/>
            </a:xfrm>
            <a:custGeom>
              <a:avLst/>
              <a:gdLst/>
              <a:ahLst/>
              <a:cxnLst/>
              <a:rect l="l" t="t" r="r" b="b"/>
              <a:pathLst>
                <a:path w="4045585" h="93979">
                  <a:moveTo>
                    <a:pt x="4045419" y="0"/>
                  </a:moveTo>
                  <a:lnTo>
                    <a:pt x="0" y="0"/>
                  </a:lnTo>
                  <a:lnTo>
                    <a:pt x="0" y="93548"/>
                  </a:lnTo>
                  <a:lnTo>
                    <a:pt x="4045419" y="93548"/>
                  </a:lnTo>
                  <a:lnTo>
                    <a:pt x="4045419" y="0"/>
                  </a:lnTo>
                  <a:close/>
                </a:path>
              </a:pathLst>
            </a:custGeom>
            <a:solidFill>
              <a:srgbClr val="149343"/>
            </a:solidFill>
          </p:spPr>
          <p:txBody>
            <a:bodyPr wrap="square" lIns="0" tIns="0" rIns="0" bIns="0" rtlCol="0"/>
            <a:lstStyle/>
            <a:p>
              <a:pPr defTabSz="914378"/>
              <a:endParaRPr sz="1904">
                <a:solidFill>
                  <a:prstClr val="black"/>
                </a:solidFill>
                <a:latin typeface="Verdana"/>
              </a:endParaRPr>
            </a:p>
          </p:txBody>
        </p:sp>
        <p:sp>
          <p:nvSpPr>
            <p:cNvPr id="52" name="object 43">
              <a:extLst>
                <a:ext uri="{FF2B5EF4-FFF2-40B4-BE49-F238E27FC236}">
                  <a16:creationId xmlns:a16="http://schemas.microsoft.com/office/drawing/2014/main" id="{E2B35640-A0EE-4C31-AD89-8F9653090F0D}"/>
                </a:ext>
              </a:extLst>
            </p:cNvPr>
            <p:cNvSpPr/>
            <p:nvPr/>
          </p:nvSpPr>
          <p:spPr>
            <a:xfrm>
              <a:off x="3966292" y="3683037"/>
              <a:ext cx="892175" cy="66040"/>
            </a:xfrm>
            <a:custGeom>
              <a:avLst/>
              <a:gdLst/>
              <a:ahLst/>
              <a:cxnLst/>
              <a:rect l="l" t="t" r="r" b="b"/>
              <a:pathLst>
                <a:path w="892175" h="66039">
                  <a:moveTo>
                    <a:pt x="891578" y="0"/>
                  </a:moveTo>
                  <a:lnTo>
                    <a:pt x="891578" y="65468"/>
                  </a:lnTo>
                </a:path>
                <a:path w="892175" h="66039">
                  <a:moveTo>
                    <a:pt x="0" y="0"/>
                  </a:moveTo>
                  <a:lnTo>
                    <a:pt x="0" y="65468"/>
                  </a:lnTo>
                </a:path>
              </a:pathLst>
            </a:custGeom>
            <a:ln w="6438">
              <a:solidFill>
                <a:srgbClr val="96989B"/>
              </a:solidFill>
            </a:ln>
          </p:spPr>
          <p:txBody>
            <a:bodyPr wrap="square" lIns="0" tIns="0" rIns="0" bIns="0" rtlCol="0"/>
            <a:lstStyle/>
            <a:p>
              <a:pPr defTabSz="914378"/>
              <a:endParaRPr sz="1904">
                <a:solidFill>
                  <a:prstClr val="black"/>
                </a:solidFill>
                <a:latin typeface="Verdana"/>
              </a:endParaRPr>
            </a:p>
          </p:txBody>
        </p:sp>
        <p:sp>
          <p:nvSpPr>
            <p:cNvPr id="53" name="object 44">
              <a:extLst>
                <a:ext uri="{FF2B5EF4-FFF2-40B4-BE49-F238E27FC236}">
                  <a16:creationId xmlns:a16="http://schemas.microsoft.com/office/drawing/2014/main" id="{0EBE1A67-9B4F-4C40-A6C5-8E5EBB277B96}"/>
                </a:ext>
              </a:extLst>
            </p:cNvPr>
            <p:cNvSpPr/>
            <p:nvPr/>
          </p:nvSpPr>
          <p:spPr>
            <a:xfrm>
              <a:off x="2180037" y="3683037"/>
              <a:ext cx="893444" cy="66040"/>
            </a:xfrm>
            <a:custGeom>
              <a:avLst/>
              <a:gdLst/>
              <a:ahLst/>
              <a:cxnLst/>
              <a:rect l="l" t="t" r="r" b="b"/>
              <a:pathLst>
                <a:path w="893444" h="66039">
                  <a:moveTo>
                    <a:pt x="893140" y="0"/>
                  </a:moveTo>
                  <a:lnTo>
                    <a:pt x="893140" y="65468"/>
                  </a:lnTo>
                </a:path>
                <a:path w="893444" h="66039">
                  <a:moveTo>
                    <a:pt x="0" y="0"/>
                  </a:moveTo>
                  <a:lnTo>
                    <a:pt x="0" y="65468"/>
                  </a:lnTo>
                </a:path>
              </a:pathLst>
            </a:custGeom>
            <a:ln w="6438">
              <a:solidFill>
                <a:srgbClr val="96989B"/>
              </a:solidFill>
            </a:ln>
          </p:spPr>
          <p:txBody>
            <a:bodyPr wrap="square" lIns="0" tIns="0" rIns="0" bIns="0" rtlCol="0"/>
            <a:lstStyle/>
            <a:p>
              <a:pPr defTabSz="914378"/>
              <a:endParaRPr sz="1904">
                <a:solidFill>
                  <a:prstClr val="black"/>
                </a:solidFill>
                <a:latin typeface="Verdana"/>
              </a:endParaRPr>
            </a:p>
          </p:txBody>
        </p:sp>
        <p:sp>
          <p:nvSpPr>
            <p:cNvPr id="54" name="object 45">
              <a:extLst>
                <a:ext uri="{FF2B5EF4-FFF2-40B4-BE49-F238E27FC236}">
                  <a16:creationId xmlns:a16="http://schemas.microsoft.com/office/drawing/2014/main" id="{33088A56-D62E-4F73-BF0C-B869C420495B}"/>
                </a:ext>
              </a:extLst>
            </p:cNvPr>
            <p:cNvSpPr/>
            <p:nvPr/>
          </p:nvSpPr>
          <p:spPr>
            <a:xfrm>
              <a:off x="1288465" y="3588321"/>
              <a:ext cx="3811904" cy="95250"/>
            </a:xfrm>
            <a:custGeom>
              <a:avLst/>
              <a:gdLst/>
              <a:ahLst/>
              <a:cxnLst/>
              <a:rect l="l" t="t" r="r" b="b"/>
              <a:pathLst>
                <a:path w="3811904" h="95250">
                  <a:moveTo>
                    <a:pt x="3811295" y="0"/>
                  </a:moveTo>
                  <a:lnTo>
                    <a:pt x="0" y="0"/>
                  </a:lnTo>
                  <a:lnTo>
                    <a:pt x="0" y="94716"/>
                  </a:lnTo>
                  <a:lnTo>
                    <a:pt x="3811295" y="94716"/>
                  </a:lnTo>
                  <a:lnTo>
                    <a:pt x="3811295" y="0"/>
                  </a:lnTo>
                  <a:close/>
                </a:path>
              </a:pathLst>
            </a:custGeom>
            <a:solidFill>
              <a:srgbClr val="149343"/>
            </a:solidFill>
          </p:spPr>
          <p:txBody>
            <a:bodyPr wrap="square" lIns="0" tIns="0" rIns="0" bIns="0" rtlCol="0"/>
            <a:lstStyle/>
            <a:p>
              <a:pPr defTabSz="914378"/>
              <a:endParaRPr sz="1904">
                <a:solidFill>
                  <a:prstClr val="black"/>
                </a:solidFill>
                <a:latin typeface="Verdana"/>
              </a:endParaRPr>
            </a:p>
          </p:txBody>
        </p:sp>
        <p:sp>
          <p:nvSpPr>
            <p:cNvPr id="55" name="object 46">
              <a:extLst>
                <a:ext uri="{FF2B5EF4-FFF2-40B4-BE49-F238E27FC236}">
                  <a16:creationId xmlns:a16="http://schemas.microsoft.com/office/drawing/2014/main" id="{90D54356-EBF3-4B68-AD43-6C0298EFD488}"/>
                </a:ext>
              </a:extLst>
            </p:cNvPr>
            <p:cNvSpPr/>
            <p:nvPr/>
          </p:nvSpPr>
          <p:spPr>
            <a:xfrm>
              <a:off x="3966292" y="3842054"/>
              <a:ext cx="892175" cy="66040"/>
            </a:xfrm>
            <a:custGeom>
              <a:avLst/>
              <a:gdLst/>
              <a:ahLst/>
              <a:cxnLst/>
              <a:rect l="l" t="t" r="r" b="b"/>
              <a:pathLst>
                <a:path w="892175" h="66039">
                  <a:moveTo>
                    <a:pt x="891578" y="0"/>
                  </a:moveTo>
                  <a:lnTo>
                    <a:pt x="891578" y="65481"/>
                  </a:lnTo>
                </a:path>
                <a:path w="892175" h="66039">
                  <a:moveTo>
                    <a:pt x="0" y="0"/>
                  </a:moveTo>
                  <a:lnTo>
                    <a:pt x="0" y="65481"/>
                  </a:lnTo>
                </a:path>
              </a:pathLst>
            </a:custGeom>
            <a:ln w="6438">
              <a:solidFill>
                <a:srgbClr val="96989B"/>
              </a:solidFill>
            </a:ln>
          </p:spPr>
          <p:txBody>
            <a:bodyPr wrap="square" lIns="0" tIns="0" rIns="0" bIns="0" rtlCol="0"/>
            <a:lstStyle/>
            <a:p>
              <a:pPr defTabSz="914378"/>
              <a:endParaRPr sz="1904">
                <a:solidFill>
                  <a:prstClr val="black"/>
                </a:solidFill>
                <a:latin typeface="Verdana"/>
              </a:endParaRPr>
            </a:p>
          </p:txBody>
        </p:sp>
        <p:sp>
          <p:nvSpPr>
            <p:cNvPr id="56" name="object 47">
              <a:extLst>
                <a:ext uri="{FF2B5EF4-FFF2-40B4-BE49-F238E27FC236}">
                  <a16:creationId xmlns:a16="http://schemas.microsoft.com/office/drawing/2014/main" id="{2D37C45E-B5C4-41B5-B93C-0A32D64B3C08}"/>
                </a:ext>
              </a:extLst>
            </p:cNvPr>
            <p:cNvSpPr/>
            <p:nvPr/>
          </p:nvSpPr>
          <p:spPr>
            <a:xfrm>
              <a:off x="2180037" y="3842054"/>
              <a:ext cx="893444" cy="66040"/>
            </a:xfrm>
            <a:custGeom>
              <a:avLst/>
              <a:gdLst/>
              <a:ahLst/>
              <a:cxnLst/>
              <a:rect l="l" t="t" r="r" b="b"/>
              <a:pathLst>
                <a:path w="893444" h="66039">
                  <a:moveTo>
                    <a:pt x="893140" y="0"/>
                  </a:moveTo>
                  <a:lnTo>
                    <a:pt x="893140" y="65481"/>
                  </a:lnTo>
                </a:path>
                <a:path w="893444" h="66039">
                  <a:moveTo>
                    <a:pt x="0" y="0"/>
                  </a:moveTo>
                  <a:lnTo>
                    <a:pt x="0" y="65481"/>
                  </a:lnTo>
                </a:path>
              </a:pathLst>
            </a:custGeom>
            <a:ln w="6438">
              <a:solidFill>
                <a:srgbClr val="96989B"/>
              </a:solidFill>
            </a:ln>
          </p:spPr>
          <p:txBody>
            <a:bodyPr wrap="square" lIns="0" tIns="0" rIns="0" bIns="0" rtlCol="0"/>
            <a:lstStyle/>
            <a:p>
              <a:pPr defTabSz="914378"/>
              <a:endParaRPr sz="1904">
                <a:solidFill>
                  <a:prstClr val="black"/>
                </a:solidFill>
                <a:latin typeface="Verdana"/>
              </a:endParaRPr>
            </a:p>
          </p:txBody>
        </p:sp>
        <p:sp>
          <p:nvSpPr>
            <p:cNvPr id="57" name="object 48">
              <a:extLst>
                <a:ext uri="{FF2B5EF4-FFF2-40B4-BE49-F238E27FC236}">
                  <a16:creationId xmlns:a16="http://schemas.microsoft.com/office/drawing/2014/main" id="{C5D08034-3848-40E9-AD20-197C245FD0F4}"/>
                </a:ext>
              </a:extLst>
            </p:cNvPr>
            <p:cNvSpPr/>
            <p:nvPr/>
          </p:nvSpPr>
          <p:spPr>
            <a:xfrm>
              <a:off x="1288465" y="3748506"/>
              <a:ext cx="3746500" cy="93980"/>
            </a:xfrm>
            <a:custGeom>
              <a:avLst/>
              <a:gdLst/>
              <a:ahLst/>
              <a:cxnLst/>
              <a:rect l="l" t="t" r="r" b="b"/>
              <a:pathLst>
                <a:path w="3746500" h="93979">
                  <a:moveTo>
                    <a:pt x="3746157" y="0"/>
                  </a:moveTo>
                  <a:lnTo>
                    <a:pt x="0" y="0"/>
                  </a:lnTo>
                  <a:lnTo>
                    <a:pt x="0" y="93548"/>
                  </a:lnTo>
                  <a:lnTo>
                    <a:pt x="3746157" y="93548"/>
                  </a:lnTo>
                  <a:lnTo>
                    <a:pt x="3746157" y="0"/>
                  </a:lnTo>
                  <a:close/>
                </a:path>
              </a:pathLst>
            </a:custGeom>
            <a:solidFill>
              <a:srgbClr val="149343"/>
            </a:solidFill>
          </p:spPr>
          <p:txBody>
            <a:bodyPr wrap="square" lIns="0" tIns="0" rIns="0" bIns="0" rtlCol="0"/>
            <a:lstStyle/>
            <a:p>
              <a:pPr defTabSz="914378"/>
              <a:endParaRPr sz="1904">
                <a:solidFill>
                  <a:prstClr val="black"/>
                </a:solidFill>
                <a:latin typeface="Verdana"/>
              </a:endParaRPr>
            </a:p>
          </p:txBody>
        </p:sp>
        <p:sp>
          <p:nvSpPr>
            <p:cNvPr id="58" name="object 49">
              <a:extLst>
                <a:ext uri="{FF2B5EF4-FFF2-40B4-BE49-F238E27FC236}">
                  <a16:creationId xmlns:a16="http://schemas.microsoft.com/office/drawing/2014/main" id="{C32A49A4-9142-4C89-8186-14CB0EB7E995}"/>
                </a:ext>
              </a:extLst>
            </p:cNvPr>
            <p:cNvSpPr/>
            <p:nvPr/>
          </p:nvSpPr>
          <p:spPr>
            <a:xfrm>
              <a:off x="3966292" y="4002239"/>
              <a:ext cx="0" cy="66040"/>
            </a:xfrm>
            <a:custGeom>
              <a:avLst/>
              <a:gdLst/>
              <a:ahLst/>
              <a:cxnLst/>
              <a:rect l="l" t="t" r="r" b="b"/>
              <a:pathLst>
                <a:path h="66039">
                  <a:moveTo>
                    <a:pt x="0" y="0"/>
                  </a:moveTo>
                  <a:lnTo>
                    <a:pt x="0" y="65455"/>
                  </a:lnTo>
                </a:path>
              </a:pathLst>
            </a:custGeom>
            <a:ln w="6438">
              <a:solidFill>
                <a:srgbClr val="96989B"/>
              </a:solidFill>
            </a:ln>
          </p:spPr>
          <p:txBody>
            <a:bodyPr wrap="square" lIns="0" tIns="0" rIns="0" bIns="0" rtlCol="0"/>
            <a:lstStyle/>
            <a:p>
              <a:pPr defTabSz="914378"/>
              <a:endParaRPr sz="1904">
                <a:solidFill>
                  <a:prstClr val="black"/>
                </a:solidFill>
                <a:latin typeface="Verdana"/>
              </a:endParaRPr>
            </a:p>
          </p:txBody>
        </p:sp>
        <p:sp>
          <p:nvSpPr>
            <p:cNvPr id="59" name="object 50">
              <a:extLst>
                <a:ext uri="{FF2B5EF4-FFF2-40B4-BE49-F238E27FC236}">
                  <a16:creationId xmlns:a16="http://schemas.microsoft.com/office/drawing/2014/main" id="{11B32D9E-2864-47BD-8126-24C77D073B91}"/>
                </a:ext>
              </a:extLst>
            </p:cNvPr>
            <p:cNvSpPr/>
            <p:nvPr/>
          </p:nvSpPr>
          <p:spPr>
            <a:xfrm>
              <a:off x="2180037" y="4002239"/>
              <a:ext cx="893444" cy="66040"/>
            </a:xfrm>
            <a:custGeom>
              <a:avLst/>
              <a:gdLst/>
              <a:ahLst/>
              <a:cxnLst/>
              <a:rect l="l" t="t" r="r" b="b"/>
              <a:pathLst>
                <a:path w="893444" h="66039">
                  <a:moveTo>
                    <a:pt x="893140" y="0"/>
                  </a:moveTo>
                  <a:lnTo>
                    <a:pt x="893140" y="65455"/>
                  </a:lnTo>
                </a:path>
                <a:path w="893444" h="66039">
                  <a:moveTo>
                    <a:pt x="0" y="0"/>
                  </a:moveTo>
                  <a:lnTo>
                    <a:pt x="0" y="65455"/>
                  </a:lnTo>
                </a:path>
              </a:pathLst>
            </a:custGeom>
            <a:ln w="6438">
              <a:solidFill>
                <a:srgbClr val="96989B"/>
              </a:solidFill>
            </a:ln>
          </p:spPr>
          <p:txBody>
            <a:bodyPr wrap="square" lIns="0" tIns="0" rIns="0" bIns="0" rtlCol="0"/>
            <a:lstStyle/>
            <a:p>
              <a:pPr defTabSz="914378"/>
              <a:endParaRPr sz="1904">
                <a:solidFill>
                  <a:prstClr val="black"/>
                </a:solidFill>
                <a:latin typeface="Verdana"/>
              </a:endParaRPr>
            </a:p>
          </p:txBody>
        </p:sp>
        <p:sp>
          <p:nvSpPr>
            <p:cNvPr id="60" name="object 51">
              <a:extLst>
                <a:ext uri="{FF2B5EF4-FFF2-40B4-BE49-F238E27FC236}">
                  <a16:creationId xmlns:a16="http://schemas.microsoft.com/office/drawing/2014/main" id="{BF676335-FBF2-44CC-AB54-CEB100AEB3B6}"/>
                </a:ext>
              </a:extLst>
            </p:cNvPr>
            <p:cNvSpPr/>
            <p:nvPr/>
          </p:nvSpPr>
          <p:spPr>
            <a:xfrm>
              <a:off x="1288465" y="3907535"/>
              <a:ext cx="3149600" cy="95250"/>
            </a:xfrm>
            <a:custGeom>
              <a:avLst/>
              <a:gdLst/>
              <a:ahLst/>
              <a:cxnLst/>
              <a:rect l="l" t="t" r="r" b="b"/>
              <a:pathLst>
                <a:path w="3149600" h="95250">
                  <a:moveTo>
                    <a:pt x="3149206" y="0"/>
                  </a:moveTo>
                  <a:lnTo>
                    <a:pt x="0" y="0"/>
                  </a:lnTo>
                  <a:lnTo>
                    <a:pt x="0" y="94703"/>
                  </a:lnTo>
                  <a:lnTo>
                    <a:pt x="3149206" y="94703"/>
                  </a:lnTo>
                  <a:lnTo>
                    <a:pt x="3149206" y="0"/>
                  </a:lnTo>
                  <a:close/>
                </a:path>
              </a:pathLst>
            </a:custGeom>
            <a:solidFill>
              <a:srgbClr val="149343"/>
            </a:solidFill>
          </p:spPr>
          <p:txBody>
            <a:bodyPr wrap="square" lIns="0" tIns="0" rIns="0" bIns="0" rtlCol="0"/>
            <a:lstStyle/>
            <a:p>
              <a:pPr defTabSz="914378"/>
              <a:endParaRPr sz="1904">
                <a:solidFill>
                  <a:prstClr val="black"/>
                </a:solidFill>
                <a:latin typeface="Verdana"/>
              </a:endParaRPr>
            </a:p>
          </p:txBody>
        </p:sp>
        <p:sp>
          <p:nvSpPr>
            <p:cNvPr id="61" name="object 52">
              <a:extLst>
                <a:ext uri="{FF2B5EF4-FFF2-40B4-BE49-F238E27FC236}">
                  <a16:creationId xmlns:a16="http://schemas.microsoft.com/office/drawing/2014/main" id="{B5132751-C936-4803-B6B7-71EC0C97AF28}"/>
                </a:ext>
              </a:extLst>
            </p:cNvPr>
            <p:cNvSpPr/>
            <p:nvPr/>
          </p:nvSpPr>
          <p:spPr>
            <a:xfrm>
              <a:off x="3966292" y="4161243"/>
              <a:ext cx="0" cy="66040"/>
            </a:xfrm>
            <a:custGeom>
              <a:avLst/>
              <a:gdLst/>
              <a:ahLst/>
              <a:cxnLst/>
              <a:rect l="l" t="t" r="r" b="b"/>
              <a:pathLst>
                <a:path h="66039">
                  <a:moveTo>
                    <a:pt x="0" y="0"/>
                  </a:moveTo>
                  <a:lnTo>
                    <a:pt x="0" y="65481"/>
                  </a:lnTo>
                </a:path>
              </a:pathLst>
            </a:custGeom>
            <a:ln w="6438">
              <a:solidFill>
                <a:srgbClr val="96989B"/>
              </a:solidFill>
            </a:ln>
          </p:spPr>
          <p:txBody>
            <a:bodyPr wrap="square" lIns="0" tIns="0" rIns="0" bIns="0" rtlCol="0"/>
            <a:lstStyle/>
            <a:p>
              <a:pPr defTabSz="914378"/>
              <a:endParaRPr sz="1904">
                <a:solidFill>
                  <a:prstClr val="black"/>
                </a:solidFill>
                <a:latin typeface="Verdana"/>
              </a:endParaRPr>
            </a:p>
          </p:txBody>
        </p:sp>
        <p:sp>
          <p:nvSpPr>
            <p:cNvPr id="62" name="object 53">
              <a:extLst>
                <a:ext uri="{FF2B5EF4-FFF2-40B4-BE49-F238E27FC236}">
                  <a16:creationId xmlns:a16="http://schemas.microsoft.com/office/drawing/2014/main" id="{5B6DE7D0-2769-4CE4-8090-BAD982404DDA}"/>
                </a:ext>
              </a:extLst>
            </p:cNvPr>
            <p:cNvSpPr/>
            <p:nvPr/>
          </p:nvSpPr>
          <p:spPr>
            <a:xfrm>
              <a:off x="2180037" y="4161243"/>
              <a:ext cx="893444" cy="66040"/>
            </a:xfrm>
            <a:custGeom>
              <a:avLst/>
              <a:gdLst/>
              <a:ahLst/>
              <a:cxnLst/>
              <a:rect l="l" t="t" r="r" b="b"/>
              <a:pathLst>
                <a:path w="893444" h="66039">
                  <a:moveTo>
                    <a:pt x="893140" y="0"/>
                  </a:moveTo>
                  <a:lnTo>
                    <a:pt x="893140" y="65481"/>
                  </a:lnTo>
                </a:path>
                <a:path w="893444" h="66039">
                  <a:moveTo>
                    <a:pt x="0" y="0"/>
                  </a:moveTo>
                  <a:lnTo>
                    <a:pt x="0" y="65481"/>
                  </a:lnTo>
                </a:path>
              </a:pathLst>
            </a:custGeom>
            <a:ln w="6438">
              <a:solidFill>
                <a:srgbClr val="96989B"/>
              </a:solidFill>
            </a:ln>
          </p:spPr>
          <p:txBody>
            <a:bodyPr wrap="square" lIns="0" tIns="0" rIns="0" bIns="0" rtlCol="0"/>
            <a:lstStyle/>
            <a:p>
              <a:pPr defTabSz="914378"/>
              <a:endParaRPr sz="1904">
                <a:solidFill>
                  <a:prstClr val="black"/>
                </a:solidFill>
                <a:latin typeface="Verdana"/>
              </a:endParaRPr>
            </a:p>
          </p:txBody>
        </p:sp>
        <p:sp>
          <p:nvSpPr>
            <p:cNvPr id="63" name="object 54">
              <a:extLst>
                <a:ext uri="{FF2B5EF4-FFF2-40B4-BE49-F238E27FC236}">
                  <a16:creationId xmlns:a16="http://schemas.microsoft.com/office/drawing/2014/main" id="{CD152044-3F1F-4CF0-8A7B-7BFAD43A22D3}"/>
                </a:ext>
              </a:extLst>
            </p:cNvPr>
            <p:cNvSpPr/>
            <p:nvPr/>
          </p:nvSpPr>
          <p:spPr>
            <a:xfrm>
              <a:off x="1288465" y="4067695"/>
              <a:ext cx="3124835" cy="93980"/>
            </a:xfrm>
            <a:custGeom>
              <a:avLst/>
              <a:gdLst/>
              <a:ahLst/>
              <a:cxnLst/>
              <a:rect l="l" t="t" r="r" b="b"/>
              <a:pathLst>
                <a:path w="3124835" h="93979">
                  <a:moveTo>
                    <a:pt x="3124390" y="0"/>
                  </a:moveTo>
                  <a:lnTo>
                    <a:pt x="0" y="0"/>
                  </a:lnTo>
                  <a:lnTo>
                    <a:pt x="0" y="93548"/>
                  </a:lnTo>
                  <a:lnTo>
                    <a:pt x="3124390" y="93548"/>
                  </a:lnTo>
                  <a:lnTo>
                    <a:pt x="3124390" y="0"/>
                  </a:lnTo>
                  <a:close/>
                </a:path>
              </a:pathLst>
            </a:custGeom>
            <a:solidFill>
              <a:srgbClr val="149343"/>
            </a:solidFill>
          </p:spPr>
          <p:txBody>
            <a:bodyPr wrap="square" lIns="0" tIns="0" rIns="0" bIns="0" rtlCol="0"/>
            <a:lstStyle/>
            <a:p>
              <a:pPr defTabSz="914378"/>
              <a:endParaRPr sz="1904">
                <a:solidFill>
                  <a:prstClr val="black"/>
                </a:solidFill>
                <a:latin typeface="Verdana"/>
              </a:endParaRPr>
            </a:p>
          </p:txBody>
        </p:sp>
        <p:sp>
          <p:nvSpPr>
            <p:cNvPr id="64" name="object 55">
              <a:extLst>
                <a:ext uri="{FF2B5EF4-FFF2-40B4-BE49-F238E27FC236}">
                  <a16:creationId xmlns:a16="http://schemas.microsoft.com/office/drawing/2014/main" id="{F833BDC5-A3D1-4C4E-AC3F-BE039128D5CB}"/>
                </a:ext>
              </a:extLst>
            </p:cNvPr>
            <p:cNvSpPr/>
            <p:nvPr/>
          </p:nvSpPr>
          <p:spPr>
            <a:xfrm>
              <a:off x="3966292" y="4321441"/>
              <a:ext cx="0" cy="66040"/>
            </a:xfrm>
            <a:custGeom>
              <a:avLst/>
              <a:gdLst/>
              <a:ahLst/>
              <a:cxnLst/>
              <a:rect l="l" t="t" r="r" b="b"/>
              <a:pathLst>
                <a:path h="66039">
                  <a:moveTo>
                    <a:pt x="0" y="0"/>
                  </a:moveTo>
                  <a:lnTo>
                    <a:pt x="0" y="65468"/>
                  </a:lnTo>
                </a:path>
              </a:pathLst>
            </a:custGeom>
            <a:ln w="6438">
              <a:solidFill>
                <a:srgbClr val="96989B"/>
              </a:solidFill>
            </a:ln>
          </p:spPr>
          <p:txBody>
            <a:bodyPr wrap="square" lIns="0" tIns="0" rIns="0" bIns="0" rtlCol="0"/>
            <a:lstStyle/>
            <a:p>
              <a:pPr defTabSz="914378"/>
              <a:endParaRPr sz="1904">
                <a:solidFill>
                  <a:prstClr val="black"/>
                </a:solidFill>
                <a:latin typeface="Verdana"/>
              </a:endParaRPr>
            </a:p>
          </p:txBody>
        </p:sp>
        <p:sp>
          <p:nvSpPr>
            <p:cNvPr id="65" name="object 56">
              <a:extLst>
                <a:ext uri="{FF2B5EF4-FFF2-40B4-BE49-F238E27FC236}">
                  <a16:creationId xmlns:a16="http://schemas.microsoft.com/office/drawing/2014/main" id="{74A2F200-0A2F-437B-8230-9E466CA93A94}"/>
                </a:ext>
              </a:extLst>
            </p:cNvPr>
            <p:cNvSpPr/>
            <p:nvPr/>
          </p:nvSpPr>
          <p:spPr>
            <a:xfrm>
              <a:off x="2180037" y="4321441"/>
              <a:ext cx="893444" cy="66040"/>
            </a:xfrm>
            <a:custGeom>
              <a:avLst/>
              <a:gdLst/>
              <a:ahLst/>
              <a:cxnLst/>
              <a:rect l="l" t="t" r="r" b="b"/>
              <a:pathLst>
                <a:path w="893444" h="66039">
                  <a:moveTo>
                    <a:pt x="893140" y="0"/>
                  </a:moveTo>
                  <a:lnTo>
                    <a:pt x="893140" y="65468"/>
                  </a:lnTo>
                </a:path>
                <a:path w="893444" h="66039">
                  <a:moveTo>
                    <a:pt x="0" y="0"/>
                  </a:moveTo>
                  <a:lnTo>
                    <a:pt x="0" y="65468"/>
                  </a:lnTo>
                </a:path>
              </a:pathLst>
            </a:custGeom>
            <a:ln w="6438">
              <a:solidFill>
                <a:srgbClr val="96989B"/>
              </a:solidFill>
            </a:ln>
          </p:spPr>
          <p:txBody>
            <a:bodyPr wrap="square" lIns="0" tIns="0" rIns="0" bIns="0" rtlCol="0"/>
            <a:lstStyle/>
            <a:p>
              <a:pPr defTabSz="914378"/>
              <a:endParaRPr sz="1904">
                <a:solidFill>
                  <a:prstClr val="black"/>
                </a:solidFill>
                <a:latin typeface="Verdana"/>
              </a:endParaRPr>
            </a:p>
          </p:txBody>
        </p:sp>
        <p:sp>
          <p:nvSpPr>
            <p:cNvPr id="66" name="object 57">
              <a:extLst>
                <a:ext uri="{FF2B5EF4-FFF2-40B4-BE49-F238E27FC236}">
                  <a16:creationId xmlns:a16="http://schemas.microsoft.com/office/drawing/2014/main" id="{25BAE823-2DBD-4A2C-8263-D0B0CB33DCFD}"/>
                </a:ext>
              </a:extLst>
            </p:cNvPr>
            <p:cNvSpPr/>
            <p:nvPr/>
          </p:nvSpPr>
          <p:spPr>
            <a:xfrm>
              <a:off x="1288465" y="4226724"/>
              <a:ext cx="2975610" cy="95250"/>
            </a:xfrm>
            <a:custGeom>
              <a:avLst/>
              <a:gdLst/>
              <a:ahLst/>
              <a:cxnLst/>
              <a:rect l="l" t="t" r="r" b="b"/>
              <a:pathLst>
                <a:path w="2975610" h="95250">
                  <a:moveTo>
                    <a:pt x="2975546" y="0"/>
                  </a:moveTo>
                  <a:lnTo>
                    <a:pt x="0" y="0"/>
                  </a:lnTo>
                  <a:lnTo>
                    <a:pt x="0" y="94716"/>
                  </a:lnTo>
                  <a:lnTo>
                    <a:pt x="2975546" y="94716"/>
                  </a:lnTo>
                  <a:lnTo>
                    <a:pt x="2975546" y="0"/>
                  </a:lnTo>
                  <a:close/>
                </a:path>
              </a:pathLst>
            </a:custGeom>
            <a:solidFill>
              <a:srgbClr val="149343"/>
            </a:solidFill>
          </p:spPr>
          <p:txBody>
            <a:bodyPr wrap="square" lIns="0" tIns="0" rIns="0" bIns="0" rtlCol="0"/>
            <a:lstStyle/>
            <a:p>
              <a:pPr defTabSz="914378"/>
              <a:endParaRPr sz="1904">
                <a:solidFill>
                  <a:prstClr val="black"/>
                </a:solidFill>
                <a:latin typeface="Verdana"/>
              </a:endParaRPr>
            </a:p>
          </p:txBody>
        </p:sp>
        <p:sp>
          <p:nvSpPr>
            <p:cNvPr id="67" name="object 58">
              <a:extLst>
                <a:ext uri="{FF2B5EF4-FFF2-40B4-BE49-F238E27FC236}">
                  <a16:creationId xmlns:a16="http://schemas.microsoft.com/office/drawing/2014/main" id="{E81B3B46-9CA5-4C2D-9C48-DA9B7893AA72}"/>
                </a:ext>
              </a:extLst>
            </p:cNvPr>
            <p:cNvSpPr/>
            <p:nvPr/>
          </p:nvSpPr>
          <p:spPr>
            <a:xfrm>
              <a:off x="3966292" y="4480458"/>
              <a:ext cx="0" cy="66040"/>
            </a:xfrm>
            <a:custGeom>
              <a:avLst/>
              <a:gdLst/>
              <a:ahLst/>
              <a:cxnLst/>
              <a:rect l="l" t="t" r="r" b="b"/>
              <a:pathLst>
                <a:path h="66039">
                  <a:moveTo>
                    <a:pt x="0" y="0"/>
                  </a:moveTo>
                  <a:lnTo>
                    <a:pt x="0" y="65468"/>
                  </a:lnTo>
                </a:path>
              </a:pathLst>
            </a:custGeom>
            <a:ln w="6438">
              <a:solidFill>
                <a:srgbClr val="96989B"/>
              </a:solidFill>
            </a:ln>
          </p:spPr>
          <p:txBody>
            <a:bodyPr wrap="square" lIns="0" tIns="0" rIns="0" bIns="0" rtlCol="0"/>
            <a:lstStyle/>
            <a:p>
              <a:pPr defTabSz="914378"/>
              <a:endParaRPr sz="1904">
                <a:solidFill>
                  <a:prstClr val="black"/>
                </a:solidFill>
                <a:latin typeface="Verdana"/>
              </a:endParaRPr>
            </a:p>
          </p:txBody>
        </p:sp>
        <p:sp>
          <p:nvSpPr>
            <p:cNvPr id="68" name="object 59">
              <a:extLst>
                <a:ext uri="{FF2B5EF4-FFF2-40B4-BE49-F238E27FC236}">
                  <a16:creationId xmlns:a16="http://schemas.microsoft.com/office/drawing/2014/main" id="{82A615E8-B398-4B12-9B68-FF27AFDC6BF4}"/>
                </a:ext>
              </a:extLst>
            </p:cNvPr>
            <p:cNvSpPr/>
            <p:nvPr/>
          </p:nvSpPr>
          <p:spPr>
            <a:xfrm>
              <a:off x="2180037" y="4480458"/>
              <a:ext cx="893444" cy="66040"/>
            </a:xfrm>
            <a:custGeom>
              <a:avLst/>
              <a:gdLst/>
              <a:ahLst/>
              <a:cxnLst/>
              <a:rect l="l" t="t" r="r" b="b"/>
              <a:pathLst>
                <a:path w="893444" h="66039">
                  <a:moveTo>
                    <a:pt x="893140" y="0"/>
                  </a:moveTo>
                  <a:lnTo>
                    <a:pt x="893140" y="65468"/>
                  </a:lnTo>
                </a:path>
                <a:path w="893444" h="66039">
                  <a:moveTo>
                    <a:pt x="0" y="0"/>
                  </a:moveTo>
                  <a:lnTo>
                    <a:pt x="0" y="65468"/>
                  </a:lnTo>
                </a:path>
              </a:pathLst>
            </a:custGeom>
            <a:ln w="6438">
              <a:solidFill>
                <a:srgbClr val="96989B"/>
              </a:solidFill>
            </a:ln>
          </p:spPr>
          <p:txBody>
            <a:bodyPr wrap="square" lIns="0" tIns="0" rIns="0" bIns="0" rtlCol="0"/>
            <a:lstStyle/>
            <a:p>
              <a:pPr defTabSz="914378"/>
              <a:endParaRPr sz="1904">
                <a:solidFill>
                  <a:prstClr val="black"/>
                </a:solidFill>
                <a:latin typeface="Verdana"/>
              </a:endParaRPr>
            </a:p>
          </p:txBody>
        </p:sp>
        <p:sp>
          <p:nvSpPr>
            <p:cNvPr id="69" name="object 60">
              <a:extLst>
                <a:ext uri="{FF2B5EF4-FFF2-40B4-BE49-F238E27FC236}">
                  <a16:creationId xmlns:a16="http://schemas.microsoft.com/office/drawing/2014/main" id="{38AE1C52-FEE4-4669-923A-AB85CFC769EA}"/>
                </a:ext>
              </a:extLst>
            </p:cNvPr>
            <p:cNvSpPr/>
            <p:nvPr/>
          </p:nvSpPr>
          <p:spPr>
            <a:xfrm>
              <a:off x="1288465" y="4386910"/>
              <a:ext cx="2975610" cy="93980"/>
            </a:xfrm>
            <a:custGeom>
              <a:avLst/>
              <a:gdLst/>
              <a:ahLst/>
              <a:cxnLst/>
              <a:rect l="l" t="t" r="r" b="b"/>
              <a:pathLst>
                <a:path w="2975610" h="93979">
                  <a:moveTo>
                    <a:pt x="2975546" y="0"/>
                  </a:moveTo>
                  <a:lnTo>
                    <a:pt x="0" y="0"/>
                  </a:lnTo>
                  <a:lnTo>
                    <a:pt x="0" y="93548"/>
                  </a:lnTo>
                  <a:lnTo>
                    <a:pt x="2975546" y="93548"/>
                  </a:lnTo>
                  <a:lnTo>
                    <a:pt x="2975546" y="0"/>
                  </a:lnTo>
                  <a:close/>
                </a:path>
              </a:pathLst>
            </a:custGeom>
            <a:solidFill>
              <a:srgbClr val="149343"/>
            </a:solidFill>
          </p:spPr>
          <p:txBody>
            <a:bodyPr wrap="square" lIns="0" tIns="0" rIns="0" bIns="0" rtlCol="0"/>
            <a:lstStyle/>
            <a:p>
              <a:pPr defTabSz="914378"/>
              <a:endParaRPr sz="1904">
                <a:solidFill>
                  <a:prstClr val="black"/>
                </a:solidFill>
                <a:latin typeface="Verdana"/>
              </a:endParaRPr>
            </a:p>
          </p:txBody>
        </p:sp>
        <p:sp>
          <p:nvSpPr>
            <p:cNvPr id="70" name="object 61">
              <a:extLst>
                <a:ext uri="{FF2B5EF4-FFF2-40B4-BE49-F238E27FC236}">
                  <a16:creationId xmlns:a16="http://schemas.microsoft.com/office/drawing/2014/main" id="{64CD65E7-D7CF-4DE6-89B2-85410488B092}"/>
                </a:ext>
              </a:extLst>
            </p:cNvPr>
            <p:cNvSpPr/>
            <p:nvPr/>
          </p:nvSpPr>
          <p:spPr>
            <a:xfrm>
              <a:off x="3966292" y="4640643"/>
              <a:ext cx="0" cy="66040"/>
            </a:xfrm>
            <a:custGeom>
              <a:avLst/>
              <a:gdLst/>
              <a:ahLst/>
              <a:cxnLst/>
              <a:rect l="l" t="t" r="r" b="b"/>
              <a:pathLst>
                <a:path h="66039">
                  <a:moveTo>
                    <a:pt x="0" y="0"/>
                  </a:moveTo>
                  <a:lnTo>
                    <a:pt x="0" y="65481"/>
                  </a:lnTo>
                </a:path>
              </a:pathLst>
            </a:custGeom>
            <a:ln w="6438">
              <a:solidFill>
                <a:srgbClr val="96989B"/>
              </a:solidFill>
            </a:ln>
          </p:spPr>
          <p:txBody>
            <a:bodyPr wrap="square" lIns="0" tIns="0" rIns="0" bIns="0" rtlCol="0"/>
            <a:lstStyle/>
            <a:p>
              <a:pPr defTabSz="914378"/>
              <a:endParaRPr sz="1904">
                <a:solidFill>
                  <a:prstClr val="black"/>
                </a:solidFill>
                <a:latin typeface="Verdana"/>
              </a:endParaRPr>
            </a:p>
          </p:txBody>
        </p:sp>
        <p:sp>
          <p:nvSpPr>
            <p:cNvPr id="71" name="object 62">
              <a:extLst>
                <a:ext uri="{FF2B5EF4-FFF2-40B4-BE49-F238E27FC236}">
                  <a16:creationId xmlns:a16="http://schemas.microsoft.com/office/drawing/2014/main" id="{DF232A7C-F9D9-4B38-AFEF-EB99BB20EAE3}"/>
                </a:ext>
              </a:extLst>
            </p:cNvPr>
            <p:cNvSpPr/>
            <p:nvPr/>
          </p:nvSpPr>
          <p:spPr>
            <a:xfrm>
              <a:off x="2180037" y="4640643"/>
              <a:ext cx="893444" cy="66040"/>
            </a:xfrm>
            <a:custGeom>
              <a:avLst/>
              <a:gdLst/>
              <a:ahLst/>
              <a:cxnLst/>
              <a:rect l="l" t="t" r="r" b="b"/>
              <a:pathLst>
                <a:path w="893444" h="66039">
                  <a:moveTo>
                    <a:pt x="893140" y="0"/>
                  </a:moveTo>
                  <a:lnTo>
                    <a:pt x="893140" y="65481"/>
                  </a:lnTo>
                </a:path>
                <a:path w="893444" h="66039">
                  <a:moveTo>
                    <a:pt x="0" y="0"/>
                  </a:moveTo>
                  <a:lnTo>
                    <a:pt x="0" y="65481"/>
                  </a:lnTo>
                </a:path>
              </a:pathLst>
            </a:custGeom>
            <a:ln w="6438">
              <a:solidFill>
                <a:srgbClr val="96989B"/>
              </a:solidFill>
            </a:ln>
          </p:spPr>
          <p:txBody>
            <a:bodyPr wrap="square" lIns="0" tIns="0" rIns="0" bIns="0" rtlCol="0"/>
            <a:lstStyle/>
            <a:p>
              <a:pPr defTabSz="914378"/>
              <a:endParaRPr sz="1904">
                <a:solidFill>
                  <a:prstClr val="black"/>
                </a:solidFill>
                <a:latin typeface="Verdana"/>
              </a:endParaRPr>
            </a:p>
          </p:txBody>
        </p:sp>
        <p:sp>
          <p:nvSpPr>
            <p:cNvPr id="72" name="object 63">
              <a:extLst>
                <a:ext uri="{FF2B5EF4-FFF2-40B4-BE49-F238E27FC236}">
                  <a16:creationId xmlns:a16="http://schemas.microsoft.com/office/drawing/2014/main" id="{3678CDDB-817F-4B4E-A7FC-7D5F1B686E48}"/>
                </a:ext>
              </a:extLst>
            </p:cNvPr>
            <p:cNvSpPr/>
            <p:nvPr/>
          </p:nvSpPr>
          <p:spPr>
            <a:xfrm>
              <a:off x="1288465" y="4545926"/>
              <a:ext cx="2800350" cy="95250"/>
            </a:xfrm>
            <a:custGeom>
              <a:avLst/>
              <a:gdLst/>
              <a:ahLst/>
              <a:cxnLst/>
              <a:rect l="l" t="t" r="r" b="b"/>
              <a:pathLst>
                <a:path w="2800350" h="95250">
                  <a:moveTo>
                    <a:pt x="2800311" y="0"/>
                  </a:moveTo>
                  <a:lnTo>
                    <a:pt x="0" y="0"/>
                  </a:lnTo>
                  <a:lnTo>
                    <a:pt x="0" y="94716"/>
                  </a:lnTo>
                  <a:lnTo>
                    <a:pt x="2800311" y="94716"/>
                  </a:lnTo>
                  <a:lnTo>
                    <a:pt x="2800311" y="0"/>
                  </a:lnTo>
                  <a:close/>
                </a:path>
              </a:pathLst>
            </a:custGeom>
            <a:solidFill>
              <a:srgbClr val="149343"/>
            </a:solidFill>
          </p:spPr>
          <p:txBody>
            <a:bodyPr wrap="square" lIns="0" tIns="0" rIns="0" bIns="0" rtlCol="0"/>
            <a:lstStyle/>
            <a:p>
              <a:pPr defTabSz="914378"/>
              <a:endParaRPr sz="1904">
                <a:solidFill>
                  <a:prstClr val="black"/>
                </a:solidFill>
                <a:latin typeface="Verdana"/>
              </a:endParaRPr>
            </a:p>
          </p:txBody>
        </p:sp>
        <p:sp>
          <p:nvSpPr>
            <p:cNvPr id="73" name="object 64">
              <a:extLst>
                <a:ext uri="{FF2B5EF4-FFF2-40B4-BE49-F238E27FC236}">
                  <a16:creationId xmlns:a16="http://schemas.microsoft.com/office/drawing/2014/main" id="{A8876BAC-7D15-487B-9BD0-6F262DB4126E}"/>
                </a:ext>
              </a:extLst>
            </p:cNvPr>
            <p:cNvSpPr/>
            <p:nvPr/>
          </p:nvSpPr>
          <p:spPr>
            <a:xfrm>
              <a:off x="2180037" y="4799672"/>
              <a:ext cx="893444" cy="66040"/>
            </a:xfrm>
            <a:custGeom>
              <a:avLst/>
              <a:gdLst/>
              <a:ahLst/>
              <a:cxnLst/>
              <a:rect l="l" t="t" r="r" b="b"/>
              <a:pathLst>
                <a:path w="893444" h="66039">
                  <a:moveTo>
                    <a:pt x="893140" y="0"/>
                  </a:moveTo>
                  <a:lnTo>
                    <a:pt x="893140" y="65455"/>
                  </a:lnTo>
                </a:path>
                <a:path w="893444" h="66039">
                  <a:moveTo>
                    <a:pt x="0" y="0"/>
                  </a:moveTo>
                  <a:lnTo>
                    <a:pt x="0" y="65455"/>
                  </a:lnTo>
                </a:path>
              </a:pathLst>
            </a:custGeom>
            <a:ln w="6438">
              <a:solidFill>
                <a:srgbClr val="96989B"/>
              </a:solidFill>
            </a:ln>
          </p:spPr>
          <p:txBody>
            <a:bodyPr wrap="square" lIns="0" tIns="0" rIns="0" bIns="0" rtlCol="0"/>
            <a:lstStyle/>
            <a:p>
              <a:pPr defTabSz="914378"/>
              <a:endParaRPr sz="1904">
                <a:solidFill>
                  <a:prstClr val="black"/>
                </a:solidFill>
                <a:latin typeface="Verdana"/>
              </a:endParaRPr>
            </a:p>
          </p:txBody>
        </p:sp>
        <p:sp>
          <p:nvSpPr>
            <p:cNvPr id="74" name="object 65">
              <a:extLst>
                <a:ext uri="{FF2B5EF4-FFF2-40B4-BE49-F238E27FC236}">
                  <a16:creationId xmlns:a16="http://schemas.microsoft.com/office/drawing/2014/main" id="{9E6603E9-1BD0-4DFF-8B23-9E478E861410}"/>
                </a:ext>
              </a:extLst>
            </p:cNvPr>
            <p:cNvSpPr/>
            <p:nvPr/>
          </p:nvSpPr>
          <p:spPr>
            <a:xfrm>
              <a:off x="1288465" y="4706124"/>
              <a:ext cx="2625725" cy="93980"/>
            </a:xfrm>
            <a:custGeom>
              <a:avLst/>
              <a:gdLst/>
              <a:ahLst/>
              <a:cxnLst/>
              <a:rect l="l" t="t" r="r" b="b"/>
              <a:pathLst>
                <a:path w="2625725" h="93979">
                  <a:moveTo>
                    <a:pt x="2625102" y="0"/>
                  </a:moveTo>
                  <a:lnTo>
                    <a:pt x="0" y="0"/>
                  </a:lnTo>
                  <a:lnTo>
                    <a:pt x="0" y="93548"/>
                  </a:lnTo>
                  <a:lnTo>
                    <a:pt x="2625102" y="93548"/>
                  </a:lnTo>
                  <a:lnTo>
                    <a:pt x="2625102" y="0"/>
                  </a:lnTo>
                  <a:close/>
                </a:path>
              </a:pathLst>
            </a:custGeom>
            <a:solidFill>
              <a:srgbClr val="149343"/>
            </a:solidFill>
          </p:spPr>
          <p:txBody>
            <a:bodyPr wrap="square" lIns="0" tIns="0" rIns="0" bIns="0" rtlCol="0"/>
            <a:lstStyle/>
            <a:p>
              <a:pPr defTabSz="914378"/>
              <a:endParaRPr sz="1904">
                <a:solidFill>
                  <a:prstClr val="black"/>
                </a:solidFill>
                <a:latin typeface="Verdana"/>
              </a:endParaRPr>
            </a:p>
          </p:txBody>
        </p:sp>
        <p:sp>
          <p:nvSpPr>
            <p:cNvPr id="75" name="object 66">
              <a:extLst>
                <a:ext uri="{FF2B5EF4-FFF2-40B4-BE49-F238E27FC236}">
                  <a16:creationId xmlns:a16="http://schemas.microsoft.com/office/drawing/2014/main" id="{27EB3C35-0D18-4A0E-A7C8-C4566BB8A5C9}"/>
                </a:ext>
              </a:extLst>
            </p:cNvPr>
            <p:cNvSpPr/>
            <p:nvPr/>
          </p:nvSpPr>
          <p:spPr>
            <a:xfrm>
              <a:off x="2180037" y="4959845"/>
              <a:ext cx="893444" cy="224790"/>
            </a:xfrm>
            <a:custGeom>
              <a:avLst/>
              <a:gdLst/>
              <a:ahLst/>
              <a:cxnLst/>
              <a:rect l="l" t="t" r="r" b="b"/>
              <a:pathLst>
                <a:path w="893444" h="224789">
                  <a:moveTo>
                    <a:pt x="893140" y="0"/>
                  </a:moveTo>
                  <a:lnTo>
                    <a:pt x="893140" y="224485"/>
                  </a:lnTo>
                </a:path>
                <a:path w="893444" h="224789">
                  <a:moveTo>
                    <a:pt x="0" y="0"/>
                  </a:moveTo>
                  <a:lnTo>
                    <a:pt x="0" y="65481"/>
                  </a:lnTo>
                </a:path>
              </a:pathLst>
            </a:custGeom>
            <a:ln w="6438">
              <a:solidFill>
                <a:srgbClr val="96989B"/>
              </a:solidFill>
            </a:ln>
          </p:spPr>
          <p:txBody>
            <a:bodyPr wrap="square" lIns="0" tIns="0" rIns="0" bIns="0" rtlCol="0"/>
            <a:lstStyle/>
            <a:p>
              <a:pPr defTabSz="914378"/>
              <a:endParaRPr sz="1904">
                <a:solidFill>
                  <a:prstClr val="black"/>
                </a:solidFill>
                <a:latin typeface="Verdana"/>
              </a:endParaRPr>
            </a:p>
          </p:txBody>
        </p:sp>
        <p:sp>
          <p:nvSpPr>
            <p:cNvPr id="76" name="object 67">
              <a:extLst>
                <a:ext uri="{FF2B5EF4-FFF2-40B4-BE49-F238E27FC236}">
                  <a16:creationId xmlns:a16="http://schemas.microsoft.com/office/drawing/2014/main" id="{BA4E721A-2DA9-4B3E-A923-450024165438}"/>
                </a:ext>
              </a:extLst>
            </p:cNvPr>
            <p:cNvSpPr/>
            <p:nvPr/>
          </p:nvSpPr>
          <p:spPr>
            <a:xfrm>
              <a:off x="1288465" y="4865128"/>
              <a:ext cx="2282825" cy="95250"/>
            </a:xfrm>
            <a:custGeom>
              <a:avLst/>
              <a:gdLst/>
              <a:ahLst/>
              <a:cxnLst/>
              <a:rect l="l" t="t" r="r" b="b"/>
              <a:pathLst>
                <a:path w="2282825" h="95250">
                  <a:moveTo>
                    <a:pt x="2282431" y="0"/>
                  </a:moveTo>
                  <a:lnTo>
                    <a:pt x="0" y="0"/>
                  </a:lnTo>
                  <a:lnTo>
                    <a:pt x="0" y="94716"/>
                  </a:lnTo>
                  <a:lnTo>
                    <a:pt x="2282431" y="94716"/>
                  </a:lnTo>
                  <a:lnTo>
                    <a:pt x="2282431" y="0"/>
                  </a:lnTo>
                  <a:close/>
                </a:path>
              </a:pathLst>
            </a:custGeom>
            <a:solidFill>
              <a:srgbClr val="149343"/>
            </a:solidFill>
          </p:spPr>
          <p:txBody>
            <a:bodyPr wrap="square" lIns="0" tIns="0" rIns="0" bIns="0" rtlCol="0"/>
            <a:lstStyle/>
            <a:p>
              <a:pPr defTabSz="914378"/>
              <a:endParaRPr sz="1904">
                <a:solidFill>
                  <a:prstClr val="black"/>
                </a:solidFill>
                <a:latin typeface="Verdana"/>
              </a:endParaRPr>
            </a:p>
          </p:txBody>
        </p:sp>
        <p:sp>
          <p:nvSpPr>
            <p:cNvPr id="77" name="object 68">
              <a:extLst>
                <a:ext uri="{FF2B5EF4-FFF2-40B4-BE49-F238E27FC236}">
                  <a16:creationId xmlns:a16="http://schemas.microsoft.com/office/drawing/2014/main" id="{930BB700-FCE5-4787-B246-87A5918A0531}"/>
                </a:ext>
              </a:extLst>
            </p:cNvPr>
            <p:cNvSpPr/>
            <p:nvPr/>
          </p:nvSpPr>
          <p:spPr>
            <a:xfrm>
              <a:off x="2180037" y="5118874"/>
              <a:ext cx="0" cy="66040"/>
            </a:xfrm>
            <a:custGeom>
              <a:avLst/>
              <a:gdLst/>
              <a:ahLst/>
              <a:cxnLst/>
              <a:rect l="l" t="t" r="r" b="b"/>
              <a:pathLst>
                <a:path h="66039">
                  <a:moveTo>
                    <a:pt x="0" y="0"/>
                  </a:moveTo>
                  <a:lnTo>
                    <a:pt x="0" y="65455"/>
                  </a:lnTo>
                </a:path>
              </a:pathLst>
            </a:custGeom>
            <a:ln w="6438">
              <a:solidFill>
                <a:srgbClr val="96989B"/>
              </a:solidFill>
            </a:ln>
          </p:spPr>
          <p:txBody>
            <a:bodyPr wrap="square" lIns="0" tIns="0" rIns="0" bIns="0" rtlCol="0"/>
            <a:lstStyle/>
            <a:p>
              <a:pPr defTabSz="914378"/>
              <a:endParaRPr sz="1904">
                <a:solidFill>
                  <a:prstClr val="black"/>
                </a:solidFill>
                <a:latin typeface="Verdana"/>
              </a:endParaRPr>
            </a:p>
          </p:txBody>
        </p:sp>
        <p:sp>
          <p:nvSpPr>
            <p:cNvPr id="78" name="object 69">
              <a:extLst>
                <a:ext uri="{FF2B5EF4-FFF2-40B4-BE49-F238E27FC236}">
                  <a16:creationId xmlns:a16="http://schemas.microsoft.com/office/drawing/2014/main" id="{E716D12B-107D-4B45-AF2E-21250A2003C6}"/>
                </a:ext>
              </a:extLst>
            </p:cNvPr>
            <p:cNvSpPr/>
            <p:nvPr/>
          </p:nvSpPr>
          <p:spPr>
            <a:xfrm>
              <a:off x="1288465" y="5025326"/>
              <a:ext cx="1784985" cy="93980"/>
            </a:xfrm>
            <a:custGeom>
              <a:avLst/>
              <a:gdLst/>
              <a:ahLst/>
              <a:cxnLst/>
              <a:rect l="l" t="t" r="r" b="b"/>
              <a:pathLst>
                <a:path w="1784985" h="93979">
                  <a:moveTo>
                    <a:pt x="1784692" y="0"/>
                  </a:moveTo>
                  <a:lnTo>
                    <a:pt x="0" y="0"/>
                  </a:lnTo>
                  <a:lnTo>
                    <a:pt x="0" y="93548"/>
                  </a:lnTo>
                  <a:lnTo>
                    <a:pt x="1784692" y="93548"/>
                  </a:lnTo>
                  <a:lnTo>
                    <a:pt x="1784692" y="0"/>
                  </a:lnTo>
                  <a:close/>
                </a:path>
              </a:pathLst>
            </a:custGeom>
            <a:solidFill>
              <a:srgbClr val="149343"/>
            </a:solidFill>
          </p:spPr>
          <p:txBody>
            <a:bodyPr wrap="square" lIns="0" tIns="0" rIns="0" bIns="0" rtlCol="0"/>
            <a:lstStyle/>
            <a:p>
              <a:pPr defTabSz="914378"/>
              <a:endParaRPr sz="1904">
                <a:solidFill>
                  <a:prstClr val="black"/>
                </a:solidFill>
                <a:latin typeface="Verdana"/>
              </a:endParaRPr>
            </a:p>
          </p:txBody>
        </p:sp>
        <p:sp>
          <p:nvSpPr>
            <p:cNvPr id="79" name="object 70">
              <a:extLst>
                <a:ext uri="{FF2B5EF4-FFF2-40B4-BE49-F238E27FC236}">
                  <a16:creationId xmlns:a16="http://schemas.microsoft.com/office/drawing/2014/main" id="{47C06D07-5188-4A37-84F0-AC267D6413C6}"/>
                </a:ext>
              </a:extLst>
            </p:cNvPr>
            <p:cNvSpPr/>
            <p:nvPr/>
          </p:nvSpPr>
          <p:spPr>
            <a:xfrm>
              <a:off x="2180037" y="5279046"/>
              <a:ext cx="0" cy="66040"/>
            </a:xfrm>
            <a:custGeom>
              <a:avLst/>
              <a:gdLst/>
              <a:ahLst/>
              <a:cxnLst/>
              <a:rect l="l" t="t" r="r" b="b"/>
              <a:pathLst>
                <a:path h="66039">
                  <a:moveTo>
                    <a:pt x="0" y="0"/>
                  </a:moveTo>
                  <a:lnTo>
                    <a:pt x="0" y="65468"/>
                  </a:lnTo>
                </a:path>
              </a:pathLst>
            </a:custGeom>
            <a:ln w="6438">
              <a:solidFill>
                <a:srgbClr val="96989B"/>
              </a:solidFill>
            </a:ln>
          </p:spPr>
          <p:txBody>
            <a:bodyPr wrap="square" lIns="0" tIns="0" rIns="0" bIns="0" rtlCol="0"/>
            <a:lstStyle/>
            <a:p>
              <a:pPr defTabSz="914378"/>
              <a:endParaRPr sz="1904">
                <a:solidFill>
                  <a:prstClr val="black"/>
                </a:solidFill>
                <a:latin typeface="Verdana"/>
              </a:endParaRPr>
            </a:p>
          </p:txBody>
        </p:sp>
        <p:sp>
          <p:nvSpPr>
            <p:cNvPr id="80" name="object 71">
              <a:extLst>
                <a:ext uri="{FF2B5EF4-FFF2-40B4-BE49-F238E27FC236}">
                  <a16:creationId xmlns:a16="http://schemas.microsoft.com/office/drawing/2014/main" id="{A856B35C-38C6-4FA9-AAE0-29890288B180}"/>
                </a:ext>
              </a:extLst>
            </p:cNvPr>
            <p:cNvSpPr/>
            <p:nvPr/>
          </p:nvSpPr>
          <p:spPr>
            <a:xfrm>
              <a:off x="1288465" y="5184330"/>
              <a:ext cx="1497965" cy="95250"/>
            </a:xfrm>
            <a:custGeom>
              <a:avLst/>
              <a:gdLst/>
              <a:ahLst/>
              <a:cxnLst/>
              <a:rect l="l" t="t" r="r" b="b"/>
              <a:pathLst>
                <a:path w="1497964" h="95250">
                  <a:moveTo>
                    <a:pt x="1497850" y="0"/>
                  </a:moveTo>
                  <a:lnTo>
                    <a:pt x="0" y="0"/>
                  </a:lnTo>
                  <a:lnTo>
                    <a:pt x="0" y="94716"/>
                  </a:lnTo>
                  <a:lnTo>
                    <a:pt x="1497850" y="94716"/>
                  </a:lnTo>
                  <a:lnTo>
                    <a:pt x="1497850" y="0"/>
                  </a:lnTo>
                  <a:close/>
                </a:path>
              </a:pathLst>
            </a:custGeom>
            <a:solidFill>
              <a:srgbClr val="149343"/>
            </a:solidFill>
          </p:spPr>
          <p:txBody>
            <a:bodyPr wrap="square" lIns="0" tIns="0" rIns="0" bIns="0" rtlCol="0"/>
            <a:lstStyle/>
            <a:p>
              <a:pPr defTabSz="914378"/>
              <a:endParaRPr sz="1904">
                <a:solidFill>
                  <a:prstClr val="black"/>
                </a:solidFill>
                <a:latin typeface="Verdana"/>
              </a:endParaRPr>
            </a:p>
          </p:txBody>
        </p:sp>
        <p:sp>
          <p:nvSpPr>
            <p:cNvPr id="81" name="object 72">
              <a:extLst>
                <a:ext uri="{FF2B5EF4-FFF2-40B4-BE49-F238E27FC236}">
                  <a16:creationId xmlns:a16="http://schemas.microsoft.com/office/drawing/2014/main" id="{0E24F635-9A78-4062-ADFF-9231E401BB25}"/>
                </a:ext>
              </a:extLst>
            </p:cNvPr>
            <p:cNvSpPr/>
            <p:nvPr/>
          </p:nvSpPr>
          <p:spPr>
            <a:xfrm>
              <a:off x="6582079" y="1993480"/>
              <a:ext cx="3312160" cy="93980"/>
            </a:xfrm>
            <a:custGeom>
              <a:avLst/>
              <a:gdLst/>
              <a:ahLst/>
              <a:cxnLst/>
              <a:rect l="l" t="t" r="r" b="b"/>
              <a:pathLst>
                <a:path w="3312159" h="93980">
                  <a:moveTo>
                    <a:pt x="3312020" y="0"/>
                  </a:moveTo>
                  <a:lnTo>
                    <a:pt x="0" y="0"/>
                  </a:lnTo>
                  <a:lnTo>
                    <a:pt x="0" y="93548"/>
                  </a:lnTo>
                  <a:lnTo>
                    <a:pt x="3312020" y="93548"/>
                  </a:lnTo>
                  <a:lnTo>
                    <a:pt x="3312020" y="0"/>
                  </a:lnTo>
                  <a:close/>
                </a:path>
              </a:pathLst>
            </a:custGeom>
            <a:solidFill>
              <a:srgbClr val="82B42B"/>
            </a:solidFill>
          </p:spPr>
          <p:txBody>
            <a:bodyPr wrap="square" lIns="0" tIns="0" rIns="0" bIns="0" rtlCol="0"/>
            <a:lstStyle/>
            <a:p>
              <a:pPr defTabSz="914378"/>
              <a:endParaRPr sz="1904">
                <a:solidFill>
                  <a:prstClr val="black"/>
                </a:solidFill>
                <a:latin typeface="Verdana"/>
              </a:endParaRPr>
            </a:p>
          </p:txBody>
        </p:sp>
        <p:sp>
          <p:nvSpPr>
            <p:cNvPr id="82" name="object 73">
              <a:extLst>
                <a:ext uri="{FF2B5EF4-FFF2-40B4-BE49-F238E27FC236}">
                  <a16:creationId xmlns:a16="http://schemas.microsoft.com/office/drawing/2014/main" id="{15335DC9-1023-44FD-BACD-7F411F1EA43F}"/>
                </a:ext>
              </a:extLst>
            </p:cNvPr>
            <p:cNvSpPr/>
            <p:nvPr/>
          </p:nvSpPr>
          <p:spPr>
            <a:xfrm>
              <a:off x="6644125" y="2246045"/>
              <a:ext cx="1784985" cy="66675"/>
            </a:xfrm>
            <a:custGeom>
              <a:avLst/>
              <a:gdLst/>
              <a:ahLst/>
              <a:cxnLst/>
              <a:rect l="l" t="t" r="r" b="b"/>
              <a:pathLst>
                <a:path w="1784984" h="66675">
                  <a:moveTo>
                    <a:pt x="1784705" y="0"/>
                  </a:moveTo>
                  <a:lnTo>
                    <a:pt x="1784705" y="66624"/>
                  </a:lnTo>
                </a:path>
                <a:path w="1784984" h="66675">
                  <a:moveTo>
                    <a:pt x="891565" y="0"/>
                  </a:moveTo>
                  <a:lnTo>
                    <a:pt x="891565" y="66624"/>
                  </a:lnTo>
                </a:path>
                <a:path w="1784984" h="66675">
                  <a:moveTo>
                    <a:pt x="0" y="0"/>
                  </a:moveTo>
                  <a:lnTo>
                    <a:pt x="0" y="66624"/>
                  </a:lnTo>
                </a:path>
              </a:pathLst>
            </a:custGeom>
            <a:ln w="6438">
              <a:solidFill>
                <a:srgbClr val="96989B"/>
              </a:solidFill>
            </a:ln>
          </p:spPr>
          <p:txBody>
            <a:bodyPr wrap="square" lIns="0" tIns="0" rIns="0" bIns="0" rtlCol="0"/>
            <a:lstStyle/>
            <a:p>
              <a:pPr defTabSz="914378"/>
              <a:endParaRPr sz="1904">
                <a:solidFill>
                  <a:prstClr val="black"/>
                </a:solidFill>
                <a:latin typeface="Verdana"/>
              </a:endParaRPr>
            </a:p>
          </p:txBody>
        </p:sp>
        <p:sp>
          <p:nvSpPr>
            <p:cNvPr id="83" name="object 74">
              <a:extLst>
                <a:ext uri="{FF2B5EF4-FFF2-40B4-BE49-F238E27FC236}">
                  <a16:creationId xmlns:a16="http://schemas.microsoft.com/office/drawing/2014/main" id="{B9E1DC21-F005-41B5-9EA2-EC66B40F1BF4}"/>
                </a:ext>
              </a:extLst>
            </p:cNvPr>
            <p:cNvSpPr/>
            <p:nvPr/>
          </p:nvSpPr>
          <p:spPr>
            <a:xfrm>
              <a:off x="6309194" y="2152510"/>
              <a:ext cx="3904615" cy="93980"/>
            </a:xfrm>
            <a:custGeom>
              <a:avLst/>
              <a:gdLst/>
              <a:ahLst/>
              <a:cxnLst/>
              <a:rect l="l" t="t" r="r" b="b"/>
              <a:pathLst>
                <a:path w="3904615" h="93980">
                  <a:moveTo>
                    <a:pt x="3904335" y="0"/>
                  </a:moveTo>
                  <a:lnTo>
                    <a:pt x="0" y="0"/>
                  </a:lnTo>
                  <a:lnTo>
                    <a:pt x="0" y="93535"/>
                  </a:lnTo>
                  <a:lnTo>
                    <a:pt x="3904335" y="93535"/>
                  </a:lnTo>
                  <a:lnTo>
                    <a:pt x="3904335" y="0"/>
                  </a:lnTo>
                  <a:close/>
                </a:path>
              </a:pathLst>
            </a:custGeom>
            <a:solidFill>
              <a:srgbClr val="82B42B"/>
            </a:solidFill>
          </p:spPr>
          <p:txBody>
            <a:bodyPr wrap="square" lIns="0" tIns="0" rIns="0" bIns="0" rtlCol="0"/>
            <a:lstStyle/>
            <a:p>
              <a:pPr defTabSz="914378"/>
              <a:endParaRPr sz="1904">
                <a:solidFill>
                  <a:prstClr val="black"/>
                </a:solidFill>
                <a:latin typeface="Verdana"/>
              </a:endParaRPr>
            </a:p>
          </p:txBody>
        </p:sp>
        <p:sp>
          <p:nvSpPr>
            <p:cNvPr id="84" name="object 75">
              <a:extLst>
                <a:ext uri="{FF2B5EF4-FFF2-40B4-BE49-F238E27FC236}">
                  <a16:creationId xmlns:a16="http://schemas.microsoft.com/office/drawing/2014/main" id="{BB6B6A91-3757-45D2-98D9-E95A13F1CC52}"/>
                </a:ext>
              </a:extLst>
            </p:cNvPr>
            <p:cNvSpPr/>
            <p:nvPr/>
          </p:nvSpPr>
          <p:spPr>
            <a:xfrm>
              <a:off x="6644125" y="2406218"/>
              <a:ext cx="2678430" cy="66040"/>
            </a:xfrm>
            <a:custGeom>
              <a:avLst/>
              <a:gdLst/>
              <a:ahLst/>
              <a:cxnLst/>
              <a:rect l="l" t="t" r="r" b="b"/>
              <a:pathLst>
                <a:path w="2678429" h="66039">
                  <a:moveTo>
                    <a:pt x="2677820" y="0"/>
                  </a:moveTo>
                  <a:lnTo>
                    <a:pt x="2677820" y="65481"/>
                  </a:lnTo>
                </a:path>
                <a:path w="2678429" h="66039">
                  <a:moveTo>
                    <a:pt x="1784705" y="0"/>
                  </a:moveTo>
                  <a:lnTo>
                    <a:pt x="1784705" y="65481"/>
                  </a:lnTo>
                </a:path>
                <a:path w="2678429" h="66039">
                  <a:moveTo>
                    <a:pt x="891565" y="0"/>
                  </a:moveTo>
                  <a:lnTo>
                    <a:pt x="891565" y="65481"/>
                  </a:lnTo>
                </a:path>
                <a:path w="2678429" h="66039">
                  <a:moveTo>
                    <a:pt x="0" y="0"/>
                  </a:moveTo>
                  <a:lnTo>
                    <a:pt x="0" y="65481"/>
                  </a:lnTo>
                </a:path>
              </a:pathLst>
            </a:custGeom>
            <a:ln w="6438">
              <a:solidFill>
                <a:srgbClr val="96989B"/>
              </a:solidFill>
            </a:ln>
          </p:spPr>
          <p:txBody>
            <a:bodyPr wrap="square" lIns="0" tIns="0" rIns="0" bIns="0" rtlCol="0"/>
            <a:lstStyle/>
            <a:p>
              <a:pPr defTabSz="914378"/>
              <a:endParaRPr sz="1904">
                <a:solidFill>
                  <a:prstClr val="black"/>
                </a:solidFill>
                <a:latin typeface="Verdana"/>
              </a:endParaRPr>
            </a:p>
          </p:txBody>
        </p:sp>
        <p:sp>
          <p:nvSpPr>
            <p:cNvPr id="85" name="object 76">
              <a:extLst>
                <a:ext uri="{FF2B5EF4-FFF2-40B4-BE49-F238E27FC236}">
                  <a16:creationId xmlns:a16="http://schemas.microsoft.com/office/drawing/2014/main" id="{3131DBA5-1995-4C72-B19A-E23147C09E49}"/>
                </a:ext>
              </a:extLst>
            </p:cNvPr>
            <p:cNvSpPr/>
            <p:nvPr/>
          </p:nvSpPr>
          <p:spPr>
            <a:xfrm>
              <a:off x="5834735" y="2312669"/>
              <a:ext cx="3811904" cy="93980"/>
            </a:xfrm>
            <a:custGeom>
              <a:avLst/>
              <a:gdLst/>
              <a:ahLst/>
              <a:cxnLst/>
              <a:rect l="l" t="t" r="r" b="b"/>
              <a:pathLst>
                <a:path w="3811904" h="93980">
                  <a:moveTo>
                    <a:pt x="3811282" y="0"/>
                  </a:moveTo>
                  <a:lnTo>
                    <a:pt x="0" y="0"/>
                  </a:lnTo>
                  <a:lnTo>
                    <a:pt x="0" y="93548"/>
                  </a:lnTo>
                  <a:lnTo>
                    <a:pt x="3811282" y="93548"/>
                  </a:lnTo>
                  <a:lnTo>
                    <a:pt x="3811282" y="0"/>
                  </a:lnTo>
                  <a:close/>
                </a:path>
              </a:pathLst>
            </a:custGeom>
            <a:solidFill>
              <a:srgbClr val="82B42B"/>
            </a:solidFill>
          </p:spPr>
          <p:txBody>
            <a:bodyPr wrap="square" lIns="0" tIns="0" rIns="0" bIns="0" rtlCol="0"/>
            <a:lstStyle/>
            <a:p>
              <a:pPr defTabSz="914378"/>
              <a:endParaRPr sz="1904">
                <a:solidFill>
                  <a:prstClr val="black"/>
                </a:solidFill>
                <a:latin typeface="Verdana"/>
              </a:endParaRPr>
            </a:p>
          </p:txBody>
        </p:sp>
        <p:sp>
          <p:nvSpPr>
            <p:cNvPr id="86" name="object 77">
              <a:extLst>
                <a:ext uri="{FF2B5EF4-FFF2-40B4-BE49-F238E27FC236}">
                  <a16:creationId xmlns:a16="http://schemas.microsoft.com/office/drawing/2014/main" id="{3EA0BF0D-3777-4C00-B29A-9DE5A31D38FA}"/>
                </a:ext>
              </a:extLst>
            </p:cNvPr>
            <p:cNvSpPr/>
            <p:nvPr/>
          </p:nvSpPr>
          <p:spPr>
            <a:xfrm>
              <a:off x="6644125" y="2565247"/>
              <a:ext cx="2678430" cy="66675"/>
            </a:xfrm>
            <a:custGeom>
              <a:avLst/>
              <a:gdLst/>
              <a:ahLst/>
              <a:cxnLst/>
              <a:rect l="l" t="t" r="r" b="b"/>
              <a:pathLst>
                <a:path w="2678429" h="66675">
                  <a:moveTo>
                    <a:pt x="2677820" y="0"/>
                  </a:moveTo>
                  <a:lnTo>
                    <a:pt x="2677820" y="66636"/>
                  </a:lnTo>
                </a:path>
                <a:path w="2678429" h="66675">
                  <a:moveTo>
                    <a:pt x="1784705" y="0"/>
                  </a:moveTo>
                  <a:lnTo>
                    <a:pt x="1784705" y="66636"/>
                  </a:lnTo>
                </a:path>
                <a:path w="2678429" h="66675">
                  <a:moveTo>
                    <a:pt x="891565" y="0"/>
                  </a:moveTo>
                  <a:lnTo>
                    <a:pt x="891565" y="66636"/>
                  </a:lnTo>
                </a:path>
                <a:path w="2678429" h="66675">
                  <a:moveTo>
                    <a:pt x="0" y="0"/>
                  </a:moveTo>
                  <a:lnTo>
                    <a:pt x="0" y="66636"/>
                  </a:lnTo>
                </a:path>
              </a:pathLst>
            </a:custGeom>
            <a:ln w="6438">
              <a:solidFill>
                <a:srgbClr val="96989B"/>
              </a:solidFill>
            </a:ln>
          </p:spPr>
          <p:txBody>
            <a:bodyPr wrap="square" lIns="0" tIns="0" rIns="0" bIns="0" rtlCol="0"/>
            <a:lstStyle/>
            <a:p>
              <a:pPr defTabSz="914378"/>
              <a:endParaRPr sz="1904">
                <a:solidFill>
                  <a:prstClr val="black"/>
                </a:solidFill>
                <a:latin typeface="Verdana"/>
              </a:endParaRPr>
            </a:p>
          </p:txBody>
        </p:sp>
        <p:sp>
          <p:nvSpPr>
            <p:cNvPr id="87" name="object 78">
              <a:extLst>
                <a:ext uri="{FF2B5EF4-FFF2-40B4-BE49-F238E27FC236}">
                  <a16:creationId xmlns:a16="http://schemas.microsoft.com/office/drawing/2014/main" id="{E4C6EBEA-672F-4FB3-8487-938187668631}"/>
                </a:ext>
              </a:extLst>
            </p:cNvPr>
            <p:cNvSpPr/>
            <p:nvPr/>
          </p:nvSpPr>
          <p:spPr>
            <a:xfrm>
              <a:off x="5844031" y="2471699"/>
              <a:ext cx="3679825" cy="93980"/>
            </a:xfrm>
            <a:custGeom>
              <a:avLst/>
              <a:gdLst/>
              <a:ahLst/>
              <a:cxnLst/>
              <a:rect l="l" t="t" r="r" b="b"/>
              <a:pathLst>
                <a:path w="3679825" h="93980">
                  <a:moveTo>
                    <a:pt x="3679482" y="0"/>
                  </a:moveTo>
                  <a:lnTo>
                    <a:pt x="0" y="0"/>
                  </a:lnTo>
                  <a:lnTo>
                    <a:pt x="0" y="93548"/>
                  </a:lnTo>
                  <a:lnTo>
                    <a:pt x="3679482" y="93548"/>
                  </a:lnTo>
                  <a:lnTo>
                    <a:pt x="3679482" y="0"/>
                  </a:lnTo>
                  <a:close/>
                </a:path>
              </a:pathLst>
            </a:custGeom>
            <a:solidFill>
              <a:srgbClr val="82B42B"/>
            </a:solidFill>
          </p:spPr>
          <p:txBody>
            <a:bodyPr wrap="square" lIns="0" tIns="0" rIns="0" bIns="0" rtlCol="0"/>
            <a:lstStyle/>
            <a:p>
              <a:pPr defTabSz="914378"/>
              <a:endParaRPr sz="1904">
                <a:solidFill>
                  <a:prstClr val="black"/>
                </a:solidFill>
                <a:latin typeface="Verdana"/>
              </a:endParaRPr>
            </a:p>
          </p:txBody>
        </p:sp>
        <p:sp>
          <p:nvSpPr>
            <p:cNvPr id="88" name="object 79">
              <a:extLst>
                <a:ext uri="{FF2B5EF4-FFF2-40B4-BE49-F238E27FC236}">
                  <a16:creationId xmlns:a16="http://schemas.microsoft.com/office/drawing/2014/main" id="{1FCFC098-EFA9-4109-AB9B-A5E853B6986B}"/>
                </a:ext>
              </a:extLst>
            </p:cNvPr>
            <p:cNvSpPr/>
            <p:nvPr/>
          </p:nvSpPr>
          <p:spPr>
            <a:xfrm>
              <a:off x="6644125" y="2725432"/>
              <a:ext cx="2678430" cy="66040"/>
            </a:xfrm>
            <a:custGeom>
              <a:avLst/>
              <a:gdLst/>
              <a:ahLst/>
              <a:cxnLst/>
              <a:rect l="l" t="t" r="r" b="b"/>
              <a:pathLst>
                <a:path w="2678429" h="66039">
                  <a:moveTo>
                    <a:pt x="2677820" y="0"/>
                  </a:moveTo>
                  <a:lnTo>
                    <a:pt x="2677820" y="65468"/>
                  </a:lnTo>
                </a:path>
                <a:path w="2678429" h="66039">
                  <a:moveTo>
                    <a:pt x="1784705" y="0"/>
                  </a:moveTo>
                  <a:lnTo>
                    <a:pt x="1784705" y="65468"/>
                  </a:lnTo>
                </a:path>
                <a:path w="2678429" h="66039">
                  <a:moveTo>
                    <a:pt x="891565" y="0"/>
                  </a:moveTo>
                  <a:lnTo>
                    <a:pt x="891565" y="65468"/>
                  </a:lnTo>
                </a:path>
                <a:path w="2678429" h="66039">
                  <a:moveTo>
                    <a:pt x="0" y="0"/>
                  </a:moveTo>
                  <a:lnTo>
                    <a:pt x="0" y="65468"/>
                  </a:lnTo>
                </a:path>
              </a:pathLst>
            </a:custGeom>
            <a:ln w="6438">
              <a:solidFill>
                <a:srgbClr val="96989B"/>
              </a:solidFill>
            </a:ln>
          </p:spPr>
          <p:txBody>
            <a:bodyPr wrap="square" lIns="0" tIns="0" rIns="0" bIns="0" rtlCol="0"/>
            <a:lstStyle/>
            <a:p>
              <a:pPr defTabSz="914378"/>
              <a:endParaRPr sz="1904">
                <a:solidFill>
                  <a:prstClr val="black"/>
                </a:solidFill>
                <a:latin typeface="Verdana"/>
              </a:endParaRPr>
            </a:p>
          </p:txBody>
        </p:sp>
        <p:sp>
          <p:nvSpPr>
            <p:cNvPr id="89" name="object 80">
              <a:extLst>
                <a:ext uri="{FF2B5EF4-FFF2-40B4-BE49-F238E27FC236}">
                  <a16:creationId xmlns:a16="http://schemas.microsoft.com/office/drawing/2014/main" id="{7DD5727D-0D55-427E-BDD3-0884A48AD1D2}"/>
                </a:ext>
              </a:extLst>
            </p:cNvPr>
            <p:cNvSpPr/>
            <p:nvPr/>
          </p:nvSpPr>
          <p:spPr>
            <a:xfrm>
              <a:off x="5750997" y="2725432"/>
              <a:ext cx="0" cy="66040"/>
            </a:xfrm>
            <a:custGeom>
              <a:avLst/>
              <a:gdLst/>
              <a:ahLst/>
              <a:cxnLst/>
              <a:rect l="l" t="t" r="r" b="b"/>
              <a:pathLst>
                <a:path h="66039">
                  <a:moveTo>
                    <a:pt x="0" y="0"/>
                  </a:moveTo>
                  <a:lnTo>
                    <a:pt x="0" y="65468"/>
                  </a:lnTo>
                </a:path>
              </a:pathLst>
            </a:custGeom>
            <a:ln w="6438">
              <a:solidFill>
                <a:srgbClr val="96989B"/>
              </a:solidFill>
            </a:ln>
          </p:spPr>
          <p:txBody>
            <a:bodyPr wrap="square" lIns="0" tIns="0" rIns="0" bIns="0" rtlCol="0"/>
            <a:lstStyle/>
            <a:p>
              <a:pPr defTabSz="914378"/>
              <a:endParaRPr sz="1904">
                <a:solidFill>
                  <a:prstClr val="black"/>
                </a:solidFill>
                <a:latin typeface="Verdana"/>
              </a:endParaRPr>
            </a:p>
          </p:txBody>
        </p:sp>
        <p:sp>
          <p:nvSpPr>
            <p:cNvPr id="90" name="object 81">
              <a:extLst>
                <a:ext uri="{FF2B5EF4-FFF2-40B4-BE49-F238E27FC236}">
                  <a16:creationId xmlns:a16="http://schemas.microsoft.com/office/drawing/2014/main" id="{792B1E83-3146-4CA7-92DD-B17ADE5FC3D3}"/>
                </a:ext>
              </a:extLst>
            </p:cNvPr>
            <p:cNvSpPr/>
            <p:nvPr/>
          </p:nvSpPr>
          <p:spPr>
            <a:xfrm>
              <a:off x="5656415" y="2631884"/>
              <a:ext cx="3950970" cy="93980"/>
            </a:xfrm>
            <a:custGeom>
              <a:avLst/>
              <a:gdLst/>
              <a:ahLst/>
              <a:cxnLst/>
              <a:rect l="l" t="t" r="r" b="b"/>
              <a:pathLst>
                <a:path w="3950970" h="93980">
                  <a:moveTo>
                    <a:pt x="3950842" y="0"/>
                  </a:moveTo>
                  <a:lnTo>
                    <a:pt x="0" y="0"/>
                  </a:lnTo>
                  <a:lnTo>
                    <a:pt x="0" y="93548"/>
                  </a:lnTo>
                  <a:lnTo>
                    <a:pt x="3950842" y="93548"/>
                  </a:lnTo>
                  <a:lnTo>
                    <a:pt x="3950842" y="0"/>
                  </a:lnTo>
                  <a:close/>
                </a:path>
              </a:pathLst>
            </a:custGeom>
            <a:solidFill>
              <a:srgbClr val="82B42B"/>
            </a:solidFill>
          </p:spPr>
          <p:txBody>
            <a:bodyPr wrap="square" lIns="0" tIns="0" rIns="0" bIns="0" rtlCol="0"/>
            <a:lstStyle/>
            <a:p>
              <a:pPr defTabSz="914378"/>
              <a:endParaRPr sz="1904">
                <a:solidFill>
                  <a:prstClr val="black"/>
                </a:solidFill>
                <a:latin typeface="Verdana"/>
              </a:endParaRPr>
            </a:p>
          </p:txBody>
        </p:sp>
        <p:sp>
          <p:nvSpPr>
            <p:cNvPr id="91" name="object 82">
              <a:extLst>
                <a:ext uri="{FF2B5EF4-FFF2-40B4-BE49-F238E27FC236}">
                  <a16:creationId xmlns:a16="http://schemas.microsoft.com/office/drawing/2014/main" id="{80C6900D-8DE9-4535-8555-049ED37A4FC0}"/>
                </a:ext>
              </a:extLst>
            </p:cNvPr>
            <p:cNvSpPr/>
            <p:nvPr/>
          </p:nvSpPr>
          <p:spPr>
            <a:xfrm>
              <a:off x="6644125" y="2884449"/>
              <a:ext cx="2678430" cy="66675"/>
            </a:xfrm>
            <a:custGeom>
              <a:avLst/>
              <a:gdLst/>
              <a:ahLst/>
              <a:cxnLst/>
              <a:rect l="l" t="t" r="r" b="b"/>
              <a:pathLst>
                <a:path w="2678429" h="66675">
                  <a:moveTo>
                    <a:pt x="2677820" y="0"/>
                  </a:moveTo>
                  <a:lnTo>
                    <a:pt x="2677820" y="66649"/>
                  </a:lnTo>
                </a:path>
                <a:path w="2678429" h="66675">
                  <a:moveTo>
                    <a:pt x="1784705" y="0"/>
                  </a:moveTo>
                  <a:lnTo>
                    <a:pt x="1784705" y="66649"/>
                  </a:lnTo>
                </a:path>
                <a:path w="2678429" h="66675">
                  <a:moveTo>
                    <a:pt x="891565" y="0"/>
                  </a:moveTo>
                  <a:lnTo>
                    <a:pt x="891565" y="66649"/>
                  </a:lnTo>
                </a:path>
                <a:path w="2678429" h="66675">
                  <a:moveTo>
                    <a:pt x="0" y="0"/>
                  </a:moveTo>
                  <a:lnTo>
                    <a:pt x="0" y="66649"/>
                  </a:lnTo>
                </a:path>
              </a:pathLst>
            </a:custGeom>
            <a:ln w="6438">
              <a:solidFill>
                <a:srgbClr val="96989B"/>
              </a:solidFill>
            </a:ln>
          </p:spPr>
          <p:txBody>
            <a:bodyPr wrap="square" lIns="0" tIns="0" rIns="0" bIns="0" rtlCol="0"/>
            <a:lstStyle/>
            <a:p>
              <a:pPr defTabSz="914378"/>
              <a:endParaRPr sz="1904">
                <a:solidFill>
                  <a:prstClr val="black"/>
                </a:solidFill>
                <a:latin typeface="Verdana"/>
              </a:endParaRPr>
            </a:p>
          </p:txBody>
        </p:sp>
        <p:sp>
          <p:nvSpPr>
            <p:cNvPr id="92" name="object 83">
              <a:extLst>
                <a:ext uri="{FF2B5EF4-FFF2-40B4-BE49-F238E27FC236}">
                  <a16:creationId xmlns:a16="http://schemas.microsoft.com/office/drawing/2014/main" id="{E4B11DE1-0480-4360-992F-85EB342FAB81}"/>
                </a:ext>
              </a:extLst>
            </p:cNvPr>
            <p:cNvSpPr/>
            <p:nvPr/>
          </p:nvSpPr>
          <p:spPr>
            <a:xfrm>
              <a:off x="5750997" y="2884449"/>
              <a:ext cx="0" cy="66675"/>
            </a:xfrm>
            <a:custGeom>
              <a:avLst/>
              <a:gdLst/>
              <a:ahLst/>
              <a:cxnLst/>
              <a:rect l="l" t="t" r="r" b="b"/>
              <a:pathLst>
                <a:path h="66675">
                  <a:moveTo>
                    <a:pt x="0" y="0"/>
                  </a:moveTo>
                  <a:lnTo>
                    <a:pt x="0" y="66649"/>
                  </a:lnTo>
                </a:path>
              </a:pathLst>
            </a:custGeom>
            <a:ln w="6438">
              <a:solidFill>
                <a:srgbClr val="96989B"/>
              </a:solidFill>
            </a:ln>
          </p:spPr>
          <p:txBody>
            <a:bodyPr wrap="square" lIns="0" tIns="0" rIns="0" bIns="0" rtlCol="0"/>
            <a:lstStyle/>
            <a:p>
              <a:pPr defTabSz="914378"/>
              <a:endParaRPr sz="1904">
                <a:solidFill>
                  <a:prstClr val="black"/>
                </a:solidFill>
                <a:latin typeface="Verdana"/>
              </a:endParaRPr>
            </a:p>
          </p:txBody>
        </p:sp>
        <p:sp>
          <p:nvSpPr>
            <p:cNvPr id="93" name="object 84">
              <a:extLst>
                <a:ext uri="{FF2B5EF4-FFF2-40B4-BE49-F238E27FC236}">
                  <a16:creationId xmlns:a16="http://schemas.microsoft.com/office/drawing/2014/main" id="{6C39E6D2-35D0-40F0-882A-198923679320}"/>
                </a:ext>
              </a:extLst>
            </p:cNvPr>
            <p:cNvSpPr/>
            <p:nvPr/>
          </p:nvSpPr>
          <p:spPr>
            <a:xfrm>
              <a:off x="5544781" y="2790901"/>
              <a:ext cx="4119879" cy="93980"/>
            </a:xfrm>
            <a:custGeom>
              <a:avLst/>
              <a:gdLst/>
              <a:ahLst/>
              <a:cxnLst/>
              <a:rect l="l" t="t" r="r" b="b"/>
              <a:pathLst>
                <a:path w="4119879" h="93980">
                  <a:moveTo>
                    <a:pt x="4119854" y="0"/>
                  </a:moveTo>
                  <a:lnTo>
                    <a:pt x="0" y="0"/>
                  </a:lnTo>
                  <a:lnTo>
                    <a:pt x="0" y="93548"/>
                  </a:lnTo>
                  <a:lnTo>
                    <a:pt x="4119854" y="93548"/>
                  </a:lnTo>
                  <a:lnTo>
                    <a:pt x="4119854" y="0"/>
                  </a:lnTo>
                  <a:close/>
                </a:path>
              </a:pathLst>
            </a:custGeom>
            <a:solidFill>
              <a:srgbClr val="82B42B"/>
            </a:solidFill>
          </p:spPr>
          <p:txBody>
            <a:bodyPr wrap="square" lIns="0" tIns="0" rIns="0" bIns="0" rtlCol="0"/>
            <a:lstStyle/>
            <a:p>
              <a:pPr defTabSz="914378"/>
              <a:endParaRPr sz="1904">
                <a:solidFill>
                  <a:prstClr val="black"/>
                </a:solidFill>
                <a:latin typeface="Verdana"/>
              </a:endParaRPr>
            </a:p>
          </p:txBody>
        </p:sp>
        <p:sp>
          <p:nvSpPr>
            <p:cNvPr id="94" name="object 85">
              <a:extLst>
                <a:ext uri="{FF2B5EF4-FFF2-40B4-BE49-F238E27FC236}">
                  <a16:creationId xmlns:a16="http://schemas.microsoft.com/office/drawing/2014/main" id="{36BED136-C6CA-4F6F-AB05-6F9EED52F1EC}"/>
                </a:ext>
              </a:extLst>
            </p:cNvPr>
            <p:cNvSpPr/>
            <p:nvPr/>
          </p:nvSpPr>
          <p:spPr>
            <a:xfrm>
              <a:off x="6644125" y="3044634"/>
              <a:ext cx="2678430" cy="66040"/>
            </a:xfrm>
            <a:custGeom>
              <a:avLst/>
              <a:gdLst/>
              <a:ahLst/>
              <a:cxnLst/>
              <a:rect l="l" t="t" r="r" b="b"/>
              <a:pathLst>
                <a:path w="2678429" h="66039">
                  <a:moveTo>
                    <a:pt x="2677820" y="0"/>
                  </a:moveTo>
                  <a:lnTo>
                    <a:pt x="2677820" y="65468"/>
                  </a:lnTo>
                </a:path>
                <a:path w="2678429" h="66039">
                  <a:moveTo>
                    <a:pt x="1784705" y="0"/>
                  </a:moveTo>
                  <a:lnTo>
                    <a:pt x="1784705" y="65468"/>
                  </a:lnTo>
                </a:path>
                <a:path w="2678429" h="66039">
                  <a:moveTo>
                    <a:pt x="891565" y="0"/>
                  </a:moveTo>
                  <a:lnTo>
                    <a:pt x="891565" y="65468"/>
                  </a:lnTo>
                </a:path>
                <a:path w="2678429" h="66039">
                  <a:moveTo>
                    <a:pt x="0" y="0"/>
                  </a:moveTo>
                  <a:lnTo>
                    <a:pt x="0" y="65468"/>
                  </a:lnTo>
                </a:path>
              </a:pathLst>
            </a:custGeom>
            <a:ln w="6438">
              <a:solidFill>
                <a:srgbClr val="96989B"/>
              </a:solidFill>
            </a:ln>
          </p:spPr>
          <p:txBody>
            <a:bodyPr wrap="square" lIns="0" tIns="0" rIns="0" bIns="0" rtlCol="0"/>
            <a:lstStyle/>
            <a:p>
              <a:pPr defTabSz="914378"/>
              <a:endParaRPr sz="1904">
                <a:solidFill>
                  <a:prstClr val="black"/>
                </a:solidFill>
                <a:latin typeface="Verdana"/>
              </a:endParaRPr>
            </a:p>
          </p:txBody>
        </p:sp>
        <p:sp>
          <p:nvSpPr>
            <p:cNvPr id="95" name="object 86">
              <a:extLst>
                <a:ext uri="{FF2B5EF4-FFF2-40B4-BE49-F238E27FC236}">
                  <a16:creationId xmlns:a16="http://schemas.microsoft.com/office/drawing/2014/main" id="{4D3998E5-281B-488D-A4F8-7168B245F6BA}"/>
                </a:ext>
              </a:extLst>
            </p:cNvPr>
            <p:cNvSpPr/>
            <p:nvPr/>
          </p:nvSpPr>
          <p:spPr>
            <a:xfrm>
              <a:off x="5750997" y="3044634"/>
              <a:ext cx="0" cy="66040"/>
            </a:xfrm>
            <a:custGeom>
              <a:avLst/>
              <a:gdLst/>
              <a:ahLst/>
              <a:cxnLst/>
              <a:rect l="l" t="t" r="r" b="b"/>
              <a:pathLst>
                <a:path h="66039">
                  <a:moveTo>
                    <a:pt x="0" y="0"/>
                  </a:moveTo>
                  <a:lnTo>
                    <a:pt x="0" y="65468"/>
                  </a:lnTo>
                </a:path>
              </a:pathLst>
            </a:custGeom>
            <a:ln w="6438">
              <a:solidFill>
                <a:srgbClr val="96989B"/>
              </a:solidFill>
            </a:ln>
          </p:spPr>
          <p:txBody>
            <a:bodyPr wrap="square" lIns="0" tIns="0" rIns="0" bIns="0" rtlCol="0"/>
            <a:lstStyle/>
            <a:p>
              <a:pPr defTabSz="914378"/>
              <a:endParaRPr sz="1904">
                <a:solidFill>
                  <a:prstClr val="black"/>
                </a:solidFill>
                <a:latin typeface="Verdana"/>
              </a:endParaRPr>
            </a:p>
          </p:txBody>
        </p:sp>
        <p:sp>
          <p:nvSpPr>
            <p:cNvPr id="96" name="object 87">
              <a:extLst>
                <a:ext uri="{FF2B5EF4-FFF2-40B4-BE49-F238E27FC236}">
                  <a16:creationId xmlns:a16="http://schemas.microsoft.com/office/drawing/2014/main" id="{EB51242D-D927-459B-89F7-A3FE428B5B64}"/>
                </a:ext>
              </a:extLst>
            </p:cNvPr>
            <p:cNvSpPr/>
            <p:nvPr/>
          </p:nvSpPr>
          <p:spPr>
            <a:xfrm>
              <a:off x="5538559" y="2951098"/>
              <a:ext cx="3968115" cy="93980"/>
            </a:xfrm>
            <a:custGeom>
              <a:avLst/>
              <a:gdLst/>
              <a:ahLst/>
              <a:cxnLst/>
              <a:rect l="l" t="t" r="r" b="b"/>
              <a:pathLst>
                <a:path w="3968115" h="93980">
                  <a:moveTo>
                    <a:pt x="3967911" y="0"/>
                  </a:moveTo>
                  <a:lnTo>
                    <a:pt x="0" y="0"/>
                  </a:lnTo>
                  <a:lnTo>
                    <a:pt x="0" y="93535"/>
                  </a:lnTo>
                  <a:lnTo>
                    <a:pt x="3967911" y="93535"/>
                  </a:lnTo>
                  <a:lnTo>
                    <a:pt x="3967911" y="0"/>
                  </a:lnTo>
                  <a:close/>
                </a:path>
              </a:pathLst>
            </a:custGeom>
            <a:solidFill>
              <a:srgbClr val="82B42B"/>
            </a:solidFill>
          </p:spPr>
          <p:txBody>
            <a:bodyPr wrap="square" lIns="0" tIns="0" rIns="0" bIns="0" rtlCol="0"/>
            <a:lstStyle/>
            <a:p>
              <a:pPr defTabSz="914378"/>
              <a:endParaRPr sz="1904">
                <a:solidFill>
                  <a:prstClr val="black"/>
                </a:solidFill>
                <a:latin typeface="Verdana"/>
              </a:endParaRPr>
            </a:p>
          </p:txBody>
        </p:sp>
        <p:sp>
          <p:nvSpPr>
            <p:cNvPr id="97" name="object 88">
              <a:extLst>
                <a:ext uri="{FF2B5EF4-FFF2-40B4-BE49-F238E27FC236}">
                  <a16:creationId xmlns:a16="http://schemas.microsoft.com/office/drawing/2014/main" id="{05209612-E9A8-46B4-ADEF-5914A7FAA0E5}"/>
                </a:ext>
              </a:extLst>
            </p:cNvPr>
            <p:cNvSpPr/>
            <p:nvPr/>
          </p:nvSpPr>
          <p:spPr>
            <a:xfrm>
              <a:off x="6644125" y="3203638"/>
              <a:ext cx="2678430" cy="66675"/>
            </a:xfrm>
            <a:custGeom>
              <a:avLst/>
              <a:gdLst/>
              <a:ahLst/>
              <a:cxnLst/>
              <a:rect l="l" t="t" r="r" b="b"/>
              <a:pathLst>
                <a:path w="2678429" h="66675">
                  <a:moveTo>
                    <a:pt x="2677820" y="0"/>
                  </a:moveTo>
                  <a:lnTo>
                    <a:pt x="2677820" y="66649"/>
                  </a:lnTo>
                </a:path>
                <a:path w="2678429" h="66675">
                  <a:moveTo>
                    <a:pt x="1784705" y="0"/>
                  </a:moveTo>
                  <a:lnTo>
                    <a:pt x="1784705" y="66649"/>
                  </a:lnTo>
                </a:path>
                <a:path w="2678429" h="66675">
                  <a:moveTo>
                    <a:pt x="891565" y="0"/>
                  </a:moveTo>
                  <a:lnTo>
                    <a:pt x="891565" y="66649"/>
                  </a:lnTo>
                </a:path>
                <a:path w="2678429" h="66675">
                  <a:moveTo>
                    <a:pt x="0" y="0"/>
                  </a:moveTo>
                  <a:lnTo>
                    <a:pt x="0" y="66649"/>
                  </a:lnTo>
                </a:path>
              </a:pathLst>
            </a:custGeom>
            <a:ln w="6438">
              <a:solidFill>
                <a:srgbClr val="96989B"/>
              </a:solidFill>
            </a:ln>
          </p:spPr>
          <p:txBody>
            <a:bodyPr wrap="square" lIns="0" tIns="0" rIns="0" bIns="0" rtlCol="0"/>
            <a:lstStyle/>
            <a:p>
              <a:pPr defTabSz="914378"/>
              <a:endParaRPr sz="1904">
                <a:solidFill>
                  <a:prstClr val="black"/>
                </a:solidFill>
                <a:latin typeface="Verdana"/>
              </a:endParaRPr>
            </a:p>
          </p:txBody>
        </p:sp>
        <p:sp>
          <p:nvSpPr>
            <p:cNvPr id="98" name="object 89">
              <a:extLst>
                <a:ext uri="{FF2B5EF4-FFF2-40B4-BE49-F238E27FC236}">
                  <a16:creationId xmlns:a16="http://schemas.microsoft.com/office/drawing/2014/main" id="{806DDCDF-20B2-42D2-9ABE-FD43812F2C98}"/>
                </a:ext>
              </a:extLst>
            </p:cNvPr>
            <p:cNvSpPr/>
            <p:nvPr/>
          </p:nvSpPr>
          <p:spPr>
            <a:xfrm>
              <a:off x="5750997" y="3203638"/>
              <a:ext cx="0" cy="66675"/>
            </a:xfrm>
            <a:custGeom>
              <a:avLst/>
              <a:gdLst/>
              <a:ahLst/>
              <a:cxnLst/>
              <a:rect l="l" t="t" r="r" b="b"/>
              <a:pathLst>
                <a:path h="66675">
                  <a:moveTo>
                    <a:pt x="0" y="0"/>
                  </a:moveTo>
                  <a:lnTo>
                    <a:pt x="0" y="66649"/>
                  </a:lnTo>
                </a:path>
              </a:pathLst>
            </a:custGeom>
            <a:ln w="6438">
              <a:solidFill>
                <a:srgbClr val="96989B"/>
              </a:solidFill>
            </a:ln>
          </p:spPr>
          <p:txBody>
            <a:bodyPr wrap="square" lIns="0" tIns="0" rIns="0" bIns="0" rtlCol="0"/>
            <a:lstStyle/>
            <a:p>
              <a:pPr defTabSz="914378"/>
              <a:endParaRPr sz="1904">
                <a:solidFill>
                  <a:prstClr val="black"/>
                </a:solidFill>
                <a:latin typeface="Verdana"/>
              </a:endParaRPr>
            </a:p>
          </p:txBody>
        </p:sp>
        <p:sp>
          <p:nvSpPr>
            <p:cNvPr id="99" name="object 90">
              <a:extLst>
                <a:ext uri="{FF2B5EF4-FFF2-40B4-BE49-F238E27FC236}">
                  <a16:creationId xmlns:a16="http://schemas.microsoft.com/office/drawing/2014/main" id="{3021596B-15B2-4A5C-B1B4-B3F7B512320A}"/>
                </a:ext>
              </a:extLst>
            </p:cNvPr>
            <p:cNvSpPr/>
            <p:nvPr/>
          </p:nvSpPr>
          <p:spPr>
            <a:xfrm>
              <a:off x="5395912" y="3110102"/>
              <a:ext cx="4265930" cy="93980"/>
            </a:xfrm>
            <a:custGeom>
              <a:avLst/>
              <a:gdLst/>
              <a:ahLst/>
              <a:cxnLst/>
              <a:rect l="l" t="t" r="r" b="b"/>
              <a:pathLst>
                <a:path w="4265930" h="93980">
                  <a:moveTo>
                    <a:pt x="4265612" y="0"/>
                  </a:moveTo>
                  <a:lnTo>
                    <a:pt x="0" y="0"/>
                  </a:lnTo>
                  <a:lnTo>
                    <a:pt x="0" y="93535"/>
                  </a:lnTo>
                  <a:lnTo>
                    <a:pt x="4265612" y="93535"/>
                  </a:lnTo>
                  <a:lnTo>
                    <a:pt x="4265612" y="0"/>
                  </a:lnTo>
                  <a:close/>
                </a:path>
              </a:pathLst>
            </a:custGeom>
            <a:solidFill>
              <a:srgbClr val="82B42B"/>
            </a:solidFill>
          </p:spPr>
          <p:txBody>
            <a:bodyPr wrap="square" lIns="0" tIns="0" rIns="0" bIns="0" rtlCol="0"/>
            <a:lstStyle/>
            <a:p>
              <a:pPr defTabSz="914378"/>
              <a:endParaRPr sz="1904">
                <a:solidFill>
                  <a:prstClr val="black"/>
                </a:solidFill>
                <a:latin typeface="Verdana"/>
              </a:endParaRPr>
            </a:p>
          </p:txBody>
        </p:sp>
        <p:sp>
          <p:nvSpPr>
            <p:cNvPr id="100" name="object 91">
              <a:extLst>
                <a:ext uri="{FF2B5EF4-FFF2-40B4-BE49-F238E27FC236}">
                  <a16:creationId xmlns:a16="http://schemas.microsoft.com/office/drawing/2014/main" id="{0CDEE5E2-1CAE-48B1-AF53-E4669A376EA9}"/>
                </a:ext>
              </a:extLst>
            </p:cNvPr>
            <p:cNvSpPr/>
            <p:nvPr/>
          </p:nvSpPr>
          <p:spPr>
            <a:xfrm>
              <a:off x="6644125" y="3363836"/>
              <a:ext cx="2678430" cy="66040"/>
            </a:xfrm>
            <a:custGeom>
              <a:avLst/>
              <a:gdLst/>
              <a:ahLst/>
              <a:cxnLst/>
              <a:rect l="l" t="t" r="r" b="b"/>
              <a:pathLst>
                <a:path w="2678429" h="66039">
                  <a:moveTo>
                    <a:pt x="2677820" y="0"/>
                  </a:moveTo>
                  <a:lnTo>
                    <a:pt x="2677820" y="65468"/>
                  </a:lnTo>
                </a:path>
                <a:path w="2678429" h="66039">
                  <a:moveTo>
                    <a:pt x="1784705" y="0"/>
                  </a:moveTo>
                  <a:lnTo>
                    <a:pt x="1784705" y="65468"/>
                  </a:lnTo>
                </a:path>
                <a:path w="2678429" h="66039">
                  <a:moveTo>
                    <a:pt x="891565" y="0"/>
                  </a:moveTo>
                  <a:lnTo>
                    <a:pt x="891565" y="65468"/>
                  </a:lnTo>
                </a:path>
                <a:path w="2678429" h="66039">
                  <a:moveTo>
                    <a:pt x="0" y="0"/>
                  </a:moveTo>
                  <a:lnTo>
                    <a:pt x="0" y="65468"/>
                  </a:lnTo>
                </a:path>
              </a:pathLst>
            </a:custGeom>
            <a:ln w="6438">
              <a:solidFill>
                <a:srgbClr val="96989B"/>
              </a:solidFill>
            </a:ln>
          </p:spPr>
          <p:txBody>
            <a:bodyPr wrap="square" lIns="0" tIns="0" rIns="0" bIns="0" rtlCol="0"/>
            <a:lstStyle/>
            <a:p>
              <a:pPr defTabSz="914378"/>
              <a:endParaRPr sz="1904">
                <a:solidFill>
                  <a:prstClr val="black"/>
                </a:solidFill>
                <a:latin typeface="Verdana"/>
              </a:endParaRPr>
            </a:p>
          </p:txBody>
        </p:sp>
        <p:sp>
          <p:nvSpPr>
            <p:cNvPr id="101" name="object 92">
              <a:extLst>
                <a:ext uri="{FF2B5EF4-FFF2-40B4-BE49-F238E27FC236}">
                  <a16:creationId xmlns:a16="http://schemas.microsoft.com/office/drawing/2014/main" id="{42B1DE39-D403-46A5-AD8F-059E4A63915F}"/>
                </a:ext>
              </a:extLst>
            </p:cNvPr>
            <p:cNvSpPr/>
            <p:nvPr/>
          </p:nvSpPr>
          <p:spPr>
            <a:xfrm>
              <a:off x="5750997" y="3363836"/>
              <a:ext cx="0" cy="66040"/>
            </a:xfrm>
            <a:custGeom>
              <a:avLst/>
              <a:gdLst/>
              <a:ahLst/>
              <a:cxnLst/>
              <a:rect l="l" t="t" r="r" b="b"/>
              <a:pathLst>
                <a:path h="66039">
                  <a:moveTo>
                    <a:pt x="0" y="0"/>
                  </a:moveTo>
                  <a:lnTo>
                    <a:pt x="0" y="65468"/>
                  </a:lnTo>
                </a:path>
              </a:pathLst>
            </a:custGeom>
            <a:ln w="6438">
              <a:solidFill>
                <a:srgbClr val="96989B"/>
              </a:solidFill>
            </a:ln>
          </p:spPr>
          <p:txBody>
            <a:bodyPr wrap="square" lIns="0" tIns="0" rIns="0" bIns="0" rtlCol="0"/>
            <a:lstStyle/>
            <a:p>
              <a:pPr defTabSz="914378"/>
              <a:endParaRPr sz="1904">
                <a:solidFill>
                  <a:prstClr val="black"/>
                </a:solidFill>
                <a:latin typeface="Verdana"/>
              </a:endParaRPr>
            </a:p>
          </p:txBody>
        </p:sp>
        <p:sp>
          <p:nvSpPr>
            <p:cNvPr id="102" name="object 93">
              <a:extLst>
                <a:ext uri="{FF2B5EF4-FFF2-40B4-BE49-F238E27FC236}">
                  <a16:creationId xmlns:a16="http://schemas.microsoft.com/office/drawing/2014/main" id="{1E60079A-CF27-4BE1-BE5E-62E4AF73D733}"/>
                </a:ext>
              </a:extLst>
            </p:cNvPr>
            <p:cNvSpPr/>
            <p:nvPr/>
          </p:nvSpPr>
          <p:spPr>
            <a:xfrm>
              <a:off x="5363362" y="3270287"/>
              <a:ext cx="4462780" cy="93980"/>
            </a:xfrm>
            <a:custGeom>
              <a:avLst/>
              <a:gdLst/>
              <a:ahLst/>
              <a:cxnLst/>
              <a:rect l="l" t="t" r="r" b="b"/>
              <a:pathLst>
                <a:path w="4462780" h="93979">
                  <a:moveTo>
                    <a:pt x="4462513" y="0"/>
                  </a:moveTo>
                  <a:lnTo>
                    <a:pt x="0" y="0"/>
                  </a:lnTo>
                  <a:lnTo>
                    <a:pt x="0" y="93548"/>
                  </a:lnTo>
                  <a:lnTo>
                    <a:pt x="4462513" y="93548"/>
                  </a:lnTo>
                  <a:lnTo>
                    <a:pt x="4462513" y="0"/>
                  </a:lnTo>
                  <a:close/>
                </a:path>
              </a:pathLst>
            </a:custGeom>
            <a:solidFill>
              <a:srgbClr val="82B42B"/>
            </a:solidFill>
          </p:spPr>
          <p:txBody>
            <a:bodyPr wrap="square" lIns="0" tIns="0" rIns="0" bIns="0" rtlCol="0"/>
            <a:lstStyle/>
            <a:p>
              <a:pPr defTabSz="914378"/>
              <a:endParaRPr sz="1904">
                <a:solidFill>
                  <a:prstClr val="black"/>
                </a:solidFill>
                <a:latin typeface="Verdana"/>
              </a:endParaRPr>
            </a:p>
          </p:txBody>
        </p:sp>
        <p:sp>
          <p:nvSpPr>
            <p:cNvPr id="103" name="object 94">
              <a:extLst>
                <a:ext uri="{FF2B5EF4-FFF2-40B4-BE49-F238E27FC236}">
                  <a16:creationId xmlns:a16="http://schemas.microsoft.com/office/drawing/2014/main" id="{6C7FD3BA-9240-46F3-973D-58AD62C2944F}"/>
                </a:ext>
              </a:extLst>
            </p:cNvPr>
            <p:cNvSpPr/>
            <p:nvPr/>
          </p:nvSpPr>
          <p:spPr>
            <a:xfrm>
              <a:off x="6644125" y="3522852"/>
              <a:ext cx="2678430" cy="66040"/>
            </a:xfrm>
            <a:custGeom>
              <a:avLst/>
              <a:gdLst/>
              <a:ahLst/>
              <a:cxnLst/>
              <a:rect l="l" t="t" r="r" b="b"/>
              <a:pathLst>
                <a:path w="2678429" h="66039">
                  <a:moveTo>
                    <a:pt x="2677820" y="0"/>
                  </a:moveTo>
                  <a:lnTo>
                    <a:pt x="2677820" y="65468"/>
                  </a:lnTo>
                </a:path>
                <a:path w="2678429" h="66039">
                  <a:moveTo>
                    <a:pt x="1784705" y="0"/>
                  </a:moveTo>
                  <a:lnTo>
                    <a:pt x="1784705" y="65468"/>
                  </a:lnTo>
                </a:path>
                <a:path w="2678429" h="66039">
                  <a:moveTo>
                    <a:pt x="891565" y="0"/>
                  </a:moveTo>
                  <a:lnTo>
                    <a:pt x="891565" y="65468"/>
                  </a:lnTo>
                </a:path>
                <a:path w="2678429" h="66039">
                  <a:moveTo>
                    <a:pt x="0" y="0"/>
                  </a:moveTo>
                  <a:lnTo>
                    <a:pt x="0" y="65468"/>
                  </a:lnTo>
                </a:path>
              </a:pathLst>
            </a:custGeom>
            <a:ln w="6438">
              <a:solidFill>
                <a:srgbClr val="96989B"/>
              </a:solidFill>
            </a:ln>
          </p:spPr>
          <p:txBody>
            <a:bodyPr wrap="square" lIns="0" tIns="0" rIns="0" bIns="0" rtlCol="0"/>
            <a:lstStyle/>
            <a:p>
              <a:pPr defTabSz="914378"/>
              <a:endParaRPr sz="1904">
                <a:solidFill>
                  <a:prstClr val="black"/>
                </a:solidFill>
                <a:latin typeface="Verdana"/>
              </a:endParaRPr>
            </a:p>
          </p:txBody>
        </p:sp>
        <p:sp>
          <p:nvSpPr>
            <p:cNvPr id="104" name="object 95">
              <a:extLst>
                <a:ext uri="{FF2B5EF4-FFF2-40B4-BE49-F238E27FC236}">
                  <a16:creationId xmlns:a16="http://schemas.microsoft.com/office/drawing/2014/main" id="{053357A3-8E40-443D-A6F5-10E68CEC2B94}"/>
                </a:ext>
              </a:extLst>
            </p:cNvPr>
            <p:cNvSpPr/>
            <p:nvPr/>
          </p:nvSpPr>
          <p:spPr>
            <a:xfrm>
              <a:off x="5750997" y="3522852"/>
              <a:ext cx="0" cy="66040"/>
            </a:xfrm>
            <a:custGeom>
              <a:avLst/>
              <a:gdLst/>
              <a:ahLst/>
              <a:cxnLst/>
              <a:rect l="l" t="t" r="r" b="b"/>
              <a:pathLst>
                <a:path h="66039">
                  <a:moveTo>
                    <a:pt x="0" y="0"/>
                  </a:moveTo>
                  <a:lnTo>
                    <a:pt x="0" y="65468"/>
                  </a:lnTo>
                </a:path>
              </a:pathLst>
            </a:custGeom>
            <a:ln w="6438">
              <a:solidFill>
                <a:srgbClr val="96989B"/>
              </a:solidFill>
            </a:ln>
          </p:spPr>
          <p:txBody>
            <a:bodyPr wrap="square" lIns="0" tIns="0" rIns="0" bIns="0" rtlCol="0"/>
            <a:lstStyle/>
            <a:p>
              <a:pPr defTabSz="914378"/>
              <a:endParaRPr sz="1904">
                <a:solidFill>
                  <a:prstClr val="black"/>
                </a:solidFill>
                <a:latin typeface="Verdana"/>
              </a:endParaRPr>
            </a:p>
          </p:txBody>
        </p:sp>
        <p:sp>
          <p:nvSpPr>
            <p:cNvPr id="105" name="object 96">
              <a:extLst>
                <a:ext uri="{FF2B5EF4-FFF2-40B4-BE49-F238E27FC236}">
                  <a16:creationId xmlns:a16="http://schemas.microsoft.com/office/drawing/2014/main" id="{78D689BC-72FD-47A1-83E9-F978D08DDC36}"/>
                </a:ext>
              </a:extLst>
            </p:cNvPr>
            <p:cNvSpPr/>
            <p:nvPr/>
          </p:nvSpPr>
          <p:spPr>
            <a:xfrm>
              <a:off x="5333898" y="3429304"/>
              <a:ext cx="4286250" cy="93980"/>
            </a:xfrm>
            <a:custGeom>
              <a:avLst/>
              <a:gdLst/>
              <a:ahLst/>
              <a:cxnLst/>
              <a:rect l="l" t="t" r="r" b="b"/>
              <a:pathLst>
                <a:path w="4286250" h="93979">
                  <a:moveTo>
                    <a:pt x="4285767" y="0"/>
                  </a:moveTo>
                  <a:lnTo>
                    <a:pt x="0" y="0"/>
                  </a:lnTo>
                  <a:lnTo>
                    <a:pt x="0" y="93548"/>
                  </a:lnTo>
                  <a:lnTo>
                    <a:pt x="4285767" y="93548"/>
                  </a:lnTo>
                  <a:lnTo>
                    <a:pt x="4285767" y="0"/>
                  </a:lnTo>
                  <a:close/>
                </a:path>
              </a:pathLst>
            </a:custGeom>
            <a:solidFill>
              <a:srgbClr val="82B42B"/>
            </a:solidFill>
          </p:spPr>
          <p:txBody>
            <a:bodyPr wrap="square" lIns="0" tIns="0" rIns="0" bIns="0" rtlCol="0"/>
            <a:lstStyle/>
            <a:p>
              <a:pPr defTabSz="914378"/>
              <a:endParaRPr sz="1904">
                <a:solidFill>
                  <a:prstClr val="black"/>
                </a:solidFill>
                <a:latin typeface="Verdana"/>
              </a:endParaRPr>
            </a:p>
          </p:txBody>
        </p:sp>
        <p:sp>
          <p:nvSpPr>
            <p:cNvPr id="106" name="object 97">
              <a:extLst>
                <a:ext uri="{FF2B5EF4-FFF2-40B4-BE49-F238E27FC236}">
                  <a16:creationId xmlns:a16="http://schemas.microsoft.com/office/drawing/2014/main" id="{A8C0A204-2856-4773-A6A7-F4EE23FB3F9C}"/>
                </a:ext>
              </a:extLst>
            </p:cNvPr>
            <p:cNvSpPr/>
            <p:nvPr/>
          </p:nvSpPr>
          <p:spPr>
            <a:xfrm>
              <a:off x="6644125" y="3683037"/>
              <a:ext cx="2678430" cy="66040"/>
            </a:xfrm>
            <a:custGeom>
              <a:avLst/>
              <a:gdLst/>
              <a:ahLst/>
              <a:cxnLst/>
              <a:rect l="l" t="t" r="r" b="b"/>
              <a:pathLst>
                <a:path w="2678429" h="66039">
                  <a:moveTo>
                    <a:pt x="2677820" y="0"/>
                  </a:moveTo>
                  <a:lnTo>
                    <a:pt x="2677820" y="65468"/>
                  </a:lnTo>
                </a:path>
                <a:path w="2678429" h="66039">
                  <a:moveTo>
                    <a:pt x="1784705" y="0"/>
                  </a:moveTo>
                  <a:lnTo>
                    <a:pt x="1784705" y="65468"/>
                  </a:lnTo>
                </a:path>
                <a:path w="2678429" h="66039">
                  <a:moveTo>
                    <a:pt x="891565" y="0"/>
                  </a:moveTo>
                  <a:lnTo>
                    <a:pt x="891565" y="65468"/>
                  </a:lnTo>
                </a:path>
                <a:path w="2678429" h="66039">
                  <a:moveTo>
                    <a:pt x="0" y="0"/>
                  </a:moveTo>
                  <a:lnTo>
                    <a:pt x="0" y="65468"/>
                  </a:lnTo>
                </a:path>
              </a:pathLst>
            </a:custGeom>
            <a:ln w="6438">
              <a:solidFill>
                <a:srgbClr val="96989B"/>
              </a:solidFill>
            </a:ln>
          </p:spPr>
          <p:txBody>
            <a:bodyPr wrap="square" lIns="0" tIns="0" rIns="0" bIns="0" rtlCol="0"/>
            <a:lstStyle/>
            <a:p>
              <a:pPr defTabSz="914378"/>
              <a:endParaRPr sz="1904">
                <a:solidFill>
                  <a:prstClr val="black"/>
                </a:solidFill>
                <a:latin typeface="Verdana"/>
              </a:endParaRPr>
            </a:p>
          </p:txBody>
        </p:sp>
        <p:sp>
          <p:nvSpPr>
            <p:cNvPr id="107" name="object 98">
              <a:extLst>
                <a:ext uri="{FF2B5EF4-FFF2-40B4-BE49-F238E27FC236}">
                  <a16:creationId xmlns:a16="http://schemas.microsoft.com/office/drawing/2014/main" id="{11861E15-5278-4D4D-95BB-D0EBFB432DA6}"/>
                </a:ext>
              </a:extLst>
            </p:cNvPr>
            <p:cNvSpPr/>
            <p:nvPr/>
          </p:nvSpPr>
          <p:spPr>
            <a:xfrm>
              <a:off x="5750997" y="3683037"/>
              <a:ext cx="0" cy="66040"/>
            </a:xfrm>
            <a:custGeom>
              <a:avLst/>
              <a:gdLst/>
              <a:ahLst/>
              <a:cxnLst/>
              <a:rect l="l" t="t" r="r" b="b"/>
              <a:pathLst>
                <a:path h="66039">
                  <a:moveTo>
                    <a:pt x="0" y="0"/>
                  </a:moveTo>
                  <a:lnTo>
                    <a:pt x="0" y="65468"/>
                  </a:lnTo>
                </a:path>
              </a:pathLst>
            </a:custGeom>
            <a:ln w="6438">
              <a:solidFill>
                <a:srgbClr val="96989B"/>
              </a:solidFill>
            </a:ln>
          </p:spPr>
          <p:txBody>
            <a:bodyPr wrap="square" lIns="0" tIns="0" rIns="0" bIns="0" rtlCol="0"/>
            <a:lstStyle/>
            <a:p>
              <a:pPr defTabSz="914378"/>
              <a:endParaRPr sz="1904">
                <a:solidFill>
                  <a:prstClr val="black"/>
                </a:solidFill>
                <a:latin typeface="Verdana"/>
              </a:endParaRPr>
            </a:p>
          </p:txBody>
        </p:sp>
        <p:sp>
          <p:nvSpPr>
            <p:cNvPr id="108" name="object 99">
              <a:extLst>
                <a:ext uri="{FF2B5EF4-FFF2-40B4-BE49-F238E27FC236}">
                  <a16:creationId xmlns:a16="http://schemas.microsoft.com/office/drawing/2014/main" id="{5625CD1D-2EF6-476E-8B7F-85F998666F2B}"/>
                </a:ext>
              </a:extLst>
            </p:cNvPr>
            <p:cNvSpPr/>
            <p:nvPr/>
          </p:nvSpPr>
          <p:spPr>
            <a:xfrm>
              <a:off x="5099748" y="3588321"/>
              <a:ext cx="4464685" cy="95250"/>
            </a:xfrm>
            <a:custGeom>
              <a:avLst/>
              <a:gdLst/>
              <a:ahLst/>
              <a:cxnLst/>
              <a:rect l="l" t="t" r="r" b="b"/>
              <a:pathLst>
                <a:path w="4464684" h="95250">
                  <a:moveTo>
                    <a:pt x="4464088" y="0"/>
                  </a:moveTo>
                  <a:lnTo>
                    <a:pt x="0" y="0"/>
                  </a:lnTo>
                  <a:lnTo>
                    <a:pt x="0" y="94716"/>
                  </a:lnTo>
                  <a:lnTo>
                    <a:pt x="4464088" y="94716"/>
                  </a:lnTo>
                  <a:lnTo>
                    <a:pt x="4464088" y="0"/>
                  </a:lnTo>
                  <a:close/>
                </a:path>
              </a:pathLst>
            </a:custGeom>
            <a:solidFill>
              <a:srgbClr val="82B42B"/>
            </a:solidFill>
          </p:spPr>
          <p:txBody>
            <a:bodyPr wrap="square" lIns="0" tIns="0" rIns="0" bIns="0" rtlCol="0"/>
            <a:lstStyle/>
            <a:p>
              <a:pPr defTabSz="914378"/>
              <a:endParaRPr sz="1904">
                <a:solidFill>
                  <a:prstClr val="black"/>
                </a:solidFill>
                <a:latin typeface="Verdana"/>
              </a:endParaRPr>
            </a:p>
          </p:txBody>
        </p:sp>
        <p:sp>
          <p:nvSpPr>
            <p:cNvPr id="109" name="object 100">
              <a:extLst>
                <a:ext uri="{FF2B5EF4-FFF2-40B4-BE49-F238E27FC236}">
                  <a16:creationId xmlns:a16="http://schemas.microsoft.com/office/drawing/2014/main" id="{2706B934-7739-4D0D-A7C5-8E117B9EE696}"/>
                </a:ext>
              </a:extLst>
            </p:cNvPr>
            <p:cNvSpPr/>
            <p:nvPr/>
          </p:nvSpPr>
          <p:spPr>
            <a:xfrm>
              <a:off x="6644125" y="3842054"/>
              <a:ext cx="2678430" cy="66040"/>
            </a:xfrm>
            <a:custGeom>
              <a:avLst/>
              <a:gdLst/>
              <a:ahLst/>
              <a:cxnLst/>
              <a:rect l="l" t="t" r="r" b="b"/>
              <a:pathLst>
                <a:path w="2678429" h="66039">
                  <a:moveTo>
                    <a:pt x="2677820" y="0"/>
                  </a:moveTo>
                  <a:lnTo>
                    <a:pt x="2677820" y="65481"/>
                  </a:lnTo>
                </a:path>
                <a:path w="2678429" h="66039">
                  <a:moveTo>
                    <a:pt x="1784705" y="0"/>
                  </a:moveTo>
                  <a:lnTo>
                    <a:pt x="1784705" y="65481"/>
                  </a:lnTo>
                </a:path>
                <a:path w="2678429" h="66039">
                  <a:moveTo>
                    <a:pt x="891565" y="0"/>
                  </a:moveTo>
                  <a:lnTo>
                    <a:pt x="891565" y="65481"/>
                  </a:lnTo>
                </a:path>
                <a:path w="2678429" h="66039">
                  <a:moveTo>
                    <a:pt x="0" y="0"/>
                  </a:moveTo>
                  <a:lnTo>
                    <a:pt x="0" y="65481"/>
                  </a:lnTo>
                </a:path>
              </a:pathLst>
            </a:custGeom>
            <a:ln w="6438">
              <a:solidFill>
                <a:srgbClr val="96989B"/>
              </a:solidFill>
            </a:ln>
          </p:spPr>
          <p:txBody>
            <a:bodyPr wrap="square" lIns="0" tIns="0" rIns="0" bIns="0" rtlCol="0"/>
            <a:lstStyle/>
            <a:p>
              <a:pPr defTabSz="914378"/>
              <a:endParaRPr sz="1904">
                <a:solidFill>
                  <a:prstClr val="black"/>
                </a:solidFill>
                <a:latin typeface="Verdana"/>
              </a:endParaRPr>
            </a:p>
          </p:txBody>
        </p:sp>
        <p:sp>
          <p:nvSpPr>
            <p:cNvPr id="110" name="object 101">
              <a:extLst>
                <a:ext uri="{FF2B5EF4-FFF2-40B4-BE49-F238E27FC236}">
                  <a16:creationId xmlns:a16="http://schemas.microsoft.com/office/drawing/2014/main" id="{4F581D54-406B-4359-B7C3-953F51C53E37}"/>
                </a:ext>
              </a:extLst>
            </p:cNvPr>
            <p:cNvSpPr/>
            <p:nvPr/>
          </p:nvSpPr>
          <p:spPr>
            <a:xfrm>
              <a:off x="5750997" y="3842054"/>
              <a:ext cx="0" cy="66040"/>
            </a:xfrm>
            <a:custGeom>
              <a:avLst/>
              <a:gdLst/>
              <a:ahLst/>
              <a:cxnLst/>
              <a:rect l="l" t="t" r="r" b="b"/>
              <a:pathLst>
                <a:path h="66039">
                  <a:moveTo>
                    <a:pt x="0" y="0"/>
                  </a:moveTo>
                  <a:lnTo>
                    <a:pt x="0" y="65481"/>
                  </a:lnTo>
                </a:path>
              </a:pathLst>
            </a:custGeom>
            <a:ln w="6438">
              <a:solidFill>
                <a:srgbClr val="96989B"/>
              </a:solidFill>
            </a:ln>
          </p:spPr>
          <p:txBody>
            <a:bodyPr wrap="square" lIns="0" tIns="0" rIns="0" bIns="0" rtlCol="0"/>
            <a:lstStyle/>
            <a:p>
              <a:pPr defTabSz="914378"/>
              <a:endParaRPr sz="1904">
                <a:solidFill>
                  <a:prstClr val="black"/>
                </a:solidFill>
                <a:latin typeface="Verdana"/>
              </a:endParaRPr>
            </a:p>
          </p:txBody>
        </p:sp>
        <p:sp>
          <p:nvSpPr>
            <p:cNvPr id="111" name="object 102">
              <a:extLst>
                <a:ext uri="{FF2B5EF4-FFF2-40B4-BE49-F238E27FC236}">
                  <a16:creationId xmlns:a16="http://schemas.microsoft.com/office/drawing/2014/main" id="{01B57973-0F68-4DD6-9A6A-AF92B2A9DB73}"/>
                </a:ext>
              </a:extLst>
            </p:cNvPr>
            <p:cNvSpPr/>
            <p:nvPr/>
          </p:nvSpPr>
          <p:spPr>
            <a:xfrm>
              <a:off x="5034635" y="3748506"/>
              <a:ext cx="4408805" cy="93980"/>
            </a:xfrm>
            <a:custGeom>
              <a:avLst/>
              <a:gdLst/>
              <a:ahLst/>
              <a:cxnLst/>
              <a:rect l="l" t="t" r="r" b="b"/>
              <a:pathLst>
                <a:path w="4408805" h="93979">
                  <a:moveTo>
                    <a:pt x="4408258" y="0"/>
                  </a:moveTo>
                  <a:lnTo>
                    <a:pt x="0" y="0"/>
                  </a:lnTo>
                  <a:lnTo>
                    <a:pt x="0" y="93548"/>
                  </a:lnTo>
                  <a:lnTo>
                    <a:pt x="4408258" y="93548"/>
                  </a:lnTo>
                  <a:lnTo>
                    <a:pt x="4408258" y="0"/>
                  </a:lnTo>
                  <a:close/>
                </a:path>
              </a:pathLst>
            </a:custGeom>
            <a:solidFill>
              <a:srgbClr val="82B42B"/>
            </a:solidFill>
          </p:spPr>
          <p:txBody>
            <a:bodyPr wrap="square" lIns="0" tIns="0" rIns="0" bIns="0" rtlCol="0"/>
            <a:lstStyle/>
            <a:p>
              <a:pPr defTabSz="914378"/>
              <a:endParaRPr sz="1904">
                <a:solidFill>
                  <a:prstClr val="black"/>
                </a:solidFill>
                <a:latin typeface="Verdana"/>
              </a:endParaRPr>
            </a:p>
          </p:txBody>
        </p:sp>
        <p:sp>
          <p:nvSpPr>
            <p:cNvPr id="112" name="object 103">
              <a:extLst>
                <a:ext uri="{FF2B5EF4-FFF2-40B4-BE49-F238E27FC236}">
                  <a16:creationId xmlns:a16="http://schemas.microsoft.com/office/drawing/2014/main" id="{04535C68-0584-4B79-9109-61473D76F364}"/>
                </a:ext>
              </a:extLst>
            </p:cNvPr>
            <p:cNvSpPr/>
            <p:nvPr/>
          </p:nvSpPr>
          <p:spPr>
            <a:xfrm>
              <a:off x="6644125" y="4002239"/>
              <a:ext cx="1784985" cy="66040"/>
            </a:xfrm>
            <a:custGeom>
              <a:avLst/>
              <a:gdLst/>
              <a:ahLst/>
              <a:cxnLst/>
              <a:rect l="l" t="t" r="r" b="b"/>
              <a:pathLst>
                <a:path w="1784984" h="66039">
                  <a:moveTo>
                    <a:pt x="1784705" y="0"/>
                  </a:moveTo>
                  <a:lnTo>
                    <a:pt x="1784705" y="65455"/>
                  </a:lnTo>
                </a:path>
                <a:path w="1784984" h="66039">
                  <a:moveTo>
                    <a:pt x="891565" y="0"/>
                  </a:moveTo>
                  <a:lnTo>
                    <a:pt x="891565" y="65455"/>
                  </a:lnTo>
                </a:path>
                <a:path w="1784984" h="66039">
                  <a:moveTo>
                    <a:pt x="0" y="0"/>
                  </a:moveTo>
                  <a:lnTo>
                    <a:pt x="0" y="65455"/>
                  </a:lnTo>
                </a:path>
              </a:pathLst>
            </a:custGeom>
            <a:ln w="6438">
              <a:solidFill>
                <a:srgbClr val="96989B"/>
              </a:solidFill>
            </a:ln>
          </p:spPr>
          <p:txBody>
            <a:bodyPr wrap="square" lIns="0" tIns="0" rIns="0" bIns="0" rtlCol="0"/>
            <a:lstStyle/>
            <a:p>
              <a:pPr defTabSz="914378"/>
              <a:endParaRPr sz="1904">
                <a:solidFill>
                  <a:prstClr val="black"/>
                </a:solidFill>
                <a:latin typeface="Verdana"/>
              </a:endParaRPr>
            </a:p>
          </p:txBody>
        </p:sp>
        <p:sp>
          <p:nvSpPr>
            <p:cNvPr id="113" name="object 104">
              <a:extLst>
                <a:ext uri="{FF2B5EF4-FFF2-40B4-BE49-F238E27FC236}">
                  <a16:creationId xmlns:a16="http://schemas.microsoft.com/office/drawing/2014/main" id="{9BD9CE26-7906-49B1-9928-BF7F86EA52DA}"/>
                </a:ext>
              </a:extLst>
            </p:cNvPr>
            <p:cNvSpPr/>
            <p:nvPr/>
          </p:nvSpPr>
          <p:spPr>
            <a:xfrm>
              <a:off x="4857870" y="4002239"/>
              <a:ext cx="893444" cy="66040"/>
            </a:xfrm>
            <a:custGeom>
              <a:avLst/>
              <a:gdLst/>
              <a:ahLst/>
              <a:cxnLst/>
              <a:rect l="l" t="t" r="r" b="b"/>
              <a:pathLst>
                <a:path w="893445" h="66039">
                  <a:moveTo>
                    <a:pt x="893127" y="0"/>
                  </a:moveTo>
                  <a:lnTo>
                    <a:pt x="893127" y="65455"/>
                  </a:lnTo>
                </a:path>
                <a:path w="893445" h="66039">
                  <a:moveTo>
                    <a:pt x="0" y="0"/>
                  </a:moveTo>
                  <a:lnTo>
                    <a:pt x="0" y="65455"/>
                  </a:lnTo>
                </a:path>
              </a:pathLst>
            </a:custGeom>
            <a:ln w="6438">
              <a:solidFill>
                <a:srgbClr val="96989B"/>
              </a:solidFill>
            </a:ln>
          </p:spPr>
          <p:txBody>
            <a:bodyPr wrap="square" lIns="0" tIns="0" rIns="0" bIns="0" rtlCol="0"/>
            <a:lstStyle/>
            <a:p>
              <a:pPr defTabSz="914378"/>
              <a:endParaRPr sz="1904">
                <a:solidFill>
                  <a:prstClr val="black"/>
                </a:solidFill>
                <a:latin typeface="Verdana"/>
              </a:endParaRPr>
            </a:p>
          </p:txBody>
        </p:sp>
        <p:sp>
          <p:nvSpPr>
            <p:cNvPr id="114" name="object 105">
              <a:extLst>
                <a:ext uri="{FF2B5EF4-FFF2-40B4-BE49-F238E27FC236}">
                  <a16:creationId xmlns:a16="http://schemas.microsoft.com/office/drawing/2014/main" id="{5EF36C14-178D-455B-9F22-99F335FD700D}"/>
                </a:ext>
              </a:extLst>
            </p:cNvPr>
            <p:cNvSpPr/>
            <p:nvPr/>
          </p:nvSpPr>
          <p:spPr>
            <a:xfrm>
              <a:off x="4437672" y="3907535"/>
              <a:ext cx="4726305" cy="95250"/>
            </a:xfrm>
            <a:custGeom>
              <a:avLst/>
              <a:gdLst/>
              <a:ahLst/>
              <a:cxnLst/>
              <a:rect l="l" t="t" r="r" b="b"/>
              <a:pathLst>
                <a:path w="4726305" h="95250">
                  <a:moveTo>
                    <a:pt x="4726114" y="0"/>
                  </a:moveTo>
                  <a:lnTo>
                    <a:pt x="0" y="0"/>
                  </a:lnTo>
                  <a:lnTo>
                    <a:pt x="0" y="94703"/>
                  </a:lnTo>
                  <a:lnTo>
                    <a:pt x="4726114" y="94703"/>
                  </a:lnTo>
                  <a:lnTo>
                    <a:pt x="4726114" y="0"/>
                  </a:lnTo>
                  <a:close/>
                </a:path>
              </a:pathLst>
            </a:custGeom>
            <a:solidFill>
              <a:srgbClr val="82B42B"/>
            </a:solidFill>
          </p:spPr>
          <p:txBody>
            <a:bodyPr wrap="square" lIns="0" tIns="0" rIns="0" bIns="0" rtlCol="0"/>
            <a:lstStyle/>
            <a:p>
              <a:pPr defTabSz="914378"/>
              <a:endParaRPr sz="1904">
                <a:solidFill>
                  <a:prstClr val="black"/>
                </a:solidFill>
                <a:latin typeface="Verdana"/>
              </a:endParaRPr>
            </a:p>
          </p:txBody>
        </p:sp>
        <p:sp>
          <p:nvSpPr>
            <p:cNvPr id="115" name="object 106">
              <a:extLst>
                <a:ext uri="{FF2B5EF4-FFF2-40B4-BE49-F238E27FC236}">
                  <a16:creationId xmlns:a16="http://schemas.microsoft.com/office/drawing/2014/main" id="{845B0A68-E382-4BB0-B07B-5E7E137B42B0}"/>
                </a:ext>
              </a:extLst>
            </p:cNvPr>
            <p:cNvSpPr/>
            <p:nvPr/>
          </p:nvSpPr>
          <p:spPr>
            <a:xfrm>
              <a:off x="6644125" y="4002239"/>
              <a:ext cx="2678430" cy="224790"/>
            </a:xfrm>
            <a:custGeom>
              <a:avLst/>
              <a:gdLst/>
              <a:ahLst/>
              <a:cxnLst/>
              <a:rect l="l" t="t" r="r" b="b"/>
              <a:pathLst>
                <a:path w="2678429" h="224789">
                  <a:moveTo>
                    <a:pt x="2677820" y="0"/>
                  </a:moveTo>
                  <a:lnTo>
                    <a:pt x="2677820" y="224485"/>
                  </a:lnTo>
                </a:path>
                <a:path w="2678429" h="224789">
                  <a:moveTo>
                    <a:pt x="1784705" y="159004"/>
                  </a:moveTo>
                  <a:lnTo>
                    <a:pt x="1784705" y="224485"/>
                  </a:lnTo>
                </a:path>
                <a:path w="2678429" h="224789">
                  <a:moveTo>
                    <a:pt x="891565" y="159004"/>
                  </a:moveTo>
                  <a:lnTo>
                    <a:pt x="891565" y="224485"/>
                  </a:lnTo>
                </a:path>
                <a:path w="2678429" h="224789">
                  <a:moveTo>
                    <a:pt x="0" y="159004"/>
                  </a:moveTo>
                  <a:lnTo>
                    <a:pt x="0" y="224485"/>
                  </a:lnTo>
                </a:path>
              </a:pathLst>
            </a:custGeom>
            <a:ln w="6438">
              <a:solidFill>
                <a:srgbClr val="96989B"/>
              </a:solidFill>
            </a:ln>
          </p:spPr>
          <p:txBody>
            <a:bodyPr wrap="square" lIns="0" tIns="0" rIns="0" bIns="0" rtlCol="0"/>
            <a:lstStyle/>
            <a:p>
              <a:pPr defTabSz="914378"/>
              <a:endParaRPr sz="1904">
                <a:solidFill>
                  <a:prstClr val="black"/>
                </a:solidFill>
                <a:latin typeface="Verdana"/>
              </a:endParaRPr>
            </a:p>
          </p:txBody>
        </p:sp>
        <p:sp>
          <p:nvSpPr>
            <p:cNvPr id="116" name="object 107">
              <a:extLst>
                <a:ext uri="{FF2B5EF4-FFF2-40B4-BE49-F238E27FC236}">
                  <a16:creationId xmlns:a16="http://schemas.microsoft.com/office/drawing/2014/main" id="{6D00AA98-D0CF-4AF9-888A-BD270E106931}"/>
                </a:ext>
              </a:extLst>
            </p:cNvPr>
            <p:cNvSpPr/>
            <p:nvPr/>
          </p:nvSpPr>
          <p:spPr>
            <a:xfrm>
              <a:off x="4857870" y="4161243"/>
              <a:ext cx="893444" cy="66040"/>
            </a:xfrm>
            <a:custGeom>
              <a:avLst/>
              <a:gdLst/>
              <a:ahLst/>
              <a:cxnLst/>
              <a:rect l="l" t="t" r="r" b="b"/>
              <a:pathLst>
                <a:path w="893445" h="66039">
                  <a:moveTo>
                    <a:pt x="893127" y="0"/>
                  </a:moveTo>
                  <a:lnTo>
                    <a:pt x="893127" y="65481"/>
                  </a:lnTo>
                </a:path>
                <a:path w="893445" h="66039">
                  <a:moveTo>
                    <a:pt x="0" y="0"/>
                  </a:moveTo>
                  <a:lnTo>
                    <a:pt x="0" y="65481"/>
                  </a:lnTo>
                </a:path>
              </a:pathLst>
            </a:custGeom>
            <a:ln w="6438">
              <a:solidFill>
                <a:srgbClr val="96989B"/>
              </a:solidFill>
            </a:ln>
          </p:spPr>
          <p:txBody>
            <a:bodyPr wrap="square" lIns="0" tIns="0" rIns="0" bIns="0" rtlCol="0"/>
            <a:lstStyle/>
            <a:p>
              <a:pPr defTabSz="914378"/>
              <a:endParaRPr sz="1904">
                <a:solidFill>
                  <a:prstClr val="black"/>
                </a:solidFill>
                <a:latin typeface="Verdana"/>
              </a:endParaRPr>
            </a:p>
          </p:txBody>
        </p:sp>
        <p:sp>
          <p:nvSpPr>
            <p:cNvPr id="117" name="object 108">
              <a:extLst>
                <a:ext uri="{FF2B5EF4-FFF2-40B4-BE49-F238E27FC236}">
                  <a16:creationId xmlns:a16="http://schemas.microsoft.com/office/drawing/2014/main" id="{094EE2FB-4380-438F-9E36-80F874CACB77}"/>
                </a:ext>
              </a:extLst>
            </p:cNvPr>
            <p:cNvSpPr/>
            <p:nvPr/>
          </p:nvSpPr>
          <p:spPr>
            <a:xfrm>
              <a:off x="4412856" y="4067695"/>
              <a:ext cx="4909185" cy="93980"/>
            </a:xfrm>
            <a:custGeom>
              <a:avLst/>
              <a:gdLst/>
              <a:ahLst/>
              <a:cxnLst/>
              <a:rect l="l" t="t" r="r" b="b"/>
              <a:pathLst>
                <a:path w="4909184" h="93979">
                  <a:moveTo>
                    <a:pt x="4909083" y="0"/>
                  </a:moveTo>
                  <a:lnTo>
                    <a:pt x="0" y="0"/>
                  </a:lnTo>
                  <a:lnTo>
                    <a:pt x="0" y="93548"/>
                  </a:lnTo>
                  <a:lnTo>
                    <a:pt x="4909083" y="93548"/>
                  </a:lnTo>
                  <a:lnTo>
                    <a:pt x="4909083" y="0"/>
                  </a:lnTo>
                  <a:close/>
                </a:path>
              </a:pathLst>
            </a:custGeom>
            <a:solidFill>
              <a:srgbClr val="82B42B"/>
            </a:solidFill>
          </p:spPr>
          <p:txBody>
            <a:bodyPr wrap="square" lIns="0" tIns="0" rIns="0" bIns="0" rtlCol="0"/>
            <a:lstStyle/>
            <a:p>
              <a:pPr defTabSz="914378"/>
              <a:endParaRPr sz="1904">
                <a:solidFill>
                  <a:prstClr val="black"/>
                </a:solidFill>
                <a:latin typeface="Verdana"/>
              </a:endParaRPr>
            </a:p>
          </p:txBody>
        </p:sp>
        <p:sp>
          <p:nvSpPr>
            <p:cNvPr id="118" name="object 109">
              <a:extLst>
                <a:ext uri="{FF2B5EF4-FFF2-40B4-BE49-F238E27FC236}">
                  <a16:creationId xmlns:a16="http://schemas.microsoft.com/office/drawing/2014/main" id="{79ED26F6-D9C8-4E9B-AC87-51B8BDA32E0A}"/>
                </a:ext>
              </a:extLst>
            </p:cNvPr>
            <p:cNvSpPr/>
            <p:nvPr/>
          </p:nvSpPr>
          <p:spPr>
            <a:xfrm>
              <a:off x="6644125" y="4321441"/>
              <a:ext cx="2678430" cy="66040"/>
            </a:xfrm>
            <a:custGeom>
              <a:avLst/>
              <a:gdLst/>
              <a:ahLst/>
              <a:cxnLst/>
              <a:rect l="l" t="t" r="r" b="b"/>
              <a:pathLst>
                <a:path w="2678429" h="66039">
                  <a:moveTo>
                    <a:pt x="2677820" y="0"/>
                  </a:moveTo>
                  <a:lnTo>
                    <a:pt x="2677820" y="65468"/>
                  </a:lnTo>
                </a:path>
                <a:path w="2678429" h="66039">
                  <a:moveTo>
                    <a:pt x="1784705" y="0"/>
                  </a:moveTo>
                  <a:lnTo>
                    <a:pt x="1784705" y="65468"/>
                  </a:lnTo>
                </a:path>
                <a:path w="2678429" h="66039">
                  <a:moveTo>
                    <a:pt x="891565" y="0"/>
                  </a:moveTo>
                  <a:lnTo>
                    <a:pt x="891565" y="65468"/>
                  </a:lnTo>
                </a:path>
                <a:path w="2678429" h="66039">
                  <a:moveTo>
                    <a:pt x="0" y="0"/>
                  </a:moveTo>
                  <a:lnTo>
                    <a:pt x="0" y="65468"/>
                  </a:lnTo>
                </a:path>
              </a:pathLst>
            </a:custGeom>
            <a:ln w="6438">
              <a:solidFill>
                <a:srgbClr val="96989B"/>
              </a:solidFill>
            </a:ln>
          </p:spPr>
          <p:txBody>
            <a:bodyPr wrap="square" lIns="0" tIns="0" rIns="0" bIns="0" rtlCol="0"/>
            <a:lstStyle/>
            <a:p>
              <a:pPr defTabSz="914378"/>
              <a:endParaRPr sz="1904">
                <a:solidFill>
                  <a:prstClr val="black"/>
                </a:solidFill>
                <a:latin typeface="Verdana"/>
              </a:endParaRPr>
            </a:p>
          </p:txBody>
        </p:sp>
        <p:sp>
          <p:nvSpPr>
            <p:cNvPr id="119" name="object 110">
              <a:extLst>
                <a:ext uri="{FF2B5EF4-FFF2-40B4-BE49-F238E27FC236}">
                  <a16:creationId xmlns:a16="http://schemas.microsoft.com/office/drawing/2014/main" id="{A5F2C4A5-3DD6-4052-B5AC-135833A2E3EC}"/>
                </a:ext>
              </a:extLst>
            </p:cNvPr>
            <p:cNvSpPr/>
            <p:nvPr/>
          </p:nvSpPr>
          <p:spPr>
            <a:xfrm>
              <a:off x="4857870" y="4321441"/>
              <a:ext cx="893444" cy="66040"/>
            </a:xfrm>
            <a:custGeom>
              <a:avLst/>
              <a:gdLst/>
              <a:ahLst/>
              <a:cxnLst/>
              <a:rect l="l" t="t" r="r" b="b"/>
              <a:pathLst>
                <a:path w="893445" h="66039">
                  <a:moveTo>
                    <a:pt x="893127" y="0"/>
                  </a:moveTo>
                  <a:lnTo>
                    <a:pt x="893127" y="65468"/>
                  </a:lnTo>
                </a:path>
                <a:path w="893445" h="66039">
                  <a:moveTo>
                    <a:pt x="0" y="0"/>
                  </a:moveTo>
                  <a:lnTo>
                    <a:pt x="0" y="65468"/>
                  </a:lnTo>
                </a:path>
              </a:pathLst>
            </a:custGeom>
            <a:ln w="6438">
              <a:solidFill>
                <a:srgbClr val="96989B"/>
              </a:solidFill>
            </a:ln>
          </p:spPr>
          <p:txBody>
            <a:bodyPr wrap="square" lIns="0" tIns="0" rIns="0" bIns="0" rtlCol="0"/>
            <a:lstStyle/>
            <a:p>
              <a:pPr defTabSz="914378"/>
              <a:endParaRPr sz="1904">
                <a:solidFill>
                  <a:prstClr val="black"/>
                </a:solidFill>
                <a:latin typeface="Verdana"/>
              </a:endParaRPr>
            </a:p>
          </p:txBody>
        </p:sp>
        <p:sp>
          <p:nvSpPr>
            <p:cNvPr id="120" name="object 111">
              <a:extLst>
                <a:ext uri="{FF2B5EF4-FFF2-40B4-BE49-F238E27FC236}">
                  <a16:creationId xmlns:a16="http://schemas.microsoft.com/office/drawing/2014/main" id="{95DF3042-D8AA-48A9-B85B-64CC7488A2B8}"/>
                </a:ext>
              </a:extLst>
            </p:cNvPr>
            <p:cNvSpPr/>
            <p:nvPr/>
          </p:nvSpPr>
          <p:spPr>
            <a:xfrm>
              <a:off x="4263999" y="4226724"/>
              <a:ext cx="5949950" cy="95250"/>
            </a:xfrm>
            <a:custGeom>
              <a:avLst/>
              <a:gdLst/>
              <a:ahLst/>
              <a:cxnLst/>
              <a:rect l="l" t="t" r="r" b="b"/>
              <a:pathLst>
                <a:path w="5949950" h="95250">
                  <a:moveTo>
                    <a:pt x="5949518" y="0"/>
                  </a:moveTo>
                  <a:lnTo>
                    <a:pt x="0" y="0"/>
                  </a:lnTo>
                  <a:lnTo>
                    <a:pt x="0" y="94716"/>
                  </a:lnTo>
                  <a:lnTo>
                    <a:pt x="5949518" y="94716"/>
                  </a:lnTo>
                  <a:lnTo>
                    <a:pt x="5949518" y="0"/>
                  </a:lnTo>
                  <a:close/>
                </a:path>
              </a:pathLst>
            </a:custGeom>
            <a:solidFill>
              <a:srgbClr val="82B42B"/>
            </a:solidFill>
          </p:spPr>
          <p:txBody>
            <a:bodyPr wrap="square" lIns="0" tIns="0" rIns="0" bIns="0" rtlCol="0"/>
            <a:lstStyle/>
            <a:p>
              <a:pPr defTabSz="914378"/>
              <a:endParaRPr sz="1904">
                <a:solidFill>
                  <a:prstClr val="black"/>
                </a:solidFill>
                <a:latin typeface="Verdana"/>
              </a:endParaRPr>
            </a:p>
          </p:txBody>
        </p:sp>
        <p:sp>
          <p:nvSpPr>
            <p:cNvPr id="121" name="object 112">
              <a:extLst>
                <a:ext uri="{FF2B5EF4-FFF2-40B4-BE49-F238E27FC236}">
                  <a16:creationId xmlns:a16="http://schemas.microsoft.com/office/drawing/2014/main" id="{BE431ACA-8AB9-4B6C-9A48-E8CD4A718CA8}"/>
                </a:ext>
              </a:extLst>
            </p:cNvPr>
            <p:cNvSpPr/>
            <p:nvPr/>
          </p:nvSpPr>
          <p:spPr>
            <a:xfrm>
              <a:off x="6644125" y="4480458"/>
              <a:ext cx="2678430" cy="66040"/>
            </a:xfrm>
            <a:custGeom>
              <a:avLst/>
              <a:gdLst/>
              <a:ahLst/>
              <a:cxnLst/>
              <a:rect l="l" t="t" r="r" b="b"/>
              <a:pathLst>
                <a:path w="2678429" h="66039">
                  <a:moveTo>
                    <a:pt x="2677820" y="0"/>
                  </a:moveTo>
                  <a:lnTo>
                    <a:pt x="2677820" y="65481"/>
                  </a:lnTo>
                </a:path>
                <a:path w="2678429" h="66039">
                  <a:moveTo>
                    <a:pt x="1784705" y="0"/>
                  </a:moveTo>
                  <a:lnTo>
                    <a:pt x="1784705" y="65468"/>
                  </a:lnTo>
                </a:path>
                <a:path w="2678429" h="66039">
                  <a:moveTo>
                    <a:pt x="891565" y="0"/>
                  </a:moveTo>
                  <a:lnTo>
                    <a:pt x="891565" y="65468"/>
                  </a:lnTo>
                </a:path>
                <a:path w="2678429" h="66039">
                  <a:moveTo>
                    <a:pt x="0" y="0"/>
                  </a:moveTo>
                  <a:lnTo>
                    <a:pt x="0" y="65468"/>
                  </a:lnTo>
                </a:path>
              </a:pathLst>
            </a:custGeom>
            <a:ln w="6438">
              <a:solidFill>
                <a:srgbClr val="96989B"/>
              </a:solidFill>
            </a:ln>
          </p:spPr>
          <p:txBody>
            <a:bodyPr wrap="square" lIns="0" tIns="0" rIns="0" bIns="0" rtlCol="0"/>
            <a:lstStyle/>
            <a:p>
              <a:pPr defTabSz="914378"/>
              <a:endParaRPr sz="1904">
                <a:solidFill>
                  <a:prstClr val="black"/>
                </a:solidFill>
                <a:latin typeface="Verdana"/>
              </a:endParaRPr>
            </a:p>
          </p:txBody>
        </p:sp>
        <p:sp>
          <p:nvSpPr>
            <p:cNvPr id="122" name="object 113">
              <a:extLst>
                <a:ext uri="{FF2B5EF4-FFF2-40B4-BE49-F238E27FC236}">
                  <a16:creationId xmlns:a16="http://schemas.microsoft.com/office/drawing/2014/main" id="{26A69D51-7BAC-45F6-92F2-FB5222C9C26D}"/>
                </a:ext>
              </a:extLst>
            </p:cNvPr>
            <p:cNvSpPr/>
            <p:nvPr/>
          </p:nvSpPr>
          <p:spPr>
            <a:xfrm>
              <a:off x="4857870" y="4480458"/>
              <a:ext cx="893444" cy="66040"/>
            </a:xfrm>
            <a:custGeom>
              <a:avLst/>
              <a:gdLst/>
              <a:ahLst/>
              <a:cxnLst/>
              <a:rect l="l" t="t" r="r" b="b"/>
              <a:pathLst>
                <a:path w="893445" h="66039">
                  <a:moveTo>
                    <a:pt x="893127" y="0"/>
                  </a:moveTo>
                  <a:lnTo>
                    <a:pt x="893127" y="65468"/>
                  </a:lnTo>
                </a:path>
                <a:path w="893445" h="66039">
                  <a:moveTo>
                    <a:pt x="0" y="0"/>
                  </a:moveTo>
                  <a:lnTo>
                    <a:pt x="0" y="65468"/>
                  </a:lnTo>
                </a:path>
              </a:pathLst>
            </a:custGeom>
            <a:ln w="6438">
              <a:solidFill>
                <a:srgbClr val="96989B"/>
              </a:solidFill>
            </a:ln>
          </p:spPr>
          <p:txBody>
            <a:bodyPr wrap="square" lIns="0" tIns="0" rIns="0" bIns="0" rtlCol="0"/>
            <a:lstStyle/>
            <a:p>
              <a:pPr defTabSz="914378"/>
              <a:endParaRPr sz="1904">
                <a:solidFill>
                  <a:prstClr val="black"/>
                </a:solidFill>
                <a:latin typeface="Verdana"/>
              </a:endParaRPr>
            </a:p>
          </p:txBody>
        </p:sp>
        <p:sp>
          <p:nvSpPr>
            <p:cNvPr id="123" name="object 114">
              <a:extLst>
                <a:ext uri="{FF2B5EF4-FFF2-40B4-BE49-F238E27FC236}">
                  <a16:creationId xmlns:a16="http://schemas.microsoft.com/office/drawing/2014/main" id="{3C580FD3-911D-4E16-8F37-B0DEA13E7B66}"/>
                </a:ext>
              </a:extLst>
            </p:cNvPr>
            <p:cNvSpPr/>
            <p:nvPr/>
          </p:nvSpPr>
          <p:spPr>
            <a:xfrm>
              <a:off x="4263999" y="4386910"/>
              <a:ext cx="5949950" cy="93980"/>
            </a:xfrm>
            <a:custGeom>
              <a:avLst/>
              <a:gdLst/>
              <a:ahLst/>
              <a:cxnLst/>
              <a:rect l="l" t="t" r="r" b="b"/>
              <a:pathLst>
                <a:path w="5949950" h="93979">
                  <a:moveTo>
                    <a:pt x="5949518" y="0"/>
                  </a:moveTo>
                  <a:lnTo>
                    <a:pt x="0" y="0"/>
                  </a:lnTo>
                  <a:lnTo>
                    <a:pt x="0" y="93548"/>
                  </a:lnTo>
                  <a:lnTo>
                    <a:pt x="5949518" y="93548"/>
                  </a:lnTo>
                  <a:lnTo>
                    <a:pt x="5949518" y="0"/>
                  </a:lnTo>
                  <a:close/>
                </a:path>
              </a:pathLst>
            </a:custGeom>
            <a:solidFill>
              <a:srgbClr val="82B42B"/>
            </a:solidFill>
          </p:spPr>
          <p:txBody>
            <a:bodyPr wrap="square" lIns="0" tIns="0" rIns="0" bIns="0" rtlCol="0"/>
            <a:lstStyle/>
            <a:p>
              <a:pPr defTabSz="914378"/>
              <a:endParaRPr sz="1904">
                <a:solidFill>
                  <a:prstClr val="black"/>
                </a:solidFill>
                <a:latin typeface="Verdana"/>
              </a:endParaRPr>
            </a:p>
          </p:txBody>
        </p:sp>
        <p:sp>
          <p:nvSpPr>
            <p:cNvPr id="124" name="object 115">
              <a:extLst>
                <a:ext uri="{FF2B5EF4-FFF2-40B4-BE49-F238E27FC236}">
                  <a16:creationId xmlns:a16="http://schemas.microsoft.com/office/drawing/2014/main" id="{BC8A4FDB-2537-4BED-A5B6-5205F9FFCF31}"/>
                </a:ext>
              </a:extLst>
            </p:cNvPr>
            <p:cNvSpPr/>
            <p:nvPr/>
          </p:nvSpPr>
          <p:spPr>
            <a:xfrm>
              <a:off x="6644125" y="4640643"/>
              <a:ext cx="1784985" cy="66040"/>
            </a:xfrm>
            <a:custGeom>
              <a:avLst/>
              <a:gdLst/>
              <a:ahLst/>
              <a:cxnLst/>
              <a:rect l="l" t="t" r="r" b="b"/>
              <a:pathLst>
                <a:path w="1784984" h="66039">
                  <a:moveTo>
                    <a:pt x="1784705" y="0"/>
                  </a:moveTo>
                  <a:lnTo>
                    <a:pt x="1784705" y="65481"/>
                  </a:lnTo>
                </a:path>
                <a:path w="1784984" h="66039">
                  <a:moveTo>
                    <a:pt x="891565" y="0"/>
                  </a:moveTo>
                  <a:lnTo>
                    <a:pt x="891565" y="65481"/>
                  </a:lnTo>
                </a:path>
                <a:path w="1784984" h="66039">
                  <a:moveTo>
                    <a:pt x="0" y="0"/>
                  </a:moveTo>
                  <a:lnTo>
                    <a:pt x="0" y="65481"/>
                  </a:lnTo>
                </a:path>
              </a:pathLst>
            </a:custGeom>
            <a:ln w="6438">
              <a:solidFill>
                <a:srgbClr val="96989B"/>
              </a:solidFill>
            </a:ln>
          </p:spPr>
          <p:txBody>
            <a:bodyPr wrap="square" lIns="0" tIns="0" rIns="0" bIns="0" rtlCol="0"/>
            <a:lstStyle/>
            <a:p>
              <a:pPr defTabSz="914378"/>
              <a:endParaRPr sz="1904">
                <a:solidFill>
                  <a:prstClr val="black"/>
                </a:solidFill>
                <a:latin typeface="Verdana"/>
              </a:endParaRPr>
            </a:p>
          </p:txBody>
        </p:sp>
        <p:sp>
          <p:nvSpPr>
            <p:cNvPr id="125" name="object 116">
              <a:extLst>
                <a:ext uri="{FF2B5EF4-FFF2-40B4-BE49-F238E27FC236}">
                  <a16:creationId xmlns:a16="http://schemas.microsoft.com/office/drawing/2014/main" id="{0E8AB4A6-DF5C-49DE-AC68-A802D9EF7F00}"/>
                </a:ext>
              </a:extLst>
            </p:cNvPr>
            <p:cNvSpPr/>
            <p:nvPr/>
          </p:nvSpPr>
          <p:spPr>
            <a:xfrm>
              <a:off x="4857870" y="4640643"/>
              <a:ext cx="893444" cy="66040"/>
            </a:xfrm>
            <a:custGeom>
              <a:avLst/>
              <a:gdLst/>
              <a:ahLst/>
              <a:cxnLst/>
              <a:rect l="l" t="t" r="r" b="b"/>
              <a:pathLst>
                <a:path w="893445" h="66039">
                  <a:moveTo>
                    <a:pt x="893127" y="0"/>
                  </a:moveTo>
                  <a:lnTo>
                    <a:pt x="893127" y="65481"/>
                  </a:lnTo>
                </a:path>
                <a:path w="893445" h="66039">
                  <a:moveTo>
                    <a:pt x="0" y="0"/>
                  </a:moveTo>
                  <a:lnTo>
                    <a:pt x="0" y="65481"/>
                  </a:lnTo>
                </a:path>
              </a:pathLst>
            </a:custGeom>
            <a:ln w="6438">
              <a:solidFill>
                <a:srgbClr val="96989B"/>
              </a:solidFill>
            </a:ln>
          </p:spPr>
          <p:txBody>
            <a:bodyPr wrap="square" lIns="0" tIns="0" rIns="0" bIns="0" rtlCol="0"/>
            <a:lstStyle/>
            <a:p>
              <a:pPr defTabSz="914378"/>
              <a:endParaRPr sz="1904">
                <a:solidFill>
                  <a:prstClr val="black"/>
                </a:solidFill>
                <a:latin typeface="Verdana"/>
              </a:endParaRPr>
            </a:p>
          </p:txBody>
        </p:sp>
        <p:sp>
          <p:nvSpPr>
            <p:cNvPr id="126" name="object 117">
              <a:extLst>
                <a:ext uri="{FF2B5EF4-FFF2-40B4-BE49-F238E27FC236}">
                  <a16:creationId xmlns:a16="http://schemas.microsoft.com/office/drawing/2014/main" id="{F527B272-5277-4A48-99FB-7E709559AA13}"/>
                </a:ext>
              </a:extLst>
            </p:cNvPr>
            <p:cNvSpPr/>
            <p:nvPr/>
          </p:nvSpPr>
          <p:spPr>
            <a:xfrm>
              <a:off x="4088790" y="4545926"/>
              <a:ext cx="4900295" cy="95250"/>
            </a:xfrm>
            <a:custGeom>
              <a:avLst/>
              <a:gdLst/>
              <a:ahLst/>
              <a:cxnLst/>
              <a:rect l="l" t="t" r="r" b="b"/>
              <a:pathLst>
                <a:path w="4900295" h="95250">
                  <a:moveTo>
                    <a:pt x="4899786" y="0"/>
                  </a:moveTo>
                  <a:lnTo>
                    <a:pt x="0" y="0"/>
                  </a:lnTo>
                  <a:lnTo>
                    <a:pt x="0" y="94716"/>
                  </a:lnTo>
                  <a:lnTo>
                    <a:pt x="4899786" y="94716"/>
                  </a:lnTo>
                  <a:lnTo>
                    <a:pt x="4899786" y="0"/>
                  </a:lnTo>
                  <a:close/>
                </a:path>
              </a:pathLst>
            </a:custGeom>
            <a:solidFill>
              <a:srgbClr val="82B42B"/>
            </a:solidFill>
          </p:spPr>
          <p:txBody>
            <a:bodyPr wrap="square" lIns="0" tIns="0" rIns="0" bIns="0" rtlCol="0"/>
            <a:lstStyle/>
            <a:p>
              <a:pPr defTabSz="914378"/>
              <a:endParaRPr sz="1904">
                <a:solidFill>
                  <a:prstClr val="black"/>
                </a:solidFill>
                <a:latin typeface="Verdana"/>
              </a:endParaRPr>
            </a:p>
          </p:txBody>
        </p:sp>
        <p:sp>
          <p:nvSpPr>
            <p:cNvPr id="127" name="object 118">
              <a:extLst>
                <a:ext uri="{FF2B5EF4-FFF2-40B4-BE49-F238E27FC236}">
                  <a16:creationId xmlns:a16="http://schemas.microsoft.com/office/drawing/2014/main" id="{90165EDE-7ACC-4CFA-AD15-9986E3A47BA2}"/>
                </a:ext>
              </a:extLst>
            </p:cNvPr>
            <p:cNvSpPr/>
            <p:nvPr/>
          </p:nvSpPr>
          <p:spPr>
            <a:xfrm>
              <a:off x="6644125" y="4799672"/>
              <a:ext cx="1784985" cy="66040"/>
            </a:xfrm>
            <a:custGeom>
              <a:avLst/>
              <a:gdLst/>
              <a:ahLst/>
              <a:cxnLst/>
              <a:rect l="l" t="t" r="r" b="b"/>
              <a:pathLst>
                <a:path w="1784984" h="66039">
                  <a:moveTo>
                    <a:pt x="1784705" y="0"/>
                  </a:moveTo>
                  <a:lnTo>
                    <a:pt x="1784705" y="65455"/>
                  </a:lnTo>
                </a:path>
                <a:path w="1784984" h="66039">
                  <a:moveTo>
                    <a:pt x="891565" y="0"/>
                  </a:moveTo>
                  <a:lnTo>
                    <a:pt x="891565" y="65455"/>
                  </a:lnTo>
                </a:path>
                <a:path w="1784984" h="66039">
                  <a:moveTo>
                    <a:pt x="0" y="0"/>
                  </a:moveTo>
                  <a:lnTo>
                    <a:pt x="0" y="65455"/>
                  </a:lnTo>
                </a:path>
              </a:pathLst>
            </a:custGeom>
            <a:ln w="6438">
              <a:solidFill>
                <a:srgbClr val="96989B"/>
              </a:solidFill>
            </a:ln>
          </p:spPr>
          <p:txBody>
            <a:bodyPr wrap="square" lIns="0" tIns="0" rIns="0" bIns="0" rtlCol="0"/>
            <a:lstStyle/>
            <a:p>
              <a:pPr defTabSz="914378"/>
              <a:endParaRPr sz="1904">
                <a:solidFill>
                  <a:prstClr val="black"/>
                </a:solidFill>
                <a:latin typeface="Verdana"/>
              </a:endParaRPr>
            </a:p>
          </p:txBody>
        </p:sp>
        <p:sp>
          <p:nvSpPr>
            <p:cNvPr id="128" name="object 119">
              <a:extLst>
                <a:ext uri="{FF2B5EF4-FFF2-40B4-BE49-F238E27FC236}">
                  <a16:creationId xmlns:a16="http://schemas.microsoft.com/office/drawing/2014/main" id="{99287843-0195-4431-ABB1-BCE91608C379}"/>
                </a:ext>
              </a:extLst>
            </p:cNvPr>
            <p:cNvSpPr/>
            <p:nvPr/>
          </p:nvSpPr>
          <p:spPr>
            <a:xfrm>
              <a:off x="3966292" y="4799672"/>
              <a:ext cx="1784985" cy="66040"/>
            </a:xfrm>
            <a:custGeom>
              <a:avLst/>
              <a:gdLst/>
              <a:ahLst/>
              <a:cxnLst/>
              <a:rect l="l" t="t" r="r" b="b"/>
              <a:pathLst>
                <a:path w="1784985" h="66039">
                  <a:moveTo>
                    <a:pt x="1784705" y="0"/>
                  </a:moveTo>
                  <a:lnTo>
                    <a:pt x="1784705" y="65455"/>
                  </a:lnTo>
                </a:path>
                <a:path w="1784985" h="66039">
                  <a:moveTo>
                    <a:pt x="891578" y="0"/>
                  </a:moveTo>
                  <a:lnTo>
                    <a:pt x="891578" y="65455"/>
                  </a:lnTo>
                </a:path>
                <a:path w="1784985" h="66039">
                  <a:moveTo>
                    <a:pt x="0" y="0"/>
                  </a:moveTo>
                  <a:lnTo>
                    <a:pt x="0" y="65455"/>
                  </a:lnTo>
                </a:path>
              </a:pathLst>
            </a:custGeom>
            <a:ln w="6438">
              <a:solidFill>
                <a:srgbClr val="96989B"/>
              </a:solidFill>
            </a:ln>
          </p:spPr>
          <p:txBody>
            <a:bodyPr wrap="square" lIns="0" tIns="0" rIns="0" bIns="0" rtlCol="0"/>
            <a:lstStyle/>
            <a:p>
              <a:pPr defTabSz="914378"/>
              <a:endParaRPr sz="1904">
                <a:solidFill>
                  <a:prstClr val="black"/>
                </a:solidFill>
                <a:latin typeface="Verdana"/>
              </a:endParaRPr>
            </a:p>
          </p:txBody>
        </p:sp>
        <p:sp>
          <p:nvSpPr>
            <p:cNvPr id="129" name="object 120">
              <a:extLst>
                <a:ext uri="{FF2B5EF4-FFF2-40B4-BE49-F238E27FC236}">
                  <a16:creationId xmlns:a16="http://schemas.microsoft.com/office/drawing/2014/main" id="{C2F50F71-99CB-4B59-8FAF-6ED483277924}"/>
                </a:ext>
              </a:extLst>
            </p:cNvPr>
            <p:cNvSpPr/>
            <p:nvPr/>
          </p:nvSpPr>
          <p:spPr>
            <a:xfrm>
              <a:off x="3913581" y="4706124"/>
              <a:ext cx="5250815" cy="93980"/>
            </a:xfrm>
            <a:custGeom>
              <a:avLst/>
              <a:gdLst/>
              <a:ahLst/>
              <a:cxnLst/>
              <a:rect l="l" t="t" r="r" b="b"/>
              <a:pathLst>
                <a:path w="5250815" h="93979">
                  <a:moveTo>
                    <a:pt x="5250218" y="0"/>
                  </a:moveTo>
                  <a:lnTo>
                    <a:pt x="0" y="0"/>
                  </a:lnTo>
                  <a:lnTo>
                    <a:pt x="0" y="93548"/>
                  </a:lnTo>
                  <a:lnTo>
                    <a:pt x="5250218" y="93548"/>
                  </a:lnTo>
                  <a:lnTo>
                    <a:pt x="5250218" y="0"/>
                  </a:lnTo>
                  <a:close/>
                </a:path>
              </a:pathLst>
            </a:custGeom>
            <a:solidFill>
              <a:srgbClr val="82B42B"/>
            </a:solidFill>
          </p:spPr>
          <p:txBody>
            <a:bodyPr wrap="square" lIns="0" tIns="0" rIns="0" bIns="0" rtlCol="0"/>
            <a:lstStyle/>
            <a:p>
              <a:pPr defTabSz="914378"/>
              <a:endParaRPr sz="1904">
                <a:solidFill>
                  <a:prstClr val="black"/>
                </a:solidFill>
                <a:latin typeface="Verdana"/>
              </a:endParaRPr>
            </a:p>
          </p:txBody>
        </p:sp>
        <p:sp>
          <p:nvSpPr>
            <p:cNvPr id="130" name="object 121">
              <a:extLst>
                <a:ext uri="{FF2B5EF4-FFF2-40B4-BE49-F238E27FC236}">
                  <a16:creationId xmlns:a16="http://schemas.microsoft.com/office/drawing/2014/main" id="{98257BC7-CED7-4F78-AB15-F5B7CBCBB6B8}"/>
                </a:ext>
              </a:extLst>
            </p:cNvPr>
            <p:cNvSpPr/>
            <p:nvPr/>
          </p:nvSpPr>
          <p:spPr>
            <a:xfrm>
              <a:off x="6644125" y="4799672"/>
              <a:ext cx="2678430" cy="384810"/>
            </a:xfrm>
            <a:custGeom>
              <a:avLst/>
              <a:gdLst/>
              <a:ahLst/>
              <a:cxnLst/>
              <a:rect l="l" t="t" r="r" b="b"/>
              <a:pathLst>
                <a:path w="2678429" h="384810">
                  <a:moveTo>
                    <a:pt x="2677820" y="160172"/>
                  </a:moveTo>
                  <a:lnTo>
                    <a:pt x="2677820" y="225653"/>
                  </a:lnTo>
                </a:path>
                <a:path w="2678429" h="384810">
                  <a:moveTo>
                    <a:pt x="2677820" y="0"/>
                  </a:moveTo>
                  <a:lnTo>
                    <a:pt x="2677820" y="65455"/>
                  </a:lnTo>
                </a:path>
                <a:path w="2678429" h="384810">
                  <a:moveTo>
                    <a:pt x="1784705" y="160172"/>
                  </a:moveTo>
                  <a:lnTo>
                    <a:pt x="1784705" y="384657"/>
                  </a:lnTo>
                </a:path>
                <a:path w="2678429" h="384810">
                  <a:moveTo>
                    <a:pt x="891565" y="160172"/>
                  </a:moveTo>
                  <a:lnTo>
                    <a:pt x="891565" y="225653"/>
                  </a:lnTo>
                </a:path>
                <a:path w="2678429" h="384810">
                  <a:moveTo>
                    <a:pt x="0" y="160172"/>
                  </a:moveTo>
                  <a:lnTo>
                    <a:pt x="0" y="225653"/>
                  </a:lnTo>
                </a:path>
              </a:pathLst>
            </a:custGeom>
            <a:ln w="6438">
              <a:solidFill>
                <a:srgbClr val="96989B"/>
              </a:solidFill>
            </a:ln>
          </p:spPr>
          <p:txBody>
            <a:bodyPr wrap="square" lIns="0" tIns="0" rIns="0" bIns="0" rtlCol="0"/>
            <a:lstStyle/>
            <a:p>
              <a:pPr defTabSz="914378"/>
              <a:endParaRPr sz="1904">
                <a:solidFill>
                  <a:prstClr val="black"/>
                </a:solidFill>
                <a:latin typeface="Verdana"/>
              </a:endParaRPr>
            </a:p>
          </p:txBody>
        </p:sp>
        <p:sp>
          <p:nvSpPr>
            <p:cNvPr id="131" name="object 122">
              <a:extLst>
                <a:ext uri="{FF2B5EF4-FFF2-40B4-BE49-F238E27FC236}">
                  <a16:creationId xmlns:a16="http://schemas.microsoft.com/office/drawing/2014/main" id="{392D5E0A-A817-4472-9252-0E28D28D4E0C}"/>
                </a:ext>
              </a:extLst>
            </p:cNvPr>
            <p:cNvSpPr/>
            <p:nvPr/>
          </p:nvSpPr>
          <p:spPr>
            <a:xfrm>
              <a:off x="3966292" y="4959845"/>
              <a:ext cx="1784985" cy="66040"/>
            </a:xfrm>
            <a:custGeom>
              <a:avLst/>
              <a:gdLst/>
              <a:ahLst/>
              <a:cxnLst/>
              <a:rect l="l" t="t" r="r" b="b"/>
              <a:pathLst>
                <a:path w="1784985" h="66039">
                  <a:moveTo>
                    <a:pt x="1784705" y="0"/>
                  </a:moveTo>
                  <a:lnTo>
                    <a:pt x="1784705" y="65481"/>
                  </a:lnTo>
                </a:path>
                <a:path w="1784985" h="66039">
                  <a:moveTo>
                    <a:pt x="891578" y="0"/>
                  </a:moveTo>
                  <a:lnTo>
                    <a:pt x="891578" y="65481"/>
                  </a:lnTo>
                </a:path>
                <a:path w="1784985" h="66039">
                  <a:moveTo>
                    <a:pt x="0" y="0"/>
                  </a:moveTo>
                  <a:lnTo>
                    <a:pt x="0" y="65481"/>
                  </a:lnTo>
                </a:path>
              </a:pathLst>
            </a:custGeom>
            <a:ln w="6438">
              <a:solidFill>
                <a:srgbClr val="96989B"/>
              </a:solidFill>
            </a:ln>
          </p:spPr>
          <p:txBody>
            <a:bodyPr wrap="square" lIns="0" tIns="0" rIns="0" bIns="0" rtlCol="0"/>
            <a:lstStyle/>
            <a:p>
              <a:pPr defTabSz="914378"/>
              <a:endParaRPr sz="1904">
                <a:solidFill>
                  <a:prstClr val="black"/>
                </a:solidFill>
                <a:latin typeface="Verdana"/>
              </a:endParaRPr>
            </a:p>
          </p:txBody>
        </p:sp>
        <p:sp>
          <p:nvSpPr>
            <p:cNvPr id="132" name="object 123">
              <a:extLst>
                <a:ext uri="{FF2B5EF4-FFF2-40B4-BE49-F238E27FC236}">
                  <a16:creationId xmlns:a16="http://schemas.microsoft.com/office/drawing/2014/main" id="{116ED1FE-48DE-4D18-AAF4-751AC5607B57}"/>
                </a:ext>
              </a:extLst>
            </p:cNvPr>
            <p:cNvSpPr/>
            <p:nvPr/>
          </p:nvSpPr>
          <p:spPr>
            <a:xfrm>
              <a:off x="3570884" y="4865128"/>
              <a:ext cx="5813425" cy="95250"/>
            </a:xfrm>
            <a:custGeom>
              <a:avLst/>
              <a:gdLst/>
              <a:ahLst/>
              <a:cxnLst/>
              <a:rect l="l" t="t" r="r" b="b"/>
              <a:pathLst>
                <a:path w="5813425" h="95250">
                  <a:moveTo>
                    <a:pt x="5813082" y="0"/>
                  </a:moveTo>
                  <a:lnTo>
                    <a:pt x="0" y="0"/>
                  </a:lnTo>
                  <a:lnTo>
                    <a:pt x="0" y="94716"/>
                  </a:lnTo>
                  <a:lnTo>
                    <a:pt x="5813082" y="94716"/>
                  </a:lnTo>
                  <a:lnTo>
                    <a:pt x="5813082" y="0"/>
                  </a:lnTo>
                  <a:close/>
                </a:path>
              </a:pathLst>
            </a:custGeom>
            <a:solidFill>
              <a:srgbClr val="82B42B"/>
            </a:solidFill>
          </p:spPr>
          <p:txBody>
            <a:bodyPr wrap="square" lIns="0" tIns="0" rIns="0" bIns="0" rtlCol="0"/>
            <a:lstStyle/>
            <a:p>
              <a:pPr defTabSz="914378"/>
              <a:endParaRPr sz="1904">
                <a:solidFill>
                  <a:prstClr val="black"/>
                </a:solidFill>
                <a:latin typeface="Verdana"/>
              </a:endParaRPr>
            </a:p>
          </p:txBody>
        </p:sp>
        <p:sp>
          <p:nvSpPr>
            <p:cNvPr id="133" name="object 124">
              <a:extLst>
                <a:ext uri="{FF2B5EF4-FFF2-40B4-BE49-F238E27FC236}">
                  <a16:creationId xmlns:a16="http://schemas.microsoft.com/office/drawing/2014/main" id="{1365ABD8-F559-4ECE-885E-412BBD892949}"/>
                </a:ext>
              </a:extLst>
            </p:cNvPr>
            <p:cNvSpPr/>
            <p:nvPr/>
          </p:nvSpPr>
          <p:spPr>
            <a:xfrm>
              <a:off x="6644125" y="5118874"/>
              <a:ext cx="892175" cy="66040"/>
            </a:xfrm>
            <a:custGeom>
              <a:avLst/>
              <a:gdLst/>
              <a:ahLst/>
              <a:cxnLst/>
              <a:rect l="l" t="t" r="r" b="b"/>
              <a:pathLst>
                <a:path w="892175" h="66039">
                  <a:moveTo>
                    <a:pt x="891565" y="0"/>
                  </a:moveTo>
                  <a:lnTo>
                    <a:pt x="891565" y="65455"/>
                  </a:lnTo>
                </a:path>
                <a:path w="892175" h="66039">
                  <a:moveTo>
                    <a:pt x="0" y="0"/>
                  </a:moveTo>
                  <a:lnTo>
                    <a:pt x="0" y="65455"/>
                  </a:lnTo>
                </a:path>
              </a:pathLst>
            </a:custGeom>
            <a:ln w="6438">
              <a:solidFill>
                <a:srgbClr val="96989B"/>
              </a:solidFill>
            </a:ln>
          </p:spPr>
          <p:txBody>
            <a:bodyPr wrap="square" lIns="0" tIns="0" rIns="0" bIns="0" rtlCol="0"/>
            <a:lstStyle/>
            <a:p>
              <a:pPr defTabSz="914378"/>
              <a:endParaRPr sz="1904">
                <a:solidFill>
                  <a:prstClr val="black"/>
                </a:solidFill>
                <a:latin typeface="Verdana"/>
              </a:endParaRPr>
            </a:p>
          </p:txBody>
        </p:sp>
        <p:sp>
          <p:nvSpPr>
            <p:cNvPr id="134" name="object 125">
              <a:extLst>
                <a:ext uri="{FF2B5EF4-FFF2-40B4-BE49-F238E27FC236}">
                  <a16:creationId xmlns:a16="http://schemas.microsoft.com/office/drawing/2014/main" id="{565C8ADF-C063-4B1E-A43F-2FAAE694F304}"/>
                </a:ext>
              </a:extLst>
            </p:cNvPr>
            <p:cNvSpPr/>
            <p:nvPr/>
          </p:nvSpPr>
          <p:spPr>
            <a:xfrm>
              <a:off x="3966292" y="5118874"/>
              <a:ext cx="1784985" cy="66040"/>
            </a:xfrm>
            <a:custGeom>
              <a:avLst/>
              <a:gdLst/>
              <a:ahLst/>
              <a:cxnLst/>
              <a:rect l="l" t="t" r="r" b="b"/>
              <a:pathLst>
                <a:path w="1784985" h="66039">
                  <a:moveTo>
                    <a:pt x="1784705" y="0"/>
                  </a:moveTo>
                  <a:lnTo>
                    <a:pt x="1784705" y="65455"/>
                  </a:lnTo>
                </a:path>
                <a:path w="1784985" h="66039">
                  <a:moveTo>
                    <a:pt x="891578" y="0"/>
                  </a:moveTo>
                  <a:lnTo>
                    <a:pt x="891578" y="65455"/>
                  </a:lnTo>
                </a:path>
                <a:path w="1784985" h="66039">
                  <a:moveTo>
                    <a:pt x="0" y="0"/>
                  </a:moveTo>
                  <a:lnTo>
                    <a:pt x="0" y="65455"/>
                  </a:lnTo>
                </a:path>
              </a:pathLst>
            </a:custGeom>
            <a:ln w="6438">
              <a:solidFill>
                <a:srgbClr val="96989B"/>
              </a:solidFill>
            </a:ln>
          </p:spPr>
          <p:txBody>
            <a:bodyPr wrap="square" lIns="0" tIns="0" rIns="0" bIns="0" rtlCol="0"/>
            <a:lstStyle/>
            <a:p>
              <a:pPr defTabSz="914378"/>
              <a:endParaRPr sz="1904">
                <a:solidFill>
                  <a:prstClr val="black"/>
                </a:solidFill>
                <a:latin typeface="Verdana"/>
              </a:endParaRPr>
            </a:p>
          </p:txBody>
        </p:sp>
        <p:sp>
          <p:nvSpPr>
            <p:cNvPr id="135" name="object 126">
              <a:extLst>
                <a:ext uri="{FF2B5EF4-FFF2-40B4-BE49-F238E27FC236}">
                  <a16:creationId xmlns:a16="http://schemas.microsoft.com/office/drawing/2014/main" id="{1A7B2B8B-A18F-4556-9415-532878BD96BF}"/>
                </a:ext>
              </a:extLst>
            </p:cNvPr>
            <p:cNvSpPr/>
            <p:nvPr/>
          </p:nvSpPr>
          <p:spPr>
            <a:xfrm>
              <a:off x="3073171" y="5025326"/>
              <a:ext cx="5356225" cy="93980"/>
            </a:xfrm>
            <a:custGeom>
              <a:avLst/>
              <a:gdLst/>
              <a:ahLst/>
              <a:cxnLst/>
              <a:rect l="l" t="t" r="r" b="b"/>
              <a:pathLst>
                <a:path w="5356225" h="93979">
                  <a:moveTo>
                    <a:pt x="5355653" y="0"/>
                  </a:moveTo>
                  <a:lnTo>
                    <a:pt x="0" y="0"/>
                  </a:lnTo>
                  <a:lnTo>
                    <a:pt x="0" y="93548"/>
                  </a:lnTo>
                  <a:lnTo>
                    <a:pt x="5355653" y="93548"/>
                  </a:lnTo>
                  <a:lnTo>
                    <a:pt x="5355653" y="0"/>
                  </a:lnTo>
                  <a:close/>
                </a:path>
              </a:pathLst>
            </a:custGeom>
            <a:solidFill>
              <a:srgbClr val="82B42B"/>
            </a:solidFill>
          </p:spPr>
          <p:txBody>
            <a:bodyPr wrap="square" lIns="0" tIns="0" rIns="0" bIns="0" rtlCol="0"/>
            <a:lstStyle/>
            <a:p>
              <a:pPr defTabSz="914378"/>
              <a:endParaRPr sz="1904">
                <a:solidFill>
                  <a:prstClr val="black"/>
                </a:solidFill>
                <a:latin typeface="Verdana"/>
              </a:endParaRPr>
            </a:p>
          </p:txBody>
        </p:sp>
        <p:sp>
          <p:nvSpPr>
            <p:cNvPr id="136" name="object 127">
              <a:extLst>
                <a:ext uri="{FF2B5EF4-FFF2-40B4-BE49-F238E27FC236}">
                  <a16:creationId xmlns:a16="http://schemas.microsoft.com/office/drawing/2014/main" id="{8ED1C82C-1054-4E0E-9890-541EC6548BA2}"/>
                </a:ext>
              </a:extLst>
            </p:cNvPr>
            <p:cNvSpPr/>
            <p:nvPr/>
          </p:nvSpPr>
          <p:spPr>
            <a:xfrm>
              <a:off x="6644125" y="5279046"/>
              <a:ext cx="1784985" cy="66040"/>
            </a:xfrm>
            <a:custGeom>
              <a:avLst/>
              <a:gdLst/>
              <a:ahLst/>
              <a:cxnLst/>
              <a:rect l="l" t="t" r="r" b="b"/>
              <a:pathLst>
                <a:path w="1784984" h="66039">
                  <a:moveTo>
                    <a:pt x="1784705" y="0"/>
                  </a:moveTo>
                  <a:lnTo>
                    <a:pt x="1784705" y="65468"/>
                  </a:lnTo>
                </a:path>
                <a:path w="1784984" h="66039">
                  <a:moveTo>
                    <a:pt x="891565" y="0"/>
                  </a:moveTo>
                  <a:lnTo>
                    <a:pt x="891565" y="65468"/>
                  </a:lnTo>
                </a:path>
                <a:path w="1784984" h="66039">
                  <a:moveTo>
                    <a:pt x="0" y="0"/>
                  </a:moveTo>
                  <a:lnTo>
                    <a:pt x="0" y="65468"/>
                  </a:lnTo>
                </a:path>
              </a:pathLst>
            </a:custGeom>
            <a:ln w="6438">
              <a:solidFill>
                <a:srgbClr val="96989B"/>
              </a:solidFill>
            </a:ln>
          </p:spPr>
          <p:txBody>
            <a:bodyPr wrap="square" lIns="0" tIns="0" rIns="0" bIns="0" rtlCol="0"/>
            <a:lstStyle/>
            <a:p>
              <a:pPr defTabSz="914378"/>
              <a:endParaRPr sz="1904">
                <a:solidFill>
                  <a:prstClr val="black"/>
                </a:solidFill>
                <a:latin typeface="Verdana"/>
              </a:endParaRPr>
            </a:p>
          </p:txBody>
        </p:sp>
        <p:sp>
          <p:nvSpPr>
            <p:cNvPr id="137" name="object 128">
              <a:extLst>
                <a:ext uri="{FF2B5EF4-FFF2-40B4-BE49-F238E27FC236}">
                  <a16:creationId xmlns:a16="http://schemas.microsoft.com/office/drawing/2014/main" id="{7E96F5B7-93BA-44EB-8EB4-5B131A8A0B84}"/>
                </a:ext>
              </a:extLst>
            </p:cNvPr>
            <p:cNvSpPr/>
            <p:nvPr/>
          </p:nvSpPr>
          <p:spPr>
            <a:xfrm>
              <a:off x="3966292" y="5279046"/>
              <a:ext cx="1784985" cy="224790"/>
            </a:xfrm>
            <a:custGeom>
              <a:avLst/>
              <a:gdLst/>
              <a:ahLst/>
              <a:cxnLst/>
              <a:rect l="l" t="t" r="r" b="b"/>
              <a:pathLst>
                <a:path w="1784985" h="224789">
                  <a:moveTo>
                    <a:pt x="1784705" y="0"/>
                  </a:moveTo>
                  <a:lnTo>
                    <a:pt x="1784705" y="224497"/>
                  </a:lnTo>
                </a:path>
                <a:path w="1784985" h="224789">
                  <a:moveTo>
                    <a:pt x="891578" y="0"/>
                  </a:moveTo>
                  <a:lnTo>
                    <a:pt x="891578" y="65468"/>
                  </a:lnTo>
                </a:path>
                <a:path w="1784985" h="224789">
                  <a:moveTo>
                    <a:pt x="0" y="0"/>
                  </a:moveTo>
                  <a:lnTo>
                    <a:pt x="0" y="65468"/>
                  </a:lnTo>
                </a:path>
              </a:pathLst>
            </a:custGeom>
            <a:ln w="6438">
              <a:solidFill>
                <a:srgbClr val="96989B"/>
              </a:solidFill>
            </a:ln>
          </p:spPr>
          <p:txBody>
            <a:bodyPr wrap="square" lIns="0" tIns="0" rIns="0" bIns="0" rtlCol="0"/>
            <a:lstStyle/>
            <a:p>
              <a:pPr defTabSz="914378"/>
              <a:endParaRPr sz="1904">
                <a:solidFill>
                  <a:prstClr val="black"/>
                </a:solidFill>
                <a:latin typeface="Verdana"/>
              </a:endParaRPr>
            </a:p>
          </p:txBody>
        </p:sp>
        <p:sp>
          <p:nvSpPr>
            <p:cNvPr id="138" name="object 129">
              <a:extLst>
                <a:ext uri="{FF2B5EF4-FFF2-40B4-BE49-F238E27FC236}">
                  <a16:creationId xmlns:a16="http://schemas.microsoft.com/office/drawing/2014/main" id="{C7BB7313-85E5-4386-A1D7-416BB2BBB9CD}"/>
                </a:ext>
              </a:extLst>
            </p:cNvPr>
            <p:cNvSpPr/>
            <p:nvPr/>
          </p:nvSpPr>
          <p:spPr>
            <a:xfrm>
              <a:off x="3073177" y="5279046"/>
              <a:ext cx="0" cy="66040"/>
            </a:xfrm>
            <a:custGeom>
              <a:avLst/>
              <a:gdLst/>
              <a:ahLst/>
              <a:cxnLst/>
              <a:rect l="l" t="t" r="r" b="b"/>
              <a:pathLst>
                <a:path h="66039">
                  <a:moveTo>
                    <a:pt x="0" y="0"/>
                  </a:moveTo>
                  <a:lnTo>
                    <a:pt x="0" y="65468"/>
                  </a:lnTo>
                </a:path>
              </a:pathLst>
            </a:custGeom>
            <a:ln w="6438">
              <a:solidFill>
                <a:srgbClr val="96989B"/>
              </a:solidFill>
            </a:ln>
          </p:spPr>
          <p:txBody>
            <a:bodyPr wrap="square" lIns="0" tIns="0" rIns="0" bIns="0" rtlCol="0"/>
            <a:lstStyle/>
            <a:p>
              <a:pPr defTabSz="914378"/>
              <a:endParaRPr sz="1904">
                <a:solidFill>
                  <a:prstClr val="black"/>
                </a:solidFill>
                <a:latin typeface="Verdana"/>
              </a:endParaRPr>
            </a:p>
          </p:txBody>
        </p:sp>
        <p:sp>
          <p:nvSpPr>
            <p:cNvPr id="139" name="object 130">
              <a:extLst>
                <a:ext uri="{FF2B5EF4-FFF2-40B4-BE49-F238E27FC236}">
                  <a16:creationId xmlns:a16="http://schemas.microsoft.com/office/drawing/2014/main" id="{4B84F004-D092-4323-9B48-239B67085D1B}"/>
                </a:ext>
              </a:extLst>
            </p:cNvPr>
            <p:cNvSpPr/>
            <p:nvPr/>
          </p:nvSpPr>
          <p:spPr>
            <a:xfrm>
              <a:off x="2786316" y="5184330"/>
              <a:ext cx="5930900" cy="95250"/>
            </a:xfrm>
            <a:custGeom>
              <a:avLst/>
              <a:gdLst/>
              <a:ahLst/>
              <a:cxnLst/>
              <a:rect l="l" t="t" r="r" b="b"/>
              <a:pathLst>
                <a:path w="5930900" h="95250">
                  <a:moveTo>
                    <a:pt x="5930900" y="0"/>
                  </a:moveTo>
                  <a:lnTo>
                    <a:pt x="0" y="0"/>
                  </a:lnTo>
                  <a:lnTo>
                    <a:pt x="0" y="94716"/>
                  </a:lnTo>
                  <a:lnTo>
                    <a:pt x="5930900" y="94716"/>
                  </a:lnTo>
                  <a:lnTo>
                    <a:pt x="5930900" y="0"/>
                  </a:lnTo>
                  <a:close/>
                </a:path>
              </a:pathLst>
            </a:custGeom>
            <a:solidFill>
              <a:srgbClr val="82B42B"/>
            </a:solidFill>
          </p:spPr>
          <p:txBody>
            <a:bodyPr wrap="square" lIns="0" tIns="0" rIns="0" bIns="0" rtlCol="0"/>
            <a:lstStyle/>
            <a:p>
              <a:pPr defTabSz="914378"/>
              <a:endParaRPr sz="1904">
                <a:solidFill>
                  <a:prstClr val="black"/>
                </a:solidFill>
                <a:latin typeface="Verdana"/>
              </a:endParaRPr>
            </a:p>
          </p:txBody>
        </p:sp>
        <p:sp>
          <p:nvSpPr>
            <p:cNvPr id="140" name="object 131">
              <a:extLst>
                <a:ext uri="{FF2B5EF4-FFF2-40B4-BE49-F238E27FC236}">
                  <a16:creationId xmlns:a16="http://schemas.microsoft.com/office/drawing/2014/main" id="{C26D7243-DDB1-4522-AFDB-DE03B78C22C3}"/>
                </a:ext>
              </a:extLst>
            </p:cNvPr>
            <p:cNvSpPr/>
            <p:nvPr/>
          </p:nvSpPr>
          <p:spPr>
            <a:xfrm>
              <a:off x="3966292" y="5438063"/>
              <a:ext cx="892175" cy="66040"/>
            </a:xfrm>
            <a:custGeom>
              <a:avLst/>
              <a:gdLst/>
              <a:ahLst/>
              <a:cxnLst/>
              <a:rect l="l" t="t" r="r" b="b"/>
              <a:pathLst>
                <a:path w="892175" h="66039">
                  <a:moveTo>
                    <a:pt x="891578" y="0"/>
                  </a:moveTo>
                  <a:lnTo>
                    <a:pt x="891578" y="65481"/>
                  </a:lnTo>
                </a:path>
                <a:path w="892175" h="66039">
                  <a:moveTo>
                    <a:pt x="0" y="0"/>
                  </a:moveTo>
                  <a:lnTo>
                    <a:pt x="0" y="65481"/>
                  </a:lnTo>
                </a:path>
              </a:pathLst>
            </a:custGeom>
            <a:ln w="6438">
              <a:solidFill>
                <a:srgbClr val="96989B"/>
              </a:solidFill>
            </a:ln>
          </p:spPr>
          <p:txBody>
            <a:bodyPr wrap="square" lIns="0" tIns="0" rIns="0" bIns="0" rtlCol="0"/>
            <a:lstStyle/>
            <a:p>
              <a:pPr defTabSz="914378"/>
              <a:endParaRPr sz="1904">
                <a:solidFill>
                  <a:prstClr val="black"/>
                </a:solidFill>
                <a:latin typeface="Verdana"/>
              </a:endParaRPr>
            </a:p>
          </p:txBody>
        </p:sp>
        <p:sp>
          <p:nvSpPr>
            <p:cNvPr id="141" name="object 132">
              <a:extLst>
                <a:ext uri="{FF2B5EF4-FFF2-40B4-BE49-F238E27FC236}">
                  <a16:creationId xmlns:a16="http://schemas.microsoft.com/office/drawing/2014/main" id="{452155BC-911A-4D6A-86DF-87432443A582}"/>
                </a:ext>
              </a:extLst>
            </p:cNvPr>
            <p:cNvSpPr/>
            <p:nvPr/>
          </p:nvSpPr>
          <p:spPr>
            <a:xfrm>
              <a:off x="2180037" y="5438063"/>
              <a:ext cx="893444" cy="66040"/>
            </a:xfrm>
            <a:custGeom>
              <a:avLst/>
              <a:gdLst/>
              <a:ahLst/>
              <a:cxnLst/>
              <a:rect l="l" t="t" r="r" b="b"/>
              <a:pathLst>
                <a:path w="893444" h="66039">
                  <a:moveTo>
                    <a:pt x="893140" y="0"/>
                  </a:moveTo>
                  <a:lnTo>
                    <a:pt x="893140" y="65481"/>
                  </a:lnTo>
                </a:path>
                <a:path w="893444" h="66039">
                  <a:moveTo>
                    <a:pt x="0" y="0"/>
                  </a:moveTo>
                  <a:lnTo>
                    <a:pt x="0" y="65481"/>
                  </a:lnTo>
                </a:path>
              </a:pathLst>
            </a:custGeom>
            <a:ln w="6438">
              <a:solidFill>
                <a:srgbClr val="96989B"/>
              </a:solidFill>
            </a:ln>
          </p:spPr>
          <p:txBody>
            <a:bodyPr wrap="square" lIns="0" tIns="0" rIns="0" bIns="0" rtlCol="0"/>
            <a:lstStyle/>
            <a:p>
              <a:pPr defTabSz="914378"/>
              <a:endParaRPr sz="1904">
                <a:solidFill>
                  <a:prstClr val="black"/>
                </a:solidFill>
                <a:latin typeface="Verdana"/>
              </a:endParaRPr>
            </a:p>
          </p:txBody>
        </p:sp>
        <p:sp>
          <p:nvSpPr>
            <p:cNvPr id="142" name="object 133">
              <a:extLst>
                <a:ext uri="{FF2B5EF4-FFF2-40B4-BE49-F238E27FC236}">
                  <a16:creationId xmlns:a16="http://schemas.microsoft.com/office/drawing/2014/main" id="{8FF38D32-2DFD-4FE9-91B8-2AC2E8C57A64}"/>
                </a:ext>
              </a:extLst>
            </p:cNvPr>
            <p:cNvSpPr/>
            <p:nvPr/>
          </p:nvSpPr>
          <p:spPr>
            <a:xfrm>
              <a:off x="1288465" y="5344515"/>
              <a:ext cx="4462780" cy="93980"/>
            </a:xfrm>
            <a:custGeom>
              <a:avLst/>
              <a:gdLst/>
              <a:ahLst/>
              <a:cxnLst/>
              <a:rect l="l" t="t" r="r" b="b"/>
              <a:pathLst>
                <a:path w="4462780" h="93979">
                  <a:moveTo>
                    <a:pt x="4462526" y="0"/>
                  </a:moveTo>
                  <a:lnTo>
                    <a:pt x="0" y="0"/>
                  </a:lnTo>
                  <a:lnTo>
                    <a:pt x="0" y="93548"/>
                  </a:lnTo>
                  <a:lnTo>
                    <a:pt x="4462526" y="93548"/>
                  </a:lnTo>
                  <a:lnTo>
                    <a:pt x="4462526" y="0"/>
                  </a:lnTo>
                  <a:close/>
                </a:path>
              </a:pathLst>
            </a:custGeom>
            <a:solidFill>
              <a:srgbClr val="82B42B"/>
            </a:solidFill>
          </p:spPr>
          <p:txBody>
            <a:bodyPr wrap="square" lIns="0" tIns="0" rIns="0" bIns="0" rtlCol="0"/>
            <a:lstStyle/>
            <a:p>
              <a:pPr defTabSz="914378"/>
              <a:endParaRPr sz="1904">
                <a:solidFill>
                  <a:prstClr val="black"/>
                </a:solidFill>
                <a:latin typeface="Verdana"/>
              </a:endParaRPr>
            </a:p>
          </p:txBody>
        </p:sp>
        <p:sp>
          <p:nvSpPr>
            <p:cNvPr id="143" name="object 134">
              <a:extLst>
                <a:ext uri="{FF2B5EF4-FFF2-40B4-BE49-F238E27FC236}">
                  <a16:creationId xmlns:a16="http://schemas.microsoft.com/office/drawing/2014/main" id="{E4563575-555A-433E-8A79-8B04E39B0B48}"/>
                </a:ext>
              </a:extLst>
            </p:cNvPr>
            <p:cNvSpPr/>
            <p:nvPr/>
          </p:nvSpPr>
          <p:spPr>
            <a:xfrm>
              <a:off x="6644125" y="5438063"/>
              <a:ext cx="892175" cy="226060"/>
            </a:xfrm>
            <a:custGeom>
              <a:avLst/>
              <a:gdLst/>
              <a:ahLst/>
              <a:cxnLst/>
              <a:rect l="l" t="t" r="r" b="b"/>
              <a:pathLst>
                <a:path w="892175" h="226060">
                  <a:moveTo>
                    <a:pt x="891565" y="160185"/>
                  </a:moveTo>
                  <a:lnTo>
                    <a:pt x="891565" y="225640"/>
                  </a:lnTo>
                </a:path>
                <a:path w="892175" h="226060">
                  <a:moveTo>
                    <a:pt x="891565" y="0"/>
                  </a:moveTo>
                  <a:lnTo>
                    <a:pt x="891565" y="65481"/>
                  </a:lnTo>
                </a:path>
                <a:path w="892175" h="226060">
                  <a:moveTo>
                    <a:pt x="0" y="160185"/>
                  </a:moveTo>
                  <a:lnTo>
                    <a:pt x="0" y="225640"/>
                  </a:lnTo>
                </a:path>
                <a:path w="892175" h="226060">
                  <a:moveTo>
                    <a:pt x="0" y="0"/>
                  </a:moveTo>
                  <a:lnTo>
                    <a:pt x="0" y="65481"/>
                  </a:lnTo>
                </a:path>
              </a:pathLst>
            </a:custGeom>
            <a:ln w="6438">
              <a:solidFill>
                <a:srgbClr val="96989B"/>
              </a:solidFill>
            </a:ln>
          </p:spPr>
          <p:txBody>
            <a:bodyPr wrap="square" lIns="0" tIns="0" rIns="0" bIns="0" rtlCol="0"/>
            <a:lstStyle/>
            <a:p>
              <a:pPr defTabSz="914378"/>
              <a:endParaRPr sz="1904">
                <a:solidFill>
                  <a:prstClr val="black"/>
                </a:solidFill>
                <a:latin typeface="Verdana"/>
              </a:endParaRPr>
            </a:p>
          </p:txBody>
        </p:sp>
        <p:sp>
          <p:nvSpPr>
            <p:cNvPr id="144" name="object 135">
              <a:extLst>
                <a:ext uri="{FF2B5EF4-FFF2-40B4-BE49-F238E27FC236}">
                  <a16:creationId xmlns:a16="http://schemas.microsoft.com/office/drawing/2014/main" id="{9118A881-D377-4EDB-A386-0B7960D3C88C}"/>
                </a:ext>
              </a:extLst>
            </p:cNvPr>
            <p:cNvSpPr/>
            <p:nvPr/>
          </p:nvSpPr>
          <p:spPr>
            <a:xfrm>
              <a:off x="3966292" y="5598248"/>
              <a:ext cx="1784985" cy="66040"/>
            </a:xfrm>
            <a:custGeom>
              <a:avLst/>
              <a:gdLst/>
              <a:ahLst/>
              <a:cxnLst/>
              <a:rect l="l" t="t" r="r" b="b"/>
              <a:pathLst>
                <a:path w="1784985" h="66039">
                  <a:moveTo>
                    <a:pt x="1784705" y="0"/>
                  </a:moveTo>
                  <a:lnTo>
                    <a:pt x="1784705" y="65455"/>
                  </a:lnTo>
                </a:path>
                <a:path w="1784985" h="66039">
                  <a:moveTo>
                    <a:pt x="891578" y="0"/>
                  </a:moveTo>
                  <a:lnTo>
                    <a:pt x="891578" y="65455"/>
                  </a:lnTo>
                </a:path>
                <a:path w="1784985" h="66039">
                  <a:moveTo>
                    <a:pt x="0" y="0"/>
                  </a:moveTo>
                  <a:lnTo>
                    <a:pt x="0" y="65455"/>
                  </a:lnTo>
                </a:path>
              </a:pathLst>
            </a:custGeom>
            <a:ln w="6438">
              <a:solidFill>
                <a:srgbClr val="96989B"/>
              </a:solidFill>
            </a:ln>
          </p:spPr>
          <p:txBody>
            <a:bodyPr wrap="square" lIns="0" tIns="0" rIns="0" bIns="0" rtlCol="0"/>
            <a:lstStyle/>
            <a:p>
              <a:pPr defTabSz="914378"/>
              <a:endParaRPr sz="1904">
                <a:solidFill>
                  <a:prstClr val="black"/>
                </a:solidFill>
                <a:latin typeface="Verdana"/>
              </a:endParaRPr>
            </a:p>
          </p:txBody>
        </p:sp>
        <p:sp>
          <p:nvSpPr>
            <p:cNvPr id="145" name="object 136">
              <a:extLst>
                <a:ext uri="{FF2B5EF4-FFF2-40B4-BE49-F238E27FC236}">
                  <a16:creationId xmlns:a16="http://schemas.microsoft.com/office/drawing/2014/main" id="{8ED7362B-87B0-4A3E-88B1-72BA00B6496C}"/>
                </a:ext>
              </a:extLst>
            </p:cNvPr>
            <p:cNvSpPr/>
            <p:nvPr/>
          </p:nvSpPr>
          <p:spPr>
            <a:xfrm>
              <a:off x="2180037" y="5598248"/>
              <a:ext cx="893444" cy="66040"/>
            </a:xfrm>
            <a:custGeom>
              <a:avLst/>
              <a:gdLst/>
              <a:ahLst/>
              <a:cxnLst/>
              <a:rect l="l" t="t" r="r" b="b"/>
              <a:pathLst>
                <a:path w="893444" h="66039">
                  <a:moveTo>
                    <a:pt x="893140" y="0"/>
                  </a:moveTo>
                  <a:lnTo>
                    <a:pt x="893140" y="65455"/>
                  </a:lnTo>
                </a:path>
                <a:path w="893444" h="66039">
                  <a:moveTo>
                    <a:pt x="0" y="0"/>
                  </a:moveTo>
                  <a:lnTo>
                    <a:pt x="0" y="65455"/>
                  </a:lnTo>
                </a:path>
              </a:pathLst>
            </a:custGeom>
            <a:ln w="6438">
              <a:solidFill>
                <a:srgbClr val="96989B"/>
              </a:solidFill>
            </a:ln>
          </p:spPr>
          <p:txBody>
            <a:bodyPr wrap="square" lIns="0" tIns="0" rIns="0" bIns="0" rtlCol="0"/>
            <a:lstStyle/>
            <a:p>
              <a:pPr defTabSz="914378"/>
              <a:endParaRPr sz="1904">
                <a:solidFill>
                  <a:prstClr val="black"/>
                </a:solidFill>
                <a:latin typeface="Verdana"/>
              </a:endParaRPr>
            </a:p>
          </p:txBody>
        </p:sp>
        <p:sp>
          <p:nvSpPr>
            <p:cNvPr id="146" name="object 137">
              <a:extLst>
                <a:ext uri="{FF2B5EF4-FFF2-40B4-BE49-F238E27FC236}">
                  <a16:creationId xmlns:a16="http://schemas.microsoft.com/office/drawing/2014/main" id="{689CE382-95AF-4EE4-A985-32DF198A7F89}"/>
                </a:ext>
              </a:extLst>
            </p:cNvPr>
            <p:cNvSpPr/>
            <p:nvPr/>
          </p:nvSpPr>
          <p:spPr>
            <a:xfrm>
              <a:off x="1288465" y="5503544"/>
              <a:ext cx="6694170" cy="95250"/>
            </a:xfrm>
            <a:custGeom>
              <a:avLst/>
              <a:gdLst/>
              <a:ahLst/>
              <a:cxnLst/>
              <a:rect l="l" t="t" r="r" b="b"/>
              <a:pathLst>
                <a:path w="6694170" h="95250">
                  <a:moveTo>
                    <a:pt x="6693789" y="0"/>
                  </a:moveTo>
                  <a:lnTo>
                    <a:pt x="0" y="0"/>
                  </a:lnTo>
                  <a:lnTo>
                    <a:pt x="0" y="94703"/>
                  </a:lnTo>
                  <a:lnTo>
                    <a:pt x="6693789" y="94703"/>
                  </a:lnTo>
                  <a:lnTo>
                    <a:pt x="6693789" y="0"/>
                  </a:lnTo>
                  <a:close/>
                </a:path>
              </a:pathLst>
            </a:custGeom>
            <a:solidFill>
              <a:srgbClr val="82B42B"/>
            </a:solidFill>
          </p:spPr>
          <p:txBody>
            <a:bodyPr wrap="square" lIns="0" tIns="0" rIns="0" bIns="0" rtlCol="0"/>
            <a:lstStyle/>
            <a:p>
              <a:pPr defTabSz="914378"/>
              <a:endParaRPr sz="1904">
                <a:solidFill>
                  <a:prstClr val="black"/>
                </a:solidFill>
                <a:latin typeface="Verdana"/>
              </a:endParaRPr>
            </a:p>
          </p:txBody>
        </p:sp>
        <p:sp>
          <p:nvSpPr>
            <p:cNvPr id="147" name="object 138">
              <a:extLst>
                <a:ext uri="{FF2B5EF4-FFF2-40B4-BE49-F238E27FC236}">
                  <a16:creationId xmlns:a16="http://schemas.microsoft.com/office/drawing/2014/main" id="{4BDBA51A-475D-41A6-A1B6-A9A46CBDDA6F}"/>
                </a:ext>
              </a:extLst>
            </p:cNvPr>
            <p:cNvSpPr/>
            <p:nvPr/>
          </p:nvSpPr>
          <p:spPr>
            <a:xfrm>
              <a:off x="6644125" y="5598248"/>
              <a:ext cx="1784985" cy="191770"/>
            </a:xfrm>
            <a:custGeom>
              <a:avLst/>
              <a:gdLst/>
              <a:ahLst/>
              <a:cxnLst/>
              <a:rect l="l" t="t" r="r" b="b"/>
              <a:pathLst>
                <a:path w="1784984" h="191770">
                  <a:moveTo>
                    <a:pt x="1784705" y="0"/>
                  </a:moveTo>
                  <a:lnTo>
                    <a:pt x="1784705" y="191762"/>
                  </a:lnTo>
                </a:path>
                <a:path w="1784984" h="191770">
                  <a:moveTo>
                    <a:pt x="891565" y="159003"/>
                  </a:moveTo>
                  <a:lnTo>
                    <a:pt x="891565" y="191762"/>
                  </a:lnTo>
                </a:path>
                <a:path w="1784984" h="191770">
                  <a:moveTo>
                    <a:pt x="0" y="159003"/>
                  </a:moveTo>
                  <a:lnTo>
                    <a:pt x="0" y="191762"/>
                  </a:lnTo>
                </a:path>
              </a:pathLst>
            </a:custGeom>
            <a:ln w="6438">
              <a:solidFill>
                <a:srgbClr val="96989B"/>
              </a:solidFill>
            </a:ln>
          </p:spPr>
          <p:txBody>
            <a:bodyPr wrap="square" lIns="0" tIns="0" rIns="0" bIns="0" rtlCol="0"/>
            <a:lstStyle/>
            <a:p>
              <a:pPr defTabSz="914378"/>
              <a:endParaRPr sz="1904">
                <a:solidFill>
                  <a:prstClr val="black"/>
                </a:solidFill>
                <a:latin typeface="Verdana"/>
              </a:endParaRPr>
            </a:p>
          </p:txBody>
        </p:sp>
        <p:sp>
          <p:nvSpPr>
            <p:cNvPr id="148" name="object 139">
              <a:extLst>
                <a:ext uri="{FF2B5EF4-FFF2-40B4-BE49-F238E27FC236}">
                  <a16:creationId xmlns:a16="http://schemas.microsoft.com/office/drawing/2014/main" id="{7502F5CD-E01B-404F-A3F1-32268A3CB879}"/>
                </a:ext>
              </a:extLst>
            </p:cNvPr>
            <p:cNvSpPr/>
            <p:nvPr/>
          </p:nvSpPr>
          <p:spPr>
            <a:xfrm>
              <a:off x="3966292" y="5757252"/>
              <a:ext cx="1784985" cy="33020"/>
            </a:xfrm>
            <a:custGeom>
              <a:avLst/>
              <a:gdLst/>
              <a:ahLst/>
              <a:cxnLst/>
              <a:rect l="l" t="t" r="r" b="b"/>
              <a:pathLst>
                <a:path w="1784985" h="33020">
                  <a:moveTo>
                    <a:pt x="1784705" y="0"/>
                  </a:moveTo>
                  <a:lnTo>
                    <a:pt x="1784705" y="32758"/>
                  </a:lnTo>
                </a:path>
                <a:path w="1784985" h="33020">
                  <a:moveTo>
                    <a:pt x="891578" y="0"/>
                  </a:moveTo>
                  <a:lnTo>
                    <a:pt x="891578" y="32758"/>
                  </a:lnTo>
                </a:path>
                <a:path w="1784985" h="33020">
                  <a:moveTo>
                    <a:pt x="0" y="0"/>
                  </a:moveTo>
                  <a:lnTo>
                    <a:pt x="0" y="32758"/>
                  </a:lnTo>
                </a:path>
              </a:pathLst>
            </a:custGeom>
            <a:ln w="6438">
              <a:solidFill>
                <a:srgbClr val="96989B"/>
              </a:solidFill>
            </a:ln>
          </p:spPr>
          <p:txBody>
            <a:bodyPr wrap="square" lIns="0" tIns="0" rIns="0" bIns="0" rtlCol="0"/>
            <a:lstStyle/>
            <a:p>
              <a:pPr defTabSz="914378"/>
              <a:endParaRPr sz="1904">
                <a:solidFill>
                  <a:prstClr val="black"/>
                </a:solidFill>
                <a:latin typeface="Verdana"/>
              </a:endParaRPr>
            </a:p>
          </p:txBody>
        </p:sp>
        <p:sp>
          <p:nvSpPr>
            <p:cNvPr id="149" name="object 140">
              <a:extLst>
                <a:ext uri="{FF2B5EF4-FFF2-40B4-BE49-F238E27FC236}">
                  <a16:creationId xmlns:a16="http://schemas.microsoft.com/office/drawing/2014/main" id="{039F8178-FB29-4733-8652-F750D620B81C}"/>
                </a:ext>
              </a:extLst>
            </p:cNvPr>
            <p:cNvSpPr/>
            <p:nvPr/>
          </p:nvSpPr>
          <p:spPr>
            <a:xfrm>
              <a:off x="2180037" y="5757252"/>
              <a:ext cx="893444" cy="33020"/>
            </a:xfrm>
            <a:custGeom>
              <a:avLst/>
              <a:gdLst/>
              <a:ahLst/>
              <a:cxnLst/>
              <a:rect l="l" t="t" r="r" b="b"/>
              <a:pathLst>
                <a:path w="893444" h="33020">
                  <a:moveTo>
                    <a:pt x="893140" y="0"/>
                  </a:moveTo>
                  <a:lnTo>
                    <a:pt x="893140" y="32758"/>
                  </a:lnTo>
                </a:path>
                <a:path w="893444" h="33020">
                  <a:moveTo>
                    <a:pt x="0" y="0"/>
                  </a:moveTo>
                  <a:lnTo>
                    <a:pt x="0" y="32758"/>
                  </a:lnTo>
                </a:path>
              </a:pathLst>
            </a:custGeom>
            <a:ln w="6438">
              <a:solidFill>
                <a:srgbClr val="96989B"/>
              </a:solidFill>
            </a:ln>
          </p:spPr>
          <p:txBody>
            <a:bodyPr wrap="square" lIns="0" tIns="0" rIns="0" bIns="0" rtlCol="0"/>
            <a:lstStyle/>
            <a:p>
              <a:pPr defTabSz="914378"/>
              <a:endParaRPr sz="1904">
                <a:solidFill>
                  <a:prstClr val="black"/>
                </a:solidFill>
                <a:latin typeface="Verdana"/>
              </a:endParaRPr>
            </a:p>
          </p:txBody>
        </p:sp>
        <p:sp>
          <p:nvSpPr>
            <p:cNvPr id="150" name="object 141">
              <a:extLst>
                <a:ext uri="{FF2B5EF4-FFF2-40B4-BE49-F238E27FC236}">
                  <a16:creationId xmlns:a16="http://schemas.microsoft.com/office/drawing/2014/main" id="{8E9A2B3F-C90A-49D1-B9EB-A0DBFBF1BE52}"/>
                </a:ext>
              </a:extLst>
            </p:cNvPr>
            <p:cNvSpPr/>
            <p:nvPr/>
          </p:nvSpPr>
          <p:spPr>
            <a:xfrm>
              <a:off x="1288465" y="5663704"/>
              <a:ext cx="7140575" cy="93980"/>
            </a:xfrm>
            <a:custGeom>
              <a:avLst/>
              <a:gdLst/>
              <a:ahLst/>
              <a:cxnLst/>
              <a:rect l="l" t="t" r="r" b="b"/>
              <a:pathLst>
                <a:path w="7140575" h="93979">
                  <a:moveTo>
                    <a:pt x="7140359" y="0"/>
                  </a:moveTo>
                  <a:lnTo>
                    <a:pt x="0" y="0"/>
                  </a:lnTo>
                  <a:lnTo>
                    <a:pt x="0" y="93548"/>
                  </a:lnTo>
                  <a:lnTo>
                    <a:pt x="7140359" y="93548"/>
                  </a:lnTo>
                  <a:lnTo>
                    <a:pt x="7140359" y="0"/>
                  </a:lnTo>
                  <a:close/>
                </a:path>
              </a:pathLst>
            </a:custGeom>
            <a:solidFill>
              <a:srgbClr val="82B42B"/>
            </a:solidFill>
          </p:spPr>
          <p:txBody>
            <a:bodyPr wrap="square" lIns="0" tIns="0" rIns="0" bIns="0" rtlCol="0"/>
            <a:lstStyle/>
            <a:p>
              <a:pPr defTabSz="914378"/>
              <a:endParaRPr sz="1904">
                <a:solidFill>
                  <a:prstClr val="black"/>
                </a:solidFill>
                <a:latin typeface="Verdana"/>
              </a:endParaRPr>
            </a:p>
          </p:txBody>
        </p:sp>
        <p:sp>
          <p:nvSpPr>
            <p:cNvPr id="151" name="object 142">
              <a:extLst>
                <a:ext uri="{FF2B5EF4-FFF2-40B4-BE49-F238E27FC236}">
                  <a16:creationId xmlns:a16="http://schemas.microsoft.com/office/drawing/2014/main" id="{094FF1D1-3E98-4D25-A62C-82827166C6BE}"/>
                </a:ext>
              </a:extLst>
            </p:cNvPr>
            <p:cNvSpPr/>
            <p:nvPr/>
          </p:nvSpPr>
          <p:spPr>
            <a:xfrm>
              <a:off x="9321945" y="5598248"/>
              <a:ext cx="0" cy="191770"/>
            </a:xfrm>
            <a:custGeom>
              <a:avLst/>
              <a:gdLst/>
              <a:ahLst/>
              <a:cxnLst/>
              <a:rect l="l" t="t" r="r" b="b"/>
              <a:pathLst>
                <a:path h="191770">
                  <a:moveTo>
                    <a:pt x="0" y="159029"/>
                  </a:moveTo>
                  <a:lnTo>
                    <a:pt x="0" y="191762"/>
                  </a:lnTo>
                </a:path>
                <a:path h="191770">
                  <a:moveTo>
                    <a:pt x="0" y="0"/>
                  </a:moveTo>
                  <a:lnTo>
                    <a:pt x="0" y="65481"/>
                  </a:lnTo>
                </a:path>
              </a:pathLst>
            </a:custGeom>
            <a:ln w="6438">
              <a:solidFill>
                <a:srgbClr val="96989B"/>
              </a:solidFill>
            </a:ln>
          </p:spPr>
          <p:txBody>
            <a:bodyPr wrap="square" lIns="0" tIns="0" rIns="0" bIns="0" rtlCol="0"/>
            <a:lstStyle/>
            <a:p>
              <a:pPr defTabSz="914378"/>
              <a:endParaRPr sz="1904">
                <a:solidFill>
                  <a:prstClr val="black"/>
                </a:solidFill>
                <a:latin typeface="Verdana"/>
              </a:endParaRPr>
            </a:p>
          </p:txBody>
        </p:sp>
        <p:sp>
          <p:nvSpPr>
            <p:cNvPr id="152" name="object 143">
              <a:extLst>
                <a:ext uri="{FF2B5EF4-FFF2-40B4-BE49-F238E27FC236}">
                  <a16:creationId xmlns:a16="http://schemas.microsoft.com/office/drawing/2014/main" id="{1F2ED2FD-06F6-4455-B029-95AE34394B9D}"/>
                </a:ext>
              </a:extLst>
            </p:cNvPr>
            <p:cNvSpPr/>
            <p:nvPr/>
          </p:nvSpPr>
          <p:spPr>
            <a:xfrm>
              <a:off x="8428825" y="5663730"/>
              <a:ext cx="1784985" cy="93980"/>
            </a:xfrm>
            <a:custGeom>
              <a:avLst/>
              <a:gdLst/>
              <a:ahLst/>
              <a:cxnLst/>
              <a:rect l="l" t="t" r="r" b="b"/>
              <a:pathLst>
                <a:path w="1784984" h="93979">
                  <a:moveTo>
                    <a:pt x="1784692" y="0"/>
                  </a:moveTo>
                  <a:lnTo>
                    <a:pt x="0" y="0"/>
                  </a:lnTo>
                  <a:lnTo>
                    <a:pt x="0" y="93548"/>
                  </a:lnTo>
                  <a:lnTo>
                    <a:pt x="1784692" y="93548"/>
                  </a:lnTo>
                  <a:lnTo>
                    <a:pt x="1784692" y="0"/>
                  </a:lnTo>
                  <a:close/>
                </a:path>
              </a:pathLst>
            </a:custGeom>
            <a:solidFill>
              <a:srgbClr val="040000"/>
            </a:solidFill>
          </p:spPr>
          <p:txBody>
            <a:bodyPr wrap="square" lIns="0" tIns="0" rIns="0" bIns="0" rtlCol="0"/>
            <a:lstStyle/>
            <a:p>
              <a:pPr defTabSz="914378"/>
              <a:endParaRPr sz="1904">
                <a:solidFill>
                  <a:prstClr val="black"/>
                </a:solidFill>
                <a:latin typeface="Verdana"/>
              </a:endParaRPr>
            </a:p>
          </p:txBody>
        </p:sp>
        <p:sp>
          <p:nvSpPr>
            <p:cNvPr id="153" name="object 144">
              <a:extLst>
                <a:ext uri="{FF2B5EF4-FFF2-40B4-BE49-F238E27FC236}">
                  <a16:creationId xmlns:a16="http://schemas.microsoft.com/office/drawing/2014/main" id="{0AE2A77B-E812-4743-89D0-C10F620BF058}"/>
                </a:ext>
              </a:extLst>
            </p:cNvPr>
            <p:cNvSpPr/>
            <p:nvPr/>
          </p:nvSpPr>
          <p:spPr>
            <a:xfrm>
              <a:off x="8428831" y="5438063"/>
              <a:ext cx="893444" cy="66040"/>
            </a:xfrm>
            <a:custGeom>
              <a:avLst/>
              <a:gdLst/>
              <a:ahLst/>
              <a:cxnLst/>
              <a:rect l="l" t="t" r="r" b="b"/>
              <a:pathLst>
                <a:path w="893445" h="66039">
                  <a:moveTo>
                    <a:pt x="893114" y="0"/>
                  </a:moveTo>
                  <a:lnTo>
                    <a:pt x="893114" y="65481"/>
                  </a:lnTo>
                </a:path>
                <a:path w="893445" h="66039">
                  <a:moveTo>
                    <a:pt x="0" y="0"/>
                  </a:moveTo>
                  <a:lnTo>
                    <a:pt x="0" y="65481"/>
                  </a:lnTo>
                </a:path>
              </a:pathLst>
            </a:custGeom>
            <a:ln w="6438">
              <a:solidFill>
                <a:srgbClr val="96989B"/>
              </a:solidFill>
            </a:ln>
          </p:spPr>
          <p:txBody>
            <a:bodyPr wrap="square" lIns="0" tIns="0" rIns="0" bIns="0" rtlCol="0"/>
            <a:lstStyle/>
            <a:p>
              <a:pPr defTabSz="914378"/>
              <a:endParaRPr sz="1904">
                <a:solidFill>
                  <a:prstClr val="black"/>
                </a:solidFill>
                <a:latin typeface="Verdana"/>
              </a:endParaRPr>
            </a:p>
          </p:txBody>
        </p:sp>
        <p:sp>
          <p:nvSpPr>
            <p:cNvPr id="154" name="object 145">
              <a:extLst>
                <a:ext uri="{FF2B5EF4-FFF2-40B4-BE49-F238E27FC236}">
                  <a16:creationId xmlns:a16="http://schemas.microsoft.com/office/drawing/2014/main" id="{22A93F5E-5F48-4454-BFBE-344E35AA2E06}"/>
                </a:ext>
              </a:extLst>
            </p:cNvPr>
            <p:cNvSpPr/>
            <p:nvPr/>
          </p:nvSpPr>
          <p:spPr>
            <a:xfrm>
              <a:off x="7982242" y="5503544"/>
              <a:ext cx="2231390" cy="95250"/>
            </a:xfrm>
            <a:custGeom>
              <a:avLst/>
              <a:gdLst/>
              <a:ahLst/>
              <a:cxnLst/>
              <a:rect l="l" t="t" r="r" b="b"/>
              <a:pathLst>
                <a:path w="2231390" h="95250">
                  <a:moveTo>
                    <a:pt x="2231275" y="0"/>
                  </a:moveTo>
                  <a:lnTo>
                    <a:pt x="0" y="0"/>
                  </a:lnTo>
                  <a:lnTo>
                    <a:pt x="0" y="94703"/>
                  </a:lnTo>
                  <a:lnTo>
                    <a:pt x="2231275" y="94703"/>
                  </a:lnTo>
                  <a:lnTo>
                    <a:pt x="2231275" y="0"/>
                  </a:lnTo>
                  <a:close/>
                </a:path>
              </a:pathLst>
            </a:custGeom>
            <a:solidFill>
              <a:srgbClr val="040000"/>
            </a:solidFill>
          </p:spPr>
          <p:txBody>
            <a:bodyPr wrap="square" lIns="0" tIns="0" rIns="0" bIns="0" rtlCol="0"/>
            <a:lstStyle/>
            <a:p>
              <a:pPr defTabSz="914378"/>
              <a:endParaRPr sz="1904">
                <a:solidFill>
                  <a:prstClr val="black"/>
                </a:solidFill>
                <a:latin typeface="Verdana"/>
              </a:endParaRPr>
            </a:p>
          </p:txBody>
        </p:sp>
        <p:sp>
          <p:nvSpPr>
            <p:cNvPr id="155" name="object 146">
              <a:extLst>
                <a:ext uri="{FF2B5EF4-FFF2-40B4-BE49-F238E27FC236}">
                  <a16:creationId xmlns:a16="http://schemas.microsoft.com/office/drawing/2014/main" id="{37542340-8B1E-44DF-9F1D-0EEFEA7D1056}"/>
                </a:ext>
              </a:extLst>
            </p:cNvPr>
            <p:cNvSpPr/>
            <p:nvPr/>
          </p:nvSpPr>
          <p:spPr>
            <a:xfrm>
              <a:off x="9321945" y="5279046"/>
              <a:ext cx="0" cy="66040"/>
            </a:xfrm>
            <a:custGeom>
              <a:avLst/>
              <a:gdLst/>
              <a:ahLst/>
              <a:cxnLst/>
              <a:rect l="l" t="t" r="r" b="b"/>
              <a:pathLst>
                <a:path h="66039">
                  <a:moveTo>
                    <a:pt x="0" y="0"/>
                  </a:moveTo>
                  <a:lnTo>
                    <a:pt x="0" y="65468"/>
                  </a:lnTo>
                </a:path>
              </a:pathLst>
            </a:custGeom>
            <a:ln w="6438">
              <a:solidFill>
                <a:srgbClr val="96989B"/>
              </a:solidFill>
            </a:ln>
          </p:spPr>
          <p:txBody>
            <a:bodyPr wrap="square" lIns="0" tIns="0" rIns="0" bIns="0" rtlCol="0"/>
            <a:lstStyle/>
            <a:p>
              <a:pPr defTabSz="914378"/>
              <a:endParaRPr sz="1904">
                <a:solidFill>
                  <a:prstClr val="black"/>
                </a:solidFill>
                <a:latin typeface="Verdana"/>
              </a:endParaRPr>
            </a:p>
          </p:txBody>
        </p:sp>
        <p:sp>
          <p:nvSpPr>
            <p:cNvPr id="156" name="object 147">
              <a:extLst>
                <a:ext uri="{FF2B5EF4-FFF2-40B4-BE49-F238E27FC236}">
                  <a16:creationId xmlns:a16="http://schemas.microsoft.com/office/drawing/2014/main" id="{E3D4D932-9744-453D-826D-69D498F038E9}"/>
                </a:ext>
              </a:extLst>
            </p:cNvPr>
            <p:cNvSpPr/>
            <p:nvPr/>
          </p:nvSpPr>
          <p:spPr>
            <a:xfrm>
              <a:off x="5750991" y="5344515"/>
              <a:ext cx="4462780" cy="93980"/>
            </a:xfrm>
            <a:custGeom>
              <a:avLst/>
              <a:gdLst/>
              <a:ahLst/>
              <a:cxnLst/>
              <a:rect l="l" t="t" r="r" b="b"/>
              <a:pathLst>
                <a:path w="4462780" h="93979">
                  <a:moveTo>
                    <a:pt x="4462526" y="0"/>
                  </a:moveTo>
                  <a:lnTo>
                    <a:pt x="0" y="0"/>
                  </a:lnTo>
                  <a:lnTo>
                    <a:pt x="0" y="93548"/>
                  </a:lnTo>
                  <a:lnTo>
                    <a:pt x="4462526" y="93548"/>
                  </a:lnTo>
                  <a:lnTo>
                    <a:pt x="4462526" y="0"/>
                  </a:lnTo>
                  <a:close/>
                </a:path>
              </a:pathLst>
            </a:custGeom>
            <a:solidFill>
              <a:srgbClr val="040000"/>
            </a:solidFill>
          </p:spPr>
          <p:txBody>
            <a:bodyPr wrap="square" lIns="0" tIns="0" rIns="0" bIns="0" rtlCol="0"/>
            <a:lstStyle/>
            <a:p>
              <a:pPr defTabSz="914378"/>
              <a:endParaRPr sz="1904">
                <a:solidFill>
                  <a:prstClr val="black"/>
                </a:solidFill>
                <a:latin typeface="Verdana"/>
              </a:endParaRPr>
            </a:p>
          </p:txBody>
        </p:sp>
        <p:sp>
          <p:nvSpPr>
            <p:cNvPr id="157" name="object 148">
              <a:extLst>
                <a:ext uri="{FF2B5EF4-FFF2-40B4-BE49-F238E27FC236}">
                  <a16:creationId xmlns:a16="http://schemas.microsoft.com/office/drawing/2014/main" id="{06C976D7-8426-4132-AD1B-76357E4108AA}"/>
                </a:ext>
              </a:extLst>
            </p:cNvPr>
            <p:cNvSpPr/>
            <p:nvPr/>
          </p:nvSpPr>
          <p:spPr>
            <a:xfrm>
              <a:off x="9321945" y="5118874"/>
              <a:ext cx="0" cy="66040"/>
            </a:xfrm>
            <a:custGeom>
              <a:avLst/>
              <a:gdLst/>
              <a:ahLst/>
              <a:cxnLst/>
              <a:rect l="l" t="t" r="r" b="b"/>
              <a:pathLst>
                <a:path h="66039">
                  <a:moveTo>
                    <a:pt x="0" y="0"/>
                  </a:moveTo>
                  <a:lnTo>
                    <a:pt x="0" y="65468"/>
                  </a:lnTo>
                </a:path>
              </a:pathLst>
            </a:custGeom>
            <a:ln w="6438">
              <a:solidFill>
                <a:srgbClr val="96989B"/>
              </a:solidFill>
            </a:ln>
          </p:spPr>
          <p:txBody>
            <a:bodyPr wrap="square" lIns="0" tIns="0" rIns="0" bIns="0" rtlCol="0"/>
            <a:lstStyle/>
            <a:p>
              <a:pPr defTabSz="914378"/>
              <a:endParaRPr sz="1904">
                <a:solidFill>
                  <a:prstClr val="black"/>
                </a:solidFill>
                <a:latin typeface="Verdana"/>
              </a:endParaRPr>
            </a:p>
          </p:txBody>
        </p:sp>
        <p:sp>
          <p:nvSpPr>
            <p:cNvPr id="158" name="object 149">
              <a:extLst>
                <a:ext uri="{FF2B5EF4-FFF2-40B4-BE49-F238E27FC236}">
                  <a16:creationId xmlns:a16="http://schemas.microsoft.com/office/drawing/2014/main" id="{DF91411D-E447-42A3-89C1-DAEF427A19A1}"/>
                </a:ext>
              </a:extLst>
            </p:cNvPr>
            <p:cNvSpPr/>
            <p:nvPr/>
          </p:nvSpPr>
          <p:spPr>
            <a:xfrm>
              <a:off x="8428825" y="4865141"/>
              <a:ext cx="1784985" cy="414020"/>
            </a:xfrm>
            <a:custGeom>
              <a:avLst/>
              <a:gdLst/>
              <a:ahLst/>
              <a:cxnLst/>
              <a:rect l="l" t="t" r="r" b="b"/>
              <a:pathLst>
                <a:path w="1784984" h="414020">
                  <a:moveTo>
                    <a:pt x="1784692" y="319201"/>
                  </a:moveTo>
                  <a:lnTo>
                    <a:pt x="288391" y="319201"/>
                  </a:lnTo>
                  <a:lnTo>
                    <a:pt x="288391" y="413905"/>
                  </a:lnTo>
                  <a:lnTo>
                    <a:pt x="1784692" y="413905"/>
                  </a:lnTo>
                  <a:lnTo>
                    <a:pt x="1784692" y="319201"/>
                  </a:lnTo>
                  <a:close/>
                </a:path>
                <a:path w="1784984" h="414020">
                  <a:moveTo>
                    <a:pt x="1784692" y="160185"/>
                  </a:moveTo>
                  <a:lnTo>
                    <a:pt x="0" y="160185"/>
                  </a:lnTo>
                  <a:lnTo>
                    <a:pt x="0" y="253733"/>
                  </a:lnTo>
                  <a:lnTo>
                    <a:pt x="1784692" y="253733"/>
                  </a:lnTo>
                  <a:lnTo>
                    <a:pt x="1784692" y="160185"/>
                  </a:lnTo>
                  <a:close/>
                </a:path>
                <a:path w="1784984" h="414020">
                  <a:moveTo>
                    <a:pt x="1784692" y="0"/>
                  </a:moveTo>
                  <a:lnTo>
                    <a:pt x="955141" y="0"/>
                  </a:lnTo>
                  <a:lnTo>
                    <a:pt x="955141" y="94703"/>
                  </a:lnTo>
                  <a:lnTo>
                    <a:pt x="1784692" y="94703"/>
                  </a:lnTo>
                  <a:lnTo>
                    <a:pt x="1784692" y="0"/>
                  </a:lnTo>
                  <a:close/>
                </a:path>
              </a:pathLst>
            </a:custGeom>
            <a:solidFill>
              <a:srgbClr val="040000"/>
            </a:solidFill>
          </p:spPr>
          <p:txBody>
            <a:bodyPr wrap="square" lIns="0" tIns="0" rIns="0" bIns="0" rtlCol="0"/>
            <a:lstStyle/>
            <a:p>
              <a:pPr defTabSz="914378"/>
              <a:endParaRPr sz="1904">
                <a:solidFill>
                  <a:prstClr val="black"/>
                </a:solidFill>
                <a:latin typeface="Verdana"/>
              </a:endParaRPr>
            </a:p>
          </p:txBody>
        </p:sp>
        <p:sp>
          <p:nvSpPr>
            <p:cNvPr id="159" name="object 150">
              <a:extLst>
                <a:ext uri="{FF2B5EF4-FFF2-40B4-BE49-F238E27FC236}">
                  <a16:creationId xmlns:a16="http://schemas.microsoft.com/office/drawing/2014/main" id="{FF2796E0-5BA5-4EFA-B17E-7895C911C71C}"/>
                </a:ext>
              </a:extLst>
            </p:cNvPr>
            <p:cNvSpPr/>
            <p:nvPr/>
          </p:nvSpPr>
          <p:spPr>
            <a:xfrm>
              <a:off x="9321945" y="4640643"/>
              <a:ext cx="0" cy="66040"/>
            </a:xfrm>
            <a:custGeom>
              <a:avLst/>
              <a:gdLst/>
              <a:ahLst/>
              <a:cxnLst/>
              <a:rect l="l" t="t" r="r" b="b"/>
              <a:pathLst>
                <a:path h="66039">
                  <a:moveTo>
                    <a:pt x="0" y="0"/>
                  </a:moveTo>
                  <a:lnTo>
                    <a:pt x="0" y="65481"/>
                  </a:lnTo>
                </a:path>
              </a:pathLst>
            </a:custGeom>
            <a:ln w="6438">
              <a:solidFill>
                <a:srgbClr val="96989B"/>
              </a:solidFill>
            </a:ln>
          </p:spPr>
          <p:txBody>
            <a:bodyPr wrap="square" lIns="0" tIns="0" rIns="0" bIns="0" rtlCol="0"/>
            <a:lstStyle/>
            <a:p>
              <a:pPr defTabSz="914378"/>
              <a:endParaRPr sz="1904">
                <a:solidFill>
                  <a:prstClr val="black"/>
                </a:solidFill>
                <a:latin typeface="Verdana"/>
              </a:endParaRPr>
            </a:p>
          </p:txBody>
        </p:sp>
        <p:sp>
          <p:nvSpPr>
            <p:cNvPr id="160" name="object 151">
              <a:extLst>
                <a:ext uri="{FF2B5EF4-FFF2-40B4-BE49-F238E27FC236}">
                  <a16:creationId xmlns:a16="http://schemas.microsoft.com/office/drawing/2014/main" id="{631134FA-D69F-47B8-A168-BA4A1AD48A71}"/>
                </a:ext>
              </a:extLst>
            </p:cNvPr>
            <p:cNvSpPr/>
            <p:nvPr/>
          </p:nvSpPr>
          <p:spPr>
            <a:xfrm>
              <a:off x="8988577" y="1993480"/>
              <a:ext cx="1225550" cy="2806700"/>
            </a:xfrm>
            <a:custGeom>
              <a:avLst/>
              <a:gdLst/>
              <a:ahLst/>
              <a:cxnLst/>
              <a:rect l="l" t="t" r="r" b="b"/>
              <a:pathLst>
                <a:path w="1225550" h="2806700">
                  <a:moveTo>
                    <a:pt x="1224940" y="2712643"/>
                  </a:moveTo>
                  <a:lnTo>
                    <a:pt x="175209" y="2712643"/>
                  </a:lnTo>
                  <a:lnTo>
                    <a:pt x="175209" y="2806192"/>
                  </a:lnTo>
                  <a:lnTo>
                    <a:pt x="1224940" y="2806192"/>
                  </a:lnTo>
                  <a:lnTo>
                    <a:pt x="1224940" y="2712643"/>
                  </a:lnTo>
                  <a:close/>
                </a:path>
                <a:path w="1225550" h="2806700">
                  <a:moveTo>
                    <a:pt x="1224940" y="2552458"/>
                  </a:moveTo>
                  <a:lnTo>
                    <a:pt x="0" y="2552458"/>
                  </a:lnTo>
                  <a:lnTo>
                    <a:pt x="0" y="2647162"/>
                  </a:lnTo>
                  <a:lnTo>
                    <a:pt x="1224940" y="2647162"/>
                  </a:lnTo>
                  <a:lnTo>
                    <a:pt x="1224940" y="2552458"/>
                  </a:lnTo>
                  <a:close/>
                </a:path>
                <a:path w="1225550" h="2806700">
                  <a:moveTo>
                    <a:pt x="1224940" y="2074227"/>
                  </a:moveTo>
                  <a:lnTo>
                    <a:pt x="333362" y="2074227"/>
                  </a:lnTo>
                  <a:lnTo>
                    <a:pt x="333362" y="2167788"/>
                  </a:lnTo>
                  <a:lnTo>
                    <a:pt x="1224940" y="2167788"/>
                  </a:lnTo>
                  <a:lnTo>
                    <a:pt x="1224940" y="2074227"/>
                  </a:lnTo>
                  <a:close/>
                </a:path>
                <a:path w="1225550" h="2806700">
                  <a:moveTo>
                    <a:pt x="1224940" y="1914055"/>
                  </a:moveTo>
                  <a:lnTo>
                    <a:pt x="175209" y="1914055"/>
                  </a:lnTo>
                  <a:lnTo>
                    <a:pt x="175209" y="2008759"/>
                  </a:lnTo>
                  <a:lnTo>
                    <a:pt x="1224940" y="2008759"/>
                  </a:lnTo>
                  <a:lnTo>
                    <a:pt x="1224940" y="1914055"/>
                  </a:lnTo>
                  <a:close/>
                </a:path>
                <a:path w="1225550" h="2806700">
                  <a:moveTo>
                    <a:pt x="1224940" y="1755025"/>
                  </a:moveTo>
                  <a:lnTo>
                    <a:pt x="454304" y="1755025"/>
                  </a:lnTo>
                  <a:lnTo>
                    <a:pt x="454304" y="1848573"/>
                  </a:lnTo>
                  <a:lnTo>
                    <a:pt x="1224940" y="1848573"/>
                  </a:lnTo>
                  <a:lnTo>
                    <a:pt x="1224940" y="1755025"/>
                  </a:lnTo>
                  <a:close/>
                </a:path>
                <a:path w="1225550" h="2806700">
                  <a:moveTo>
                    <a:pt x="1224940" y="1594840"/>
                  </a:moveTo>
                  <a:lnTo>
                    <a:pt x="575259" y="1594840"/>
                  </a:lnTo>
                  <a:lnTo>
                    <a:pt x="575259" y="1689544"/>
                  </a:lnTo>
                  <a:lnTo>
                    <a:pt x="1224940" y="1689544"/>
                  </a:lnTo>
                  <a:lnTo>
                    <a:pt x="1224940" y="1594840"/>
                  </a:lnTo>
                  <a:close/>
                </a:path>
                <a:path w="1225550" h="2806700">
                  <a:moveTo>
                    <a:pt x="1224940" y="1435823"/>
                  </a:moveTo>
                  <a:lnTo>
                    <a:pt x="631075" y="1435823"/>
                  </a:lnTo>
                  <a:lnTo>
                    <a:pt x="631075" y="1529372"/>
                  </a:lnTo>
                  <a:lnTo>
                    <a:pt x="1224940" y="1529372"/>
                  </a:lnTo>
                  <a:lnTo>
                    <a:pt x="1224940" y="1435823"/>
                  </a:lnTo>
                  <a:close/>
                </a:path>
                <a:path w="1225550" h="2806700">
                  <a:moveTo>
                    <a:pt x="1224940" y="1276807"/>
                  </a:moveTo>
                  <a:lnTo>
                    <a:pt x="837298" y="1276807"/>
                  </a:lnTo>
                  <a:lnTo>
                    <a:pt x="837298" y="1370355"/>
                  </a:lnTo>
                  <a:lnTo>
                    <a:pt x="1224940" y="1370355"/>
                  </a:lnTo>
                  <a:lnTo>
                    <a:pt x="1224940" y="1276807"/>
                  </a:lnTo>
                  <a:close/>
                </a:path>
                <a:path w="1225550" h="2806700">
                  <a:moveTo>
                    <a:pt x="1224940" y="1116634"/>
                  </a:moveTo>
                  <a:lnTo>
                    <a:pt x="672947" y="1116634"/>
                  </a:lnTo>
                  <a:lnTo>
                    <a:pt x="672947" y="1210183"/>
                  </a:lnTo>
                  <a:lnTo>
                    <a:pt x="1224940" y="1210183"/>
                  </a:lnTo>
                  <a:lnTo>
                    <a:pt x="1224940" y="1116634"/>
                  </a:lnTo>
                  <a:close/>
                </a:path>
                <a:path w="1225550" h="2806700">
                  <a:moveTo>
                    <a:pt x="1224940" y="957605"/>
                  </a:moveTo>
                  <a:lnTo>
                    <a:pt x="517880" y="957605"/>
                  </a:lnTo>
                  <a:lnTo>
                    <a:pt x="517880" y="1051153"/>
                  </a:lnTo>
                  <a:lnTo>
                    <a:pt x="1224940" y="1051153"/>
                  </a:lnTo>
                  <a:lnTo>
                    <a:pt x="1224940" y="957605"/>
                  </a:lnTo>
                  <a:close/>
                </a:path>
                <a:path w="1225550" h="2806700">
                  <a:moveTo>
                    <a:pt x="1224940" y="797420"/>
                  </a:moveTo>
                  <a:lnTo>
                    <a:pt x="676033" y="797420"/>
                  </a:lnTo>
                  <a:lnTo>
                    <a:pt x="676033" y="890968"/>
                  </a:lnTo>
                  <a:lnTo>
                    <a:pt x="1224940" y="890968"/>
                  </a:lnTo>
                  <a:lnTo>
                    <a:pt x="1224940" y="797420"/>
                  </a:lnTo>
                  <a:close/>
                </a:path>
                <a:path w="1225550" h="2806700">
                  <a:moveTo>
                    <a:pt x="1224940" y="638403"/>
                  </a:moveTo>
                  <a:lnTo>
                    <a:pt x="618667" y="638403"/>
                  </a:lnTo>
                  <a:lnTo>
                    <a:pt x="618667" y="731951"/>
                  </a:lnTo>
                  <a:lnTo>
                    <a:pt x="1224940" y="731951"/>
                  </a:lnTo>
                  <a:lnTo>
                    <a:pt x="1224940" y="638403"/>
                  </a:lnTo>
                  <a:close/>
                </a:path>
                <a:path w="1225550" h="2806700">
                  <a:moveTo>
                    <a:pt x="1224940" y="478218"/>
                  </a:moveTo>
                  <a:lnTo>
                    <a:pt x="534924" y="478218"/>
                  </a:lnTo>
                  <a:lnTo>
                    <a:pt x="534924" y="571766"/>
                  </a:lnTo>
                  <a:lnTo>
                    <a:pt x="1224940" y="571766"/>
                  </a:lnTo>
                  <a:lnTo>
                    <a:pt x="1224940" y="478218"/>
                  </a:lnTo>
                  <a:close/>
                </a:path>
                <a:path w="1225550" h="2806700">
                  <a:moveTo>
                    <a:pt x="1224940" y="319214"/>
                  </a:moveTo>
                  <a:lnTo>
                    <a:pt x="657428" y="319214"/>
                  </a:lnTo>
                  <a:lnTo>
                    <a:pt x="657428" y="412762"/>
                  </a:lnTo>
                  <a:lnTo>
                    <a:pt x="1224940" y="412762"/>
                  </a:lnTo>
                  <a:lnTo>
                    <a:pt x="1224940" y="319214"/>
                  </a:lnTo>
                  <a:close/>
                </a:path>
                <a:path w="1225550" h="2806700">
                  <a:moveTo>
                    <a:pt x="1224940" y="0"/>
                  </a:moveTo>
                  <a:lnTo>
                    <a:pt x="905522" y="0"/>
                  </a:lnTo>
                  <a:lnTo>
                    <a:pt x="905522" y="93548"/>
                  </a:lnTo>
                  <a:lnTo>
                    <a:pt x="1224940" y="93548"/>
                  </a:lnTo>
                  <a:lnTo>
                    <a:pt x="1224940" y="0"/>
                  </a:lnTo>
                  <a:close/>
                </a:path>
              </a:pathLst>
            </a:custGeom>
            <a:solidFill>
              <a:srgbClr val="040000"/>
            </a:solidFill>
          </p:spPr>
          <p:txBody>
            <a:bodyPr wrap="square" lIns="0" tIns="0" rIns="0" bIns="0" rtlCol="0"/>
            <a:lstStyle/>
            <a:p>
              <a:pPr defTabSz="914378"/>
              <a:endParaRPr sz="1904">
                <a:solidFill>
                  <a:prstClr val="black"/>
                </a:solidFill>
                <a:latin typeface="Verdana"/>
              </a:endParaRPr>
            </a:p>
          </p:txBody>
        </p:sp>
        <p:sp>
          <p:nvSpPr>
            <p:cNvPr id="161" name="object 152">
              <a:extLst>
                <a:ext uri="{FF2B5EF4-FFF2-40B4-BE49-F238E27FC236}">
                  <a16:creationId xmlns:a16="http://schemas.microsoft.com/office/drawing/2014/main" id="{5B1E6074-3777-4672-B1C9-2BB24D0C362F}"/>
                </a:ext>
              </a:extLst>
            </p:cNvPr>
            <p:cNvSpPr/>
            <p:nvPr/>
          </p:nvSpPr>
          <p:spPr>
            <a:xfrm>
              <a:off x="1288470" y="1960745"/>
              <a:ext cx="0" cy="3829685"/>
            </a:xfrm>
            <a:custGeom>
              <a:avLst/>
              <a:gdLst/>
              <a:ahLst/>
              <a:cxnLst/>
              <a:rect l="l" t="t" r="r" b="b"/>
              <a:pathLst>
                <a:path h="3829685">
                  <a:moveTo>
                    <a:pt x="0" y="0"/>
                  </a:moveTo>
                  <a:lnTo>
                    <a:pt x="0" y="3829265"/>
                  </a:lnTo>
                </a:path>
              </a:pathLst>
            </a:custGeom>
            <a:ln w="12877">
              <a:solidFill>
                <a:srgbClr val="696B71"/>
              </a:solidFill>
            </a:ln>
          </p:spPr>
          <p:txBody>
            <a:bodyPr wrap="square" lIns="0" tIns="0" rIns="0" bIns="0" rtlCol="0"/>
            <a:lstStyle/>
            <a:p>
              <a:pPr defTabSz="914378"/>
              <a:endParaRPr sz="1904">
                <a:solidFill>
                  <a:prstClr val="black"/>
                </a:solidFill>
                <a:latin typeface="Verdana"/>
              </a:endParaRPr>
            </a:p>
          </p:txBody>
        </p:sp>
      </p:grpSp>
      <p:sp>
        <p:nvSpPr>
          <p:cNvPr id="162" name="object 153">
            <a:extLst>
              <a:ext uri="{FF2B5EF4-FFF2-40B4-BE49-F238E27FC236}">
                <a16:creationId xmlns:a16="http://schemas.microsoft.com/office/drawing/2014/main" id="{592E22AA-2706-4423-9ECC-EB7E0D025243}"/>
              </a:ext>
            </a:extLst>
          </p:cNvPr>
          <p:cNvSpPr txBox="1"/>
          <p:nvPr/>
        </p:nvSpPr>
        <p:spPr>
          <a:xfrm>
            <a:off x="2981383" y="2764131"/>
            <a:ext cx="161711" cy="96599"/>
          </a:xfrm>
          <a:prstGeom prst="rect">
            <a:avLst/>
          </a:prstGeom>
        </p:spPr>
        <p:txBody>
          <a:bodyPr vert="horz" wrap="square" lIns="0" tIns="11083" rIns="0" bIns="0" rtlCol="0">
            <a:spAutoFit/>
          </a:bodyPr>
          <a:lstStyle/>
          <a:p>
            <a:pPr marL="10076" defTabSz="914378">
              <a:spcBef>
                <a:spcPts val="87"/>
              </a:spcBef>
            </a:pPr>
            <a:r>
              <a:rPr sz="555" spc="4" dirty="0">
                <a:solidFill>
                  <a:srgbClr val="FFFFFF"/>
                </a:solidFill>
                <a:latin typeface="Open Sans"/>
                <a:cs typeface="Open Sans"/>
              </a:rPr>
              <a:t>51%</a:t>
            </a:r>
            <a:endParaRPr sz="555">
              <a:solidFill>
                <a:prstClr val="black"/>
              </a:solidFill>
              <a:latin typeface="Open Sans"/>
              <a:cs typeface="Open Sans"/>
            </a:endParaRPr>
          </a:p>
        </p:txBody>
      </p:sp>
      <p:sp>
        <p:nvSpPr>
          <p:cNvPr id="163" name="object 154">
            <a:extLst>
              <a:ext uri="{FF2B5EF4-FFF2-40B4-BE49-F238E27FC236}">
                <a16:creationId xmlns:a16="http://schemas.microsoft.com/office/drawing/2014/main" id="{1A35B305-2565-4D85-8156-5A7880E60E87}"/>
              </a:ext>
            </a:extLst>
          </p:cNvPr>
          <p:cNvSpPr txBox="1"/>
          <p:nvPr/>
        </p:nvSpPr>
        <p:spPr>
          <a:xfrm>
            <a:off x="2985458" y="2890680"/>
            <a:ext cx="161711" cy="96599"/>
          </a:xfrm>
          <a:prstGeom prst="rect">
            <a:avLst/>
          </a:prstGeom>
        </p:spPr>
        <p:txBody>
          <a:bodyPr vert="horz" wrap="square" lIns="0" tIns="11083" rIns="0" bIns="0" rtlCol="0">
            <a:spAutoFit/>
          </a:bodyPr>
          <a:lstStyle/>
          <a:p>
            <a:pPr marL="10076" defTabSz="914378">
              <a:spcBef>
                <a:spcPts val="87"/>
              </a:spcBef>
            </a:pPr>
            <a:r>
              <a:rPr sz="555" spc="4" dirty="0">
                <a:solidFill>
                  <a:srgbClr val="FFFFFF"/>
                </a:solidFill>
                <a:latin typeface="Open Sans"/>
                <a:cs typeface="Open Sans"/>
              </a:rPr>
              <a:t>51%</a:t>
            </a:r>
            <a:endParaRPr sz="555">
              <a:solidFill>
                <a:prstClr val="black"/>
              </a:solidFill>
              <a:latin typeface="Open Sans"/>
              <a:cs typeface="Open Sans"/>
            </a:endParaRPr>
          </a:p>
        </p:txBody>
      </p:sp>
      <p:sp>
        <p:nvSpPr>
          <p:cNvPr id="164" name="object 155">
            <a:extLst>
              <a:ext uri="{FF2B5EF4-FFF2-40B4-BE49-F238E27FC236}">
                <a16:creationId xmlns:a16="http://schemas.microsoft.com/office/drawing/2014/main" id="{6216EEF3-807A-4BD7-9D4D-0112C27AC1DB}"/>
              </a:ext>
            </a:extLst>
          </p:cNvPr>
          <p:cNvSpPr txBox="1"/>
          <p:nvPr/>
        </p:nvSpPr>
        <p:spPr>
          <a:xfrm>
            <a:off x="2910958" y="3017299"/>
            <a:ext cx="161711" cy="96599"/>
          </a:xfrm>
          <a:prstGeom prst="rect">
            <a:avLst/>
          </a:prstGeom>
        </p:spPr>
        <p:txBody>
          <a:bodyPr vert="horz" wrap="square" lIns="0" tIns="11083" rIns="0" bIns="0" rtlCol="0">
            <a:spAutoFit/>
          </a:bodyPr>
          <a:lstStyle/>
          <a:p>
            <a:pPr marL="10076" defTabSz="914378">
              <a:spcBef>
                <a:spcPts val="87"/>
              </a:spcBef>
            </a:pPr>
            <a:r>
              <a:rPr sz="555" spc="4" dirty="0">
                <a:solidFill>
                  <a:srgbClr val="FFFFFF"/>
                </a:solidFill>
                <a:latin typeface="Open Sans"/>
                <a:cs typeface="Open Sans"/>
              </a:rPr>
              <a:t>49%</a:t>
            </a:r>
            <a:endParaRPr sz="555">
              <a:solidFill>
                <a:prstClr val="black"/>
              </a:solidFill>
              <a:latin typeface="Open Sans"/>
              <a:cs typeface="Open Sans"/>
            </a:endParaRPr>
          </a:p>
        </p:txBody>
      </p:sp>
      <p:sp>
        <p:nvSpPr>
          <p:cNvPr id="165" name="object 156">
            <a:extLst>
              <a:ext uri="{FF2B5EF4-FFF2-40B4-BE49-F238E27FC236}">
                <a16:creationId xmlns:a16="http://schemas.microsoft.com/office/drawing/2014/main" id="{A0AFE329-F69C-48A9-9F48-E84016542766}"/>
              </a:ext>
            </a:extLst>
          </p:cNvPr>
          <p:cNvSpPr txBox="1"/>
          <p:nvPr/>
        </p:nvSpPr>
        <p:spPr>
          <a:xfrm>
            <a:off x="2866846" y="3143919"/>
            <a:ext cx="161711" cy="96599"/>
          </a:xfrm>
          <a:prstGeom prst="rect">
            <a:avLst/>
          </a:prstGeom>
        </p:spPr>
        <p:txBody>
          <a:bodyPr vert="horz" wrap="square" lIns="0" tIns="11083" rIns="0" bIns="0" rtlCol="0">
            <a:spAutoFit/>
          </a:bodyPr>
          <a:lstStyle/>
          <a:p>
            <a:pPr marL="10076" defTabSz="914378">
              <a:spcBef>
                <a:spcPts val="87"/>
              </a:spcBef>
            </a:pPr>
            <a:r>
              <a:rPr sz="555" spc="4" dirty="0">
                <a:solidFill>
                  <a:srgbClr val="FFFFFF"/>
                </a:solidFill>
                <a:latin typeface="Open Sans"/>
                <a:cs typeface="Open Sans"/>
              </a:rPr>
              <a:t>48%</a:t>
            </a:r>
            <a:endParaRPr sz="555">
              <a:solidFill>
                <a:prstClr val="black"/>
              </a:solidFill>
              <a:latin typeface="Open Sans"/>
              <a:cs typeface="Open Sans"/>
            </a:endParaRPr>
          </a:p>
        </p:txBody>
      </p:sp>
      <p:sp>
        <p:nvSpPr>
          <p:cNvPr id="166" name="object 157">
            <a:extLst>
              <a:ext uri="{FF2B5EF4-FFF2-40B4-BE49-F238E27FC236}">
                <a16:creationId xmlns:a16="http://schemas.microsoft.com/office/drawing/2014/main" id="{38F57D71-4E9D-4BB4-AA87-8DBCEE09FCD4}"/>
              </a:ext>
            </a:extLst>
          </p:cNvPr>
          <p:cNvSpPr txBox="1"/>
          <p:nvPr/>
        </p:nvSpPr>
        <p:spPr>
          <a:xfrm>
            <a:off x="2864201" y="3270468"/>
            <a:ext cx="161711" cy="96599"/>
          </a:xfrm>
          <a:prstGeom prst="rect">
            <a:avLst/>
          </a:prstGeom>
        </p:spPr>
        <p:txBody>
          <a:bodyPr vert="horz" wrap="square" lIns="0" tIns="11083" rIns="0" bIns="0" rtlCol="0">
            <a:spAutoFit/>
          </a:bodyPr>
          <a:lstStyle/>
          <a:p>
            <a:pPr marL="10076" defTabSz="914378">
              <a:spcBef>
                <a:spcPts val="87"/>
              </a:spcBef>
            </a:pPr>
            <a:r>
              <a:rPr sz="555" spc="4" dirty="0">
                <a:solidFill>
                  <a:srgbClr val="FFFFFF"/>
                </a:solidFill>
                <a:latin typeface="Open Sans"/>
                <a:cs typeface="Open Sans"/>
              </a:rPr>
              <a:t>48%</a:t>
            </a:r>
            <a:endParaRPr sz="555">
              <a:solidFill>
                <a:prstClr val="black"/>
              </a:solidFill>
              <a:latin typeface="Open Sans"/>
              <a:cs typeface="Open Sans"/>
            </a:endParaRPr>
          </a:p>
        </p:txBody>
      </p:sp>
      <p:sp>
        <p:nvSpPr>
          <p:cNvPr id="167" name="object 158">
            <a:extLst>
              <a:ext uri="{FF2B5EF4-FFF2-40B4-BE49-F238E27FC236}">
                <a16:creationId xmlns:a16="http://schemas.microsoft.com/office/drawing/2014/main" id="{DFC05C2C-6B5F-4076-A5CE-DFCA73ED75BC}"/>
              </a:ext>
            </a:extLst>
          </p:cNvPr>
          <p:cNvSpPr txBox="1"/>
          <p:nvPr/>
        </p:nvSpPr>
        <p:spPr>
          <a:xfrm>
            <a:off x="2807647" y="3397087"/>
            <a:ext cx="161711" cy="96599"/>
          </a:xfrm>
          <a:prstGeom prst="rect">
            <a:avLst/>
          </a:prstGeom>
        </p:spPr>
        <p:txBody>
          <a:bodyPr vert="horz" wrap="square" lIns="0" tIns="11083" rIns="0" bIns="0" rtlCol="0">
            <a:spAutoFit/>
          </a:bodyPr>
          <a:lstStyle/>
          <a:p>
            <a:pPr marL="10076" defTabSz="914378">
              <a:spcBef>
                <a:spcPts val="87"/>
              </a:spcBef>
            </a:pPr>
            <a:r>
              <a:rPr sz="555" spc="4" dirty="0">
                <a:solidFill>
                  <a:srgbClr val="FFFFFF"/>
                </a:solidFill>
                <a:latin typeface="Open Sans"/>
                <a:cs typeface="Open Sans"/>
              </a:rPr>
              <a:t>46%</a:t>
            </a:r>
            <a:endParaRPr sz="555">
              <a:solidFill>
                <a:prstClr val="black"/>
              </a:solidFill>
              <a:latin typeface="Open Sans"/>
              <a:cs typeface="Open Sans"/>
            </a:endParaRPr>
          </a:p>
        </p:txBody>
      </p:sp>
      <p:sp>
        <p:nvSpPr>
          <p:cNvPr id="168" name="object 159">
            <a:extLst>
              <a:ext uri="{FF2B5EF4-FFF2-40B4-BE49-F238E27FC236}">
                <a16:creationId xmlns:a16="http://schemas.microsoft.com/office/drawing/2014/main" id="{99CB6FBF-B0CD-46D0-8761-AF531BF09D69}"/>
              </a:ext>
            </a:extLst>
          </p:cNvPr>
          <p:cNvSpPr txBox="1"/>
          <p:nvPr/>
        </p:nvSpPr>
        <p:spPr>
          <a:xfrm>
            <a:off x="2794707" y="3523635"/>
            <a:ext cx="161711" cy="96599"/>
          </a:xfrm>
          <a:prstGeom prst="rect">
            <a:avLst/>
          </a:prstGeom>
        </p:spPr>
        <p:txBody>
          <a:bodyPr vert="horz" wrap="square" lIns="0" tIns="11083" rIns="0" bIns="0" rtlCol="0">
            <a:spAutoFit/>
          </a:bodyPr>
          <a:lstStyle/>
          <a:p>
            <a:pPr marL="10076" defTabSz="914378">
              <a:spcBef>
                <a:spcPts val="87"/>
              </a:spcBef>
            </a:pPr>
            <a:r>
              <a:rPr sz="555" spc="4" dirty="0">
                <a:solidFill>
                  <a:srgbClr val="FFFFFF"/>
                </a:solidFill>
                <a:latin typeface="Open Sans"/>
                <a:cs typeface="Open Sans"/>
              </a:rPr>
              <a:t>46%</a:t>
            </a:r>
            <a:endParaRPr sz="555">
              <a:solidFill>
                <a:prstClr val="black"/>
              </a:solidFill>
              <a:latin typeface="Open Sans"/>
              <a:cs typeface="Open Sans"/>
            </a:endParaRPr>
          </a:p>
        </p:txBody>
      </p:sp>
      <p:sp>
        <p:nvSpPr>
          <p:cNvPr id="169" name="object 160">
            <a:extLst>
              <a:ext uri="{FF2B5EF4-FFF2-40B4-BE49-F238E27FC236}">
                <a16:creationId xmlns:a16="http://schemas.microsoft.com/office/drawing/2014/main" id="{451109E5-D9D3-4EA7-83C0-88AFB82963D5}"/>
              </a:ext>
            </a:extLst>
          </p:cNvPr>
          <p:cNvSpPr txBox="1"/>
          <p:nvPr/>
        </p:nvSpPr>
        <p:spPr>
          <a:xfrm>
            <a:off x="2783410" y="3650325"/>
            <a:ext cx="161711" cy="96599"/>
          </a:xfrm>
          <a:prstGeom prst="rect">
            <a:avLst/>
          </a:prstGeom>
        </p:spPr>
        <p:txBody>
          <a:bodyPr vert="horz" wrap="square" lIns="0" tIns="11083" rIns="0" bIns="0" rtlCol="0">
            <a:spAutoFit/>
          </a:bodyPr>
          <a:lstStyle/>
          <a:p>
            <a:pPr marL="10076" defTabSz="914378">
              <a:spcBef>
                <a:spcPts val="87"/>
              </a:spcBef>
            </a:pPr>
            <a:r>
              <a:rPr sz="555" spc="4" dirty="0">
                <a:solidFill>
                  <a:srgbClr val="FFFFFF"/>
                </a:solidFill>
                <a:latin typeface="Open Sans"/>
                <a:cs typeface="Open Sans"/>
              </a:rPr>
              <a:t>45%</a:t>
            </a:r>
            <a:endParaRPr sz="555">
              <a:solidFill>
                <a:prstClr val="black"/>
              </a:solidFill>
              <a:latin typeface="Open Sans"/>
              <a:cs typeface="Open Sans"/>
            </a:endParaRPr>
          </a:p>
        </p:txBody>
      </p:sp>
      <p:sp>
        <p:nvSpPr>
          <p:cNvPr id="170" name="object 161">
            <a:extLst>
              <a:ext uri="{FF2B5EF4-FFF2-40B4-BE49-F238E27FC236}">
                <a16:creationId xmlns:a16="http://schemas.microsoft.com/office/drawing/2014/main" id="{9CCB7D6C-965A-4BFF-8EA5-19000F425D11}"/>
              </a:ext>
            </a:extLst>
          </p:cNvPr>
          <p:cNvSpPr txBox="1"/>
          <p:nvPr/>
        </p:nvSpPr>
        <p:spPr>
          <a:xfrm>
            <a:off x="2690465" y="3776874"/>
            <a:ext cx="161711" cy="96599"/>
          </a:xfrm>
          <a:prstGeom prst="rect">
            <a:avLst/>
          </a:prstGeom>
        </p:spPr>
        <p:txBody>
          <a:bodyPr vert="horz" wrap="square" lIns="0" tIns="11083" rIns="0" bIns="0" rtlCol="0">
            <a:spAutoFit/>
          </a:bodyPr>
          <a:lstStyle/>
          <a:p>
            <a:pPr marL="10076" defTabSz="914378">
              <a:spcBef>
                <a:spcPts val="87"/>
              </a:spcBef>
            </a:pPr>
            <a:r>
              <a:rPr sz="555" spc="4" dirty="0">
                <a:solidFill>
                  <a:srgbClr val="FFFFFF"/>
                </a:solidFill>
                <a:latin typeface="Open Sans"/>
                <a:cs typeface="Open Sans"/>
              </a:rPr>
              <a:t>43%</a:t>
            </a:r>
            <a:endParaRPr sz="555">
              <a:solidFill>
                <a:prstClr val="black"/>
              </a:solidFill>
              <a:latin typeface="Open Sans"/>
              <a:cs typeface="Open Sans"/>
            </a:endParaRPr>
          </a:p>
        </p:txBody>
      </p:sp>
      <p:sp>
        <p:nvSpPr>
          <p:cNvPr id="171" name="object 162">
            <a:extLst>
              <a:ext uri="{FF2B5EF4-FFF2-40B4-BE49-F238E27FC236}">
                <a16:creationId xmlns:a16="http://schemas.microsoft.com/office/drawing/2014/main" id="{2CB55DE9-6C05-4814-BFE4-40A20EB59DA9}"/>
              </a:ext>
            </a:extLst>
          </p:cNvPr>
          <p:cNvSpPr txBox="1"/>
          <p:nvPr/>
        </p:nvSpPr>
        <p:spPr>
          <a:xfrm>
            <a:off x="2664583" y="3903423"/>
            <a:ext cx="161711" cy="96599"/>
          </a:xfrm>
          <a:prstGeom prst="rect">
            <a:avLst/>
          </a:prstGeom>
        </p:spPr>
        <p:txBody>
          <a:bodyPr vert="horz" wrap="square" lIns="0" tIns="11083" rIns="0" bIns="0" rtlCol="0">
            <a:spAutoFit/>
          </a:bodyPr>
          <a:lstStyle/>
          <a:p>
            <a:pPr marL="10076" defTabSz="914378">
              <a:spcBef>
                <a:spcPts val="87"/>
              </a:spcBef>
            </a:pPr>
            <a:r>
              <a:rPr sz="555" spc="4" dirty="0">
                <a:solidFill>
                  <a:srgbClr val="FFFFFF"/>
                </a:solidFill>
                <a:latin typeface="Open Sans"/>
                <a:cs typeface="Open Sans"/>
              </a:rPr>
              <a:t>42%</a:t>
            </a:r>
            <a:endParaRPr sz="555">
              <a:solidFill>
                <a:prstClr val="black"/>
              </a:solidFill>
              <a:latin typeface="Open Sans"/>
              <a:cs typeface="Open Sans"/>
            </a:endParaRPr>
          </a:p>
        </p:txBody>
      </p:sp>
      <p:sp>
        <p:nvSpPr>
          <p:cNvPr id="172" name="object 163">
            <a:extLst>
              <a:ext uri="{FF2B5EF4-FFF2-40B4-BE49-F238E27FC236}">
                <a16:creationId xmlns:a16="http://schemas.microsoft.com/office/drawing/2014/main" id="{974FD959-E3B9-48A5-8736-57846E1BBD23}"/>
              </a:ext>
            </a:extLst>
          </p:cNvPr>
          <p:cNvSpPr txBox="1"/>
          <p:nvPr/>
        </p:nvSpPr>
        <p:spPr>
          <a:xfrm>
            <a:off x="2428146" y="4030042"/>
            <a:ext cx="161711" cy="96599"/>
          </a:xfrm>
          <a:prstGeom prst="rect">
            <a:avLst/>
          </a:prstGeom>
        </p:spPr>
        <p:txBody>
          <a:bodyPr vert="horz" wrap="square" lIns="0" tIns="11083" rIns="0" bIns="0" rtlCol="0">
            <a:spAutoFit/>
          </a:bodyPr>
          <a:lstStyle/>
          <a:p>
            <a:pPr marL="10076" defTabSz="914378">
              <a:spcBef>
                <a:spcPts val="87"/>
              </a:spcBef>
            </a:pPr>
            <a:r>
              <a:rPr sz="555" spc="4" dirty="0">
                <a:solidFill>
                  <a:srgbClr val="FFFFFF"/>
                </a:solidFill>
                <a:latin typeface="Open Sans"/>
                <a:cs typeface="Open Sans"/>
              </a:rPr>
              <a:t>35%</a:t>
            </a:r>
            <a:endParaRPr sz="555">
              <a:solidFill>
                <a:prstClr val="black"/>
              </a:solidFill>
              <a:latin typeface="Open Sans"/>
              <a:cs typeface="Open Sans"/>
            </a:endParaRPr>
          </a:p>
        </p:txBody>
      </p:sp>
      <p:sp>
        <p:nvSpPr>
          <p:cNvPr id="173" name="object 164">
            <a:extLst>
              <a:ext uri="{FF2B5EF4-FFF2-40B4-BE49-F238E27FC236}">
                <a16:creationId xmlns:a16="http://schemas.microsoft.com/office/drawing/2014/main" id="{EF05B73D-828B-46F4-9FED-75B4EB05182C}"/>
              </a:ext>
            </a:extLst>
          </p:cNvPr>
          <p:cNvSpPr txBox="1"/>
          <p:nvPr/>
        </p:nvSpPr>
        <p:spPr>
          <a:xfrm>
            <a:off x="2417778" y="4156590"/>
            <a:ext cx="161711" cy="96599"/>
          </a:xfrm>
          <a:prstGeom prst="rect">
            <a:avLst/>
          </a:prstGeom>
        </p:spPr>
        <p:txBody>
          <a:bodyPr vert="horz" wrap="square" lIns="0" tIns="11083" rIns="0" bIns="0" rtlCol="0">
            <a:spAutoFit/>
          </a:bodyPr>
          <a:lstStyle/>
          <a:p>
            <a:pPr marL="10076" defTabSz="914378">
              <a:spcBef>
                <a:spcPts val="87"/>
              </a:spcBef>
            </a:pPr>
            <a:r>
              <a:rPr sz="555" spc="4" dirty="0">
                <a:solidFill>
                  <a:srgbClr val="FFFFFF"/>
                </a:solidFill>
                <a:latin typeface="Open Sans"/>
                <a:cs typeface="Open Sans"/>
              </a:rPr>
              <a:t>35%</a:t>
            </a:r>
            <a:endParaRPr sz="555">
              <a:solidFill>
                <a:prstClr val="black"/>
              </a:solidFill>
              <a:latin typeface="Open Sans"/>
              <a:cs typeface="Open Sans"/>
            </a:endParaRPr>
          </a:p>
        </p:txBody>
      </p:sp>
      <p:sp>
        <p:nvSpPr>
          <p:cNvPr id="174" name="object 165">
            <a:extLst>
              <a:ext uri="{FF2B5EF4-FFF2-40B4-BE49-F238E27FC236}">
                <a16:creationId xmlns:a16="http://schemas.microsoft.com/office/drawing/2014/main" id="{C8EB96C4-F248-4C80-BC31-131BC7F61913}"/>
              </a:ext>
            </a:extLst>
          </p:cNvPr>
          <p:cNvSpPr txBox="1"/>
          <p:nvPr/>
        </p:nvSpPr>
        <p:spPr>
          <a:xfrm>
            <a:off x="2358794" y="4283139"/>
            <a:ext cx="161711" cy="96599"/>
          </a:xfrm>
          <a:prstGeom prst="rect">
            <a:avLst/>
          </a:prstGeom>
        </p:spPr>
        <p:txBody>
          <a:bodyPr vert="horz" wrap="square" lIns="0" tIns="11083" rIns="0" bIns="0" rtlCol="0">
            <a:spAutoFit/>
          </a:bodyPr>
          <a:lstStyle/>
          <a:p>
            <a:pPr marL="10076" defTabSz="914378">
              <a:spcBef>
                <a:spcPts val="87"/>
              </a:spcBef>
            </a:pPr>
            <a:r>
              <a:rPr sz="555" spc="4" dirty="0">
                <a:solidFill>
                  <a:srgbClr val="FFFFFF"/>
                </a:solidFill>
                <a:latin typeface="Open Sans"/>
                <a:cs typeface="Open Sans"/>
              </a:rPr>
              <a:t>33%</a:t>
            </a:r>
            <a:endParaRPr sz="555">
              <a:solidFill>
                <a:prstClr val="black"/>
              </a:solidFill>
              <a:latin typeface="Open Sans"/>
              <a:cs typeface="Open Sans"/>
            </a:endParaRPr>
          </a:p>
        </p:txBody>
      </p:sp>
      <p:sp>
        <p:nvSpPr>
          <p:cNvPr id="175" name="object 166">
            <a:extLst>
              <a:ext uri="{FF2B5EF4-FFF2-40B4-BE49-F238E27FC236}">
                <a16:creationId xmlns:a16="http://schemas.microsoft.com/office/drawing/2014/main" id="{929125BF-5579-4136-BFEE-4BFDFAC431D9}"/>
              </a:ext>
            </a:extLst>
          </p:cNvPr>
          <p:cNvSpPr txBox="1"/>
          <p:nvPr/>
        </p:nvSpPr>
        <p:spPr>
          <a:xfrm>
            <a:off x="2358794" y="4409758"/>
            <a:ext cx="161711" cy="96599"/>
          </a:xfrm>
          <a:prstGeom prst="rect">
            <a:avLst/>
          </a:prstGeom>
        </p:spPr>
        <p:txBody>
          <a:bodyPr vert="horz" wrap="square" lIns="0" tIns="11083" rIns="0" bIns="0" rtlCol="0">
            <a:spAutoFit/>
          </a:bodyPr>
          <a:lstStyle/>
          <a:p>
            <a:pPr marL="10076" defTabSz="914378">
              <a:spcBef>
                <a:spcPts val="87"/>
              </a:spcBef>
            </a:pPr>
            <a:r>
              <a:rPr sz="555" spc="4" dirty="0">
                <a:solidFill>
                  <a:srgbClr val="FFFFFF"/>
                </a:solidFill>
                <a:latin typeface="Open Sans"/>
                <a:cs typeface="Open Sans"/>
              </a:rPr>
              <a:t>33%</a:t>
            </a:r>
            <a:endParaRPr sz="555">
              <a:solidFill>
                <a:prstClr val="black"/>
              </a:solidFill>
              <a:latin typeface="Open Sans"/>
              <a:cs typeface="Open Sans"/>
            </a:endParaRPr>
          </a:p>
        </p:txBody>
      </p:sp>
      <p:sp>
        <p:nvSpPr>
          <p:cNvPr id="176" name="object 167">
            <a:extLst>
              <a:ext uri="{FF2B5EF4-FFF2-40B4-BE49-F238E27FC236}">
                <a16:creationId xmlns:a16="http://schemas.microsoft.com/office/drawing/2014/main" id="{754FEC32-3800-4C32-87B9-2D4C83643EB9}"/>
              </a:ext>
            </a:extLst>
          </p:cNvPr>
          <p:cNvSpPr txBox="1"/>
          <p:nvPr/>
        </p:nvSpPr>
        <p:spPr>
          <a:xfrm>
            <a:off x="2289371" y="4536378"/>
            <a:ext cx="161711" cy="96599"/>
          </a:xfrm>
          <a:prstGeom prst="rect">
            <a:avLst/>
          </a:prstGeom>
        </p:spPr>
        <p:txBody>
          <a:bodyPr vert="horz" wrap="square" lIns="0" tIns="11083" rIns="0" bIns="0" rtlCol="0">
            <a:spAutoFit/>
          </a:bodyPr>
          <a:lstStyle/>
          <a:p>
            <a:pPr marL="10076" defTabSz="914378">
              <a:spcBef>
                <a:spcPts val="87"/>
              </a:spcBef>
            </a:pPr>
            <a:r>
              <a:rPr sz="555" spc="4" dirty="0">
                <a:solidFill>
                  <a:srgbClr val="FFFFFF"/>
                </a:solidFill>
                <a:latin typeface="Open Sans"/>
                <a:cs typeface="Open Sans"/>
              </a:rPr>
              <a:t>31%</a:t>
            </a:r>
            <a:endParaRPr sz="555">
              <a:solidFill>
                <a:prstClr val="black"/>
              </a:solidFill>
              <a:latin typeface="Open Sans"/>
              <a:cs typeface="Open Sans"/>
            </a:endParaRPr>
          </a:p>
        </p:txBody>
      </p:sp>
      <p:sp>
        <p:nvSpPr>
          <p:cNvPr id="177" name="object 168">
            <a:extLst>
              <a:ext uri="{FF2B5EF4-FFF2-40B4-BE49-F238E27FC236}">
                <a16:creationId xmlns:a16="http://schemas.microsoft.com/office/drawing/2014/main" id="{46099013-1883-4B75-A58E-982B8764E335}"/>
              </a:ext>
            </a:extLst>
          </p:cNvPr>
          <p:cNvSpPr txBox="1"/>
          <p:nvPr/>
        </p:nvSpPr>
        <p:spPr>
          <a:xfrm>
            <a:off x="2219877" y="4662927"/>
            <a:ext cx="161711" cy="96599"/>
          </a:xfrm>
          <a:prstGeom prst="rect">
            <a:avLst/>
          </a:prstGeom>
        </p:spPr>
        <p:txBody>
          <a:bodyPr vert="horz" wrap="square" lIns="0" tIns="11083" rIns="0" bIns="0" rtlCol="0">
            <a:spAutoFit/>
          </a:bodyPr>
          <a:lstStyle/>
          <a:p>
            <a:pPr marL="10076" defTabSz="914378">
              <a:spcBef>
                <a:spcPts val="87"/>
              </a:spcBef>
            </a:pPr>
            <a:r>
              <a:rPr sz="555" spc="4" dirty="0">
                <a:solidFill>
                  <a:srgbClr val="FFFFFF"/>
                </a:solidFill>
                <a:latin typeface="Open Sans"/>
                <a:cs typeface="Open Sans"/>
              </a:rPr>
              <a:t>29%</a:t>
            </a:r>
            <a:endParaRPr sz="555">
              <a:solidFill>
                <a:prstClr val="black"/>
              </a:solidFill>
              <a:latin typeface="Open Sans"/>
              <a:cs typeface="Open Sans"/>
            </a:endParaRPr>
          </a:p>
        </p:txBody>
      </p:sp>
      <p:sp>
        <p:nvSpPr>
          <p:cNvPr id="178" name="object 169">
            <a:extLst>
              <a:ext uri="{FF2B5EF4-FFF2-40B4-BE49-F238E27FC236}">
                <a16:creationId xmlns:a16="http://schemas.microsoft.com/office/drawing/2014/main" id="{76EEEEDF-E400-4D1A-AE9C-5BF8C52D5C9F}"/>
              </a:ext>
            </a:extLst>
          </p:cNvPr>
          <p:cNvSpPr txBox="1"/>
          <p:nvPr/>
        </p:nvSpPr>
        <p:spPr>
          <a:xfrm>
            <a:off x="2084321" y="4789546"/>
            <a:ext cx="161711" cy="96599"/>
          </a:xfrm>
          <a:prstGeom prst="rect">
            <a:avLst/>
          </a:prstGeom>
        </p:spPr>
        <p:txBody>
          <a:bodyPr vert="horz" wrap="square" lIns="0" tIns="11083" rIns="0" bIns="0" rtlCol="0">
            <a:spAutoFit/>
          </a:bodyPr>
          <a:lstStyle/>
          <a:p>
            <a:pPr marL="10076" defTabSz="914378">
              <a:spcBef>
                <a:spcPts val="87"/>
              </a:spcBef>
            </a:pPr>
            <a:r>
              <a:rPr sz="555" spc="4" dirty="0">
                <a:solidFill>
                  <a:srgbClr val="FFFFFF"/>
                </a:solidFill>
                <a:latin typeface="Open Sans"/>
                <a:cs typeface="Open Sans"/>
              </a:rPr>
              <a:t>26%</a:t>
            </a:r>
            <a:endParaRPr sz="555">
              <a:solidFill>
                <a:prstClr val="black"/>
              </a:solidFill>
              <a:latin typeface="Open Sans"/>
              <a:cs typeface="Open Sans"/>
            </a:endParaRPr>
          </a:p>
        </p:txBody>
      </p:sp>
      <p:sp>
        <p:nvSpPr>
          <p:cNvPr id="179" name="object 170">
            <a:extLst>
              <a:ext uri="{FF2B5EF4-FFF2-40B4-BE49-F238E27FC236}">
                <a16:creationId xmlns:a16="http://schemas.microsoft.com/office/drawing/2014/main" id="{11DE39B7-7C04-4061-8598-A6AC67F98464}"/>
              </a:ext>
            </a:extLst>
          </p:cNvPr>
          <p:cNvSpPr txBox="1"/>
          <p:nvPr/>
        </p:nvSpPr>
        <p:spPr>
          <a:xfrm>
            <a:off x="1886704" y="4916165"/>
            <a:ext cx="161711" cy="96599"/>
          </a:xfrm>
          <a:prstGeom prst="rect">
            <a:avLst/>
          </a:prstGeom>
        </p:spPr>
        <p:txBody>
          <a:bodyPr vert="horz" wrap="square" lIns="0" tIns="11083" rIns="0" bIns="0" rtlCol="0">
            <a:spAutoFit/>
          </a:bodyPr>
          <a:lstStyle/>
          <a:p>
            <a:pPr marL="10076" defTabSz="914378">
              <a:spcBef>
                <a:spcPts val="87"/>
              </a:spcBef>
            </a:pPr>
            <a:r>
              <a:rPr sz="555" spc="4" dirty="0">
                <a:solidFill>
                  <a:srgbClr val="FFFFFF"/>
                </a:solidFill>
                <a:latin typeface="Open Sans"/>
                <a:cs typeface="Open Sans"/>
              </a:rPr>
              <a:t>20%</a:t>
            </a:r>
            <a:endParaRPr sz="555">
              <a:solidFill>
                <a:prstClr val="black"/>
              </a:solidFill>
              <a:latin typeface="Open Sans"/>
              <a:cs typeface="Open Sans"/>
            </a:endParaRPr>
          </a:p>
        </p:txBody>
      </p:sp>
      <p:sp>
        <p:nvSpPr>
          <p:cNvPr id="180" name="object 171">
            <a:extLst>
              <a:ext uri="{FF2B5EF4-FFF2-40B4-BE49-F238E27FC236}">
                <a16:creationId xmlns:a16="http://schemas.microsoft.com/office/drawing/2014/main" id="{7FBF78D5-08F7-4282-A3A4-C5B213CF2D5A}"/>
              </a:ext>
            </a:extLst>
          </p:cNvPr>
          <p:cNvSpPr txBox="1"/>
          <p:nvPr/>
        </p:nvSpPr>
        <p:spPr>
          <a:xfrm>
            <a:off x="1772668" y="5042714"/>
            <a:ext cx="161711" cy="96599"/>
          </a:xfrm>
          <a:prstGeom prst="rect">
            <a:avLst/>
          </a:prstGeom>
        </p:spPr>
        <p:txBody>
          <a:bodyPr vert="horz" wrap="square" lIns="0" tIns="11083" rIns="0" bIns="0" rtlCol="0">
            <a:spAutoFit/>
          </a:bodyPr>
          <a:lstStyle/>
          <a:p>
            <a:pPr marL="10076" defTabSz="914378">
              <a:spcBef>
                <a:spcPts val="87"/>
              </a:spcBef>
            </a:pPr>
            <a:r>
              <a:rPr sz="555" spc="4" dirty="0">
                <a:solidFill>
                  <a:srgbClr val="FFFFFF"/>
                </a:solidFill>
                <a:latin typeface="Open Sans"/>
                <a:cs typeface="Open Sans"/>
              </a:rPr>
              <a:t>17%</a:t>
            </a:r>
            <a:endParaRPr sz="555">
              <a:solidFill>
                <a:prstClr val="black"/>
              </a:solidFill>
              <a:latin typeface="Open Sans"/>
              <a:cs typeface="Open Sans"/>
            </a:endParaRPr>
          </a:p>
        </p:txBody>
      </p:sp>
      <p:sp>
        <p:nvSpPr>
          <p:cNvPr id="181" name="object 172">
            <a:extLst>
              <a:ext uri="{FF2B5EF4-FFF2-40B4-BE49-F238E27FC236}">
                <a16:creationId xmlns:a16="http://schemas.microsoft.com/office/drawing/2014/main" id="{E07F4686-6CB3-4D70-9E75-2615657310CA}"/>
              </a:ext>
            </a:extLst>
          </p:cNvPr>
          <p:cNvSpPr txBox="1"/>
          <p:nvPr/>
        </p:nvSpPr>
        <p:spPr>
          <a:xfrm>
            <a:off x="5900284" y="4280350"/>
            <a:ext cx="161711" cy="96599"/>
          </a:xfrm>
          <a:prstGeom prst="rect">
            <a:avLst/>
          </a:prstGeom>
        </p:spPr>
        <p:txBody>
          <a:bodyPr vert="horz" wrap="square" lIns="0" tIns="11083" rIns="0" bIns="0" rtlCol="0">
            <a:spAutoFit/>
          </a:bodyPr>
          <a:lstStyle/>
          <a:p>
            <a:pPr marL="10076" defTabSz="914378">
              <a:spcBef>
                <a:spcPts val="87"/>
              </a:spcBef>
            </a:pPr>
            <a:r>
              <a:rPr sz="555" spc="4" dirty="0">
                <a:solidFill>
                  <a:srgbClr val="040000"/>
                </a:solidFill>
                <a:latin typeface="Open Sans"/>
                <a:cs typeface="Open Sans"/>
              </a:rPr>
              <a:t>67%</a:t>
            </a:r>
            <a:endParaRPr sz="555">
              <a:solidFill>
                <a:prstClr val="black"/>
              </a:solidFill>
              <a:latin typeface="Open Sans"/>
              <a:cs typeface="Open Sans"/>
            </a:endParaRPr>
          </a:p>
        </p:txBody>
      </p:sp>
      <p:sp>
        <p:nvSpPr>
          <p:cNvPr id="182" name="object 173">
            <a:extLst>
              <a:ext uri="{FF2B5EF4-FFF2-40B4-BE49-F238E27FC236}">
                <a16:creationId xmlns:a16="http://schemas.microsoft.com/office/drawing/2014/main" id="{DACEB46A-5BFC-4EF3-BD99-3240CBFBA088}"/>
              </a:ext>
            </a:extLst>
          </p:cNvPr>
          <p:cNvSpPr txBox="1"/>
          <p:nvPr/>
        </p:nvSpPr>
        <p:spPr>
          <a:xfrm>
            <a:off x="5900284" y="4406970"/>
            <a:ext cx="161711" cy="96599"/>
          </a:xfrm>
          <a:prstGeom prst="rect">
            <a:avLst/>
          </a:prstGeom>
        </p:spPr>
        <p:txBody>
          <a:bodyPr vert="horz" wrap="square" lIns="0" tIns="11083" rIns="0" bIns="0" rtlCol="0">
            <a:spAutoFit/>
          </a:bodyPr>
          <a:lstStyle/>
          <a:p>
            <a:pPr marL="10076" defTabSz="914378">
              <a:spcBef>
                <a:spcPts val="87"/>
              </a:spcBef>
            </a:pPr>
            <a:r>
              <a:rPr sz="555" spc="4" dirty="0">
                <a:solidFill>
                  <a:srgbClr val="040000"/>
                </a:solidFill>
                <a:latin typeface="Open Sans"/>
                <a:cs typeface="Open Sans"/>
              </a:rPr>
              <a:t>67%</a:t>
            </a:r>
            <a:endParaRPr sz="555">
              <a:solidFill>
                <a:prstClr val="black"/>
              </a:solidFill>
              <a:latin typeface="Open Sans"/>
              <a:cs typeface="Open Sans"/>
            </a:endParaRPr>
          </a:p>
        </p:txBody>
      </p:sp>
      <p:sp>
        <p:nvSpPr>
          <p:cNvPr id="183" name="object 174">
            <a:extLst>
              <a:ext uri="{FF2B5EF4-FFF2-40B4-BE49-F238E27FC236}">
                <a16:creationId xmlns:a16="http://schemas.microsoft.com/office/drawing/2014/main" id="{8C2C440A-E019-4986-9C05-51079939C045}"/>
              </a:ext>
            </a:extLst>
          </p:cNvPr>
          <p:cNvSpPr txBox="1"/>
          <p:nvPr/>
        </p:nvSpPr>
        <p:spPr>
          <a:xfrm>
            <a:off x="5344903" y="4533590"/>
            <a:ext cx="161711" cy="96599"/>
          </a:xfrm>
          <a:prstGeom prst="rect">
            <a:avLst/>
          </a:prstGeom>
        </p:spPr>
        <p:txBody>
          <a:bodyPr vert="horz" wrap="square" lIns="0" tIns="11083" rIns="0" bIns="0" rtlCol="0">
            <a:spAutoFit/>
          </a:bodyPr>
          <a:lstStyle/>
          <a:p>
            <a:pPr marL="10076" defTabSz="914378">
              <a:spcBef>
                <a:spcPts val="87"/>
              </a:spcBef>
            </a:pPr>
            <a:r>
              <a:rPr sz="555" spc="4" dirty="0">
                <a:solidFill>
                  <a:srgbClr val="040000"/>
                </a:solidFill>
                <a:latin typeface="Open Sans"/>
                <a:cs typeface="Open Sans"/>
              </a:rPr>
              <a:t>55%</a:t>
            </a:r>
            <a:endParaRPr sz="555">
              <a:solidFill>
                <a:prstClr val="black"/>
              </a:solidFill>
              <a:latin typeface="Open Sans"/>
              <a:cs typeface="Open Sans"/>
            </a:endParaRPr>
          </a:p>
        </p:txBody>
      </p:sp>
      <p:sp>
        <p:nvSpPr>
          <p:cNvPr id="184" name="object 175">
            <a:extLst>
              <a:ext uri="{FF2B5EF4-FFF2-40B4-BE49-F238E27FC236}">
                <a16:creationId xmlns:a16="http://schemas.microsoft.com/office/drawing/2014/main" id="{3AA92821-3B88-453E-B7CF-18E5601BE73C}"/>
              </a:ext>
            </a:extLst>
          </p:cNvPr>
          <p:cNvSpPr txBox="1"/>
          <p:nvPr/>
        </p:nvSpPr>
        <p:spPr>
          <a:xfrm>
            <a:off x="5344903" y="4660138"/>
            <a:ext cx="161711" cy="96599"/>
          </a:xfrm>
          <a:prstGeom prst="rect">
            <a:avLst/>
          </a:prstGeom>
        </p:spPr>
        <p:txBody>
          <a:bodyPr vert="horz" wrap="square" lIns="0" tIns="11083" rIns="0" bIns="0" rtlCol="0">
            <a:spAutoFit/>
          </a:bodyPr>
          <a:lstStyle/>
          <a:p>
            <a:pPr marL="10076" defTabSz="914378">
              <a:spcBef>
                <a:spcPts val="87"/>
              </a:spcBef>
            </a:pPr>
            <a:r>
              <a:rPr sz="555" spc="4" dirty="0">
                <a:solidFill>
                  <a:srgbClr val="040000"/>
                </a:solidFill>
                <a:latin typeface="Open Sans"/>
                <a:cs typeface="Open Sans"/>
              </a:rPr>
              <a:t>59%</a:t>
            </a:r>
            <a:endParaRPr sz="555">
              <a:solidFill>
                <a:prstClr val="black"/>
              </a:solidFill>
              <a:latin typeface="Open Sans"/>
              <a:cs typeface="Open Sans"/>
            </a:endParaRPr>
          </a:p>
        </p:txBody>
      </p:sp>
      <p:sp>
        <p:nvSpPr>
          <p:cNvPr id="185" name="object 176">
            <a:extLst>
              <a:ext uri="{FF2B5EF4-FFF2-40B4-BE49-F238E27FC236}">
                <a16:creationId xmlns:a16="http://schemas.microsoft.com/office/drawing/2014/main" id="{C73AA7D9-87E0-4ABE-962C-5D2A52817D97}"/>
              </a:ext>
            </a:extLst>
          </p:cNvPr>
          <p:cNvSpPr txBox="1"/>
          <p:nvPr/>
        </p:nvSpPr>
        <p:spPr>
          <a:xfrm>
            <a:off x="5296500" y="4786757"/>
            <a:ext cx="161711" cy="96599"/>
          </a:xfrm>
          <a:prstGeom prst="rect">
            <a:avLst/>
          </a:prstGeom>
        </p:spPr>
        <p:txBody>
          <a:bodyPr vert="horz" wrap="square" lIns="0" tIns="11083" rIns="0" bIns="0" rtlCol="0">
            <a:spAutoFit/>
          </a:bodyPr>
          <a:lstStyle/>
          <a:p>
            <a:pPr marL="10076" defTabSz="914378">
              <a:spcBef>
                <a:spcPts val="87"/>
              </a:spcBef>
            </a:pPr>
            <a:r>
              <a:rPr sz="555" spc="4" dirty="0">
                <a:solidFill>
                  <a:srgbClr val="040000"/>
                </a:solidFill>
                <a:latin typeface="Open Sans"/>
                <a:cs typeface="Open Sans"/>
              </a:rPr>
              <a:t>65%</a:t>
            </a:r>
            <a:endParaRPr sz="555">
              <a:solidFill>
                <a:prstClr val="black"/>
              </a:solidFill>
              <a:latin typeface="Open Sans"/>
              <a:cs typeface="Open Sans"/>
            </a:endParaRPr>
          </a:p>
        </p:txBody>
      </p:sp>
      <p:sp>
        <p:nvSpPr>
          <p:cNvPr id="186" name="object 177">
            <a:extLst>
              <a:ext uri="{FF2B5EF4-FFF2-40B4-BE49-F238E27FC236}">
                <a16:creationId xmlns:a16="http://schemas.microsoft.com/office/drawing/2014/main" id="{7400E34C-D9EE-4A67-AEF0-DAC8C3D86048}"/>
              </a:ext>
            </a:extLst>
          </p:cNvPr>
          <p:cNvSpPr txBox="1"/>
          <p:nvPr/>
        </p:nvSpPr>
        <p:spPr>
          <a:xfrm>
            <a:off x="4720169" y="4913377"/>
            <a:ext cx="161711" cy="96599"/>
          </a:xfrm>
          <a:prstGeom prst="rect">
            <a:avLst/>
          </a:prstGeom>
        </p:spPr>
        <p:txBody>
          <a:bodyPr vert="horz" wrap="square" lIns="0" tIns="11083" rIns="0" bIns="0" rtlCol="0">
            <a:spAutoFit/>
          </a:bodyPr>
          <a:lstStyle/>
          <a:p>
            <a:pPr marL="10076" defTabSz="914378">
              <a:spcBef>
                <a:spcPts val="87"/>
              </a:spcBef>
            </a:pPr>
            <a:r>
              <a:rPr sz="555" spc="4" dirty="0">
                <a:solidFill>
                  <a:srgbClr val="040000"/>
                </a:solidFill>
                <a:latin typeface="Open Sans"/>
                <a:cs typeface="Open Sans"/>
              </a:rPr>
              <a:t>60%</a:t>
            </a:r>
            <a:endParaRPr sz="555">
              <a:solidFill>
                <a:prstClr val="black"/>
              </a:solidFill>
              <a:latin typeface="Open Sans"/>
              <a:cs typeface="Open Sans"/>
            </a:endParaRPr>
          </a:p>
        </p:txBody>
      </p:sp>
      <p:sp>
        <p:nvSpPr>
          <p:cNvPr id="187" name="object 178">
            <a:extLst>
              <a:ext uri="{FF2B5EF4-FFF2-40B4-BE49-F238E27FC236}">
                <a16:creationId xmlns:a16="http://schemas.microsoft.com/office/drawing/2014/main" id="{FF5743B5-5ADF-42E8-86EE-C6DE17DFD580}"/>
              </a:ext>
            </a:extLst>
          </p:cNvPr>
          <p:cNvSpPr txBox="1"/>
          <p:nvPr/>
        </p:nvSpPr>
        <p:spPr>
          <a:xfrm>
            <a:off x="4720241" y="5039925"/>
            <a:ext cx="161711" cy="96599"/>
          </a:xfrm>
          <a:prstGeom prst="rect">
            <a:avLst/>
          </a:prstGeom>
        </p:spPr>
        <p:txBody>
          <a:bodyPr vert="horz" wrap="square" lIns="0" tIns="11083" rIns="0" bIns="0" rtlCol="0">
            <a:spAutoFit/>
          </a:bodyPr>
          <a:lstStyle/>
          <a:p>
            <a:pPr marL="10076" defTabSz="914378">
              <a:spcBef>
                <a:spcPts val="87"/>
              </a:spcBef>
            </a:pPr>
            <a:r>
              <a:rPr sz="555" spc="4" dirty="0">
                <a:solidFill>
                  <a:srgbClr val="040000"/>
                </a:solidFill>
                <a:latin typeface="Open Sans"/>
                <a:cs typeface="Open Sans"/>
              </a:rPr>
              <a:t>66%</a:t>
            </a:r>
            <a:endParaRPr sz="555">
              <a:solidFill>
                <a:prstClr val="black"/>
              </a:solidFill>
              <a:latin typeface="Open Sans"/>
              <a:cs typeface="Open Sans"/>
            </a:endParaRPr>
          </a:p>
        </p:txBody>
      </p:sp>
      <p:sp>
        <p:nvSpPr>
          <p:cNvPr id="188" name="object 179">
            <a:extLst>
              <a:ext uri="{FF2B5EF4-FFF2-40B4-BE49-F238E27FC236}">
                <a16:creationId xmlns:a16="http://schemas.microsoft.com/office/drawing/2014/main" id="{AEBA2480-8562-4A9D-BE92-0A5FF70E0560}"/>
              </a:ext>
            </a:extLst>
          </p:cNvPr>
          <p:cNvSpPr txBox="1"/>
          <p:nvPr/>
        </p:nvSpPr>
        <p:spPr>
          <a:xfrm>
            <a:off x="2949781" y="5166474"/>
            <a:ext cx="161711" cy="96599"/>
          </a:xfrm>
          <a:prstGeom prst="rect">
            <a:avLst/>
          </a:prstGeom>
        </p:spPr>
        <p:txBody>
          <a:bodyPr vert="horz" wrap="square" lIns="0" tIns="11083" rIns="0" bIns="0" rtlCol="0">
            <a:spAutoFit/>
          </a:bodyPr>
          <a:lstStyle/>
          <a:p>
            <a:pPr marL="10076" defTabSz="914378">
              <a:spcBef>
                <a:spcPts val="87"/>
              </a:spcBef>
            </a:pPr>
            <a:r>
              <a:rPr sz="555" spc="4" dirty="0">
                <a:solidFill>
                  <a:srgbClr val="040000"/>
                </a:solidFill>
                <a:latin typeface="Open Sans"/>
                <a:cs typeface="Open Sans"/>
              </a:rPr>
              <a:t>50%</a:t>
            </a:r>
            <a:endParaRPr sz="555">
              <a:solidFill>
                <a:prstClr val="black"/>
              </a:solidFill>
              <a:latin typeface="Open Sans"/>
              <a:cs typeface="Open Sans"/>
            </a:endParaRPr>
          </a:p>
        </p:txBody>
      </p:sp>
      <p:sp>
        <p:nvSpPr>
          <p:cNvPr id="189" name="object 180">
            <a:extLst>
              <a:ext uri="{FF2B5EF4-FFF2-40B4-BE49-F238E27FC236}">
                <a16:creationId xmlns:a16="http://schemas.microsoft.com/office/drawing/2014/main" id="{B62C6CDC-A379-432A-841E-3CADDAACB0F9}"/>
              </a:ext>
            </a:extLst>
          </p:cNvPr>
          <p:cNvSpPr txBox="1"/>
          <p:nvPr/>
        </p:nvSpPr>
        <p:spPr>
          <a:xfrm>
            <a:off x="3834975" y="5293165"/>
            <a:ext cx="161711" cy="96599"/>
          </a:xfrm>
          <a:prstGeom prst="rect">
            <a:avLst/>
          </a:prstGeom>
        </p:spPr>
        <p:txBody>
          <a:bodyPr vert="horz" wrap="square" lIns="0" tIns="11083" rIns="0" bIns="0" rtlCol="0">
            <a:spAutoFit/>
          </a:bodyPr>
          <a:lstStyle/>
          <a:p>
            <a:pPr marL="10076" defTabSz="914378">
              <a:spcBef>
                <a:spcPts val="87"/>
              </a:spcBef>
            </a:pPr>
            <a:r>
              <a:rPr sz="555" spc="4" dirty="0">
                <a:solidFill>
                  <a:srgbClr val="040000"/>
                </a:solidFill>
                <a:latin typeface="Open Sans"/>
                <a:cs typeface="Open Sans"/>
              </a:rPr>
              <a:t>75%</a:t>
            </a:r>
            <a:endParaRPr sz="555">
              <a:solidFill>
                <a:prstClr val="black"/>
              </a:solidFill>
              <a:latin typeface="Open Sans"/>
              <a:cs typeface="Open Sans"/>
            </a:endParaRPr>
          </a:p>
        </p:txBody>
      </p:sp>
      <p:sp>
        <p:nvSpPr>
          <p:cNvPr id="190" name="object 181">
            <a:extLst>
              <a:ext uri="{FF2B5EF4-FFF2-40B4-BE49-F238E27FC236}">
                <a16:creationId xmlns:a16="http://schemas.microsoft.com/office/drawing/2014/main" id="{F5CA849F-A4EA-4FB2-A512-F1F0C33BB9CE}"/>
              </a:ext>
            </a:extLst>
          </p:cNvPr>
          <p:cNvSpPr txBox="1"/>
          <p:nvPr/>
        </p:nvSpPr>
        <p:spPr>
          <a:xfrm>
            <a:off x="4012072" y="5419713"/>
            <a:ext cx="161711" cy="96599"/>
          </a:xfrm>
          <a:prstGeom prst="rect">
            <a:avLst/>
          </a:prstGeom>
        </p:spPr>
        <p:txBody>
          <a:bodyPr vert="horz" wrap="square" lIns="0" tIns="11083" rIns="0" bIns="0" rtlCol="0">
            <a:spAutoFit/>
          </a:bodyPr>
          <a:lstStyle/>
          <a:p>
            <a:pPr marL="10076" defTabSz="914378">
              <a:spcBef>
                <a:spcPts val="87"/>
              </a:spcBef>
            </a:pPr>
            <a:r>
              <a:rPr sz="555" spc="4" dirty="0">
                <a:solidFill>
                  <a:srgbClr val="040000"/>
                </a:solidFill>
                <a:latin typeface="Open Sans"/>
                <a:cs typeface="Open Sans"/>
              </a:rPr>
              <a:t>80%</a:t>
            </a:r>
            <a:endParaRPr sz="555">
              <a:solidFill>
                <a:prstClr val="black"/>
              </a:solidFill>
              <a:latin typeface="Open Sans"/>
              <a:cs typeface="Open Sans"/>
            </a:endParaRPr>
          </a:p>
        </p:txBody>
      </p:sp>
      <p:sp>
        <p:nvSpPr>
          <p:cNvPr id="191" name="object 182">
            <a:extLst>
              <a:ext uri="{FF2B5EF4-FFF2-40B4-BE49-F238E27FC236}">
                <a16:creationId xmlns:a16="http://schemas.microsoft.com/office/drawing/2014/main" id="{74BBC17F-3218-45B3-B056-BED4FA769499}"/>
              </a:ext>
            </a:extLst>
          </p:cNvPr>
          <p:cNvSpPr txBox="1"/>
          <p:nvPr/>
        </p:nvSpPr>
        <p:spPr>
          <a:xfrm>
            <a:off x="3169704" y="2470067"/>
            <a:ext cx="5112770" cy="1748371"/>
          </a:xfrm>
          <a:prstGeom prst="rect">
            <a:avLst/>
          </a:prstGeom>
        </p:spPr>
        <p:txBody>
          <a:bodyPr vert="horz" wrap="square" lIns="0" tIns="51887" rIns="0" bIns="0" rtlCol="0">
            <a:spAutoFit/>
          </a:bodyPr>
          <a:lstStyle/>
          <a:p>
            <a:pPr marL="118388" defTabSz="914378">
              <a:spcBef>
                <a:spcPts val="409"/>
              </a:spcBef>
              <a:tabLst>
                <a:tab pos="3532486" algn="l"/>
                <a:tab pos="5002508" algn="l"/>
              </a:tabLst>
            </a:pPr>
            <a:r>
              <a:rPr sz="555" spc="4" dirty="0">
                <a:solidFill>
                  <a:srgbClr val="FFFFFF"/>
                </a:solidFill>
                <a:latin typeface="Open Sans"/>
                <a:cs typeface="Open Sans"/>
              </a:rPr>
              <a:t>59%	</a:t>
            </a:r>
            <a:r>
              <a:rPr sz="833" spc="5" baseline="3968" dirty="0">
                <a:solidFill>
                  <a:srgbClr val="040000"/>
                </a:solidFill>
                <a:latin typeface="Open Sans"/>
                <a:cs typeface="Open Sans"/>
              </a:rPr>
              <a:t>37%	</a:t>
            </a:r>
            <a:r>
              <a:rPr sz="555" spc="4" dirty="0">
                <a:solidFill>
                  <a:srgbClr val="FFFFFF"/>
                </a:solidFill>
                <a:latin typeface="Open Sans"/>
                <a:cs typeface="Open Sans"/>
              </a:rPr>
              <a:t>4%</a:t>
            </a:r>
            <a:endParaRPr sz="555">
              <a:solidFill>
                <a:prstClr val="black"/>
              </a:solidFill>
              <a:latin typeface="Open Sans"/>
              <a:cs typeface="Open Sans"/>
            </a:endParaRPr>
          </a:p>
          <a:p>
            <a:pPr marL="10076" defTabSz="914378">
              <a:spcBef>
                <a:spcPts val="329"/>
              </a:spcBef>
              <a:tabLst>
                <a:tab pos="3551126" algn="l"/>
              </a:tabLst>
            </a:pPr>
            <a:r>
              <a:rPr sz="555" spc="4" dirty="0">
                <a:solidFill>
                  <a:srgbClr val="FFFFFF"/>
                </a:solidFill>
                <a:latin typeface="Open Sans"/>
                <a:cs typeface="Open Sans"/>
              </a:rPr>
              <a:t>56%	</a:t>
            </a:r>
            <a:r>
              <a:rPr sz="833" spc="5" baseline="3968" dirty="0">
                <a:solidFill>
                  <a:srgbClr val="040000"/>
                </a:solidFill>
                <a:latin typeface="Open Sans"/>
                <a:cs typeface="Open Sans"/>
              </a:rPr>
              <a:t>44%</a:t>
            </a:r>
            <a:endParaRPr sz="833" baseline="3968">
              <a:solidFill>
                <a:prstClr val="black"/>
              </a:solidFill>
              <a:latin typeface="Open Sans"/>
              <a:cs typeface="Open Sans"/>
            </a:endParaRPr>
          </a:p>
          <a:p>
            <a:pPr marR="102267" algn="r" defTabSz="914378">
              <a:spcBef>
                <a:spcPts val="325"/>
              </a:spcBef>
              <a:tabLst>
                <a:tab pos="1766243" algn="l"/>
              </a:tabLst>
            </a:pPr>
            <a:r>
              <a:rPr sz="555" spc="4" dirty="0">
                <a:solidFill>
                  <a:srgbClr val="040000"/>
                </a:solidFill>
                <a:latin typeface="Open Sans"/>
                <a:cs typeface="Open Sans"/>
              </a:rPr>
              <a:t>43%	</a:t>
            </a:r>
            <a:r>
              <a:rPr sz="555" spc="4" dirty="0">
                <a:solidFill>
                  <a:srgbClr val="FFFFFF"/>
                </a:solidFill>
                <a:latin typeface="Open Sans"/>
                <a:cs typeface="Open Sans"/>
              </a:rPr>
              <a:t>6%</a:t>
            </a:r>
            <a:endParaRPr sz="555">
              <a:solidFill>
                <a:prstClr val="black"/>
              </a:solidFill>
              <a:latin typeface="Open Sans"/>
              <a:cs typeface="Open Sans"/>
            </a:endParaRPr>
          </a:p>
          <a:p>
            <a:pPr marR="150629" algn="r" defTabSz="914378">
              <a:spcBef>
                <a:spcPts val="329"/>
              </a:spcBef>
              <a:tabLst>
                <a:tab pos="1762213" algn="l"/>
              </a:tabLst>
            </a:pPr>
            <a:r>
              <a:rPr sz="555" spc="4" dirty="0">
                <a:solidFill>
                  <a:srgbClr val="040000"/>
                </a:solidFill>
                <a:latin typeface="Open Sans"/>
                <a:cs typeface="Open Sans"/>
              </a:rPr>
              <a:t>41%	</a:t>
            </a:r>
            <a:r>
              <a:rPr sz="555" spc="4" dirty="0">
                <a:solidFill>
                  <a:srgbClr val="FFFFFF"/>
                </a:solidFill>
                <a:latin typeface="Open Sans"/>
                <a:cs typeface="Open Sans"/>
              </a:rPr>
              <a:t>8%</a:t>
            </a:r>
            <a:endParaRPr sz="555">
              <a:solidFill>
                <a:prstClr val="black"/>
              </a:solidFill>
              <a:latin typeface="Open Sans"/>
              <a:cs typeface="Open Sans"/>
            </a:endParaRPr>
          </a:p>
          <a:p>
            <a:pPr marR="117380" algn="r" defTabSz="914378">
              <a:spcBef>
                <a:spcPts val="333"/>
              </a:spcBef>
              <a:tabLst>
                <a:tab pos="1836772" algn="l"/>
              </a:tabLst>
            </a:pPr>
            <a:r>
              <a:rPr sz="555" spc="4" dirty="0">
                <a:solidFill>
                  <a:srgbClr val="040000"/>
                </a:solidFill>
                <a:latin typeface="Open Sans"/>
                <a:cs typeface="Open Sans"/>
              </a:rPr>
              <a:t>44%	</a:t>
            </a:r>
            <a:r>
              <a:rPr sz="555" spc="4" dirty="0">
                <a:solidFill>
                  <a:srgbClr val="FFFFFF"/>
                </a:solidFill>
                <a:latin typeface="Open Sans"/>
                <a:cs typeface="Open Sans"/>
              </a:rPr>
              <a:t>7%</a:t>
            </a:r>
            <a:endParaRPr sz="555">
              <a:solidFill>
                <a:prstClr val="black"/>
              </a:solidFill>
              <a:latin typeface="Open Sans"/>
              <a:cs typeface="Open Sans"/>
            </a:endParaRPr>
          </a:p>
          <a:p>
            <a:pPr marR="94206" algn="r" defTabSz="914378">
              <a:spcBef>
                <a:spcPts val="329"/>
              </a:spcBef>
              <a:tabLst>
                <a:tab pos="1881104" algn="l"/>
              </a:tabLst>
            </a:pPr>
            <a:r>
              <a:rPr sz="555" spc="4" dirty="0">
                <a:solidFill>
                  <a:srgbClr val="040000"/>
                </a:solidFill>
                <a:latin typeface="Open Sans"/>
                <a:cs typeface="Open Sans"/>
              </a:rPr>
              <a:t>46%	</a:t>
            </a:r>
            <a:r>
              <a:rPr sz="555" spc="4" dirty="0">
                <a:solidFill>
                  <a:srgbClr val="FFFFFF"/>
                </a:solidFill>
                <a:latin typeface="Open Sans"/>
                <a:cs typeface="Open Sans"/>
              </a:rPr>
              <a:t>6%</a:t>
            </a:r>
            <a:endParaRPr sz="555">
              <a:solidFill>
                <a:prstClr val="black"/>
              </a:solidFill>
              <a:latin typeface="Open Sans"/>
              <a:cs typeface="Open Sans"/>
            </a:endParaRPr>
          </a:p>
          <a:p>
            <a:pPr marL="2964729" defTabSz="914378">
              <a:spcBef>
                <a:spcPts val="329"/>
              </a:spcBef>
              <a:tabLst>
                <a:tab pos="4848353" algn="l"/>
              </a:tabLst>
            </a:pPr>
            <a:r>
              <a:rPr sz="555" spc="4" dirty="0">
                <a:solidFill>
                  <a:srgbClr val="040000"/>
                </a:solidFill>
                <a:latin typeface="Open Sans"/>
                <a:cs typeface="Open Sans"/>
              </a:rPr>
              <a:t>44%	</a:t>
            </a:r>
            <a:r>
              <a:rPr sz="555" spc="4" dirty="0">
                <a:solidFill>
                  <a:srgbClr val="FFFFFF"/>
                </a:solidFill>
                <a:latin typeface="Open Sans"/>
                <a:cs typeface="Open Sans"/>
              </a:rPr>
              <a:t>8%</a:t>
            </a:r>
            <a:endParaRPr sz="555">
              <a:solidFill>
                <a:prstClr val="black"/>
              </a:solidFill>
              <a:latin typeface="Open Sans"/>
              <a:cs typeface="Open Sans"/>
            </a:endParaRPr>
          </a:p>
          <a:p>
            <a:pPr marL="2969767" defTabSz="914378">
              <a:spcBef>
                <a:spcPts val="333"/>
              </a:spcBef>
              <a:tabLst>
                <a:tab pos="4910317" algn="l"/>
              </a:tabLst>
            </a:pPr>
            <a:r>
              <a:rPr sz="555" spc="4" dirty="0">
                <a:solidFill>
                  <a:srgbClr val="040000"/>
                </a:solidFill>
                <a:latin typeface="Open Sans"/>
                <a:cs typeface="Open Sans"/>
              </a:rPr>
              <a:t>48%	</a:t>
            </a:r>
            <a:r>
              <a:rPr sz="555" spc="4" dirty="0">
                <a:solidFill>
                  <a:srgbClr val="FFFFFF"/>
                </a:solidFill>
                <a:latin typeface="Open Sans"/>
                <a:cs typeface="Open Sans"/>
              </a:rPr>
              <a:t>6%</a:t>
            </a:r>
            <a:endParaRPr sz="555">
              <a:solidFill>
                <a:prstClr val="black"/>
              </a:solidFill>
              <a:latin typeface="Open Sans"/>
              <a:cs typeface="Open Sans"/>
            </a:endParaRPr>
          </a:p>
          <a:p>
            <a:pPr marL="3022664" defTabSz="914378">
              <a:spcBef>
                <a:spcPts val="329"/>
              </a:spcBef>
              <a:tabLst>
                <a:tab pos="4975808" algn="l"/>
              </a:tabLst>
            </a:pPr>
            <a:r>
              <a:rPr sz="555" spc="4" dirty="0">
                <a:solidFill>
                  <a:srgbClr val="040000"/>
                </a:solidFill>
                <a:latin typeface="Open Sans"/>
                <a:cs typeface="Open Sans"/>
              </a:rPr>
              <a:t>50%	</a:t>
            </a:r>
            <a:r>
              <a:rPr sz="555" spc="4" dirty="0">
                <a:solidFill>
                  <a:srgbClr val="FFFFFF"/>
                </a:solidFill>
                <a:latin typeface="Open Sans"/>
                <a:cs typeface="Open Sans"/>
              </a:rPr>
              <a:t>4%</a:t>
            </a:r>
            <a:endParaRPr sz="555">
              <a:solidFill>
                <a:prstClr val="black"/>
              </a:solidFill>
              <a:latin typeface="Open Sans"/>
              <a:cs typeface="Open Sans"/>
            </a:endParaRPr>
          </a:p>
          <a:p>
            <a:pPr marR="112846" algn="r" defTabSz="914378">
              <a:spcBef>
                <a:spcPts val="329"/>
              </a:spcBef>
              <a:tabLst>
                <a:tab pos="1964228" algn="l"/>
              </a:tabLst>
            </a:pPr>
            <a:r>
              <a:rPr sz="555" spc="4" dirty="0">
                <a:solidFill>
                  <a:srgbClr val="040000"/>
                </a:solidFill>
                <a:latin typeface="Open Sans"/>
                <a:cs typeface="Open Sans"/>
              </a:rPr>
              <a:t>48%	</a:t>
            </a:r>
            <a:r>
              <a:rPr sz="555" spc="4" dirty="0">
                <a:solidFill>
                  <a:srgbClr val="FFFFFF"/>
                </a:solidFill>
                <a:latin typeface="Open Sans"/>
                <a:cs typeface="Open Sans"/>
              </a:rPr>
              <a:t>7%</a:t>
            </a:r>
            <a:endParaRPr sz="555">
              <a:solidFill>
                <a:prstClr val="black"/>
              </a:solidFill>
              <a:latin typeface="Open Sans"/>
              <a:cs typeface="Open Sans"/>
            </a:endParaRPr>
          </a:p>
          <a:p>
            <a:pPr marR="134509" algn="r" defTabSz="914378">
              <a:spcBef>
                <a:spcPts val="329"/>
              </a:spcBef>
              <a:tabLst>
                <a:tab pos="2057426" algn="l"/>
              </a:tabLst>
            </a:pPr>
            <a:r>
              <a:rPr sz="555" spc="4" dirty="0">
                <a:solidFill>
                  <a:srgbClr val="040000"/>
                </a:solidFill>
                <a:latin typeface="Open Sans"/>
                <a:cs typeface="Open Sans"/>
              </a:rPr>
              <a:t>50%	</a:t>
            </a:r>
            <a:r>
              <a:rPr sz="555" spc="4" dirty="0">
                <a:solidFill>
                  <a:srgbClr val="FFFFFF"/>
                </a:solidFill>
                <a:latin typeface="Open Sans"/>
                <a:cs typeface="Open Sans"/>
              </a:rPr>
              <a:t>7%</a:t>
            </a:r>
            <a:endParaRPr sz="555">
              <a:solidFill>
                <a:prstClr val="black"/>
              </a:solidFill>
              <a:latin typeface="Open Sans"/>
              <a:cs typeface="Open Sans"/>
            </a:endParaRPr>
          </a:p>
          <a:p>
            <a:pPr marL="2740548" defTabSz="914378">
              <a:spcBef>
                <a:spcPts val="333"/>
              </a:spcBef>
              <a:tabLst>
                <a:tab pos="4823667" algn="l"/>
              </a:tabLst>
            </a:pPr>
            <a:r>
              <a:rPr sz="555" spc="4" dirty="0">
                <a:solidFill>
                  <a:srgbClr val="040000"/>
                </a:solidFill>
                <a:latin typeface="Open Sans"/>
                <a:cs typeface="Open Sans"/>
              </a:rPr>
              <a:t>49%	</a:t>
            </a:r>
            <a:r>
              <a:rPr sz="555" spc="4" dirty="0">
                <a:solidFill>
                  <a:srgbClr val="FFFFFF"/>
                </a:solidFill>
                <a:latin typeface="Open Sans"/>
                <a:cs typeface="Open Sans"/>
              </a:rPr>
              <a:t>9%</a:t>
            </a:r>
            <a:endParaRPr sz="555">
              <a:solidFill>
                <a:prstClr val="black"/>
              </a:solidFill>
              <a:latin typeface="Open Sans"/>
              <a:cs typeface="Open Sans"/>
            </a:endParaRPr>
          </a:p>
          <a:p>
            <a:pPr marL="2393446" defTabSz="914378">
              <a:spcBef>
                <a:spcPts val="329"/>
              </a:spcBef>
              <a:tabLst>
                <a:tab pos="4684625" algn="l"/>
              </a:tabLst>
            </a:pPr>
            <a:r>
              <a:rPr sz="555" spc="4" dirty="0">
                <a:solidFill>
                  <a:srgbClr val="040000"/>
                </a:solidFill>
                <a:latin typeface="Open Sans"/>
                <a:cs typeface="Open Sans"/>
              </a:rPr>
              <a:t>53%	</a:t>
            </a:r>
            <a:r>
              <a:rPr sz="555" spc="4" dirty="0">
                <a:solidFill>
                  <a:srgbClr val="FFFFFF"/>
                </a:solidFill>
                <a:latin typeface="Open Sans"/>
                <a:cs typeface="Open Sans"/>
              </a:rPr>
              <a:t>12%</a:t>
            </a:r>
            <a:endParaRPr sz="555">
              <a:solidFill>
                <a:prstClr val="black"/>
              </a:solidFill>
              <a:latin typeface="Open Sans"/>
              <a:cs typeface="Open Sans"/>
            </a:endParaRPr>
          </a:p>
          <a:p>
            <a:pPr marL="2445335" defTabSz="914378">
              <a:spcBef>
                <a:spcPts val="329"/>
              </a:spcBef>
              <a:tabLst>
                <a:tab pos="4747093" algn="l"/>
              </a:tabLst>
            </a:pPr>
            <a:r>
              <a:rPr sz="555" spc="4" dirty="0">
                <a:solidFill>
                  <a:srgbClr val="040000"/>
                </a:solidFill>
                <a:latin typeface="Open Sans"/>
                <a:cs typeface="Open Sans"/>
              </a:rPr>
              <a:t>55%	</a:t>
            </a:r>
            <a:r>
              <a:rPr sz="555" spc="4" dirty="0">
                <a:solidFill>
                  <a:srgbClr val="FFFFFF"/>
                </a:solidFill>
                <a:latin typeface="Open Sans"/>
                <a:cs typeface="Open Sans"/>
              </a:rPr>
              <a:t>10%</a:t>
            </a:r>
            <a:endParaRPr sz="555">
              <a:solidFill>
                <a:prstClr val="black"/>
              </a:solidFill>
              <a:latin typeface="Open Sans"/>
              <a:cs typeface="Open Sans"/>
            </a:endParaRPr>
          </a:p>
        </p:txBody>
      </p:sp>
      <p:sp>
        <p:nvSpPr>
          <p:cNvPr id="192" name="object 183">
            <a:extLst>
              <a:ext uri="{FF2B5EF4-FFF2-40B4-BE49-F238E27FC236}">
                <a16:creationId xmlns:a16="http://schemas.microsoft.com/office/drawing/2014/main" id="{E10EB6E9-7E39-495D-B8FC-FD5C02013018}"/>
              </a:ext>
            </a:extLst>
          </p:cNvPr>
          <p:cNvSpPr txBox="1"/>
          <p:nvPr/>
        </p:nvSpPr>
        <p:spPr>
          <a:xfrm>
            <a:off x="7775344" y="4535805"/>
            <a:ext cx="161711" cy="96599"/>
          </a:xfrm>
          <a:prstGeom prst="rect">
            <a:avLst/>
          </a:prstGeom>
        </p:spPr>
        <p:txBody>
          <a:bodyPr vert="horz" wrap="square" lIns="0" tIns="11083" rIns="0" bIns="0" rtlCol="0">
            <a:spAutoFit/>
          </a:bodyPr>
          <a:lstStyle/>
          <a:p>
            <a:pPr marL="10076" defTabSz="914378">
              <a:spcBef>
                <a:spcPts val="87"/>
              </a:spcBef>
            </a:pPr>
            <a:r>
              <a:rPr sz="555" spc="4" dirty="0">
                <a:solidFill>
                  <a:srgbClr val="FFFFFF"/>
                </a:solidFill>
                <a:latin typeface="Open Sans"/>
                <a:cs typeface="Open Sans"/>
              </a:rPr>
              <a:t>14%</a:t>
            </a:r>
            <a:endParaRPr sz="555">
              <a:solidFill>
                <a:prstClr val="black"/>
              </a:solidFill>
              <a:latin typeface="Open Sans"/>
              <a:cs typeface="Open Sans"/>
            </a:endParaRPr>
          </a:p>
        </p:txBody>
      </p:sp>
      <p:sp>
        <p:nvSpPr>
          <p:cNvPr id="193" name="object 184">
            <a:extLst>
              <a:ext uri="{FF2B5EF4-FFF2-40B4-BE49-F238E27FC236}">
                <a16:creationId xmlns:a16="http://schemas.microsoft.com/office/drawing/2014/main" id="{D27E3F34-9757-4296-BBF1-EEFE86E4C7FC}"/>
              </a:ext>
            </a:extLst>
          </p:cNvPr>
          <p:cNvSpPr txBox="1"/>
          <p:nvPr/>
        </p:nvSpPr>
        <p:spPr>
          <a:xfrm>
            <a:off x="7844767" y="4662354"/>
            <a:ext cx="161711" cy="96599"/>
          </a:xfrm>
          <a:prstGeom prst="rect">
            <a:avLst/>
          </a:prstGeom>
        </p:spPr>
        <p:txBody>
          <a:bodyPr vert="horz" wrap="square" lIns="0" tIns="11083" rIns="0" bIns="0" rtlCol="0">
            <a:spAutoFit/>
          </a:bodyPr>
          <a:lstStyle/>
          <a:p>
            <a:pPr marL="10076" defTabSz="914378">
              <a:spcBef>
                <a:spcPts val="87"/>
              </a:spcBef>
            </a:pPr>
            <a:r>
              <a:rPr sz="555" spc="4" dirty="0">
                <a:solidFill>
                  <a:srgbClr val="FFFFFF"/>
                </a:solidFill>
                <a:latin typeface="Open Sans"/>
                <a:cs typeface="Open Sans"/>
              </a:rPr>
              <a:t>12%</a:t>
            </a:r>
            <a:endParaRPr sz="555">
              <a:solidFill>
                <a:prstClr val="black"/>
              </a:solidFill>
              <a:latin typeface="Open Sans"/>
              <a:cs typeface="Open Sans"/>
            </a:endParaRPr>
          </a:p>
        </p:txBody>
      </p:sp>
      <p:sp>
        <p:nvSpPr>
          <p:cNvPr id="194" name="object 185">
            <a:extLst>
              <a:ext uri="{FF2B5EF4-FFF2-40B4-BE49-F238E27FC236}">
                <a16:creationId xmlns:a16="http://schemas.microsoft.com/office/drawing/2014/main" id="{752A4737-45D3-465D-A34C-1EEAE55C0EFF}"/>
              </a:ext>
            </a:extLst>
          </p:cNvPr>
          <p:cNvSpPr txBox="1"/>
          <p:nvPr/>
        </p:nvSpPr>
        <p:spPr>
          <a:xfrm>
            <a:off x="7960304" y="4788974"/>
            <a:ext cx="120401" cy="96599"/>
          </a:xfrm>
          <a:prstGeom prst="rect">
            <a:avLst/>
          </a:prstGeom>
        </p:spPr>
        <p:txBody>
          <a:bodyPr vert="horz" wrap="square" lIns="0" tIns="11083" rIns="0" bIns="0" rtlCol="0">
            <a:spAutoFit/>
          </a:bodyPr>
          <a:lstStyle/>
          <a:p>
            <a:pPr marL="10076" defTabSz="914378">
              <a:spcBef>
                <a:spcPts val="87"/>
              </a:spcBef>
            </a:pPr>
            <a:r>
              <a:rPr sz="555" spc="4" dirty="0">
                <a:solidFill>
                  <a:srgbClr val="FFFFFF"/>
                </a:solidFill>
                <a:latin typeface="Open Sans"/>
                <a:cs typeface="Open Sans"/>
              </a:rPr>
              <a:t>9%</a:t>
            </a:r>
            <a:endParaRPr sz="555">
              <a:solidFill>
                <a:prstClr val="black"/>
              </a:solidFill>
              <a:latin typeface="Open Sans"/>
              <a:cs typeface="Open Sans"/>
            </a:endParaRPr>
          </a:p>
        </p:txBody>
      </p:sp>
      <p:sp>
        <p:nvSpPr>
          <p:cNvPr id="195" name="object 186">
            <a:extLst>
              <a:ext uri="{FF2B5EF4-FFF2-40B4-BE49-F238E27FC236}">
                <a16:creationId xmlns:a16="http://schemas.microsoft.com/office/drawing/2014/main" id="{2150CAA2-FEA7-41C0-8846-8A5F66AE6178}"/>
              </a:ext>
            </a:extLst>
          </p:cNvPr>
          <p:cNvSpPr txBox="1"/>
          <p:nvPr/>
        </p:nvSpPr>
        <p:spPr>
          <a:xfrm>
            <a:off x="7553277" y="4915593"/>
            <a:ext cx="161711" cy="96599"/>
          </a:xfrm>
          <a:prstGeom prst="rect">
            <a:avLst/>
          </a:prstGeom>
        </p:spPr>
        <p:txBody>
          <a:bodyPr vert="horz" wrap="square" lIns="0" tIns="11083" rIns="0" bIns="0" rtlCol="0">
            <a:spAutoFit/>
          </a:bodyPr>
          <a:lstStyle/>
          <a:p>
            <a:pPr marL="10076" defTabSz="914378">
              <a:spcBef>
                <a:spcPts val="87"/>
              </a:spcBef>
            </a:pPr>
            <a:r>
              <a:rPr sz="555" spc="4" dirty="0">
                <a:solidFill>
                  <a:srgbClr val="FFFFFF"/>
                </a:solidFill>
                <a:latin typeface="Open Sans"/>
                <a:cs typeface="Open Sans"/>
              </a:rPr>
              <a:t>20%</a:t>
            </a:r>
            <a:endParaRPr sz="555">
              <a:solidFill>
                <a:prstClr val="black"/>
              </a:solidFill>
              <a:latin typeface="Open Sans"/>
              <a:cs typeface="Open Sans"/>
            </a:endParaRPr>
          </a:p>
        </p:txBody>
      </p:sp>
      <p:sp>
        <p:nvSpPr>
          <p:cNvPr id="196" name="object 187">
            <a:extLst>
              <a:ext uri="{FF2B5EF4-FFF2-40B4-BE49-F238E27FC236}">
                <a16:creationId xmlns:a16="http://schemas.microsoft.com/office/drawing/2014/main" id="{7B9EDBB7-49C7-49F0-A5E4-7F90A7FA8D9A}"/>
              </a:ext>
            </a:extLst>
          </p:cNvPr>
          <p:cNvSpPr txBox="1"/>
          <p:nvPr/>
        </p:nvSpPr>
        <p:spPr>
          <a:xfrm>
            <a:off x="7667313" y="5042142"/>
            <a:ext cx="161711" cy="96599"/>
          </a:xfrm>
          <a:prstGeom prst="rect">
            <a:avLst/>
          </a:prstGeom>
        </p:spPr>
        <p:txBody>
          <a:bodyPr vert="horz" wrap="square" lIns="0" tIns="11083" rIns="0" bIns="0" rtlCol="0">
            <a:spAutoFit/>
          </a:bodyPr>
          <a:lstStyle/>
          <a:p>
            <a:pPr marL="10076" defTabSz="914378">
              <a:spcBef>
                <a:spcPts val="87"/>
              </a:spcBef>
            </a:pPr>
            <a:r>
              <a:rPr sz="555" spc="4" dirty="0">
                <a:solidFill>
                  <a:srgbClr val="FFFFFF"/>
                </a:solidFill>
                <a:latin typeface="Open Sans"/>
                <a:cs typeface="Open Sans"/>
              </a:rPr>
              <a:t>17%</a:t>
            </a:r>
            <a:endParaRPr sz="555">
              <a:solidFill>
                <a:prstClr val="black"/>
              </a:solidFill>
              <a:latin typeface="Open Sans"/>
              <a:cs typeface="Open Sans"/>
            </a:endParaRPr>
          </a:p>
        </p:txBody>
      </p:sp>
      <p:sp>
        <p:nvSpPr>
          <p:cNvPr id="197" name="object 188">
            <a:extLst>
              <a:ext uri="{FF2B5EF4-FFF2-40B4-BE49-F238E27FC236}">
                <a16:creationId xmlns:a16="http://schemas.microsoft.com/office/drawing/2014/main" id="{A6A7025F-DE07-462B-9F4C-0CFC89F13969}"/>
              </a:ext>
            </a:extLst>
          </p:cNvPr>
          <p:cNvSpPr txBox="1"/>
          <p:nvPr/>
        </p:nvSpPr>
        <p:spPr>
          <a:xfrm>
            <a:off x="6491058" y="5168761"/>
            <a:ext cx="161711" cy="96599"/>
          </a:xfrm>
          <a:prstGeom prst="rect">
            <a:avLst/>
          </a:prstGeom>
        </p:spPr>
        <p:txBody>
          <a:bodyPr vert="horz" wrap="square" lIns="0" tIns="11083" rIns="0" bIns="0" rtlCol="0">
            <a:spAutoFit/>
          </a:bodyPr>
          <a:lstStyle/>
          <a:p>
            <a:pPr marL="10076" defTabSz="914378">
              <a:spcBef>
                <a:spcPts val="87"/>
              </a:spcBef>
            </a:pPr>
            <a:r>
              <a:rPr sz="555" spc="4" dirty="0">
                <a:solidFill>
                  <a:srgbClr val="FFFFFF"/>
                </a:solidFill>
                <a:latin typeface="Open Sans"/>
                <a:cs typeface="Open Sans"/>
              </a:rPr>
              <a:t>50%</a:t>
            </a:r>
            <a:endParaRPr sz="555">
              <a:solidFill>
                <a:prstClr val="black"/>
              </a:solidFill>
              <a:latin typeface="Open Sans"/>
              <a:cs typeface="Open Sans"/>
            </a:endParaRPr>
          </a:p>
        </p:txBody>
      </p:sp>
      <p:sp>
        <p:nvSpPr>
          <p:cNvPr id="198" name="object 189">
            <a:extLst>
              <a:ext uri="{FF2B5EF4-FFF2-40B4-BE49-F238E27FC236}">
                <a16:creationId xmlns:a16="http://schemas.microsoft.com/office/drawing/2014/main" id="{05A8EB70-884A-4CFE-8A07-2DBF2DEF65EB}"/>
              </a:ext>
            </a:extLst>
          </p:cNvPr>
          <p:cNvSpPr txBox="1"/>
          <p:nvPr/>
        </p:nvSpPr>
        <p:spPr>
          <a:xfrm>
            <a:off x="7376251" y="5295453"/>
            <a:ext cx="161711" cy="96599"/>
          </a:xfrm>
          <a:prstGeom prst="rect">
            <a:avLst/>
          </a:prstGeom>
        </p:spPr>
        <p:txBody>
          <a:bodyPr vert="horz" wrap="square" lIns="0" tIns="11083" rIns="0" bIns="0" rtlCol="0">
            <a:spAutoFit/>
          </a:bodyPr>
          <a:lstStyle/>
          <a:p>
            <a:pPr marL="10076" defTabSz="914378">
              <a:spcBef>
                <a:spcPts val="87"/>
              </a:spcBef>
            </a:pPr>
            <a:r>
              <a:rPr sz="555" spc="4" dirty="0">
                <a:solidFill>
                  <a:srgbClr val="FFFFFF"/>
                </a:solidFill>
                <a:latin typeface="Open Sans"/>
                <a:cs typeface="Open Sans"/>
              </a:rPr>
              <a:t>25%</a:t>
            </a:r>
            <a:endParaRPr sz="555">
              <a:solidFill>
                <a:prstClr val="black"/>
              </a:solidFill>
              <a:latin typeface="Open Sans"/>
              <a:cs typeface="Open Sans"/>
            </a:endParaRPr>
          </a:p>
        </p:txBody>
      </p:sp>
      <p:sp>
        <p:nvSpPr>
          <p:cNvPr id="199" name="object 190">
            <a:extLst>
              <a:ext uri="{FF2B5EF4-FFF2-40B4-BE49-F238E27FC236}">
                <a16:creationId xmlns:a16="http://schemas.microsoft.com/office/drawing/2014/main" id="{C41116BE-AE36-48EE-9B96-65072C85E5A4}"/>
              </a:ext>
            </a:extLst>
          </p:cNvPr>
          <p:cNvSpPr txBox="1"/>
          <p:nvPr/>
        </p:nvSpPr>
        <p:spPr>
          <a:xfrm>
            <a:off x="7553348" y="5422072"/>
            <a:ext cx="161711" cy="96599"/>
          </a:xfrm>
          <a:prstGeom prst="rect">
            <a:avLst/>
          </a:prstGeom>
        </p:spPr>
        <p:txBody>
          <a:bodyPr vert="horz" wrap="square" lIns="0" tIns="11083" rIns="0" bIns="0" rtlCol="0">
            <a:spAutoFit/>
          </a:bodyPr>
          <a:lstStyle/>
          <a:p>
            <a:pPr marL="10076" defTabSz="914378">
              <a:spcBef>
                <a:spcPts val="87"/>
              </a:spcBef>
            </a:pPr>
            <a:r>
              <a:rPr sz="555" spc="4" dirty="0">
                <a:solidFill>
                  <a:srgbClr val="FFFFFF"/>
                </a:solidFill>
                <a:latin typeface="Open Sans"/>
                <a:cs typeface="Open Sans"/>
              </a:rPr>
              <a:t>20%</a:t>
            </a:r>
            <a:endParaRPr sz="555">
              <a:solidFill>
                <a:prstClr val="black"/>
              </a:solidFill>
              <a:latin typeface="Open Sans"/>
              <a:cs typeface="Open Sans"/>
            </a:endParaRPr>
          </a:p>
        </p:txBody>
      </p:sp>
      <p:sp>
        <p:nvSpPr>
          <p:cNvPr id="200" name="object 191">
            <a:extLst>
              <a:ext uri="{FF2B5EF4-FFF2-40B4-BE49-F238E27FC236}">
                <a16:creationId xmlns:a16="http://schemas.microsoft.com/office/drawing/2014/main" id="{9F3F9AE2-952E-4C53-943B-0F03729D73EF}"/>
              </a:ext>
            </a:extLst>
          </p:cNvPr>
          <p:cNvSpPr txBox="1"/>
          <p:nvPr/>
        </p:nvSpPr>
        <p:spPr>
          <a:xfrm>
            <a:off x="597424" y="2473967"/>
            <a:ext cx="588908" cy="3070312"/>
          </a:xfrm>
          <a:prstGeom prst="rect">
            <a:avLst/>
          </a:prstGeom>
        </p:spPr>
        <p:txBody>
          <a:bodyPr vert="horz" wrap="square" lIns="0" tIns="9572" rIns="0" bIns="0" rtlCol="0">
            <a:spAutoFit/>
          </a:bodyPr>
          <a:lstStyle/>
          <a:p>
            <a:pPr marL="205037" marR="4031" indent="193955" algn="r" defTabSz="914378">
              <a:lnSpc>
                <a:spcPct val="130900"/>
              </a:lnSpc>
              <a:spcBef>
                <a:spcPts val="75"/>
              </a:spcBef>
            </a:pPr>
            <a:r>
              <a:rPr sz="635" spc="-4" dirty="0">
                <a:solidFill>
                  <a:prstClr val="black"/>
                </a:solidFill>
                <a:latin typeface="Open Sans Light"/>
                <a:cs typeface="Open Sans Light"/>
              </a:rPr>
              <a:t>Indi</a:t>
            </a:r>
            <a:r>
              <a:rPr sz="635" dirty="0">
                <a:solidFill>
                  <a:prstClr val="black"/>
                </a:solidFill>
                <a:latin typeface="Open Sans Light"/>
                <a:cs typeface="Open Sans Light"/>
              </a:rPr>
              <a:t>a  C</a:t>
            </a:r>
            <a:r>
              <a:rPr sz="635" spc="4" dirty="0">
                <a:solidFill>
                  <a:prstClr val="black"/>
                </a:solidFill>
                <a:latin typeface="Open Sans Light"/>
                <a:cs typeface="Open Sans Light"/>
              </a:rPr>
              <a:t>a</a:t>
            </a:r>
            <a:r>
              <a:rPr sz="635" dirty="0">
                <a:solidFill>
                  <a:prstClr val="black"/>
                </a:solidFill>
                <a:latin typeface="Open Sans Light"/>
                <a:cs typeface="Open Sans Light"/>
              </a:rPr>
              <a:t>mb</a:t>
            </a:r>
            <a:r>
              <a:rPr sz="635" spc="4" dirty="0">
                <a:solidFill>
                  <a:prstClr val="black"/>
                </a:solidFill>
                <a:latin typeface="Open Sans Light"/>
                <a:cs typeface="Open Sans Light"/>
              </a:rPr>
              <a:t>o</a:t>
            </a:r>
            <a:r>
              <a:rPr sz="635" spc="-4" dirty="0">
                <a:solidFill>
                  <a:prstClr val="black"/>
                </a:solidFill>
                <a:latin typeface="Open Sans Light"/>
                <a:cs typeface="Open Sans Light"/>
              </a:rPr>
              <a:t>di</a:t>
            </a:r>
            <a:r>
              <a:rPr sz="635" spc="4" dirty="0">
                <a:solidFill>
                  <a:prstClr val="black"/>
                </a:solidFill>
                <a:latin typeface="Open Sans Light"/>
                <a:cs typeface="Open Sans Light"/>
              </a:rPr>
              <a:t>a</a:t>
            </a:r>
            <a:endParaRPr sz="635" dirty="0">
              <a:solidFill>
                <a:prstClr val="black"/>
              </a:solidFill>
              <a:latin typeface="Open Sans Light"/>
              <a:cs typeface="Open Sans Light"/>
            </a:endParaRPr>
          </a:p>
          <a:p>
            <a:pPr marL="10076" marR="4031" indent="364735" algn="r" defTabSz="914378">
              <a:lnSpc>
                <a:spcPct val="130900"/>
              </a:lnSpc>
            </a:pPr>
            <a:r>
              <a:rPr sz="635" spc="-4" dirty="0">
                <a:solidFill>
                  <a:prstClr val="black"/>
                </a:solidFill>
                <a:latin typeface="Open Sans Light"/>
                <a:cs typeface="Open Sans Light"/>
              </a:rPr>
              <a:t>J</a:t>
            </a:r>
            <a:r>
              <a:rPr sz="635" spc="4" dirty="0">
                <a:solidFill>
                  <a:prstClr val="black"/>
                </a:solidFill>
                <a:latin typeface="Open Sans Light"/>
                <a:cs typeface="Open Sans Light"/>
              </a:rPr>
              <a:t>a</a:t>
            </a:r>
            <a:r>
              <a:rPr sz="635" dirty="0">
                <a:solidFill>
                  <a:prstClr val="black"/>
                </a:solidFill>
                <a:latin typeface="Open Sans Light"/>
                <a:cs typeface="Open Sans Light"/>
              </a:rPr>
              <a:t>pan  Vietnam </a:t>
            </a:r>
            <a:r>
              <a:rPr sz="635" spc="4" dirty="0">
                <a:solidFill>
                  <a:prstClr val="black"/>
                </a:solidFill>
                <a:latin typeface="Open Sans Light"/>
                <a:cs typeface="Open Sans Light"/>
              </a:rPr>
              <a:t> </a:t>
            </a:r>
            <a:r>
              <a:rPr sz="635" dirty="0">
                <a:solidFill>
                  <a:prstClr val="black"/>
                </a:solidFill>
                <a:latin typeface="Open Sans Light"/>
                <a:cs typeface="Open Sans Light"/>
              </a:rPr>
              <a:t>Malaysia </a:t>
            </a:r>
            <a:r>
              <a:rPr sz="635" spc="4" dirty="0">
                <a:solidFill>
                  <a:prstClr val="black"/>
                </a:solidFill>
                <a:latin typeface="Open Sans Light"/>
                <a:cs typeface="Open Sans Light"/>
              </a:rPr>
              <a:t> </a:t>
            </a:r>
            <a:r>
              <a:rPr sz="635" dirty="0">
                <a:solidFill>
                  <a:prstClr val="black"/>
                </a:solidFill>
                <a:latin typeface="Open Sans Light"/>
                <a:cs typeface="Open Sans Light"/>
              </a:rPr>
              <a:t>Indonesia </a:t>
            </a:r>
            <a:r>
              <a:rPr sz="635" spc="4" dirty="0">
                <a:solidFill>
                  <a:prstClr val="black"/>
                </a:solidFill>
                <a:latin typeface="Open Sans Light"/>
                <a:cs typeface="Open Sans Light"/>
              </a:rPr>
              <a:t> </a:t>
            </a:r>
            <a:r>
              <a:rPr sz="635" dirty="0">
                <a:solidFill>
                  <a:prstClr val="black"/>
                </a:solidFill>
                <a:latin typeface="Open Sans Light"/>
                <a:cs typeface="Open Sans Light"/>
              </a:rPr>
              <a:t>Thailand </a:t>
            </a:r>
            <a:r>
              <a:rPr sz="635" spc="4" dirty="0">
                <a:solidFill>
                  <a:prstClr val="black"/>
                </a:solidFill>
                <a:latin typeface="Open Sans Light"/>
                <a:cs typeface="Open Sans Light"/>
              </a:rPr>
              <a:t> </a:t>
            </a:r>
            <a:r>
              <a:rPr sz="635" dirty="0">
                <a:solidFill>
                  <a:prstClr val="black"/>
                </a:solidFill>
                <a:latin typeface="Open Sans Light"/>
                <a:cs typeface="Open Sans Light"/>
              </a:rPr>
              <a:t>Mainland</a:t>
            </a:r>
            <a:r>
              <a:rPr sz="635" spc="-44" dirty="0">
                <a:solidFill>
                  <a:prstClr val="black"/>
                </a:solidFill>
                <a:latin typeface="Open Sans Light"/>
                <a:cs typeface="Open Sans Light"/>
              </a:rPr>
              <a:t> </a:t>
            </a:r>
            <a:r>
              <a:rPr sz="635" dirty="0">
                <a:solidFill>
                  <a:prstClr val="black"/>
                </a:solidFill>
                <a:latin typeface="Open Sans Light"/>
                <a:cs typeface="Open Sans Light"/>
              </a:rPr>
              <a:t>China </a:t>
            </a:r>
            <a:r>
              <a:rPr sz="635" spc="-151" dirty="0">
                <a:solidFill>
                  <a:prstClr val="black"/>
                </a:solidFill>
                <a:latin typeface="Open Sans Light"/>
                <a:cs typeface="Open Sans Light"/>
              </a:rPr>
              <a:t> </a:t>
            </a:r>
            <a:r>
              <a:rPr sz="635" dirty="0">
                <a:solidFill>
                  <a:prstClr val="black"/>
                </a:solidFill>
                <a:latin typeface="Open Sans Light"/>
                <a:cs typeface="Open Sans Light"/>
              </a:rPr>
              <a:t>South</a:t>
            </a:r>
            <a:r>
              <a:rPr sz="635" spc="-8" dirty="0">
                <a:solidFill>
                  <a:prstClr val="black"/>
                </a:solidFill>
                <a:latin typeface="Open Sans Light"/>
                <a:cs typeface="Open Sans Light"/>
              </a:rPr>
              <a:t> </a:t>
            </a:r>
            <a:r>
              <a:rPr sz="635" dirty="0">
                <a:solidFill>
                  <a:prstClr val="black"/>
                </a:solidFill>
                <a:latin typeface="Open Sans Light"/>
                <a:cs typeface="Open Sans Light"/>
              </a:rPr>
              <a:t>Korea</a:t>
            </a:r>
          </a:p>
          <a:p>
            <a:pPr marL="151637" marR="4031" indent="171284" algn="r" defTabSz="914378">
              <a:lnSpc>
                <a:spcPct val="130900"/>
              </a:lnSpc>
            </a:pPr>
            <a:r>
              <a:rPr sz="635" spc="4" dirty="0">
                <a:solidFill>
                  <a:prstClr val="black"/>
                </a:solidFill>
                <a:latin typeface="Open Sans Light"/>
                <a:cs typeface="Open Sans Light"/>
              </a:rPr>
              <a:t>Ta</a:t>
            </a:r>
            <a:r>
              <a:rPr sz="635" spc="-4" dirty="0">
                <a:solidFill>
                  <a:prstClr val="black"/>
                </a:solidFill>
                <a:latin typeface="Open Sans Light"/>
                <a:cs typeface="Open Sans Light"/>
              </a:rPr>
              <a:t>iw</a:t>
            </a:r>
            <a:r>
              <a:rPr sz="635" dirty="0">
                <a:solidFill>
                  <a:prstClr val="black"/>
                </a:solidFill>
                <a:latin typeface="Open Sans Light"/>
                <a:cs typeface="Open Sans Light"/>
              </a:rPr>
              <a:t>an  Singapore </a:t>
            </a:r>
            <a:r>
              <a:rPr sz="635" spc="4" dirty="0">
                <a:solidFill>
                  <a:prstClr val="black"/>
                </a:solidFill>
                <a:latin typeface="Open Sans Light"/>
                <a:cs typeface="Open Sans Light"/>
              </a:rPr>
              <a:t> </a:t>
            </a:r>
            <a:r>
              <a:rPr sz="635" dirty="0">
                <a:solidFill>
                  <a:prstClr val="black"/>
                </a:solidFill>
                <a:latin typeface="Open Sans Light"/>
                <a:cs typeface="Open Sans Light"/>
              </a:rPr>
              <a:t>Australia </a:t>
            </a:r>
            <a:r>
              <a:rPr sz="635" spc="4" dirty="0">
                <a:solidFill>
                  <a:prstClr val="black"/>
                </a:solidFill>
                <a:latin typeface="Open Sans Light"/>
                <a:cs typeface="Open Sans Light"/>
              </a:rPr>
              <a:t> </a:t>
            </a:r>
            <a:r>
              <a:rPr sz="635" dirty="0">
                <a:solidFill>
                  <a:prstClr val="black"/>
                </a:solidFill>
                <a:latin typeface="Open Sans Light"/>
                <a:cs typeface="Open Sans Light"/>
              </a:rPr>
              <a:t>Macau </a:t>
            </a:r>
            <a:r>
              <a:rPr sz="635" spc="4" dirty="0">
                <a:solidFill>
                  <a:prstClr val="black"/>
                </a:solidFill>
                <a:latin typeface="Open Sans Light"/>
                <a:cs typeface="Open Sans Light"/>
              </a:rPr>
              <a:t> Hong </a:t>
            </a:r>
            <a:r>
              <a:rPr sz="635" dirty="0">
                <a:solidFill>
                  <a:prstClr val="black"/>
                </a:solidFill>
                <a:latin typeface="Open Sans Light"/>
                <a:cs typeface="Open Sans Light"/>
              </a:rPr>
              <a:t>Kong </a:t>
            </a:r>
            <a:r>
              <a:rPr sz="635" spc="-155" dirty="0">
                <a:solidFill>
                  <a:prstClr val="black"/>
                </a:solidFill>
                <a:latin typeface="Open Sans Light"/>
                <a:cs typeface="Open Sans Light"/>
              </a:rPr>
              <a:t> </a:t>
            </a:r>
            <a:r>
              <a:rPr sz="635" spc="4" dirty="0">
                <a:solidFill>
                  <a:prstClr val="black"/>
                </a:solidFill>
                <a:latin typeface="Open Sans Light"/>
                <a:cs typeface="Open Sans Light"/>
              </a:rPr>
              <a:t>Ba</a:t>
            </a:r>
            <a:r>
              <a:rPr sz="635" spc="-4" dirty="0">
                <a:solidFill>
                  <a:prstClr val="black"/>
                </a:solidFill>
                <a:latin typeface="Open Sans Light"/>
                <a:cs typeface="Open Sans Light"/>
              </a:rPr>
              <a:t>ngl</a:t>
            </a:r>
            <a:r>
              <a:rPr sz="635" spc="4" dirty="0">
                <a:solidFill>
                  <a:prstClr val="black"/>
                </a:solidFill>
                <a:latin typeface="Open Sans Light"/>
                <a:cs typeface="Open Sans Light"/>
              </a:rPr>
              <a:t>a</a:t>
            </a:r>
            <a:r>
              <a:rPr sz="635" dirty="0">
                <a:solidFill>
                  <a:prstClr val="black"/>
                </a:solidFill>
                <a:latin typeface="Open Sans Light"/>
                <a:cs typeface="Open Sans Light"/>
              </a:rPr>
              <a:t>d</a:t>
            </a:r>
            <a:r>
              <a:rPr sz="635" spc="4" dirty="0">
                <a:solidFill>
                  <a:prstClr val="black"/>
                </a:solidFill>
                <a:latin typeface="Open Sans Light"/>
                <a:cs typeface="Open Sans Light"/>
              </a:rPr>
              <a:t>esh</a:t>
            </a:r>
            <a:endParaRPr sz="635" dirty="0">
              <a:solidFill>
                <a:prstClr val="black"/>
              </a:solidFill>
              <a:latin typeface="Open Sans Light"/>
              <a:cs typeface="Open Sans Light"/>
            </a:endParaRPr>
          </a:p>
          <a:p>
            <a:pPr marL="101259" marR="4031" indent="234257" algn="r" defTabSz="914378">
              <a:lnSpc>
                <a:spcPct val="130900"/>
              </a:lnSpc>
            </a:pPr>
            <a:r>
              <a:rPr sz="635" spc="4" dirty="0">
                <a:solidFill>
                  <a:prstClr val="black"/>
                </a:solidFill>
                <a:latin typeface="Open Sans Light"/>
                <a:cs typeface="Open Sans Light"/>
              </a:rPr>
              <a:t>B</a:t>
            </a:r>
            <a:r>
              <a:rPr sz="635" dirty="0">
                <a:solidFill>
                  <a:prstClr val="black"/>
                </a:solidFill>
                <a:latin typeface="Open Sans Light"/>
                <a:cs typeface="Open Sans Light"/>
              </a:rPr>
              <a:t>runei  Philippines </a:t>
            </a:r>
            <a:r>
              <a:rPr sz="635" spc="4" dirty="0">
                <a:solidFill>
                  <a:prstClr val="black"/>
                </a:solidFill>
                <a:latin typeface="Open Sans Light"/>
                <a:cs typeface="Open Sans Light"/>
              </a:rPr>
              <a:t> </a:t>
            </a:r>
            <a:r>
              <a:rPr sz="635" dirty="0">
                <a:solidFill>
                  <a:prstClr val="black"/>
                </a:solidFill>
                <a:latin typeface="Open Sans Light"/>
                <a:cs typeface="Open Sans Light"/>
              </a:rPr>
              <a:t>Myanmar </a:t>
            </a:r>
            <a:r>
              <a:rPr sz="635" spc="4" dirty="0">
                <a:solidFill>
                  <a:prstClr val="black"/>
                </a:solidFill>
                <a:latin typeface="Open Sans Light"/>
                <a:cs typeface="Open Sans Light"/>
              </a:rPr>
              <a:t> </a:t>
            </a:r>
            <a:r>
              <a:rPr sz="635" dirty="0">
                <a:solidFill>
                  <a:prstClr val="black"/>
                </a:solidFill>
                <a:latin typeface="Open Sans Light"/>
                <a:cs typeface="Open Sans Light"/>
              </a:rPr>
              <a:t>N</a:t>
            </a:r>
            <a:r>
              <a:rPr sz="635" spc="4" dirty="0">
                <a:solidFill>
                  <a:prstClr val="black"/>
                </a:solidFill>
                <a:latin typeface="Open Sans Light"/>
                <a:cs typeface="Open Sans Light"/>
              </a:rPr>
              <a:t>ew</a:t>
            </a:r>
            <a:r>
              <a:rPr sz="635" spc="-4" dirty="0">
                <a:solidFill>
                  <a:prstClr val="black"/>
                </a:solidFill>
                <a:latin typeface="Open Sans Light"/>
                <a:cs typeface="Open Sans Light"/>
              </a:rPr>
              <a:t> </a:t>
            </a:r>
            <a:r>
              <a:rPr sz="635" dirty="0">
                <a:solidFill>
                  <a:prstClr val="black"/>
                </a:solidFill>
                <a:latin typeface="Open Sans Light"/>
                <a:cs typeface="Open Sans Light"/>
              </a:rPr>
              <a:t>Z</a:t>
            </a:r>
            <a:r>
              <a:rPr sz="635" spc="4" dirty="0">
                <a:solidFill>
                  <a:prstClr val="black"/>
                </a:solidFill>
                <a:latin typeface="Open Sans Light"/>
                <a:cs typeface="Open Sans Light"/>
              </a:rPr>
              <a:t>ea</a:t>
            </a:r>
            <a:r>
              <a:rPr sz="635" spc="-4" dirty="0">
                <a:solidFill>
                  <a:prstClr val="black"/>
                </a:solidFill>
                <a:latin typeface="Open Sans Light"/>
                <a:cs typeface="Open Sans Light"/>
              </a:rPr>
              <a:t>la</a:t>
            </a:r>
            <a:r>
              <a:rPr sz="635" spc="8" dirty="0">
                <a:solidFill>
                  <a:prstClr val="black"/>
                </a:solidFill>
                <a:latin typeface="Open Sans Light"/>
                <a:cs typeface="Open Sans Light"/>
              </a:rPr>
              <a:t>n</a:t>
            </a:r>
            <a:r>
              <a:rPr sz="635" spc="4" dirty="0">
                <a:solidFill>
                  <a:prstClr val="black"/>
                </a:solidFill>
                <a:latin typeface="Open Sans Light"/>
                <a:cs typeface="Open Sans Light"/>
              </a:rPr>
              <a:t>d</a:t>
            </a:r>
            <a:endParaRPr sz="635" dirty="0">
              <a:solidFill>
                <a:prstClr val="black"/>
              </a:solidFill>
              <a:latin typeface="Open Sans Light"/>
              <a:cs typeface="Open Sans Light"/>
            </a:endParaRPr>
          </a:p>
          <a:p>
            <a:pPr marL="246851" marR="4031" indent="23678" algn="just" defTabSz="914378">
              <a:lnSpc>
                <a:spcPct val="130900"/>
              </a:lnSpc>
            </a:pPr>
            <a:r>
              <a:rPr sz="635" spc="4" dirty="0">
                <a:solidFill>
                  <a:prstClr val="black"/>
                </a:solidFill>
                <a:latin typeface="Open Sans Light"/>
                <a:cs typeface="Open Sans Light"/>
              </a:rPr>
              <a:t>L</a:t>
            </a:r>
            <a:r>
              <a:rPr sz="635" spc="-4" dirty="0">
                <a:solidFill>
                  <a:prstClr val="black"/>
                </a:solidFill>
                <a:latin typeface="Open Sans Light"/>
                <a:cs typeface="Open Sans Light"/>
              </a:rPr>
              <a:t>a</a:t>
            </a:r>
            <a:r>
              <a:rPr sz="635" spc="4" dirty="0">
                <a:solidFill>
                  <a:prstClr val="black"/>
                </a:solidFill>
                <a:latin typeface="Open Sans Light"/>
                <a:cs typeface="Open Sans Light"/>
              </a:rPr>
              <a:t>o </a:t>
            </a:r>
            <a:r>
              <a:rPr sz="635" dirty="0">
                <a:solidFill>
                  <a:prstClr val="black"/>
                </a:solidFill>
                <a:latin typeface="Open Sans Light"/>
                <a:cs typeface="Open Sans Light"/>
              </a:rPr>
              <a:t>PDR  Sri </a:t>
            </a:r>
            <a:r>
              <a:rPr sz="635" spc="-4" dirty="0">
                <a:solidFill>
                  <a:prstClr val="black"/>
                </a:solidFill>
                <a:latin typeface="Open Sans Light"/>
                <a:cs typeface="Open Sans Light"/>
              </a:rPr>
              <a:t>L</a:t>
            </a:r>
            <a:r>
              <a:rPr sz="635" spc="4" dirty="0">
                <a:solidFill>
                  <a:prstClr val="black"/>
                </a:solidFill>
                <a:latin typeface="Open Sans Light"/>
                <a:cs typeface="Open Sans Light"/>
              </a:rPr>
              <a:t>a</a:t>
            </a:r>
            <a:r>
              <a:rPr sz="635" dirty="0">
                <a:solidFill>
                  <a:prstClr val="black"/>
                </a:solidFill>
                <a:latin typeface="Open Sans Light"/>
                <a:cs typeface="Open Sans Light"/>
              </a:rPr>
              <a:t>n</a:t>
            </a:r>
            <a:r>
              <a:rPr sz="635" spc="4" dirty="0">
                <a:solidFill>
                  <a:prstClr val="black"/>
                </a:solidFill>
                <a:latin typeface="Open Sans Light"/>
                <a:cs typeface="Open Sans Light"/>
              </a:rPr>
              <a:t>ka</a:t>
            </a:r>
            <a:endParaRPr sz="635" dirty="0">
              <a:solidFill>
                <a:prstClr val="black"/>
              </a:solidFill>
              <a:latin typeface="Open Sans Light"/>
              <a:cs typeface="Open Sans Light"/>
            </a:endParaRPr>
          </a:p>
          <a:p>
            <a:pPr marL="234761" marR="4031" indent="120403" algn="just" defTabSz="914378">
              <a:lnSpc>
                <a:spcPct val="130900"/>
              </a:lnSpc>
            </a:pPr>
            <a:r>
              <a:rPr sz="635" dirty="0">
                <a:solidFill>
                  <a:prstClr val="black"/>
                </a:solidFill>
                <a:latin typeface="Open Sans Light"/>
                <a:cs typeface="Open Sans Light"/>
              </a:rPr>
              <a:t>Gu</a:t>
            </a:r>
            <a:r>
              <a:rPr sz="635" spc="4" dirty="0">
                <a:solidFill>
                  <a:prstClr val="black"/>
                </a:solidFill>
                <a:latin typeface="Open Sans Light"/>
                <a:cs typeface="Open Sans Light"/>
              </a:rPr>
              <a:t>am  </a:t>
            </a:r>
            <a:r>
              <a:rPr sz="635" spc="-4" dirty="0">
                <a:solidFill>
                  <a:prstClr val="black"/>
                </a:solidFill>
                <a:latin typeface="Open Sans Light"/>
                <a:cs typeface="Open Sans Light"/>
              </a:rPr>
              <a:t>M</a:t>
            </a:r>
            <a:r>
              <a:rPr sz="635" spc="4" dirty="0">
                <a:solidFill>
                  <a:prstClr val="black"/>
                </a:solidFill>
                <a:latin typeface="Open Sans Light"/>
                <a:cs typeface="Open Sans Light"/>
              </a:rPr>
              <a:t>a</a:t>
            </a:r>
            <a:r>
              <a:rPr sz="635" spc="-4" dirty="0">
                <a:solidFill>
                  <a:prstClr val="black"/>
                </a:solidFill>
                <a:latin typeface="Open Sans Light"/>
                <a:cs typeface="Open Sans Light"/>
              </a:rPr>
              <a:t>uri</a:t>
            </a:r>
            <a:r>
              <a:rPr sz="635" dirty="0">
                <a:solidFill>
                  <a:prstClr val="black"/>
                </a:solidFill>
                <a:latin typeface="Open Sans Light"/>
                <a:cs typeface="Open Sans Light"/>
              </a:rPr>
              <a:t>t</a:t>
            </a:r>
            <a:r>
              <a:rPr sz="635" spc="-4" dirty="0">
                <a:solidFill>
                  <a:prstClr val="black"/>
                </a:solidFill>
                <a:latin typeface="Open Sans Light"/>
                <a:cs typeface="Open Sans Light"/>
              </a:rPr>
              <a:t>iu</a:t>
            </a:r>
            <a:r>
              <a:rPr sz="635" dirty="0">
                <a:solidFill>
                  <a:prstClr val="black"/>
                </a:solidFill>
                <a:latin typeface="Open Sans Light"/>
                <a:cs typeface="Open Sans Light"/>
              </a:rPr>
              <a:t>s  </a:t>
            </a:r>
            <a:r>
              <a:rPr sz="635" spc="-4" dirty="0">
                <a:solidFill>
                  <a:prstClr val="black"/>
                </a:solidFill>
                <a:latin typeface="Open Sans Light"/>
                <a:cs typeface="Open Sans Light"/>
              </a:rPr>
              <a:t>M</a:t>
            </a:r>
            <a:r>
              <a:rPr sz="635" spc="4" dirty="0">
                <a:solidFill>
                  <a:prstClr val="black"/>
                </a:solidFill>
                <a:latin typeface="Open Sans Light"/>
                <a:cs typeface="Open Sans Light"/>
              </a:rPr>
              <a:t>o</a:t>
            </a:r>
            <a:r>
              <a:rPr sz="635" spc="-4" dirty="0">
                <a:solidFill>
                  <a:prstClr val="black"/>
                </a:solidFill>
                <a:latin typeface="Open Sans Light"/>
                <a:cs typeface="Open Sans Light"/>
              </a:rPr>
              <a:t>ngoli</a:t>
            </a:r>
            <a:r>
              <a:rPr sz="635" spc="4" dirty="0">
                <a:solidFill>
                  <a:prstClr val="black"/>
                </a:solidFill>
                <a:latin typeface="Open Sans Light"/>
                <a:cs typeface="Open Sans Light"/>
              </a:rPr>
              <a:t>a</a:t>
            </a:r>
            <a:endParaRPr sz="635" dirty="0">
              <a:solidFill>
                <a:prstClr val="black"/>
              </a:solidFill>
              <a:latin typeface="Open Sans Light"/>
              <a:cs typeface="Open Sans Light"/>
            </a:endParaRPr>
          </a:p>
        </p:txBody>
      </p:sp>
      <p:sp>
        <p:nvSpPr>
          <p:cNvPr id="217" name="object 5">
            <a:extLst>
              <a:ext uri="{FF2B5EF4-FFF2-40B4-BE49-F238E27FC236}">
                <a16:creationId xmlns:a16="http://schemas.microsoft.com/office/drawing/2014/main" id="{FB9E5330-11F6-477B-9D27-00F2647F93AA}"/>
              </a:ext>
            </a:extLst>
          </p:cNvPr>
          <p:cNvSpPr txBox="1"/>
          <p:nvPr/>
        </p:nvSpPr>
        <p:spPr>
          <a:xfrm>
            <a:off x="4012072" y="5605832"/>
            <a:ext cx="1066483" cy="108910"/>
          </a:xfrm>
          <a:prstGeom prst="rect">
            <a:avLst/>
          </a:prstGeom>
        </p:spPr>
        <p:txBody>
          <a:bodyPr vert="horz" wrap="square" lIns="0" tIns="11083" rIns="0" bIns="0" rtlCol="0">
            <a:spAutoFit/>
          </a:bodyPr>
          <a:lstStyle/>
          <a:p>
            <a:pPr marL="10076">
              <a:spcBef>
                <a:spcPts val="87"/>
              </a:spcBef>
            </a:pPr>
            <a:r>
              <a:rPr sz="635" dirty="0">
                <a:latin typeface="Open Sans Light"/>
                <a:cs typeface="Open Sans Light"/>
              </a:rPr>
              <a:t>Not</a:t>
            </a:r>
            <a:r>
              <a:rPr sz="635" spc="-12" dirty="0">
                <a:latin typeface="Open Sans Light"/>
                <a:cs typeface="Open Sans Light"/>
              </a:rPr>
              <a:t> </a:t>
            </a:r>
            <a:r>
              <a:rPr sz="635" dirty="0">
                <a:latin typeface="Open Sans Light"/>
                <a:cs typeface="Open Sans Light"/>
              </a:rPr>
              <a:t>aware of</a:t>
            </a:r>
            <a:r>
              <a:rPr sz="635" spc="-4" dirty="0">
                <a:latin typeface="Open Sans Light"/>
                <a:cs typeface="Open Sans Light"/>
              </a:rPr>
              <a:t> </a:t>
            </a:r>
            <a:r>
              <a:rPr sz="635" dirty="0">
                <a:latin typeface="Open Sans Light"/>
                <a:cs typeface="Open Sans Light"/>
              </a:rPr>
              <a:t>such</a:t>
            </a:r>
            <a:r>
              <a:rPr sz="635" spc="-4" dirty="0">
                <a:latin typeface="Open Sans Light"/>
                <a:cs typeface="Open Sans Light"/>
              </a:rPr>
              <a:t> </a:t>
            </a:r>
            <a:r>
              <a:rPr sz="635" dirty="0">
                <a:latin typeface="Open Sans Light"/>
                <a:cs typeface="Open Sans Light"/>
              </a:rPr>
              <a:t>measures</a:t>
            </a:r>
            <a:endParaRPr sz="635">
              <a:latin typeface="Open Sans Light"/>
              <a:cs typeface="Open Sans Light"/>
            </a:endParaRPr>
          </a:p>
        </p:txBody>
      </p:sp>
      <p:sp>
        <p:nvSpPr>
          <p:cNvPr id="218" name="object 7">
            <a:extLst>
              <a:ext uri="{FF2B5EF4-FFF2-40B4-BE49-F238E27FC236}">
                <a16:creationId xmlns:a16="http://schemas.microsoft.com/office/drawing/2014/main" id="{3DADC879-FCF0-45BE-97FA-55352CBD1BA2}"/>
              </a:ext>
            </a:extLst>
          </p:cNvPr>
          <p:cNvSpPr txBox="1"/>
          <p:nvPr/>
        </p:nvSpPr>
        <p:spPr>
          <a:xfrm>
            <a:off x="2918908" y="5605832"/>
            <a:ext cx="641300" cy="108910"/>
          </a:xfrm>
          <a:prstGeom prst="rect">
            <a:avLst/>
          </a:prstGeom>
        </p:spPr>
        <p:txBody>
          <a:bodyPr vert="horz" wrap="square" lIns="0" tIns="11083" rIns="0" bIns="0" rtlCol="0">
            <a:spAutoFit/>
          </a:bodyPr>
          <a:lstStyle/>
          <a:p>
            <a:pPr marL="10076">
              <a:spcBef>
                <a:spcPts val="87"/>
              </a:spcBef>
            </a:pPr>
            <a:r>
              <a:rPr sz="635" dirty="0">
                <a:latin typeface="Open Sans Light"/>
                <a:cs typeface="Open Sans Light"/>
              </a:rPr>
              <a:t>No/minor</a:t>
            </a:r>
            <a:r>
              <a:rPr sz="635" spc="-36" dirty="0">
                <a:latin typeface="Open Sans Light"/>
                <a:cs typeface="Open Sans Light"/>
              </a:rPr>
              <a:t> </a:t>
            </a:r>
            <a:r>
              <a:rPr sz="635" dirty="0">
                <a:latin typeface="Open Sans Light"/>
                <a:cs typeface="Open Sans Light"/>
              </a:rPr>
              <a:t>impact</a:t>
            </a:r>
            <a:endParaRPr sz="635">
              <a:latin typeface="Open Sans Light"/>
              <a:cs typeface="Open Sans Light"/>
            </a:endParaRPr>
          </a:p>
        </p:txBody>
      </p:sp>
      <p:sp>
        <p:nvSpPr>
          <p:cNvPr id="219" name="object 9">
            <a:extLst>
              <a:ext uri="{FF2B5EF4-FFF2-40B4-BE49-F238E27FC236}">
                <a16:creationId xmlns:a16="http://schemas.microsoft.com/office/drawing/2014/main" id="{2667F051-0837-4C7D-87E0-7327D73D33BB}"/>
              </a:ext>
            </a:extLst>
          </p:cNvPr>
          <p:cNvSpPr txBox="1"/>
          <p:nvPr/>
        </p:nvSpPr>
        <p:spPr>
          <a:xfrm>
            <a:off x="1409984" y="5605832"/>
            <a:ext cx="1041294" cy="108910"/>
          </a:xfrm>
          <a:prstGeom prst="rect">
            <a:avLst/>
          </a:prstGeom>
        </p:spPr>
        <p:txBody>
          <a:bodyPr vert="horz" wrap="square" lIns="0" tIns="11083" rIns="0" bIns="0" rtlCol="0">
            <a:spAutoFit/>
          </a:bodyPr>
          <a:lstStyle/>
          <a:p>
            <a:pPr marL="10076">
              <a:spcBef>
                <a:spcPts val="87"/>
              </a:spcBef>
            </a:pPr>
            <a:r>
              <a:rPr sz="635" dirty="0">
                <a:latin typeface="Open Sans Light"/>
                <a:cs typeface="Open Sans Light"/>
              </a:rPr>
              <a:t>Moderate/significant</a:t>
            </a:r>
            <a:r>
              <a:rPr sz="635" spc="-16" dirty="0">
                <a:latin typeface="Open Sans Light"/>
                <a:cs typeface="Open Sans Light"/>
              </a:rPr>
              <a:t> </a:t>
            </a:r>
            <a:r>
              <a:rPr sz="635" dirty="0">
                <a:latin typeface="Open Sans Light"/>
                <a:cs typeface="Open Sans Light"/>
              </a:rPr>
              <a:t>impact</a:t>
            </a:r>
          </a:p>
        </p:txBody>
      </p:sp>
    </p:spTree>
    <p:extLst>
      <p:ext uri="{BB962C8B-B14F-4D97-AF65-F5344CB8AC3E}">
        <p14:creationId xmlns:p14="http://schemas.microsoft.com/office/powerpoint/2010/main" val="416326653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 name="Picture 45">
            <a:extLst>
              <a:ext uri="{FF2B5EF4-FFF2-40B4-BE49-F238E27FC236}">
                <a16:creationId xmlns:a16="http://schemas.microsoft.com/office/drawing/2014/main" id="{B648AB41-8CF6-CDD2-12BA-EC4F0E56088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Content Placeholder 2">
            <a:extLst>
              <a:ext uri="{FF2B5EF4-FFF2-40B4-BE49-F238E27FC236}">
                <a16:creationId xmlns:a16="http://schemas.microsoft.com/office/drawing/2014/main" id="{0C3C75ED-B75C-0A90-E919-3F527D7BCAC5}"/>
              </a:ext>
            </a:extLst>
          </p:cNvPr>
          <p:cNvSpPr>
            <a:spLocks noGrp="1"/>
          </p:cNvSpPr>
          <p:nvPr>
            <p:ph idx="1"/>
          </p:nvPr>
        </p:nvSpPr>
        <p:spPr>
          <a:xfrm>
            <a:off x="779155" y="2542930"/>
            <a:ext cx="7582112" cy="2628900"/>
          </a:xfrm>
        </p:spPr>
        <p:txBody>
          <a:bodyPr>
            <a:normAutofit/>
          </a:bodyPr>
          <a:lstStyle/>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ID" sz="1350" dirty="0">
              <a:latin typeface="Arial" panose="020B0604020202020204" pitchFamily="34" charset="0"/>
              <a:ea typeface="Courier New" panose="02070309020205020404" pitchFamily="49" charset="0"/>
              <a:cs typeface="Arial" panose="020B0604020202020204" pitchFamily="34" charset="0"/>
            </a:endParaRPr>
          </a:p>
          <a:p>
            <a:endParaRPr lang="en-ID" dirty="0"/>
          </a:p>
        </p:txBody>
      </p:sp>
      <p:sp>
        <p:nvSpPr>
          <p:cNvPr id="5" name="Footer Placeholder 4">
            <a:extLst>
              <a:ext uri="{FF2B5EF4-FFF2-40B4-BE49-F238E27FC236}">
                <a16:creationId xmlns:a16="http://schemas.microsoft.com/office/drawing/2014/main" id="{82A83115-8944-64D9-C0F8-AEE89AAEB589}"/>
              </a:ext>
            </a:extLst>
          </p:cNvPr>
          <p:cNvSpPr>
            <a:spLocks noGrp="1"/>
          </p:cNvSpPr>
          <p:nvPr>
            <p:ph type="ftr" sz="quarter" idx="11"/>
          </p:nvPr>
        </p:nvSpPr>
        <p:spPr>
          <a:xfrm>
            <a:off x="3028950" y="5510213"/>
            <a:ext cx="3086100" cy="273844"/>
          </a:xfrm>
        </p:spPr>
        <p:txBody>
          <a:bodyPr/>
          <a:lstStyle/>
          <a:p>
            <a:pPr defTabSz="685800">
              <a:defRPr/>
            </a:pPr>
            <a:r>
              <a:rPr lang="en-US" dirty="0">
                <a:solidFill>
                  <a:prstClr val="black">
                    <a:tint val="75000"/>
                  </a:prstClr>
                </a:solidFill>
                <a:latin typeface="Calibri" panose="020F0502020204030204"/>
              </a:rPr>
              <a:t>AOTCA General Meeting and International Tax Conference 2022</a:t>
            </a:r>
            <a:endParaRPr lang="en-ID" dirty="0">
              <a:solidFill>
                <a:prstClr val="black">
                  <a:tint val="75000"/>
                </a:prstClr>
              </a:solidFill>
              <a:latin typeface="Calibri" panose="020F0502020204030204"/>
            </a:endParaRPr>
          </a:p>
        </p:txBody>
      </p:sp>
      <p:sp>
        <p:nvSpPr>
          <p:cNvPr id="8" name="Rectangle: Rounded Corners 7">
            <a:extLst>
              <a:ext uri="{FF2B5EF4-FFF2-40B4-BE49-F238E27FC236}">
                <a16:creationId xmlns:a16="http://schemas.microsoft.com/office/drawing/2014/main" id="{043DAE28-D7BA-17B8-C441-0B93B8985920}"/>
              </a:ext>
            </a:extLst>
          </p:cNvPr>
          <p:cNvSpPr/>
          <p:nvPr/>
        </p:nvSpPr>
        <p:spPr>
          <a:xfrm>
            <a:off x="8481418" y="5320904"/>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ID" sz="1350">
              <a:solidFill>
                <a:prstClr val="white"/>
              </a:solidFill>
              <a:latin typeface="Calibri" panose="020F0502020204030204"/>
            </a:endParaRPr>
          </a:p>
        </p:txBody>
      </p:sp>
      <p:sp>
        <p:nvSpPr>
          <p:cNvPr id="9" name="TextBox 8">
            <a:extLst>
              <a:ext uri="{FF2B5EF4-FFF2-40B4-BE49-F238E27FC236}">
                <a16:creationId xmlns:a16="http://schemas.microsoft.com/office/drawing/2014/main" id="{BC043383-9F2E-AF9F-B0DB-5F016C013B9D}"/>
              </a:ext>
            </a:extLst>
          </p:cNvPr>
          <p:cNvSpPr txBox="1"/>
          <p:nvPr/>
        </p:nvSpPr>
        <p:spPr>
          <a:xfrm>
            <a:off x="8522494" y="5381603"/>
            <a:ext cx="364331" cy="553998"/>
          </a:xfrm>
          <a:prstGeom prst="rect">
            <a:avLst/>
          </a:prstGeom>
          <a:noFill/>
        </p:spPr>
        <p:txBody>
          <a:bodyPr wrap="square" rtlCol="0">
            <a:spAutoFit/>
          </a:bodyPr>
          <a:lstStyle/>
          <a:p>
            <a:pPr defTabSz="685800">
              <a:defRPr/>
            </a:pPr>
            <a:r>
              <a:rPr lang="en-US" sz="1500" b="1" dirty="0">
                <a:solidFill>
                  <a:prstClr val="white"/>
                </a:solidFill>
                <a:latin typeface="Arial" panose="020B0604020202020204" pitchFamily="34" charset="0"/>
                <a:cs typeface="Arial" panose="020B0604020202020204" pitchFamily="34" charset="0"/>
              </a:rPr>
              <a:t>20</a:t>
            </a:r>
            <a:endParaRPr lang="en-ID" sz="1500" b="1" dirty="0">
              <a:solidFill>
                <a:prstClr val="white"/>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AAB38745-B546-C290-C990-CD599B93CDA9}"/>
              </a:ext>
            </a:extLst>
          </p:cNvPr>
          <p:cNvSpPr/>
          <p:nvPr/>
        </p:nvSpPr>
        <p:spPr>
          <a:xfrm>
            <a:off x="0" y="839263"/>
            <a:ext cx="9144000" cy="763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ID" sz="1350">
              <a:solidFill>
                <a:prstClr val="white"/>
              </a:solidFill>
              <a:latin typeface="Calibri" panose="020F0502020204030204"/>
            </a:endParaRPr>
          </a:p>
        </p:txBody>
      </p:sp>
      <p:pic>
        <p:nvPicPr>
          <p:cNvPr id="12" name="object 4">
            <a:extLst>
              <a:ext uri="{FF2B5EF4-FFF2-40B4-BE49-F238E27FC236}">
                <a16:creationId xmlns:a16="http://schemas.microsoft.com/office/drawing/2014/main" id="{CE32E9BD-A94D-45D4-AB40-410765DFCBB2}"/>
              </a:ext>
            </a:extLst>
          </p:cNvPr>
          <p:cNvPicPr/>
          <p:nvPr/>
        </p:nvPicPr>
        <p:blipFill>
          <a:blip r:embed="rId3" cstate="email">
            <a:extLst>
              <a:ext uri="{28A0092B-C50C-407E-A947-70E740481C1C}">
                <a14:useLocalDpi xmlns:a14="http://schemas.microsoft.com/office/drawing/2010/main"/>
              </a:ext>
            </a:extLst>
          </a:blip>
          <a:stretch>
            <a:fillRect/>
          </a:stretch>
        </p:blipFill>
        <p:spPr>
          <a:xfrm>
            <a:off x="-1790" y="4822332"/>
            <a:ext cx="9143999" cy="1282721"/>
          </a:xfrm>
          <a:prstGeom prst="rect">
            <a:avLst/>
          </a:prstGeom>
        </p:spPr>
      </p:pic>
      <p:sp>
        <p:nvSpPr>
          <p:cNvPr id="13" name="Freeform 5">
            <a:extLst>
              <a:ext uri="{FF2B5EF4-FFF2-40B4-BE49-F238E27FC236}">
                <a16:creationId xmlns:a16="http://schemas.microsoft.com/office/drawing/2014/main" id="{B717BA4C-F84A-428B-805E-278DD2DC5EF6}"/>
              </a:ext>
            </a:extLst>
          </p:cNvPr>
          <p:cNvSpPr>
            <a:spLocks/>
          </p:cNvSpPr>
          <p:nvPr/>
        </p:nvSpPr>
        <p:spPr bwMode="auto">
          <a:xfrm>
            <a:off x="5201385" y="2202208"/>
            <a:ext cx="1673937" cy="1636168"/>
          </a:xfrm>
          <a:custGeom>
            <a:avLst/>
            <a:gdLst>
              <a:gd name="T0" fmla="*/ 488 w 677"/>
              <a:gd name="T1" fmla="*/ 0 h 662"/>
              <a:gd name="T2" fmla="*/ 99 w 677"/>
              <a:gd name="T3" fmla="*/ 285 h 662"/>
              <a:gd name="T4" fmla="*/ 185 w 677"/>
              <a:gd name="T5" fmla="*/ 295 h 662"/>
              <a:gd name="T6" fmla="*/ 185 w 677"/>
              <a:gd name="T7" fmla="*/ 295 h 662"/>
              <a:gd name="T8" fmla="*/ 181 w 677"/>
              <a:gd name="T9" fmla="*/ 303 h 662"/>
              <a:gd name="T10" fmla="*/ 160 w 677"/>
              <a:gd name="T11" fmla="*/ 364 h 662"/>
              <a:gd name="T12" fmla="*/ 102 w 677"/>
              <a:gd name="T13" fmla="*/ 496 h 662"/>
              <a:gd name="T14" fmla="*/ 66 w 677"/>
              <a:gd name="T15" fmla="*/ 556 h 662"/>
              <a:gd name="T16" fmla="*/ 23 w 677"/>
              <a:gd name="T17" fmla="*/ 600 h 662"/>
              <a:gd name="T18" fmla="*/ 0 w 677"/>
              <a:gd name="T19" fmla="*/ 605 h 662"/>
              <a:gd name="T20" fmla="*/ 72 w 677"/>
              <a:gd name="T21" fmla="*/ 615 h 662"/>
              <a:gd name="T22" fmla="*/ 222 w 677"/>
              <a:gd name="T23" fmla="*/ 636 h 662"/>
              <a:gd name="T24" fmla="*/ 356 w 677"/>
              <a:gd name="T25" fmla="*/ 654 h 662"/>
              <a:gd name="T26" fmla="*/ 386 w 677"/>
              <a:gd name="T27" fmla="*/ 659 h 662"/>
              <a:gd name="T28" fmla="*/ 444 w 677"/>
              <a:gd name="T29" fmla="*/ 623 h 662"/>
              <a:gd name="T30" fmla="*/ 513 w 677"/>
              <a:gd name="T31" fmla="*/ 503 h 662"/>
              <a:gd name="T32" fmla="*/ 564 w 677"/>
              <a:gd name="T33" fmla="*/ 377 h 662"/>
              <a:gd name="T34" fmla="*/ 574 w 677"/>
              <a:gd name="T35" fmla="*/ 348 h 662"/>
              <a:gd name="T36" fmla="*/ 582 w 677"/>
              <a:gd name="T37" fmla="*/ 326 h 662"/>
              <a:gd name="T38" fmla="*/ 677 w 677"/>
              <a:gd name="T39" fmla="*/ 342 h 662"/>
              <a:gd name="T40" fmla="*/ 488 w 677"/>
              <a:gd name="T41" fmla="*/ 0 h 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77" h="662">
                <a:moveTo>
                  <a:pt x="488" y="0"/>
                </a:moveTo>
                <a:cubicBezTo>
                  <a:pt x="99" y="285"/>
                  <a:pt x="99" y="285"/>
                  <a:pt x="99" y="285"/>
                </a:cubicBezTo>
                <a:cubicBezTo>
                  <a:pt x="185" y="295"/>
                  <a:pt x="185" y="295"/>
                  <a:pt x="185" y="295"/>
                </a:cubicBezTo>
                <a:cubicBezTo>
                  <a:pt x="185" y="295"/>
                  <a:pt x="185" y="295"/>
                  <a:pt x="185" y="295"/>
                </a:cubicBezTo>
                <a:cubicBezTo>
                  <a:pt x="183" y="295"/>
                  <a:pt x="182" y="301"/>
                  <a:pt x="181" y="303"/>
                </a:cubicBezTo>
                <a:cubicBezTo>
                  <a:pt x="175" y="323"/>
                  <a:pt x="168" y="344"/>
                  <a:pt x="160" y="364"/>
                </a:cubicBezTo>
                <a:cubicBezTo>
                  <a:pt x="143" y="409"/>
                  <a:pt x="124" y="453"/>
                  <a:pt x="102" y="496"/>
                </a:cubicBezTo>
                <a:cubicBezTo>
                  <a:pt x="91" y="517"/>
                  <a:pt x="80" y="537"/>
                  <a:pt x="66" y="556"/>
                </a:cubicBezTo>
                <a:cubicBezTo>
                  <a:pt x="54" y="573"/>
                  <a:pt x="41" y="590"/>
                  <a:pt x="23" y="600"/>
                </a:cubicBezTo>
                <a:cubicBezTo>
                  <a:pt x="16" y="604"/>
                  <a:pt x="8" y="607"/>
                  <a:pt x="0" y="605"/>
                </a:cubicBezTo>
                <a:cubicBezTo>
                  <a:pt x="24" y="609"/>
                  <a:pt x="48" y="612"/>
                  <a:pt x="72" y="615"/>
                </a:cubicBezTo>
                <a:cubicBezTo>
                  <a:pt x="122" y="622"/>
                  <a:pt x="172" y="629"/>
                  <a:pt x="222" y="636"/>
                </a:cubicBezTo>
                <a:cubicBezTo>
                  <a:pt x="267" y="642"/>
                  <a:pt x="311" y="648"/>
                  <a:pt x="356" y="654"/>
                </a:cubicBezTo>
                <a:cubicBezTo>
                  <a:pt x="366" y="656"/>
                  <a:pt x="376" y="657"/>
                  <a:pt x="386" y="659"/>
                </a:cubicBezTo>
                <a:cubicBezTo>
                  <a:pt x="410" y="662"/>
                  <a:pt x="430" y="640"/>
                  <a:pt x="444" y="623"/>
                </a:cubicBezTo>
                <a:cubicBezTo>
                  <a:pt x="473" y="587"/>
                  <a:pt x="494" y="545"/>
                  <a:pt x="513" y="503"/>
                </a:cubicBezTo>
                <a:cubicBezTo>
                  <a:pt x="532" y="462"/>
                  <a:pt x="549" y="420"/>
                  <a:pt x="564" y="377"/>
                </a:cubicBezTo>
                <a:cubicBezTo>
                  <a:pt x="568" y="368"/>
                  <a:pt x="571" y="358"/>
                  <a:pt x="574" y="348"/>
                </a:cubicBezTo>
                <a:cubicBezTo>
                  <a:pt x="577" y="341"/>
                  <a:pt x="579" y="333"/>
                  <a:pt x="582" y="326"/>
                </a:cubicBezTo>
                <a:cubicBezTo>
                  <a:pt x="677" y="342"/>
                  <a:pt x="677" y="342"/>
                  <a:pt x="677" y="342"/>
                </a:cubicBezTo>
                <a:lnTo>
                  <a:pt x="488" y="0"/>
                </a:lnTo>
                <a:close/>
              </a:path>
            </a:pathLst>
          </a:custGeom>
          <a:solidFill>
            <a:srgbClr val="62B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914378">
              <a:defRPr/>
            </a:pPr>
            <a:endParaRPr lang="en-US" kern="0">
              <a:solidFill>
                <a:prstClr val="black"/>
              </a:solidFill>
              <a:cs typeface="Calibri" panose="020F0502020204030204" pitchFamily="34" charset="0"/>
            </a:endParaRPr>
          </a:p>
        </p:txBody>
      </p:sp>
      <p:sp>
        <p:nvSpPr>
          <p:cNvPr id="14" name="Freeform 6">
            <a:extLst>
              <a:ext uri="{FF2B5EF4-FFF2-40B4-BE49-F238E27FC236}">
                <a16:creationId xmlns:a16="http://schemas.microsoft.com/office/drawing/2014/main" id="{D676DD2D-C44E-47A3-96D3-A627A530F383}"/>
              </a:ext>
            </a:extLst>
          </p:cNvPr>
          <p:cNvSpPr>
            <a:spLocks/>
          </p:cNvSpPr>
          <p:nvPr/>
        </p:nvSpPr>
        <p:spPr bwMode="auto">
          <a:xfrm>
            <a:off x="4944554" y="3235577"/>
            <a:ext cx="1201065" cy="684380"/>
          </a:xfrm>
          <a:custGeom>
            <a:avLst/>
            <a:gdLst>
              <a:gd name="T0" fmla="*/ 486 w 486"/>
              <a:gd name="T1" fmla="*/ 277 h 277"/>
              <a:gd name="T2" fmla="*/ 100 w 486"/>
              <a:gd name="T3" fmla="*/ 221 h 277"/>
              <a:gd name="T4" fmla="*/ 74 w 486"/>
              <a:gd name="T5" fmla="*/ 208 h 277"/>
              <a:gd name="T6" fmla="*/ 59 w 486"/>
              <a:gd name="T7" fmla="*/ 181 h 277"/>
              <a:gd name="T8" fmla="*/ 51 w 486"/>
              <a:gd name="T9" fmla="*/ 146 h 277"/>
              <a:gd name="T10" fmla="*/ 47 w 486"/>
              <a:gd name="T11" fmla="*/ 107 h 277"/>
              <a:gd name="T12" fmla="*/ 43 w 486"/>
              <a:gd name="T13" fmla="*/ 64 h 277"/>
              <a:gd name="T14" fmla="*/ 35 w 486"/>
              <a:gd name="T15" fmla="*/ 31 h 277"/>
              <a:gd name="T16" fmla="*/ 22 w 486"/>
              <a:gd name="T17" fmla="*/ 9 h 277"/>
              <a:gd name="T18" fmla="*/ 0 w 486"/>
              <a:gd name="T19" fmla="*/ 0 h 277"/>
              <a:gd name="T20" fmla="*/ 382 w 486"/>
              <a:gd name="T21" fmla="*/ 40 h 277"/>
              <a:gd name="T22" fmla="*/ 405 w 486"/>
              <a:gd name="T23" fmla="*/ 50 h 277"/>
              <a:gd name="T24" fmla="*/ 419 w 486"/>
              <a:gd name="T25" fmla="*/ 73 h 277"/>
              <a:gd name="T26" fmla="*/ 427 w 486"/>
              <a:gd name="T27" fmla="*/ 109 h 277"/>
              <a:gd name="T28" fmla="*/ 432 w 486"/>
              <a:gd name="T29" fmla="*/ 155 h 277"/>
              <a:gd name="T30" fmla="*/ 436 w 486"/>
              <a:gd name="T31" fmla="*/ 196 h 277"/>
              <a:gd name="T32" fmla="*/ 443 w 486"/>
              <a:gd name="T33" fmla="*/ 234 h 277"/>
              <a:gd name="T34" fmla="*/ 459 w 486"/>
              <a:gd name="T35" fmla="*/ 262 h 277"/>
              <a:gd name="T36" fmla="*/ 486 w 486"/>
              <a:gd name="T37" fmla="*/ 277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86" h="277">
                <a:moveTo>
                  <a:pt x="486" y="277"/>
                </a:moveTo>
                <a:cubicBezTo>
                  <a:pt x="100" y="221"/>
                  <a:pt x="100" y="221"/>
                  <a:pt x="100" y="221"/>
                </a:cubicBezTo>
                <a:cubicBezTo>
                  <a:pt x="89" y="219"/>
                  <a:pt x="80" y="215"/>
                  <a:pt x="74" y="208"/>
                </a:cubicBezTo>
                <a:cubicBezTo>
                  <a:pt x="67" y="201"/>
                  <a:pt x="62" y="191"/>
                  <a:pt x="59" y="181"/>
                </a:cubicBezTo>
                <a:cubicBezTo>
                  <a:pt x="55" y="170"/>
                  <a:pt x="53" y="158"/>
                  <a:pt x="51" y="146"/>
                </a:cubicBezTo>
                <a:cubicBezTo>
                  <a:pt x="50" y="133"/>
                  <a:pt x="48" y="120"/>
                  <a:pt x="47" y="107"/>
                </a:cubicBezTo>
                <a:cubicBezTo>
                  <a:pt x="46" y="91"/>
                  <a:pt x="45" y="77"/>
                  <a:pt x="43" y="64"/>
                </a:cubicBezTo>
                <a:cubicBezTo>
                  <a:pt x="41" y="51"/>
                  <a:pt x="39" y="40"/>
                  <a:pt x="35" y="31"/>
                </a:cubicBezTo>
                <a:cubicBezTo>
                  <a:pt x="32" y="22"/>
                  <a:pt x="28" y="14"/>
                  <a:pt x="22" y="9"/>
                </a:cubicBezTo>
                <a:cubicBezTo>
                  <a:pt x="16" y="4"/>
                  <a:pt x="9" y="1"/>
                  <a:pt x="0" y="0"/>
                </a:cubicBezTo>
                <a:cubicBezTo>
                  <a:pt x="382" y="40"/>
                  <a:pt x="382" y="40"/>
                  <a:pt x="382" y="40"/>
                </a:cubicBezTo>
                <a:cubicBezTo>
                  <a:pt x="392" y="41"/>
                  <a:pt x="399" y="44"/>
                  <a:pt x="405" y="50"/>
                </a:cubicBezTo>
                <a:cubicBezTo>
                  <a:pt x="411" y="56"/>
                  <a:pt x="416" y="63"/>
                  <a:pt x="419" y="73"/>
                </a:cubicBezTo>
                <a:cubicBezTo>
                  <a:pt x="423" y="83"/>
                  <a:pt x="425" y="95"/>
                  <a:pt x="427" y="109"/>
                </a:cubicBezTo>
                <a:cubicBezTo>
                  <a:pt x="429" y="122"/>
                  <a:pt x="431" y="138"/>
                  <a:pt x="432" y="155"/>
                </a:cubicBezTo>
                <a:cubicBezTo>
                  <a:pt x="433" y="169"/>
                  <a:pt x="434" y="183"/>
                  <a:pt x="436" y="196"/>
                </a:cubicBezTo>
                <a:cubicBezTo>
                  <a:pt x="437" y="209"/>
                  <a:pt x="440" y="222"/>
                  <a:pt x="443" y="234"/>
                </a:cubicBezTo>
                <a:cubicBezTo>
                  <a:pt x="447" y="245"/>
                  <a:pt x="452" y="255"/>
                  <a:pt x="459" y="262"/>
                </a:cubicBezTo>
                <a:cubicBezTo>
                  <a:pt x="466" y="270"/>
                  <a:pt x="475" y="275"/>
                  <a:pt x="486" y="277"/>
                </a:cubicBezTo>
              </a:path>
            </a:pathLst>
          </a:custGeom>
          <a:solidFill>
            <a:srgbClr val="046A38">
              <a:lumMod val="75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914378">
              <a:defRPr/>
            </a:pPr>
            <a:endParaRPr lang="en-US" kern="0">
              <a:solidFill>
                <a:prstClr val="black"/>
              </a:solidFill>
              <a:cs typeface="Calibri" panose="020F0502020204030204" pitchFamily="34" charset="0"/>
            </a:endParaRPr>
          </a:p>
        </p:txBody>
      </p:sp>
      <p:sp>
        <p:nvSpPr>
          <p:cNvPr id="16" name="Freeform 7">
            <a:extLst>
              <a:ext uri="{FF2B5EF4-FFF2-40B4-BE49-F238E27FC236}">
                <a16:creationId xmlns:a16="http://schemas.microsoft.com/office/drawing/2014/main" id="{625AC371-7891-4957-BAA3-00BA37317FA3}"/>
              </a:ext>
            </a:extLst>
          </p:cNvPr>
          <p:cNvSpPr>
            <a:spLocks/>
          </p:cNvSpPr>
          <p:nvPr/>
        </p:nvSpPr>
        <p:spPr bwMode="auto">
          <a:xfrm>
            <a:off x="4077370" y="3143420"/>
            <a:ext cx="1815950" cy="1326459"/>
          </a:xfrm>
          <a:custGeom>
            <a:avLst/>
            <a:gdLst>
              <a:gd name="T0" fmla="*/ 514 w 735"/>
              <a:gd name="T1" fmla="*/ 332 h 536"/>
              <a:gd name="T2" fmla="*/ 584 w 735"/>
              <a:gd name="T3" fmla="*/ 189 h 536"/>
              <a:gd name="T4" fmla="*/ 621 w 735"/>
              <a:gd name="T5" fmla="*/ 126 h 536"/>
              <a:gd name="T6" fmla="*/ 667 w 735"/>
              <a:gd name="T7" fmla="*/ 69 h 536"/>
              <a:gd name="T8" fmla="*/ 735 w 735"/>
              <a:gd name="T9" fmla="*/ 40 h 536"/>
              <a:gd name="T10" fmla="*/ 709 w 735"/>
              <a:gd name="T11" fmla="*/ 38 h 536"/>
              <a:gd name="T12" fmla="*/ 644 w 735"/>
              <a:gd name="T13" fmla="*/ 31 h 536"/>
              <a:gd name="T14" fmla="*/ 558 w 735"/>
              <a:gd name="T15" fmla="*/ 23 h 536"/>
              <a:gd name="T16" fmla="*/ 469 w 735"/>
              <a:gd name="T17" fmla="*/ 14 h 536"/>
              <a:gd name="T18" fmla="*/ 395 w 735"/>
              <a:gd name="T19" fmla="*/ 7 h 536"/>
              <a:gd name="T20" fmla="*/ 355 w 735"/>
              <a:gd name="T21" fmla="*/ 3 h 536"/>
              <a:gd name="T22" fmla="*/ 276 w 735"/>
              <a:gd name="T23" fmla="*/ 42 h 536"/>
              <a:gd name="T24" fmla="*/ 193 w 735"/>
              <a:gd name="T25" fmla="*/ 174 h 536"/>
              <a:gd name="T26" fmla="*/ 118 w 735"/>
              <a:gd name="T27" fmla="*/ 327 h 536"/>
              <a:gd name="T28" fmla="*/ 79 w 735"/>
              <a:gd name="T29" fmla="*/ 397 h 536"/>
              <a:gd name="T30" fmla="*/ 29 w 735"/>
              <a:gd name="T31" fmla="*/ 456 h 536"/>
              <a:gd name="T32" fmla="*/ 0 w 735"/>
              <a:gd name="T33" fmla="*/ 462 h 536"/>
              <a:gd name="T34" fmla="*/ 0 w 735"/>
              <a:gd name="T35" fmla="*/ 462 h 536"/>
              <a:gd name="T36" fmla="*/ 58 w 735"/>
              <a:gd name="T37" fmla="*/ 474 h 536"/>
              <a:gd name="T38" fmla="*/ 185 w 735"/>
              <a:gd name="T39" fmla="*/ 499 h 536"/>
              <a:gd name="T40" fmla="*/ 310 w 735"/>
              <a:gd name="T41" fmla="*/ 524 h 536"/>
              <a:gd name="T42" fmla="*/ 350 w 735"/>
              <a:gd name="T43" fmla="*/ 532 h 536"/>
              <a:gd name="T44" fmla="*/ 371 w 735"/>
              <a:gd name="T45" fmla="*/ 535 h 536"/>
              <a:gd name="T46" fmla="*/ 407 w 735"/>
              <a:gd name="T47" fmla="*/ 516 h 536"/>
              <a:gd name="T48" fmla="*/ 441 w 735"/>
              <a:gd name="T49" fmla="*/ 471 h 536"/>
              <a:gd name="T50" fmla="*/ 500 w 735"/>
              <a:gd name="T51" fmla="*/ 362 h 536"/>
              <a:gd name="T52" fmla="*/ 514 w 735"/>
              <a:gd name="T53" fmla="*/ 332 h 536"/>
              <a:gd name="T54" fmla="*/ 514 w 735"/>
              <a:gd name="T55" fmla="*/ 332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735" h="536">
                <a:moveTo>
                  <a:pt x="514" y="332"/>
                </a:moveTo>
                <a:cubicBezTo>
                  <a:pt x="537" y="284"/>
                  <a:pt x="559" y="236"/>
                  <a:pt x="584" y="189"/>
                </a:cubicBezTo>
                <a:cubicBezTo>
                  <a:pt x="596" y="168"/>
                  <a:pt x="608" y="147"/>
                  <a:pt x="621" y="126"/>
                </a:cubicBezTo>
                <a:cubicBezTo>
                  <a:pt x="635" y="106"/>
                  <a:pt x="649" y="86"/>
                  <a:pt x="667" y="69"/>
                </a:cubicBezTo>
                <a:cubicBezTo>
                  <a:pt x="686" y="53"/>
                  <a:pt x="709" y="38"/>
                  <a:pt x="735" y="40"/>
                </a:cubicBezTo>
                <a:cubicBezTo>
                  <a:pt x="726" y="40"/>
                  <a:pt x="718" y="39"/>
                  <a:pt x="709" y="38"/>
                </a:cubicBezTo>
                <a:cubicBezTo>
                  <a:pt x="687" y="36"/>
                  <a:pt x="666" y="34"/>
                  <a:pt x="644" y="31"/>
                </a:cubicBezTo>
                <a:cubicBezTo>
                  <a:pt x="615" y="29"/>
                  <a:pt x="587" y="26"/>
                  <a:pt x="558" y="23"/>
                </a:cubicBezTo>
                <a:cubicBezTo>
                  <a:pt x="528" y="20"/>
                  <a:pt x="498" y="17"/>
                  <a:pt x="469" y="14"/>
                </a:cubicBezTo>
                <a:cubicBezTo>
                  <a:pt x="444" y="12"/>
                  <a:pt x="420" y="9"/>
                  <a:pt x="395" y="7"/>
                </a:cubicBezTo>
                <a:cubicBezTo>
                  <a:pt x="382" y="6"/>
                  <a:pt x="368" y="4"/>
                  <a:pt x="355" y="3"/>
                </a:cubicBezTo>
                <a:cubicBezTo>
                  <a:pt x="323" y="0"/>
                  <a:pt x="297" y="19"/>
                  <a:pt x="276" y="42"/>
                </a:cubicBezTo>
                <a:cubicBezTo>
                  <a:pt x="241" y="80"/>
                  <a:pt x="216" y="128"/>
                  <a:pt x="193" y="174"/>
                </a:cubicBezTo>
                <a:cubicBezTo>
                  <a:pt x="167" y="224"/>
                  <a:pt x="143" y="276"/>
                  <a:pt x="118" y="327"/>
                </a:cubicBezTo>
                <a:cubicBezTo>
                  <a:pt x="106" y="351"/>
                  <a:pt x="93" y="374"/>
                  <a:pt x="79" y="397"/>
                </a:cubicBezTo>
                <a:cubicBezTo>
                  <a:pt x="66" y="418"/>
                  <a:pt x="51" y="442"/>
                  <a:pt x="29" y="456"/>
                </a:cubicBezTo>
                <a:cubicBezTo>
                  <a:pt x="20" y="462"/>
                  <a:pt x="10" y="464"/>
                  <a:pt x="0" y="462"/>
                </a:cubicBezTo>
                <a:cubicBezTo>
                  <a:pt x="0" y="462"/>
                  <a:pt x="0" y="462"/>
                  <a:pt x="0" y="462"/>
                </a:cubicBezTo>
                <a:cubicBezTo>
                  <a:pt x="19" y="466"/>
                  <a:pt x="39" y="470"/>
                  <a:pt x="58" y="474"/>
                </a:cubicBezTo>
                <a:cubicBezTo>
                  <a:pt x="101" y="482"/>
                  <a:pt x="143" y="491"/>
                  <a:pt x="185" y="499"/>
                </a:cubicBezTo>
                <a:cubicBezTo>
                  <a:pt x="227" y="507"/>
                  <a:pt x="269" y="516"/>
                  <a:pt x="310" y="524"/>
                </a:cubicBezTo>
                <a:cubicBezTo>
                  <a:pt x="323" y="526"/>
                  <a:pt x="336" y="529"/>
                  <a:pt x="350" y="532"/>
                </a:cubicBezTo>
                <a:cubicBezTo>
                  <a:pt x="356" y="533"/>
                  <a:pt x="364" y="535"/>
                  <a:pt x="371" y="535"/>
                </a:cubicBezTo>
                <a:cubicBezTo>
                  <a:pt x="385" y="536"/>
                  <a:pt x="397" y="526"/>
                  <a:pt x="407" y="516"/>
                </a:cubicBezTo>
                <a:cubicBezTo>
                  <a:pt x="420" y="503"/>
                  <a:pt x="431" y="487"/>
                  <a:pt x="441" y="471"/>
                </a:cubicBezTo>
                <a:cubicBezTo>
                  <a:pt x="463" y="436"/>
                  <a:pt x="482" y="399"/>
                  <a:pt x="500" y="362"/>
                </a:cubicBezTo>
                <a:cubicBezTo>
                  <a:pt x="505" y="352"/>
                  <a:pt x="510" y="342"/>
                  <a:pt x="514" y="332"/>
                </a:cubicBezTo>
                <a:cubicBezTo>
                  <a:pt x="518" y="324"/>
                  <a:pt x="513" y="334"/>
                  <a:pt x="514" y="332"/>
                </a:cubicBezTo>
                <a:close/>
              </a:path>
            </a:pathLst>
          </a:custGeom>
          <a:solidFill>
            <a:srgbClr val="046A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914378">
              <a:defRPr/>
            </a:pPr>
            <a:endParaRPr lang="en-US" kern="0">
              <a:solidFill>
                <a:prstClr val="black"/>
              </a:solidFill>
              <a:cs typeface="Calibri" panose="020F0502020204030204" pitchFamily="34" charset="0"/>
            </a:endParaRPr>
          </a:p>
        </p:txBody>
      </p:sp>
      <p:sp>
        <p:nvSpPr>
          <p:cNvPr id="17" name="Freeform 8">
            <a:extLst>
              <a:ext uri="{FF2B5EF4-FFF2-40B4-BE49-F238E27FC236}">
                <a16:creationId xmlns:a16="http://schemas.microsoft.com/office/drawing/2014/main" id="{5FDBB2B6-90D3-4801-9F86-27453878B029}"/>
              </a:ext>
            </a:extLst>
          </p:cNvPr>
          <p:cNvSpPr>
            <a:spLocks/>
          </p:cNvSpPr>
          <p:nvPr/>
        </p:nvSpPr>
        <p:spPr bwMode="auto">
          <a:xfrm>
            <a:off x="3716295" y="3663126"/>
            <a:ext cx="1232791" cy="891356"/>
          </a:xfrm>
          <a:custGeom>
            <a:avLst/>
            <a:gdLst>
              <a:gd name="T0" fmla="*/ 460 w 499"/>
              <a:gd name="T1" fmla="*/ 339 h 360"/>
              <a:gd name="T2" fmla="*/ 437 w 499"/>
              <a:gd name="T3" fmla="*/ 300 h 360"/>
              <a:gd name="T4" fmla="*/ 425 w 499"/>
              <a:gd name="T5" fmla="*/ 250 h 360"/>
              <a:gd name="T6" fmla="*/ 419 w 499"/>
              <a:gd name="T7" fmla="*/ 196 h 360"/>
              <a:gd name="T8" fmla="*/ 413 w 499"/>
              <a:gd name="T9" fmla="*/ 140 h 360"/>
              <a:gd name="T10" fmla="*/ 402 w 499"/>
              <a:gd name="T11" fmla="*/ 97 h 360"/>
              <a:gd name="T12" fmla="*/ 384 w 499"/>
              <a:gd name="T13" fmla="*/ 68 h 360"/>
              <a:gd name="T14" fmla="*/ 354 w 499"/>
              <a:gd name="T15" fmla="*/ 54 h 360"/>
              <a:gd name="T16" fmla="*/ 0 w 499"/>
              <a:gd name="T17" fmla="*/ 0 h 360"/>
              <a:gd name="T18" fmla="*/ 28 w 499"/>
              <a:gd name="T19" fmla="*/ 13 h 360"/>
              <a:gd name="T20" fmla="*/ 45 w 499"/>
              <a:gd name="T21" fmla="*/ 40 h 360"/>
              <a:gd name="T22" fmla="*/ 55 w 499"/>
              <a:gd name="T23" fmla="*/ 80 h 360"/>
              <a:gd name="T24" fmla="*/ 61 w 499"/>
              <a:gd name="T25" fmla="*/ 132 h 360"/>
              <a:gd name="T26" fmla="*/ 67 w 499"/>
              <a:gd name="T27" fmla="*/ 182 h 360"/>
              <a:gd name="T28" fmla="*/ 78 w 499"/>
              <a:gd name="T29" fmla="*/ 229 h 360"/>
              <a:gd name="T30" fmla="*/ 100 w 499"/>
              <a:gd name="T31" fmla="*/ 266 h 360"/>
              <a:gd name="T32" fmla="*/ 137 w 499"/>
              <a:gd name="T33" fmla="*/ 286 h 360"/>
              <a:gd name="T34" fmla="*/ 499 w 499"/>
              <a:gd name="T35" fmla="*/ 360 h 360"/>
              <a:gd name="T36" fmla="*/ 460 w 499"/>
              <a:gd name="T37" fmla="*/ 339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99" h="360">
                <a:moveTo>
                  <a:pt x="460" y="339"/>
                </a:moveTo>
                <a:cubicBezTo>
                  <a:pt x="450" y="328"/>
                  <a:pt x="442" y="315"/>
                  <a:pt x="437" y="300"/>
                </a:cubicBezTo>
                <a:cubicBezTo>
                  <a:pt x="431" y="284"/>
                  <a:pt x="428" y="267"/>
                  <a:pt x="425" y="250"/>
                </a:cubicBezTo>
                <a:cubicBezTo>
                  <a:pt x="422" y="232"/>
                  <a:pt x="421" y="214"/>
                  <a:pt x="419" y="196"/>
                </a:cubicBezTo>
                <a:cubicBezTo>
                  <a:pt x="417" y="175"/>
                  <a:pt x="415" y="156"/>
                  <a:pt x="413" y="140"/>
                </a:cubicBezTo>
                <a:cubicBezTo>
                  <a:pt x="410" y="123"/>
                  <a:pt x="407" y="109"/>
                  <a:pt x="402" y="97"/>
                </a:cubicBezTo>
                <a:cubicBezTo>
                  <a:pt x="398" y="85"/>
                  <a:pt x="392" y="75"/>
                  <a:pt x="384" y="68"/>
                </a:cubicBezTo>
                <a:cubicBezTo>
                  <a:pt x="376" y="61"/>
                  <a:pt x="367" y="56"/>
                  <a:pt x="354" y="54"/>
                </a:cubicBezTo>
                <a:cubicBezTo>
                  <a:pt x="0" y="0"/>
                  <a:pt x="0" y="0"/>
                  <a:pt x="0" y="0"/>
                </a:cubicBezTo>
                <a:cubicBezTo>
                  <a:pt x="11" y="2"/>
                  <a:pt x="20" y="6"/>
                  <a:pt x="28" y="13"/>
                </a:cubicBezTo>
                <a:cubicBezTo>
                  <a:pt x="35" y="20"/>
                  <a:pt x="41" y="29"/>
                  <a:pt x="45" y="40"/>
                </a:cubicBezTo>
                <a:cubicBezTo>
                  <a:pt x="49" y="51"/>
                  <a:pt x="53" y="65"/>
                  <a:pt x="55" y="80"/>
                </a:cubicBezTo>
                <a:cubicBezTo>
                  <a:pt x="58" y="96"/>
                  <a:pt x="60" y="113"/>
                  <a:pt x="61" y="132"/>
                </a:cubicBezTo>
                <a:cubicBezTo>
                  <a:pt x="63" y="149"/>
                  <a:pt x="65" y="166"/>
                  <a:pt x="67" y="182"/>
                </a:cubicBezTo>
                <a:cubicBezTo>
                  <a:pt x="70" y="199"/>
                  <a:pt x="73" y="215"/>
                  <a:pt x="78" y="229"/>
                </a:cubicBezTo>
                <a:cubicBezTo>
                  <a:pt x="84" y="243"/>
                  <a:pt x="91" y="256"/>
                  <a:pt x="100" y="266"/>
                </a:cubicBezTo>
                <a:cubicBezTo>
                  <a:pt x="110" y="275"/>
                  <a:pt x="122" y="282"/>
                  <a:pt x="137" y="286"/>
                </a:cubicBezTo>
                <a:cubicBezTo>
                  <a:pt x="499" y="360"/>
                  <a:pt x="499" y="360"/>
                  <a:pt x="499" y="360"/>
                </a:cubicBezTo>
                <a:cubicBezTo>
                  <a:pt x="482" y="357"/>
                  <a:pt x="470" y="349"/>
                  <a:pt x="460" y="339"/>
                </a:cubicBezTo>
                <a:close/>
              </a:path>
            </a:pathLst>
          </a:custGeom>
          <a:solidFill>
            <a:srgbClr val="86BC25">
              <a:lumMod val="75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914378">
              <a:defRPr/>
            </a:pPr>
            <a:endParaRPr lang="en-US" kern="0">
              <a:solidFill>
                <a:prstClr val="black"/>
              </a:solidFill>
              <a:cs typeface="Calibri" panose="020F0502020204030204" pitchFamily="34" charset="0"/>
            </a:endParaRPr>
          </a:p>
        </p:txBody>
      </p:sp>
      <p:sp>
        <p:nvSpPr>
          <p:cNvPr id="18" name="Freeform 9">
            <a:extLst>
              <a:ext uri="{FF2B5EF4-FFF2-40B4-BE49-F238E27FC236}">
                <a16:creationId xmlns:a16="http://schemas.microsoft.com/office/drawing/2014/main" id="{A69880ED-7D28-4D47-A03B-FC6364C82E70}"/>
              </a:ext>
            </a:extLst>
          </p:cNvPr>
          <p:cNvSpPr>
            <a:spLocks/>
          </p:cNvSpPr>
          <p:nvPr/>
        </p:nvSpPr>
        <p:spPr bwMode="auto">
          <a:xfrm>
            <a:off x="3627160" y="3007450"/>
            <a:ext cx="3084999" cy="2222348"/>
          </a:xfrm>
          <a:custGeom>
            <a:avLst/>
            <a:gdLst>
              <a:gd name="T0" fmla="*/ 1219 w 1248"/>
              <a:gd name="T1" fmla="*/ 0 h 898"/>
              <a:gd name="T2" fmla="*/ 1244 w 1248"/>
              <a:gd name="T3" fmla="*/ 10 h 898"/>
              <a:gd name="T4" fmla="*/ 1247 w 1248"/>
              <a:gd name="T5" fmla="*/ 11 h 898"/>
              <a:gd name="T6" fmla="*/ 1245 w 1248"/>
              <a:gd name="T7" fmla="*/ 20 h 898"/>
              <a:gd name="T8" fmla="*/ 1237 w 1248"/>
              <a:gd name="T9" fmla="*/ 43 h 898"/>
              <a:gd name="T10" fmla="*/ 1191 w 1248"/>
              <a:gd name="T11" fmla="*/ 164 h 898"/>
              <a:gd name="T12" fmla="*/ 1130 w 1248"/>
              <a:gd name="T13" fmla="*/ 283 h 898"/>
              <a:gd name="T14" fmla="*/ 1095 w 1248"/>
              <a:gd name="T15" fmla="*/ 330 h 898"/>
              <a:gd name="T16" fmla="*/ 1047 w 1248"/>
              <a:gd name="T17" fmla="*/ 366 h 898"/>
              <a:gd name="T18" fmla="*/ 999 w 1248"/>
              <a:gd name="T19" fmla="*/ 360 h 898"/>
              <a:gd name="T20" fmla="*/ 972 w 1248"/>
              <a:gd name="T21" fmla="*/ 310 h 898"/>
              <a:gd name="T22" fmla="*/ 957 w 1248"/>
              <a:gd name="T23" fmla="*/ 180 h 898"/>
              <a:gd name="T24" fmla="*/ 929 w 1248"/>
              <a:gd name="T25" fmla="*/ 135 h 898"/>
              <a:gd name="T26" fmla="*/ 877 w 1248"/>
              <a:gd name="T27" fmla="*/ 145 h 898"/>
              <a:gd name="T28" fmla="*/ 837 w 1248"/>
              <a:gd name="T29" fmla="*/ 190 h 898"/>
              <a:gd name="T30" fmla="*/ 803 w 1248"/>
              <a:gd name="T31" fmla="*/ 245 h 898"/>
              <a:gd name="T32" fmla="*/ 681 w 1248"/>
              <a:gd name="T33" fmla="*/ 491 h 898"/>
              <a:gd name="T34" fmla="*/ 611 w 1248"/>
              <a:gd name="T35" fmla="*/ 597 h 898"/>
              <a:gd name="T36" fmla="*/ 562 w 1248"/>
              <a:gd name="T37" fmla="*/ 626 h 898"/>
              <a:gd name="T38" fmla="*/ 509 w 1248"/>
              <a:gd name="T39" fmla="*/ 615 h 898"/>
              <a:gd name="T40" fmla="*/ 460 w 1248"/>
              <a:gd name="T41" fmla="*/ 509 h 898"/>
              <a:gd name="T42" fmla="*/ 444 w 1248"/>
              <a:gd name="T43" fmla="*/ 380 h 898"/>
              <a:gd name="T44" fmla="*/ 418 w 1248"/>
              <a:gd name="T45" fmla="*/ 331 h 898"/>
              <a:gd name="T46" fmla="*/ 370 w 1248"/>
              <a:gd name="T47" fmla="*/ 319 h 898"/>
              <a:gd name="T48" fmla="*/ 279 w 1248"/>
              <a:gd name="T49" fmla="*/ 383 h 898"/>
              <a:gd name="T50" fmla="*/ 210 w 1248"/>
              <a:gd name="T51" fmla="*/ 484 h 898"/>
              <a:gd name="T52" fmla="*/ 147 w 1248"/>
              <a:gd name="T53" fmla="*/ 606 h 898"/>
              <a:gd name="T54" fmla="*/ 48 w 1248"/>
              <a:gd name="T55" fmla="*/ 851 h 898"/>
              <a:gd name="T56" fmla="*/ 33 w 1248"/>
              <a:gd name="T57" fmla="*/ 898 h 898"/>
              <a:gd name="T58" fmla="*/ 7 w 1248"/>
              <a:gd name="T59" fmla="*/ 890 h 898"/>
              <a:gd name="T60" fmla="*/ 0 w 1248"/>
              <a:gd name="T61" fmla="*/ 887 h 898"/>
              <a:gd name="T62" fmla="*/ 2 w 1248"/>
              <a:gd name="T63" fmla="*/ 883 h 898"/>
              <a:gd name="T64" fmla="*/ 5 w 1248"/>
              <a:gd name="T65" fmla="*/ 871 h 898"/>
              <a:gd name="T66" fmla="*/ 45 w 1248"/>
              <a:gd name="T67" fmla="*/ 761 h 898"/>
              <a:gd name="T68" fmla="*/ 156 w 1248"/>
              <a:gd name="T69" fmla="*/ 510 h 898"/>
              <a:gd name="T70" fmla="*/ 221 w 1248"/>
              <a:gd name="T71" fmla="*/ 402 h 898"/>
              <a:gd name="T72" fmla="*/ 302 w 1248"/>
              <a:gd name="T73" fmla="*/ 312 h 898"/>
              <a:gd name="T74" fmla="*/ 414 w 1248"/>
              <a:gd name="T75" fmla="*/ 287 h 898"/>
              <a:gd name="T76" fmla="*/ 478 w 1248"/>
              <a:gd name="T77" fmla="*/ 376 h 898"/>
              <a:gd name="T78" fmla="*/ 494 w 1248"/>
              <a:gd name="T79" fmla="*/ 508 h 898"/>
              <a:gd name="T80" fmla="*/ 555 w 1248"/>
              <a:gd name="T81" fmla="*/ 590 h 898"/>
              <a:gd name="T82" fmla="*/ 600 w 1248"/>
              <a:gd name="T83" fmla="*/ 559 h 898"/>
              <a:gd name="T84" fmla="*/ 636 w 1248"/>
              <a:gd name="T85" fmla="*/ 506 h 898"/>
              <a:gd name="T86" fmla="*/ 698 w 1248"/>
              <a:gd name="T87" fmla="*/ 383 h 898"/>
              <a:gd name="T88" fmla="*/ 759 w 1248"/>
              <a:gd name="T89" fmla="*/ 258 h 898"/>
              <a:gd name="T90" fmla="*/ 829 w 1248"/>
              <a:gd name="T91" fmla="*/ 146 h 898"/>
              <a:gd name="T92" fmla="*/ 929 w 1248"/>
              <a:gd name="T93" fmla="*/ 97 h 898"/>
              <a:gd name="T94" fmla="*/ 991 w 1248"/>
              <a:gd name="T95" fmla="*/ 188 h 898"/>
              <a:gd name="T96" fmla="*/ 997 w 1248"/>
              <a:gd name="T97" fmla="*/ 257 h 898"/>
              <a:gd name="T98" fmla="*/ 1006 w 1248"/>
              <a:gd name="T99" fmla="*/ 311 h 898"/>
              <a:gd name="T100" fmla="*/ 1017 w 1248"/>
              <a:gd name="T101" fmla="*/ 331 h 898"/>
              <a:gd name="T102" fmla="*/ 1044 w 1248"/>
              <a:gd name="T103" fmla="*/ 329 h 898"/>
              <a:gd name="T104" fmla="*/ 1087 w 1248"/>
              <a:gd name="T105" fmla="*/ 289 h 898"/>
              <a:gd name="T106" fmla="*/ 1151 w 1248"/>
              <a:gd name="T107" fmla="*/ 175 h 898"/>
              <a:gd name="T108" fmla="*/ 1202 w 1248"/>
              <a:gd name="T109" fmla="*/ 49 h 898"/>
              <a:gd name="T110" fmla="*/ 1219 w 1248"/>
              <a:gd name="T111" fmla="*/ 0 h 8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48" h="898">
                <a:moveTo>
                  <a:pt x="1219" y="0"/>
                </a:moveTo>
                <a:cubicBezTo>
                  <a:pt x="1227" y="3"/>
                  <a:pt x="1235" y="6"/>
                  <a:pt x="1244" y="10"/>
                </a:cubicBezTo>
                <a:cubicBezTo>
                  <a:pt x="1244" y="10"/>
                  <a:pt x="1247" y="11"/>
                  <a:pt x="1247" y="11"/>
                </a:cubicBezTo>
                <a:cubicBezTo>
                  <a:pt x="1248" y="12"/>
                  <a:pt x="1245" y="18"/>
                  <a:pt x="1245" y="20"/>
                </a:cubicBezTo>
                <a:cubicBezTo>
                  <a:pt x="1242" y="27"/>
                  <a:pt x="1240" y="35"/>
                  <a:pt x="1237" y="43"/>
                </a:cubicBezTo>
                <a:cubicBezTo>
                  <a:pt x="1223" y="84"/>
                  <a:pt x="1208" y="124"/>
                  <a:pt x="1191" y="164"/>
                </a:cubicBezTo>
                <a:cubicBezTo>
                  <a:pt x="1173" y="205"/>
                  <a:pt x="1154" y="245"/>
                  <a:pt x="1130" y="283"/>
                </a:cubicBezTo>
                <a:cubicBezTo>
                  <a:pt x="1120" y="299"/>
                  <a:pt x="1108" y="316"/>
                  <a:pt x="1095" y="330"/>
                </a:cubicBezTo>
                <a:cubicBezTo>
                  <a:pt x="1082" y="345"/>
                  <a:pt x="1066" y="359"/>
                  <a:pt x="1047" y="366"/>
                </a:cubicBezTo>
                <a:cubicBezTo>
                  <a:pt x="1031" y="371"/>
                  <a:pt x="1012" y="371"/>
                  <a:pt x="999" y="360"/>
                </a:cubicBezTo>
                <a:cubicBezTo>
                  <a:pt x="983" y="349"/>
                  <a:pt x="976" y="328"/>
                  <a:pt x="972" y="310"/>
                </a:cubicBezTo>
                <a:cubicBezTo>
                  <a:pt x="963" y="267"/>
                  <a:pt x="966" y="223"/>
                  <a:pt x="957" y="180"/>
                </a:cubicBezTo>
                <a:cubicBezTo>
                  <a:pt x="953" y="163"/>
                  <a:pt x="946" y="143"/>
                  <a:pt x="929" y="135"/>
                </a:cubicBezTo>
                <a:cubicBezTo>
                  <a:pt x="911" y="127"/>
                  <a:pt x="892" y="134"/>
                  <a:pt x="877" y="145"/>
                </a:cubicBezTo>
                <a:cubicBezTo>
                  <a:pt x="861" y="157"/>
                  <a:pt x="849" y="174"/>
                  <a:pt x="837" y="190"/>
                </a:cubicBezTo>
                <a:cubicBezTo>
                  <a:pt x="825" y="208"/>
                  <a:pt x="814" y="226"/>
                  <a:pt x="803" y="245"/>
                </a:cubicBezTo>
                <a:cubicBezTo>
                  <a:pt x="759" y="325"/>
                  <a:pt x="724" y="410"/>
                  <a:pt x="681" y="491"/>
                </a:cubicBezTo>
                <a:cubicBezTo>
                  <a:pt x="662" y="528"/>
                  <a:pt x="641" y="567"/>
                  <a:pt x="611" y="597"/>
                </a:cubicBezTo>
                <a:cubicBezTo>
                  <a:pt x="598" y="611"/>
                  <a:pt x="582" y="623"/>
                  <a:pt x="562" y="626"/>
                </a:cubicBezTo>
                <a:cubicBezTo>
                  <a:pt x="544" y="629"/>
                  <a:pt x="524" y="625"/>
                  <a:pt x="509" y="615"/>
                </a:cubicBezTo>
                <a:cubicBezTo>
                  <a:pt x="474" y="593"/>
                  <a:pt x="465" y="547"/>
                  <a:pt x="460" y="509"/>
                </a:cubicBezTo>
                <a:cubicBezTo>
                  <a:pt x="454" y="466"/>
                  <a:pt x="454" y="422"/>
                  <a:pt x="444" y="380"/>
                </a:cubicBezTo>
                <a:cubicBezTo>
                  <a:pt x="439" y="362"/>
                  <a:pt x="433" y="343"/>
                  <a:pt x="418" y="331"/>
                </a:cubicBezTo>
                <a:cubicBezTo>
                  <a:pt x="405" y="320"/>
                  <a:pt x="386" y="316"/>
                  <a:pt x="370" y="319"/>
                </a:cubicBezTo>
                <a:cubicBezTo>
                  <a:pt x="332" y="325"/>
                  <a:pt x="302" y="356"/>
                  <a:pt x="279" y="383"/>
                </a:cubicBezTo>
                <a:cubicBezTo>
                  <a:pt x="252" y="414"/>
                  <a:pt x="230" y="449"/>
                  <a:pt x="210" y="484"/>
                </a:cubicBezTo>
                <a:cubicBezTo>
                  <a:pt x="187" y="524"/>
                  <a:pt x="166" y="564"/>
                  <a:pt x="147" y="606"/>
                </a:cubicBezTo>
                <a:cubicBezTo>
                  <a:pt x="110" y="685"/>
                  <a:pt x="77" y="767"/>
                  <a:pt x="48" y="851"/>
                </a:cubicBezTo>
                <a:cubicBezTo>
                  <a:pt x="43" y="866"/>
                  <a:pt x="38" y="882"/>
                  <a:pt x="33" y="898"/>
                </a:cubicBezTo>
                <a:cubicBezTo>
                  <a:pt x="24" y="895"/>
                  <a:pt x="16" y="892"/>
                  <a:pt x="7" y="890"/>
                </a:cubicBezTo>
                <a:cubicBezTo>
                  <a:pt x="6" y="889"/>
                  <a:pt x="1" y="888"/>
                  <a:pt x="0" y="887"/>
                </a:cubicBezTo>
                <a:cubicBezTo>
                  <a:pt x="0" y="886"/>
                  <a:pt x="1" y="883"/>
                  <a:pt x="2" y="883"/>
                </a:cubicBezTo>
                <a:cubicBezTo>
                  <a:pt x="3" y="879"/>
                  <a:pt x="4" y="875"/>
                  <a:pt x="5" y="871"/>
                </a:cubicBezTo>
                <a:cubicBezTo>
                  <a:pt x="18" y="834"/>
                  <a:pt x="31" y="797"/>
                  <a:pt x="45" y="761"/>
                </a:cubicBezTo>
                <a:cubicBezTo>
                  <a:pt x="77" y="675"/>
                  <a:pt x="113" y="591"/>
                  <a:pt x="156" y="510"/>
                </a:cubicBezTo>
                <a:cubicBezTo>
                  <a:pt x="176" y="473"/>
                  <a:pt x="197" y="437"/>
                  <a:pt x="221" y="402"/>
                </a:cubicBezTo>
                <a:cubicBezTo>
                  <a:pt x="244" y="369"/>
                  <a:pt x="270" y="337"/>
                  <a:pt x="302" y="312"/>
                </a:cubicBezTo>
                <a:cubicBezTo>
                  <a:pt x="334" y="288"/>
                  <a:pt x="374" y="273"/>
                  <a:pt x="414" y="287"/>
                </a:cubicBezTo>
                <a:cubicBezTo>
                  <a:pt x="453" y="300"/>
                  <a:pt x="470" y="339"/>
                  <a:pt x="478" y="376"/>
                </a:cubicBezTo>
                <a:cubicBezTo>
                  <a:pt x="487" y="420"/>
                  <a:pt x="487" y="464"/>
                  <a:pt x="494" y="508"/>
                </a:cubicBezTo>
                <a:cubicBezTo>
                  <a:pt x="499" y="543"/>
                  <a:pt x="511" y="592"/>
                  <a:pt x="555" y="590"/>
                </a:cubicBezTo>
                <a:cubicBezTo>
                  <a:pt x="574" y="589"/>
                  <a:pt x="589" y="572"/>
                  <a:pt x="600" y="559"/>
                </a:cubicBezTo>
                <a:cubicBezTo>
                  <a:pt x="613" y="543"/>
                  <a:pt x="625" y="524"/>
                  <a:pt x="636" y="506"/>
                </a:cubicBezTo>
                <a:cubicBezTo>
                  <a:pt x="659" y="466"/>
                  <a:pt x="678" y="424"/>
                  <a:pt x="698" y="383"/>
                </a:cubicBezTo>
                <a:cubicBezTo>
                  <a:pt x="718" y="341"/>
                  <a:pt x="737" y="299"/>
                  <a:pt x="759" y="258"/>
                </a:cubicBezTo>
                <a:cubicBezTo>
                  <a:pt x="779" y="219"/>
                  <a:pt x="801" y="180"/>
                  <a:pt x="829" y="146"/>
                </a:cubicBezTo>
                <a:cubicBezTo>
                  <a:pt x="854" y="117"/>
                  <a:pt x="888" y="88"/>
                  <a:pt x="929" y="97"/>
                </a:cubicBezTo>
                <a:cubicBezTo>
                  <a:pt x="970" y="107"/>
                  <a:pt x="985" y="150"/>
                  <a:pt x="991" y="188"/>
                </a:cubicBezTo>
                <a:cubicBezTo>
                  <a:pt x="994" y="211"/>
                  <a:pt x="995" y="234"/>
                  <a:pt x="997" y="257"/>
                </a:cubicBezTo>
                <a:cubicBezTo>
                  <a:pt x="999" y="275"/>
                  <a:pt x="1001" y="294"/>
                  <a:pt x="1006" y="311"/>
                </a:cubicBezTo>
                <a:cubicBezTo>
                  <a:pt x="1008" y="318"/>
                  <a:pt x="1011" y="327"/>
                  <a:pt x="1017" y="331"/>
                </a:cubicBezTo>
                <a:cubicBezTo>
                  <a:pt x="1025" y="335"/>
                  <a:pt x="1036" y="333"/>
                  <a:pt x="1044" y="329"/>
                </a:cubicBezTo>
                <a:cubicBezTo>
                  <a:pt x="1062" y="321"/>
                  <a:pt x="1075" y="305"/>
                  <a:pt x="1087" y="289"/>
                </a:cubicBezTo>
                <a:cubicBezTo>
                  <a:pt x="1113" y="255"/>
                  <a:pt x="1133" y="215"/>
                  <a:pt x="1151" y="175"/>
                </a:cubicBezTo>
                <a:cubicBezTo>
                  <a:pt x="1170" y="134"/>
                  <a:pt x="1187" y="91"/>
                  <a:pt x="1202" y="49"/>
                </a:cubicBezTo>
                <a:cubicBezTo>
                  <a:pt x="1208" y="32"/>
                  <a:pt x="1213" y="16"/>
                  <a:pt x="1219" y="0"/>
                </a:cubicBezTo>
                <a:close/>
              </a:path>
            </a:pathLst>
          </a:custGeom>
          <a:solidFill>
            <a:sysClr val="window" lastClr="FFFFFF">
              <a:lumMod val="9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914378">
              <a:defRPr/>
            </a:pPr>
            <a:endParaRPr lang="en-US" kern="0">
              <a:solidFill>
                <a:prstClr val="black"/>
              </a:solidFill>
              <a:cs typeface="Calibri" panose="020F0502020204030204" pitchFamily="34" charset="0"/>
            </a:endParaRPr>
          </a:p>
        </p:txBody>
      </p:sp>
      <p:sp>
        <p:nvSpPr>
          <p:cNvPr id="21" name="Freeform 10">
            <a:extLst>
              <a:ext uri="{FF2B5EF4-FFF2-40B4-BE49-F238E27FC236}">
                <a16:creationId xmlns:a16="http://schemas.microsoft.com/office/drawing/2014/main" id="{44C485FB-B175-4212-AE34-D22BBB723675}"/>
              </a:ext>
            </a:extLst>
          </p:cNvPr>
          <p:cNvSpPr>
            <a:spLocks/>
          </p:cNvSpPr>
          <p:nvPr/>
        </p:nvSpPr>
        <p:spPr bwMode="auto">
          <a:xfrm>
            <a:off x="2806810" y="3566437"/>
            <a:ext cx="1799331" cy="1637678"/>
          </a:xfrm>
          <a:custGeom>
            <a:avLst/>
            <a:gdLst>
              <a:gd name="T0" fmla="*/ 373 w 728"/>
              <a:gd name="T1" fmla="*/ 5 h 662"/>
              <a:gd name="T2" fmla="*/ 283 w 728"/>
              <a:gd name="T3" fmla="*/ 33 h 662"/>
              <a:gd name="T4" fmla="*/ 207 w 728"/>
              <a:gd name="T5" fmla="*/ 117 h 662"/>
              <a:gd name="T6" fmla="*/ 93 w 728"/>
              <a:gd name="T7" fmla="*/ 326 h 662"/>
              <a:gd name="T8" fmla="*/ 8 w 728"/>
              <a:gd name="T9" fmla="*/ 543 h 662"/>
              <a:gd name="T10" fmla="*/ 1 w 728"/>
              <a:gd name="T11" fmla="*/ 564 h 662"/>
              <a:gd name="T12" fmla="*/ 0 w 728"/>
              <a:gd name="T13" fmla="*/ 567 h 662"/>
              <a:gd name="T14" fmla="*/ 7 w 728"/>
              <a:gd name="T15" fmla="*/ 569 h 662"/>
              <a:gd name="T16" fmla="*/ 41 w 728"/>
              <a:gd name="T17" fmla="*/ 578 h 662"/>
              <a:gd name="T18" fmla="*/ 156 w 728"/>
              <a:gd name="T19" fmla="*/ 611 h 662"/>
              <a:gd name="T20" fmla="*/ 276 w 728"/>
              <a:gd name="T21" fmla="*/ 645 h 662"/>
              <a:gd name="T22" fmla="*/ 317 w 728"/>
              <a:gd name="T23" fmla="*/ 657 h 662"/>
              <a:gd name="T24" fmla="*/ 328 w 728"/>
              <a:gd name="T25" fmla="*/ 660 h 662"/>
              <a:gd name="T26" fmla="*/ 332 w 728"/>
              <a:gd name="T27" fmla="*/ 661 h 662"/>
              <a:gd name="T28" fmla="*/ 335 w 728"/>
              <a:gd name="T29" fmla="*/ 652 h 662"/>
              <a:gd name="T30" fmla="*/ 339 w 728"/>
              <a:gd name="T31" fmla="*/ 640 h 662"/>
              <a:gd name="T32" fmla="*/ 348 w 728"/>
              <a:gd name="T33" fmla="*/ 615 h 662"/>
              <a:gd name="T34" fmla="*/ 366 w 728"/>
              <a:gd name="T35" fmla="*/ 563 h 662"/>
              <a:gd name="T36" fmla="*/ 410 w 728"/>
              <a:gd name="T37" fmla="*/ 452 h 662"/>
              <a:gd name="T38" fmla="*/ 519 w 728"/>
              <a:gd name="T39" fmla="*/ 229 h 662"/>
              <a:gd name="T40" fmla="*/ 588 w 728"/>
              <a:gd name="T41" fmla="*/ 131 h 662"/>
              <a:gd name="T42" fmla="*/ 674 w 728"/>
              <a:gd name="T43" fmla="*/ 63 h 662"/>
              <a:gd name="T44" fmla="*/ 728 w 728"/>
              <a:gd name="T45" fmla="*/ 56 h 662"/>
              <a:gd name="T46" fmla="*/ 692 w 728"/>
              <a:gd name="T47" fmla="*/ 51 h 662"/>
              <a:gd name="T48" fmla="*/ 607 w 728"/>
              <a:gd name="T49" fmla="*/ 39 h 662"/>
              <a:gd name="T50" fmla="*/ 505 w 728"/>
              <a:gd name="T51" fmla="*/ 24 h 662"/>
              <a:gd name="T52" fmla="*/ 416 w 728"/>
              <a:gd name="T53" fmla="*/ 11 h 662"/>
              <a:gd name="T54" fmla="*/ 373 w 728"/>
              <a:gd name="T55" fmla="*/ 5 h 662"/>
              <a:gd name="T56" fmla="*/ 373 w 728"/>
              <a:gd name="T57" fmla="*/ 5 h 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28" h="662">
                <a:moveTo>
                  <a:pt x="373" y="5"/>
                </a:moveTo>
                <a:cubicBezTo>
                  <a:pt x="340" y="0"/>
                  <a:pt x="309" y="14"/>
                  <a:pt x="283" y="33"/>
                </a:cubicBezTo>
                <a:cubicBezTo>
                  <a:pt x="253" y="56"/>
                  <a:pt x="228" y="86"/>
                  <a:pt x="207" y="117"/>
                </a:cubicBezTo>
                <a:cubicBezTo>
                  <a:pt x="161" y="182"/>
                  <a:pt x="125" y="254"/>
                  <a:pt x="93" y="326"/>
                </a:cubicBezTo>
                <a:cubicBezTo>
                  <a:pt x="61" y="397"/>
                  <a:pt x="33" y="469"/>
                  <a:pt x="8" y="543"/>
                </a:cubicBezTo>
                <a:cubicBezTo>
                  <a:pt x="5" y="550"/>
                  <a:pt x="3" y="557"/>
                  <a:pt x="1" y="564"/>
                </a:cubicBezTo>
                <a:cubicBezTo>
                  <a:pt x="0" y="567"/>
                  <a:pt x="0" y="566"/>
                  <a:pt x="0" y="567"/>
                </a:cubicBezTo>
                <a:cubicBezTo>
                  <a:pt x="2" y="568"/>
                  <a:pt x="6" y="568"/>
                  <a:pt x="7" y="569"/>
                </a:cubicBezTo>
                <a:cubicBezTo>
                  <a:pt x="19" y="572"/>
                  <a:pt x="30" y="575"/>
                  <a:pt x="41" y="578"/>
                </a:cubicBezTo>
                <a:cubicBezTo>
                  <a:pt x="79" y="589"/>
                  <a:pt x="118" y="600"/>
                  <a:pt x="156" y="611"/>
                </a:cubicBezTo>
                <a:cubicBezTo>
                  <a:pt x="196" y="623"/>
                  <a:pt x="236" y="634"/>
                  <a:pt x="276" y="645"/>
                </a:cubicBezTo>
                <a:cubicBezTo>
                  <a:pt x="290" y="649"/>
                  <a:pt x="303" y="653"/>
                  <a:pt x="317" y="657"/>
                </a:cubicBezTo>
                <a:cubicBezTo>
                  <a:pt x="320" y="658"/>
                  <a:pt x="324" y="659"/>
                  <a:pt x="328" y="660"/>
                </a:cubicBezTo>
                <a:cubicBezTo>
                  <a:pt x="329" y="660"/>
                  <a:pt x="331" y="662"/>
                  <a:pt x="332" y="661"/>
                </a:cubicBezTo>
                <a:cubicBezTo>
                  <a:pt x="333" y="661"/>
                  <a:pt x="335" y="653"/>
                  <a:pt x="335" y="652"/>
                </a:cubicBezTo>
                <a:cubicBezTo>
                  <a:pt x="336" y="648"/>
                  <a:pt x="338" y="644"/>
                  <a:pt x="339" y="640"/>
                </a:cubicBezTo>
                <a:cubicBezTo>
                  <a:pt x="342" y="632"/>
                  <a:pt x="345" y="623"/>
                  <a:pt x="348" y="615"/>
                </a:cubicBezTo>
                <a:cubicBezTo>
                  <a:pt x="354" y="597"/>
                  <a:pt x="360" y="580"/>
                  <a:pt x="366" y="563"/>
                </a:cubicBezTo>
                <a:cubicBezTo>
                  <a:pt x="380" y="525"/>
                  <a:pt x="395" y="489"/>
                  <a:pt x="410" y="452"/>
                </a:cubicBezTo>
                <a:cubicBezTo>
                  <a:pt x="442" y="376"/>
                  <a:pt x="477" y="300"/>
                  <a:pt x="519" y="229"/>
                </a:cubicBezTo>
                <a:cubicBezTo>
                  <a:pt x="539" y="195"/>
                  <a:pt x="562" y="161"/>
                  <a:pt x="588" y="131"/>
                </a:cubicBezTo>
                <a:cubicBezTo>
                  <a:pt x="612" y="103"/>
                  <a:pt x="640" y="76"/>
                  <a:pt x="674" y="63"/>
                </a:cubicBezTo>
                <a:cubicBezTo>
                  <a:pt x="691" y="56"/>
                  <a:pt x="709" y="53"/>
                  <a:pt x="728" y="56"/>
                </a:cubicBezTo>
                <a:cubicBezTo>
                  <a:pt x="716" y="54"/>
                  <a:pt x="704" y="53"/>
                  <a:pt x="692" y="51"/>
                </a:cubicBezTo>
                <a:cubicBezTo>
                  <a:pt x="664" y="47"/>
                  <a:pt x="636" y="43"/>
                  <a:pt x="607" y="39"/>
                </a:cubicBezTo>
                <a:cubicBezTo>
                  <a:pt x="573" y="34"/>
                  <a:pt x="539" y="29"/>
                  <a:pt x="505" y="24"/>
                </a:cubicBezTo>
                <a:cubicBezTo>
                  <a:pt x="475" y="20"/>
                  <a:pt x="446" y="15"/>
                  <a:pt x="416" y="11"/>
                </a:cubicBezTo>
                <a:cubicBezTo>
                  <a:pt x="402" y="9"/>
                  <a:pt x="388" y="7"/>
                  <a:pt x="373" y="5"/>
                </a:cubicBezTo>
                <a:cubicBezTo>
                  <a:pt x="373" y="5"/>
                  <a:pt x="373" y="5"/>
                  <a:pt x="373" y="5"/>
                </a:cubicBezTo>
                <a:close/>
              </a:path>
            </a:pathLst>
          </a:custGeom>
          <a:solidFill>
            <a:srgbClr val="86BC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914378">
              <a:defRPr/>
            </a:pPr>
            <a:endParaRPr lang="en-US" kern="0">
              <a:solidFill>
                <a:prstClr val="black"/>
              </a:solidFill>
              <a:cs typeface="Calibri" panose="020F0502020204030204" pitchFamily="34" charset="0"/>
            </a:endParaRPr>
          </a:p>
        </p:txBody>
      </p:sp>
      <p:sp>
        <p:nvSpPr>
          <p:cNvPr id="22" name="Freeform 11">
            <a:extLst>
              <a:ext uri="{FF2B5EF4-FFF2-40B4-BE49-F238E27FC236}">
                <a16:creationId xmlns:a16="http://schemas.microsoft.com/office/drawing/2014/main" id="{CBEEA3A4-5503-4E77-BF2D-E118C724D9A4}"/>
              </a:ext>
            </a:extLst>
          </p:cNvPr>
          <p:cNvSpPr>
            <a:spLocks/>
          </p:cNvSpPr>
          <p:nvPr/>
        </p:nvSpPr>
        <p:spPr bwMode="auto">
          <a:xfrm>
            <a:off x="6406982" y="2202208"/>
            <a:ext cx="563519" cy="882292"/>
          </a:xfrm>
          <a:custGeom>
            <a:avLst/>
            <a:gdLst>
              <a:gd name="T0" fmla="*/ 373 w 373"/>
              <a:gd name="T1" fmla="*/ 584 h 584"/>
              <a:gd name="T2" fmla="*/ 62 w 373"/>
              <a:gd name="T3" fmla="*/ 26 h 584"/>
              <a:gd name="T4" fmla="*/ 0 w 373"/>
              <a:gd name="T5" fmla="*/ 0 h 584"/>
              <a:gd name="T6" fmla="*/ 310 w 373"/>
              <a:gd name="T7" fmla="*/ 560 h 584"/>
              <a:gd name="T8" fmla="*/ 373 w 373"/>
              <a:gd name="T9" fmla="*/ 584 h 584"/>
            </a:gdLst>
            <a:ahLst/>
            <a:cxnLst>
              <a:cxn ang="0">
                <a:pos x="T0" y="T1"/>
              </a:cxn>
              <a:cxn ang="0">
                <a:pos x="T2" y="T3"/>
              </a:cxn>
              <a:cxn ang="0">
                <a:pos x="T4" y="T5"/>
              </a:cxn>
              <a:cxn ang="0">
                <a:pos x="T6" y="T7"/>
              </a:cxn>
              <a:cxn ang="0">
                <a:pos x="T8" y="T9"/>
              </a:cxn>
            </a:cxnLst>
            <a:rect l="0" t="0" r="r" b="b"/>
            <a:pathLst>
              <a:path w="373" h="584">
                <a:moveTo>
                  <a:pt x="373" y="584"/>
                </a:moveTo>
                <a:lnTo>
                  <a:pt x="62" y="26"/>
                </a:lnTo>
                <a:lnTo>
                  <a:pt x="0" y="0"/>
                </a:lnTo>
                <a:lnTo>
                  <a:pt x="310" y="560"/>
                </a:lnTo>
                <a:lnTo>
                  <a:pt x="373" y="584"/>
                </a:lnTo>
                <a:close/>
              </a:path>
            </a:pathLst>
          </a:custGeom>
          <a:solidFill>
            <a:srgbClr val="62B5E5">
              <a:lumMod val="75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914378">
              <a:defRPr/>
            </a:pPr>
            <a:endParaRPr lang="en-US" kern="0">
              <a:solidFill>
                <a:prstClr val="black"/>
              </a:solidFill>
              <a:cs typeface="Calibri" panose="020F0502020204030204" pitchFamily="34" charset="0"/>
            </a:endParaRPr>
          </a:p>
        </p:txBody>
      </p:sp>
      <p:sp>
        <p:nvSpPr>
          <p:cNvPr id="23" name="Freeform 12">
            <a:extLst>
              <a:ext uri="{FF2B5EF4-FFF2-40B4-BE49-F238E27FC236}">
                <a16:creationId xmlns:a16="http://schemas.microsoft.com/office/drawing/2014/main" id="{F6A0803F-FF3F-458C-88A2-7E484FD226A8}"/>
              </a:ext>
            </a:extLst>
          </p:cNvPr>
          <p:cNvSpPr>
            <a:spLocks/>
          </p:cNvSpPr>
          <p:nvPr/>
        </p:nvSpPr>
        <p:spPr bwMode="auto">
          <a:xfrm>
            <a:off x="6639641" y="3007450"/>
            <a:ext cx="330860" cy="77050"/>
          </a:xfrm>
          <a:custGeom>
            <a:avLst/>
            <a:gdLst>
              <a:gd name="T0" fmla="*/ 0 w 219"/>
              <a:gd name="T1" fmla="*/ 0 h 51"/>
              <a:gd name="T2" fmla="*/ 46 w 219"/>
              <a:gd name="T3" fmla="*/ 18 h 51"/>
              <a:gd name="T4" fmla="*/ 219 w 219"/>
              <a:gd name="T5" fmla="*/ 51 h 51"/>
              <a:gd name="T6" fmla="*/ 152 w 219"/>
              <a:gd name="T7" fmla="*/ 27 h 51"/>
              <a:gd name="T8" fmla="*/ 0 w 219"/>
              <a:gd name="T9" fmla="*/ 0 h 51"/>
            </a:gdLst>
            <a:ahLst/>
            <a:cxnLst>
              <a:cxn ang="0">
                <a:pos x="T0" y="T1"/>
              </a:cxn>
              <a:cxn ang="0">
                <a:pos x="T2" y="T3"/>
              </a:cxn>
              <a:cxn ang="0">
                <a:pos x="T4" y="T5"/>
              </a:cxn>
              <a:cxn ang="0">
                <a:pos x="T6" y="T7"/>
              </a:cxn>
              <a:cxn ang="0">
                <a:pos x="T8" y="T9"/>
              </a:cxn>
            </a:cxnLst>
            <a:rect l="0" t="0" r="r" b="b"/>
            <a:pathLst>
              <a:path w="219" h="51">
                <a:moveTo>
                  <a:pt x="0" y="0"/>
                </a:moveTo>
                <a:lnTo>
                  <a:pt x="46" y="18"/>
                </a:lnTo>
                <a:lnTo>
                  <a:pt x="219" y="51"/>
                </a:lnTo>
                <a:lnTo>
                  <a:pt x="152" y="27"/>
                </a:lnTo>
                <a:lnTo>
                  <a:pt x="0" y="0"/>
                </a:lnTo>
                <a:close/>
              </a:path>
            </a:pathLst>
          </a:custGeom>
          <a:solidFill>
            <a:srgbClr val="62B5E5">
              <a:lumMod val="5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914378">
              <a:defRPr/>
            </a:pPr>
            <a:endParaRPr lang="en-US" kern="0">
              <a:solidFill>
                <a:prstClr val="black"/>
              </a:solidFill>
              <a:cs typeface="Calibri" panose="020F0502020204030204" pitchFamily="34" charset="0"/>
            </a:endParaRPr>
          </a:p>
        </p:txBody>
      </p:sp>
      <p:grpSp>
        <p:nvGrpSpPr>
          <p:cNvPr id="24" name="Group 23">
            <a:extLst>
              <a:ext uri="{FF2B5EF4-FFF2-40B4-BE49-F238E27FC236}">
                <a16:creationId xmlns:a16="http://schemas.microsoft.com/office/drawing/2014/main" id="{99C6D2BA-5EE9-4AE9-923D-35BD05E74BA0}"/>
              </a:ext>
            </a:extLst>
          </p:cNvPr>
          <p:cNvGrpSpPr/>
          <p:nvPr/>
        </p:nvGrpSpPr>
        <p:grpSpPr>
          <a:xfrm>
            <a:off x="802019" y="3897722"/>
            <a:ext cx="2004791" cy="1576766"/>
            <a:chOff x="1447583" y="3837237"/>
            <a:chExt cx="2133817" cy="2102355"/>
          </a:xfrm>
        </p:grpSpPr>
        <p:sp>
          <p:nvSpPr>
            <p:cNvPr id="25" name="TextBox 24">
              <a:extLst>
                <a:ext uri="{FF2B5EF4-FFF2-40B4-BE49-F238E27FC236}">
                  <a16:creationId xmlns:a16="http://schemas.microsoft.com/office/drawing/2014/main" id="{701DB1EC-70AE-4C76-9736-673286985949}"/>
                </a:ext>
              </a:extLst>
            </p:cNvPr>
            <p:cNvSpPr txBox="1"/>
            <p:nvPr/>
          </p:nvSpPr>
          <p:spPr>
            <a:xfrm>
              <a:off x="1447583" y="4643681"/>
              <a:ext cx="2120749" cy="1295911"/>
            </a:xfrm>
            <a:prstGeom prst="rect">
              <a:avLst/>
            </a:prstGeom>
            <a:noFill/>
          </p:spPr>
          <p:txBody>
            <a:bodyPr wrap="square" lIns="68580" tIns="34290" rIns="68580" bIns="34290" rtlCol="0">
              <a:spAutoFit/>
            </a:bodyPr>
            <a:lstStyle/>
            <a:p>
              <a:pPr algn="r" defTabSz="914378">
                <a:lnSpc>
                  <a:spcPct val="150000"/>
                </a:lnSpc>
              </a:pPr>
              <a:r>
                <a:rPr lang="en-US" sz="1350" b="1" dirty="0">
                  <a:solidFill>
                    <a:srgbClr val="86BC25">
                      <a:lumMod val="75000"/>
                    </a:srgbClr>
                  </a:solidFill>
                  <a:cs typeface="Calibri" panose="020F0502020204030204" pitchFamily="34" charset="0"/>
                </a:rPr>
                <a:t>“Direct filing” under Circular 80 being DST? (VAT, CIT or both)?</a:t>
              </a:r>
            </a:p>
          </p:txBody>
        </p:sp>
        <p:sp>
          <p:nvSpPr>
            <p:cNvPr id="26" name="TextBox 25">
              <a:extLst>
                <a:ext uri="{FF2B5EF4-FFF2-40B4-BE49-F238E27FC236}">
                  <a16:creationId xmlns:a16="http://schemas.microsoft.com/office/drawing/2014/main" id="{561CE7CF-4D83-44F1-A0A4-BC064D8BE680}"/>
                </a:ext>
              </a:extLst>
            </p:cNvPr>
            <p:cNvSpPr txBox="1"/>
            <p:nvPr/>
          </p:nvSpPr>
          <p:spPr>
            <a:xfrm>
              <a:off x="1460651" y="3837237"/>
              <a:ext cx="2120749" cy="830997"/>
            </a:xfrm>
            <a:prstGeom prst="rect">
              <a:avLst/>
            </a:prstGeom>
            <a:noFill/>
          </p:spPr>
          <p:txBody>
            <a:bodyPr wrap="square" lIns="68580" tIns="34290" rIns="68580" bIns="34290" rtlCol="0">
              <a:spAutoFit/>
            </a:bodyPr>
            <a:lstStyle/>
            <a:p>
              <a:pPr algn="r" defTabSz="914378"/>
              <a:r>
                <a:rPr lang="en-US" b="1" dirty="0">
                  <a:solidFill>
                    <a:srgbClr val="53565A"/>
                  </a:solidFill>
                  <a:cs typeface="Calibri" panose="020F0502020204030204" pitchFamily="34" charset="0"/>
                </a:rPr>
                <a:t>Required to remove DST?</a:t>
              </a:r>
            </a:p>
          </p:txBody>
        </p:sp>
      </p:grpSp>
      <p:grpSp>
        <p:nvGrpSpPr>
          <p:cNvPr id="27" name="Group 26">
            <a:extLst>
              <a:ext uri="{FF2B5EF4-FFF2-40B4-BE49-F238E27FC236}">
                <a16:creationId xmlns:a16="http://schemas.microsoft.com/office/drawing/2014/main" id="{65CC0DA0-8E45-4B14-9101-18DC964B5FDC}"/>
              </a:ext>
            </a:extLst>
          </p:cNvPr>
          <p:cNvGrpSpPr/>
          <p:nvPr/>
        </p:nvGrpSpPr>
        <p:grpSpPr>
          <a:xfrm>
            <a:off x="2323254" y="2452971"/>
            <a:ext cx="2798087" cy="1031553"/>
            <a:chOff x="3228870" y="1313281"/>
            <a:chExt cx="2450992" cy="2245357"/>
          </a:xfrm>
        </p:grpSpPr>
        <p:sp>
          <p:nvSpPr>
            <p:cNvPr id="28" name="TextBox 27">
              <a:extLst>
                <a:ext uri="{FF2B5EF4-FFF2-40B4-BE49-F238E27FC236}">
                  <a16:creationId xmlns:a16="http://schemas.microsoft.com/office/drawing/2014/main" id="{AB0E775B-9FFF-4AB1-B8F1-A52E4A739F9F}"/>
                </a:ext>
              </a:extLst>
            </p:cNvPr>
            <p:cNvSpPr txBox="1"/>
            <p:nvPr/>
          </p:nvSpPr>
          <p:spPr>
            <a:xfrm>
              <a:off x="3228870" y="2121359"/>
              <a:ext cx="2012117" cy="1437279"/>
            </a:xfrm>
            <a:prstGeom prst="rect">
              <a:avLst/>
            </a:prstGeom>
            <a:noFill/>
          </p:spPr>
          <p:txBody>
            <a:bodyPr wrap="square" lIns="68580" tIns="34290" rIns="68580" bIns="34290" rtlCol="0">
              <a:spAutoFit/>
            </a:bodyPr>
            <a:lstStyle/>
            <a:p>
              <a:pPr algn="r" defTabSz="914378">
                <a:lnSpc>
                  <a:spcPct val="150000"/>
                </a:lnSpc>
              </a:pPr>
              <a:r>
                <a:rPr lang="en-US" sz="1350" b="1" dirty="0">
                  <a:solidFill>
                    <a:srgbClr val="046A38"/>
                  </a:solidFill>
                  <a:cs typeface="Calibri" panose="020F0502020204030204" pitchFamily="34" charset="0"/>
                </a:rPr>
                <a:t>What tax filing regime for digital services?</a:t>
              </a:r>
            </a:p>
          </p:txBody>
        </p:sp>
        <p:sp>
          <p:nvSpPr>
            <p:cNvPr id="29" name="TextBox 28">
              <a:extLst>
                <a:ext uri="{FF2B5EF4-FFF2-40B4-BE49-F238E27FC236}">
                  <a16:creationId xmlns:a16="http://schemas.microsoft.com/office/drawing/2014/main" id="{20CB13FD-25BC-44AF-93CE-1B1E436A42EC}"/>
                </a:ext>
              </a:extLst>
            </p:cNvPr>
            <p:cNvSpPr txBox="1"/>
            <p:nvPr/>
          </p:nvSpPr>
          <p:spPr>
            <a:xfrm>
              <a:off x="3291959" y="1313281"/>
              <a:ext cx="2387903" cy="826525"/>
            </a:xfrm>
            <a:prstGeom prst="rect">
              <a:avLst/>
            </a:prstGeom>
            <a:noFill/>
          </p:spPr>
          <p:txBody>
            <a:bodyPr wrap="square" lIns="68580" tIns="34290" rIns="68580" bIns="34290" rtlCol="0">
              <a:spAutoFit/>
            </a:bodyPr>
            <a:lstStyle/>
            <a:p>
              <a:pPr defTabSz="914378">
                <a:lnSpc>
                  <a:spcPct val="150000"/>
                </a:lnSpc>
              </a:pPr>
              <a:r>
                <a:rPr lang="en-US" sz="1500" b="1" dirty="0">
                  <a:solidFill>
                    <a:srgbClr val="53565A"/>
                  </a:solidFill>
                  <a:cs typeface="Calibri" panose="020F0502020204030204" pitchFamily="34" charset="0"/>
                </a:rPr>
                <a:t>WITHHOLDING TAX + PILLAR 1?</a:t>
              </a:r>
              <a:endParaRPr lang="en-US" sz="1200" b="1" dirty="0">
                <a:solidFill>
                  <a:srgbClr val="53565A"/>
                </a:solidFill>
                <a:cs typeface="Calibri" panose="020F0502020204030204" pitchFamily="34" charset="0"/>
              </a:endParaRPr>
            </a:p>
          </p:txBody>
        </p:sp>
      </p:grpSp>
      <p:grpSp>
        <p:nvGrpSpPr>
          <p:cNvPr id="30" name="Group 29">
            <a:extLst>
              <a:ext uri="{FF2B5EF4-FFF2-40B4-BE49-F238E27FC236}">
                <a16:creationId xmlns:a16="http://schemas.microsoft.com/office/drawing/2014/main" id="{A964B60A-9E0F-44F6-A456-A9B6D63A6F11}"/>
              </a:ext>
            </a:extLst>
          </p:cNvPr>
          <p:cNvGrpSpPr/>
          <p:nvPr/>
        </p:nvGrpSpPr>
        <p:grpSpPr>
          <a:xfrm>
            <a:off x="6954128" y="1827853"/>
            <a:ext cx="1908749" cy="1412176"/>
            <a:chOff x="9246539" y="3907907"/>
            <a:chExt cx="2146577" cy="1129893"/>
          </a:xfrm>
        </p:grpSpPr>
        <p:sp>
          <p:nvSpPr>
            <p:cNvPr id="31" name="TextBox 30">
              <a:extLst>
                <a:ext uri="{FF2B5EF4-FFF2-40B4-BE49-F238E27FC236}">
                  <a16:creationId xmlns:a16="http://schemas.microsoft.com/office/drawing/2014/main" id="{54988D02-D82B-4194-9B16-C182587A44C1}"/>
                </a:ext>
              </a:extLst>
            </p:cNvPr>
            <p:cNvSpPr txBox="1"/>
            <p:nvPr/>
          </p:nvSpPr>
          <p:spPr>
            <a:xfrm>
              <a:off x="9272367" y="4509482"/>
              <a:ext cx="2120749" cy="528318"/>
            </a:xfrm>
            <a:prstGeom prst="rect">
              <a:avLst/>
            </a:prstGeom>
            <a:noFill/>
          </p:spPr>
          <p:txBody>
            <a:bodyPr wrap="square" lIns="68580" tIns="34290" rIns="68580" bIns="34290" rtlCol="0">
              <a:spAutoFit/>
            </a:bodyPr>
            <a:lstStyle/>
            <a:p>
              <a:pPr defTabSz="914378">
                <a:lnSpc>
                  <a:spcPct val="150000"/>
                </a:lnSpc>
              </a:pPr>
              <a:r>
                <a:rPr lang="en-US" sz="1350" b="1" dirty="0">
                  <a:solidFill>
                    <a:srgbClr val="62B5E5">
                      <a:lumMod val="75000"/>
                    </a:srgbClr>
                  </a:solidFill>
                  <a:cs typeface="Calibri" panose="020F0502020204030204" pitchFamily="34" charset="0"/>
                </a:rPr>
                <a:t>Withholding or Reporting or Both?</a:t>
              </a:r>
            </a:p>
          </p:txBody>
        </p:sp>
        <p:sp>
          <p:nvSpPr>
            <p:cNvPr id="32" name="TextBox 31">
              <a:extLst>
                <a:ext uri="{FF2B5EF4-FFF2-40B4-BE49-F238E27FC236}">
                  <a16:creationId xmlns:a16="http://schemas.microsoft.com/office/drawing/2014/main" id="{257BE6CA-8914-4C75-9ADC-E651BFBF451D}"/>
                </a:ext>
              </a:extLst>
            </p:cNvPr>
            <p:cNvSpPr txBox="1"/>
            <p:nvPr/>
          </p:nvSpPr>
          <p:spPr>
            <a:xfrm>
              <a:off x="9246539" y="3907907"/>
              <a:ext cx="2120749" cy="609480"/>
            </a:xfrm>
            <a:prstGeom prst="rect">
              <a:avLst/>
            </a:prstGeom>
            <a:noFill/>
          </p:spPr>
          <p:txBody>
            <a:bodyPr wrap="square" lIns="68580" tIns="34290" rIns="68580" bIns="34290" rtlCol="0">
              <a:spAutoFit/>
            </a:bodyPr>
            <a:lstStyle/>
            <a:p>
              <a:pPr defTabSz="914378"/>
              <a:r>
                <a:rPr lang="en-US" sz="1500" b="1" dirty="0">
                  <a:solidFill>
                    <a:srgbClr val="53565A"/>
                  </a:solidFill>
                  <a:cs typeface="Calibri" panose="020F0502020204030204" pitchFamily="34" charset="0"/>
                </a:rPr>
                <a:t>OBLIGATIONS OF VIETNAMESE PARTIES?</a:t>
              </a:r>
              <a:endParaRPr lang="en-US" b="1" dirty="0">
                <a:solidFill>
                  <a:srgbClr val="53565A"/>
                </a:solidFill>
                <a:cs typeface="Calibri" panose="020F0502020204030204" pitchFamily="34" charset="0"/>
              </a:endParaRPr>
            </a:p>
          </p:txBody>
        </p:sp>
      </p:grpSp>
      <p:sp>
        <p:nvSpPr>
          <p:cNvPr id="33" name="Oval 32">
            <a:extLst>
              <a:ext uri="{FF2B5EF4-FFF2-40B4-BE49-F238E27FC236}">
                <a16:creationId xmlns:a16="http://schemas.microsoft.com/office/drawing/2014/main" id="{3C985EAD-8C91-4238-AD38-A523FBD590F6}"/>
              </a:ext>
            </a:extLst>
          </p:cNvPr>
          <p:cNvSpPr/>
          <p:nvPr/>
        </p:nvSpPr>
        <p:spPr>
          <a:xfrm>
            <a:off x="151838" y="3838376"/>
            <a:ext cx="1210723" cy="1210723"/>
          </a:xfrm>
          <a:prstGeom prst="ellipse">
            <a:avLst/>
          </a:prstGeom>
          <a:blipFill>
            <a:blip r:embed="rId4" cstate="email">
              <a:extLst>
                <a:ext uri="{28A0092B-C50C-407E-A947-70E740481C1C}">
                  <a14:useLocalDpi xmlns:a14="http://schemas.microsoft.com/office/drawing/2010/main"/>
                </a:ext>
              </a:extLst>
            </a:blip>
            <a:stretch>
              <a:fillRect/>
            </a:stretch>
          </a:blipFill>
          <a:ln w="25400" cap="flat" cmpd="sng" algn="ctr">
            <a:noFill/>
            <a:prstDash val="solid"/>
          </a:ln>
          <a:effectLst>
            <a:outerShdw blurRad="50800" dist="38100" dir="2700000" algn="tl" rotWithShape="0">
              <a:prstClr val="black">
                <a:alpha val="40000"/>
              </a:prstClr>
            </a:outerShdw>
          </a:effectLst>
        </p:spPr>
        <p:txBody>
          <a:bodyPr rtlCol="0" anchor="ctr"/>
          <a:lstStyle/>
          <a:p>
            <a:pPr defTabSz="914378">
              <a:defRPr/>
            </a:pPr>
            <a:endParaRPr lang="en-US" kern="0">
              <a:solidFill>
                <a:prstClr val="white"/>
              </a:solidFill>
              <a:latin typeface="Verdana"/>
              <a:cs typeface="Calibri" panose="020F0502020204030204" pitchFamily="34" charset="0"/>
            </a:endParaRPr>
          </a:p>
        </p:txBody>
      </p:sp>
      <p:sp>
        <p:nvSpPr>
          <p:cNvPr id="34" name="Oval 33">
            <a:extLst>
              <a:ext uri="{FF2B5EF4-FFF2-40B4-BE49-F238E27FC236}">
                <a16:creationId xmlns:a16="http://schemas.microsoft.com/office/drawing/2014/main" id="{7FC5E298-7696-4A40-B1AC-9AD31C488EC3}"/>
              </a:ext>
            </a:extLst>
          </p:cNvPr>
          <p:cNvSpPr/>
          <p:nvPr/>
        </p:nvSpPr>
        <p:spPr>
          <a:xfrm>
            <a:off x="1535893" y="2321972"/>
            <a:ext cx="1098619" cy="1145258"/>
          </a:xfrm>
          <a:prstGeom prst="ellipse">
            <a:avLst/>
          </a:prstGeom>
          <a:blipFill>
            <a:blip r:embed="rId5" cstate="email">
              <a:extLst>
                <a:ext uri="{28A0092B-C50C-407E-A947-70E740481C1C}">
                  <a14:useLocalDpi xmlns:a14="http://schemas.microsoft.com/office/drawing/2010/main"/>
                </a:ext>
              </a:extLst>
            </a:blip>
            <a:stretch>
              <a:fillRect/>
            </a:stretch>
          </a:blipFill>
          <a:ln w="25400" cap="flat" cmpd="sng" algn="ctr">
            <a:noFill/>
            <a:prstDash val="solid"/>
          </a:ln>
          <a:effectLst>
            <a:outerShdw blurRad="50800" dist="38100" dir="2700000" algn="tl" rotWithShape="0">
              <a:prstClr val="black">
                <a:alpha val="40000"/>
              </a:prstClr>
            </a:outerShdw>
          </a:effectLst>
        </p:spPr>
        <p:txBody>
          <a:bodyPr rtlCol="0" anchor="ctr"/>
          <a:lstStyle/>
          <a:p>
            <a:pPr defTabSz="914378">
              <a:defRPr/>
            </a:pPr>
            <a:endParaRPr lang="en-US" kern="0">
              <a:solidFill>
                <a:prstClr val="white"/>
              </a:solidFill>
              <a:latin typeface="Verdana"/>
              <a:cs typeface="Calibri" panose="020F0502020204030204" pitchFamily="34" charset="0"/>
            </a:endParaRPr>
          </a:p>
        </p:txBody>
      </p:sp>
      <p:sp>
        <p:nvSpPr>
          <p:cNvPr id="35" name="Oval 34">
            <a:extLst>
              <a:ext uri="{FF2B5EF4-FFF2-40B4-BE49-F238E27FC236}">
                <a16:creationId xmlns:a16="http://schemas.microsoft.com/office/drawing/2014/main" id="{B72497A9-22E0-4453-92C6-54481B7C59AF}"/>
              </a:ext>
            </a:extLst>
          </p:cNvPr>
          <p:cNvSpPr/>
          <p:nvPr/>
        </p:nvSpPr>
        <p:spPr>
          <a:xfrm>
            <a:off x="5859652" y="1524254"/>
            <a:ext cx="1201065" cy="1311975"/>
          </a:xfrm>
          <a:prstGeom prst="ellipse">
            <a:avLst/>
          </a:prstGeom>
          <a:blipFill>
            <a:blip r:embed="rId6" cstate="email">
              <a:extLst>
                <a:ext uri="{28A0092B-C50C-407E-A947-70E740481C1C}">
                  <a14:useLocalDpi xmlns:a14="http://schemas.microsoft.com/office/drawing/2010/main"/>
                </a:ext>
              </a:extLst>
            </a:blip>
            <a:stretch>
              <a:fillRect/>
            </a:stretch>
          </a:blipFill>
          <a:ln w="25400" cap="flat" cmpd="sng" algn="ctr">
            <a:noFill/>
            <a:prstDash val="solid"/>
          </a:ln>
          <a:effectLst>
            <a:outerShdw blurRad="50800" dist="38100" dir="2700000" algn="tl" rotWithShape="0">
              <a:prstClr val="black">
                <a:alpha val="40000"/>
              </a:prstClr>
            </a:outerShdw>
          </a:effectLst>
        </p:spPr>
        <p:txBody>
          <a:bodyPr rtlCol="0" anchor="ctr"/>
          <a:lstStyle/>
          <a:p>
            <a:pPr defTabSz="914378">
              <a:defRPr/>
            </a:pPr>
            <a:endParaRPr lang="en-US" kern="0">
              <a:solidFill>
                <a:prstClr val="white"/>
              </a:solidFill>
              <a:latin typeface="Verdana"/>
              <a:cs typeface="Calibri" panose="020F0502020204030204" pitchFamily="34" charset="0"/>
            </a:endParaRPr>
          </a:p>
        </p:txBody>
      </p:sp>
      <p:sp>
        <p:nvSpPr>
          <p:cNvPr id="36" name="object 5">
            <a:extLst>
              <a:ext uri="{FF2B5EF4-FFF2-40B4-BE49-F238E27FC236}">
                <a16:creationId xmlns:a16="http://schemas.microsoft.com/office/drawing/2014/main" id="{FAE23754-09C9-444F-9D25-B093F268B19E}"/>
              </a:ext>
            </a:extLst>
          </p:cNvPr>
          <p:cNvSpPr txBox="1">
            <a:spLocks/>
          </p:cNvSpPr>
          <p:nvPr/>
        </p:nvSpPr>
        <p:spPr>
          <a:xfrm>
            <a:off x="304091" y="1645473"/>
            <a:ext cx="5555562" cy="702115"/>
          </a:xfrm>
          <a:prstGeom prst="rect">
            <a:avLst/>
          </a:prstGeom>
        </p:spPr>
        <p:txBody>
          <a:bodyPr vert="horz" wrap="square" lIns="0" tIns="9525" rIns="0" bIns="0" rtlCol="0">
            <a:spAutoFit/>
          </a:bodyPr>
          <a:lstStyle>
            <a:lvl1pPr algn="l" defTabSz="914400" rtl="0" eaLnBrk="1" latinLnBrk="0" hangingPunct="1">
              <a:spcBef>
                <a:spcPct val="0"/>
              </a:spcBef>
              <a:buNone/>
              <a:defRPr sz="2000" kern="1200">
                <a:solidFill>
                  <a:schemeClr val="tx1"/>
                </a:solidFill>
                <a:latin typeface="+mj-lt"/>
                <a:ea typeface="+mj-ea"/>
                <a:cs typeface="+mj-cs"/>
              </a:defRPr>
            </a:lvl1pPr>
          </a:lstStyle>
          <a:p>
            <a:pPr marL="9525">
              <a:spcBef>
                <a:spcPts val="75"/>
              </a:spcBef>
            </a:pPr>
            <a:r>
              <a:rPr lang="en-US" sz="2250" b="1" dirty="0">
                <a:solidFill>
                  <a:prstClr val="black"/>
                </a:solidFill>
                <a:latin typeface="Calibri" panose="020F0502020204030204" pitchFamily="34" charset="0"/>
                <a:ea typeface="Open Sans" panose="020B0606030504020204" pitchFamily="34" charset="0"/>
                <a:cs typeface="Calibri" panose="020F0502020204030204" pitchFamily="34" charset="0"/>
              </a:rPr>
              <a:t>Example: Questions on Potential Impacts to Vietnam (2023 - 2024)</a:t>
            </a:r>
          </a:p>
        </p:txBody>
      </p:sp>
      <p:sp>
        <p:nvSpPr>
          <p:cNvPr id="37" name="Freeform 8">
            <a:extLst>
              <a:ext uri="{FF2B5EF4-FFF2-40B4-BE49-F238E27FC236}">
                <a16:creationId xmlns:a16="http://schemas.microsoft.com/office/drawing/2014/main" id="{094E68EC-D065-4D57-B616-5E1A01D340E2}"/>
              </a:ext>
            </a:extLst>
          </p:cNvPr>
          <p:cNvSpPr>
            <a:spLocks/>
          </p:cNvSpPr>
          <p:nvPr/>
        </p:nvSpPr>
        <p:spPr bwMode="auto">
          <a:xfrm>
            <a:off x="7525005" y="3717331"/>
            <a:ext cx="1361820" cy="1141529"/>
          </a:xfrm>
          <a:custGeom>
            <a:avLst/>
            <a:gdLst>
              <a:gd name="T0" fmla="*/ 643 w 643"/>
              <a:gd name="T1" fmla="*/ 228 h 583"/>
              <a:gd name="T2" fmla="*/ 540 w 643"/>
              <a:gd name="T3" fmla="*/ 125 h 583"/>
              <a:gd name="T4" fmla="*/ 536 w 643"/>
              <a:gd name="T5" fmla="*/ 125 h 583"/>
              <a:gd name="T6" fmla="*/ 540 w 643"/>
              <a:gd name="T7" fmla="*/ 99 h 583"/>
              <a:gd name="T8" fmla="*/ 456 w 643"/>
              <a:gd name="T9" fmla="*/ 14 h 583"/>
              <a:gd name="T10" fmla="*/ 396 w 643"/>
              <a:gd name="T11" fmla="*/ 39 h 583"/>
              <a:gd name="T12" fmla="*/ 350 w 643"/>
              <a:gd name="T13" fmla="*/ 0 h 583"/>
              <a:gd name="T14" fmla="*/ 306 w 643"/>
              <a:gd name="T15" fmla="*/ 34 h 583"/>
              <a:gd name="T16" fmla="*/ 237 w 643"/>
              <a:gd name="T17" fmla="*/ 0 h 583"/>
              <a:gd name="T18" fmla="*/ 158 w 643"/>
              <a:gd name="T19" fmla="*/ 56 h 583"/>
              <a:gd name="T20" fmla="*/ 128 w 643"/>
              <a:gd name="T21" fmla="*/ 51 h 583"/>
              <a:gd name="T22" fmla="*/ 26 w 643"/>
              <a:gd name="T23" fmla="*/ 153 h 583"/>
              <a:gd name="T24" fmla="*/ 39 w 643"/>
              <a:gd name="T25" fmla="*/ 205 h 583"/>
              <a:gd name="T26" fmla="*/ 0 w 643"/>
              <a:gd name="T27" fmla="*/ 250 h 583"/>
              <a:gd name="T28" fmla="*/ 27 w 643"/>
              <a:gd name="T29" fmla="*/ 292 h 583"/>
              <a:gd name="T30" fmla="*/ 0 w 643"/>
              <a:gd name="T31" fmla="*/ 361 h 583"/>
              <a:gd name="T32" fmla="*/ 102 w 643"/>
              <a:gd name="T33" fmla="*/ 463 h 583"/>
              <a:gd name="T34" fmla="*/ 113 w 643"/>
              <a:gd name="T35" fmla="*/ 462 h 583"/>
              <a:gd name="T36" fmla="*/ 112 w 643"/>
              <a:gd name="T37" fmla="*/ 477 h 583"/>
              <a:gd name="T38" fmla="*/ 196 w 643"/>
              <a:gd name="T39" fmla="*/ 561 h 583"/>
              <a:gd name="T40" fmla="*/ 258 w 643"/>
              <a:gd name="T41" fmla="*/ 535 h 583"/>
              <a:gd name="T42" fmla="*/ 258 w 643"/>
              <a:gd name="T43" fmla="*/ 537 h 583"/>
              <a:gd name="T44" fmla="*/ 304 w 643"/>
              <a:gd name="T45" fmla="*/ 583 h 583"/>
              <a:gd name="T46" fmla="*/ 350 w 643"/>
              <a:gd name="T47" fmla="*/ 537 h 583"/>
              <a:gd name="T48" fmla="*/ 350 w 643"/>
              <a:gd name="T49" fmla="*/ 535 h 583"/>
              <a:gd name="T50" fmla="*/ 351 w 643"/>
              <a:gd name="T51" fmla="*/ 535 h 583"/>
              <a:gd name="T52" fmla="*/ 397 w 643"/>
              <a:gd name="T53" fmla="*/ 579 h 583"/>
              <a:gd name="T54" fmla="*/ 443 w 643"/>
              <a:gd name="T55" fmla="*/ 533 h 583"/>
              <a:gd name="T56" fmla="*/ 438 w 643"/>
              <a:gd name="T57" fmla="*/ 513 h 583"/>
              <a:gd name="T58" fmla="*/ 490 w 643"/>
              <a:gd name="T59" fmla="*/ 530 h 583"/>
              <a:gd name="T60" fmla="*/ 574 w 643"/>
              <a:gd name="T61" fmla="*/ 445 h 583"/>
              <a:gd name="T62" fmla="*/ 563 w 643"/>
              <a:gd name="T63" fmla="*/ 403 h 583"/>
              <a:gd name="T64" fmla="*/ 566 w 643"/>
              <a:gd name="T65" fmla="*/ 403 h 583"/>
              <a:gd name="T66" fmla="*/ 612 w 643"/>
              <a:gd name="T67" fmla="*/ 357 h 583"/>
              <a:gd name="T68" fmla="*/ 590 w 643"/>
              <a:gd name="T69" fmla="*/ 317 h 583"/>
              <a:gd name="T70" fmla="*/ 643 w 643"/>
              <a:gd name="T71" fmla="*/ 228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43" h="583">
                <a:moveTo>
                  <a:pt x="643" y="228"/>
                </a:moveTo>
                <a:cubicBezTo>
                  <a:pt x="643" y="171"/>
                  <a:pt x="597" y="125"/>
                  <a:pt x="540" y="125"/>
                </a:cubicBezTo>
                <a:cubicBezTo>
                  <a:pt x="539" y="125"/>
                  <a:pt x="537" y="125"/>
                  <a:pt x="536" y="125"/>
                </a:cubicBezTo>
                <a:cubicBezTo>
                  <a:pt x="539" y="117"/>
                  <a:pt x="540" y="108"/>
                  <a:pt x="540" y="99"/>
                </a:cubicBezTo>
                <a:cubicBezTo>
                  <a:pt x="540" y="52"/>
                  <a:pt x="502" y="14"/>
                  <a:pt x="456" y="14"/>
                </a:cubicBezTo>
                <a:cubicBezTo>
                  <a:pt x="432" y="14"/>
                  <a:pt x="411" y="24"/>
                  <a:pt x="396" y="39"/>
                </a:cubicBezTo>
                <a:cubicBezTo>
                  <a:pt x="393" y="17"/>
                  <a:pt x="374" y="0"/>
                  <a:pt x="350" y="0"/>
                </a:cubicBezTo>
                <a:cubicBezTo>
                  <a:pt x="329" y="0"/>
                  <a:pt x="311" y="15"/>
                  <a:pt x="306" y="34"/>
                </a:cubicBezTo>
                <a:cubicBezTo>
                  <a:pt x="290" y="13"/>
                  <a:pt x="265" y="0"/>
                  <a:pt x="237" y="0"/>
                </a:cubicBezTo>
                <a:cubicBezTo>
                  <a:pt x="201" y="0"/>
                  <a:pt x="170" y="23"/>
                  <a:pt x="158" y="56"/>
                </a:cubicBezTo>
                <a:cubicBezTo>
                  <a:pt x="148" y="53"/>
                  <a:pt x="138" y="51"/>
                  <a:pt x="128" y="51"/>
                </a:cubicBezTo>
                <a:cubicBezTo>
                  <a:pt x="71" y="51"/>
                  <a:pt x="26" y="97"/>
                  <a:pt x="26" y="153"/>
                </a:cubicBezTo>
                <a:cubicBezTo>
                  <a:pt x="26" y="172"/>
                  <a:pt x="31" y="190"/>
                  <a:pt x="39" y="205"/>
                </a:cubicBezTo>
                <a:cubicBezTo>
                  <a:pt x="17" y="208"/>
                  <a:pt x="0" y="227"/>
                  <a:pt x="0" y="250"/>
                </a:cubicBezTo>
                <a:cubicBezTo>
                  <a:pt x="0" y="269"/>
                  <a:pt x="11" y="285"/>
                  <a:pt x="27" y="292"/>
                </a:cubicBezTo>
                <a:cubicBezTo>
                  <a:pt x="10" y="310"/>
                  <a:pt x="0" y="334"/>
                  <a:pt x="0" y="361"/>
                </a:cubicBezTo>
                <a:cubicBezTo>
                  <a:pt x="0" y="417"/>
                  <a:pt x="46" y="463"/>
                  <a:pt x="102" y="463"/>
                </a:cubicBezTo>
                <a:cubicBezTo>
                  <a:pt x="106" y="463"/>
                  <a:pt x="110" y="463"/>
                  <a:pt x="113" y="462"/>
                </a:cubicBezTo>
                <a:cubicBezTo>
                  <a:pt x="112" y="467"/>
                  <a:pt x="112" y="472"/>
                  <a:pt x="112" y="477"/>
                </a:cubicBezTo>
                <a:cubicBezTo>
                  <a:pt x="112" y="523"/>
                  <a:pt x="150" y="561"/>
                  <a:pt x="196" y="561"/>
                </a:cubicBezTo>
                <a:cubicBezTo>
                  <a:pt x="221" y="561"/>
                  <a:pt x="243" y="551"/>
                  <a:pt x="258" y="535"/>
                </a:cubicBezTo>
                <a:cubicBezTo>
                  <a:pt x="258" y="535"/>
                  <a:pt x="258" y="536"/>
                  <a:pt x="258" y="537"/>
                </a:cubicBezTo>
                <a:cubicBezTo>
                  <a:pt x="258" y="563"/>
                  <a:pt x="279" y="583"/>
                  <a:pt x="304" y="583"/>
                </a:cubicBezTo>
                <a:cubicBezTo>
                  <a:pt x="330" y="583"/>
                  <a:pt x="350" y="563"/>
                  <a:pt x="350" y="537"/>
                </a:cubicBezTo>
                <a:cubicBezTo>
                  <a:pt x="350" y="537"/>
                  <a:pt x="350" y="536"/>
                  <a:pt x="350" y="535"/>
                </a:cubicBezTo>
                <a:cubicBezTo>
                  <a:pt x="351" y="535"/>
                  <a:pt x="351" y="535"/>
                  <a:pt x="351" y="535"/>
                </a:cubicBezTo>
                <a:cubicBezTo>
                  <a:pt x="352" y="560"/>
                  <a:pt x="372" y="579"/>
                  <a:pt x="397" y="579"/>
                </a:cubicBezTo>
                <a:cubicBezTo>
                  <a:pt x="422" y="579"/>
                  <a:pt x="443" y="558"/>
                  <a:pt x="443" y="533"/>
                </a:cubicBezTo>
                <a:cubicBezTo>
                  <a:pt x="443" y="525"/>
                  <a:pt x="441" y="519"/>
                  <a:pt x="438" y="513"/>
                </a:cubicBezTo>
                <a:cubicBezTo>
                  <a:pt x="453" y="523"/>
                  <a:pt x="470" y="530"/>
                  <a:pt x="490" y="530"/>
                </a:cubicBezTo>
                <a:cubicBezTo>
                  <a:pt x="536" y="530"/>
                  <a:pt x="574" y="492"/>
                  <a:pt x="574" y="445"/>
                </a:cubicBezTo>
                <a:cubicBezTo>
                  <a:pt x="574" y="430"/>
                  <a:pt x="570" y="415"/>
                  <a:pt x="563" y="403"/>
                </a:cubicBezTo>
                <a:cubicBezTo>
                  <a:pt x="564" y="403"/>
                  <a:pt x="565" y="403"/>
                  <a:pt x="566" y="403"/>
                </a:cubicBezTo>
                <a:cubicBezTo>
                  <a:pt x="591" y="403"/>
                  <a:pt x="612" y="382"/>
                  <a:pt x="612" y="357"/>
                </a:cubicBezTo>
                <a:cubicBezTo>
                  <a:pt x="612" y="340"/>
                  <a:pt x="603" y="325"/>
                  <a:pt x="590" y="317"/>
                </a:cubicBezTo>
                <a:cubicBezTo>
                  <a:pt x="621" y="300"/>
                  <a:pt x="643" y="266"/>
                  <a:pt x="643" y="228"/>
                </a:cubicBezTo>
              </a:path>
            </a:pathLst>
          </a:custGeom>
          <a:solidFill>
            <a:sysClr val="window" lastClr="FFFFFF">
              <a:lumMod val="95000"/>
            </a:sysClr>
          </a:solidFill>
          <a:ln>
            <a:noFill/>
          </a:ln>
        </p:spPr>
        <p:txBody>
          <a:bodyPr vert="horz" wrap="square" lIns="68580" tIns="34290" rIns="68580" bIns="34290" numCol="1" anchor="t" anchorCtr="0" compatLnSpc="1">
            <a:prstTxWarp prst="textNoShape">
              <a:avLst/>
            </a:prstTxWarp>
          </a:bodyPr>
          <a:lstStyle/>
          <a:p>
            <a:pPr defTabSz="914378">
              <a:defRPr/>
            </a:pPr>
            <a:endParaRPr lang="en-US" kern="0">
              <a:solidFill>
                <a:prstClr val="black"/>
              </a:solidFill>
              <a:cs typeface="Calibri" panose="020F0502020204030204" pitchFamily="34" charset="0"/>
            </a:endParaRPr>
          </a:p>
        </p:txBody>
      </p:sp>
      <p:grpSp>
        <p:nvGrpSpPr>
          <p:cNvPr id="38" name="Group 37">
            <a:extLst>
              <a:ext uri="{FF2B5EF4-FFF2-40B4-BE49-F238E27FC236}">
                <a16:creationId xmlns:a16="http://schemas.microsoft.com/office/drawing/2014/main" id="{9B7FD571-60C6-4D43-9528-EB665B7A9D6A}"/>
              </a:ext>
            </a:extLst>
          </p:cNvPr>
          <p:cNvGrpSpPr/>
          <p:nvPr/>
        </p:nvGrpSpPr>
        <p:grpSpPr>
          <a:xfrm>
            <a:off x="8218435" y="3400528"/>
            <a:ext cx="483516" cy="708275"/>
            <a:chOff x="2199237" y="1522123"/>
            <a:chExt cx="715887" cy="1099037"/>
          </a:xfrm>
        </p:grpSpPr>
        <p:sp>
          <p:nvSpPr>
            <p:cNvPr id="39" name="Freeform 34">
              <a:extLst>
                <a:ext uri="{FF2B5EF4-FFF2-40B4-BE49-F238E27FC236}">
                  <a16:creationId xmlns:a16="http://schemas.microsoft.com/office/drawing/2014/main" id="{B34A854A-F2EE-405C-902C-55179B3B3F7F}"/>
                </a:ext>
              </a:extLst>
            </p:cNvPr>
            <p:cNvSpPr>
              <a:spLocks/>
            </p:cNvSpPr>
            <p:nvPr/>
          </p:nvSpPr>
          <p:spPr bwMode="auto">
            <a:xfrm>
              <a:off x="2213354" y="1522123"/>
              <a:ext cx="701770" cy="917545"/>
            </a:xfrm>
            <a:custGeom>
              <a:avLst/>
              <a:gdLst>
                <a:gd name="T0" fmla="*/ 26 w 213"/>
                <a:gd name="T1" fmla="*/ 263 h 278"/>
                <a:gd name="T2" fmla="*/ 21 w 213"/>
                <a:gd name="T3" fmla="*/ 240 h 278"/>
                <a:gd name="T4" fmla="*/ 26 w 213"/>
                <a:gd name="T5" fmla="*/ 223 h 278"/>
                <a:gd name="T6" fmla="*/ 42 w 213"/>
                <a:gd name="T7" fmla="*/ 194 h 278"/>
                <a:gd name="T8" fmla="*/ 110 w 213"/>
                <a:gd name="T9" fmla="*/ 164 h 278"/>
                <a:gd name="T10" fmla="*/ 148 w 213"/>
                <a:gd name="T11" fmla="*/ 134 h 278"/>
                <a:gd name="T12" fmla="*/ 149 w 213"/>
                <a:gd name="T13" fmla="*/ 129 h 278"/>
                <a:gd name="T14" fmla="*/ 135 w 213"/>
                <a:gd name="T15" fmla="*/ 75 h 278"/>
                <a:gd name="T16" fmla="*/ 53 w 213"/>
                <a:gd name="T17" fmla="*/ 98 h 278"/>
                <a:gd name="T18" fmla="*/ 35 w 213"/>
                <a:gd name="T19" fmla="*/ 113 h 278"/>
                <a:gd name="T20" fmla="*/ 6 w 213"/>
                <a:gd name="T21" fmla="*/ 80 h 278"/>
                <a:gd name="T22" fmla="*/ 134 w 213"/>
                <a:gd name="T23" fmla="*/ 19 h 278"/>
                <a:gd name="T24" fmla="*/ 196 w 213"/>
                <a:gd name="T25" fmla="*/ 144 h 278"/>
                <a:gd name="T26" fmla="*/ 112 w 213"/>
                <a:gd name="T27" fmla="*/ 213 h 278"/>
                <a:gd name="T28" fmla="*/ 74 w 213"/>
                <a:gd name="T29" fmla="*/ 236 h 278"/>
                <a:gd name="T30" fmla="*/ 73 w 213"/>
                <a:gd name="T31" fmla="*/ 238 h 278"/>
                <a:gd name="T32" fmla="*/ 68 w 213"/>
                <a:gd name="T33" fmla="*/ 255 h 278"/>
                <a:gd name="T34" fmla="*/ 26 w 213"/>
                <a:gd name="T35" fmla="*/ 263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13" h="278">
                  <a:moveTo>
                    <a:pt x="26" y="263"/>
                  </a:moveTo>
                  <a:cubicBezTo>
                    <a:pt x="20" y="257"/>
                    <a:pt x="18" y="248"/>
                    <a:pt x="21" y="240"/>
                  </a:cubicBezTo>
                  <a:cubicBezTo>
                    <a:pt x="26" y="223"/>
                    <a:pt x="26" y="223"/>
                    <a:pt x="26" y="223"/>
                  </a:cubicBezTo>
                  <a:cubicBezTo>
                    <a:pt x="28" y="218"/>
                    <a:pt x="32" y="206"/>
                    <a:pt x="42" y="194"/>
                  </a:cubicBezTo>
                  <a:cubicBezTo>
                    <a:pt x="53" y="181"/>
                    <a:pt x="74" y="166"/>
                    <a:pt x="110" y="164"/>
                  </a:cubicBezTo>
                  <a:cubicBezTo>
                    <a:pt x="140" y="163"/>
                    <a:pt x="147" y="139"/>
                    <a:pt x="148" y="134"/>
                  </a:cubicBezTo>
                  <a:cubicBezTo>
                    <a:pt x="148" y="132"/>
                    <a:pt x="148" y="131"/>
                    <a:pt x="149" y="129"/>
                  </a:cubicBezTo>
                  <a:cubicBezTo>
                    <a:pt x="156" y="110"/>
                    <a:pt x="150" y="88"/>
                    <a:pt x="135" y="75"/>
                  </a:cubicBezTo>
                  <a:cubicBezTo>
                    <a:pt x="105" y="50"/>
                    <a:pt x="63" y="64"/>
                    <a:pt x="53" y="98"/>
                  </a:cubicBezTo>
                  <a:cubicBezTo>
                    <a:pt x="50" y="106"/>
                    <a:pt x="43" y="112"/>
                    <a:pt x="35" y="113"/>
                  </a:cubicBezTo>
                  <a:cubicBezTo>
                    <a:pt x="14" y="116"/>
                    <a:pt x="0" y="97"/>
                    <a:pt x="6" y="80"/>
                  </a:cubicBezTo>
                  <a:cubicBezTo>
                    <a:pt x="24" y="28"/>
                    <a:pt x="82" y="0"/>
                    <a:pt x="134" y="19"/>
                  </a:cubicBezTo>
                  <a:cubicBezTo>
                    <a:pt x="185" y="36"/>
                    <a:pt x="213" y="93"/>
                    <a:pt x="196" y="144"/>
                  </a:cubicBezTo>
                  <a:cubicBezTo>
                    <a:pt x="191" y="168"/>
                    <a:pt x="168" y="211"/>
                    <a:pt x="112" y="213"/>
                  </a:cubicBezTo>
                  <a:cubicBezTo>
                    <a:pt x="80" y="215"/>
                    <a:pt x="74" y="236"/>
                    <a:pt x="74" y="236"/>
                  </a:cubicBezTo>
                  <a:cubicBezTo>
                    <a:pt x="74" y="237"/>
                    <a:pt x="74" y="238"/>
                    <a:pt x="73" y="238"/>
                  </a:cubicBezTo>
                  <a:cubicBezTo>
                    <a:pt x="68" y="255"/>
                    <a:pt x="68" y="255"/>
                    <a:pt x="68" y="255"/>
                  </a:cubicBezTo>
                  <a:cubicBezTo>
                    <a:pt x="62" y="271"/>
                    <a:pt x="40" y="278"/>
                    <a:pt x="26" y="263"/>
                  </a:cubicBezTo>
                </a:path>
              </a:pathLst>
            </a:custGeom>
            <a:solidFill>
              <a:srgbClr val="046A38"/>
            </a:solidFill>
            <a:ln>
              <a:noFill/>
            </a:ln>
          </p:spPr>
          <p:txBody>
            <a:bodyPr vert="horz" wrap="square" lIns="68580" tIns="34290" rIns="68580" bIns="34290" numCol="1" anchor="t" anchorCtr="0" compatLnSpc="1">
              <a:prstTxWarp prst="textNoShape">
                <a:avLst/>
              </a:prstTxWarp>
            </a:bodyPr>
            <a:lstStyle/>
            <a:p>
              <a:pPr defTabSz="914378">
                <a:defRPr/>
              </a:pPr>
              <a:endParaRPr lang="en-US" kern="0">
                <a:solidFill>
                  <a:prstClr val="black"/>
                </a:solidFill>
                <a:cs typeface="Calibri" panose="020F0502020204030204" pitchFamily="34" charset="0"/>
              </a:endParaRPr>
            </a:p>
          </p:txBody>
        </p:sp>
        <p:sp>
          <p:nvSpPr>
            <p:cNvPr id="40" name="Freeform 35">
              <a:extLst>
                <a:ext uri="{FF2B5EF4-FFF2-40B4-BE49-F238E27FC236}">
                  <a16:creationId xmlns:a16="http://schemas.microsoft.com/office/drawing/2014/main" id="{0A3281BD-5D39-4AE4-8A08-B6D8C2D91739}"/>
                </a:ext>
              </a:extLst>
            </p:cNvPr>
            <p:cNvSpPr>
              <a:spLocks/>
            </p:cNvSpPr>
            <p:nvPr/>
          </p:nvSpPr>
          <p:spPr bwMode="auto">
            <a:xfrm>
              <a:off x="2199237" y="2419502"/>
              <a:ext cx="201658" cy="201658"/>
            </a:xfrm>
            <a:custGeom>
              <a:avLst/>
              <a:gdLst>
                <a:gd name="T0" fmla="*/ 56 w 61"/>
                <a:gd name="T1" fmla="*/ 39 h 61"/>
                <a:gd name="T2" fmla="*/ 21 w 61"/>
                <a:gd name="T3" fmla="*/ 56 h 61"/>
                <a:gd name="T4" fmla="*/ 5 w 61"/>
                <a:gd name="T5" fmla="*/ 22 h 61"/>
                <a:gd name="T6" fmla="*/ 39 w 61"/>
                <a:gd name="T7" fmla="*/ 5 h 61"/>
                <a:gd name="T8" fmla="*/ 56 w 61"/>
                <a:gd name="T9" fmla="*/ 39 h 61"/>
              </a:gdLst>
              <a:ahLst/>
              <a:cxnLst>
                <a:cxn ang="0">
                  <a:pos x="T0" y="T1"/>
                </a:cxn>
                <a:cxn ang="0">
                  <a:pos x="T2" y="T3"/>
                </a:cxn>
                <a:cxn ang="0">
                  <a:pos x="T4" y="T5"/>
                </a:cxn>
                <a:cxn ang="0">
                  <a:pos x="T6" y="T7"/>
                </a:cxn>
                <a:cxn ang="0">
                  <a:pos x="T8" y="T9"/>
                </a:cxn>
              </a:cxnLst>
              <a:rect l="0" t="0" r="r" b="b"/>
              <a:pathLst>
                <a:path w="61" h="61">
                  <a:moveTo>
                    <a:pt x="56" y="39"/>
                  </a:moveTo>
                  <a:cubicBezTo>
                    <a:pt x="51" y="54"/>
                    <a:pt x="35" y="61"/>
                    <a:pt x="21" y="56"/>
                  </a:cubicBezTo>
                  <a:cubicBezTo>
                    <a:pt x="7" y="51"/>
                    <a:pt x="0" y="36"/>
                    <a:pt x="5" y="22"/>
                  </a:cubicBezTo>
                  <a:cubicBezTo>
                    <a:pt x="9" y="7"/>
                    <a:pt x="25" y="0"/>
                    <a:pt x="39" y="5"/>
                  </a:cubicBezTo>
                  <a:cubicBezTo>
                    <a:pt x="53" y="10"/>
                    <a:pt x="61" y="25"/>
                    <a:pt x="56" y="39"/>
                  </a:cubicBezTo>
                </a:path>
              </a:pathLst>
            </a:custGeom>
            <a:solidFill>
              <a:srgbClr val="046A38"/>
            </a:solidFill>
            <a:ln>
              <a:noFill/>
            </a:ln>
          </p:spPr>
          <p:txBody>
            <a:bodyPr vert="horz" wrap="square" lIns="68580" tIns="34290" rIns="68580" bIns="34290" numCol="1" anchor="t" anchorCtr="0" compatLnSpc="1">
              <a:prstTxWarp prst="textNoShape">
                <a:avLst/>
              </a:prstTxWarp>
            </a:bodyPr>
            <a:lstStyle/>
            <a:p>
              <a:pPr defTabSz="914378">
                <a:defRPr/>
              </a:pPr>
              <a:endParaRPr lang="en-US" kern="0">
                <a:solidFill>
                  <a:prstClr val="black"/>
                </a:solidFill>
                <a:cs typeface="Calibri" panose="020F0502020204030204" pitchFamily="34" charset="0"/>
              </a:endParaRPr>
            </a:p>
          </p:txBody>
        </p:sp>
      </p:grpSp>
      <p:grpSp>
        <p:nvGrpSpPr>
          <p:cNvPr id="41" name="Group 40">
            <a:extLst>
              <a:ext uri="{FF2B5EF4-FFF2-40B4-BE49-F238E27FC236}">
                <a16:creationId xmlns:a16="http://schemas.microsoft.com/office/drawing/2014/main" id="{077C703C-A480-4615-88A3-6EFD68FC8C03}"/>
              </a:ext>
            </a:extLst>
          </p:cNvPr>
          <p:cNvGrpSpPr/>
          <p:nvPr/>
        </p:nvGrpSpPr>
        <p:grpSpPr>
          <a:xfrm>
            <a:off x="7579343" y="3566436"/>
            <a:ext cx="612364" cy="762890"/>
            <a:chOff x="757382" y="1608837"/>
            <a:chExt cx="1145419" cy="1377326"/>
          </a:xfrm>
        </p:grpSpPr>
        <p:sp>
          <p:nvSpPr>
            <p:cNvPr id="42" name="Freeform 36">
              <a:extLst>
                <a:ext uri="{FF2B5EF4-FFF2-40B4-BE49-F238E27FC236}">
                  <a16:creationId xmlns:a16="http://schemas.microsoft.com/office/drawing/2014/main" id="{19389C1A-8B8E-40DB-8F83-DEDC8162F94D}"/>
                </a:ext>
              </a:extLst>
            </p:cNvPr>
            <p:cNvSpPr>
              <a:spLocks/>
            </p:cNvSpPr>
            <p:nvPr/>
          </p:nvSpPr>
          <p:spPr bwMode="auto">
            <a:xfrm>
              <a:off x="757382" y="1608837"/>
              <a:ext cx="1026440" cy="1153484"/>
            </a:xfrm>
            <a:custGeom>
              <a:avLst/>
              <a:gdLst>
                <a:gd name="T0" fmla="*/ 262 w 311"/>
                <a:gd name="T1" fmla="*/ 348 h 350"/>
                <a:gd name="T2" fmla="*/ 232 w 311"/>
                <a:gd name="T3" fmla="*/ 336 h 350"/>
                <a:gd name="T4" fmla="*/ 218 w 311"/>
                <a:gd name="T5" fmla="*/ 316 h 350"/>
                <a:gd name="T6" fmla="*/ 198 w 311"/>
                <a:gd name="T7" fmla="*/ 277 h 350"/>
                <a:gd name="T8" fmla="*/ 215 w 311"/>
                <a:gd name="T9" fmla="*/ 180 h 350"/>
                <a:gd name="T10" fmla="*/ 210 w 311"/>
                <a:gd name="T11" fmla="*/ 115 h 350"/>
                <a:gd name="T12" fmla="*/ 205 w 311"/>
                <a:gd name="T13" fmla="*/ 109 h 350"/>
                <a:gd name="T14" fmla="*/ 136 w 311"/>
                <a:gd name="T15" fmla="*/ 85 h 350"/>
                <a:gd name="T16" fmla="*/ 98 w 311"/>
                <a:gd name="T17" fmla="*/ 193 h 350"/>
                <a:gd name="T18" fmla="*/ 102 w 311"/>
                <a:gd name="T19" fmla="*/ 224 h 350"/>
                <a:gd name="T20" fmla="*/ 44 w 311"/>
                <a:gd name="T21" fmla="*/ 231 h 350"/>
                <a:gd name="T22" fmla="*/ 72 w 311"/>
                <a:gd name="T23" fmla="*/ 43 h 350"/>
                <a:gd name="T24" fmla="*/ 258 w 311"/>
                <a:gd name="T25" fmla="*/ 69 h 350"/>
                <a:gd name="T26" fmla="*/ 272 w 311"/>
                <a:gd name="T27" fmla="*/ 214 h 350"/>
                <a:gd name="T28" fmla="*/ 268 w 311"/>
                <a:gd name="T29" fmla="*/ 273 h 350"/>
                <a:gd name="T30" fmla="*/ 270 w 311"/>
                <a:gd name="T31" fmla="*/ 276 h 350"/>
                <a:gd name="T32" fmla="*/ 284 w 311"/>
                <a:gd name="T33" fmla="*/ 295 h 350"/>
                <a:gd name="T34" fmla="*/ 262 w 311"/>
                <a:gd name="T35" fmla="*/ 348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1" h="350">
                  <a:moveTo>
                    <a:pt x="262" y="348"/>
                  </a:moveTo>
                  <a:cubicBezTo>
                    <a:pt x="251" y="350"/>
                    <a:pt x="239" y="345"/>
                    <a:pt x="232" y="336"/>
                  </a:cubicBezTo>
                  <a:cubicBezTo>
                    <a:pt x="218" y="316"/>
                    <a:pt x="218" y="316"/>
                    <a:pt x="218" y="316"/>
                  </a:cubicBezTo>
                  <a:cubicBezTo>
                    <a:pt x="214" y="311"/>
                    <a:pt x="203" y="298"/>
                    <a:pt x="198" y="277"/>
                  </a:cubicBezTo>
                  <a:cubicBezTo>
                    <a:pt x="192" y="255"/>
                    <a:pt x="190" y="220"/>
                    <a:pt x="215" y="180"/>
                  </a:cubicBezTo>
                  <a:cubicBezTo>
                    <a:pt x="236" y="145"/>
                    <a:pt x="215" y="120"/>
                    <a:pt x="210" y="115"/>
                  </a:cubicBezTo>
                  <a:cubicBezTo>
                    <a:pt x="208" y="113"/>
                    <a:pt x="207" y="112"/>
                    <a:pt x="205" y="109"/>
                  </a:cubicBezTo>
                  <a:cubicBezTo>
                    <a:pt x="189" y="87"/>
                    <a:pt x="162" y="78"/>
                    <a:pt x="136" y="85"/>
                  </a:cubicBezTo>
                  <a:cubicBezTo>
                    <a:pt x="85" y="99"/>
                    <a:pt x="69" y="156"/>
                    <a:pt x="98" y="193"/>
                  </a:cubicBezTo>
                  <a:cubicBezTo>
                    <a:pt x="105" y="202"/>
                    <a:pt x="107" y="214"/>
                    <a:pt x="102" y="224"/>
                  </a:cubicBezTo>
                  <a:cubicBezTo>
                    <a:pt x="90" y="250"/>
                    <a:pt x="59" y="251"/>
                    <a:pt x="44" y="231"/>
                  </a:cubicBezTo>
                  <a:cubicBezTo>
                    <a:pt x="0" y="172"/>
                    <a:pt x="12" y="88"/>
                    <a:pt x="72" y="43"/>
                  </a:cubicBezTo>
                  <a:cubicBezTo>
                    <a:pt x="130" y="0"/>
                    <a:pt x="213" y="11"/>
                    <a:pt x="258" y="69"/>
                  </a:cubicBezTo>
                  <a:cubicBezTo>
                    <a:pt x="281" y="92"/>
                    <a:pt x="311" y="150"/>
                    <a:pt x="272" y="214"/>
                  </a:cubicBezTo>
                  <a:cubicBezTo>
                    <a:pt x="249" y="251"/>
                    <a:pt x="268" y="273"/>
                    <a:pt x="268" y="273"/>
                  </a:cubicBezTo>
                  <a:cubicBezTo>
                    <a:pt x="269" y="274"/>
                    <a:pt x="269" y="275"/>
                    <a:pt x="270" y="276"/>
                  </a:cubicBezTo>
                  <a:cubicBezTo>
                    <a:pt x="284" y="295"/>
                    <a:pt x="284" y="295"/>
                    <a:pt x="284" y="295"/>
                  </a:cubicBezTo>
                  <a:cubicBezTo>
                    <a:pt x="298" y="313"/>
                    <a:pt x="289" y="343"/>
                    <a:pt x="262" y="348"/>
                  </a:cubicBezTo>
                </a:path>
              </a:pathLst>
            </a:custGeom>
            <a:solidFill>
              <a:srgbClr val="86BC25"/>
            </a:solidFill>
            <a:ln>
              <a:noFill/>
            </a:ln>
          </p:spPr>
          <p:txBody>
            <a:bodyPr vert="horz" wrap="square" lIns="68580" tIns="34290" rIns="68580" bIns="34290" numCol="1" anchor="t" anchorCtr="0" compatLnSpc="1">
              <a:prstTxWarp prst="textNoShape">
                <a:avLst/>
              </a:prstTxWarp>
            </a:bodyPr>
            <a:lstStyle/>
            <a:p>
              <a:pPr defTabSz="914378">
                <a:defRPr/>
              </a:pPr>
              <a:endParaRPr lang="en-US" kern="0">
                <a:solidFill>
                  <a:prstClr val="black"/>
                </a:solidFill>
                <a:cs typeface="Calibri" panose="020F0502020204030204" pitchFamily="34" charset="0"/>
              </a:endParaRPr>
            </a:p>
          </p:txBody>
        </p:sp>
        <p:sp>
          <p:nvSpPr>
            <p:cNvPr id="43" name="Freeform 37">
              <a:extLst>
                <a:ext uri="{FF2B5EF4-FFF2-40B4-BE49-F238E27FC236}">
                  <a16:creationId xmlns:a16="http://schemas.microsoft.com/office/drawing/2014/main" id="{50B5127B-207D-4521-A651-8BC94B1078A2}"/>
                </a:ext>
              </a:extLst>
            </p:cNvPr>
            <p:cNvSpPr>
              <a:spLocks/>
            </p:cNvSpPr>
            <p:nvPr/>
          </p:nvSpPr>
          <p:spPr bwMode="auto">
            <a:xfrm>
              <a:off x="1632579" y="2713924"/>
              <a:ext cx="270222" cy="272239"/>
            </a:xfrm>
            <a:custGeom>
              <a:avLst/>
              <a:gdLst>
                <a:gd name="T0" fmla="*/ 70 w 82"/>
                <a:gd name="T1" fmla="*/ 20 h 83"/>
                <a:gd name="T2" fmla="*/ 63 w 82"/>
                <a:gd name="T3" fmla="*/ 71 h 83"/>
                <a:gd name="T4" fmla="*/ 12 w 82"/>
                <a:gd name="T5" fmla="*/ 63 h 83"/>
                <a:gd name="T6" fmla="*/ 19 w 82"/>
                <a:gd name="T7" fmla="*/ 12 h 83"/>
                <a:gd name="T8" fmla="*/ 70 w 82"/>
                <a:gd name="T9" fmla="*/ 20 h 83"/>
              </a:gdLst>
              <a:ahLst/>
              <a:cxnLst>
                <a:cxn ang="0">
                  <a:pos x="T0" y="T1"/>
                </a:cxn>
                <a:cxn ang="0">
                  <a:pos x="T2" y="T3"/>
                </a:cxn>
                <a:cxn ang="0">
                  <a:pos x="T4" y="T5"/>
                </a:cxn>
                <a:cxn ang="0">
                  <a:pos x="T6" y="T7"/>
                </a:cxn>
                <a:cxn ang="0">
                  <a:pos x="T8" y="T9"/>
                </a:cxn>
              </a:cxnLst>
              <a:rect l="0" t="0" r="r" b="b"/>
              <a:pathLst>
                <a:path w="82" h="83">
                  <a:moveTo>
                    <a:pt x="70" y="20"/>
                  </a:moveTo>
                  <a:cubicBezTo>
                    <a:pt x="82" y="36"/>
                    <a:pt x="79" y="59"/>
                    <a:pt x="63" y="71"/>
                  </a:cubicBezTo>
                  <a:cubicBezTo>
                    <a:pt x="47" y="83"/>
                    <a:pt x="24" y="79"/>
                    <a:pt x="12" y="63"/>
                  </a:cubicBezTo>
                  <a:cubicBezTo>
                    <a:pt x="0" y="47"/>
                    <a:pt x="3" y="24"/>
                    <a:pt x="19" y="12"/>
                  </a:cubicBezTo>
                  <a:cubicBezTo>
                    <a:pt x="35" y="0"/>
                    <a:pt x="58" y="4"/>
                    <a:pt x="70" y="20"/>
                  </a:cubicBezTo>
                </a:path>
              </a:pathLst>
            </a:custGeom>
            <a:solidFill>
              <a:srgbClr val="86BC25"/>
            </a:solidFill>
            <a:ln>
              <a:noFill/>
            </a:ln>
          </p:spPr>
          <p:txBody>
            <a:bodyPr vert="horz" wrap="square" lIns="68580" tIns="34290" rIns="68580" bIns="34290" numCol="1" anchor="t" anchorCtr="0" compatLnSpc="1">
              <a:prstTxWarp prst="textNoShape">
                <a:avLst/>
              </a:prstTxWarp>
            </a:bodyPr>
            <a:lstStyle/>
            <a:p>
              <a:pPr defTabSz="914378">
                <a:defRPr/>
              </a:pPr>
              <a:endParaRPr lang="en-US" kern="0">
                <a:solidFill>
                  <a:prstClr val="black"/>
                </a:solidFill>
                <a:cs typeface="Calibri" panose="020F0502020204030204" pitchFamily="34" charset="0"/>
              </a:endParaRPr>
            </a:p>
          </p:txBody>
        </p:sp>
      </p:grpSp>
      <p:sp>
        <p:nvSpPr>
          <p:cNvPr id="44" name="Oval 93">
            <a:extLst>
              <a:ext uri="{FF2B5EF4-FFF2-40B4-BE49-F238E27FC236}">
                <a16:creationId xmlns:a16="http://schemas.microsoft.com/office/drawing/2014/main" id="{844704CE-0625-4A3B-8854-968313F90588}"/>
              </a:ext>
            </a:extLst>
          </p:cNvPr>
          <p:cNvSpPr>
            <a:spLocks noChangeArrowheads="1"/>
          </p:cNvSpPr>
          <p:nvPr/>
        </p:nvSpPr>
        <p:spPr bwMode="auto">
          <a:xfrm>
            <a:off x="7255986" y="4822539"/>
            <a:ext cx="145194" cy="148219"/>
          </a:xfrm>
          <a:prstGeom prst="ellipse">
            <a:avLst/>
          </a:prstGeom>
          <a:solidFill>
            <a:sysClr val="window" lastClr="FFFFFF">
              <a:lumMod val="95000"/>
            </a:sysClr>
          </a:solidFill>
          <a:ln>
            <a:noFill/>
          </a:ln>
        </p:spPr>
        <p:txBody>
          <a:bodyPr vert="horz" wrap="square" lIns="68580" tIns="34290" rIns="68580" bIns="34290" numCol="1" anchor="t" anchorCtr="0" compatLnSpc="1">
            <a:prstTxWarp prst="textNoShape">
              <a:avLst/>
            </a:prstTxWarp>
          </a:bodyPr>
          <a:lstStyle/>
          <a:p>
            <a:pPr defTabSz="914378">
              <a:defRPr/>
            </a:pPr>
            <a:endParaRPr lang="en-US" kern="0">
              <a:solidFill>
                <a:prstClr val="black"/>
              </a:solidFill>
              <a:cs typeface="Calibri" panose="020F0502020204030204" pitchFamily="34" charset="0"/>
            </a:endParaRPr>
          </a:p>
        </p:txBody>
      </p:sp>
      <p:sp>
        <p:nvSpPr>
          <p:cNvPr id="45" name="TextBox 44">
            <a:extLst>
              <a:ext uri="{FF2B5EF4-FFF2-40B4-BE49-F238E27FC236}">
                <a16:creationId xmlns:a16="http://schemas.microsoft.com/office/drawing/2014/main" id="{95FF2E4E-ED1A-4A05-9E6A-93A3F20977C9}"/>
              </a:ext>
            </a:extLst>
          </p:cNvPr>
          <p:cNvSpPr txBox="1"/>
          <p:nvPr/>
        </p:nvSpPr>
        <p:spPr>
          <a:xfrm>
            <a:off x="5369757" y="4014972"/>
            <a:ext cx="2180857" cy="923330"/>
          </a:xfrm>
          <a:prstGeom prst="rect">
            <a:avLst/>
          </a:prstGeom>
          <a:noFill/>
        </p:spPr>
        <p:txBody>
          <a:bodyPr vert="horz" wrap="square" lIns="0" tIns="0" rIns="0" bIns="0" rtlCol="0">
            <a:spAutoFit/>
          </a:bodyPr>
          <a:lstStyle/>
          <a:p>
            <a:pPr algn="r" defTabSz="914378">
              <a:spcBef>
                <a:spcPts val="150"/>
              </a:spcBef>
              <a:buSzPct val="100000"/>
            </a:pPr>
            <a:r>
              <a:rPr lang="en-US" sz="1500" b="1" dirty="0">
                <a:solidFill>
                  <a:srgbClr val="046A38"/>
                </a:solidFill>
                <a:cs typeface="Calibri" panose="020F0502020204030204" pitchFamily="34" charset="0"/>
              </a:rPr>
              <a:t>If the Foreign Digital Service provider HAS </a:t>
            </a:r>
            <a:r>
              <a:rPr lang="en-US" sz="1500" b="1" dirty="0">
                <a:solidFill>
                  <a:srgbClr val="86BC25"/>
                </a:solidFill>
                <a:cs typeface="Calibri" panose="020F0502020204030204" pitchFamily="34" charset="0"/>
              </a:rPr>
              <a:t>a Permanent Establishment in Vietnam</a:t>
            </a:r>
            <a:r>
              <a:rPr lang="en-US" sz="1500" b="1" dirty="0">
                <a:solidFill>
                  <a:srgbClr val="046A38"/>
                </a:solidFill>
                <a:cs typeface="Calibri" panose="020F0502020204030204" pitchFamily="34" charset="0"/>
              </a:rPr>
              <a:t>?</a:t>
            </a:r>
          </a:p>
        </p:txBody>
      </p:sp>
    </p:spTree>
    <p:extLst>
      <p:ext uri="{BB962C8B-B14F-4D97-AF65-F5344CB8AC3E}">
        <p14:creationId xmlns:p14="http://schemas.microsoft.com/office/powerpoint/2010/main" val="24652249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left)">
                                      <p:cBhvr>
                                        <p:cTn id="7" dur="500"/>
                                        <p:tgtEl>
                                          <p:spTgt spid="3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left)">
                                      <p:cBhvr>
                                        <p:cTn id="11" dur="500"/>
                                        <p:tgtEl>
                                          <p:spTgt spid="24"/>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wipe(down)">
                                      <p:cBhvr>
                                        <p:cTn id="15" dur="500"/>
                                        <p:tgtEl>
                                          <p:spTgt spid="21"/>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wipe(down)">
                                      <p:cBhvr>
                                        <p:cTn id="19" dur="500"/>
                                        <p:tgtEl>
                                          <p:spTgt spid="17"/>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34"/>
                                        </p:tgtEl>
                                        <p:attrNameLst>
                                          <p:attrName>style.visibility</p:attrName>
                                        </p:attrNameLst>
                                      </p:cBhvr>
                                      <p:to>
                                        <p:strVal val="visible"/>
                                      </p:to>
                                    </p:set>
                                    <p:animEffect transition="in" filter="wipe(left)">
                                      <p:cBhvr>
                                        <p:cTn id="24" dur="500"/>
                                        <p:tgtEl>
                                          <p:spTgt spid="34"/>
                                        </p:tgtEl>
                                      </p:cBhvr>
                                    </p:animEffect>
                                  </p:childTnLst>
                                </p:cTn>
                              </p:par>
                            </p:childTnLst>
                          </p:cTn>
                        </p:par>
                        <p:par>
                          <p:cTn id="25" fill="hold">
                            <p:stCondLst>
                              <p:cond delay="500"/>
                            </p:stCondLst>
                            <p:childTnLst>
                              <p:par>
                                <p:cTn id="26" presetID="22" presetClass="entr" presetSubtype="8" fill="hold" nodeType="afterEffect">
                                  <p:stCondLst>
                                    <p:cond delay="0"/>
                                  </p:stCondLst>
                                  <p:childTnLst>
                                    <p:set>
                                      <p:cBhvr>
                                        <p:cTn id="27" dur="1" fill="hold">
                                          <p:stCondLst>
                                            <p:cond delay="0"/>
                                          </p:stCondLst>
                                        </p:cTn>
                                        <p:tgtEl>
                                          <p:spTgt spid="27"/>
                                        </p:tgtEl>
                                        <p:attrNameLst>
                                          <p:attrName>style.visibility</p:attrName>
                                        </p:attrNameLst>
                                      </p:cBhvr>
                                      <p:to>
                                        <p:strVal val="visible"/>
                                      </p:to>
                                    </p:set>
                                    <p:animEffect transition="in" filter="wipe(left)">
                                      <p:cBhvr>
                                        <p:cTn id="28" dur="500"/>
                                        <p:tgtEl>
                                          <p:spTgt spid="27"/>
                                        </p:tgtEl>
                                      </p:cBhvr>
                                    </p:animEffect>
                                  </p:childTnLst>
                                </p:cTn>
                              </p:par>
                            </p:childTnLst>
                          </p:cTn>
                        </p:par>
                        <p:par>
                          <p:cTn id="29" fill="hold">
                            <p:stCondLst>
                              <p:cond delay="1000"/>
                            </p:stCondLst>
                            <p:childTnLst>
                              <p:par>
                                <p:cTn id="30" presetID="22" presetClass="entr" presetSubtype="4" fill="hold" grpId="0" nodeType="after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wipe(down)">
                                      <p:cBhvr>
                                        <p:cTn id="32" dur="500"/>
                                        <p:tgtEl>
                                          <p:spTgt spid="16"/>
                                        </p:tgtEl>
                                      </p:cBhvr>
                                    </p:animEffect>
                                  </p:childTnLst>
                                </p:cTn>
                              </p:par>
                            </p:childTnLst>
                          </p:cTn>
                        </p:par>
                        <p:par>
                          <p:cTn id="33" fill="hold">
                            <p:stCondLst>
                              <p:cond delay="1500"/>
                            </p:stCondLst>
                            <p:childTnLst>
                              <p:par>
                                <p:cTn id="34" presetID="22" presetClass="entr" presetSubtype="4" fill="hold" grpId="0" nodeType="after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wipe(down)">
                                      <p:cBhvr>
                                        <p:cTn id="36" dur="500"/>
                                        <p:tgtEl>
                                          <p:spTgt spid="14"/>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4" fill="hold" grpId="0" nodeType="click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wipe(down)">
                                      <p:cBhvr>
                                        <p:cTn id="41" dur="500"/>
                                        <p:tgtEl>
                                          <p:spTgt spid="13"/>
                                        </p:tgtEl>
                                      </p:cBhvr>
                                    </p:animEffect>
                                  </p:childTnLst>
                                </p:cTn>
                              </p:par>
                            </p:childTnLst>
                          </p:cTn>
                        </p:par>
                        <p:par>
                          <p:cTn id="42" fill="hold">
                            <p:stCondLst>
                              <p:cond delay="500"/>
                            </p:stCondLst>
                            <p:childTnLst>
                              <p:par>
                                <p:cTn id="43" presetID="22" presetClass="entr" presetSubtype="4" fill="hold" grpId="0" nodeType="afterEffect">
                                  <p:stCondLst>
                                    <p:cond delay="0"/>
                                  </p:stCondLst>
                                  <p:childTnLst>
                                    <p:set>
                                      <p:cBhvr>
                                        <p:cTn id="44" dur="1" fill="hold">
                                          <p:stCondLst>
                                            <p:cond delay="0"/>
                                          </p:stCondLst>
                                        </p:cTn>
                                        <p:tgtEl>
                                          <p:spTgt spid="22"/>
                                        </p:tgtEl>
                                        <p:attrNameLst>
                                          <p:attrName>style.visibility</p:attrName>
                                        </p:attrNameLst>
                                      </p:cBhvr>
                                      <p:to>
                                        <p:strVal val="visible"/>
                                      </p:to>
                                    </p:set>
                                    <p:animEffect transition="in" filter="wipe(down)">
                                      <p:cBhvr>
                                        <p:cTn id="45" dur="500"/>
                                        <p:tgtEl>
                                          <p:spTgt spid="22"/>
                                        </p:tgtEl>
                                      </p:cBhvr>
                                    </p:animEffect>
                                  </p:childTnLst>
                                </p:cTn>
                              </p:par>
                            </p:childTnLst>
                          </p:cTn>
                        </p:par>
                        <p:par>
                          <p:cTn id="46" fill="hold">
                            <p:stCondLst>
                              <p:cond delay="1000"/>
                            </p:stCondLst>
                            <p:childTnLst>
                              <p:par>
                                <p:cTn id="47" presetID="22" presetClass="entr" presetSubtype="4" fill="hold" grpId="0" nodeType="after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wipe(down)">
                                      <p:cBhvr>
                                        <p:cTn id="49" dur="500"/>
                                        <p:tgtEl>
                                          <p:spTgt spid="23"/>
                                        </p:tgtEl>
                                      </p:cBhvr>
                                    </p:animEffect>
                                  </p:childTnLst>
                                </p:cTn>
                              </p:par>
                            </p:childTnLst>
                          </p:cTn>
                        </p:par>
                        <p:par>
                          <p:cTn id="50" fill="hold">
                            <p:stCondLst>
                              <p:cond delay="1500"/>
                            </p:stCondLst>
                            <p:childTnLst>
                              <p:par>
                                <p:cTn id="51" presetID="22" presetClass="entr" presetSubtype="8" fill="hold" grpId="0" nodeType="afterEffect">
                                  <p:stCondLst>
                                    <p:cond delay="0"/>
                                  </p:stCondLst>
                                  <p:childTnLst>
                                    <p:set>
                                      <p:cBhvr>
                                        <p:cTn id="52" dur="1" fill="hold">
                                          <p:stCondLst>
                                            <p:cond delay="0"/>
                                          </p:stCondLst>
                                        </p:cTn>
                                        <p:tgtEl>
                                          <p:spTgt spid="35"/>
                                        </p:tgtEl>
                                        <p:attrNameLst>
                                          <p:attrName>style.visibility</p:attrName>
                                        </p:attrNameLst>
                                      </p:cBhvr>
                                      <p:to>
                                        <p:strVal val="visible"/>
                                      </p:to>
                                    </p:set>
                                    <p:animEffect transition="in" filter="wipe(left)">
                                      <p:cBhvr>
                                        <p:cTn id="53" dur="500"/>
                                        <p:tgtEl>
                                          <p:spTgt spid="35"/>
                                        </p:tgtEl>
                                      </p:cBhvr>
                                    </p:animEffect>
                                  </p:childTnLst>
                                </p:cTn>
                              </p:par>
                            </p:childTnLst>
                          </p:cTn>
                        </p:par>
                        <p:par>
                          <p:cTn id="54" fill="hold">
                            <p:stCondLst>
                              <p:cond delay="2000"/>
                            </p:stCondLst>
                            <p:childTnLst>
                              <p:par>
                                <p:cTn id="55" presetID="22" presetClass="entr" presetSubtype="8" fill="hold" nodeType="after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wipe(left)">
                                      <p:cBhvr>
                                        <p:cTn id="57" dur="500"/>
                                        <p:tgtEl>
                                          <p:spTgt spid="30"/>
                                        </p:tgtEl>
                                      </p:cBhvr>
                                    </p:animEffect>
                                  </p:childTnLst>
                                </p:cTn>
                              </p:par>
                            </p:childTnLst>
                          </p:cTn>
                        </p:par>
                        <p:par>
                          <p:cTn id="58" fill="hold">
                            <p:stCondLst>
                              <p:cond delay="2500"/>
                            </p:stCondLst>
                            <p:childTnLst>
                              <p:par>
                                <p:cTn id="59" presetID="22" presetClass="entr" presetSubtype="8" fill="hold" grpId="0" nodeType="afterEffect">
                                  <p:stCondLst>
                                    <p:cond delay="0"/>
                                  </p:stCondLst>
                                  <p:childTnLst>
                                    <p:set>
                                      <p:cBhvr>
                                        <p:cTn id="60" dur="1" fill="hold">
                                          <p:stCondLst>
                                            <p:cond delay="0"/>
                                          </p:stCondLst>
                                        </p:cTn>
                                        <p:tgtEl>
                                          <p:spTgt spid="18"/>
                                        </p:tgtEl>
                                        <p:attrNameLst>
                                          <p:attrName>style.visibility</p:attrName>
                                        </p:attrNameLst>
                                      </p:cBhvr>
                                      <p:to>
                                        <p:strVal val="visible"/>
                                      </p:to>
                                    </p:set>
                                    <p:animEffect transition="in" filter="wipe(left)">
                                      <p:cBhvr>
                                        <p:cTn id="61" dur="500"/>
                                        <p:tgtEl>
                                          <p:spTgt spid="18"/>
                                        </p:tgtEl>
                                      </p:cBhvr>
                                    </p:animEffect>
                                  </p:childTnLst>
                                </p:cTn>
                              </p:par>
                            </p:childTnLst>
                          </p:cTn>
                        </p:par>
                      </p:childTnLst>
                    </p:cTn>
                  </p:par>
                  <p:par>
                    <p:cTn id="62" fill="hold">
                      <p:stCondLst>
                        <p:cond delay="indefinite"/>
                      </p:stCondLst>
                      <p:childTnLst>
                        <p:par>
                          <p:cTn id="63" fill="hold">
                            <p:stCondLst>
                              <p:cond delay="0"/>
                            </p:stCondLst>
                            <p:childTnLst>
                              <p:par>
                                <p:cTn id="64" presetID="6" presetClass="entr" presetSubtype="32" fill="hold" grpId="0" nodeType="clickEffect">
                                  <p:stCondLst>
                                    <p:cond delay="0"/>
                                  </p:stCondLst>
                                  <p:childTnLst>
                                    <p:set>
                                      <p:cBhvr>
                                        <p:cTn id="65" dur="1" fill="hold">
                                          <p:stCondLst>
                                            <p:cond delay="0"/>
                                          </p:stCondLst>
                                        </p:cTn>
                                        <p:tgtEl>
                                          <p:spTgt spid="37"/>
                                        </p:tgtEl>
                                        <p:attrNameLst>
                                          <p:attrName>style.visibility</p:attrName>
                                        </p:attrNameLst>
                                      </p:cBhvr>
                                      <p:to>
                                        <p:strVal val="visible"/>
                                      </p:to>
                                    </p:set>
                                    <p:animEffect transition="in" filter="circle(out)">
                                      <p:cBhvr>
                                        <p:cTn id="66" dur="2000"/>
                                        <p:tgtEl>
                                          <p:spTgt spid="37"/>
                                        </p:tgtEl>
                                      </p:cBhvr>
                                    </p:animEffect>
                                  </p:childTnLst>
                                </p:cTn>
                              </p:par>
                              <p:par>
                                <p:cTn id="67" presetID="6" presetClass="entr" presetSubtype="32" fill="hold" nodeType="withEffect">
                                  <p:stCondLst>
                                    <p:cond delay="0"/>
                                  </p:stCondLst>
                                  <p:childTnLst>
                                    <p:set>
                                      <p:cBhvr>
                                        <p:cTn id="68" dur="1" fill="hold">
                                          <p:stCondLst>
                                            <p:cond delay="0"/>
                                          </p:stCondLst>
                                        </p:cTn>
                                        <p:tgtEl>
                                          <p:spTgt spid="41"/>
                                        </p:tgtEl>
                                        <p:attrNameLst>
                                          <p:attrName>style.visibility</p:attrName>
                                        </p:attrNameLst>
                                      </p:cBhvr>
                                      <p:to>
                                        <p:strVal val="visible"/>
                                      </p:to>
                                    </p:set>
                                    <p:animEffect transition="in" filter="circle(out)">
                                      <p:cBhvr>
                                        <p:cTn id="69" dur="2000"/>
                                        <p:tgtEl>
                                          <p:spTgt spid="41"/>
                                        </p:tgtEl>
                                      </p:cBhvr>
                                    </p:animEffect>
                                  </p:childTnLst>
                                </p:cTn>
                              </p:par>
                              <p:par>
                                <p:cTn id="70" presetID="6" presetClass="entr" presetSubtype="32" fill="hold" nodeType="withEffect">
                                  <p:stCondLst>
                                    <p:cond delay="0"/>
                                  </p:stCondLst>
                                  <p:childTnLst>
                                    <p:set>
                                      <p:cBhvr>
                                        <p:cTn id="71" dur="1" fill="hold">
                                          <p:stCondLst>
                                            <p:cond delay="0"/>
                                          </p:stCondLst>
                                        </p:cTn>
                                        <p:tgtEl>
                                          <p:spTgt spid="38"/>
                                        </p:tgtEl>
                                        <p:attrNameLst>
                                          <p:attrName>style.visibility</p:attrName>
                                        </p:attrNameLst>
                                      </p:cBhvr>
                                      <p:to>
                                        <p:strVal val="visible"/>
                                      </p:to>
                                    </p:set>
                                    <p:animEffect transition="in" filter="circle(out)">
                                      <p:cBhvr>
                                        <p:cTn id="72" dur="2000"/>
                                        <p:tgtEl>
                                          <p:spTgt spid="38"/>
                                        </p:tgtEl>
                                      </p:cBhvr>
                                    </p:animEffect>
                                  </p:childTnLst>
                                </p:cTn>
                              </p:par>
                              <p:par>
                                <p:cTn id="73" presetID="6" presetClass="entr" presetSubtype="32" fill="hold" grpId="0" nodeType="withEffect">
                                  <p:stCondLst>
                                    <p:cond delay="0"/>
                                  </p:stCondLst>
                                  <p:childTnLst>
                                    <p:set>
                                      <p:cBhvr>
                                        <p:cTn id="74" dur="1" fill="hold">
                                          <p:stCondLst>
                                            <p:cond delay="0"/>
                                          </p:stCondLst>
                                        </p:cTn>
                                        <p:tgtEl>
                                          <p:spTgt spid="45"/>
                                        </p:tgtEl>
                                        <p:attrNameLst>
                                          <p:attrName>style.visibility</p:attrName>
                                        </p:attrNameLst>
                                      </p:cBhvr>
                                      <p:to>
                                        <p:strVal val="visible"/>
                                      </p:to>
                                    </p:set>
                                    <p:animEffect transition="in" filter="circle(out)">
                                      <p:cBhvr>
                                        <p:cTn id="75" dur="20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6" grpId="0" animBg="1"/>
      <p:bldP spid="17" grpId="0" animBg="1"/>
      <p:bldP spid="18" grpId="0" animBg="1"/>
      <p:bldP spid="21" grpId="0" animBg="1"/>
      <p:bldP spid="22" grpId="0" animBg="1"/>
      <p:bldP spid="23" grpId="0" animBg="1"/>
      <p:bldP spid="33" grpId="0" animBg="1"/>
      <p:bldP spid="34" grpId="0" animBg="1"/>
      <p:bldP spid="35" grpId="0" animBg="1"/>
      <p:bldP spid="37" grpId="0" animBg="1"/>
      <p:bldP spid="4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5">
            <a:extLst>
              <a:ext uri="{FF2B5EF4-FFF2-40B4-BE49-F238E27FC236}">
                <a16:creationId xmlns:a16="http://schemas.microsoft.com/office/drawing/2014/main" id="{A9F0B1F8-3646-FC87-579A-6E5F42B1672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Content Placeholder 2">
            <a:extLst>
              <a:ext uri="{FF2B5EF4-FFF2-40B4-BE49-F238E27FC236}">
                <a16:creationId xmlns:a16="http://schemas.microsoft.com/office/drawing/2014/main" id="{0C3C75ED-B75C-0A90-E919-3F527D7BCAC5}"/>
              </a:ext>
            </a:extLst>
          </p:cNvPr>
          <p:cNvSpPr>
            <a:spLocks noGrp="1"/>
          </p:cNvSpPr>
          <p:nvPr>
            <p:ph idx="1"/>
          </p:nvPr>
        </p:nvSpPr>
        <p:spPr>
          <a:xfrm>
            <a:off x="860488" y="2332675"/>
            <a:ext cx="7582112" cy="2628900"/>
          </a:xfrm>
        </p:spPr>
        <p:txBody>
          <a:bodyPr>
            <a:normAutofit/>
          </a:bodyPr>
          <a:lstStyle/>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ID" sz="1350" dirty="0">
              <a:latin typeface="Arial" panose="020B0604020202020204" pitchFamily="34" charset="0"/>
              <a:ea typeface="Courier New" panose="02070309020205020404" pitchFamily="49" charset="0"/>
              <a:cs typeface="Arial" panose="020B0604020202020204" pitchFamily="34" charset="0"/>
            </a:endParaRPr>
          </a:p>
          <a:p>
            <a:endParaRPr lang="en-ID" dirty="0"/>
          </a:p>
        </p:txBody>
      </p:sp>
      <p:sp>
        <p:nvSpPr>
          <p:cNvPr id="5" name="Footer Placeholder 4">
            <a:extLst>
              <a:ext uri="{FF2B5EF4-FFF2-40B4-BE49-F238E27FC236}">
                <a16:creationId xmlns:a16="http://schemas.microsoft.com/office/drawing/2014/main" id="{82A83115-8944-64D9-C0F8-AEE89AAEB589}"/>
              </a:ext>
            </a:extLst>
          </p:cNvPr>
          <p:cNvSpPr>
            <a:spLocks noGrp="1"/>
          </p:cNvSpPr>
          <p:nvPr>
            <p:ph type="ftr" sz="quarter" idx="11"/>
          </p:nvPr>
        </p:nvSpPr>
        <p:spPr>
          <a:xfrm>
            <a:off x="3028950" y="5510213"/>
            <a:ext cx="3086100" cy="273844"/>
          </a:xfrm>
        </p:spPr>
        <p:txBody>
          <a:bodyPr/>
          <a:lstStyle/>
          <a:p>
            <a:pPr defTabSz="685800">
              <a:defRPr/>
            </a:pPr>
            <a:r>
              <a:rPr lang="en-US" dirty="0">
                <a:solidFill>
                  <a:prstClr val="black">
                    <a:tint val="75000"/>
                  </a:prstClr>
                </a:solidFill>
                <a:latin typeface="Calibri" panose="020F0502020204030204"/>
              </a:rPr>
              <a:t>AOTCA General Meeting and International Tax Conference 2022</a:t>
            </a:r>
            <a:endParaRPr lang="en-ID" dirty="0">
              <a:solidFill>
                <a:prstClr val="black">
                  <a:tint val="75000"/>
                </a:prstClr>
              </a:solidFill>
              <a:latin typeface="Calibri" panose="020F0502020204030204"/>
            </a:endParaRPr>
          </a:p>
        </p:txBody>
      </p:sp>
      <p:sp>
        <p:nvSpPr>
          <p:cNvPr id="8" name="Rectangle: Rounded Corners 7">
            <a:extLst>
              <a:ext uri="{FF2B5EF4-FFF2-40B4-BE49-F238E27FC236}">
                <a16:creationId xmlns:a16="http://schemas.microsoft.com/office/drawing/2014/main" id="{043DAE28-D7BA-17B8-C441-0B93B8985920}"/>
              </a:ext>
            </a:extLst>
          </p:cNvPr>
          <p:cNvSpPr/>
          <p:nvPr/>
        </p:nvSpPr>
        <p:spPr>
          <a:xfrm>
            <a:off x="8481418" y="5320904"/>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ID" sz="1350">
              <a:solidFill>
                <a:prstClr val="white"/>
              </a:solidFill>
              <a:latin typeface="Calibri" panose="020F0502020204030204"/>
            </a:endParaRPr>
          </a:p>
        </p:txBody>
      </p:sp>
      <p:sp>
        <p:nvSpPr>
          <p:cNvPr id="9" name="TextBox 8">
            <a:extLst>
              <a:ext uri="{FF2B5EF4-FFF2-40B4-BE49-F238E27FC236}">
                <a16:creationId xmlns:a16="http://schemas.microsoft.com/office/drawing/2014/main" id="{BC043383-9F2E-AF9F-B0DB-5F016C013B9D}"/>
              </a:ext>
            </a:extLst>
          </p:cNvPr>
          <p:cNvSpPr txBox="1"/>
          <p:nvPr/>
        </p:nvSpPr>
        <p:spPr>
          <a:xfrm>
            <a:off x="8522494" y="5381603"/>
            <a:ext cx="364331" cy="553998"/>
          </a:xfrm>
          <a:prstGeom prst="rect">
            <a:avLst/>
          </a:prstGeom>
          <a:noFill/>
        </p:spPr>
        <p:txBody>
          <a:bodyPr wrap="square" rtlCol="0">
            <a:spAutoFit/>
          </a:bodyPr>
          <a:lstStyle/>
          <a:p>
            <a:pPr defTabSz="685800">
              <a:defRPr/>
            </a:pPr>
            <a:r>
              <a:rPr lang="en-US" sz="1500" b="1" dirty="0">
                <a:solidFill>
                  <a:prstClr val="white"/>
                </a:solidFill>
                <a:latin typeface="Arial" panose="020B0604020202020204" pitchFamily="34" charset="0"/>
                <a:cs typeface="Arial" panose="020B0604020202020204" pitchFamily="34" charset="0"/>
              </a:rPr>
              <a:t>02</a:t>
            </a:r>
            <a:endParaRPr lang="en-ID" sz="1500" b="1" dirty="0">
              <a:solidFill>
                <a:prstClr val="white"/>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AAB38745-B546-C290-C990-CD599B93CDA9}"/>
              </a:ext>
            </a:extLst>
          </p:cNvPr>
          <p:cNvSpPr/>
          <p:nvPr/>
        </p:nvSpPr>
        <p:spPr>
          <a:xfrm>
            <a:off x="0" y="839263"/>
            <a:ext cx="9144000" cy="763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ID" sz="1350">
              <a:solidFill>
                <a:prstClr val="white"/>
              </a:solidFill>
              <a:latin typeface="Calibri" panose="020F0502020204030204"/>
            </a:endParaRPr>
          </a:p>
        </p:txBody>
      </p:sp>
      <p:sp>
        <p:nvSpPr>
          <p:cNvPr id="12" name="TextBox 11">
            <a:extLst>
              <a:ext uri="{FF2B5EF4-FFF2-40B4-BE49-F238E27FC236}">
                <a16:creationId xmlns:a16="http://schemas.microsoft.com/office/drawing/2014/main" id="{864CB1C8-C8CD-4277-AF72-AB04FE6F9788}"/>
              </a:ext>
            </a:extLst>
          </p:cNvPr>
          <p:cNvSpPr txBox="1"/>
          <p:nvPr/>
        </p:nvSpPr>
        <p:spPr>
          <a:xfrm>
            <a:off x="53135" y="4443448"/>
            <a:ext cx="3135283" cy="646331"/>
          </a:xfrm>
          <a:prstGeom prst="rect">
            <a:avLst/>
          </a:prstGeom>
          <a:noFill/>
        </p:spPr>
        <p:txBody>
          <a:bodyPr wrap="square" rtlCol="0">
            <a:spAutoFit/>
          </a:bodyPr>
          <a:lstStyle/>
          <a:p>
            <a:pPr algn="ctr" defTabSz="914378"/>
            <a:r>
              <a:rPr lang="en-US" b="1" dirty="0">
                <a:solidFill>
                  <a:srgbClr val="86BC25"/>
                </a:solidFill>
                <a:cs typeface="Calibri" panose="020F0502020204030204" pitchFamily="34" charset="0"/>
              </a:rPr>
              <a:t>Study on the impacts of all alternative mechanisms</a:t>
            </a:r>
            <a:endParaRPr lang="en-US" b="1" dirty="0">
              <a:solidFill>
                <a:prstClr val="black"/>
              </a:solidFill>
              <a:cs typeface="Calibri" panose="020F0502020204030204" pitchFamily="34" charset="0"/>
            </a:endParaRPr>
          </a:p>
        </p:txBody>
      </p:sp>
      <p:sp>
        <p:nvSpPr>
          <p:cNvPr id="13" name="TextBox 12">
            <a:extLst>
              <a:ext uri="{FF2B5EF4-FFF2-40B4-BE49-F238E27FC236}">
                <a16:creationId xmlns:a16="http://schemas.microsoft.com/office/drawing/2014/main" id="{7C6FD7D5-DDFE-4D6E-9559-7FBE9F2A4E4C}"/>
              </a:ext>
            </a:extLst>
          </p:cNvPr>
          <p:cNvSpPr txBox="1"/>
          <p:nvPr/>
        </p:nvSpPr>
        <p:spPr>
          <a:xfrm>
            <a:off x="211048" y="4888113"/>
            <a:ext cx="2953589" cy="923330"/>
          </a:xfrm>
          <a:prstGeom prst="rect">
            <a:avLst/>
          </a:prstGeom>
          <a:noFill/>
        </p:spPr>
        <p:txBody>
          <a:bodyPr wrap="square" rtlCol="0">
            <a:spAutoFit/>
          </a:bodyPr>
          <a:lstStyle/>
          <a:p>
            <a:pPr algn="ctr" defTabSz="914378"/>
            <a:endParaRPr lang="en-US" sz="1350" dirty="0">
              <a:solidFill>
                <a:prstClr val="black"/>
              </a:solidFill>
              <a:ea typeface="Open Sans" panose="020B0606030504020204" pitchFamily="34" charset="0"/>
              <a:cs typeface="Calibri" panose="020F0502020204030204" pitchFamily="34" charset="0"/>
            </a:endParaRPr>
          </a:p>
          <a:p>
            <a:pPr marL="214313" indent="-214313" defTabSz="914378">
              <a:buFont typeface="Arial" panose="020B0604020202020204" pitchFamily="34" charset="0"/>
              <a:buChar char="•"/>
            </a:pPr>
            <a:r>
              <a:rPr lang="en-US" sz="1350" dirty="0">
                <a:solidFill>
                  <a:prstClr val="black"/>
                </a:solidFill>
                <a:ea typeface="Open Sans" panose="020B0606030504020204" pitchFamily="34" charset="0"/>
                <a:cs typeface="Calibri" panose="020F0502020204030204" pitchFamily="34" charset="0"/>
              </a:rPr>
              <a:t>VAT</a:t>
            </a:r>
          </a:p>
          <a:p>
            <a:pPr marL="214313" indent="-214313" defTabSz="914378">
              <a:buFont typeface="Arial" panose="020B0604020202020204" pitchFamily="34" charset="0"/>
              <a:buChar char="•"/>
            </a:pPr>
            <a:r>
              <a:rPr lang="en-US" sz="1350" dirty="0">
                <a:solidFill>
                  <a:prstClr val="black"/>
                </a:solidFill>
                <a:ea typeface="Open Sans" panose="020B0606030504020204" pitchFamily="34" charset="0"/>
                <a:cs typeface="Calibri" panose="020F0502020204030204" pitchFamily="34" charset="0"/>
              </a:rPr>
              <a:t>Withholding Tax</a:t>
            </a:r>
          </a:p>
          <a:p>
            <a:pPr marL="214313" indent="-214313" defTabSz="914378">
              <a:buFont typeface="Arial" panose="020B0604020202020204" pitchFamily="34" charset="0"/>
              <a:buChar char="•"/>
            </a:pPr>
            <a:r>
              <a:rPr lang="en-US" sz="1350" dirty="0">
                <a:solidFill>
                  <a:prstClr val="black"/>
                </a:solidFill>
                <a:ea typeface="Open Sans" panose="020B0606030504020204" pitchFamily="34" charset="0"/>
                <a:cs typeface="Calibri" panose="020F0502020204030204" pitchFamily="34" charset="0"/>
              </a:rPr>
              <a:t>Double Tax Treaties</a:t>
            </a:r>
          </a:p>
        </p:txBody>
      </p:sp>
      <p:sp>
        <p:nvSpPr>
          <p:cNvPr id="14" name="TextBox 13">
            <a:extLst>
              <a:ext uri="{FF2B5EF4-FFF2-40B4-BE49-F238E27FC236}">
                <a16:creationId xmlns:a16="http://schemas.microsoft.com/office/drawing/2014/main" id="{B498FFFE-5C5F-41DD-8466-ABA0048EA2B1}"/>
              </a:ext>
            </a:extLst>
          </p:cNvPr>
          <p:cNvSpPr txBox="1"/>
          <p:nvPr/>
        </p:nvSpPr>
        <p:spPr>
          <a:xfrm>
            <a:off x="3229583" y="4494887"/>
            <a:ext cx="2684834" cy="646331"/>
          </a:xfrm>
          <a:prstGeom prst="rect">
            <a:avLst/>
          </a:prstGeom>
          <a:noFill/>
        </p:spPr>
        <p:txBody>
          <a:bodyPr wrap="square" rtlCol="0">
            <a:spAutoFit/>
          </a:bodyPr>
          <a:lstStyle/>
          <a:p>
            <a:pPr algn="ctr" defTabSz="914378"/>
            <a:r>
              <a:rPr lang="en-US" b="1" dirty="0">
                <a:solidFill>
                  <a:srgbClr val="0097A9"/>
                </a:solidFill>
                <a:cs typeface="Calibri" panose="020F0502020204030204" pitchFamily="34" charset="0"/>
              </a:rPr>
              <a:t>Prepare for Pillar 1 (and Pillar 2)</a:t>
            </a:r>
          </a:p>
        </p:txBody>
      </p:sp>
      <p:sp>
        <p:nvSpPr>
          <p:cNvPr id="16" name="TextBox 15">
            <a:extLst>
              <a:ext uri="{FF2B5EF4-FFF2-40B4-BE49-F238E27FC236}">
                <a16:creationId xmlns:a16="http://schemas.microsoft.com/office/drawing/2014/main" id="{8668ACA8-64CB-43CC-AF45-2434A0FC19EB}"/>
              </a:ext>
            </a:extLst>
          </p:cNvPr>
          <p:cNvSpPr txBox="1"/>
          <p:nvPr/>
        </p:nvSpPr>
        <p:spPr>
          <a:xfrm>
            <a:off x="6061876" y="4494888"/>
            <a:ext cx="3039947" cy="646331"/>
          </a:xfrm>
          <a:prstGeom prst="rect">
            <a:avLst/>
          </a:prstGeom>
          <a:noFill/>
        </p:spPr>
        <p:txBody>
          <a:bodyPr wrap="square" rtlCol="0">
            <a:spAutoFit/>
          </a:bodyPr>
          <a:lstStyle/>
          <a:p>
            <a:pPr algn="ctr" defTabSz="914378"/>
            <a:r>
              <a:rPr lang="en-US" b="1" dirty="0">
                <a:solidFill>
                  <a:srgbClr val="046A38"/>
                </a:solidFill>
                <a:cs typeface="Calibri" panose="020F0502020204030204" pitchFamily="34" charset="0"/>
              </a:rPr>
              <a:t>Build the necessary expertise, experiences and tools </a:t>
            </a:r>
          </a:p>
        </p:txBody>
      </p:sp>
      <p:pic>
        <p:nvPicPr>
          <p:cNvPr id="17" name="Picture Placeholder 10">
            <a:extLst>
              <a:ext uri="{FF2B5EF4-FFF2-40B4-BE49-F238E27FC236}">
                <a16:creationId xmlns:a16="http://schemas.microsoft.com/office/drawing/2014/main" id="{738A7007-2220-41E6-8F45-FDE039F1B138}"/>
              </a:ext>
            </a:extLst>
          </p:cNvPr>
          <p:cNvPicPr>
            <a:picLocks noChangeAspect="1"/>
          </p:cNvPicPr>
          <p:nvPr/>
        </p:nvPicPr>
        <p:blipFill>
          <a:blip r:embed="rId3" cstate="email">
            <a:extLst>
              <a:ext uri="{28A0092B-C50C-407E-A947-70E740481C1C}">
                <a14:useLocalDpi xmlns:a14="http://schemas.microsoft.com/office/drawing/2010/main"/>
              </a:ext>
            </a:extLst>
          </a:blip>
          <a:srcRect/>
          <a:stretch/>
        </p:blipFill>
        <p:spPr>
          <a:xfrm>
            <a:off x="586224" y="2132290"/>
            <a:ext cx="2286000" cy="2286000"/>
          </a:xfrm>
          <a:prstGeom prst="ellipse">
            <a:avLst/>
          </a:prstGeom>
          <a:solidFill>
            <a:sysClr val="windowText" lastClr="000000">
              <a:lumMod val="50000"/>
              <a:lumOff val="50000"/>
            </a:sysClr>
          </a:solidFill>
          <a:effectLst>
            <a:outerShdw blurRad="50800" dist="38100" dir="2700000" algn="tl" rotWithShape="0">
              <a:prstClr val="black">
                <a:alpha val="40000"/>
              </a:prstClr>
            </a:outerShdw>
          </a:effectLst>
        </p:spPr>
      </p:pic>
      <p:pic>
        <p:nvPicPr>
          <p:cNvPr id="18" name="Picture Placeholder 16">
            <a:extLst>
              <a:ext uri="{FF2B5EF4-FFF2-40B4-BE49-F238E27FC236}">
                <a16:creationId xmlns:a16="http://schemas.microsoft.com/office/drawing/2014/main" id="{C5F34547-6A1C-46D7-AD4C-C7D7E5173277}"/>
              </a:ext>
            </a:extLst>
          </p:cNvPr>
          <p:cNvPicPr>
            <a:picLocks noChangeAspect="1"/>
          </p:cNvPicPr>
          <p:nvPr/>
        </p:nvPicPr>
        <p:blipFill>
          <a:blip r:embed="rId4" cstate="email">
            <a:extLst>
              <a:ext uri="{28A0092B-C50C-407E-A947-70E740481C1C}">
                <a14:useLocalDpi xmlns:a14="http://schemas.microsoft.com/office/drawing/2010/main"/>
              </a:ext>
            </a:extLst>
          </a:blip>
          <a:srcRect/>
          <a:stretch/>
        </p:blipFill>
        <p:spPr>
          <a:xfrm>
            <a:off x="3444321" y="2118831"/>
            <a:ext cx="2352225" cy="2352225"/>
          </a:xfrm>
          <a:prstGeom prst="ellipse">
            <a:avLst/>
          </a:prstGeom>
          <a:solidFill>
            <a:sysClr val="windowText" lastClr="000000">
              <a:lumMod val="50000"/>
              <a:lumOff val="50000"/>
            </a:sysClr>
          </a:solidFill>
          <a:effectLst>
            <a:outerShdw blurRad="50800" dist="38100" dir="2700000" algn="tl" rotWithShape="0">
              <a:prstClr val="black">
                <a:alpha val="40000"/>
              </a:prstClr>
            </a:outerShdw>
          </a:effectLst>
        </p:spPr>
      </p:pic>
      <p:pic>
        <p:nvPicPr>
          <p:cNvPr id="21" name="Picture Placeholder 21">
            <a:extLst>
              <a:ext uri="{FF2B5EF4-FFF2-40B4-BE49-F238E27FC236}">
                <a16:creationId xmlns:a16="http://schemas.microsoft.com/office/drawing/2014/main" id="{57711E01-AE6E-4D35-A293-83F76D0FCDF7}"/>
              </a:ext>
            </a:extLst>
          </p:cNvPr>
          <p:cNvPicPr>
            <a:picLocks noChangeAspect="1"/>
          </p:cNvPicPr>
          <p:nvPr/>
        </p:nvPicPr>
        <p:blipFill>
          <a:blip r:embed="rId5" cstate="email">
            <a:extLst>
              <a:ext uri="{28A0092B-C50C-407E-A947-70E740481C1C}">
                <a14:useLocalDpi xmlns:a14="http://schemas.microsoft.com/office/drawing/2010/main"/>
              </a:ext>
            </a:extLst>
          </a:blip>
          <a:srcRect/>
          <a:stretch/>
        </p:blipFill>
        <p:spPr>
          <a:xfrm>
            <a:off x="6368643" y="2167603"/>
            <a:ext cx="2286000" cy="2272450"/>
          </a:xfrm>
          <a:prstGeom prst="ellipse">
            <a:avLst/>
          </a:prstGeom>
          <a:solidFill>
            <a:sysClr val="windowText" lastClr="000000">
              <a:lumMod val="50000"/>
              <a:lumOff val="50000"/>
            </a:sysClr>
          </a:solidFill>
          <a:effectLst>
            <a:outerShdw blurRad="50800" dist="38100" dir="2700000" algn="tl" rotWithShape="0">
              <a:prstClr val="black">
                <a:alpha val="40000"/>
              </a:prstClr>
            </a:outerShdw>
          </a:effectLst>
        </p:spPr>
      </p:pic>
      <p:cxnSp>
        <p:nvCxnSpPr>
          <p:cNvPr id="22" name="Straight Connector 21">
            <a:extLst>
              <a:ext uri="{FF2B5EF4-FFF2-40B4-BE49-F238E27FC236}">
                <a16:creationId xmlns:a16="http://schemas.microsoft.com/office/drawing/2014/main" id="{A048A870-A3A3-4252-A103-924CD0F69281}"/>
              </a:ext>
            </a:extLst>
          </p:cNvPr>
          <p:cNvCxnSpPr>
            <a:cxnSpLocks/>
          </p:cNvCxnSpPr>
          <p:nvPr/>
        </p:nvCxnSpPr>
        <p:spPr>
          <a:xfrm>
            <a:off x="286463" y="5081817"/>
            <a:ext cx="2752689" cy="0"/>
          </a:xfrm>
          <a:prstGeom prst="line">
            <a:avLst/>
          </a:prstGeom>
          <a:noFill/>
          <a:ln w="9525" cap="flat" cmpd="sng" algn="ctr">
            <a:solidFill>
              <a:srgbClr val="53565A"/>
            </a:solidFill>
            <a:prstDash val="solid"/>
          </a:ln>
          <a:effectLst/>
        </p:spPr>
      </p:cxnSp>
      <p:cxnSp>
        <p:nvCxnSpPr>
          <p:cNvPr id="23" name="Straight Connector 22">
            <a:extLst>
              <a:ext uri="{FF2B5EF4-FFF2-40B4-BE49-F238E27FC236}">
                <a16:creationId xmlns:a16="http://schemas.microsoft.com/office/drawing/2014/main" id="{645851D8-8C3D-43D4-B622-33AA4A34C99F}"/>
              </a:ext>
            </a:extLst>
          </p:cNvPr>
          <p:cNvCxnSpPr>
            <a:cxnSpLocks/>
          </p:cNvCxnSpPr>
          <p:nvPr/>
        </p:nvCxnSpPr>
        <p:spPr>
          <a:xfrm>
            <a:off x="3205618" y="5063300"/>
            <a:ext cx="2684834" cy="0"/>
          </a:xfrm>
          <a:prstGeom prst="line">
            <a:avLst/>
          </a:prstGeom>
          <a:noFill/>
          <a:ln w="9525" cap="flat" cmpd="sng" algn="ctr">
            <a:solidFill>
              <a:srgbClr val="53565A"/>
            </a:solidFill>
            <a:prstDash val="solid"/>
          </a:ln>
          <a:effectLst/>
        </p:spPr>
      </p:cxnSp>
      <p:cxnSp>
        <p:nvCxnSpPr>
          <p:cNvPr id="24" name="Straight Connector 23">
            <a:extLst>
              <a:ext uri="{FF2B5EF4-FFF2-40B4-BE49-F238E27FC236}">
                <a16:creationId xmlns:a16="http://schemas.microsoft.com/office/drawing/2014/main" id="{0DC1C218-92AC-47FE-BC82-536B76F24395}"/>
              </a:ext>
            </a:extLst>
          </p:cNvPr>
          <p:cNvCxnSpPr>
            <a:cxnSpLocks/>
          </p:cNvCxnSpPr>
          <p:nvPr/>
        </p:nvCxnSpPr>
        <p:spPr>
          <a:xfrm>
            <a:off x="6148234" y="5063300"/>
            <a:ext cx="2509382" cy="0"/>
          </a:xfrm>
          <a:prstGeom prst="line">
            <a:avLst/>
          </a:prstGeom>
          <a:noFill/>
          <a:ln w="9525" cap="flat" cmpd="sng" algn="ctr">
            <a:solidFill>
              <a:srgbClr val="53565A"/>
            </a:solidFill>
            <a:prstDash val="solid"/>
          </a:ln>
          <a:effectLst/>
        </p:spPr>
      </p:cxnSp>
      <p:sp>
        <p:nvSpPr>
          <p:cNvPr id="25" name="object 5">
            <a:extLst>
              <a:ext uri="{FF2B5EF4-FFF2-40B4-BE49-F238E27FC236}">
                <a16:creationId xmlns:a16="http://schemas.microsoft.com/office/drawing/2014/main" id="{375DE67D-A384-45CC-9D2E-CECDDB9A26B5}"/>
              </a:ext>
            </a:extLst>
          </p:cNvPr>
          <p:cNvSpPr txBox="1">
            <a:spLocks/>
          </p:cNvSpPr>
          <p:nvPr/>
        </p:nvSpPr>
        <p:spPr>
          <a:xfrm>
            <a:off x="170907" y="1661240"/>
            <a:ext cx="8715918" cy="355867"/>
          </a:xfrm>
          <a:prstGeom prst="rect">
            <a:avLst/>
          </a:prstGeom>
        </p:spPr>
        <p:txBody>
          <a:bodyPr vert="horz" wrap="square" lIns="0" tIns="9525" rIns="0" bIns="0" rtlCol="0">
            <a:spAutoFit/>
          </a:bodyPr>
          <a:lstStyle>
            <a:lvl1pPr algn="l" defTabSz="914400" rtl="0" eaLnBrk="1" latinLnBrk="0" hangingPunct="1">
              <a:spcBef>
                <a:spcPct val="0"/>
              </a:spcBef>
              <a:buNone/>
              <a:defRPr sz="2000" kern="1200">
                <a:solidFill>
                  <a:schemeClr val="tx1"/>
                </a:solidFill>
                <a:latin typeface="+mj-lt"/>
                <a:ea typeface="+mj-ea"/>
                <a:cs typeface="+mj-cs"/>
              </a:defRPr>
            </a:lvl1pPr>
          </a:lstStyle>
          <a:p>
            <a:pPr marL="9525">
              <a:spcBef>
                <a:spcPts val="75"/>
              </a:spcBef>
            </a:pPr>
            <a:r>
              <a:rPr lang="en-US" sz="2250" b="1" dirty="0">
                <a:latin typeface="Open Sans" panose="020B0606030504020204" pitchFamily="34" charset="0"/>
                <a:ea typeface="Open Sans" panose="020B0606030504020204" pitchFamily="34" charset="0"/>
                <a:cs typeface="Open Sans" panose="020B0606030504020204" pitchFamily="34" charset="0"/>
              </a:rPr>
              <a:t>Recommendations</a:t>
            </a:r>
            <a:endParaRPr lang="en-US" sz="2250" i="1" dirty="0">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5957157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1"/>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E88999AF-42F0-0732-6604-402EC805913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TextBox 4">
            <a:extLst>
              <a:ext uri="{FF2B5EF4-FFF2-40B4-BE49-F238E27FC236}">
                <a16:creationId xmlns:a16="http://schemas.microsoft.com/office/drawing/2014/main" id="{DF3119D6-9158-45C9-A965-E512D325403A}"/>
              </a:ext>
            </a:extLst>
          </p:cNvPr>
          <p:cNvSpPr txBox="1"/>
          <p:nvPr/>
        </p:nvSpPr>
        <p:spPr>
          <a:xfrm>
            <a:off x="416233" y="2602268"/>
            <a:ext cx="3489483" cy="1910779"/>
          </a:xfrm>
          <a:prstGeom prst="rect">
            <a:avLst/>
          </a:prstGeom>
          <a:noFill/>
        </p:spPr>
        <p:txBody>
          <a:bodyPr wrap="square" lIns="0" tIns="0" rIns="0" bIns="0" rtlCol="0">
            <a:spAutoFit/>
          </a:bodyPr>
          <a:lstStyle/>
          <a:p>
            <a:pPr defTabSz="914378">
              <a:spcBef>
                <a:spcPts val="450"/>
              </a:spcBef>
              <a:buSzPct val="100000"/>
              <a:defRPr/>
            </a:pPr>
            <a:r>
              <a:rPr lang="en-US" sz="6000" dirty="0">
                <a:latin typeface="Calibri" panose="020F0502020204030204" pitchFamily="34" charset="0"/>
                <a:cs typeface="Calibri" panose="020F0502020204030204" pitchFamily="34" charset="0"/>
              </a:rPr>
              <a:t>Thank you</a:t>
            </a:r>
          </a:p>
          <a:p>
            <a:pPr defTabSz="914378">
              <a:spcBef>
                <a:spcPts val="450"/>
              </a:spcBef>
              <a:buSzPct val="100000"/>
              <a:defRPr/>
            </a:pPr>
            <a:r>
              <a:rPr lang="en-US" sz="6000" dirty="0">
                <a:solidFill>
                  <a:prstClr val="white"/>
                </a:solidFill>
                <a:latin typeface="Calibri" panose="020F0502020204030204" pitchFamily="34" charset="0"/>
                <a:cs typeface="Calibri" panose="020F0502020204030204" pitchFamily="34" charset="0"/>
              </a:rPr>
              <a:t>  </a:t>
            </a:r>
          </a:p>
        </p:txBody>
      </p:sp>
      <p:pic>
        <p:nvPicPr>
          <p:cNvPr id="6" name="Picture 5" descr="Icon&#10;&#10;Description automatically generated">
            <a:extLst>
              <a:ext uri="{FF2B5EF4-FFF2-40B4-BE49-F238E27FC236}">
                <a16:creationId xmlns:a16="http://schemas.microsoft.com/office/drawing/2014/main" id="{939871CD-B208-43D5-B652-E6029044418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777908" y="588115"/>
            <a:ext cx="5932674" cy="5932674"/>
          </a:xfrm>
          <a:prstGeom prst="rect">
            <a:avLst/>
          </a:prstGeom>
        </p:spPr>
      </p:pic>
      <p:pic>
        <p:nvPicPr>
          <p:cNvPr id="10" name="Graphic 9" descr="Badge Heart with solid fill">
            <a:extLst>
              <a:ext uri="{FF2B5EF4-FFF2-40B4-BE49-F238E27FC236}">
                <a16:creationId xmlns:a16="http://schemas.microsoft.com/office/drawing/2014/main" id="{0DA7A22F-3BE1-433F-A0BA-E13D1E06854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340724" y="3675721"/>
            <a:ext cx="1354873" cy="1354873"/>
          </a:xfrm>
          <a:prstGeom prst="rect">
            <a:avLst/>
          </a:prstGeom>
        </p:spPr>
      </p:pic>
    </p:spTree>
    <p:extLst>
      <p:ext uri="{BB962C8B-B14F-4D97-AF65-F5344CB8AC3E}">
        <p14:creationId xmlns:p14="http://schemas.microsoft.com/office/powerpoint/2010/main" val="4056455603"/>
      </p:ext>
    </p:extLst>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 name="Picture 45">
            <a:extLst>
              <a:ext uri="{FF2B5EF4-FFF2-40B4-BE49-F238E27FC236}">
                <a16:creationId xmlns:a16="http://schemas.microsoft.com/office/drawing/2014/main" id="{1550E1F0-76FC-09C7-BF70-14AC3FDB69D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Rectangle 1"/>
          <p:cNvSpPr/>
          <p:nvPr/>
        </p:nvSpPr>
        <p:spPr bwMode="gray">
          <a:xfrm>
            <a:off x="-179830" y="1774756"/>
            <a:ext cx="9144000" cy="1201616"/>
          </a:xfrm>
          <a:prstGeom prst="rect">
            <a:avLst/>
          </a:prstGeom>
          <a:gradFill flip="none" rotWithShape="1">
            <a:gsLst>
              <a:gs pos="0">
                <a:schemeClr val="accent6">
                  <a:lumMod val="20000"/>
                  <a:lumOff val="80000"/>
                  <a:alpha val="0"/>
                </a:schemeClr>
              </a:gs>
              <a:gs pos="50000">
                <a:srgbClr val="E3E4E5"/>
              </a:gs>
              <a:gs pos="100000">
                <a:schemeClr val="accent6">
                  <a:lumMod val="20000"/>
                  <a:lumOff val="80000"/>
                  <a:alpha val="0"/>
                </a:schemeClr>
              </a:gs>
            </a:gsLst>
            <a:lin ang="0" scaled="1"/>
            <a:tileRect/>
          </a:gradFill>
          <a:ln w="19050" algn="ctr">
            <a:noFill/>
            <a:miter lim="800000"/>
            <a:headEnd/>
            <a:tailEnd/>
          </a:ln>
        </p:spPr>
        <p:txBody>
          <a:bodyPr wrap="square" lIns="66675" tIns="66675" rIns="66675" bIns="66675" rtlCol="0" anchor="ctr"/>
          <a:lstStyle/>
          <a:p>
            <a:pPr algn="ctr" defTabSz="914378">
              <a:lnSpc>
                <a:spcPct val="106000"/>
              </a:lnSpc>
              <a:defRPr/>
            </a:pPr>
            <a:endParaRPr lang="en-US" sz="1200" b="1">
              <a:solidFill>
                <a:prstClr val="white"/>
              </a:solidFill>
              <a:latin typeface="Verdana"/>
            </a:endParaRPr>
          </a:p>
        </p:txBody>
      </p:sp>
      <p:pic>
        <p:nvPicPr>
          <p:cNvPr id="22" name="Picture 21"/>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480950" y="1901949"/>
            <a:ext cx="1028700" cy="1028700"/>
          </a:xfrm>
          <a:prstGeom prst="ellipse">
            <a:avLst/>
          </a:prstGeom>
          <a:ln w="19050">
            <a:solidFill>
              <a:schemeClr val="accent1"/>
            </a:solidFill>
          </a:ln>
        </p:spPr>
      </p:pic>
      <p:grpSp>
        <p:nvGrpSpPr>
          <p:cNvPr id="17" name="Group 16"/>
          <p:cNvGrpSpPr/>
          <p:nvPr/>
        </p:nvGrpSpPr>
        <p:grpSpPr>
          <a:xfrm>
            <a:off x="352426" y="857250"/>
            <a:ext cx="164306" cy="171450"/>
            <a:chOff x="469900" y="0"/>
            <a:chExt cx="292100" cy="304800"/>
          </a:xfrm>
        </p:grpSpPr>
        <p:sp>
          <p:nvSpPr>
            <p:cNvPr id="20" name="Rectangle 19">
              <a:hlinkClick r:id="" action="ppaction://noaction"/>
            </p:cNvPr>
            <p:cNvSpPr/>
            <p:nvPr/>
          </p:nvSpPr>
          <p:spPr bwMode="gray">
            <a:xfrm>
              <a:off x="469900" y="0"/>
              <a:ext cx="292100" cy="304800"/>
            </a:xfrm>
            <a:prstGeom prst="rect">
              <a:avLst/>
            </a:prstGeom>
            <a:solidFill>
              <a:schemeClr val="tx1"/>
            </a:solidFill>
            <a:ln w="19050" algn="ctr">
              <a:noFill/>
              <a:miter lim="800000"/>
              <a:headEnd/>
              <a:tailEnd/>
            </a:ln>
          </p:spPr>
          <p:txBody>
            <a:bodyPr wrap="square" lIns="66675" tIns="66675" rIns="66675" bIns="66675" rtlCol="0" anchor="ctr"/>
            <a:lstStyle/>
            <a:p>
              <a:pPr algn="ctr" defTabSz="914378">
                <a:lnSpc>
                  <a:spcPct val="106000"/>
                </a:lnSpc>
                <a:defRPr/>
              </a:pPr>
              <a:endParaRPr lang="en-US" sz="1200" b="1">
                <a:solidFill>
                  <a:prstClr val="white"/>
                </a:solidFill>
                <a:latin typeface="Verdana"/>
              </a:endParaRPr>
            </a:p>
          </p:txBody>
        </p:sp>
        <p:sp>
          <p:nvSpPr>
            <p:cNvPr id="21" name="Freeform 341">
              <a:hlinkClick r:id="" action="ppaction://noaction"/>
            </p:cNvPr>
            <p:cNvSpPr>
              <a:spLocks noEditPoints="1"/>
            </p:cNvSpPr>
            <p:nvPr/>
          </p:nvSpPr>
          <p:spPr bwMode="auto">
            <a:xfrm>
              <a:off x="539641" y="81440"/>
              <a:ext cx="152617" cy="141919"/>
            </a:xfrm>
            <a:custGeom>
              <a:avLst/>
              <a:gdLst>
                <a:gd name="T0" fmla="*/ 278 w 322"/>
                <a:gd name="T1" fmla="*/ 299 h 299"/>
                <a:gd name="T2" fmla="*/ 182 w 322"/>
                <a:gd name="T3" fmla="*/ 299 h 299"/>
                <a:gd name="T4" fmla="*/ 171 w 322"/>
                <a:gd name="T5" fmla="*/ 289 h 299"/>
                <a:gd name="T6" fmla="*/ 171 w 322"/>
                <a:gd name="T7" fmla="*/ 235 h 299"/>
                <a:gd name="T8" fmla="*/ 150 w 322"/>
                <a:gd name="T9" fmla="*/ 235 h 299"/>
                <a:gd name="T10" fmla="*/ 150 w 322"/>
                <a:gd name="T11" fmla="*/ 289 h 299"/>
                <a:gd name="T12" fmla="*/ 139 w 322"/>
                <a:gd name="T13" fmla="*/ 299 h 299"/>
                <a:gd name="T14" fmla="*/ 43 w 322"/>
                <a:gd name="T15" fmla="*/ 299 h 299"/>
                <a:gd name="T16" fmla="*/ 33 w 322"/>
                <a:gd name="T17" fmla="*/ 289 h 299"/>
                <a:gd name="T18" fmla="*/ 33 w 322"/>
                <a:gd name="T19" fmla="*/ 150 h 299"/>
                <a:gd name="T20" fmla="*/ 11 w 322"/>
                <a:gd name="T21" fmla="*/ 150 h 299"/>
                <a:gd name="T22" fmla="*/ 1 w 322"/>
                <a:gd name="T23" fmla="*/ 143 h 299"/>
                <a:gd name="T24" fmla="*/ 4 w 322"/>
                <a:gd name="T25" fmla="*/ 131 h 299"/>
                <a:gd name="T26" fmla="*/ 154 w 322"/>
                <a:gd name="T27" fmla="*/ 3 h 299"/>
                <a:gd name="T28" fmla="*/ 168 w 322"/>
                <a:gd name="T29" fmla="*/ 3 h 299"/>
                <a:gd name="T30" fmla="*/ 317 w 322"/>
                <a:gd name="T31" fmla="*/ 131 h 299"/>
                <a:gd name="T32" fmla="*/ 320 w 322"/>
                <a:gd name="T33" fmla="*/ 143 h 299"/>
                <a:gd name="T34" fmla="*/ 310 w 322"/>
                <a:gd name="T35" fmla="*/ 150 h 299"/>
                <a:gd name="T36" fmla="*/ 289 w 322"/>
                <a:gd name="T37" fmla="*/ 150 h 299"/>
                <a:gd name="T38" fmla="*/ 289 w 322"/>
                <a:gd name="T39" fmla="*/ 289 h 299"/>
                <a:gd name="T40" fmla="*/ 278 w 322"/>
                <a:gd name="T41" fmla="*/ 299 h 299"/>
                <a:gd name="T42" fmla="*/ 193 w 322"/>
                <a:gd name="T43" fmla="*/ 278 h 299"/>
                <a:gd name="T44" fmla="*/ 267 w 322"/>
                <a:gd name="T45" fmla="*/ 278 h 299"/>
                <a:gd name="T46" fmla="*/ 267 w 322"/>
                <a:gd name="T47" fmla="*/ 139 h 299"/>
                <a:gd name="T48" fmla="*/ 278 w 322"/>
                <a:gd name="T49" fmla="*/ 129 h 299"/>
                <a:gd name="T50" fmla="*/ 281 w 322"/>
                <a:gd name="T51" fmla="*/ 129 h 299"/>
                <a:gd name="T52" fmla="*/ 161 w 322"/>
                <a:gd name="T53" fmla="*/ 25 h 299"/>
                <a:gd name="T54" fmla="*/ 40 w 322"/>
                <a:gd name="T55" fmla="*/ 129 h 299"/>
                <a:gd name="T56" fmla="*/ 43 w 322"/>
                <a:gd name="T57" fmla="*/ 129 h 299"/>
                <a:gd name="T58" fmla="*/ 54 w 322"/>
                <a:gd name="T59" fmla="*/ 139 h 299"/>
                <a:gd name="T60" fmla="*/ 54 w 322"/>
                <a:gd name="T61" fmla="*/ 278 h 299"/>
                <a:gd name="T62" fmla="*/ 129 w 322"/>
                <a:gd name="T63" fmla="*/ 278 h 299"/>
                <a:gd name="T64" fmla="*/ 129 w 322"/>
                <a:gd name="T65" fmla="*/ 225 h 299"/>
                <a:gd name="T66" fmla="*/ 139 w 322"/>
                <a:gd name="T67" fmla="*/ 214 h 299"/>
                <a:gd name="T68" fmla="*/ 182 w 322"/>
                <a:gd name="T69" fmla="*/ 214 h 299"/>
                <a:gd name="T70" fmla="*/ 193 w 322"/>
                <a:gd name="T71" fmla="*/ 225 h 299"/>
                <a:gd name="T72" fmla="*/ 193 w 322"/>
                <a:gd name="T73" fmla="*/ 278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22" h="299">
                  <a:moveTo>
                    <a:pt x="278" y="299"/>
                  </a:moveTo>
                  <a:cubicBezTo>
                    <a:pt x="182" y="299"/>
                    <a:pt x="182" y="299"/>
                    <a:pt x="182" y="299"/>
                  </a:cubicBezTo>
                  <a:cubicBezTo>
                    <a:pt x="176" y="299"/>
                    <a:pt x="171" y="295"/>
                    <a:pt x="171" y="289"/>
                  </a:cubicBezTo>
                  <a:cubicBezTo>
                    <a:pt x="171" y="235"/>
                    <a:pt x="171" y="235"/>
                    <a:pt x="171" y="235"/>
                  </a:cubicBezTo>
                  <a:cubicBezTo>
                    <a:pt x="150" y="235"/>
                    <a:pt x="150" y="235"/>
                    <a:pt x="150" y="235"/>
                  </a:cubicBezTo>
                  <a:cubicBezTo>
                    <a:pt x="150" y="289"/>
                    <a:pt x="150" y="289"/>
                    <a:pt x="150" y="289"/>
                  </a:cubicBezTo>
                  <a:cubicBezTo>
                    <a:pt x="150" y="295"/>
                    <a:pt x="145" y="299"/>
                    <a:pt x="139" y="299"/>
                  </a:cubicBezTo>
                  <a:cubicBezTo>
                    <a:pt x="43" y="299"/>
                    <a:pt x="43" y="299"/>
                    <a:pt x="43" y="299"/>
                  </a:cubicBezTo>
                  <a:cubicBezTo>
                    <a:pt x="37" y="299"/>
                    <a:pt x="33" y="295"/>
                    <a:pt x="33" y="289"/>
                  </a:cubicBezTo>
                  <a:cubicBezTo>
                    <a:pt x="33" y="150"/>
                    <a:pt x="33" y="150"/>
                    <a:pt x="33" y="150"/>
                  </a:cubicBezTo>
                  <a:cubicBezTo>
                    <a:pt x="11" y="150"/>
                    <a:pt x="11" y="150"/>
                    <a:pt x="11" y="150"/>
                  </a:cubicBezTo>
                  <a:cubicBezTo>
                    <a:pt x="7" y="150"/>
                    <a:pt x="3" y="147"/>
                    <a:pt x="1" y="143"/>
                  </a:cubicBezTo>
                  <a:cubicBezTo>
                    <a:pt x="0" y="139"/>
                    <a:pt x="1" y="134"/>
                    <a:pt x="4" y="131"/>
                  </a:cubicBezTo>
                  <a:cubicBezTo>
                    <a:pt x="154" y="3"/>
                    <a:pt x="154" y="3"/>
                    <a:pt x="154" y="3"/>
                  </a:cubicBezTo>
                  <a:cubicBezTo>
                    <a:pt x="158" y="0"/>
                    <a:pt x="164" y="0"/>
                    <a:pt x="168" y="3"/>
                  </a:cubicBezTo>
                  <a:cubicBezTo>
                    <a:pt x="317" y="131"/>
                    <a:pt x="317" y="131"/>
                    <a:pt x="317" y="131"/>
                  </a:cubicBezTo>
                  <a:cubicBezTo>
                    <a:pt x="320" y="134"/>
                    <a:pt x="322" y="139"/>
                    <a:pt x="320" y="143"/>
                  </a:cubicBezTo>
                  <a:cubicBezTo>
                    <a:pt x="318" y="147"/>
                    <a:pt x="314" y="150"/>
                    <a:pt x="310" y="150"/>
                  </a:cubicBezTo>
                  <a:cubicBezTo>
                    <a:pt x="289" y="150"/>
                    <a:pt x="289" y="150"/>
                    <a:pt x="289" y="150"/>
                  </a:cubicBezTo>
                  <a:cubicBezTo>
                    <a:pt x="289" y="289"/>
                    <a:pt x="289" y="289"/>
                    <a:pt x="289" y="289"/>
                  </a:cubicBezTo>
                  <a:cubicBezTo>
                    <a:pt x="289" y="295"/>
                    <a:pt x="284" y="299"/>
                    <a:pt x="278" y="299"/>
                  </a:cubicBezTo>
                  <a:close/>
                  <a:moveTo>
                    <a:pt x="193" y="278"/>
                  </a:moveTo>
                  <a:cubicBezTo>
                    <a:pt x="267" y="278"/>
                    <a:pt x="267" y="278"/>
                    <a:pt x="267" y="278"/>
                  </a:cubicBezTo>
                  <a:cubicBezTo>
                    <a:pt x="267" y="139"/>
                    <a:pt x="267" y="139"/>
                    <a:pt x="267" y="139"/>
                  </a:cubicBezTo>
                  <a:cubicBezTo>
                    <a:pt x="267" y="133"/>
                    <a:pt x="272" y="129"/>
                    <a:pt x="278" y="129"/>
                  </a:cubicBezTo>
                  <a:cubicBezTo>
                    <a:pt x="281" y="129"/>
                    <a:pt x="281" y="129"/>
                    <a:pt x="281" y="129"/>
                  </a:cubicBezTo>
                  <a:cubicBezTo>
                    <a:pt x="161" y="25"/>
                    <a:pt x="161" y="25"/>
                    <a:pt x="161" y="25"/>
                  </a:cubicBezTo>
                  <a:cubicBezTo>
                    <a:pt x="40" y="129"/>
                    <a:pt x="40" y="129"/>
                    <a:pt x="40" y="129"/>
                  </a:cubicBezTo>
                  <a:cubicBezTo>
                    <a:pt x="43" y="129"/>
                    <a:pt x="43" y="129"/>
                    <a:pt x="43" y="129"/>
                  </a:cubicBezTo>
                  <a:cubicBezTo>
                    <a:pt x="49" y="129"/>
                    <a:pt x="54" y="133"/>
                    <a:pt x="54" y="139"/>
                  </a:cubicBezTo>
                  <a:cubicBezTo>
                    <a:pt x="54" y="278"/>
                    <a:pt x="54" y="278"/>
                    <a:pt x="54" y="278"/>
                  </a:cubicBezTo>
                  <a:cubicBezTo>
                    <a:pt x="129" y="278"/>
                    <a:pt x="129" y="278"/>
                    <a:pt x="129" y="278"/>
                  </a:cubicBezTo>
                  <a:cubicBezTo>
                    <a:pt x="129" y="225"/>
                    <a:pt x="129" y="225"/>
                    <a:pt x="129" y="225"/>
                  </a:cubicBezTo>
                  <a:cubicBezTo>
                    <a:pt x="129" y="219"/>
                    <a:pt x="133" y="214"/>
                    <a:pt x="139" y="214"/>
                  </a:cubicBezTo>
                  <a:cubicBezTo>
                    <a:pt x="182" y="214"/>
                    <a:pt x="182" y="214"/>
                    <a:pt x="182" y="214"/>
                  </a:cubicBezTo>
                  <a:cubicBezTo>
                    <a:pt x="188" y="214"/>
                    <a:pt x="193" y="219"/>
                    <a:pt x="193" y="225"/>
                  </a:cubicBezTo>
                  <a:lnTo>
                    <a:pt x="193" y="278"/>
                  </a:lnTo>
                  <a:close/>
                </a:path>
              </a:pathLst>
            </a:custGeom>
            <a:solidFill>
              <a:schemeClr val="bg1">
                <a:lumMod val="75000"/>
              </a:schemeClr>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914378">
                <a:defRPr/>
              </a:pPr>
              <a:endParaRPr lang="en-GB">
                <a:solidFill>
                  <a:prstClr val="black"/>
                </a:solidFill>
                <a:latin typeface="Verdana"/>
              </a:endParaRPr>
            </a:p>
          </p:txBody>
        </p:sp>
      </p:grpSp>
      <p:sp>
        <p:nvSpPr>
          <p:cNvPr id="4" name="TextBox 3"/>
          <p:cNvSpPr txBox="1"/>
          <p:nvPr/>
        </p:nvSpPr>
        <p:spPr>
          <a:xfrm>
            <a:off x="1897856" y="1923780"/>
            <a:ext cx="1648691" cy="184666"/>
          </a:xfrm>
          <a:prstGeom prst="rect">
            <a:avLst/>
          </a:prstGeom>
          <a:noFill/>
        </p:spPr>
        <p:txBody>
          <a:bodyPr wrap="square" lIns="0" tIns="0" rIns="0" bIns="0" rtlCol="0">
            <a:spAutoFit/>
          </a:bodyPr>
          <a:lstStyle/>
          <a:p>
            <a:pPr defTabSz="914378">
              <a:spcBef>
                <a:spcPts val="450"/>
              </a:spcBef>
              <a:buSzPct val="100000"/>
              <a:defRPr/>
            </a:pPr>
            <a:r>
              <a:rPr lang="en-US" sz="1200" b="1" dirty="0">
                <a:solidFill>
                  <a:srgbClr val="313131"/>
                </a:solidFill>
                <a:latin typeface="Calibri" panose="020F0502020204030204" pitchFamily="34" charset="0"/>
                <a:cs typeface="Calibri" panose="020F0502020204030204" pitchFamily="34" charset="0"/>
              </a:rPr>
              <a:t>Hoang Phan Vu</a:t>
            </a:r>
          </a:p>
        </p:txBody>
      </p:sp>
      <p:sp>
        <p:nvSpPr>
          <p:cNvPr id="24" name="TextBox 23"/>
          <p:cNvSpPr txBox="1"/>
          <p:nvPr/>
        </p:nvSpPr>
        <p:spPr>
          <a:xfrm>
            <a:off x="1897855" y="2148892"/>
            <a:ext cx="4903714" cy="184666"/>
          </a:xfrm>
          <a:prstGeom prst="rect">
            <a:avLst/>
          </a:prstGeom>
          <a:noFill/>
        </p:spPr>
        <p:txBody>
          <a:bodyPr wrap="square" lIns="0" tIns="0" rIns="0" bIns="0" rtlCol="0">
            <a:spAutoFit/>
          </a:bodyPr>
          <a:lstStyle/>
          <a:p>
            <a:pPr defTabSz="914378">
              <a:spcBef>
                <a:spcPts val="450"/>
              </a:spcBef>
              <a:buSzPct val="100000"/>
              <a:defRPr/>
            </a:pPr>
            <a:r>
              <a:rPr lang="en-US" sz="1200" dirty="0">
                <a:solidFill>
                  <a:srgbClr val="313131"/>
                </a:solidFill>
                <a:latin typeface="Calibri" panose="020F0502020204030204" pitchFamily="34" charset="0"/>
                <a:ea typeface="Verdana" panose="020B0604030504040204" pitchFamily="34" charset="0"/>
                <a:cs typeface="Calibri" panose="020F0502020204030204" pitchFamily="34" charset="0"/>
              </a:rPr>
              <a:t>Tax Partner</a:t>
            </a:r>
            <a:endParaRPr lang="en-US" sz="1200" dirty="0">
              <a:solidFill>
                <a:srgbClr val="313131"/>
              </a:solidFill>
              <a:latin typeface="Calibri" panose="020F0502020204030204" pitchFamily="34" charset="0"/>
              <a:cs typeface="Calibri" panose="020F0502020204030204" pitchFamily="34" charset="0"/>
            </a:endParaRPr>
          </a:p>
        </p:txBody>
      </p:sp>
      <p:sp>
        <p:nvSpPr>
          <p:cNvPr id="25" name="TextBox 24"/>
          <p:cNvSpPr txBox="1"/>
          <p:nvPr/>
        </p:nvSpPr>
        <p:spPr>
          <a:xfrm>
            <a:off x="1897854" y="2374005"/>
            <a:ext cx="5666728" cy="184666"/>
          </a:xfrm>
          <a:prstGeom prst="rect">
            <a:avLst/>
          </a:prstGeom>
          <a:noFill/>
        </p:spPr>
        <p:txBody>
          <a:bodyPr wrap="square" lIns="0" tIns="0" rIns="0" bIns="0" rtlCol="0">
            <a:spAutoFit/>
          </a:bodyPr>
          <a:lstStyle/>
          <a:p>
            <a:pPr defTabSz="914378">
              <a:spcBef>
                <a:spcPts val="450"/>
              </a:spcBef>
              <a:buSzPct val="100000"/>
              <a:defRPr/>
            </a:pPr>
            <a:r>
              <a:rPr lang="en-US" sz="1200" dirty="0">
                <a:solidFill>
                  <a:srgbClr val="313131"/>
                </a:solidFill>
                <a:latin typeface="Calibri" panose="020F0502020204030204" pitchFamily="34" charset="0"/>
                <a:cs typeface="Calibri" panose="020F0502020204030204" pitchFamily="34" charset="0"/>
              </a:rPr>
              <a:t>Phone number: </a:t>
            </a:r>
            <a:r>
              <a:rPr lang="en-US" sz="1200" dirty="0">
                <a:solidFill>
                  <a:prstClr val="black"/>
                </a:solidFill>
                <a:latin typeface="Calibri" panose="020F0502020204030204" pitchFamily="34" charset="0"/>
                <a:cs typeface="Calibri" panose="020F0502020204030204" pitchFamily="34" charset="0"/>
              </a:rPr>
              <a:t>+84 28 7101 4345</a:t>
            </a:r>
            <a:endParaRPr lang="en-US" sz="1200" dirty="0">
              <a:solidFill>
                <a:srgbClr val="313131"/>
              </a:solidFill>
              <a:latin typeface="Calibri" panose="020F0502020204030204" pitchFamily="34" charset="0"/>
              <a:cs typeface="Calibri" panose="020F0502020204030204" pitchFamily="34" charset="0"/>
            </a:endParaRPr>
          </a:p>
        </p:txBody>
      </p:sp>
      <p:sp>
        <p:nvSpPr>
          <p:cNvPr id="32" name="TextBox 31"/>
          <p:cNvSpPr txBox="1"/>
          <p:nvPr/>
        </p:nvSpPr>
        <p:spPr>
          <a:xfrm>
            <a:off x="1897854" y="2599117"/>
            <a:ext cx="2674147" cy="184666"/>
          </a:xfrm>
          <a:prstGeom prst="rect">
            <a:avLst/>
          </a:prstGeom>
          <a:noFill/>
        </p:spPr>
        <p:txBody>
          <a:bodyPr wrap="square" lIns="0" tIns="0" rIns="0" bIns="0" rtlCol="0">
            <a:spAutoFit/>
          </a:bodyPr>
          <a:lstStyle/>
          <a:p>
            <a:pPr defTabSz="914378">
              <a:spcBef>
                <a:spcPts val="450"/>
              </a:spcBef>
              <a:buSzPct val="100000"/>
              <a:defRPr/>
            </a:pPr>
            <a:r>
              <a:rPr lang="en-US" sz="1200" dirty="0">
                <a:solidFill>
                  <a:srgbClr val="313131"/>
                </a:solidFill>
                <a:latin typeface="Calibri" panose="020F0502020204030204" pitchFamily="34" charset="0"/>
                <a:cs typeface="Calibri" panose="020F0502020204030204" pitchFamily="34" charset="0"/>
              </a:rPr>
              <a:t>Email: </a:t>
            </a:r>
            <a:r>
              <a:rPr lang="en-US" sz="1200" dirty="0">
                <a:solidFill>
                  <a:srgbClr val="313131"/>
                </a:solidFill>
                <a:latin typeface="Calibri" panose="020F0502020204030204" pitchFamily="34" charset="0"/>
                <a:ea typeface="Verdana" panose="020B0604030504040204" pitchFamily="34" charset="0"/>
                <a:cs typeface="Calibri" panose="020F0502020204030204" pitchFamily="34" charset="0"/>
              </a:rPr>
              <a:t>hoangphan</a:t>
            </a:r>
            <a:r>
              <a:rPr lang="en-US" sz="1200" dirty="0">
                <a:solidFill>
                  <a:prstClr val="black"/>
                </a:solidFill>
                <a:latin typeface="Calibri" panose="020F0502020204030204" pitchFamily="34" charset="0"/>
                <a:cs typeface="Calibri" panose="020F0502020204030204" pitchFamily="34" charset="0"/>
              </a:rPr>
              <a:t>@deloitte.com</a:t>
            </a:r>
            <a:endParaRPr lang="en-US" sz="1200" dirty="0">
              <a:solidFill>
                <a:srgbClr val="313131"/>
              </a:solidFill>
              <a:latin typeface="Calibri" panose="020F0502020204030204" pitchFamily="34" charset="0"/>
              <a:cs typeface="Calibri" panose="020F0502020204030204" pitchFamily="34" charset="0"/>
            </a:endParaRPr>
          </a:p>
        </p:txBody>
      </p:sp>
      <p:graphicFrame>
        <p:nvGraphicFramePr>
          <p:cNvPr id="8" name="Table 7"/>
          <p:cNvGraphicFramePr>
            <a:graphicFrameLocks noGrp="1"/>
          </p:cNvGraphicFramePr>
          <p:nvPr/>
        </p:nvGraphicFramePr>
        <p:xfrm>
          <a:off x="360353" y="2967251"/>
          <a:ext cx="4053320" cy="1794510"/>
        </p:xfrm>
        <a:graphic>
          <a:graphicData uri="http://schemas.openxmlformats.org/drawingml/2006/table">
            <a:tbl>
              <a:tblPr firstRow="1" bandRow="1">
                <a:tableStyleId>{5C22544A-7EE6-4342-B048-85BDC9FD1C3A}</a:tableStyleId>
              </a:tblPr>
              <a:tblGrid>
                <a:gridCol w="4053320">
                  <a:extLst>
                    <a:ext uri="{9D8B030D-6E8A-4147-A177-3AD203B41FA5}">
                      <a16:colId xmlns:a16="http://schemas.microsoft.com/office/drawing/2014/main" val="1337100576"/>
                    </a:ext>
                  </a:extLst>
                </a:gridCol>
              </a:tblGrid>
              <a:tr h="278130">
                <a:tc>
                  <a:txBody>
                    <a:bodyPr/>
                    <a:lstStyle/>
                    <a:p>
                      <a:r>
                        <a:rPr lang="en-US" sz="900" dirty="0">
                          <a:solidFill>
                            <a:schemeClr val="tx1"/>
                          </a:solidFill>
                          <a:latin typeface="Calibri" panose="020F0502020204030204" pitchFamily="34" charset="0"/>
                          <a:cs typeface="Calibri" panose="020F0502020204030204" pitchFamily="34" charset="0"/>
                        </a:rPr>
                        <a:t>Professional Profile</a:t>
                      </a:r>
                    </a:p>
                  </a:txBody>
                  <a:tcPr marL="68580" marR="68580" marT="34290" marB="34290" anchor="b">
                    <a:lnB w="19050" cap="flat" cmpd="sng" algn="ctr">
                      <a:solidFill>
                        <a:schemeClr val="accent1"/>
                      </a:solidFill>
                      <a:prstDash val="solid"/>
                      <a:round/>
                      <a:headEnd type="none" w="med" len="med"/>
                      <a:tailEnd type="none" w="med" len="med"/>
                    </a:lnB>
                    <a:noFill/>
                  </a:tcPr>
                </a:tc>
                <a:extLst>
                  <a:ext uri="{0D108BD9-81ED-4DB2-BD59-A6C34878D82A}">
                    <a16:rowId xmlns:a16="http://schemas.microsoft.com/office/drawing/2014/main" val="3105025486"/>
                  </a:ext>
                </a:extLst>
              </a:tr>
              <a:tr h="1440180">
                <a:tc>
                  <a:txBody>
                    <a:bodyPr/>
                    <a:lstStyle/>
                    <a:p>
                      <a:pPr marL="171450" indent="-171450" algn="just">
                        <a:lnSpc>
                          <a:spcPct val="100000"/>
                        </a:lnSpc>
                        <a:spcBef>
                          <a:spcPts val="0"/>
                        </a:spcBef>
                        <a:spcAft>
                          <a:spcPts val="600"/>
                        </a:spcAft>
                        <a:buFont typeface="Arial" panose="020B0604020202020204" pitchFamily="34" charset="0"/>
                        <a:buChar char="•"/>
                      </a:pPr>
                      <a:r>
                        <a:rPr lang="en-US" sz="800" b="0" kern="1200" baseline="0" dirty="0">
                          <a:solidFill>
                            <a:schemeClr val="tx1"/>
                          </a:solidFill>
                          <a:latin typeface="Calibri" panose="020F0502020204030204" pitchFamily="34" charset="0"/>
                          <a:ea typeface="+mn-ea"/>
                          <a:cs typeface="Calibri" panose="020F0502020204030204" pitchFamily="34" charset="0"/>
                        </a:rPr>
                        <a:t>H</a:t>
                      </a:r>
                      <a:r>
                        <a:rPr lang="en-US" sz="800" b="0" kern="1200" baseline="0" dirty="0">
                          <a:solidFill>
                            <a:srgbClr val="000000"/>
                          </a:solidFill>
                          <a:latin typeface="Calibri" panose="020F0502020204030204" pitchFamily="34" charset="0"/>
                          <a:ea typeface="Verdana" panose="020B0604030504040204" pitchFamily="34" charset="0"/>
                          <a:cs typeface="Calibri" panose="020F0502020204030204" pitchFamily="34" charset="0"/>
                        </a:rPr>
                        <a:t>oang has almost 24 years of experience in tax, finance, and business advisory services to the needs of multinational businesses operating in Vietnam in a wide variety of industries such as real estate, logistics, banking and financial services, manufacturing, telecom, services, etc. </a:t>
                      </a:r>
                    </a:p>
                    <a:p>
                      <a:pPr marL="171450" indent="-171450" algn="just">
                        <a:lnSpc>
                          <a:spcPct val="100000"/>
                        </a:lnSpc>
                        <a:spcBef>
                          <a:spcPts val="0"/>
                        </a:spcBef>
                        <a:spcAft>
                          <a:spcPts val="600"/>
                        </a:spcAft>
                        <a:buFont typeface="Arial" panose="020B0604020202020204" pitchFamily="34" charset="0"/>
                        <a:buChar char="•"/>
                      </a:pPr>
                      <a:r>
                        <a:rPr lang="en-US" sz="800" b="0" kern="1200" baseline="0" dirty="0">
                          <a:solidFill>
                            <a:srgbClr val="000000"/>
                          </a:solidFill>
                          <a:latin typeface="Calibri" panose="020F0502020204030204" pitchFamily="34" charset="0"/>
                          <a:ea typeface="Verdana" panose="020B0604030504040204" pitchFamily="34" charset="0"/>
                          <a:cs typeface="Calibri" panose="020F0502020204030204" pitchFamily="34" charset="0"/>
                        </a:rPr>
                        <a:t>Hoang has participated in various tax due diligence support projects for big M&amp;A deals, as well as comprehensive tax advisory for structuring projects in Vietnam.</a:t>
                      </a:r>
                    </a:p>
                    <a:p>
                      <a:pPr marL="171450" indent="-171450" algn="just">
                        <a:lnSpc>
                          <a:spcPct val="100000"/>
                        </a:lnSpc>
                        <a:spcBef>
                          <a:spcPts val="0"/>
                        </a:spcBef>
                        <a:spcAft>
                          <a:spcPts val="600"/>
                        </a:spcAft>
                        <a:buFont typeface="Arial" panose="020B0604020202020204" pitchFamily="34" charset="0"/>
                        <a:buChar char="•"/>
                      </a:pPr>
                      <a:r>
                        <a:rPr lang="en-US" sz="800" b="0" kern="1200" baseline="0" dirty="0">
                          <a:solidFill>
                            <a:srgbClr val="000000"/>
                          </a:solidFill>
                          <a:latin typeface="Calibri" panose="020F0502020204030204" pitchFamily="34" charset="0"/>
                          <a:ea typeface="Verdana" panose="020B0604030504040204" pitchFamily="34" charset="0"/>
                          <a:cs typeface="Calibri" panose="020F0502020204030204" pitchFamily="34" charset="0"/>
                        </a:rPr>
                        <a:t>Hoang has comprehensive experiences in corporate tax compliance and tax planning advisory works for MNCs’ operations in Vietnam. </a:t>
                      </a:r>
                    </a:p>
                    <a:p>
                      <a:pPr marL="171450" indent="-171450" algn="just">
                        <a:lnSpc>
                          <a:spcPct val="100000"/>
                        </a:lnSpc>
                        <a:spcBef>
                          <a:spcPts val="0"/>
                        </a:spcBef>
                        <a:spcAft>
                          <a:spcPts val="600"/>
                        </a:spcAft>
                        <a:buFont typeface="Arial" panose="020B0604020202020204" pitchFamily="34" charset="0"/>
                        <a:buChar char="•"/>
                      </a:pPr>
                      <a:r>
                        <a:rPr lang="en-US" sz="800" b="0" kern="1200" baseline="0" dirty="0">
                          <a:solidFill>
                            <a:srgbClr val="000000"/>
                          </a:solidFill>
                          <a:latin typeface="Calibri" panose="020F0502020204030204" pitchFamily="34" charset="0"/>
                          <a:ea typeface="Verdana" panose="020B0604030504040204" pitchFamily="34" charset="0"/>
                          <a:cs typeface="Calibri" panose="020F0502020204030204" pitchFamily="34" charset="0"/>
                        </a:rPr>
                        <a:t>Hoang actively contributed to the contributions of comments/ recommendations to the Ministry of Finance regarding draft tax regulations via Vietnam Business Forum, VTCA, etc.</a:t>
                      </a:r>
                    </a:p>
                  </a:txBody>
                  <a:tcPr marL="68580" marR="68580" marT="34290" marB="34290">
                    <a:lnT w="19050" cap="flat" cmpd="sng" algn="ctr">
                      <a:solidFill>
                        <a:schemeClr val="accent1"/>
                      </a:solidFill>
                      <a:prstDash val="solid"/>
                      <a:round/>
                      <a:headEnd type="none" w="med" len="med"/>
                      <a:tailEnd type="none" w="med" len="med"/>
                    </a:lnT>
                    <a:noFill/>
                  </a:tcPr>
                </a:tc>
                <a:extLst>
                  <a:ext uri="{0D108BD9-81ED-4DB2-BD59-A6C34878D82A}">
                    <a16:rowId xmlns:a16="http://schemas.microsoft.com/office/drawing/2014/main" val="4131603174"/>
                  </a:ext>
                </a:extLst>
              </a:tr>
            </a:tbl>
          </a:graphicData>
        </a:graphic>
      </p:graphicFrame>
      <p:sp>
        <p:nvSpPr>
          <p:cNvPr id="33" name="Freeform 984"/>
          <p:cNvSpPr>
            <a:spLocks noChangeAspect="1" noEditPoints="1"/>
          </p:cNvSpPr>
          <p:nvPr/>
        </p:nvSpPr>
        <p:spPr bwMode="auto">
          <a:xfrm>
            <a:off x="200891" y="3075227"/>
            <a:ext cx="171955" cy="171450"/>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393 w 512"/>
              <a:gd name="T11" fmla="*/ 132 h 512"/>
              <a:gd name="T12" fmla="*/ 255 w 512"/>
              <a:gd name="T13" fmla="*/ 410 h 512"/>
              <a:gd name="T14" fmla="*/ 245 w 512"/>
              <a:gd name="T15" fmla="*/ 416 h 512"/>
              <a:gd name="T16" fmla="*/ 244 w 512"/>
              <a:gd name="T17" fmla="*/ 416 h 512"/>
              <a:gd name="T18" fmla="*/ 235 w 512"/>
              <a:gd name="T19" fmla="*/ 409 h 512"/>
              <a:gd name="T20" fmla="*/ 200 w 512"/>
              <a:gd name="T21" fmla="*/ 312 h 512"/>
              <a:gd name="T22" fmla="*/ 103 w 512"/>
              <a:gd name="T23" fmla="*/ 276 h 512"/>
              <a:gd name="T24" fmla="*/ 96 w 512"/>
              <a:gd name="T25" fmla="*/ 267 h 512"/>
              <a:gd name="T26" fmla="*/ 102 w 512"/>
              <a:gd name="T27" fmla="*/ 257 h 512"/>
              <a:gd name="T28" fmla="*/ 379 w 512"/>
              <a:gd name="T29" fmla="*/ 118 h 512"/>
              <a:gd name="T30" fmla="*/ 391 w 512"/>
              <a:gd name="T31" fmla="*/ 120 h 512"/>
              <a:gd name="T32" fmla="*/ 393 w 512"/>
              <a:gd name="T33" fmla="*/ 132 h 512"/>
              <a:gd name="T34" fmla="*/ 133 w 512"/>
              <a:gd name="T35" fmla="*/ 265 h 512"/>
              <a:gd name="T36" fmla="*/ 360 w 512"/>
              <a:gd name="T37" fmla="*/ 152 h 512"/>
              <a:gd name="T38" fmla="*/ 247 w 512"/>
              <a:gd name="T39" fmla="*/ 378 h 512"/>
              <a:gd name="T40" fmla="*/ 218 w 512"/>
              <a:gd name="T41" fmla="*/ 300 h 512"/>
              <a:gd name="T42" fmla="*/ 212 w 512"/>
              <a:gd name="T43" fmla="*/ 294 h 512"/>
              <a:gd name="T44" fmla="*/ 133 w 512"/>
              <a:gd name="T45" fmla="*/ 265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393" y="132"/>
                </a:moveTo>
                <a:cubicBezTo>
                  <a:pt x="255" y="410"/>
                  <a:pt x="255" y="410"/>
                  <a:pt x="255" y="410"/>
                </a:cubicBezTo>
                <a:cubicBezTo>
                  <a:pt x="253" y="413"/>
                  <a:pt x="249" y="416"/>
                  <a:pt x="245" y="416"/>
                </a:cubicBezTo>
                <a:cubicBezTo>
                  <a:pt x="245" y="416"/>
                  <a:pt x="245" y="416"/>
                  <a:pt x="244" y="416"/>
                </a:cubicBezTo>
                <a:cubicBezTo>
                  <a:pt x="240" y="415"/>
                  <a:pt x="236" y="413"/>
                  <a:pt x="235" y="409"/>
                </a:cubicBezTo>
                <a:cubicBezTo>
                  <a:pt x="200" y="312"/>
                  <a:pt x="200" y="312"/>
                  <a:pt x="200" y="312"/>
                </a:cubicBezTo>
                <a:cubicBezTo>
                  <a:pt x="103" y="276"/>
                  <a:pt x="103" y="276"/>
                  <a:pt x="103" y="276"/>
                </a:cubicBezTo>
                <a:cubicBezTo>
                  <a:pt x="99" y="275"/>
                  <a:pt x="96" y="271"/>
                  <a:pt x="96" y="267"/>
                </a:cubicBezTo>
                <a:cubicBezTo>
                  <a:pt x="95" y="263"/>
                  <a:pt x="98" y="259"/>
                  <a:pt x="102" y="257"/>
                </a:cubicBezTo>
                <a:cubicBezTo>
                  <a:pt x="379" y="118"/>
                  <a:pt x="379" y="118"/>
                  <a:pt x="379" y="118"/>
                </a:cubicBezTo>
                <a:cubicBezTo>
                  <a:pt x="383" y="116"/>
                  <a:pt x="388" y="117"/>
                  <a:pt x="391" y="120"/>
                </a:cubicBezTo>
                <a:cubicBezTo>
                  <a:pt x="394" y="123"/>
                  <a:pt x="395" y="128"/>
                  <a:pt x="393" y="132"/>
                </a:cubicBezTo>
                <a:close/>
                <a:moveTo>
                  <a:pt x="133" y="265"/>
                </a:moveTo>
                <a:cubicBezTo>
                  <a:pt x="360" y="152"/>
                  <a:pt x="360" y="152"/>
                  <a:pt x="360" y="152"/>
                </a:cubicBezTo>
                <a:cubicBezTo>
                  <a:pt x="247" y="378"/>
                  <a:pt x="247" y="378"/>
                  <a:pt x="247" y="378"/>
                </a:cubicBezTo>
                <a:cubicBezTo>
                  <a:pt x="218" y="300"/>
                  <a:pt x="218" y="300"/>
                  <a:pt x="218" y="300"/>
                </a:cubicBezTo>
                <a:cubicBezTo>
                  <a:pt x="217" y="297"/>
                  <a:pt x="215" y="295"/>
                  <a:pt x="212" y="294"/>
                </a:cubicBezTo>
                <a:lnTo>
                  <a:pt x="133" y="265"/>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pPr defTabSz="914378">
              <a:defRPr/>
            </a:pPr>
            <a:endParaRPr lang="en-GB">
              <a:solidFill>
                <a:prstClr val="black"/>
              </a:solidFill>
              <a:latin typeface="Calibri" panose="020F0502020204030204" pitchFamily="34" charset="0"/>
              <a:cs typeface="Calibri" panose="020F0502020204030204" pitchFamily="34" charset="0"/>
            </a:endParaRPr>
          </a:p>
        </p:txBody>
      </p:sp>
      <p:graphicFrame>
        <p:nvGraphicFramePr>
          <p:cNvPr id="35" name="Table 34"/>
          <p:cNvGraphicFramePr>
            <a:graphicFrameLocks noGrp="1"/>
          </p:cNvGraphicFramePr>
          <p:nvPr/>
        </p:nvGraphicFramePr>
        <p:xfrm>
          <a:off x="4882753" y="3001043"/>
          <a:ext cx="1704696" cy="1459230"/>
        </p:xfrm>
        <a:graphic>
          <a:graphicData uri="http://schemas.openxmlformats.org/drawingml/2006/table">
            <a:tbl>
              <a:tblPr firstRow="1" bandRow="1">
                <a:tableStyleId>{5C22544A-7EE6-4342-B048-85BDC9FD1C3A}</a:tableStyleId>
              </a:tblPr>
              <a:tblGrid>
                <a:gridCol w="1704696">
                  <a:extLst>
                    <a:ext uri="{9D8B030D-6E8A-4147-A177-3AD203B41FA5}">
                      <a16:colId xmlns:a16="http://schemas.microsoft.com/office/drawing/2014/main" val="1337100576"/>
                    </a:ext>
                  </a:extLst>
                </a:gridCol>
              </a:tblGrid>
              <a:tr h="278130">
                <a:tc>
                  <a:txBody>
                    <a:bodyPr/>
                    <a:lstStyle/>
                    <a:p>
                      <a:r>
                        <a:rPr lang="en-US" sz="900" dirty="0">
                          <a:solidFill>
                            <a:schemeClr val="tx1"/>
                          </a:solidFill>
                          <a:latin typeface="Calibri" panose="020F0502020204030204" pitchFamily="34" charset="0"/>
                          <a:cs typeface="Calibri" panose="020F0502020204030204" pitchFamily="34" charset="0"/>
                        </a:rPr>
                        <a:t>Industry Specialization</a:t>
                      </a:r>
                    </a:p>
                  </a:txBody>
                  <a:tcPr marL="68580" marR="68580" marT="34290" marB="34290" anchor="b">
                    <a:lnB w="19050" cap="flat" cmpd="sng" algn="ctr">
                      <a:solidFill>
                        <a:schemeClr val="accent1"/>
                      </a:solidFill>
                      <a:prstDash val="solid"/>
                      <a:round/>
                      <a:headEnd type="none" w="med" len="med"/>
                      <a:tailEnd type="none" w="med" len="med"/>
                    </a:lnB>
                    <a:noFill/>
                  </a:tcPr>
                </a:tc>
                <a:extLst>
                  <a:ext uri="{0D108BD9-81ED-4DB2-BD59-A6C34878D82A}">
                    <a16:rowId xmlns:a16="http://schemas.microsoft.com/office/drawing/2014/main" val="3105025486"/>
                  </a:ext>
                </a:extLst>
              </a:tr>
              <a:tr h="1074420">
                <a:tc>
                  <a:txBody>
                    <a:bodyPr/>
                    <a:lstStyle/>
                    <a:p>
                      <a:pPr marL="171450" marR="0" lvl="1" indent="-171450" algn="just" defTabSz="1219170" rtl="0" eaLnBrk="1" fontAlgn="auto" latinLnBrk="0" hangingPunct="1">
                        <a:lnSpc>
                          <a:spcPct val="100000"/>
                        </a:lnSpc>
                        <a:spcBef>
                          <a:spcPts val="0"/>
                        </a:spcBef>
                        <a:spcAft>
                          <a:spcPts val="600"/>
                        </a:spcAft>
                        <a:buClrTx/>
                        <a:buSzTx/>
                        <a:buFont typeface="Arial" panose="020B0604020202020204" pitchFamily="34" charset="0"/>
                        <a:buChar char="•"/>
                        <a:tabLst>
                          <a:tab pos="398463" algn="l"/>
                        </a:tabLst>
                        <a:defRPr/>
                      </a:pPr>
                      <a:r>
                        <a:rPr lang="en-US" sz="800" b="0" kern="1200" baseline="0" dirty="0">
                          <a:solidFill>
                            <a:srgbClr val="000000"/>
                          </a:solidFill>
                          <a:latin typeface="Calibri" panose="020F0502020204030204" pitchFamily="34" charset="0"/>
                          <a:ea typeface="Verdana" panose="020B0604030504040204" pitchFamily="34" charset="0"/>
                          <a:cs typeface="Calibri" panose="020F0502020204030204" pitchFamily="34" charset="0"/>
                        </a:rPr>
                        <a:t>Manufacturing</a:t>
                      </a:r>
                    </a:p>
                    <a:p>
                      <a:pPr marL="171450" marR="0" lvl="1" indent="-171450" algn="just" defTabSz="1219170" rtl="0" eaLnBrk="1" fontAlgn="auto" latinLnBrk="0" hangingPunct="1">
                        <a:lnSpc>
                          <a:spcPct val="100000"/>
                        </a:lnSpc>
                        <a:spcBef>
                          <a:spcPts val="0"/>
                        </a:spcBef>
                        <a:spcAft>
                          <a:spcPts val="600"/>
                        </a:spcAft>
                        <a:buClrTx/>
                        <a:buSzTx/>
                        <a:buFont typeface="Arial" panose="020B0604020202020204" pitchFamily="34" charset="0"/>
                        <a:buChar char="•"/>
                        <a:tabLst>
                          <a:tab pos="398463" algn="l"/>
                        </a:tabLst>
                        <a:defRPr/>
                      </a:pPr>
                      <a:r>
                        <a:rPr lang="en-US" sz="800" b="0" kern="1200" baseline="0" dirty="0">
                          <a:solidFill>
                            <a:srgbClr val="000000"/>
                          </a:solidFill>
                          <a:latin typeface="Calibri" panose="020F0502020204030204" pitchFamily="34" charset="0"/>
                          <a:ea typeface="Verdana" panose="020B0604030504040204" pitchFamily="34" charset="0"/>
                          <a:cs typeface="Calibri" panose="020F0502020204030204" pitchFamily="34" charset="0"/>
                        </a:rPr>
                        <a:t>Consumer Business</a:t>
                      </a:r>
                    </a:p>
                    <a:p>
                      <a:pPr marL="171450" marR="0" lvl="1" indent="-171450" algn="just" defTabSz="1219170" rtl="0" eaLnBrk="1" fontAlgn="auto" latinLnBrk="0" hangingPunct="1">
                        <a:lnSpc>
                          <a:spcPct val="100000"/>
                        </a:lnSpc>
                        <a:spcBef>
                          <a:spcPts val="0"/>
                        </a:spcBef>
                        <a:spcAft>
                          <a:spcPts val="600"/>
                        </a:spcAft>
                        <a:buClrTx/>
                        <a:buSzTx/>
                        <a:buFont typeface="Arial" panose="020B0604020202020204" pitchFamily="34" charset="0"/>
                        <a:buChar char="•"/>
                        <a:tabLst>
                          <a:tab pos="398463" algn="l"/>
                        </a:tabLst>
                        <a:defRPr/>
                      </a:pPr>
                      <a:r>
                        <a:rPr lang="en-US" sz="800" b="0" kern="1200" baseline="0" dirty="0">
                          <a:solidFill>
                            <a:srgbClr val="000000"/>
                          </a:solidFill>
                          <a:latin typeface="Calibri" panose="020F0502020204030204" pitchFamily="34" charset="0"/>
                          <a:ea typeface="Verdana" panose="020B0604030504040204" pitchFamily="34" charset="0"/>
                          <a:cs typeface="Calibri" panose="020F0502020204030204" pitchFamily="34" charset="0"/>
                        </a:rPr>
                        <a:t>Logistics</a:t>
                      </a:r>
                    </a:p>
                    <a:p>
                      <a:pPr marL="171450" marR="0" lvl="1" indent="-171450" algn="just" defTabSz="1219170" rtl="0" eaLnBrk="1" fontAlgn="auto" latinLnBrk="0" hangingPunct="1">
                        <a:lnSpc>
                          <a:spcPct val="100000"/>
                        </a:lnSpc>
                        <a:spcBef>
                          <a:spcPts val="0"/>
                        </a:spcBef>
                        <a:spcAft>
                          <a:spcPts val="600"/>
                        </a:spcAft>
                        <a:buClrTx/>
                        <a:buSzTx/>
                        <a:buFont typeface="Arial" panose="020B0604020202020204" pitchFamily="34" charset="0"/>
                        <a:buChar char="•"/>
                        <a:tabLst>
                          <a:tab pos="398463" algn="l"/>
                        </a:tabLst>
                        <a:defRPr/>
                      </a:pPr>
                      <a:r>
                        <a:rPr lang="en-US" sz="800" b="0" kern="1200" baseline="0" dirty="0">
                          <a:solidFill>
                            <a:srgbClr val="000000"/>
                          </a:solidFill>
                          <a:latin typeface="Calibri" panose="020F0502020204030204" pitchFamily="34" charset="0"/>
                          <a:ea typeface="Verdana" panose="020B0604030504040204" pitchFamily="34" charset="0"/>
                          <a:cs typeface="Calibri" panose="020F0502020204030204" pitchFamily="34" charset="0"/>
                        </a:rPr>
                        <a:t>Financial Services</a:t>
                      </a:r>
                    </a:p>
                    <a:p>
                      <a:pPr marL="171450" marR="0" lvl="1" indent="-171450" algn="just" defTabSz="1219170" rtl="0" eaLnBrk="1" fontAlgn="auto" latinLnBrk="0" hangingPunct="1">
                        <a:lnSpc>
                          <a:spcPct val="100000"/>
                        </a:lnSpc>
                        <a:spcBef>
                          <a:spcPts val="0"/>
                        </a:spcBef>
                        <a:spcAft>
                          <a:spcPts val="600"/>
                        </a:spcAft>
                        <a:buClrTx/>
                        <a:buSzTx/>
                        <a:buFont typeface="Arial" panose="020B0604020202020204" pitchFamily="34" charset="0"/>
                        <a:buChar char="•"/>
                        <a:tabLst>
                          <a:tab pos="398463" algn="l"/>
                        </a:tabLst>
                        <a:defRPr/>
                      </a:pPr>
                      <a:r>
                        <a:rPr lang="en-US" sz="800" b="0" kern="1200" baseline="0" dirty="0">
                          <a:solidFill>
                            <a:srgbClr val="000000"/>
                          </a:solidFill>
                          <a:latin typeface="Calibri" panose="020F0502020204030204" pitchFamily="34" charset="0"/>
                          <a:ea typeface="Verdana" panose="020B0604030504040204" pitchFamily="34" charset="0"/>
                          <a:cs typeface="Calibri" panose="020F0502020204030204" pitchFamily="34" charset="0"/>
                        </a:rPr>
                        <a:t>Real Estate</a:t>
                      </a:r>
                    </a:p>
                    <a:p>
                      <a:pPr marL="171450" marR="0" lvl="1" indent="-171450" algn="just" defTabSz="1219170" rtl="0" eaLnBrk="1" fontAlgn="auto" latinLnBrk="0" hangingPunct="1">
                        <a:lnSpc>
                          <a:spcPct val="100000"/>
                        </a:lnSpc>
                        <a:spcBef>
                          <a:spcPts val="0"/>
                        </a:spcBef>
                        <a:spcAft>
                          <a:spcPts val="600"/>
                        </a:spcAft>
                        <a:buClrTx/>
                        <a:buSzTx/>
                        <a:buFont typeface="Arial" panose="020B0604020202020204" pitchFamily="34" charset="0"/>
                        <a:buChar char="•"/>
                        <a:tabLst>
                          <a:tab pos="398463" algn="l"/>
                        </a:tabLst>
                        <a:defRPr/>
                      </a:pPr>
                      <a:r>
                        <a:rPr lang="en-US" sz="800" b="0" kern="1200" baseline="0" dirty="0">
                          <a:solidFill>
                            <a:srgbClr val="000000"/>
                          </a:solidFill>
                          <a:latin typeface="Calibri" panose="020F0502020204030204" pitchFamily="34" charset="0"/>
                          <a:ea typeface="Verdana" panose="020B0604030504040204" pitchFamily="34" charset="0"/>
                          <a:cs typeface="Calibri" panose="020F0502020204030204" pitchFamily="34" charset="0"/>
                        </a:rPr>
                        <a:t>Technology</a:t>
                      </a:r>
                    </a:p>
                  </a:txBody>
                  <a:tcPr marL="68580" marR="68580" marT="34290" marB="34290">
                    <a:lnT w="19050" cap="flat" cmpd="sng" algn="ctr">
                      <a:solidFill>
                        <a:schemeClr val="accent1"/>
                      </a:solidFill>
                      <a:prstDash val="solid"/>
                      <a:round/>
                      <a:headEnd type="none" w="med" len="med"/>
                      <a:tailEnd type="none" w="med" len="med"/>
                    </a:lnT>
                    <a:noFill/>
                  </a:tcPr>
                </a:tc>
                <a:extLst>
                  <a:ext uri="{0D108BD9-81ED-4DB2-BD59-A6C34878D82A}">
                    <a16:rowId xmlns:a16="http://schemas.microsoft.com/office/drawing/2014/main" val="4131603174"/>
                  </a:ext>
                </a:extLst>
              </a:tr>
            </a:tbl>
          </a:graphicData>
        </a:graphic>
      </p:graphicFrame>
      <p:sp>
        <p:nvSpPr>
          <p:cNvPr id="36" name="Freeform 984"/>
          <p:cNvSpPr>
            <a:spLocks noChangeAspect="1" noEditPoints="1"/>
          </p:cNvSpPr>
          <p:nvPr/>
        </p:nvSpPr>
        <p:spPr bwMode="auto">
          <a:xfrm>
            <a:off x="4731218" y="3071688"/>
            <a:ext cx="171955" cy="171450"/>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393 w 512"/>
              <a:gd name="T11" fmla="*/ 132 h 512"/>
              <a:gd name="T12" fmla="*/ 255 w 512"/>
              <a:gd name="T13" fmla="*/ 410 h 512"/>
              <a:gd name="T14" fmla="*/ 245 w 512"/>
              <a:gd name="T15" fmla="*/ 416 h 512"/>
              <a:gd name="T16" fmla="*/ 244 w 512"/>
              <a:gd name="T17" fmla="*/ 416 h 512"/>
              <a:gd name="T18" fmla="*/ 235 w 512"/>
              <a:gd name="T19" fmla="*/ 409 h 512"/>
              <a:gd name="T20" fmla="*/ 200 w 512"/>
              <a:gd name="T21" fmla="*/ 312 h 512"/>
              <a:gd name="T22" fmla="*/ 103 w 512"/>
              <a:gd name="T23" fmla="*/ 276 h 512"/>
              <a:gd name="T24" fmla="*/ 96 w 512"/>
              <a:gd name="T25" fmla="*/ 267 h 512"/>
              <a:gd name="T26" fmla="*/ 102 w 512"/>
              <a:gd name="T27" fmla="*/ 257 h 512"/>
              <a:gd name="T28" fmla="*/ 379 w 512"/>
              <a:gd name="T29" fmla="*/ 118 h 512"/>
              <a:gd name="T30" fmla="*/ 391 w 512"/>
              <a:gd name="T31" fmla="*/ 120 h 512"/>
              <a:gd name="T32" fmla="*/ 393 w 512"/>
              <a:gd name="T33" fmla="*/ 132 h 512"/>
              <a:gd name="T34" fmla="*/ 133 w 512"/>
              <a:gd name="T35" fmla="*/ 265 h 512"/>
              <a:gd name="T36" fmla="*/ 360 w 512"/>
              <a:gd name="T37" fmla="*/ 152 h 512"/>
              <a:gd name="T38" fmla="*/ 247 w 512"/>
              <a:gd name="T39" fmla="*/ 378 h 512"/>
              <a:gd name="T40" fmla="*/ 218 w 512"/>
              <a:gd name="T41" fmla="*/ 300 h 512"/>
              <a:gd name="T42" fmla="*/ 212 w 512"/>
              <a:gd name="T43" fmla="*/ 294 h 512"/>
              <a:gd name="T44" fmla="*/ 133 w 512"/>
              <a:gd name="T45" fmla="*/ 265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393" y="132"/>
                </a:moveTo>
                <a:cubicBezTo>
                  <a:pt x="255" y="410"/>
                  <a:pt x="255" y="410"/>
                  <a:pt x="255" y="410"/>
                </a:cubicBezTo>
                <a:cubicBezTo>
                  <a:pt x="253" y="413"/>
                  <a:pt x="249" y="416"/>
                  <a:pt x="245" y="416"/>
                </a:cubicBezTo>
                <a:cubicBezTo>
                  <a:pt x="245" y="416"/>
                  <a:pt x="245" y="416"/>
                  <a:pt x="244" y="416"/>
                </a:cubicBezTo>
                <a:cubicBezTo>
                  <a:pt x="240" y="415"/>
                  <a:pt x="236" y="413"/>
                  <a:pt x="235" y="409"/>
                </a:cubicBezTo>
                <a:cubicBezTo>
                  <a:pt x="200" y="312"/>
                  <a:pt x="200" y="312"/>
                  <a:pt x="200" y="312"/>
                </a:cubicBezTo>
                <a:cubicBezTo>
                  <a:pt x="103" y="276"/>
                  <a:pt x="103" y="276"/>
                  <a:pt x="103" y="276"/>
                </a:cubicBezTo>
                <a:cubicBezTo>
                  <a:pt x="99" y="275"/>
                  <a:pt x="96" y="271"/>
                  <a:pt x="96" y="267"/>
                </a:cubicBezTo>
                <a:cubicBezTo>
                  <a:pt x="95" y="263"/>
                  <a:pt x="98" y="259"/>
                  <a:pt x="102" y="257"/>
                </a:cubicBezTo>
                <a:cubicBezTo>
                  <a:pt x="379" y="118"/>
                  <a:pt x="379" y="118"/>
                  <a:pt x="379" y="118"/>
                </a:cubicBezTo>
                <a:cubicBezTo>
                  <a:pt x="383" y="116"/>
                  <a:pt x="388" y="117"/>
                  <a:pt x="391" y="120"/>
                </a:cubicBezTo>
                <a:cubicBezTo>
                  <a:pt x="394" y="123"/>
                  <a:pt x="395" y="128"/>
                  <a:pt x="393" y="132"/>
                </a:cubicBezTo>
                <a:close/>
                <a:moveTo>
                  <a:pt x="133" y="265"/>
                </a:moveTo>
                <a:cubicBezTo>
                  <a:pt x="360" y="152"/>
                  <a:pt x="360" y="152"/>
                  <a:pt x="360" y="152"/>
                </a:cubicBezTo>
                <a:cubicBezTo>
                  <a:pt x="247" y="378"/>
                  <a:pt x="247" y="378"/>
                  <a:pt x="247" y="378"/>
                </a:cubicBezTo>
                <a:cubicBezTo>
                  <a:pt x="218" y="300"/>
                  <a:pt x="218" y="300"/>
                  <a:pt x="218" y="300"/>
                </a:cubicBezTo>
                <a:cubicBezTo>
                  <a:pt x="217" y="297"/>
                  <a:pt x="215" y="295"/>
                  <a:pt x="212" y="294"/>
                </a:cubicBezTo>
                <a:lnTo>
                  <a:pt x="133" y="265"/>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pPr defTabSz="914378">
              <a:defRPr/>
            </a:pPr>
            <a:endParaRPr lang="en-GB">
              <a:solidFill>
                <a:prstClr val="black"/>
              </a:solidFill>
              <a:latin typeface="Calibri" panose="020F0502020204030204" pitchFamily="34" charset="0"/>
              <a:cs typeface="Calibri" panose="020F0502020204030204" pitchFamily="34" charset="0"/>
            </a:endParaRPr>
          </a:p>
        </p:txBody>
      </p:sp>
      <p:graphicFrame>
        <p:nvGraphicFramePr>
          <p:cNvPr id="41" name="Table 40"/>
          <p:cNvGraphicFramePr>
            <a:graphicFrameLocks noGrp="1"/>
          </p:cNvGraphicFramePr>
          <p:nvPr/>
        </p:nvGraphicFramePr>
        <p:xfrm>
          <a:off x="6953601" y="2979281"/>
          <a:ext cx="1704696" cy="1352550"/>
        </p:xfrm>
        <a:graphic>
          <a:graphicData uri="http://schemas.openxmlformats.org/drawingml/2006/table">
            <a:tbl>
              <a:tblPr firstRow="1" bandRow="1">
                <a:tableStyleId>{5C22544A-7EE6-4342-B048-85BDC9FD1C3A}</a:tableStyleId>
              </a:tblPr>
              <a:tblGrid>
                <a:gridCol w="1704696">
                  <a:extLst>
                    <a:ext uri="{9D8B030D-6E8A-4147-A177-3AD203B41FA5}">
                      <a16:colId xmlns:a16="http://schemas.microsoft.com/office/drawing/2014/main" val="1337100576"/>
                    </a:ext>
                  </a:extLst>
                </a:gridCol>
              </a:tblGrid>
              <a:tr h="278130">
                <a:tc>
                  <a:txBody>
                    <a:bodyPr/>
                    <a:lstStyle/>
                    <a:p>
                      <a:r>
                        <a:rPr lang="en-US" sz="900" dirty="0">
                          <a:solidFill>
                            <a:schemeClr val="tx1"/>
                          </a:solidFill>
                          <a:latin typeface="Calibri" panose="020F0502020204030204" pitchFamily="34" charset="0"/>
                          <a:cs typeface="Calibri" panose="020F0502020204030204" pitchFamily="34" charset="0"/>
                        </a:rPr>
                        <a:t>Professional Activities</a:t>
                      </a:r>
                    </a:p>
                  </a:txBody>
                  <a:tcPr marL="68580" marR="68580" marT="34290" marB="34290" anchor="b">
                    <a:lnB w="19050" cap="flat" cmpd="sng" algn="ctr">
                      <a:solidFill>
                        <a:schemeClr val="accent1"/>
                      </a:solidFill>
                      <a:prstDash val="solid"/>
                      <a:round/>
                      <a:headEnd type="none" w="med" len="med"/>
                      <a:tailEnd type="none" w="med" len="med"/>
                    </a:lnB>
                    <a:noFill/>
                  </a:tcPr>
                </a:tc>
                <a:extLst>
                  <a:ext uri="{0D108BD9-81ED-4DB2-BD59-A6C34878D82A}">
                    <a16:rowId xmlns:a16="http://schemas.microsoft.com/office/drawing/2014/main" val="3105025486"/>
                  </a:ext>
                </a:extLst>
              </a:tr>
              <a:tr h="1022985">
                <a:tc>
                  <a:txBody>
                    <a:bodyPr/>
                    <a:lstStyle/>
                    <a:p>
                      <a:pPr marL="171450" marR="0" lvl="1" indent="-171450" algn="just" defTabSz="1219170" rtl="0" eaLnBrk="1" fontAlgn="auto" latinLnBrk="0" hangingPunct="1">
                        <a:lnSpc>
                          <a:spcPct val="100000"/>
                        </a:lnSpc>
                        <a:spcBef>
                          <a:spcPts val="0"/>
                        </a:spcBef>
                        <a:spcAft>
                          <a:spcPts val="600"/>
                        </a:spcAft>
                        <a:buClrTx/>
                        <a:buSzTx/>
                        <a:buFont typeface="Arial" panose="020B0604020202020204" pitchFamily="34" charset="0"/>
                        <a:buChar char="•"/>
                        <a:tabLst>
                          <a:tab pos="398463" algn="l"/>
                        </a:tabLst>
                        <a:defRPr/>
                      </a:pPr>
                      <a:r>
                        <a:rPr lang="en-GB" altLang="ja-JP" sz="800" b="0" kern="1200" baseline="0" dirty="0">
                          <a:solidFill>
                            <a:srgbClr val="000000"/>
                          </a:solidFill>
                          <a:latin typeface="Calibri" panose="020F0502020204030204" pitchFamily="34" charset="0"/>
                          <a:ea typeface="Verdana" panose="020B0604030504040204" pitchFamily="34" charset="0"/>
                          <a:cs typeface="Calibri" panose="020F0502020204030204" pitchFamily="34" charset="0"/>
                        </a:rPr>
                        <a:t>Member of Vietnam Tax Consultants' Association  (VTCA)</a:t>
                      </a:r>
                    </a:p>
                    <a:p>
                      <a:pPr marL="171450" marR="0" lvl="1" indent="-171450" algn="just" defTabSz="1219170" rtl="0" eaLnBrk="1" fontAlgn="auto" latinLnBrk="0" hangingPunct="1">
                        <a:lnSpc>
                          <a:spcPct val="100000"/>
                        </a:lnSpc>
                        <a:spcBef>
                          <a:spcPts val="0"/>
                        </a:spcBef>
                        <a:spcAft>
                          <a:spcPts val="600"/>
                        </a:spcAft>
                        <a:buClrTx/>
                        <a:buSzTx/>
                        <a:buFont typeface="Arial" panose="020B0604020202020204" pitchFamily="34" charset="0"/>
                        <a:buChar char="•"/>
                        <a:tabLst>
                          <a:tab pos="398463" algn="l"/>
                        </a:tabLst>
                        <a:defRPr/>
                      </a:pPr>
                      <a:r>
                        <a:rPr lang="en-US" sz="800" b="0" kern="1200" baseline="0" dirty="0">
                          <a:solidFill>
                            <a:srgbClr val="000000"/>
                          </a:solidFill>
                          <a:latin typeface="Calibri" panose="020F0502020204030204" pitchFamily="34" charset="0"/>
                          <a:ea typeface="Verdana" panose="020B0604030504040204" pitchFamily="34" charset="0"/>
                          <a:cs typeface="Calibri" panose="020F0502020204030204" pitchFamily="34" charset="0"/>
                        </a:rPr>
                        <a:t>Certificate of National Practicing Tax Procedures</a:t>
                      </a:r>
                    </a:p>
                    <a:p>
                      <a:pPr marL="171450" marR="0" lvl="1" indent="-171450" algn="just" defTabSz="1219170" rtl="0" eaLnBrk="1" fontAlgn="auto" latinLnBrk="0" hangingPunct="1">
                        <a:lnSpc>
                          <a:spcPct val="100000"/>
                        </a:lnSpc>
                        <a:spcBef>
                          <a:spcPts val="0"/>
                        </a:spcBef>
                        <a:spcAft>
                          <a:spcPts val="600"/>
                        </a:spcAft>
                        <a:buClrTx/>
                        <a:buSzTx/>
                        <a:buFont typeface="Arial" panose="020B0604020202020204" pitchFamily="34" charset="0"/>
                        <a:buChar char="•"/>
                        <a:tabLst>
                          <a:tab pos="398463" algn="l"/>
                        </a:tabLst>
                        <a:defRPr/>
                      </a:pPr>
                      <a:r>
                        <a:rPr lang="en-US" sz="800" b="0" kern="1200" baseline="0" dirty="0">
                          <a:solidFill>
                            <a:srgbClr val="000000"/>
                          </a:solidFill>
                          <a:latin typeface="Calibri" panose="020F0502020204030204" pitchFamily="34" charset="0"/>
                          <a:ea typeface="Verdana" panose="020B0604030504040204" pitchFamily="34" charset="0"/>
                          <a:cs typeface="Calibri" panose="020F0502020204030204" pitchFamily="34" charset="0"/>
                        </a:rPr>
                        <a:t>Transfer Pricing Certificate issued by the Chartered Institution of Taxation (UK)</a:t>
                      </a:r>
                      <a:endParaRPr lang="en-US" altLang="ja-JP" sz="800" b="0" kern="1200" baseline="0" dirty="0">
                        <a:solidFill>
                          <a:srgbClr val="000000"/>
                        </a:solidFill>
                        <a:latin typeface="Calibri" panose="020F0502020204030204" pitchFamily="34" charset="0"/>
                        <a:ea typeface="Verdana" panose="020B0604030504040204" pitchFamily="34" charset="0"/>
                        <a:cs typeface="Calibri" panose="020F0502020204030204" pitchFamily="34" charset="0"/>
                      </a:endParaRPr>
                    </a:p>
                  </a:txBody>
                  <a:tcPr marL="68580" marR="68580" marT="34290" marB="34290">
                    <a:lnT w="19050" cap="flat" cmpd="sng" algn="ctr">
                      <a:solidFill>
                        <a:schemeClr val="accent1"/>
                      </a:solidFill>
                      <a:prstDash val="solid"/>
                      <a:round/>
                      <a:headEnd type="none" w="med" len="med"/>
                      <a:tailEnd type="none" w="med" len="med"/>
                    </a:lnT>
                    <a:noFill/>
                  </a:tcPr>
                </a:tc>
                <a:extLst>
                  <a:ext uri="{0D108BD9-81ED-4DB2-BD59-A6C34878D82A}">
                    <a16:rowId xmlns:a16="http://schemas.microsoft.com/office/drawing/2014/main" val="4131603174"/>
                  </a:ext>
                </a:extLst>
              </a:tr>
            </a:tbl>
          </a:graphicData>
        </a:graphic>
      </p:graphicFrame>
      <p:sp>
        <p:nvSpPr>
          <p:cNvPr id="42" name="Freeform 984"/>
          <p:cNvSpPr>
            <a:spLocks noChangeAspect="1" noEditPoints="1"/>
          </p:cNvSpPr>
          <p:nvPr/>
        </p:nvSpPr>
        <p:spPr bwMode="auto">
          <a:xfrm>
            <a:off x="6801569" y="3074152"/>
            <a:ext cx="171955" cy="171450"/>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393 w 512"/>
              <a:gd name="T11" fmla="*/ 132 h 512"/>
              <a:gd name="T12" fmla="*/ 255 w 512"/>
              <a:gd name="T13" fmla="*/ 410 h 512"/>
              <a:gd name="T14" fmla="*/ 245 w 512"/>
              <a:gd name="T15" fmla="*/ 416 h 512"/>
              <a:gd name="T16" fmla="*/ 244 w 512"/>
              <a:gd name="T17" fmla="*/ 416 h 512"/>
              <a:gd name="T18" fmla="*/ 235 w 512"/>
              <a:gd name="T19" fmla="*/ 409 h 512"/>
              <a:gd name="T20" fmla="*/ 200 w 512"/>
              <a:gd name="T21" fmla="*/ 312 h 512"/>
              <a:gd name="T22" fmla="*/ 103 w 512"/>
              <a:gd name="T23" fmla="*/ 276 h 512"/>
              <a:gd name="T24" fmla="*/ 96 w 512"/>
              <a:gd name="T25" fmla="*/ 267 h 512"/>
              <a:gd name="T26" fmla="*/ 102 w 512"/>
              <a:gd name="T27" fmla="*/ 257 h 512"/>
              <a:gd name="T28" fmla="*/ 379 w 512"/>
              <a:gd name="T29" fmla="*/ 118 h 512"/>
              <a:gd name="T30" fmla="*/ 391 w 512"/>
              <a:gd name="T31" fmla="*/ 120 h 512"/>
              <a:gd name="T32" fmla="*/ 393 w 512"/>
              <a:gd name="T33" fmla="*/ 132 h 512"/>
              <a:gd name="T34" fmla="*/ 133 w 512"/>
              <a:gd name="T35" fmla="*/ 265 h 512"/>
              <a:gd name="T36" fmla="*/ 360 w 512"/>
              <a:gd name="T37" fmla="*/ 152 h 512"/>
              <a:gd name="T38" fmla="*/ 247 w 512"/>
              <a:gd name="T39" fmla="*/ 378 h 512"/>
              <a:gd name="T40" fmla="*/ 218 w 512"/>
              <a:gd name="T41" fmla="*/ 300 h 512"/>
              <a:gd name="T42" fmla="*/ 212 w 512"/>
              <a:gd name="T43" fmla="*/ 294 h 512"/>
              <a:gd name="T44" fmla="*/ 133 w 512"/>
              <a:gd name="T45" fmla="*/ 265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393" y="132"/>
                </a:moveTo>
                <a:cubicBezTo>
                  <a:pt x="255" y="410"/>
                  <a:pt x="255" y="410"/>
                  <a:pt x="255" y="410"/>
                </a:cubicBezTo>
                <a:cubicBezTo>
                  <a:pt x="253" y="413"/>
                  <a:pt x="249" y="416"/>
                  <a:pt x="245" y="416"/>
                </a:cubicBezTo>
                <a:cubicBezTo>
                  <a:pt x="245" y="416"/>
                  <a:pt x="245" y="416"/>
                  <a:pt x="244" y="416"/>
                </a:cubicBezTo>
                <a:cubicBezTo>
                  <a:pt x="240" y="415"/>
                  <a:pt x="236" y="413"/>
                  <a:pt x="235" y="409"/>
                </a:cubicBezTo>
                <a:cubicBezTo>
                  <a:pt x="200" y="312"/>
                  <a:pt x="200" y="312"/>
                  <a:pt x="200" y="312"/>
                </a:cubicBezTo>
                <a:cubicBezTo>
                  <a:pt x="103" y="276"/>
                  <a:pt x="103" y="276"/>
                  <a:pt x="103" y="276"/>
                </a:cubicBezTo>
                <a:cubicBezTo>
                  <a:pt x="99" y="275"/>
                  <a:pt x="96" y="271"/>
                  <a:pt x="96" y="267"/>
                </a:cubicBezTo>
                <a:cubicBezTo>
                  <a:pt x="95" y="263"/>
                  <a:pt x="98" y="259"/>
                  <a:pt x="102" y="257"/>
                </a:cubicBezTo>
                <a:cubicBezTo>
                  <a:pt x="379" y="118"/>
                  <a:pt x="379" y="118"/>
                  <a:pt x="379" y="118"/>
                </a:cubicBezTo>
                <a:cubicBezTo>
                  <a:pt x="383" y="116"/>
                  <a:pt x="388" y="117"/>
                  <a:pt x="391" y="120"/>
                </a:cubicBezTo>
                <a:cubicBezTo>
                  <a:pt x="394" y="123"/>
                  <a:pt x="395" y="128"/>
                  <a:pt x="393" y="132"/>
                </a:cubicBezTo>
                <a:close/>
                <a:moveTo>
                  <a:pt x="133" y="265"/>
                </a:moveTo>
                <a:cubicBezTo>
                  <a:pt x="360" y="152"/>
                  <a:pt x="360" y="152"/>
                  <a:pt x="360" y="152"/>
                </a:cubicBezTo>
                <a:cubicBezTo>
                  <a:pt x="247" y="378"/>
                  <a:pt x="247" y="378"/>
                  <a:pt x="247" y="378"/>
                </a:cubicBezTo>
                <a:cubicBezTo>
                  <a:pt x="218" y="300"/>
                  <a:pt x="218" y="300"/>
                  <a:pt x="218" y="300"/>
                </a:cubicBezTo>
                <a:cubicBezTo>
                  <a:pt x="217" y="297"/>
                  <a:pt x="215" y="295"/>
                  <a:pt x="212" y="294"/>
                </a:cubicBezTo>
                <a:lnTo>
                  <a:pt x="133" y="265"/>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pPr defTabSz="914378">
              <a:defRPr/>
            </a:pPr>
            <a:endParaRPr lang="en-GB">
              <a:solidFill>
                <a:prstClr val="black"/>
              </a:solidFill>
              <a:latin typeface="Calibri" panose="020F0502020204030204" pitchFamily="34" charset="0"/>
              <a:cs typeface="Calibri" panose="020F0502020204030204" pitchFamily="34" charset="0"/>
            </a:endParaRPr>
          </a:p>
        </p:txBody>
      </p:sp>
      <p:sp>
        <p:nvSpPr>
          <p:cNvPr id="45" name="Freeform 44"/>
          <p:cNvSpPr/>
          <p:nvPr/>
        </p:nvSpPr>
        <p:spPr bwMode="gray">
          <a:xfrm>
            <a:off x="8320217" y="841871"/>
            <a:ext cx="676161" cy="867995"/>
          </a:xfrm>
          <a:custGeom>
            <a:avLst/>
            <a:gdLst>
              <a:gd name="connsiteX0" fmla="*/ 450775 w 901548"/>
              <a:gd name="connsiteY0" fmla="*/ 1157326 h 1157326"/>
              <a:gd name="connsiteX1" fmla="*/ 450775 w 901548"/>
              <a:gd name="connsiteY1" fmla="*/ 1157326 h 1157326"/>
              <a:gd name="connsiteX2" fmla="*/ 450774 w 901548"/>
              <a:gd name="connsiteY2" fmla="*/ 1157326 h 1157326"/>
              <a:gd name="connsiteX3" fmla="*/ 5780 w 901548"/>
              <a:gd name="connsiteY3" fmla="*/ 0 h 1157326"/>
              <a:gd name="connsiteX4" fmla="*/ 895770 w 901548"/>
              <a:gd name="connsiteY4" fmla="*/ 0 h 1157326"/>
              <a:gd name="connsiteX5" fmla="*/ 901548 w 901548"/>
              <a:gd name="connsiteY5" fmla="*/ 57318 h 1157326"/>
              <a:gd name="connsiteX6" fmla="*/ 901548 w 901548"/>
              <a:gd name="connsiteY6" fmla="*/ 706561 h 1157326"/>
              <a:gd name="connsiteX7" fmla="*/ 892391 w 901548"/>
              <a:gd name="connsiteY7" fmla="*/ 797398 h 1157326"/>
              <a:gd name="connsiteX8" fmla="*/ 541621 w 901548"/>
              <a:gd name="connsiteY8" fmla="*/ 1148168 h 1157326"/>
              <a:gd name="connsiteX9" fmla="*/ 450775 w 901548"/>
              <a:gd name="connsiteY9" fmla="*/ 1157326 h 1157326"/>
              <a:gd name="connsiteX10" fmla="*/ 359928 w 901548"/>
              <a:gd name="connsiteY10" fmla="*/ 1148168 h 1157326"/>
              <a:gd name="connsiteX11" fmla="*/ 0 w 901548"/>
              <a:gd name="connsiteY11" fmla="*/ 706551 h 1157326"/>
              <a:gd name="connsiteX12" fmla="*/ 0 w 901548"/>
              <a:gd name="connsiteY12" fmla="*/ 57337 h 1157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01548" h="1157326">
                <a:moveTo>
                  <a:pt x="450775" y="1157326"/>
                </a:moveTo>
                <a:lnTo>
                  <a:pt x="450775" y="1157326"/>
                </a:lnTo>
                <a:lnTo>
                  <a:pt x="450774" y="1157326"/>
                </a:lnTo>
                <a:close/>
                <a:moveTo>
                  <a:pt x="5780" y="0"/>
                </a:moveTo>
                <a:lnTo>
                  <a:pt x="895770" y="0"/>
                </a:lnTo>
                <a:lnTo>
                  <a:pt x="901548" y="57318"/>
                </a:lnTo>
                <a:lnTo>
                  <a:pt x="901548" y="706561"/>
                </a:lnTo>
                <a:lnTo>
                  <a:pt x="892391" y="797398"/>
                </a:lnTo>
                <a:cubicBezTo>
                  <a:pt x="856362" y="973464"/>
                  <a:pt x="717687" y="1112140"/>
                  <a:pt x="541621" y="1148168"/>
                </a:cubicBezTo>
                <a:lnTo>
                  <a:pt x="450775" y="1157326"/>
                </a:lnTo>
                <a:lnTo>
                  <a:pt x="359928" y="1148168"/>
                </a:lnTo>
                <a:cubicBezTo>
                  <a:pt x="154518" y="1106135"/>
                  <a:pt x="0" y="924388"/>
                  <a:pt x="0" y="706551"/>
                </a:cubicBezTo>
                <a:lnTo>
                  <a:pt x="0" y="57337"/>
                </a:lnTo>
                <a:close/>
              </a:path>
            </a:pathLst>
          </a:custGeom>
          <a:solidFill>
            <a:schemeClr val="accent1"/>
          </a:solidFill>
          <a:ln w="19050" algn="ctr">
            <a:noFill/>
            <a:miter lim="800000"/>
            <a:headEnd/>
            <a:tailEnd/>
          </a:ln>
        </p:spPr>
        <p:txBody>
          <a:bodyPr wrap="square" lIns="66675" tIns="66675" rIns="66675" bIns="66675" rtlCol="0" anchor="ctr"/>
          <a:lstStyle/>
          <a:p>
            <a:pPr algn="ctr" defTabSz="914378">
              <a:lnSpc>
                <a:spcPct val="106000"/>
              </a:lnSpc>
              <a:defRPr/>
            </a:pPr>
            <a:endParaRPr lang="en-US" sz="1200" b="1" dirty="0">
              <a:solidFill>
                <a:prstClr val="white"/>
              </a:solidFill>
              <a:latin typeface="Verdana"/>
            </a:endParaRPr>
          </a:p>
        </p:txBody>
      </p:sp>
      <p:graphicFrame>
        <p:nvGraphicFramePr>
          <p:cNvPr id="37" name="Table 36"/>
          <p:cNvGraphicFramePr>
            <a:graphicFrameLocks noGrp="1"/>
          </p:cNvGraphicFramePr>
          <p:nvPr/>
        </p:nvGraphicFramePr>
        <p:xfrm>
          <a:off x="4903173" y="4649449"/>
          <a:ext cx="3839386" cy="956310"/>
        </p:xfrm>
        <a:graphic>
          <a:graphicData uri="http://schemas.openxmlformats.org/drawingml/2006/table">
            <a:tbl>
              <a:tblPr firstRow="1" bandRow="1">
                <a:tableStyleId>{5C22544A-7EE6-4342-B048-85BDC9FD1C3A}</a:tableStyleId>
              </a:tblPr>
              <a:tblGrid>
                <a:gridCol w="3839386">
                  <a:extLst>
                    <a:ext uri="{9D8B030D-6E8A-4147-A177-3AD203B41FA5}">
                      <a16:colId xmlns:a16="http://schemas.microsoft.com/office/drawing/2014/main" val="1337100576"/>
                    </a:ext>
                  </a:extLst>
                </a:gridCol>
              </a:tblGrid>
              <a:tr h="278130">
                <a:tc>
                  <a:txBody>
                    <a:bodyPr/>
                    <a:lstStyle/>
                    <a:p>
                      <a:r>
                        <a:rPr lang="en-US" sz="900" dirty="0">
                          <a:solidFill>
                            <a:schemeClr val="tx1"/>
                          </a:solidFill>
                          <a:latin typeface="Calibri" panose="020F0502020204030204" pitchFamily="34" charset="0"/>
                          <a:cs typeface="Calibri" panose="020F0502020204030204" pitchFamily="34" charset="0"/>
                        </a:rPr>
                        <a:t>Tax Specialization</a:t>
                      </a:r>
                    </a:p>
                  </a:txBody>
                  <a:tcPr marL="68580" marR="68580" marT="34290" marB="34290" anchor="b">
                    <a:lnB w="19050" cap="flat" cmpd="sng" algn="ctr">
                      <a:solidFill>
                        <a:schemeClr val="accent1"/>
                      </a:solidFill>
                      <a:prstDash val="solid"/>
                      <a:round/>
                      <a:headEnd type="none" w="med" len="med"/>
                      <a:tailEnd type="none" w="med" len="med"/>
                    </a:lnB>
                    <a:noFill/>
                  </a:tcPr>
                </a:tc>
                <a:extLst>
                  <a:ext uri="{0D108BD9-81ED-4DB2-BD59-A6C34878D82A}">
                    <a16:rowId xmlns:a16="http://schemas.microsoft.com/office/drawing/2014/main" val="3105025486"/>
                  </a:ext>
                </a:extLst>
              </a:tr>
              <a:tr h="668655">
                <a:tc>
                  <a:txBody>
                    <a:bodyPr/>
                    <a:lstStyle/>
                    <a:p>
                      <a:pPr marL="171450" marR="0" lvl="1" indent="-171450" algn="just" defTabSz="1219170" rtl="0" eaLnBrk="1" fontAlgn="auto" latinLnBrk="0" hangingPunct="1">
                        <a:lnSpc>
                          <a:spcPct val="100000"/>
                        </a:lnSpc>
                        <a:spcBef>
                          <a:spcPts val="0"/>
                        </a:spcBef>
                        <a:spcAft>
                          <a:spcPts val="0"/>
                        </a:spcAft>
                        <a:buClrTx/>
                        <a:buSzTx/>
                        <a:buFont typeface="Arial" panose="020B0604020202020204" pitchFamily="34" charset="0"/>
                        <a:buChar char="•"/>
                        <a:tabLst>
                          <a:tab pos="398463" algn="l"/>
                        </a:tabLst>
                        <a:defRPr/>
                      </a:pPr>
                      <a:r>
                        <a:rPr lang="en-US" sz="800" b="0" kern="1200" baseline="0" dirty="0">
                          <a:solidFill>
                            <a:srgbClr val="000000"/>
                          </a:solidFill>
                          <a:latin typeface="Calibri" panose="020F0502020204030204" pitchFamily="34" charset="0"/>
                          <a:ea typeface="Verdana" panose="020B0604030504040204" pitchFamily="34" charset="0"/>
                          <a:cs typeface="Calibri" panose="020F0502020204030204" pitchFamily="34" charset="0"/>
                        </a:rPr>
                        <a:t>Strategic tax advice to Vietnamese and International Corporations invested into Vietnam</a:t>
                      </a:r>
                    </a:p>
                    <a:p>
                      <a:pPr marL="171450" marR="0" lvl="1" indent="-171450" algn="just" defTabSz="1219170" rtl="0" eaLnBrk="1" fontAlgn="auto" latinLnBrk="0" hangingPunct="1">
                        <a:lnSpc>
                          <a:spcPct val="100000"/>
                        </a:lnSpc>
                        <a:spcBef>
                          <a:spcPts val="0"/>
                        </a:spcBef>
                        <a:spcAft>
                          <a:spcPts val="0"/>
                        </a:spcAft>
                        <a:buClrTx/>
                        <a:buSzTx/>
                        <a:buFont typeface="Arial" panose="020B0604020202020204" pitchFamily="34" charset="0"/>
                        <a:buChar char="•"/>
                        <a:tabLst>
                          <a:tab pos="398463" algn="l"/>
                        </a:tabLst>
                        <a:defRPr/>
                      </a:pPr>
                      <a:r>
                        <a:rPr lang="en-US" sz="800" b="0" kern="1200" baseline="0" dirty="0">
                          <a:solidFill>
                            <a:srgbClr val="000000"/>
                          </a:solidFill>
                          <a:latin typeface="Calibri" panose="020F0502020204030204" pitchFamily="34" charset="0"/>
                          <a:ea typeface="Verdana" panose="020B0604030504040204" pitchFamily="34" charset="0"/>
                          <a:cs typeface="Calibri" panose="020F0502020204030204" pitchFamily="34" charset="0"/>
                        </a:rPr>
                        <a:t>Tax due diligence for various deals in Vietnam</a:t>
                      </a:r>
                    </a:p>
                    <a:p>
                      <a:pPr marL="171450" marR="0" lvl="1" indent="-171450" algn="just" defTabSz="1219170" rtl="0" eaLnBrk="1" fontAlgn="auto" latinLnBrk="0" hangingPunct="1">
                        <a:lnSpc>
                          <a:spcPct val="100000"/>
                        </a:lnSpc>
                        <a:spcBef>
                          <a:spcPts val="0"/>
                        </a:spcBef>
                        <a:spcAft>
                          <a:spcPts val="0"/>
                        </a:spcAft>
                        <a:buClrTx/>
                        <a:buSzTx/>
                        <a:buFont typeface="Arial" panose="020B0604020202020204" pitchFamily="34" charset="0"/>
                        <a:buChar char="•"/>
                        <a:tabLst>
                          <a:tab pos="398463" algn="l"/>
                        </a:tabLst>
                        <a:defRPr/>
                      </a:pPr>
                      <a:r>
                        <a:rPr lang="en-US" sz="800" b="0" kern="1200" baseline="0" dirty="0">
                          <a:solidFill>
                            <a:srgbClr val="000000"/>
                          </a:solidFill>
                          <a:latin typeface="Calibri" panose="020F0502020204030204" pitchFamily="34" charset="0"/>
                          <a:ea typeface="Verdana" panose="020B0604030504040204" pitchFamily="34" charset="0"/>
                          <a:cs typeface="Calibri" panose="020F0502020204030204" pitchFamily="34" charset="0"/>
                        </a:rPr>
                        <a:t>International tax advisory and application</a:t>
                      </a:r>
                    </a:p>
                    <a:p>
                      <a:pPr marL="171450" marR="0" lvl="1" indent="-171450" algn="just" defTabSz="1219170" rtl="0" eaLnBrk="1" fontAlgn="auto" latinLnBrk="0" hangingPunct="1">
                        <a:lnSpc>
                          <a:spcPct val="100000"/>
                        </a:lnSpc>
                        <a:spcBef>
                          <a:spcPts val="0"/>
                        </a:spcBef>
                        <a:spcAft>
                          <a:spcPts val="0"/>
                        </a:spcAft>
                        <a:buClrTx/>
                        <a:buSzTx/>
                        <a:buFont typeface="Arial" panose="020B0604020202020204" pitchFamily="34" charset="0"/>
                        <a:buChar char="•"/>
                        <a:tabLst>
                          <a:tab pos="398463" algn="l"/>
                        </a:tabLst>
                        <a:defRPr/>
                      </a:pPr>
                      <a:r>
                        <a:rPr lang="en-US" sz="800" b="0" kern="1200" baseline="0" dirty="0">
                          <a:solidFill>
                            <a:srgbClr val="000000"/>
                          </a:solidFill>
                          <a:latin typeface="Calibri" panose="020F0502020204030204" pitchFamily="34" charset="0"/>
                          <a:ea typeface="Verdana" panose="020B0604030504040204" pitchFamily="34" charset="0"/>
                          <a:cs typeface="Calibri" panose="020F0502020204030204" pitchFamily="34" charset="0"/>
                        </a:rPr>
                        <a:t>Corporate compliance</a:t>
                      </a:r>
                    </a:p>
                  </a:txBody>
                  <a:tcPr marL="68580" marR="68580" marT="34290" marB="34290">
                    <a:lnT w="19050" cap="flat" cmpd="sng" algn="ctr">
                      <a:solidFill>
                        <a:schemeClr val="accent1"/>
                      </a:solidFill>
                      <a:prstDash val="solid"/>
                      <a:round/>
                      <a:headEnd type="none" w="med" len="med"/>
                      <a:tailEnd type="none" w="med" len="med"/>
                    </a:lnT>
                    <a:noFill/>
                  </a:tcPr>
                </a:tc>
                <a:extLst>
                  <a:ext uri="{0D108BD9-81ED-4DB2-BD59-A6C34878D82A}">
                    <a16:rowId xmlns:a16="http://schemas.microsoft.com/office/drawing/2014/main" val="4131603174"/>
                  </a:ext>
                </a:extLst>
              </a:tr>
            </a:tbl>
          </a:graphicData>
        </a:graphic>
      </p:graphicFrame>
      <p:sp>
        <p:nvSpPr>
          <p:cNvPr id="38" name="Freeform 984"/>
          <p:cNvSpPr>
            <a:spLocks noChangeAspect="1" noEditPoints="1"/>
          </p:cNvSpPr>
          <p:nvPr/>
        </p:nvSpPr>
        <p:spPr bwMode="auto">
          <a:xfrm>
            <a:off x="4751832" y="4722892"/>
            <a:ext cx="171955" cy="171450"/>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393 w 512"/>
              <a:gd name="T11" fmla="*/ 132 h 512"/>
              <a:gd name="T12" fmla="*/ 255 w 512"/>
              <a:gd name="T13" fmla="*/ 410 h 512"/>
              <a:gd name="T14" fmla="*/ 245 w 512"/>
              <a:gd name="T15" fmla="*/ 416 h 512"/>
              <a:gd name="T16" fmla="*/ 244 w 512"/>
              <a:gd name="T17" fmla="*/ 416 h 512"/>
              <a:gd name="T18" fmla="*/ 235 w 512"/>
              <a:gd name="T19" fmla="*/ 409 h 512"/>
              <a:gd name="T20" fmla="*/ 200 w 512"/>
              <a:gd name="T21" fmla="*/ 312 h 512"/>
              <a:gd name="T22" fmla="*/ 103 w 512"/>
              <a:gd name="T23" fmla="*/ 276 h 512"/>
              <a:gd name="T24" fmla="*/ 96 w 512"/>
              <a:gd name="T25" fmla="*/ 267 h 512"/>
              <a:gd name="T26" fmla="*/ 102 w 512"/>
              <a:gd name="T27" fmla="*/ 257 h 512"/>
              <a:gd name="T28" fmla="*/ 379 w 512"/>
              <a:gd name="T29" fmla="*/ 118 h 512"/>
              <a:gd name="T30" fmla="*/ 391 w 512"/>
              <a:gd name="T31" fmla="*/ 120 h 512"/>
              <a:gd name="T32" fmla="*/ 393 w 512"/>
              <a:gd name="T33" fmla="*/ 132 h 512"/>
              <a:gd name="T34" fmla="*/ 133 w 512"/>
              <a:gd name="T35" fmla="*/ 265 h 512"/>
              <a:gd name="T36" fmla="*/ 360 w 512"/>
              <a:gd name="T37" fmla="*/ 152 h 512"/>
              <a:gd name="T38" fmla="*/ 247 w 512"/>
              <a:gd name="T39" fmla="*/ 378 h 512"/>
              <a:gd name="T40" fmla="*/ 218 w 512"/>
              <a:gd name="T41" fmla="*/ 300 h 512"/>
              <a:gd name="T42" fmla="*/ 212 w 512"/>
              <a:gd name="T43" fmla="*/ 294 h 512"/>
              <a:gd name="T44" fmla="*/ 133 w 512"/>
              <a:gd name="T45" fmla="*/ 265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393" y="132"/>
                </a:moveTo>
                <a:cubicBezTo>
                  <a:pt x="255" y="410"/>
                  <a:pt x="255" y="410"/>
                  <a:pt x="255" y="410"/>
                </a:cubicBezTo>
                <a:cubicBezTo>
                  <a:pt x="253" y="413"/>
                  <a:pt x="249" y="416"/>
                  <a:pt x="245" y="416"/>
                </a:cubicBezTo>
                <a:cubicBezTo>
                  <a:pt x="245" y="416"/>
                  <a:pt x="245" y="416"/>
                  <a:pt x="244" y="416"/>
                </a:cubicBezTo>
                <a:cubicBezTo>
                  <a:pt x="240" y="415"/>
                  <a:pt x="236" y="413"/>
                  <a:pt x="235" y="409"/>
                </a:cubicBezTo>
                <a:cubicBezTo>
                  <a:pt x="200" y="312"/>
                  <a:pt x="200" y="312"/>
                  <a:pt x="200" y="312"/>
                </a:cubicBezTo>
                <a:cubicBezTo>
                  <a:pt x="103" y="276"/>
                  <a:pt x="103" y="276"/>
                  <a:pt x="103" y="276"/>
                </a:cubicBezTo>
                <a:cubicBezTo>
                  <a:pt x="99" y="275"/>
                  <a:pt x="96" y="271"/>
                  <a:pt x="96" y="267"/>
                </a:cubicBezTo>
                <a:cubicBezTo>
                  <a:pt x="95" y="263"/>
                  <a:pt x="98" y="259"/>
                  <a:pt x="102" y="257"/>
                </a:cubicBezTo>
                <a:cubicBezTo>
                  <a:pt x="379" y="118"/>
                  <a:pt x="379" y="118"/>
                  <a:pt x="379" y="118"/>
                </a:cubicBezTo>
                <a:cubicBezTo>
                  <a:pt x="383" y="116"/>
                  <a:pt x="388" y="117"/>
                  <a:pt x="391" y="120"/>
                </a:cubicBezTo>
                <a:cubicBezTo>
                  <a:pt x="394" y="123"/>
                  <a:pt x="395" y="128"/>
                  <a:pt x="393" y="132"/>
                </a:cubicBezTo>
                <a:close/>
                <a:moveTo>
                  <a:pt x="133" y="265"/>
                </a:moveTo>
                <a:cubicBezTo>
                  <a:pt x="360" y="152"/>
                  <a:pt x="360" y="152"/>
                  <a:pt x="360" y="152"/>
                </a:cubicBezTo>
                <a:cubicBezTo>
                  <a:pt x="247" y="378"/>
                  <a:pt x="247" y="378"/>
                  <a:pt x="247" y="378"/>
                </a:cubicBezTo>
                <a:cubicBezTo>
                  <a:pt x="218" y="300"/>
                  <a:pt x="218" y="300"/>
                  <a:pt x="218" y="300"/>
                </a:cubicBezTo>
                <a:cubicBezTo>
                  <a:pt x="217" y="297"/>
                  <a:pt x="215" y="295"/>
                  <a:pt x="212" y="294"/>
                </a:cubicBezTo>
                <a:lnTo>
                  <a:pt x="133" y="265"/>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pPr defTabSz="914378">
              <a:defRPr/>
            </a:pPr>
            <a:endParaRPr lang="en-GB">
              <a:solidFill>
                <a:prstClr val="black"/>
              </a:solidFill>
              <a:latin typeface="Calibri" panose="020F0502020204030204" pitchFamily="34" charset="0"/>
              <a:cs typeface="Calibri" panose="020F0502020204030204" pitchFamily="34" charset="0"/>
            </a:endParaRPr>
          </a:p>
        </p:txBody>
      </p:sp>
      <p:graphicFrame>
        <p:nvGraphicFramePr>
          <p:cNvPr id="54" name="Table 53"/>
          <p:cNvGraphicFramePr>
            <a:graphicFrameLocks noGrp="1"/>
          </p:cNvGraphicFramePr>
          <p:nvPr/>
        </p:nvGraphicFramePr>
        <p:xfrm>
          <a:off x="338851" y="4649449"/>
          <a:ext cx="4053320" cy="1078230"/>
        </p:xfrm>
        <a:graphic>
          <a:graphicData uri="http://schemas.openxmlformats.org/drawingml/2006/table">
            <a:tbl>
              <a:tblPr firstRow="1" bandRow="1">
                <a:tableStyleId>{5C22544A-7EE6-4342-B048-85BDC9FD1C3A}</a:tableStyleId>
              </a:tblPr>
              <a:tblGrid>
                <a:gridCol w="4053320">
                  <a:extLst>
                    <a:ext uri="{9D8B030D-6E8A-4147-A177-3AD203B41FA5}">
                      <a16:colId xmlns:a16="http://schemas.microsoft.com/office/drawing/2014/main" val="1337100576"/>
                    </a:ext>
                  </a:extLst>
                </a:gridCol>
              </a:tblGrid>
              <a:tr h="278130">
                <a:tc>
                  <a:txBody>
                    <a:bodyPr/>
                    <a:lstStyle/>
                    <a:p>
                      <a:r>
                        <a:rPr lang="en-US" sz="900" dirty="0">
                          <a:solidFill>
                            <a:schemeClr val="tx1"/>
                          </a:solidFill>
                          <a:latin typeface="Calibri" panose="020F0502020204030204" pitchFamily="34" charset="0"/>
                          <a:cs typeface="Calibri" panose="020F0502020204030204" pitchFamily="34" charset="0"/>
                        </a:rPr>
                        <a:t>Qualifications</a:t>
                      </a:r>
                    </a:p>
                  </a:txBody>
                  <a:tcPr marL="68580" marR="68580" marT="34290" marB="34290" anchor="b">
                    <a:lnB w="19050" cap="flat" cmpd="sng" algn="ctr">
                      <a:solidFill>
                        <a:schemeClr val="accent1"/>
                      </a:solidFill>
                      <a:prstDash val="solid"/>
                      <a:round/>
                      <a:headEnd type="none" w="med" len="med"/>
                      <a:tailEnd type="none" w="med" len="med"/>
                    </a:lnB>
                    <a:noFill/>
                  </a:tcPr>
                </a:tc>
                <a:extLst>
                  <a:ext uri="{0D108BD9-81ED-4DB2-BD59-A6C34878D82A}">
                    <a16:rowId xmlns:a16="http://schemas.microsoft.com/office/drawing/2014/main" val="3105025486"/>
                  </a:ext>
                </a:extLst>
              </a:tr>
              <a:tr h="788670">
                <a:tc>
                  <a:txBody>
                    <a:bodyPr/>
                    <a:lstStyle/>
                    <a:p>
                      <a:pPr marL="171450" lvl="1" indent="-171450" algn="just" defTabSz="1219170" rtl="0" eaLnBrk="1" latinLnBrk="0" hangingPunct="1">
                        <a:lnSpc>
                          <a:spcPct val="100000"/>
                        </a:lnSpc>
                        <a:spcBef>
                          <a:spcPts val="0"/>
                        </a:spcBef>
                        <a:spcAft>
                          <a:spcPts val="0"/>
                        </a:spcAft>
                        <a:buFont typeface="Arial" panose="020B0604020202020204" pitchFamily="34" charset="0"/>
                        <a:buChar char="•"/>
                        <a:tabLst>
                          <a:tab pos="398463" algn="l"/>
                        </a:tabLst>
                        <a:defRPr/>
                      </a:pPr>
                      <a:r>
                        <a:rPr lang="en-US" sz="800" b="0" kern="1200" baseline="0" dirty="0">
                          <a:solidFill>
                            <a:srgbClr val="000000"/>
                          </a:solidFill>
                          <a:latin typeface="Calibri" panose="020F0502020204030204" pitchFamily="34" charset="0"/>
                          <a:ea typeface="Verdana" panose="020B0604030504040204" pitchFamily="34" charset="0"/>
                          <a:cs typeface="Calibri" panose="020F0502020204030204" pitchFamily="34" charset="0"/>
                        </a:rPr>
                        <a:t>Senior member of Association of Chartered Certified Accountants (ACCA), UK. </a:t>
                      </a:r>
                    </a:p>
                    <a:p>
                      <a:pPr marL="171450" lvl="1" indent="-171450" algn="just" defTabSz="1219170" rtl="0" eaLnBrk="1" latinLnBrk="0" hangingPunct="1">
                        <a:lnSpc>
                          <a:spcPct val="100000"/>
                        </a:lnSpc>
                        <a:spcBef>
                          <a:spcPts val="0"/>
                        </a:spcBef>
                        <a:spcAft>
                          <a:spcPts val="0"/>
                        </a:spcAft>
                        <a:buFont typeface="Arial" panose="020B0604020202020204" pitchFamily="34" charset="0"/>
                        <a:buChar char="•"/>
                        <a:tabLst>
                          <a:tab pos="398463" algn="l"/>
                        </a:tabLst>
                        <a:defRPr/>
                      </a:pPr>
                      <a:r>
                        <a:rPr lang="en-US" sz="800" b="0" kern="1200" baseline="0" dirty="0">
                          <a:solidFill>
                            <a:srgbClr val="000000"/>
                          </a:solidFill>
                          <a:latin typeface="Calibri" panose="020F0502020204030204" pitchFamily="34" charset="0"/>
                          <a:ea typeface="Verdana" panose="020B0604030504040204" pitchFamily="34" charset="0"/>
                          <a:cs typeface="Calibri" panose="020F0502020204030204" pitchFamily="34" charset="0"/>
                        </a:rPr>
                        <a:t>Chartered Accountant, ACA, ICAEW (UK)</a:t>
                      </a:r>
                    </a:p>
                    <a:p>
                      <a:pPr marL="171450" lvl="1" indent="-171450" algn="just" defTabSz="1219170" rtl="0" eaLnBrk="1" latinLnBrk="0" hangingPunct="1">
                        <a:lnSpc>
                          <a:spcPct val="100000"/>
                        </a:lnSpc>
                        <a:spcBef>
                          <a:spcPts val="0"/>
                        </a:spcBef>
                        <a:spcAft>
                          <a:spcPts val="0"/>
                        </a:spcAft>
                        <a:buFont typeface="Arial" panose="020B0604020202020204" pitchFamily="34" charset="0"/>
                        <a:buChar char="•"/>
                        <a:tabLst>
                          <a:tab pos="398463" algn="l"/>
                        </a:tabLst>
                        <a:defRPr/>
                      </a:pPr>
                      <a:r>
                        <a:rPr lang="en-US" sz="800" b="0" kern="1200" baseline="0" dirty="0">
                          <a:solidFill>
                            <a:srgbClr val="000000"/>
                          </a:solidFill>
                          <a:latin typeface="Calibri" panose="020F0502020204030204" pitchFamily="34" charset="0"/>
                          <a:ea typeface="Verdana" panose="020B0604030504040204" pitchFamily="34" charset="0"/>
                          <a:cs typeface="Calibri" panose="020F0502020204030204" pitchFamily="34" charset="0"/>
                        </a:rPr>
                        <a:t>ADIT – International Tax Certificate – CIOT (UK)</a:t>
                      </a:r>
                    </a:p>
                    <a:p>
                      <a:pPr marL="171450" lvl="1" indent="-171450" algn="just" defTabSz="1219170" rtl="0" eaLnBrk="1" latinLnBrk="0" hangingPunct="1">
                        <a:lnSpc>
                          <a:spcPct val="100000"/>
                        </a:lnSpc>
                        <a:spcBef>
                          <a:spcPts val="0"/>
                        </a:spcBef>
                        <a:spcAft>
                          <a:spcPts val="0"/>
                        </a:spcAft>
                        <a:buFont typeface="Arial" panose="020B0604020202020204" pitchFamily="34" charset="0"/>
                        <a:buChar char="•"/>
                        <a:tabLst>
                          <a:tab pos="398463" algn="l"/>
                        </a:tabLst>
                        <a:defRPr/>
                      </a:pPr>
                      <a:r>
                        <a:rPr lang="en-US" sz="800" b="0" kern="1200" baseline="0" dirty="0">
                          <a:solidFill>
                            <a:srgbClr val="000000"/>
                          </a:solidFill>
                          <a:latin typeface="Calibri" panose="020F0502020204030204" pitchFamily="34" charset="0"/>
                          <a:ea typeface="Verdana" panose="020B0604030504040204" pitchFamily="34" charset="0"/>
                          <a:cs typeface="Calibri" panose="020F0502020204030204" pitchFamily="34" charset="0"/>
                        </a:rPr>
                        <a:t>MBA, University of Hawaii (</a:t>
                      </a:r>
                      <a:r>
                        <a:rPr lang="en-US" sz="800" b="0" kern="1200" baseline="0" dirty="0" err="1">
                          <a:solidFill>
                            <a:srgbClr val="000000"/>
                          </a:solidFill>
                          <a:latin typeface="Calibri" panose="020F0502020204030204" pitchFamily="34" charset="0"/>
                          <a:ea typeface="Verdana" panose="020B0604030504040204" pitchFamily="34" charset="0"/>
                          <a:cs typeface="Calibri" panose="020F0502020204030204" pitchFamily="34" charset="0"/>
                        </a:rPr>
                        <a:t>BetaGammaSigma</a:t>
                      </a:r>
                      <a:r>
                        <a:rPr lang="en-US" sz="800" b="0" kern="1200" baseline="0" dirty="0">
                          <a:solidFill>
                            <a:srgbClr val="000000"/>
                          </a:solidFill>
                          <a:latin typeface="Calibri" panose="020F0502020204030204" pitchFamily="34" charset="0"/>
                          <a:ea typeface="Verdana" panose="020B0604030504040204" pitchFamily="34" charset="0"/>
                          <a:cs typeface="Calibri" panose="020F0502020204030204" pitchFamily="34" charset="0"/>
                        </a:rPr>
                        <a:t> member)</a:t>
                      </a:r>
                    </a:p>
                    <a:p>
                      <a:pPr marL="171450" lvl="1" indent="-171450" algn="just" defTabSz="1219170" rtl="0" eaLnBrk="1" latinLnBrk="0" hangingPunct="1">
                        <a:lnSpc>
                          <a:spcPct val="100000"/>
                        </a:lnSpc>
                        <a:spcBef>
                          <a:spcPts val="0"/>
                        </a:spcBef>
                        <a:spcAft>
                          <a:spcPts val="0"/>
                        </a:spcAft>
                        <a:buFont typeface="Arial" panose="020B0604020202020204" pitchFamily="34" charset="0"/>
                        <a:buChar char="•"/>
                        <a:tabLst>
                          <a:tab pos="398463" algn="l"/>
                        </a:tabLst>
                        <a:defRPr/>
                      </a:pPr>
                      <a:r>
                        <a:rPr lang="en-US" sz="800" b="0" kern="1200" baseline="0" dirty="0">
                          <a:solidFill>
                            <a:srgbClr val="000000"/>
                          </a:solidFill>
                          <a:latin typeface="Calibri" panose="020F0502020204030204" pitchFamily="34" charset="0"/>
                          <a:ea typeface="Verdana" panose="020B0604030504040204" pitchFamily="34" charset="0"/>
                          <a:cs typeface="Calibri" panose="020F0502020204030204" pitchFamily="34" charset="0"/>
                        </a:rPr>
                        <a:t>Master of Professional Accountancy, University of London</a:t>
                      </a:r>
                    </a:p>
                    <a:p>
                      <a:pPr marL="171450" lvl="1" indent="-171450" algn="just" defTabSz="1219170" rtl="0" eaLnBrk="1" latinLnBrk="0" hangingPunct="1">
                        <a:lnSpc>
                          <a:spcPct val="100000"/>
                        </a:lnSpc>
                        <a:spcBef>
                          <a:spcPts val="0"/>
                        </a:spcBef>
                        <a:spcAft>
                          <a:spcPts val="0"/>
                        </a:spcAft>
                        <a:buFont typeface="Arial" panose="020B0604020202020204" pitchFamily="34" charset="0"/>
                        <a:buChar char="•"/>
                        <a:tabLst>
                          <a:tab pos="398463" algn="l"/>
                        </a:tabLst>
                        <a:defRPr/>
                      </a:pPr>
                      <a:r>
                        <a:rPr lang="en-US" sz="800" b="0" kern="1200" baseline="0" dirty="0">
                          <a:solidFill>
                            <a:srgbClr val="000000"/>
                          </a:solidFill>
                          <a:latin typeface="Calibri" panose="020F0502020204030204" pitchFamily="34" charset="0"/>
                          <a:ea typeface="Verdana" panose="020B0604030504040204" pitchFamily="34" charset="0"/>
                          <a:cs typeface="Calibri" panose="020F0502020204030204" pitchFamily="34" charset="0"/>
                        </a:rPr>
                        <a:t>CPA Australia, CPA Vietnam</a:t>
                      </a:r>
                    </a:p>
                  </a:txBody>
                  <a:tcPr marL="68580" marR="68580" marT="34290" marB="34290">
                    <a:lnT w="19050" cap="flat" cmpd="sng" algn="ctr">
                      <a:solidFill>
                        <a:schemeClr val="accent1"/>
                      </a:solidFill>
                      <a:prstDash val="solid"/>
                      <a:round/>
                      <a:headEnd type="none" w="med" len="med"/>
                      <a:tailEnd type="none" w="med" len="med"/>
                    </a:lnT>
                    <a:noFill/>
                  </a:tcPr>
                </a:tc>
                <a:extLst>
                  <a:ext uri="{0D108BD9-81ED-4DB2-BD59-A6C34878D82A}">
                    <a16:rowId xmlns:a16="http://schemas.microsoft.com/office/drawing/2014/main" val="4131603174"/>
                  </a:ext>
                </a:extLst>
              </a:tr>
            </a:tbl>
          </a:graphicData>
        </a:graphic>
      </p:graphicFrame>
      <p:sp>
        <p:nvSpPr>
          <p:cNvPr id="55" name="Freeform 984"/>
          <p:cNvSpPr>
            <a:spLocks noChangeAspect="1" noEditPoints="1"/>
          </p:cNvSpPr>
          <p:nvPr/>
        </p:nvSpPr>
        <p:spPr bwMode="auto">
          <a:xfrm>
            <a:off x="200891" y="4701136"/>
            <a:ext cx="171955" cy="171450"/>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393 w 512"/>
              <a:gd name="T11" fmla="*/ 132 h 512"/>
              <a:gd name="T12" fmla="*/ 255 w 512"/>
              <a:gd name="T13" fmla="*/ 410 h 512"/>
              <a:gd name="T14" fmla="*/ 245 w 512"/>
              <a:gd name="T15" fmla="*/ 416 h 512"/>
              <a:gd name="T16" fmla="*/ 244 w 512"/>
              <a:gd name="T17" fmla="*/ 416 h 512"/>
              <a:gd name="T18" fmla="*/ 235 w 512"/>
              <a:gd name="T19" fmla="*/ 409 h 512"/>
              <a:gd name="T20" fmla="*/ 200 w 512"/>
              <a:gd name="T21" fmla="*/ 312 h 512"/>
              <a:gd name="T22" fmla="*/ 103 w 512"/>
              <a:gd name="T23" fmla="*/ 276 h 512"/>
              <a:gd name="T24" fmla="*/ 96 w 512"/>
              <a:gd name="T25" fmla="*/ 267 h 512"/>
              <a:gd name="T26" fmla="*/ 102 w 512"/>
              <a:gd name="T27" fmla="*/ 257 h 512"/>
              <a:gd name="T28" fmla="*/ 379 w 512"/>
              <a:gd name="T29" fmla="*/ 118 h 512"/>
              <a:gd name="T30" fmla="*/ 391 w 512"/>
              <a:gd name="T31" fmla="*/ 120 h 512"/>
              <a:gd name="T32" fmla="*/ 393 w 512"/>
              <a:gd name="T33" fmla="*/ 132 h 512"/>
              <a:gd name="T34" fmla="*/ 133 w 512"/>
              <a:gd name="T35" fmla="*/ 265 h 512"/>
              <a:gd name="T36" fmla="*/ 360 w 512"/>
              <a:gd name="T37" fmla="*/ 152 h 512"/>
              <a:gd name="T38" fmla="*/ 247 w 512"/>
              <a:gd name="T39" fmla="*/ 378 h 512"/>
              <a:gd name="T40" fmla="*/ 218 w 512"/>
              <a:gd name="T41" fmla="*/ 300 h 512"/>
              <a:gd name="T42" fmla="*/ 212 w 512"/>
              <a:gd name="T43" fmla="*/ 294 h 512"/>
              <a:gd name="T44" fmla="*/ 133 w 512"/>
              <a:gd name="T45" fmla="*/ 265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393" y="132"/>
                </a:moveTo>
                <a:cubicBezTo>
                  <a:pt x="255" y="410"/>
                  <a:pt x="255" y="410"/>
                  <a:pt x="255" y="410"/>
                </a:cubicBezTo>
                <a:cubicBezTo>
                  <a:pt x="253" y="413"/>
                  <a:pt x="249" y="416"/>
                  <a:pt x="245" y="416"/>
                </a:cubicBezTo>
                <a:cubicBezTo>
                  <a:pt x="245" y="416"/>
                  <a:pt x="245" y="416"/>
                  <a:pt x="244" y="416"/>
                </a:cubicBezTo>
                <a:cubicBezTo>
                  <a:pt x="240" y="415"/>
                  <a:pt x="236" y="413"/>
                  <a:pt x="235" y="409"/>
                </a:cubicBezTo>
                <a:cubicBezTo>
                  <a:pt x="200" y="312"/>
                  <a:pt x="200" y="312"/>
                  <a:pt x="200" y="312"/>
                </a:cubicBezTo>
                <a:cubicBezTo>
                  <a:pt x="103" y="276"/>
                  <a:pt x="103" y="276"/>
                  <a:pt x="103" y="276"/>
                </a:cubicBezTo>
                <a:cubicBezTo>
                  <a:pt x="99" y="275"/>
                  <a:pt x="96" y="271"/>
                  <a:pt x="96" y="267"/>
                </a:cubicBezTo>
                <a:cubicBezTo>
                  <a:pt x="95" y="263"/>
                  <a:pt x="98" y="259"/>
                  <a:pt x="102" y="257"/>
                </a:cubicBezTo>
                <a:cubicBezTo>
                  <a:pt x="379" y="118"/>
                  <a:pt x="379" y="118"/>
                  <a:pt x="379" y="118"/>
                </a:cubicBezTo>
                <a:cubicBezTo>
                  <a:pt x="383" y="116"/>
                  <a:pt x="388" y="117"/>
                  <a:pt x="391" y="120"/>
                </a:cubicBezTo>
                <a:cubicBezTo>
                  <a:pt x="394" y="123"/>
                  <a:pt x="395" y="128"/>
                  <a:pt x="393" y="132"/>
                </a:cubicBezTo>
                <a:close/>
                <a:moveTo>
                  <a:pt x="133" y="265"/>
                </a:moveTo>
                <a:cubicBezTo>
                  <a:pt x="360" y="152"/>
                  <a:pt x="360" y="152"/>
                  <a:pt x="360" y="152"/>
                </a:cubicBezTo>
                <a:cubicBezTo>
                  <a:pt x="247" y="378"/>
                  <a:pt x="247" y="378"/>
                  <a:pt x="247" y="378"/>
                </a:cubicBezTo>
                <a:cubicBezTo>
                  <a:pt x="218" y="300"/>
                  <a:pt x="218" y="300"/>
                  <a:pt x="218" y="300"/>
                </a:cubicBezTo>
                <a:cubicBezTo>
                  <a:pt x="217" y="297"/>
                  <a:pt x="215" y="295"/>
                  <a:pt x="212" y="294"/>
                </a:cubicBezTo>
                <a:lnTo>
                  <a:pt x="133" y="265"/>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pPr defTabSz="914378">
              <a:defRPr/>
            </a:pPr>
            <a:endParaRPr lang="en-GB">
              <a:solidFill>
                <a:prstClr val="black"/>
              </a:solidFill>
              <a:latin typeface="Calibri" panose="020F0502020204030204" pitchFamily="34" charset="0"/>
              <a:cs typeface="Calibri" panose="020F0502020204030204" pitchFamily="34" charset="0"/>
            </a:endParaRPr>
          </a:p>
        </p:txBody>
      </p:sp>
      <p:sp>
        <p:nvSpPr>
          <p:cNvPr id="29" name="Title 5">
            <a:extLst>
              <a:ext uri="{FF2B5EF4-FFF2-40B4-BE49-F238E27FC236}">
                <a16:creationId xmlns:a16="http://schemas.microsoft.com/office/drawing/2014/main" id="{10C646EC-96EE-4576-8810-0DF667748CF0}"/>
              </a:ext>
            </a:extLst>
          </p:cNvPr>
          <p:cNvSpPr txBox="1">
            <a:spLocks/>
          </p:cNvSpPr>
          <p:nvPr/>
        </p:nvSpPr>
        <p:spPr bwMode="gray">
          <a:xfrm>
            <a:off x="5551714" y="1006736"/>
            <a:ext cx="2699084" cy="269609"/>
          </a:xfrm>
          <a:prstGeom prst="rect">
            <a:avLst/>
          </a:prstGeom>
        </p:spPr>
        <p:txBody>
          <a:bodyPr vert="horz" lIns="0" tIns="0" rIns="0" bIns="0" rtlCol="0" anchor="t" anchorCtr="0">
            <a:noAutofit/>
          </a:bodyPr>
          <a:lstStyle>
            <a:lvl1pPr algn="l" defTabSz="1219170" rtl="0" eaLnBrk="1" latinLnBrk="0" hangingPunct="1">
              <a:spcBef>
                <a:spcPct val="0"/>
              </a:spcBef>
              <a:buNone/>
              <a:defRPr sz="2000" kern="1200">
                <a:solidFill>
                  <a:schemeClr val="tx1"/>
                </a:solidFill>
                <a:latin typeface="+mj-lt"/>
                <a:ea typeface="+mj-ea"/>
                <a:cs typeface="+mj-cs"/>
              </a:defRPr>
            </a:lvl1pPr>
          </a:lstStyle>
          <a:p>
            <a:pPr algn="r" defTabSz="914378">
              <a:defRPr/>
            </a:pPr>
            <a:r>
              <a:rPr lang="en-US" sz="1800" dirty="0">
                <a:solidFill>
                  <a:prstClr val="black"/>
                </a:solidFill>
                <a:latin typeface="Calibri" panose="020F0502020204030204" pitchFamily="34" charset="0"/>
                <a:cs typeface="Calibri" panose="020F0502020204030204" pitchFamily="34" charset="0"/>
              </a:rPr>
              <a:t>Speaker</a:t>
            </a:r>
          </a:p>
        </p:txBody>
      </p:sp>
      <p:sp>
        <p:nvSpPr>
          <p:cNvPr id="30" name="Text Placeholder 6">
            <a:extLst>
              <a:ext uri="{FF2B5EF4-FFF2-40B4-BE49-F238E27FC236}">
                <a16:creationId xmlns:a16="http://schemas.microsoft.com/office/drawing/2014/main" id="{E4E0F7BC-B5E4-456F-8338-B60B2F2724B8}"/>
              </a:ext>
            </a:extLst>
          </p:cNvPr>
          <p:cNvSpPr>
            <a:spLocks noGrp="1"/>
          </p:cNvSpPr>
          <p:nvPr>
            <p:ph type="body" sz="quarter" idx="13"/>
          </p:nvPr>
        </p:nvSpPr>
        <p:spPr>
          <a:xfrm>
            <a:off x="5919107" y="1299998"/>
            <a:ext cx="2331691" cy="226724"/>
          </a:xfrm>
        </p:spPr>
        <p:txBody>
          <a:bodyPr/>
          <a:lstStyle/>
          <a:p>
            <a:pPr algn="r"/>
            <a:r>
              <a:rPr lang="en-US" dirty="0">
                <a:latin typeface="Calibri" panose="020F0502020204030204" pitchFamily="34" charset="0"/>
                <a:cs typeface="Calibri" panose="020F0502020204030204" pitchFamily="34" charset="0"/>
              </a:rPr>
              <a:t>Professional profile</a:t>
            </a:r>
          </a:p>
        </p:txBody>
      </p:sp>
      <p:grpSp>
        <p:nvGrpSpPr>
          <p:cNvPr id="31" name="Group 30">
            <a:extLst>
              <a:ext uri="{FF2B5EF4-FFF2-40B4-BE49-F238E27FC236}">
                <a16:creationId xmlns:a16="http://schemas.microsoft.com/office/drawing/2014/main" id="{BB960583-DB14-4DA3-8F3D-E27CC6DACDE5}"/>
              </a:ext>
            </a:extLst>
          </p:cNvPr>
          <p:cNvGrpSpPr/>
          <p:nvPr/>
        </p:nvGrpSpPr>
        <p:grpSpPr>
          <a:xfrm>
            <a:off x="864129" y="963340"/>
            <a:ext cx="899755" cy="278659"/>
            <a:chOff x="1152172" y="141453"/>
            <a:chExt cx="1199673" cy="371545"/>
          </a:xfrm>
        </p:grpSpPr>
        <p:grpSp>
          <p:nvGrpSpPr>
            <p:cNvPr id="34" name="Group 48">
              <a:extLst>
                <a:ext uri="{FF2B5EF4-FFF2-40B4-BE49-F238E27FC236}">
                  <a16:creationId xmlns:a16="http://schemas.microsoft.com/office/drawing/2014/main" id="{F99DED48-924F-4239-A853-E156E486BF07}"/>
                </a:ext>
              </a:extLst>
            </p:cNvPr>
            <p:cNvGrpSpPr>
              <a:grpSpLocks noChangeAspect="1"/>
            </p:cNvGrpSpPr>
            <p:nvPr/>
          </p:nvGrpSpPr>
          <p:grpSpPr bwMode="auto">
            <a:xfrm>
              <a:off x="1152172" y="141453"/>
              <a:ext cx="369676" cy="369676"/>
              <a:chOff x="4094" y="6"/>
              <a:chExt cx="340" cy="340"/>
            </a:xfrm>
            <a:solidFill>
              <a:schemeClr val="accent1"/>
            </a:solidFill>
          </p:grpSpPr>
          <p:sp>
            <p:nvSpPr>
              <p:cNvPr id="43" name="Freeform 49">
                <a:extLst>
                  <a:ext uri="{FF2B5EF4-FFF2-40B4-BE49-F238E27FC236}">
                    <a16:creationId xmlns:a16="http://schemas.microsoft.com/office/drawing/2014/main" id="{4061036F-8F15-4EA2-8561-74A2F3DC0458}"/>
                  </a:ext>
                </a:extLst>
              </p:cNvPr>
              <p:cNvSpPr>
                <a:spLocks noEditPoints="1"/>
              </p:cNvSpPr>
              <p:nvPr/>
            </p:nvSpPr>
            <p:spPr bwMode="auto">
              <a:xfrm>
                <a:off x="4094" y="6"/>
                <a:ext cx="340" cy="340"/>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416 w 512"/>
                  <a:gd name="T11" fmla="*/ 362 h 512"/>
                  <a:gd name="T12" fmla="*/ 410 w 512"/>
                  <a:gd name="T13" fmla="*/ 372 h 512"/>
                  <a:gd name="T14" fmla="*/ 405 w 512"/>
                  <a:gd name="T15" fmla="*/ 373 h 512"/>
                  <a:gd name="T16" fmla="*/ 399 w 512"/>
                  <a:gd name="T17" fmla="*/ 371 h 512"/>
                  <a:gd name="T18" fmla="*/ 298 w 512"/>
                  <a:gd name="T19" fmla="*/ 308 h 512"/>
                  <a:gd name="T20" fmla="*/ 298 w 512"/>
                  <a:gd name="T21" fmla="*/ 362 h 512"/>
                  <a:gd name="T22" fmla="*/ 293 w 512"/>
                  <a:gd name="T23" fmla="*/ 372 h 512"/>
                  <a:gd name="T24" fmla="*/ 282 w 512"/>
                  <a:gd name="T25" fmla="*/ 371 h 512"/>
                  <a:gd name="T26" fmla="*/ 117 w 512"/>
                  <a:gd name="T27" fmla="*/ 268 h 512"/>
                  <a:gd name="T28" fmla="*/ 117 w 512"/>
                  <a:gd name="T29" fmla="*/ 362 h 512"/>
                  <a:gd name="T30" fmla="*/ 106 w 512"/>
                  <a:gd name="T31" fmla="*/ 373 h 512"/>
                  <a:gd name="T32" fmla="*/ 96 w 512"/>
                  <a:gd name="T33" fmla="*/ 362 h 512"/>
                  <a:gd name="T34" fmla="*/ 96 w 512"/>
                  <a:gd name="T35" fmla="*/ 149 h 512"/>
                  <a:gd name="T36" fmla="*/ 106 w 512"/>
                  <a:gd name="T37" fmla="*/ 138 h 512"/>
                  <a:gd name="T38" fmla="*/ 117 w 512"/>
                  <a:gd name="T39" fmla="*/ 149 h 512"/>
                  <a:gd name="T40" fmla="*/ 117 w 512"/>
                  <a:gd name="T41" fmla="*/ 243 h 512"/>
                  <a:gd name="T42" fmla="*/ 282 w 512"/>
                  <a:gd name="T43" fmla="*/ 140 h 512"/>
                  <a:gd name="T44" fmla="*/ 293 w 512"/>
                  <a:gd name="T45" fmla="*/ 140 h 512"/>
                  <a:gd name="T46" fmla="*/ 298 w 512"/>
                  <a:gd name="T47" fmla="*/ 149 h 512"/>
                  <a:gd name="T48" fmla="*/ 298 w 512"/>
                  <a:gd name="T49" fmla="*/ 203 h 512"/>
                  <a:gd name="T50" fmla="*/ 399 w 512"/>
                  <a:gd name="T51" fmla="*/ 140 h 512"/>
                  <a:gd name="T52" fmla="*/ 410 w 512"/>
                  <a:gd name="T53" fmla="*/ 140 h 512"/>
                  <a:gd name="T54" fmla="*/ 416 w 512"/>
                  <a:gd name="T55" fmla="*/ 149 h 512"/>
                  <a:gd name="T56" fmla="*/ 416 w 512"/>
                  <a:gd name="T57" fmla="*/ 362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416" y="362"/>
                    </a:moveTo>
                    <a:cubicBezTo>
                      <a:pt x="416" y="366"/>
                      <a:pt x="414" y="370"/>
                      <a:pt x="410" y="372"/>
                    </a:cubicBezTo>
                    <a:cubicBezTo>
                      <a:pt x="409" y="373"/>
                      <a:pt x="407" y="373"/>
                      <a:pt x="405" y="373"/>
                    </a:cubicBezTo>
                    <a:cubicBezTo>
                      <a:pt x="403" y="373"/>
                      <a:pt x="401" y="372"/>
                      <a:pt x="399" y="371"/>
                    </a:cubicBezTo>
                    <a:cubicBezTo>
                      <a:pt x="298" y="308"/>
                      <a:pt x="298" y="308"/>
                      <a:pt x="298" y="308"/>
                    </a:cubicBezTo>
                    <a:cubicBezTo>
                      <a:pt x="298" y="362"/>
                      <a:pt x="298" y="362"/>
                      <a:pt x="298" y="362"/>
                    </a:cubicBezTo>
                    <a:cubicBezTo>
                      <a:pt x="298" y="366"/>
                      <a:pt x="296" y="370"/>
                      <a:pt x="293" y="372"/>
                    </a:cubicBezTo>
                    <a:cubicBezTo>
                      <a:pt x="289" y="374"/>
                      <a:pt x="285" y="373"/>
                      <a:pt x="282" y="371"/>
                    </a:cubicBezTo>
                    <a:cubicBezTo>
                      <a:pt x="117" y="268"/>
                      <a:pt x="117" y="268"/>
                      <a:pt x="117" y="268"/>
                    </a:cubicBezTo>
                    <a:cubicBezTo>
                      <a:pt x="117" y="362"/>
                      <a:pt x="117" y="362"/>
                      <a:pt x="117" y="362"/>
                    </a:cubicBezTo>
                    <a:cubicBezTo>
                      <a:pt x="117" y="368"/>
                      <a:pt x="112" y="373"/>
                      <a:pt x="106" y="373"/>
                    </a:cubicBezTo>
                    <a:cubicBezTo>
                      <a:pt x="100" y="373"/>
                      <a:pt x="96" y="368"/>
                      <a:pt x="96" y="362"/>
                    </a:cubicBezTo>
                    <a:cubicBezTo>
                      <a:pt x="96" y="149"/>
                      <a:pt x="96" y="149"/>
                      <a:pt x="96" y="149"/>
                    </a:cubicBezTo>
                    <a:cubicBezTo>
                      <a:pt x="96" y="143"/>
                      <a:pt x="100" y="138"/>
                      <a:pt x="106" y="138"/>
                    </a:cubicBezTo>
                    <a:cubicBezTo>
                      <a:pt x="112" y="138"/>
                      <a:pt x="117" y="143"/>
                      <a:pt x="117" y="149"/>
                    </a:cubicBezTo>
                    <a:cubicBezTo>
                      <a:pt x="117" y="243"/>
                      <a:pt x="117" y="243"/>
                      <a:pt x="117" y="243"/>
                    </a:cubicBezTo>
                    <a:cubicBezTo>
                      <a:pt x="282" y="140"/>
                      <a:pt x="282" y="140"/>
                      <a:pt x="282" y="140"/>
                    </a:cubicBezTo>
                    <a:cubicBezTo>
                      <a:pt x="285" y="138"/>
                      <a:pt x="289" y="138"/>
                      <a:pt x="293" y="140"/>
                    </a:cubicBezTo>
                    <a:cubicBezTo>
                      <a:pt x="296" y="142"/>
                      <a:pt x="298" y="145"/>
                      <a:pt x="298" y="149"/>
                    </a:cubicBezTo>
                    <a:cubicBezTo>
                      <a:pt x="298" y="203"/>
                      <a:pt x="298" y="203"/>
                      <a:pt x="298" y="203"/>
                    </a:cubicBezTo>
                    <a:cubicBezTo>
                      <a:pt x="399" y="140"/>
                      <a:pt x="399" y="140"/>
                      <a:pt x="399" y="140"/>
                    </a:cubicBezTo>
                    <a:cubicBezTo>
                      <a:pt x="403" y="138"/>
                      <a:pt x="407" y="138"/>
                      <a:pt x="410" y="140"/>
                    </a:cubicBezTo>
                    <a:cubicBezTo>
                      <a:pt x="414" y="142"/>
                      <a:pt x="416" y="145"/>
                      <a:pt x="416" y="149"/>
                    </a:cubicBezTo>
                    <a:lnTo>
                      <a:pt x="416" y="36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914378">
                  <a:defRPr/>
                </a:pPr>
                <a:endParaRPr lang="en-GB">
                  <a:solidFill>
                    <a:prstClr val="black"/>
                  </a:solidFill>
                  <a:latin typeface="Verdana"/>
                </a:endParaRPr>
              </a:p>
            </p:txBody>
          </p:sp>
          <p:sp>
            <p:nvSpPr>
              <p:cNvPr id="44" name="Freeform 50">
                <a:extLst>
                  <a:ext uri="{FF2B5EF4-FFF2-40B4-BE49-F238E27FC236}">
                    <a16:creationId xmlns:a16="http://schemas.microsoft.com/office/drawing/2014/main" id="{2448439A-D1FF-4E33-B9DA-0CB2BE8EF21D}"/>
                  </a:ext>
                </a:extLst>
              </p:cNvPr>
              <p:cNvSpPr>
                <a:spLocks/>
              </p:cNvSpPr>
              <p:nvPr/>
            </p:nvSpPr>
            <p:spPr bwMode="auto">
              <a:xfrm>
                <a:off x="4185" y="118"/>
                <a:ext cx="171" cy="116"/>
              </a:xfrm>
              <a:custGeom>
                <a:avLst/>
                <a:gdLst>
                  <a:gd name="T0" fmla="*/ 145 w 257"/>
                  <a:gd name="T1" fmla="*/ 64 h 175"/>
                  <a:gd name="T2" fmla="*/ 140 w 257"/>
                  <a:gd name="T3" fmla="*/ 54 h 175"/>
                  <a:gd name="T4" fmla="*/ 140 w 257"/>
                  <a:gd name="T5" fmla="*/ 0 h 175"/>
                  <a:gd name="T6" fmla="*/ 0 w 257"/>
                  <a:gd name="T7" fmla="*/ 88 h 175"/>
                  <a:gd name="T8" fmla="*/ 140 w 257"/>
                  <a:gd name="T9" fmla="*/ 175 h 175"/>
                  <a:gd name="T10" fmla="*/ 140 w 257"/>
                  <a:gd name="T11" fmla="*/ 121 h 175"/>
                  <a:gd name="T12" fmla="*/ 145 w 257"/>
                  <a:gd name="T13" fmla="*/ 112 h 175"/>
                  <a:gd name="T14" fmla="*/ 151 w 257"/>
                  <a:gd name="T15" fmla="*/ 110 h 175"/>
                  <a:gd name="T16" fmla="*/ 156 w 257"/>
                  <a:gd name="T17" fmla="*/ 112 h 175"/>
                  <a:gd name="T18" fmla="*/ 257 w 257"/>
                  <a:gd name="T19" fmla="*/ 175 h 175"/>
                  <a:gd name="T20" fmla="*/ 257 w 257"/>
                  <a:gd name="T21" fmla="*/ 0 h 175"/>
                  <a:gd name="T22" fmla="*/ 156 w 257"/>
                  <a:gd name="T23" fmla="*/ 63 h 175"/>
                  <a:gd name="T24" fmla="*/ 145 w 257"/>
                  <a:gd name="T25" fmla="*/ 64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7" h="175">
                    <a:moveTo>
                      <a:pt x="145" y="64"/>
                    </a:moveTo>
                    <a:cubicBezTo>
                      <a:pt x="142" y="62"/>
                      <a:pt x="140" y="58"/>
                      <a:pt x="140" y="54"/>
                    </a:cubicBezTo>
                    <a:cubicBezTo>
                      <a:pt x="140" y="0"/>
                      <a:pt x="140" y="0"/>
                      <a:pt x="140" y="0"/>
                    </a:cubicBezTo>
                    <a:cubicBezTo>
                      <a:pt x="0" y="88"/>
                      <a:pt x="0" y="88"/>
                      <a:pt x="0" y="88"/>
                    </a:cubicBezTo>
                    <a:cubicBezTo>
                      <a:pt x="140" y="175"/>
                      <a:pt x="140" y="175"/>
                      <a:pt x="140" y="175"/>
                    </a:cubicBezTo>
                    <a:cubicBezTo>
                      <a:pt x="140" y="121"/>
                      <a:pt x="140" y="121"/>
                      <a:pt x="140" y="121"/>
                    </a:cubicBezTo>
                    <a:cubicBezTo>
                      <a:pt x="140" y="117"/>
                      <a:pt x="142" y="114"/>
                      <a:pt x="145" y="112"/>
                    </a:cubicBezTo>
                    <a:cubicBezTo>
                      <a:pt x="147" y="111"/>
                      <a:pt x="149" y="110"/>
                      <a:pt x="151" y="110"/>
                    </a:cubicBezTo>
                    <a:cubicBezTo>
                      <a:pt x="153" y="110"/>
                      <a:pt x="155" y="111"/>
                      <a:pt x="156" y="112"/>
                    </a:cubicBezTo>
                    <a:cubicBezTo>
                      <a:pt x="257" y="175"/>
                      <a:pt x="257" y="175"/>
                      <a:pt x="257" y="175"/>
                    </a:cubicBezTo>
                    <a:cubicBezTo>
                      <a:pt x="257" y="0"/>
                      <a:pt x="257" y="0"/>
                      <a:pt x="257" y="0"/>
                    </a:cubicBezTo>
                    <a:cubicBezTo>
                      <a:pt x="156" y="63"/>
                      <a:pt x="156" y="63"/>
                      <a:pt x="156" y="63"/>
                    </a:cubicBezTo>
                    <a:cubicBezTo>
                      <a:pt x="153" y="65"/>
                      <a:pt x="149" y="66"/>
                      <a:pt x="145" y="6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914378">
                  <a:defRPr/>
                </a:pPr>
                <a:endParaRPr lang="en-GB">
                  <a:solidFill>
                    <a:prstClr val="black"/>
                  </a:solidFill>
                  <a:latin typeface="Verdana"/>
                </a:endParaRPr>
              </a:p>
            </p:txBody>
          </p:sp>
        </p:grpSp>
        <p:sp>
          <p:nvSpPr>
            <p:cNvPr id="39" name="Freeform 32">
              <a:extLst>
                <a:ext uri="{FF2B5EF4-FFF2-40B4-BE49-F238E27FC236}">
                  <a16:creationId xmlns:a16="http://schemas.microsoft.com/office/drawing/2014/main" id="{C9CF7A9C-17BA-469A-99B5-B0E56B9DDDD1}"/>
                </a:ext>
              </a:extLst>
            </p:cNvPr>
            <p:cNvSpPr>
              <a:spLocks noChangeAspect="1" noEditPoints="1"/>
            </p:cNvSpPr>
            <p:nvPr/>
          </p:nvSpPr>
          <p:spPr bwMode="auto">
            <a:xfrm>
              <a:off x="1982169" y="142843"/>
              <a:ext cx="369676" cy="369676"/>
            </a:xfrm>
            <a:custGeom>
              <a:avLst/>
              <a:gdLst>
                <a:gd name="T0" fmla="*/ 234 w 512"/>
                <a:gd name="T1" fmla="*/ 168 h 512"/>
                <a:gd name="T2" fmla="*/ 374 w 512"/>
                <a:gd name="T3" fmla="*/ 256 h 512"/>
                <a:gd name="T4" fmla="*/ 234 w 512"/>
                <a:gd name="T5" fmla="*/ 343 h 512"/>
                <a:gd name="T6" fmla="*/ 234 w 512"/>
                <a:gd name="T7" fmla="*/ 289 h 512"/>
                <a:gd name="T8" fmla="*/ 229 w 512"/>
                <a:gd name="T9" fmla="*/ 280 h 512"/>
                <a:gd name="T10" fmla="*/ 224 w 512"/>
                <a:gd name="T11" fmla="*/ 278 h 512"/>
                <a:gd name="T12" fmla="*/ 218 w 512"/>
                <a:gd name="T13" fmla="*/ 280 h 512"/>
                <a:gd name="T14" fmla="*/ 117 w 512"/>
                <a:gd name="T15" fmla="*/ 343 h 512"/>
                <a:gd name="T16" fmla="*/ 117 w 512"/>
                <a:gd name="T17" fmla="*/ 168 h 512"/>
                <a:gd name="T18" fmla="*/ 218 w 512"/>
                <a:gd name="T19" fmla="*/ 231 h 512"/>
                <a:gd name="T20" fmla="*/ 229 w 512"/>
                <a:gd name="T21" fmla="*/ 232 h 512"/>
                <a:gd name="T22" fmla="*/ 234 w 512"/>
                <a:gd name="T23" fmla="*/ 222 h 512"/>
                <a:gd name="T24" fmla="*/ 234 w 512"/>
                <a:gd name="T25" fmla="*/ 168 h 512"/>
                <a:gd name="T26" fmla="*/ 512 w 512"/>
                <a:gd name="T27" fmla="*/ 256 h 512"/>
                <a:gd name="T28" fmla="*/ 256 w 512"/>
                <a:gd name="T29" fmla="*/ 512 h 512"/>
                <a:gd name="T30" fmla="*/ 0 w 512"/>
                <a:gd name="T31" fmla="*/ 256 h 512"/>
                <a:gd name="T32" fmla="*/ 256 w 512"/>
                <a:gd name="T33" fmla="*/ 0 h 512"/>
                <a:gd name="T34" fmla="*/ 512 w 512"/>
                <a:gd name="T35" fmla="*/ 256 h 512"/>
                <a:gd name="T36" fmla="*/ 416 w 512"/>
                <a:gd name="T37" fmla="*/ 149 h 512"/>
                <a:gd name="T38" fmla="*/ 405 w 512"/>
                <a:gd name="T39" fmla="*/ 138 h 512"/>
                <a:gd name="T40" fmla="*/ 394 w 512"/>
                <a:gd name="T41" fmla="*/ 149 h 512"/>
                <a:gd name="T42" fmla="*/ 394 w 512"/>
                <a:gd name="T43" fmla="*/ 243 h 512"/>
                <a:gd name="T44" fmla="*/ 229 w 512"/>
                <a:gd name="T45" fmla="*/ 140 h 512"/>
                <a:gd name="T46" fmla="*/ 218 w 512"/>
                <a:gd name="T47" fmla="*/ 140 h 512"/>
                <a:gd name="T48" fmla="*/ 213 w 512"/>
                <a:gd name="T49" fmla="*/ 149 h 512"/>
                <a:gd name="T50" fmla="*/ 213 w 512"/>
                <a:gd name="T51" fmla="*/ 203 h 512"/>
                <a:gd name="T52" fmla="*/ 112 w 512"/>
                <a:gd name="T53" fmla="*/ 140 h 512"/>
                <a:gd name="T54" fmla="*/ 101 w 512"/>
                <a:gd name="T55" fmla="*/ 140 h 512"/>
                <a:gd name="T56" fmla="*/ 96 w 512"/>
                <a:gd name="T57" fmla="*/ 149 h 512"/>
                <a:gd name="T58" fmla="*/ 96 w 512"/>
                <a:gd name="T59" fmla="*/ 362 h 512"/>
                <a:gd name="T60" fmla="*/ 101 w 512"/>
                <a:gd name="T61" fmla="*/ 372 h 512"/>
                <a:gd name="T62" fmla="*/ 112 w 512"/>
                <a:gd name="T63" fmla="*/ 371 h 512"/>
                <a:gd name="T64" fmla="*/ 213 w 512"/>
                <a:gd name="T65" fmla="*/ 308 h 512"/>
                <a:gd name="T66" fmla="*/ 213 w 512"/>
                <a:gd name="T67" fmla="*/ 362 h 512"/>
                <a:gd name="T68" fmla="*/ 218 w 512"/>
                <a:gd name="T69" fmla="*/ 372 h 512"/>
                <a:gd name="T70" fmla="*/ 224 w 512"/>
                <a:gd name="T71" fmla="*/ 373 h 512"/>
                <a:gd name="T72" fmla="*/ 229 w 512"/>
                <a:gd name="T73" fmla="*/ 371 h 512"/>
                <a:gd name="T74" fmla="*/ 394 w 512"/>
                <a:gd name="T75" fmla="*/ 268 h 512"/>
                <a:gd name="T76" fmla="*/ 394 w 512"/>
                <a:gd name="T77" fmla="*/ 362 h 512"/>
                <a:gd name="T78" fmla="*/ 405 w 512"/>
                <a:gd name="T79" fmla="*/ 373 h 512"/>
                <a:gd name="T80" fmla="*/ 416 w 512"/>
                <a:gd name="T81" fmla="*/ 362 h 512"/>
                <a:gd name="T82" fmla="*/ 416 w 512"/>
                <a:gd name="T83" fmla="*/ 149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12" h="512">
                  <a:moveTo>
                    <a:pt x="234" y="168"/>
                  </a:moveTo>
                  <a:cubicBezTo>
                    <a:pt x="374" y="256"/>
                    <a:pt x="374" y="256"/>
                    <a:pt x="374" y="256"/>
                  </a:cubicBezTo>
                  <a:cubicBezTo>
                    <a:pt x="234" y="343"/>
                    <a:pt x="234" y="343"/>
                    <a:pt x="234" y="343"/>
                  </a:cubicBezTo>
                  <a:cubicBezTo>
                    <a:pt x="234" y="289"/>
                    <a:pt x="234" y="289"/>
                    <a:pt x="234" y="289"/>
                  </a:cubicBezTo>
                  <a:cubicBezTo>
                    <a:pt x="234" y="285"/>
                    <a:pt x="232" y="282"/>
                    <a:pt x="229" y="280"/>
                  </a:cubicBezTo>
                  <a:cubicBezTo>
                    <a:pt x="227" y="279"/>
                    <a:pt x="225" y="278"/>
                    <a:pt x="224" y="278"/>
                  </a:cubicBezTo>
                  <a:cubicBezTo>
                    <a:pt x="222" y="278"/>
                    <a:pt x="220" y="279"/>
                    <a:pt x="218" y="280"/>
                  </a:cubicBezTo>
                  <a:cubicBezTo>
                    <a:pt x="117" y="343"/>
                    <a:pt x="117" y="343"/>
                    <a:pt x="117" y="343"/>
                  </a:cubicBezTo>
                  <a:cubicBezTo>
                    <a:pt x="117" y="168"/>
                    <a:pt x="117" y="168"/>
                    <a:pt x="117" y="168"/>
                  </a:cubicBezTo>
                  <a:cubicBezTo>
                    <a:pt x="218" y="231"/>
                    <a:pt x="218" y="231"/>
                    <a:pt x="218" y="231"/>
                  </a:cubicBezTo>
                  <a:cubicBezTo>
                    <a:pt x="221" y="233"/>
                    <a:pt x="225" y="234"/>
                    <a:pt x="229" y="232"/>
                  </a:cubicBezTo>
                  <a:cubicBezTo>
                    <a:pt x="232" y="230"/>
                    <a:pt x="234" y="226"/>
                    <a:pt x="234" y="222"/>
                  </a:cubicBezTo>
                  <a:lnTo>
                    <a:pt x="234" y="168"/>
                  </a:lnTo>
                  <a:close/>
                  <a:moveTo>
                    <a:pt x="512" y="256"/>
                  </a:moveTo>
                  <a:cubicBezTo>
                    <a:pt x="512" y="397"/>
                    <a:pt x="397" y="512"/>
                    <a:pt x="256" y="512"/>
                  </a:cubicBezTo>
                  <a:cubicBezTo>
                    <a:pt x="114" y="512"/>
                    <a:pt x="0" y="397"/>
                    <a:pt x="0" y="256"/>
                  </a:cubicBezTo>
                  <a:cubicBezTo>
                    <a:pt x="0" y="114"/>
                    <a:pt x="114" y="0"/>
                    <a:pt x="256" y="0"/>
                  </a:cubicBezTo>
                  <a:cubicBezTo>
                    <a:pt x="397" y="0"/>
                    <a:pt x="512" y="114"/>
                    <a:pt x="512" y="256"/>
                  </a:cubicBezTo>
                  <a:close/>
                  <a:moveTo>
                    <a:pt x="416" y="149"/>
                  </a:moveTo>
                  <a:cubicBezTo>
                    <a:pt x="416" y="143"/>
                    <a:pt x="411" y="138"/>
                    <a:pt x="405" y="138"/>
                  </a:cubicBezTo>
                  <a:cubicBezTo>
                    <a:pt x="399" y="138"/>
                    <a:pt x="394" y="143"/>
                    <a:pt x="394" y="149"/>
                  </a:cubicBezTo>
                  <a:cubicBezTo>
                    <a:pt x="394" y="243"/>
                    <a:pt x="394" y="243"/>
                    <a:pt x="394" y="243"/>
                  </a:cubicBezTo>
                  <a:cubicBezTo>
                    <a:pt x="229" y="140"/>
                    <a:pt x="229" y="140"/>
                    <a:pt x="229" y="140"/>
                  </a:cubicBezTo>
                  <a:cubicBezTo>
                    <a:pt x="226" y="138"/>
                    <a:pt x="222" y="138"/>
                    <a:pt x="218" y="140"/>
                  </a:cubicBezTo>
                  <a:cubicBezTo>
                    <a:pt x="215" y="142"/>
                    <a:pt x="213" y="145"/>
                    <a:pt x="213" y="149"/>
                  </a:cubicBezTo>
                  <a:cubicBezTo>
                    <a:pt x="213" y="203"/>
                    <a:pt x="213" y="203"/>
                    <a:pt x="213" y="203"/>
                  </a:cubicBezTo>
                  <a:cubicBezTo>
                    <a:pt x="112" y="140"/>
                    <a:pt x="112" y="140"/>
                    <a:pt x="112" y="140"/>
                  </a:cubicBezTo>
                  <a:cubicBezTo>
                    <a:pt x="109" y="138"/>
                    <a:pt x="105" y="138"/>
                    <a:pt x="101" y="140"/>
                  </a:cubicBezTo>
                  <a:cubicBezTo>
                    <a:pt x="98" y="142"/>
                    <a:pt x="96" y="145"/>
                    <a:pt x="96" y="149"/>
                  </a:cubicBezTo>
                  <a:cubicBezTo>
                    <a:pt x="96" y="362"/>
                    <a:pt x="96" y="362"/>
                    <a:pt x="96" y="362"/>
                  </a:cubicBezTo>
                  <a:cubicBezTo>
                    <a:pt x="96" y="366"/>
                    <a:pt x="98" y="370"/>
                    <a:pt x="101" y="372"/>
                  </a:cubicBezTo>
                  <a:cubicBezTo>
                    <a:pt x="105" y="374"/>
                    <a:pt x="109" y="373"/>
                    <a:pt x="112" y="371"/>
                  </a:cubicBezTo>
                  <a:cubicBezTo>
                    <a:pt x="213" y="308"/>
                    <a:pt x="213" y="308"/>
                    <a:pt x="213" y="308"/>
                  </a:cubicBezTo>
                  <a:cubicBezTo>
                    <a:pt x="213" y="362"/>
                    <a:pt x="213" y="362"/>
                    <a:pt x="213" y="362"/>
                  </a:cubicBezTo>
                  <a:cubicBezTo>
                    <a:pt x="213" y="366"/>
                    <a:pt x="215" y="370"/>
                    <a:pt x="218" y="372"/>
                  </a:cubicBezTo>
                  <a:cubicBezTo>
                    <a:pt x="220" y="373"/>
                    <a:pt x="222" y="373"/>
                    <a:pt x="224" y="373"/>
                  </a:cubicBezTo>
                  <a:cubicBezTo>
                    <a:pt x="226" y="373"/>
                    <a:pt x="228" y="372"/>
                    <a:pt x="229" y="371"/>
                  </a:cubicBezTo>
                  <a:cubicBezTo>
                    <a:pt x="394" y="268"/>
                    <a:pt x="394" y="268"/>
                    <a:pt x="394" y="268"/>
                  </a:cubicBezTo>
                  <a:cubicBezTo>
                    <a:pt x="394" y="362"/>
                    <a:pt x="394" y="362"/>
                    <a:pt x="394" y="362"/>
                  </a:cubicBezTo>
                  <a:cubicBezTo>
                    <a:pt x="394" y="368"/>
                    <a:pt x="399" y="373"/>
                    <a:pt x="405" y="373"/>
                  </a:cubicBezTo>
                  <a:cubicBezTo>
                    <a:pt x="411" y="373"/>
                    <a:pt x="416" y="368"/>
                    <a:pt x="416" y="362"/>
                  </a:cubicBezTo>
                  <a:lnTo>
                    <a:pt x="416" y="149"/>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pPr defTabSz="914378">
                <a:defRPr/>
              </a:pPr>
              <a:endParaRPr lang="en-GB">
                <a:solidFill>
                  <a:prstClr val="black"/>
                </a:solidFill>
                <a:latin typeface="Verdana"/>
              </a:endParaRPr>
            </a:p>
          </p:txBody>
        </p:sp>
        <p:sp>
          <p:nvSpPr>
            <p:cNvPr id="40" name="Freeform 314">
              <a:hlinkClick r:id="rId5" action="ppaction://hlinksldjump"/>
              <a:extLst>
                <a:ext uri="{FF2B5EF4-FFF2-40B4-BE49-F238E27FC236}">
                  <a16:creationId xmlns:a16="http://schemas.microsoft.com/office/drawing/2014/main" id="{F647E6A1-1D4E-4829-87A8-5BB52EA641E2}"/>
                </a:ext>
              </a:extLst>
            </p:cNvPr>
            <p:cNvSpPr>
              <a:spLocks noChangeAspect="1" noEditPoints="1"/>
            </p:cNvSpPr>
            <p:nvPr/>
          </p:nvSpPr>
          <p:spPr bwMode="auto">
            <a:xfrm>
              <a:off x="1567497" y="145957"/>
              <a:ext cx="367041" cy="367041"/>
            </a:xfrm>
            <a:custGeom>
              <a:avLst/>
              <a:gdLst>
                <a:gd name="T0" fmla="*/ 213 w 512"/>
                <a:gd name="T1" fmla="*/ 245 h 512"/>
                <a:gd name="T2" fmla="*/ 192 w 512"/>
                <a:gd name="T3" fmla="*/ 266 h 512"/>
                <a:gd name="T4" fmla="*/ 320 w 512"/>
                <a:gd name="T5" fmla="*/ 245 h 512"/>
                <a:gd name="T6" fmla="*/ 298 w 512"/>
                <a:gd name="T7" fmla="*/ 266 h 512"/>
                <a:gd name="T8" fmla="*/ 320 w 512"/>
                <a:gd name="T9" fmla="*/ 245 h 512"/>
                <a:gd name="T10" fmla="*/ 256 w 512"/>
                <a:gd name="T11" fmla="*/ 512 h 512"/>
                <a:gd name="T12" fmla="*/ 256 w 512"/>
                <a:gd name="T13" fmla="*/ 0 h 512"/>
                <a:gd name="T14" fmla="*/ 412 w 512"/>
                <a:gd name="T15" fmla="*/ 226 h 512"/>
                <a:gd name="T16" fmla="*/ 249 w 512"/>
                <a:gd name="T17" fmla="*/ 98 h 512"/>
                <a:gd name="T18" fmla="*/ 96 w 512"/>
                <a:gd name="T19" fmla="*/ 238 h 512"/>
                <a:gd name="T20" fmla="*/ 128 w 512"/>
                <a:gd name="T21" fmla="*/ 245 h 512"/>
                <a:gd name="T22" fmla="*/ 138 w 512"/>
                <a:gd name="T23" fmla="*/ 394 h 512"/>
                <a:gd name="T24" fmla="*/ 245 w 512"/>
                <a:gd name="T25" fmla="*/ 384 h 512"/>
                <a:gd name="T26" fmla="*/ 266 w 512"/>
                <a:gd name="T27" fmla="*/ 330 h 512"/>
                <a:gd name="T28" fmla="*/ 277 w 512"/>
                <a:gd name="T29" fmla="*/ 394 h 512"/>
                <a:gd name="T30" fmla="*/ 384 w 512"/>
                <a:gd name="T31" fmla="*/ 384 h 512"/>
                <a:gd name="T32" fmla="*/ 405 w 512"/>
                <a:gd name="T33" fmla="*/ 245 h 512"/>
                <a:gd name="T34" fmla="*/ 412 w 512"/>
                <a:gd name="T35" fmla="*/ 226 h 512"/>
                <a:gd name="T36" fmla="*/ 376 w 512"/>
                <a:gd name="T37" fmla="*/ 224 h 512"/>
                <a:gd name="T38" fmla="*/ 362 w 512"/>
                <a:gd name="T39" fmla="*/ 234 h 512"/>
                <a:gd name="T40" fmla="*/ 288 w 512"/>
                <a:gd name="T41" fmla="*/ 373 h 512"/>
                <a:gd name="T42" fmla="*/ 277 w 512"/>
                <a:gd name="T43" fmla="*/ 309 h 512"/>
                <a:gd name="T44" fmla="*/ 224 w 512"/>
                <a:gd name="T45" fmla="*/ 320 h 512"/>
                <a:gd name="T46" fmla="*/ 149 w 512"/>
                <a:gd name="T47" fmla="*/ 373 h 512"/>
                <a:gd name="T48" fmla="*/ 138 w 512"/>
                <a:gd name="T49" fmla="*/ 224 h 512"/>
                <a:gd name="T50" fmla="*/ 256 w 512"/>
                <a:gd name="T51" fmla="*/ 120 h 512"/>
                <a:gd name="T52" fmla="*/ 224 w 512"/>
                <a:gd name="T53" fmla="*/ 224 h 512"/>
                <a:gd name="T54" fmla="*/ 170 w 512"/>
                <a:gd name="T55" fmla="*/ 234 h 512"/>
                <a:gd name="T56" fmla="*/ 181 w 512"/>
                <a:gd name="T57" fmla="*/ 288 h 512"/>
                <a:gd name="T58" fmla="*/ 234 w 512"/>
                <a:gd name="T59" fmla="*/ 277 h 512"/>
                <a:gd name="T60" fmla="*/ 277 w 512"/>
                <a:gd name="T61" fmla="*/ 277 h 512"/>
                <a:gd name="T62" fmla="*/ 330 w 512"/>
                <a:gd name="T63" fmla="*/ 288 h 512"/>
                <a:gd name="T64" fmla="*/ 341 w 512"/>
                <a:gd name="T65" fmla="*/ 234 h 512"/>
                <a:gd name="T66" fmla="*/ 288 w 512"/>
                <a:gd name="T67" fmla="*/ 224 h 512"/>
                <a:gd name="T68" fmla="*/ 277 w 512"/>
                <a:gd name="T69" fmla="*/ 277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12" h="512">
                  <a:moveTo>
                    <a:pt x="192" y="245"/>
                  </a:moveTo>
                  <a:cubicBezTo>
                    <a:pt x="213" y="245"/>
                    <a:pt x="213" y="245"/>
                    <a:pt x="213" y="245"/>
                  </a:cubicBezTo>
                  <a:cubicBezTo>
                    <a:pt x="213" y="266"/>
                    <a:pt x="213" y="266"/>
                    <a:pt x="213" y="266"/>
                  </a:cubicBezTo>
                  <a:cubicBezTo>
                    <a:pt x="192" y="266"/>
                    <a:pt x="192" y="266"/>
                    <a:pt x="192" y="266"/>
                  </a:cubicBezTo>
                  <a:lnTo>
                    <a:pt x="192" y="245"/>
                  </a:lnTo>
                  <a:close/>
                  <a:moveTo>
                    <a:pt x="320" y="245"/>
                  </a:moveTo>
                  <a:cubicBezTo>
                    <a:pt x="298" y="245"/>
                    <a:pt x="298" y="245"/>
                    <a:pt x="298" y="245"/>
                  </a:cubicBezTo>
                  <a:cubicBezTo>
                    <a:pt x="298" y="266"/>
                    <a:pt x="298" y="266"/>
                    <a:pt x="298" y="266"/>
                  </a:cubicBezTo>
                  <a:cubicBezTo>
                    <a:pt x="320" y="266"/>
                    <a:pt x="320" y="266"/>
                    <a:pt x="320" y="266"/>
                  </a:cubicBezTo>
                  <a:lnTo>
                    <a:pt x="320" y="245"/>
                  </a:lnTo>
                  <a:close/>
                  <a:moveTo>
                    <a:pt x="512" y="256"/>
                  </a:moveTo>
                  <a:cubicBezTo>
                    <a:pt x="512" y="397"/>
                    <a:pt x="397" y="512"/>
                    <a:pt x="256" y="512"/>
                  </a:cubicBezTo>
                  <a:cubicBezTo>
                    <a:pt x="114" y="512"/>
                    <a:pt x="0" y="397"/>
                    <a:pt x="0" y="256"/>
                  </a:cubicBezTo>
                  <a:cubicBezTo>
                    <a:pt x="0" y="114"/>
                    <a:pt x="114" y="0"/>
                    <a:pt x="256" y="0"/>
                  </a:cubicBezTo>
                  <a:cubicBezTo>
                    <a:pt x="397" y="0"/>
                    <a:pt x="512" y="114"/>
                    <a:pt x="512" y="256"/>
                  </a:cubicBezTo>
                  <a:close/>
                  <a:moveTo>
                    <a:pt x="412" y="226"/>
                  </a:moveTo>
                  <a:cubicBezTo>
                    <a:pt x="263" y="98"/>
                    <a:pt x="263" y="98"/>
                    <a:pt x="263" y="98"/>
                  </a:cubicBezTo>
                  <a:cubicBezTo>
                    <a:pt x="259" y="95"/>
                    <a:pt x="253" y="95"/>
                    <a:pt x="249" y="98"/>
                  </a:cubicBezTo>
                  <a:cubicBezTo>
                    <a:pt x="99" y="226"/>
                    <a:pt x="99" y="226"/>
                    <a:pt x="99" y="226"/>
                  </a:cubicBezTo>
                  <a:cubicBezTo>
                    <a:pt x="96" y="229"/>
                    <a:pt x="95" y="234"/>
                    <a:pt x="96" y="238"/>
                  </a:cubicBezTo>
                  <a:cubicBezTo>
                    <a:pt x="98" y="242"/>
                    <a:pt x="102" y="245"/>
                    <a:pt x="106" y="245"/>
                  </a:cubicBezTo>
                  <a:cubicBezTo>
                    <a:pt x="128" y="245"/>
                    <a:pt x="128" y="245"/>
                    <a:pt x="128" y="245"/>
                  </a:cubicBezTo>
                  <a:cubicBezTo>
                    <a:pt x="128" y="384"/>
                    <a:pt x="128" y="384"/>
                    <a:pt x="128" y="384"/>
                  </a:cubicBezTo>
                  <a:cubicBezTo>
                    <a:pt x="128" y="390"/>
                    <a:pt x="132" y="394"/>
                    <a:pt x="138" y="394"/>
                  </a:cubicBezTo>
                  <a:cubicBezTo>
                    <a:pt x="234" y="394"/>
                    <a:pt x="234" y="394"/>
                    <a:pt x="234" y="394"/>
                  </a:cubicBezTo>
                  <a:cubicBezTo>
                    <a:pt x="240" y="394"/>
                    <a:pt x="245" y="390"/>
                    <a:pt x="245" y="384"/>
                  </a:cubicBezTo>
                  <a:cubicBezTo>
                    <a:pt x="245" y="330"/>
                    <a:pt x="245" y="330"/>
                    <a:pt x="245" y="330"/>
                  </a:cubicBezTo>
                  <a:cubicBezTo>
                    <a:pt x="266" y="330"/>
                    <a:pt x="266" y="330"/>
                    <a:pt x="266" y="330"/>
                  </a:cubicBezTo>
                  <a:cubicBezTo>
                    <a:pt x="266" y="384"/>
                    <a:pt x="266" y="384"/>
                    <a:pt x="266" y="384"/>
                  </a:cubicBezTo>
                  <a:cubicBezTo>
                    <a:pt x="266" y="390"/>
                    <a:pt x="271" y="394"/>
                    <a:pt x="277" y="394"/>
                  </a:cubicBezTo>
                  <a:cubicBezTo>
                    <a:pt x="373" y="394"/>
                    <a:pt x="373" y="394"/>
                    <a:pt x="373" y="394"/>
                  </a:cubicBezTo>
                  <a:cubicBezTo>
                    <a:pt x="379" y="394"/>
                    <a:pt x="384" y="390"/>
                    <a:pt x="384" y="384"/>
                  </a:cubicBezTo>
                  <a:cubicBezTo>
                    <a:pt x="384" y="245"/>
                    <a:pt x="384" y="245"/>
                    <a:pt x="384" y="245"/>
                  </a:cubicBezTo>
                  <a:cubicBezTo>
                    <a:pt x="405" y="245"/>
                    <a:pt x="405" y="245"/>
                    <a:pt x="405" y="245"/>
                  </a:cubicBezTo>
                  <a:cubicBezTo>
                    <a:pt x="409" y="245"/>
                    <a:pt x="413" y="242"/>
                    <a:pt x="415" y="238"/>
                  </a:cubicBezTo>
                  <a:cubicBezTo>
                    <a:pt x="417" y="234"/>
                    <a:pt x="415" y="229"/>
                    <a:pt x="412" y="226"/>
                  </a:cubicBezTo>
                  <a:close/>
                  <a:moveTo>
                    <a:pt x="256" y="120"/>
                  </a:moveTo>
                  <a:cubicBezTo>
                    <a:pt x="376" y="224"/>
                    <a:pt x="376" y="224"/>
                    <a:pt x="376" y="224"/>
                  </a:cubicBezTo>
                  <a:cubicBezTo>
                    <a:pt x="373" y="224"/>
                    <a:pt x="373" y="224"/>
                    <a:pt x="373" y="224"/>
                  </a:cubicBezTo>
                  <a:cubicBezTo>
                    <a:pt x="367" y="224"/>
                    <a:pt x="362" y="228"/>
                    <a:pt x="362" y="234"/>
                  </a:cubicBezTo>
                  <a:cubicBezTo>
                    <a:pt x="362" y="373"/>
                    <a:pt x="362" y="373"/>
                    <a:pt x="362" y="373"/>
                  </a:cubicBezTo>
                  <a:cubicBezTo>
                    <a:pt x="288" y="373"/>
                    <a:pt x="288" y="373"/>
                    <a:pt x="288" y="373"/>
                  </a:cubicBezTo>
                  <a:cubicBezTo>
                    <a:pt x="288" y="320"/>
                    <a:pt x="288" y="320"/>
                    <a:pt x="288" y="320"/>
                  </a:cubicBezTo>
                  <a:cubicBezTo>
                    <a:pt x="288" y="314"/>
                    <a:pt x="283" y="309"/>
                    <a:pt x="277" y="309"/>
                  </a:cubicBezTo>
                  <a:cubicBezTo>
                    <a:pt x="234" y="309"/>
                    <a:pt x="234" y="309"/>
                    <a:pt x="234" y="309"/>
                  </a:cubicBezTo>
                  <a:cubicBezTo>
                    <a:pt x="228" y="309"/>
                    <a:pt x="224" y="314"/>
                    <a:pt x="224" y="320"/>
                  </a:cubicBezTo>
                  <a:cubicBezTo>
                    <a:pt x="224" y="373"/>
                    <a:pt x="224" y="373"/>
                    <a:pt x="224" y="373"/>
                  </a:cubicBezTo>
                  <a:cubicBezTo>
                    <a:pt x="149" y="373"/>
                    <a:pt x="149" y="373"/>
                    <a:pt x="149" y="373"/>
                  </a:cubicBezTo>
                  <a:cubicBezTo>
                    <a:pt x="149" y="234"/>
                    <a:pt x="149" y="234"/>
                    <a:pt x="149" y="234"/>
                  </a:cubicBezTo>
                  <a:cubicBezTo>
                    <a:pt x="149" y="228"/>
                    <a:pt x="144" y="224"/>
                    <a:pt x="138" y="224"/>
                  </a:cubicBezTo>
                  <a:cubicBezTo>
                    <a:pt x="135" y="224"/>
                    <a:pt x="135" y="224"/>
                    <a:pt x="135" y="224"/>
                  </a:cubicBezTo>
                  <a:lnTo>
                    <a:pt x="256" y="120"/>
                  </a:lnTo>
                  <a:close/>
                  <a:moveTo>
                    <a:pt x="234" y="234"/>
                  </a:moveTo>
                  <a:cubicBezTo>
                    <a:pt x="234" y="228"/>
                    <a:pt x="230" y="224"/>
                    <a:pt x="224" y="224"/>
                  </a:cubicBezTo>
                  <a:cubicBezTo>
                    <a:pt x="181" y="224"/>
                    <a:pt x="181" y="224"/>
                    <a:pt x="181" y="224"/>
                  </a:cubicBezTo>
                  <a:cubicBezTo>
                    <a:pt x="175" y="224"/>
                    <a:pt x="170" y="228"/>
                    <a:pt x="170" y="234"/>
                  </a:cubicBezTo>
                  <a:cubicBezTo>
                    <a:pt x="170" y="277"/>
                    <a:pt x="170" y="277"/>
                    <a:pt x="170" y="277"/>
                  </a:cubicBezTo>
                  <a:cubicBezTo>
                    <a:pt x="170" y="283"/>
                    <a:pt x="175" y="288"/>
                    <a:pt x="181" y="288"/>
                  </a:cubicBezTo>
                  <a:cubicBezTo>
                    <a:pt x="224" y="288"/>
                    <a:pt x="224" y="288"/>
                    <a:pt x="224" y="288"/>
                  </a:cubicBezTo>
                  <a:cubicBezTo>
                    <a:pt x="230" y="288"/>
                    <a:pt x="234" y="283"/>
                    <a:pt x="234" y="277"/>
                  </a:cubicBezTo>
                  <a:lnTo>
                    <a:pt x="234" y="234"/>
                  </a:lnTo>
                  <a:close/>
                  <a:moveTo>
                    <a:pt x="277" y="277"/>
                  </a:moveTo>
                  <a:cubicBezTo>
                    <a:pt x="277" y="283"/>
                    <a:pt x="282" y="288"/>
                    <a:pt x="288" y="288"/>
                  </a:cubicBezTo>
                  <a:cubicBezTo>
                    <a:pt x="330" y="288"/>
                    <a:pt x="330" y="288"/>
                    <a:pt x="330" y="288"/>
                  </a:cubicBezTo>
                  <a:cubicBezTo>
                    <a:pt x="336" y="288"/>
                    <a:pt x="341" y="283"/>
                    <a:pt x="341" y="277"/>
                  </a:cubicBezTo>
                  <a:cubicBezTo>
                    <a:pt x="341" y="234"/>
                    <a:pt x="341" y="234"/>
                    <a:pt x="341" y="234"/>
                  </a:cubicBezTo>
                  <a:cubicBezTo>
                    <a:pt x="341" y="228"/>
                    <a:pt x="336" y="224"/>
                    <a:pt x="330" y="224"/>
                  </a:cubicBezTo>
                  <a:cubicBezTo>
                    <a:pt x="288" y="224"/>
                    <a:pt x="288" y="224"/>
                    <a:pt x="288" y="224"/>
                  </a:cubicBezTo>
                  <a:cubicBezTo>
                    <a:pt x="282" y="224"/>
                    <a:pt x="277" y="228"/>
                    <a:pt x="277" y="234"/>
                  </a:cubicBezTo>
                  <a:lnTo>
                    <a:pt x="277" y="277"/>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pPr defTabSz="914378">
                <a:defRPr/>
              </a:pPr>
              <a:endParaRPr lang="en-GB">
                <a:solidFill>
                  <a:prstClr val="black"/>
                </a:solidFill>
                <a:latin typeface="Verdana"/>
              </a:endParaRPr>
            </a:p>
          </p:txBody>
        </p:sp>
      </p:grpSp>
    </p:spTree>
    <p:extLst>
      <p:ext uri="{BB962C8B-B14F-4D97-AF65-F5344CB8AC3E}">
        <p14:creationId xmlns:p14="http://schemas.microsoft.com/office/powerpoint/2010/main" val="20004791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C70CA7E5-B4EF-B273-BE88-358486550C8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9" name="Content Placeholder 1">
            <a:extLst>
              <a:ext uri="{FF2B5EF4-FFF2-40B4-BE49-F238E27FC236}">
                <a16:creationId xmlns:a16="http://schemas.microsoft.com/office/drawing/2014/main" id="{35F840CF-78A2-684B-9D57-6F4BEC6BF3C5}"/>
              </a:ext>
            </a:extLst>
          </p:cNvPr>
          <p:cNvSpPr txBox="1">
            <a:spLocks/>
          </p:cNvSpPr>
          <p:nvPr/>
        </p:nvSpPr>
        <p:spPr>
          <a:xfrm>
            <a:off x="444819" y="2213217"/>
            <a:ext cx="8333422" cy="3517046"/>
          </a:xfrm>
          <a:prstGeom prst="rect">
            <a:avLst/>
          </a:prstGeom>
        </p:spPr>
        <p:txBody>
          <a:bodyPr vert="horz" lIns="0" tIns="0" rIns="0" bIns="0" rtlCol="0" anchor="t">
            <a:noAutofit/>
          </a:bodyPr>
          <a:lstStyle>
            <a:lvl1pPr marL="0" indent="0" algn="l" defTabSz="1219170" rtl="0" eaLnBrk="1" latinLnBrk="0" hangingPunct="1">
              <a:spcBef>
                <a:spcPts val="0"/>
              </a:spcBef>
              <a:spcAft>
                <a:spcPts val="1333"/>
              </a:spcAft>
              <a:buSzPct val="100000"/>
              <a:buFont typeface="Arial" panose="020B0604020202020204" pitchFamily="34" charset="0"/>
              <a:buNone/>
              <a:defRPr sz="1600" b="0" i="0" kern="1200">
                <a:solidFill>
                  <a:schemeClr val="tx1"/>
                </a:solidFill>
                <a:latin typeface="Open Sans Light" panose="020B0306030504020204" pitchFamily="34" charset="0"/>
                <a:ea typeface="+mn-ea"/>
                <a:cs typeface="+mn-cs"/>
              </a:defRPr>
            </a:lvl1pPr>
            <a:lvl2pPr marL="0" indent="0" algn="l" defTabSz="1219170" rtl="0" eaLnBrk="1" latinLnBrk="0" hangingPunct="1">
              <a:spcBef>
                <a:spcPts val="0"/>
              </a:spcBef>
              <a:spcAft>
                <a:spcPts val="1333"/>
              </a:spcAft>
              <a:buClrTx/>
              <a:buSzPct val="100000"/>
              <a:buFont typeface="Arial"/>
              <a:buNone/>
              <a:defRPr lang="en-US" sz="1600" b="0" i="0" kern="1200">
                <a:solidFill>
                  <a:schemeClr val="tx1"/>
                </a:solidFill>
                <a:latin typeface="Open Sans Light" panose="020B0306030504020204" pitchFamily="34" charset="0"/>
                <a:ea typeface="+mn-ea"/>
                <a:cs typeface="+mn-cs"/>
              </a:defRPr>
            </a:lvl2pPr>
            <a:lvl3pPr marL="235194" indent="-235194" algn="l" defTabSz="1219170" rtl="0" eaLnBrk="1" latinLnBrk="0" hangingPunct="1">
              <a:spcBef>
                <a:spcPts val="0"/>
              </a:spcBef>
              <a:spcAft>
                <a:spcPts val="1333"/>
              </a:spcAft>
              <a:buClrTx/>
              <a:buSzPct val="100000"/>
              <a:buFont typeface="Arial" panose="020B0604020202020204" pitchFamily="34" charset="0"/>
              <a:buChar char="•"/>
              <a:defRPr lang="en-US" sz="1600" b="0" i="0" kern="1200">
                <a:solidFill>
                  <a:schemeClr val="tx1"/>
                </a:solidFill>
                <a:latin typeface="Open Sans Light" panose="020B0306030504020204" pitchFamily="34" charset="0"/>
                <a:ea typeface="+mn-ea"/>
                <a:cs typeface="+mn-cs"/>
              </a:defRPr>
            </a:lvl3pPr>
            <a:lvl4pPr marL="475188" indent="-235194" algn="l" defTabSz="1219170" rtl="0" eaLnBrk="1" latinLnBrk="0" hangingPunct="1">
              <a:spcBef>
                <a:spcPts val="0"/>
              </a:spcBef>
              <a:spcAft>
                <a:spcPts val="1333"/>
              </a:spcAft>
              <a:buClrTx/>
              <a:buSzPct val="100000"/>
              <a:buFont typeface="Verdana" panose="020B0604030504040204" pitchFamily="34" charset="0"/>
              <a:buChar char="−"/>
              <a:defRPr lang="en-US" sz="1600" b="0" i="0" kern="1200" baseline="0">
                <a:solidFill>
                  <a:schemeClr val="tx1"/>
                </a:solidFill>
                <a:latin typeface="Open Sans Light" panose="020B0306030504020204" pitchFamily="34" charset="0"/>
                <a:ea typeface="+mn-ea"/>
                <a:cs typeface="+mn-cs"/>
              </a:defRPr>
            </a:lvl4pPr>
            <a:lvl5pPr marL="710382" indent="-235194" algn="l" defTabSz="1064657" rtl="0" eaLnBrk="1" latinLnBrk="0" hangingPunct="1">
              <a:spcBef>
                <a:spcPts val="0"/>
              </a:spcBef>
              <a:spcAft>
                <a:spcPts val="1333"/>
              </a:spcAft>
              <a:buClrTx/>
              <a:buSzPct val="100000"/>
              <a:buFont typeface="Verdana" panose="020B0604030504040204" pitchFamily="34" charset="0"/>
              <a:buChar char="−"/>
              <a:tabLst/>
              <a:defRPr lang="en-US" sz="1600" b="0" i="0" kern="1200" baseline="0">
                <a:solidFill>
                  <a:schemeClr val="tx1"/>
                </a:solidFill>
                <a:latin typeface="Open Sans Light" panose="020B0306030504020204" pitchFamily="34" charset="0"/>
                <a:ea typeface="+mn-ea"/>
                <a:cs typeface="+mn-cs"/>
              </a:defRPr>
            </a:lvl5pPr>
            <a:lvl6pPr marL="710382" indent="-235194" algn="l" defTabSz="1219170" rtl="0" eaLnBrk="1" latinLnBrk="0" hangingPunct="1">
              <a:spcBef>
                <a:spcPts val="0"/>
              </a:spcBef>
              <a:spcAft>
                <a:spcPts val="1333"/>
              </a:spcAft>
              <a:buFont typeface="Verdana" panose="020B0604030504040204" pitchFamily="34" charset="0"/>
              <a:buChar char="−"/>
              <a:defRPr sz="2133" kern="1200" baseline="0">
                <a:solidFill>
                  <a:schemeClr val="tx1"/>
                </a:solidFill>
                <a:latin typeface="+mn-lt"/>
                <a:ea typeface="+mn-ea"/>
                <a:cs typeface="+mn-cs"/>
              </a:defRPr>
            </a:lvl6pPr>
            <a:lvl7pPr marL="710382" indent="-235194" algn="l" defTabSz="1219170" rtl="0" eaLnBrk="1" latinLnBrk="0" hangingPunct="1">
              <a:spcBef>
                <a:spcPts val="0"/>
              </a:spcBef>
              <a:spcAft>
                <a:spcPts val="1333"/>
              </a:spcAft>
              <a:buFont typeface="Verdana" panose="020B0604030504040204" pitchFamily="34" charset="0"/>
              <a:buChar char="−"/>
              <a:defRPr sz="2133" kern="1200">
                <a:solidFill>
                  <a:schemeClr val="tx1"/>
                </a:solidFill>
                <a:latin typeface="+mn-lt"/>
                <a:ea typeface="+mn-ea"/>
                <a:cs typeface="+mn-cs"/>
              </a:defRPr>
            </a:lvl7pPr>
            <a:lvl8pPr marL="710382" indent="-235194" algn="l" defTabSz="1219170" rtl="0" eaLnBrk="1" latinLnBrk="0" hangingPunct="1">
              <a:spcBef>
                <a:spcPts val="0"/>
              </a:spcBef>
              <a:spcAft>
                <a:spcPts val="1333"/>
              </a:spcAft>
              <a:buFont typeface="Verdana" panose="020B0604030504040204" pitchFamily="34" charset="0"/>
              <a:buChar char="−"/>
              <a:defRPr sz="2133" kern="1200" baseline="0">
                <a:solidFill>
                  <a:schemeClr val="tx1"/>
                </a:solidFill>
                <a:latin typeface="+mn-lt"/>
                <a:ea typeface="+mn-ea"/>
                <a:cs typeface="+mn-cs"/>
              </a:defRPr>
            </a:lvl8pPr>
            <a:lvl9pPr marL="710382" indent="-235194" algn="l" defTabSz="1219170" rtl="0" eaLnBrk="1" latinLnBrk="0" hangingPunct="1">
              <a:spcBef>
                <a:spcPts val="0"/>
              </a:spcBef>
              <a:spcAft>
                <a:spcPts val="1333"/>
              </a:spcAft>
              <a:buFont typeface="Verdana" panose="020B0604030504040204" pitchFamily="34" charset="0"/>
              <a:buChar char="−"/>
              <a:defRPr sz="2133" kern="1200" baseline="0">
                <a:solidFill>
                  <a:schemeClr val="tx1"/>
                </a:solidFill>
                <a:latin typeface="+mn-lt"/>
                <a:ea typeface="+mn-ea"/>
                <a:cs typeface="+mn-cs"/>
              </a:defRPr>
            </a:lvl9pPr>
          </a:lstStyle>
          <a:p>
            <a:pPr defTabSz="914378">
              <a:spcAft>
                <a:spcPts val="1000"/>
              </a:spcAft>
              <a:defRPr/>
            </a:pPr>
            <a:r>
              <a:rPr lang="en-US" sz="825" dirty="0">
                <a:solidFill>
                  <a:prstClr val="black"/>
                </a:solidFill>
                <a:latin typeface="Verdana"/>
                <a:cs typeface="Calibri" panose="020F0502020204030204" pitchFamily="34" charset="0"/>
              </a:rPr>
              <a:t>Deloitte refers to one or more of Deloitte </a:t>
            </a:r>
            <a:r>
              <a:rPr lang="en-US" sz="825" dirty="0" err="1">
                <a:solidFill>
                  <a:prstClr val="black"/>
                </a:solidFill>
                <a:latin typeface="Verdana"/>
                <a:cs typeface="Calibri" panose="020F0502020204030204" pitchFamily="34" charset="0"/>
              </a:rPr>
              <a:t>Touche</a:t>
            </a:r>
            <a:r>
              <a:rPr lang="en-US" sz="825" dirty="0">
                <a:solidFill>
                  <a:prstClr val="black"/>
                </a:solidFill>
                <a:latin typeface="Verdana"/>
                <a:cs typeface="Calibri" panose="020F0502020204030204" pitchFamily="34" charset="0"/>
              </a:rPr>
              <a:t> Tohmatsu Limited (“DTTL”), its global network of member firms, and their related entities (collectively, the “Deloitte organization”). DTTL (also referred to as “Deloitte Global”) and each of its member firms and related entities are legally separate and independent entities, which cannot obligate or bind each other in respect of third parties. DTTL and each DTTL member firm and related entity is liable only for its own acts and omissions, and not those of each other. DTTL does not provide services to clients. Please see </a:t>
            </a:r>
            <a:r>
              <a:rPr lang="en-US" sz="825" dirty="0">
                <a:solidFill>
                  <a:srgbClr val="00A3E0"/>
                </a:solidFill>
                <a:latin typeface="Verdana"/>
                <a:cs typeface="Calibri" panose="020F0502020204030204" pitchFamily="34" charset="0"/>
              </a:rPr>
              <a:t>www.deloitte.com/about </a:t>
            </a:r>
            <a:r>
              <a:rPr lang="en-US" sz="825" dirty="0">
                <a:solidFill>
                  <a:prstClr val="black"/>
                </a:solidFill>
                <a:latin typeface="Verdana"/>
                <a:cs typeface="Calibri" panose="020F0502020204030204" pitchFamily="34" charset="0"/>
              </a:rPr>
              <a:t>to learn more.</a:t>
            </a:r>
          </a:p>
          <a:p>
            <a:pPr defTabSz="914378">
              <a:spcAft>
                <a:spcPts val="1000"/>
              </a:spcAft>
              <a:defRPr/>
            </a:pPr>
            <a:r>
              <a:rPr lang="en-US" sz="825" dirty="0">
                <a:solidFill>
                  <a:prstClr val="black"/>
                </a:solidFill>
                <a:latin typeface="Verdana"/>
                <a:cs typeface="Calibri" panose="020F0502020204030204" pitchFamily="34" charset="0"/>
              </a:rPr>
              <a:t>Deloitte Asia Pacific Limited is a company limited by guarantee and a member firm of DTTL. Members of Deloitte Asia Pacific Limited and their related entities, each of which are separate and independent legal entities, provide services from more than 100 cities across the region, including Auckland, Bangkok, Beijing, Hanoi, Hong Kong, Jakarta, Kuala Lumpur, Manila, Melbourne, Osaka, Seoul, Shanghai, Singapore, Sydney, Taipei and Tokyo.</a:t>
            </a:r>
          </a:p>
          <a:p>
            <a:pPr defTabSz="914378">
              <a:spcAft>
                <a:spcPts val="1000"/>
              </a:spcAft>
              <a:defRPr/>
            </a:pPr>
            <a:r>
              <a:rPr lang="en-US" sz="825" b="1" dirty="0">
                <a:solidFill>
                  <a:prstClr val="black"/>
                </a:solidFill>
                <a:latin typeface="Verdana"/>
                <a:cs typeface="Calibri" panose="020F0502020204030204" pitchFamily="34" charset="0"/>
              </a:rPr>
              <a:t>About Deloitte Vietnam </a:t>
            </a:r>
          </a:p>
          <a:p>
            <a:pPr defTabSz="914378">
              <a:spcAft>
                <a:spcPts val="1000"/>
              </a:spcAft>
              <a:defRPr/>
            </a:pPr>
            <a:r>
              <a:rPr lang="en-US" sz="825" dirty="0">
                <a:solidFill>
                  <a:prstClr val="black"/>
                </a:solidFill>
                <a:latin typeface="Verdana"/>
                <a:cs typeface="Calibri" panose="020F0502020204030204" pitchFamily="34" charset="0"/>
              </a:rPr>
              <a:t>In Vietnam, services are provided by separate and independent legal entities, each of which may be referred to or known as Deloitte Vietnam.</a:t>
            </a:r>
          </a:p>
          <a:p>
            <a:pPr defTabSz="914378">
              <a:spcAft>
                <a:spcPts val="1000"/>
              </a:spcAft>
              <a:defRPr/>
            </a:pPr>
            <a:r>
              <a:rPr lang="en-US" sz="825" dirty="0">
                <a:solidFill>
                  <a:prstClr val="black"/>
                </a:solidFill>
                <a:latin typeface="Verdana"/>
                <a:cs typeface="Calibri" panose="020F0502020204030204" pitchFamily="34" charset="0"/>
              </a:rPr>
              <a:t>This communication contains general information only, and none of Deloitte </a:t>
            </a:r>
            <a:r>
              <a:rPr lang="en-US" sz="825" dirty="0" err="1">
                <a:solidFill>
                  <a:prstClr val="black"/>
                </a:solidFill>
                <a:latin typeface="Verdana"/>
                <a:cs typeface="Calibri" panose="020F0502020204030204" pitchFamily="34" charset="0"/>
              </a:rPr>
              <a:t>Touche</a:t>
            </a:r>
            <a:r>
              <a:rPr lang="en-US" sz="825" dirty="0">
                <a:solidFill>
                  <a:prstClr val="black"/>
                </a:solidFill>
                <a:latin typeface="Verdana"/>
                <a:cs typeface="Calibri" panose="020F0502020204030204" pitchFamily="34" charset="0"/>
              </a:rPr>
              <a:t> Tohmatsu Limited (“DTTL”), its global network of member firms or their related entities (collectively, the “Deloitte organization”) is, by means of this communication, rendering professional advice or services. Before making any decision or taking any action that may affect your finances or your business, you should consult a qualified professional adviser.</a:t>
            </a:r>
          </a:p>
          <a:p>
            <a:pPr defTabSz="914378">
              <a:spcAft>
                <a:spcPts val="1000"/>
              </a:spcAft>
              <a:defRPr/>
            </a:pPr>
            <a:r>
              <a:rPr lang="en-US" sz="825" dirty="0">
                <a:solidFill>
                  <a:prstClr val="black"/>
                </a:solidFill>
                <a:latin typeface="Verdana"/>
                <a:cs typeface="Calibri" panose="020F0502020204030204" pitchFamily="34" charset="0"/>
              </a:rPr>
              <a:t>No representations, warranties or undertakings (express or implied) are given as to the accuracy or completeness of the information in this communication, and none of DTTL, its member firms, related entities, employees or agents shall be liable or responsible for any loss or damage whatsoever arising directly or indirectly in connection with any person relying on this communication. DTTL and each of its member firms, and their related entities, are legally separate and independent entities.</a:t>
            </a:r>
          </a:p>
          <a:p>
            <a:pPr defTabSz="914378">
              <a:spcAft>
                <a:spcPts val="1000"/>
              </a:spcAft>
              <a:defRPr/>
            </a:pPr>
            <a:r>
              <a:rPr lang="en-US" sz="825" dirty="0">
                <a:solidFill>
                  <a:prstClr val="black"/>
                </a:solidFill>
                <a:latin typeface="Verdana"/>
                <a:cs typeface="Calibri" panose="020F0502020204030204" pitchFamily="34" charset="0"/>
              </a:rPr>
              <a:t>© 2022 Deloitte Vietnam Tax Advisory Company Limited</a:t>
            </a:r>
          </a:p>
          <a:p>
            <a:pPr defTabSz="914378">
              <a:spcAft>
                <a:spcPts val="1000"/>
              </a:spcAft>
              <a:defRPr/>
            </a:pPr>
            <a:endParaRPr lang="vi-VN" sz="825" i="1" dirty="0">
              <a:solidFill>
                <a:srgbClr val="14387D"/>
              </a:solidFill>
              <a:latin typeface="Verdana"/>
              <a:cs typeface="Calibri" panose="020F0502020204030204" pitchFamily="34" charset="0"/>
            </a:endParaRPr>
          </a:p>
          <a:p>
            <a:pPr defTabSz="914378">
              <a:spcAft>
                <a:spcPts val="1000"/>
              </a:spcAft>
              <a:defRPr/>
            </a:pPr>
            <a:endParaRPr lang="en-US" sz="825" i="1" dirty="0">
              <a:solidFill>
                <a:srgbClr val="14387D"/>
              </a:solidFill>
              <a:latin typeface="Verdana"/>
              <a:cs typeface="Calibri" panose="020F0502020204030204" pitchFamily="34" charset="0"/>
            </a:endParaRPr>
          </a:p>
        </p:txBody>
      </p:sp>
      <p:grpSp>
        <p:nvGrpSpPr>
          <p:cNvPr id="50" name="Group 49">
            <a:extLst>
              <a:ext uri="{FF2B5EF4-FFF2-40B4-BE49-F238E27FC236}">
                <a16:creationId xmlns:a16="http://schemas.microsoft.com/office/drawing/2014/main" id="{9D1F7F6B-6044-472B-B619-4FEEF1F78AA1}"/>
              </a:ext>
            </a:extLst>
          </p:cNvPr>
          <p:cNvGrpSpPr>
            <a:grpSpLocks noChangeAspect="1"/>
          </p:cNvGrpSpPr>
          <p:nvPr/>
        </p:nvGrpSpPr>
        <p:grpSpPr>
          <a:xfrm>
            <a:off x="444819" y="1711655"/>
            <a:ext cx="1194244" cy="223787"/>
            <a:chOff x="398463" y="404813"/>
            <a:chExt cx="1627187" cy="307976"/>
          </a:xfrm>
          <a:solidFill>
            <a:schemeClr val="tx1"/>
          </a:solidFill>
        </p:grpSpPr>
        <p:sp>
          <p:nvSpPr>
            <p:cNvPr id="51" name="Oval 5">
              <a:extLst>
                <a:ext uri="{FF2B5EF4-FFF2-40B4-BE49-F238E27FC236}">
                  <a16:creationId xmlns:a16="http://schemas.microsoft.com/office/drawing/2014/main" id="{B889E002-34AD-4701-9F90-EFD0441E9BE3}"/>
                </a:ext>
              </a:extLst>
            </p:cNvPr>
            <p:cNvSpPr>
              <a:spLocks noChangeArrowheads="1"/>
            </p:cNvSpPr>
            <p:nvPr userDrawn="1"/>
          </p:nvSpPr>
          <p:spPr bwMode="auto">
            <a:xfrm>
              <a:off x="1938338" y="625476"/>
              <a:ext cx="87312" cy="873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914378">
                <a:defRPr/>
              </a:pPr>
              <a:endParaRPr lang="en-GB" sz="1950" dirty="0">
                <a:solidFill>
                  <a:prstClr val="white"/>
                </a:solidFill>
                <a:latin typeface="Verdana"/>
              </a:endParaRPr>
            </a:p>
          </p:txBody>
        </p:sp>
        <p:sp>
          <p:nvSpPr>
            <p:cNvPr id="52" name="Freeform 6">
              <a:extLst>
                <a:ext uri="{FF2B5EF4-FFF2-40B4-BE49-F238E27FC236}">
                  <a16:creationId xmlns:a16="http://schemas.microsoft.com/office/drawing/2014/main" id="{ABED16C3-76FA-44C9-8CC1-7DFD8E0FF328}"/>
                </a:ext>
              </a:extLst>
            </p:cNvPr>
            <p:cNvSpPr>
              <a:spLocks noEditPoints="1"/>
            </p:cNvSpPr>
            <p:nvPr userDrawn="1"/>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914378">
                <a:defRPr/>
              </a:pPr>
              <a:endParaRPr lang="en-GB" sz="1950" dirty="0">
                <a:solidFill>
                  <a:prstClr val="white"/>
                </a:solidFill>
                <a:latin typeface="Verdana"/>
              </a:endParaRPr>
            </a:p>
          </p:txBody>
        </p:sp>
        <p:sp>
          <p:nvSpPr>
            <p:cNvPr id="53" name="Rectangle 7">
              <a:extLst>
                <a:ext uri="{FF2B5EF4-FFF2-40B4-BE49-F238E27FC236}">
                  <a16:creationId xmlns:a16="http://schemas.microsoft.com/office/drawing/2014/main" id="{3949F9E3-6327-4BB6-B9BC-A07E83505B9C}"/>
                </a:ext>
              </a:extLst>
            </p:cNvPr>
            <p:cNvSpPr>
              <a:spLocks noChangeArrowheads="1"/>
            </p:cNvSpPr>
            <p:nvPr userDrawn="1"/>
          </p:nvSpPr>
          <p:spPr bwMode="auto">
            <a:xfrm>
              <a:off x="906463" y="404813"/>
              <a:ext cx="74612" cy="303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defTabSz="914378">
                <a:defRPr/>
              </a:pPr>
              <a:endParaRPr lang="en-GB" sz="1950" dirty="0">
                <a:solidFill>
                  <a:prstClr val="white"/>
                </a:solidFill>
                <a:latin typeface="Verdana"/>
              </a:endParaRPr>
            </a:p>
          </p:txBody>
        </p:sp>
        <p:sp>
          <p:nvSpPr>
            <p:cNvPr id="54" name="Freeform 8">
              <a:extLst>
                <a:ext uri="{FF2B5EF4-FFF2-40B4-BE49-F238E27FC236}">
                  <a16:creationId xmlns:a16="http://schemas.microsoft.com/office/drawing/2014/main" id="{8DD3F9FA-4725-43EE-B716-E44591BB4256}"/>
                </a:ext>
              </a:extLst>
            </p:cNvPr>
            <p:cNvSpPr>
              <a:spLocks noEditPoints="1"/>
            </p:cNvSpPr>
            <p:nvPr userDrawn="1"/>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914378">
                <a:defRPr/>
              </a:pPr>
              <a:endParaRPr lang="en-GB" sz="1950" dirty="0">
                <a:solidFill>
                  <a:prstClr val="white"/>
                </a:solidFill>
                <a:latin typeface="Verdana"/>
              </a:endParaRPr>
            </a:p>
          </p:txBody>
        </p:sp>
        <p:sp>
          <p:nvSpPr>
            <p:cNvPr id="55" name="Rectangle 9">
              <a:extLst>
                <a:ext uri="{FF2B5EF4-FFF2-40B4-BE49-F238E27FC236}">
                  <a16:creationId xmlns:a16="http://schemas.microsoft.com/office/drawing/2014/main" id="{49664B9F-B709-4EC2-8CF4-B7E24B22F5E7}"/>
                </a:ext>
              </a:extLst>
            </p:cNvPr>
            <p:cNvSpPr>
              <a:spLocks noChangeArrowheads="1"/>
            </p:cNvSpPr>
            <p:nvPr userDrawn="1"/>
          </p:nvSpPr>
          <p:spPr bwMode="auto">
            <a:xfrm>
              <a:off x="1257300" y="482601"/>
              <a:ext cx="74612" cy="2254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defTabSz="914378">
                <a:defRPr/>
              </a:pPr>
              <a:endParaRPr lang="en-GB" sz="1950" dirty="0">
                <a:solidFill>
                  <a:prstClr val="white"/>
                </a:solidFill>
                <a:latin typeface="Verdana"/>
              </a:endParaRPr>
            </a:p>
          </p:txBody>
        </p:sp>
        <p:sp>
          <p:nvSpPr>
            <p:cNvPr id="56" name="Rectangle 10">
              <a:extLst>
                <a:ext uri="{FF2B5EF4-FFF2-40B4-BE49-F238E27FC236}">
                  <a16:creationId xmlns:a16="http://schemas.microsoft.com/office/drawing/2014/main" id="{137EE147-63A9-435E-BCD1-268B927E4035}"/>
                </a:ext>
              </a:extLst>
            </p:cNvPr>
            <p:cNvSpPr>
              <a:spLocks noChangeArrowheads="1"/>
            </p:cNvSpPr>
            <p:nvPr userDrawn="1"/>
          </p:nvSpPr>
          <p:spPr bwMode="auto">
            <a:xfrm>
              <a:off x="1257300" y="404813"/>
              <a:ext cx="74612" cy="508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defTabSz="914378">
                <a:defRPr/>
              </a:pPr>
              <a:endParaRPr lang="en-GB" sz="1950" dirty="0">
                <a:solidFill>
                  <a:prstClr val="white"/>
                </a:solidFill>
                <a:latin typeface="Verdana"/>
              </a:endParaRPr>
            </a:p>
          </p:txBody>
        </p:sp>
        <p:sp>
          <p:nvSpPr>
            <p:cNvPr id="57" name="Freeform 11">
              <a:extLst>
                <a:ext uri="{FF2B5EF4-FFF2-40B4-BE49-F238E27FC236}">
                  <a16:creationId xmlns:a16="http://schemas.microsoft.com/office/drawing/2014/main" id="{43953CB0-819C-40A0-9017-8AB2E807E759}"/>
                </a:ext>
              </a:extLst>
            </p:cNvPr>
            <p:cNvSpPr>
              <a:spLocks/>
            </p:cNvSpPr>
            <p:nvPr userDrawn="1"/>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914378">
                <a:defRPr/>
              </a:pPr>
              <a:endParaRPr lang="en-GB" sz="1950" dirty="0">
                <a:solidFill>
                  <a:prstClr val="white"/>
                </a:solidFill>
                <a:latin typeface="Verdana"/>
              </a:endParaRPr>
            </a:p>
          </p:txBody>
        </p:sp>
        <p:sp>
          <p:nvSpPr>
            <p:cNvPr id="58" name="Freeform 12">
              <a:extLst>
                <a:ext uri="{FF2B5EF4-FFF2-40B4-BE49-F238E27FC236}">
                  <a16:creationId xmlns:a16="http://schemas.microsoft.com/office/drawing/2014/main" id="{0B9E1F25-E75E-413F-ACF9-B1A0804AEEF6}"/>
                </a:ext>
              </a:extLst>
            </p:cNvPr>
            <p:cNvSpPr>
              <a:spLocks/>
            </p:cNvSpPr>
            <p:nvPr userDrawn="1"/>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914378">
                <a:defRPr/>
              </a:pPr>
              <a:endParaRPr lang="en-GB" sz="1950" dirty="0">
                <a:solidFill>
                  <a:prstClr val="white"/>
                </a:solidFill>
                <a:latin typeface="Verdana"/>
              </a:endParaRPr>
            </a:p>
          </p:txBody>
        </p:sp>
        <p:sp>
          <p:nvSpPr>
            <p:cNvPr id="59" name="Freeform 13">
              <a:extLst>
                <a:ext uri="{FF2B5EF4-FFF2-40B4-BE49-F238E27FC236}">
                  <a16:creationId xmlns:a16="http://schemas.microsoft.com/office/drawing/2014/main" id="{8D34FB9B-32D1-43E2-8F3A-08B9A506E901}"/>
                </a:ext>
              </a:extLst>
            </p:cNvPr>
            <p:cNvSpPr>
              <a:spLocks noEditPoints="1"/>
            </p:cNvSpPr>
            <p:nvPr userDrawn="1"/>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914378">
                <a:defRPr/>
              </a:pPr>
              <a:endParaRPr lang="en-GB" sz="1950" dirty="0">
                <a:solidFill>
                  <a:prstClr val="white"/>
                </a:solidFill>
                <a:latin typeface="Verdana"/>
              </a:endParaRPr>
            </a:p>
          </p:txBody>
        </p:sp>
        <p:sp>
          <p:nvSpPr>
            <p:cNvPr id="60" name="Freeform 14">
              <a:extLst>
                <a:ext uri="{FF2B5EF4-FFF2-40B4-BE49-F238E27FC236}">
                  <a16:creationId xmlns:a16="http://schemas.microsoft.com/office/drawing/2014/main" id="{EADCBC55-5598-407D-8D0E-CEBA53C6DDC4}"/>
                </a:ext>
              </a:extLst>
            </p:cNvPr>
            <p:cNvSpPr>
              <a:spLocks noEditPoints="1"/>
            </p:cNvSpPr>
            <p:nvPr userDrawn="1"/>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914378">
                <a:defRPr/>
              </a:pPr>
              <a:endParaRPr lang="en-GB" sz="1950" dirty="0">
                <a:solidFill>
                  <a:prstClr val="white"/>
                </a:solidFill>
                <a:latin typeface="Verdana"/>
              </a:endParaRPr>
            </a:p>
          </p:txBody>
        </p:sp>
      </p:grpSp>
    </p:spTree>
    <p:extLst>
      <p:ext uri="{BB962C8B-B14F-4D97-AF65-F5344CB8AC3E}">
        <p14:creationId xmlns:p14="http://schemas.microsoft.com/office/powerpoint/2010/main" val="3239228106"/>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a:extLst>
              <a:ext uri="{FF2B5EF4-FFF2-40B4-BE49-F238E27FC236}">
                <a16:creationId xmlns:a16="http://schemas.microsoft.com/office/drawing/2014/main" id="{B9DB7C76-BE0D-B829-D9CA-DF34CB11756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Content Placeholder 2">
            <a:extLst>
              <a:ext uri="{FF2B5EF4-FFF2-40B4-BE49-F238E27FC236}">
                <a16:creationId xmlns:a16="http://schemas.microsoft.com/office/drawing/2014/main" id="{0C3C75ED-B75C-0A90-E919-3F527D7BCAC5}"/>
              </a:ext>
            </a:extLst>
          </p:cNvPr>
          <p:cNvSpPr>
            <a:spLocks noGrp="1"/>
          </p:cNvSpPr>
          <p:nvPr>
            <p:ph idx="1"/>
          </p:nvPr>
        </p:nvSpPr>
        <p:spPr>
          <a:xfrm>
            <a:off x="860488" y="2332675"/>
            <a:ext cx="7582112" cy="2628900"/>
          </a:xfrm>
        </p:spPr>
        <p:txBody>
          <a:bodyPr>
            <a:normAutofit/>
          </a:bodyPr>
          <a:lstStyle/>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ID" sz="1350" dirty="0">
              <a:latin typeface="Arial" panose="020B0604020202020204" pitchFamily="34" charset="0"/>
              <a:ea typeface="Courier New" panose="02070309020205020404" pitchFamily="49" charset="0"/>
              <a:cs typeface="Arial" panose="020B0604020202020204" pitchFamily="34" charset="0"/>
            </a:endParaRPr>
          </a:p>
          <a:p>
            <a:endParaRPr lang="en-ID" dirty="0"/>
          </a:p>
        </p:txBody>
      </p:sp>
      <p:sp>
        <p:nvSpPr>
          <p:cNvPr id="5" name="Footer Placeholder 4">
            <a:extLst>
              <a:ext uri="{FF2B5EF4-FFF2-40B4-BE49-F238E27FC236}">
                <a16:creationId xmlns:a16="http://schemas.microsoft.com/office/drawing/2014/main" id="{82A83115-8944-64D9-C0F8-AEE89AAEB589}"/>
              </a:ext>
            </a:extLst>
          </p:cNvPr>
          <p:cNvSpPr>
            <a:spLocks noGrp="1"/>
          </p:cNvSpPr>
          <p:nvPr>
            <p:ph type="ftr" sz="quarter" idx="11"/>
          </p:nvPr>
        </p:nvSpPr>
        <p:spPr>
          <a:xfrm>
            <a:off x="3028950" y="5510213"/>
            <a:ext cx="3086100" cy="273844"/>
          </a:xfrm>
        </p:spPr>
        <p:txBody>
          <a:bodyPr/>
          <a:lstStyle/>
          <a:p>
            <a:pPr defTabSz="685800">
              <a:defRPr/>
            </a:pPr>
            <a:r>
              <a:rPr lang="en-US" dirty="0">
                <a:solidFill>
                  <a:prstClr val="black">
                    <a:tint val="75000"/>
                  </a:prstClr>
                </a:solidFill>
                <a:latin typeface="Calibri" panose="020F0502020204030204"/>
              </a:rPr>
              <a:t>AOTCA General Meeting and International Tax Conference 2022</a:t>
            </a:r>
            <a:endParaRPr lang="en-ID" dirty="0">
              <a:solidFill>
                <a:prstClr val="black">
                  <a:tint val="75000"/>
                </a:prstClr>
              </a:solidFill>
              <a:latin typeface="Calibri" panose="020F0502020204030204"/>
            </a:endParaRPr>
          </a:p>
        </p:txBody>
      </p:sp>
      <p:sp>
        <p:nvSpPr>
          <p:cNvPr id="8" name="Rectangle: Rounded Corners 7">
            <a:extLst>
              <a:ext uri="{FF2B5EF4-FFF2-40B4-BE49-F238E27FC236}">
                <a16:creationId xmlns:a16="http://schemas.microsoft.com/office/drawing/2014/main" id="{043DAE28-D7BA-17B8-C441-0B93B8985920}"/>
              </a:ext>
            </a:extLst>
          </p:cNvPr>
          <p:cNvSpPr/>
          <p:nvPr/>
        </p:nvSpPr>
        <p:spPr>
          <a:xfrm>
            <a:off x="8481418" y="5320904"/>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ID" sz="1350">
              <a:solidFill>
                <a:prstClr val="white"/>
              </a:solidFill>
              <a:latin typeface="Calibri" panose="020F0502020204030204"/>
            </a:endParaRPr>
          </a:p>
        </p:txBody>
      </p:sp>
      <p:sp>
        <p:nvSpPr>
          <p:cNvPr id="9" name="TextBox 8">
            <a:extLst>
              <a:ext uri="{FF2B5EF4-FFF2-40B4-BE49-F238E27FC236}">
                <a16:creationId xmlns:a16="http://schemas.microsoft.com/office/drawing/2014/main" id="{BC043383-9F2E-AF9F-B0DB-5F016C013B9D}"/>
              </a:ext>
            </a:extLst>
          </p:cNvPr>
          <p:cNvSpPr txBox="1"/>
          <p:nvPr/>
        </p:nvSpPr>
        <p:spPr>
          <a:xfrm>
            <a:off x="8522494" y="5381603"/>
            <a:ext cx="431846" cy="323165"/>
          </a:xfrm>
          <a:prstGeom prst="rect">
            <a:avLst/>
          </a:prstGeom>
          <a:noFill/>
        </p:spPr>
        <p:txBody>
          <a:bodyPr wrap="square" rtlCol="0">
            <a:spAutoFit/>
          </a:bodyPr>
          <a:lstStyle/>
          <a:p>
            <a:pPr defTabSz="685800">
              <a:defRPr/>
            </a:pPr>
            <a:r>
              <a:rPr lang="en-US" sz="1500" b="1" dirty="0">
                <a:solidFill>
                  <a:prstClr val="white"/>
                </a:solidFill>
                <a:latin typeface="Arial" panose="020B0604020202020204" pitchFamily="34" charset="0"/>
                <a:cs typeface="Arial" panose="020B0604020202020204" pitchFamily="34" charset="0"/>
              </a:rPr>
              <a:t>03</a:t>
            </a:r>
            <a:endParaRPr lang="en-ID" sz="1500" b="1" dirty="0">
              <a:solidFill>
                <a:prstClr val="white"/>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AAB38745-B546-C290-C990-CD599B93CDA9}"/>
              </a:ext>
            </a:extLst>
          </p:cNvPr>
          <p:cNvSpPr/>
          <p:nvPr/>
        </p:nvSpPr>
        <p:spPr>
          <a:xfrm>
            <a:off x="0" y="839263"/>
            <a:ext cx="9144000" cy="763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ID" sz="1350">
              <a:solidFill>
                <a:prstClr val="white"/>
              </a:solidFill>
              <a:latin typeface="Calibri" panose="020F0502020204030204"/>
            </a:endParaRPr>
          </a:p>
        </p:txBody>
      </p:sp>
      <p:sp>
        <p:nvSpPr>
          <p:cNvPr id="12" name="TextBox 11">
            <a:extLst>
              <a:ext uri="{FF2B5EF4-FFF2-40B4-BE49-F238E27FC236}">
                <a16:creationId xmlns:a16="http://schemas.microsoft.com/office/drawing/2014/main" id="{73E3E61D-5444-4AF8-8C1C-9BDBE44DC7D7}"/>
              </a:ext>
            </a:extLst>
          </p:cNvPr>
          <p:cNvSpPr txBox="1"/>
          <p:nvPr/>
        </p:nvSpPr>
        <p:spPr>
          <a:xfrm>
            <a:off x="1682119" y="1787612"/>
            <a:ext cx="3891184" cy="830997"/>
          </a:xfrm>
          <a:prstGeom prst="rect">
            <a:avLst/>
          </a:prstGeom>
          <a:noFill/>
        </p:spPr>
        <p:txBody>
          <a:bodyPr wrap="square" rtlCol="0">
            <a:spAutoFit/>
          </a:bodyPr>
          <a:lstStyle/>
          <a:p>
            <a:pPr defTabSz="685835"/>
            <a:r>
              <a:rPr lang="en-US" sz="2400" b="1" dirty="0">
                <a:solidFill>
                  <a:schemeClr val="accent1"/>
                </a:solidFill>
                <a:latin typeface="Calibri" panose="020F0502020204030204" pitchFamily="34" charset="0"/>
                <a:cs typeface="Calibri" panose="020F0502020204030204" pitchFamily="34" charset="0"/>
              </a:rPr>
              <a:t>Digital Economy </a:t>
            </a:r>
            <a:endParaRPr lang="en-US" sz="2400" b="1" dirty="0">
              <a:latin typeface="Calibri" panose="020F0502020204030204" pitchFamily="34" charset="0"/>
              <a:cs typeface="Calibri" panose="020F0502020204030204" pitchFamily="34" charset="0"/>
            </a:endParaRPr>
          </a:p>
          <a:p>
            <a:pPr defTabSz="685835"/>
            <a:r>
              <a:rPr lang="en-US" sz="2400" b="1" dirty="0">
                <a:latin typeface="Calibri" panose="020F0502020204030204" pitchFamily="34" charset="0"/>
                <a:cs typeface="Calibri" panose="020F0502020204030204" pitchFamily="34" charset="0"/>
              </a:rPr>
              <a:t>Impacts on tax system </a:t>
            </a:r>
          </a:p>
        </p:txBody>
      </p:sp>
      <p:sp>
        <p:nvSpPr>
          <p:cNvPr id="13" name="TextBox 12">
            <a:extLst>
              <a:ext uri="{FF2B5EF4-FFF2-40B4-BE49-F238E27FC236}">
                <a16:creationId xmlns:a16="http://schemas.microsoft.com/office/drawing/2014/main" id="{933BD612-7DCB-45E3-9622-CF938BF2B409}"/>
              </a:ext>
            </a:extLst>
          </p:cNvPr>
          <p:cNvSpPr txBox="1"/>
          <p:nvPr/>
        </p:nvSpPr>
        <p:spPr>
          <a:xfrm>
            <a:off x="1148256" y="3091781"/>
            <a:ext cx="3786464" cy="1200329"/>
          </a:xfrm>
          <a:prstGeom prst="rect">
            <a:avLst/>
          </a:prstGeom>
          <a:noFill/>
        </p:spPr>
        <p:txBody>
          <a:bodyPr wrap="square" rtlCol="0">
            <a:spAutoFit/>
          </a:bodyPr>
          <a:lstStyle/>
          <a:p>
            <a:pPr defTabSz="685835"/>
            <a:r>
              <a:rPr lang="en-US" sz="2400" b="1" dirty="0">
                <a:solidFill>
                  <a:schemeClr val="accent1"/>
                </a:solidFill>
                <a:latin typeface="Calibri" panose="020F0502020204030204" pitchFamily="34" charset="0"/>
                <a:cs typeface="Calibri" panose="020F0502020204030204" pitchFamily="34" charset="0"/>
              </a:rPr>
              <a:t>Available taxing mechanisms </a:t>
            </a:r>
          </a:p>
          <a:p>
            <a:pPr defTabSz="685835"/>
            <a:r>
              <a:rPr lang="en-US" sz="2400" b="1" dirty="0">
                <a:latin typeface="Calibri" panose="020F0502020204030204" pitchFamily="34" charset="0"/>
                <a:cs typeface="Calibri" panose="020F0502020204030204" pitchFamily="34" charset="0"/>
              </a:rPr>
              <a:t>VAT, DST, Pillars</a:t>
            </a:r>
          </a:p>
        </p:txBody>
      </p:sp>
      <p:pic>
        <p:nvPicPr>
          <p:cNvPr id="14" name="Picture Placeholder 19">
            <a:extLst>
              <a:ext uri="{FF2B5EF4-FFF2-40B4-BE49-F238E27FC236}">
                <a16:creationId xmlns:a16="http://schemas.microsoft.com/office/drawing/2014/main" id="{D4BE249C-F08E-4313-94AC-604D870702F1}"/>
              </a:ext>
            </a:extLst>
          </p:cNvPr>
          <p:cNvPicPr>
            <a:picLocks noChangeAspect="1"/>
          </p:cNvPicPr>
          <p:nvPr/>
        </p:nvPicPr>
        <p:blipFill>
          <a:blip r:embed="rId3" cstate="email">
            <a:extLst>
              <a:ext uri="{BEBA8EAE-BF5A-486C-A8C5-ECC9F3942E4B}">
                <a14:imgProps xmlns:a14="http://schemas.microsoft.com/office/drawing/2010/main">
                  <a14:imgLayer r:embed="rId4">
                    <a14:imgEffect>
                      <a14:saturation sat="200000"/>
                    </a14:imgEffect>
                  </a14:imgLayer>
                </a14:imgProps>
              </a:ext>
              <a:ext uri="{28A0092B-C50C-407E-A947-70E740481C1C}">
                <a14:useLocalDpi xmlns:a14="http://schemas.microsoft.com/office/drawing/2010/main"/>
              </a:ext>
            </a:extLst>
          </a:blip>
          <a:srcRect/>
          <a:stretch/>
        </p:blipFill>
        <p:spPr>
          <a:xfrm>
            <a:off x="5122473" y="1754760"/>
            <a:ext cx="3509368" cy="3509368"/>
          </a:xfrm>
          <a:prstGeom prst="rect">
            <a:avLst/>
          </a:prstGeom>
          <a:effectLst>
            <a:outerShdw blurRad="50800" dist="38100" dir="2700000" algn="tl" rotWithShape="0">
              <a:prstClr val="black">
                <a:alpha val="40000"/>
              </a:prstClr>
            </a:outerShdw>
          </a:effectLst>
        </p:spPr>
      </p:pic>
      <p:sp>
        <p:nvSpPr>
          <p:cNvPr id="16" name="TextBox 15">
            <a:extLst>
              <a:ext uri="{FF2B5EF4-FFF2-40B4-BE49-F238E27FC236}">
                <a16:creationId xmlns:a16="http://schemas.microsoft.com/office/drawing/2014/main" id="{95100A5A-1224-4876-9F7C-C2B0463C3842}"/>
              </a:ext>
            </a:extLst>
          </p:cNvPr>
          <p:cNvSpPr txBox="1"/>
          <p:nvPr/>
        </p:nvSpPr>
        <p:spPr>
          <a:xfrm>
            <a:off x="633824" y="1747085"/>
            <a:ext cx="1048295" cy="854080"/>
          </a:xfrm>
          <a:prstGeom prst="rect">
            <a:avLst/>
          </a:prstGeom>
          <a:noFill/>
        </p:spPr>
        <p:txBody>
          <a:bodyPr wrap="square" rtlCol="0">
            <a:spAutoFit/>
          </a:bodyPr>
          <a:lstStyle/>
          <a:p>
            <a:pPr algn="r" defTabSz="685835"/>
            <a:r>
              <a:rPr lang="en-US" sz="4950" b="1" dirty="0">
                <a:solidFill>
                  <a:srgbClr val="8BCD15"/>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01</a:t>
            </a:r>
            <a:endParaRPr lang="ru-RU" sz="4950" b="1" dirty="0">
              <a:solidFill>
                <a:srgbClr val="8BCD15"/>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p:txBody>
      </p:sp>
      <p:sp>
        <p:nvSpPr>
          <p:cNvPr id="17" name="TextBox 16">
            <a:extLst>
              <a:ext uri="{FF2B5EF4-FFF2-40B4-BE49-F238E27FC236}">
                <a16:creationId xmlns:a16="http://schemas.microsoft.com/office/drawing/2014/main" id="{E7F0D08E-6F81-4EA2-8DFC-D5B1D51E652A}"/>
              </a:ext>
            </a:extLst>
          </p:cNvPr>
          <p:cNvSpPr txBox="1"/>
          <p:nvPr/>
        </p:nvSpPr>
        <p:spPr>
          <a:xfrm>
            <a:off x="361950" y="2978230"/>
            <a:ext cx="1048295" cy="854080"/>
          </a:xfrm>
          <a:prstGeom prst="rect">
            <a:avLst/>
          </a:prstGeom>
          <a:noFill/>
        </p:spPr>
        <p:txBody>
          <a:bodyPr wrap="square" rtlCol="0">
            <a:spAutoFit/>
          </a:bodyPr>
          <a:lstStyle/>
          <a:p>
            <a:pPr defTabSz="685835"/>
            <a:r>
              <a:rPr lang="en-US" sz="4950" b="1" dirty="0">
                <a:solidFill>
                  <a:schemeClr val="accent2"/>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02</a:t>
            </a:r>
            <a:endParaRPr lang="ru-RU" sz="4950" b="1" dirty="0">
              <a:solidFill>
                <a:schemeClr val="accent2"/>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p:txBody>
      </p:sp>
      <p:sp>
        <p:nvSpPr>
          <p:cNvPr id="18" name="TextBox 17">
            <a:extLst>
              <a:ext uri="{FF2B5EF4-FFF2-40B4-BE49-F238E27FC236}">
                <a16:creationId xmlns:a16="http://schemas.microsoft.com/office/drawing/2014/main" id="{074AC095-C01A-40D7-985A-77159CC967F3}"/>
              </a:ext>
            </a:extLst>
          </p:cNvPr>
          <p:cNvSpPr txBox="1"/>
          <p:nvPr/>
        </p:nvSpPr>
        <p:spPr>
          <a:xfrm>
            <a:off x="1620355" y="4352176"/>
            <a:ext cx="4470497" cy="1200329"/>
          </a:xfrm>
          <a:prstGeom prst="rect">
            <a:avLst/>
          </a:prstGeom>
          <a:noFill/>
        </p:spPr>
        <p:txBody>
          <a:bodyPr wrap="square" rtlCol="0">
            <a:spAutoFit/>
          </a:bodyPr>
          <a:lstStyle/>
          <a:p>
            <a:pPr defTabSz="685835"/>
            <a:r>
              <a:rPr lang="en-US" sz="2400" b="1" dirty="0">
                <a:solidFill>
                  <a:schemeClr val="accent1"/>
                </a:solidFill>
                <a:latin typeface="Calibri" panose="020F0502020204030204" pitchFamily="34" charset="0"/>
                <a:cs typeface="Calibri" panose="020F0502020204030204" pitchFamily="34" charset="0"/>
              </a:rPr>
              <a:t>Future of Taxing digital </a:t>
            </a:r>
          </a:p>
          <a:p>
            <a:pPr defTabSz="685835"/>
            <a:r>
              <a:rPr lang="en-US" sz="2400" b="1" dirty="0">
                <a:latin typeface="Calibri" panose="020F0502020204030204" pitchFamily="34" charset="0"/>
                <a:cs typeface="Calibri" panose="020F0502020204030204" pitchFamily="34" charset="0"/>
              </a:rPr>
              <a:t>Impacts on taxpayers &amp; consultants</a:t>
            </a:r>
          </a:p>
        </p:txBody>
      </p:sp>
      <p:sp>
        <p:nvSpPr>
          <p:cNvPr id="21" name="TextBox 20">
            <a:extLst>
              <a:ext uri="{FF2B5EF4-FFF2-40B4-BE49-F238E27FC236}">
                <a16:creationId xmlns:a16="http://schemas.microsoft.com/office/drawing/2014/main" id="{81F5169E-2ABA-4808-ACC0-B93FAB0A763B}"/>
              </a:ext>
            </a:extLst>
          </p:cNvPr>
          <p:cNvSpPr txBox="1"/>
          <p:nvPr/>
        </p:nvSpPr>
        <p:spPr>
          <a:xfrm>
            <a:off x="834049" y="4238625"/>
            <a:ext cx="1048295" cy="854080"/>
          </a:xfrm>
          <a:prstGeom prst="rect">
            <a:avLst/>
          </a:prstGeom>
          <a:noFill/>
        </p:spPr>
        <p:txBody>
          <a:bodyPr wrap="square" rtlCol="0">
            <a:spAutoFit/>
          </a:bodyPr>
          <a:lstStyle/>
          <a:p>
            <a:pPr defTabSz="685835"/>
            <a:r>
              <a:rPr lang="en-US" sz="4950" b="1" dirty="0">
                <a:solidFill>
                  <a:schemeClr val="accent4"/>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03</a:t>
            </a:r>
            <a:endParaRPr lang="ru-RU" sz="4950" b="1" dirty="0">
              <a:solidFill>
                <a:schemeClr val="accent4"/>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0053955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075A1E72-6F05-4358-809D-06E688DCD16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3" name="Picture 2">
            <a:extLst>
              <a:ext uri="{FF2B5EF4-FFF2-40B4-BE49-F238E27FC236}">
                <a16:creationId xmlns:a16="http://schemas.microsoft.com/office/drawing/2014/main" id="{ADA27A07-0334-46C5-ACA0-DBB159B00787}"/>
              </a:ext>
            </a:extLst>
          </p:cNvPr>
          <p:cNvPicPr>
            <a:picLocks noChangeAspect="1"/>
          </p:cNvPicPr>
          <p:nvPr/>
        </p:nvPicPr>
        <p:blipFill>
          <a:blip r:embed="rId4" cstate="email">
            <a:extLst>
              <a:ext uri="{28A0092B-C50C-407E-A947-70E740481C1C}">
                <a14:useLocalDpi xmlns:a14="http://schemas.microsoft.com/office/drawing/2010/main"/>
              </a:ext>
            </a:extLst>
          </a:blip>
          <a:srcRect/>
          <a:stretch/>
        </p:blipFill>
        <p:spPr>
          <a:xfrm>
            <a:off x="4307766" y="857250"/>
            <a:ext cx="5143500" cy="5143500"/>
          </a:xfrm>
          <a:prstGeom prst="rect">
            <a:avLst/>
          </a:prstGeom>
          <a:effectLst>
            <a:outerShdw blurRad="50800" dist="38100" dir="2700000" algn="tl" rotWithShape="0">
              <a:prstClr val="black">
                <a:alpha val="40000"/>
              </a:prstClr>
            </a:outerShdw>
          </a:effectLst>
        </p:spPr>
      </p:pic>
      <p:sp>
        <p:nvSpPr>
          <p:cNvPr id="6" name="TextBox 5">
            <a:extLst>
              <a:ext uri="{FF2B5EF4-FFF2-40B4-BE49-F238E27FC236}">
                <a16:creationId xmlns:a16="http://schemas.microsoft.com/office/drawing/2014/main" id="{4D0B5B7D-0C53-4D38-AE00-B9E0D715B5E1}"/>
              </a:ext>
            </a:extLst>
          </p:cNvPr>
          <p:cNvSpPr txBox="1"/>
          <p:nvPr/>
        </p:nvSpPr>
        <p:spPr>
          <a:xfrm>
            <a:off x="1053790" y="3113264"/>
            <a:ext cx="3883598" cy="1402948"/>
          </a:xfrm>
          <a:prstGeom prst="rect">
            <a:avLst/>
          </a:prstGeom>
          <a:noFill/>
        </p:spPr>
        <p:txBody>
          <a:bodyPr wrap="square">
            <a:spAutoFit/>
          </a:bodyPr>
          <a:lstStyle/>
          <a:p>
            <a:pPr defTabSz="914378">
              <a:spcBef>
                <a:spcPts val="450"/>
              </a:spcBef>
              <a:buSzPct val="100000"/>
              <a:defRPr/>
            </a:pPr>
            <a:r>
              <a:rPr lang="en-US" sz="2700" b="1" dirty="0">
                <a:solidFill>
                  <a:prstClr val="white"/>
                </a:solidFill>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I</a:t>
            </a:r>
            <a:r>
              <a:rPr lang="en-US" sz="2700" b="1" dirty="0" err="1">
                <a:solidFill>
                  <a:prstClr val="white"/>
                </a:solidFill>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mpacts</a:t>
            </a:r>
            <a:r>
              <a:rPr lang="en-US" sz="2700" b="1" dirty="0">
                <a:solidFill>
                  <a:prstClr val="white"/>
                </a:solidFill>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 on tax systems and </a:t>
            </a:r>
          </a:p>
          <a:p>
            <a:pPr defTabSz="914378">
              <a:spcBef>
                <a:spcPts val="450"/>
              </a:spcBef>
              <a:buSzPct val="100000"/>
              <a:defRPr/>
            </a:pPr>
            <a:r>
              <a:rPr lang="en-US" sz="2700" b="1" dirty="0">
                <a:solidFill>
                  <a:prstClr val="white"/>
                </a:solidFill>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required tax reforms</a:t>
            </a:r>
          </a:p>
        </p:txBody>
      </p:sp>
      <p:sp>
        <p:nvSpPr>
          <p:cNvPr id="8" name="TextBox 7">
            <a:extLst>
              <a:ext uri="{FF2B5EF4-FFF2-40B4-BE49-F238E27FC236}">
                <a16:creationId xmlns:a16="http://schemas.microsoft.com/office/drawing/2014/main" id="{14344CA5-17CF-45C5-A3F8-26AAFCCA04FC}"/>
              </a:ext>
            </a:extLst>
          </p:cNvPr>
          <p:cNvSpPr txBox="1"/>
          <p:nvPr/>
        </p:nvSpPr>
        <p:spPr>
          <a:xfrm>
            <a:off x="593817" y="2582350"/>
            <a:ext cx="4176304" cy="553998"/>
          </a:xfrm>
          <a:prstGeom prst="rect">
            <a:avLst/>
          </a:prstGeom>
          <a:noFill/>
        </p:spPr>
        <p:txBody>
          <a:bodyPr wrap="square">
            <a:spAutoFit/>
          </a:bodyPr>
          <a:lstStyle/>
          <a:p>
            <a:pPr defTabSz="914378">
              <a:spcBef>
                <a:spcPts val="450"/>
              </a:spcBef>
              <a:buSzPct val="100000"/>
              <a:defRPr/>
            </a:pPr>
            <a:r>
              <a:rPr lang="en-US" sz="3000" b="1" dirty="0">
                <a:solidFill>
                  <a:prstClr val="black"/>
                </a:solidFill>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1. Digital Economy</a:t>
            </a:r>
          </a:p>
        </p:txBody>
      </p:sp>
    </p:spTree>
    <p:extLst>
      <p:ext uri="{BB962C8B-B14F-4D97-AF65-F5344CB8AC3E}">
        <p14:creationId xmlns:p14="http://schemas.microsoft.com/office/powerpoint/2010/main" val="12018243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wipe(left)">
                                      <p:cBhvr>
                                        <p:cTn id="7" dur="500"/>
                                        <p:tgtEl>
                                          <p:spTgt spid="8">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Effect transition="in" filter="wipe(left)">
                                      <p:cBhvr>
                                        <p:cTn id="11" dur="500"/>
                                        <p:tgtEl>
                                          <p:spTgt spid="6">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6">
                                            <p:txEl>
                                              <p:pRg st="1" end="1"/>
                                            </p:txEl>
                                          </p:spTgt>
                                        </p:tgtEl>
                                        <p:attrNameLst>
                                          <p:attrName>style.visibility</p:attrName>
                                        </p:attrNameLst>
                                      </p:cBhvr>
                                      <p:to>
                                        <p:strVal val="visible"/>
                                      </p:to>
                                    </p:set>
                                    <p:animEffect transition="in" filter="wipe(left)">
                                      <p:cBhvr>
                                        <p:cTn id="16"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P spid="8"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6">
            <a:extLst>
              <a:ext uri="{FF2B5EF4-FFF2-40B4-BE49-F238E27FC236}">
                <a16:creationId xmlns:a16="http://schemas.microsoft.com/office/drawing/2014/main" id="{7AF1B9CC-5572-FA0E-BFE0-AE0CB8910F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Rectangle 6">
            <a:extLst>
              <a:ext uri="{FF2B5EF4-FFF2-40B4-BE49-F238E27FC236}">
                <a16:creationId xmlns:a16="http://schemas.microsoft.com/office/drawing/2014/main" id="{AAB38745-B546-C290-C990-CD599B93CDA9}"/>
              </a:ext>
            </a:extLst>
          </p:cNvPr>
          <p:cNvSpPr/>
          <p:nvPr/>
        </p:nvSpPr>
        <p:spPr>
          <a:xfrm>
            <a:off x="0" y="839263"/>
            <a:ext cx="9144000" cy="763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ID" sz="1350">
              <a:solidFill>
                <a:prstClr val="white"/>
              </a:solidFill>
              <a:latin typeface="Calibri" panose="020F0502020204030204"/>
            </a:endParaRPr>
          </a:p>
        </p:txBody>
      </p:sp>
      <p:sp>
        <p:nvSpPr>
          <p:cNvPr id="12" name="Title 2">
            <a:extLst>
              <a:ext uri="{FF2B5EF4-FFF2-40B4-BE49-F238E27FC236}">
                <a16:creationId xmlns:a16="http://schemas.microsoft.com/office/drawing/2014/main" id="{B65F7A1D-F0D0-494C-A67B-28135FF09835}"/>
              </a:ext>
            </a:extLst>
          </p:cNvPr>
          <p:cNvSpPr>
            <a:spLocks noGrp="1"/>
          </p:cNvSpPr>
          <p:nvPr>
            <p:ph type="title"/>
          </p:nvPr>
        </p:nvSpPr>
        <p:spPr>
          <a:xfrm>
            <a:off x="209938" y="1707706"/>
            <a:ext cx="2793380" cy="232985"/>
          </a:xfrm>
        </p:spPr>
        <p:txBody>
          <a:bodyPr>
            <a:noAutofit/>
          </a:bodyPr>
          <a:lstStyle/>
          <a:p>
            <a:pPr lvl="0">
              <a:defRPr/>
            </a:pPr>
            <a:r>
              <a:rPr lang="en-US" sz="2700" b="1" dirty="0">
                <a:effectLst>
                  <a:outerShdw blurRad="38100" dist="38100" dir="2700000" algn="tl">
                    <a:srgbClr val="000000">
                      <a:alpha val="43137"/>
                    </a:srgbClr>
                  </a:outerShdw>
                </a:effectLst>
                <a:latin typeface="Calibri" panose="020F0502020204030204" pitchFamily="34" charset="0"/>
                <a:ea typeface="Open Sans" panose="020B0606030504020204" pitchFamily="34" charset="0"/>
                <a:cs typeface="Calibri" panose="020F0502020204030204" pitchFamily="34" charset="0"/>
              </a:rPr>
              <a:t>Tax base – Old</a:t>
            </a:r>
          </a:p>
        </p:txBody>
      </p:sp>
      <p:cxnSp>
        <p:nvCxnSpPr>
          <p:cNvPr id="32" name="Straight Arrow Connector 31">
            <a:extLst>
              <a:ext uri="{FF2B5EF4-FFF2-40B4-BE49-F238E27FC236}">
                <a16:creationId xmlns:a16="http://schemas.microsoft.com/office/drawing/2014/main" id="{72C5D3DD-5EC4-409F-A093-EB6F68729E21}"/>
              </a:ext>
            </a:extLst>
          </p:cNvPr>
          <p:cNvCxnSpPr>
            <a:cxnSpLocks/>
            <a:stCxn id="38" idx="2"/>
            <a:endCxn id="37" idx="0"/>
          </p:cNvCxnSpPr>
          <p:nvPr/>
        </p:nvCxnSpPr>
        <p:spPr>
          <a:xfrm>
            <a:off x="1897121" y="2605294"/>
            <a:ext cx="12525" cy="1659686"/>
          </a:xfrm>
          <a:prstGeom prst="straightConnector1">
            <a:avLst/>
          </a:prstGeom>
          <a:noFill/>
          <a:ln w="38100" cap="flat" cmpd="sng" algn="ctr">
            <a:solidFill>
              <a:srgbClr val="86BC25"/>
            </a:solidFill>
            <a:prstDash val="solid"/>
            <a:tailEnd type="triangle"/>
          </a:ln>
          <a:effectLst/>
        </p:spPr>
      </p:cxnSp>
      <p:sp>
        <p:nvSpPr>
          <p:cNvPr id="33" name="TextBox 32">
            <a:extLst>
              <a:ext uri="{FF2B5EF4-FFF2-40B4-BE49-F238E27FC236}">
                <a16:creationId xmlns:a16="http://schemas.microsoft.com/office/drawing/2014/main" id="{1A425F84-8F34-41D1-82F6-9F5FB105906C}"/>
              </a:ext>
            </a:extLst>
          </p:cNvPr>
          <p:cNvSpPr txBox="1"/>
          <p:nvPr/>
        </p:nvSpPr>
        <p:spPr>
          <a:xfrm>
            <a:off x="703534" y="3847412"/>
            <a:ext cx="2793380" cy="207749"/>
          </a:xfrm>
          <a:prstGeom prst="rect">
            <a:avLst/>
          </a:prstGeom>
          <a:solidFill>
            <a:sysClr val="window" lastClr="FFFFFF"/>
          </a:solidFill>
        </p:spPr>
        <p:txBody>
          <a:bodyPr vert="horz" wrap="square" lIns="0" tIns="0" rIns="0" bIns="0" rtlCol="0">
            <a:spAutoFit/>
          </a:bodyPr>
          <a:lstStyle/>
          <a:p>
            <a:pPr algn="ctr" defTabSz="914378">
              <a:spcBef>
                <a:spcPts val="150"/>
              </a:spcBef>
              <a:buSzPct val="100000"/>
              <a:defRPr/>
            </a:pPr>
            <a:r>
              <a:rPr lang="en-US" sz="1350" b="1" kern="0" dirty="0">
                <a:solidFill>
                  <a:prstClr val="black"/>
                </a:solidFill>
                <a:cs typeface="Calibri" panose="020F0502020204030204" pitchFamily="34" charset="0"/>
              </a:rPr>
              <a:t>Present (company, PE)</a:t>
            </a:r>
          </a:p>
        </p:txBody>
      </p:sp>
      <p:cxnSp>
        <p:nvCxnSpPr>
          <p:cNvPr id="34" name="Straight Connector 33">
            <a:extLst>
              <a:ext uri="{FF2B5EF4-FFF2-40B4-BE49-F238E27FC236}">
                <a16:creationId xmlns:a16="http://schemas.microsoft.com/office/drawing/2014/main" id="{E9EECE29-7387-4B04-9567-92F8CBF1593A}"/>
              </a:ext>
            </a:extLst>
          </p:cNvPr>
          <p:cNvCxnSpPr/>
          <p:nvPr/>
        </p:nvCxnSpPr>
        <p:spPr>
          <a:xfrm>
            <a:off x="749170" y="2997926"/>
            <a:ext cx="7485257" cy="0"/>
          </a:xfrm>
          <a:prstGeom prst="line">
            <a:avLst/>
          </a:prstGeom>
          <a:noFill/>
          <a:ln w="28575" cap="flat" cmpd="sng" algn="ctr">
            <a:solidFill>
              <a:sysClr val="windowText" lastClr="000000">
                <a:lumMod val="50000"/>
                <a:lumOff val="50000"/>
              </a:sysClr>
            </a:solidFill>
            <a:prstDash val="dash"/>
          </a:ln>
          <a:effectLst/>
        </p:spPr>
      </p:cxnSp>
      <p:sp>
        <p:nvSpPr>
          <p:cNvPr id="35" name="TextBox 34">
            <a:extLst>
              <a:ext uri="{FF2B5EF4-FFF2-40B4-BE49-F238E27FC236}">
                <a16:creationId xmlns:a16="http://schemas.microsoft.com/office/drawing/2014/main" id="{0999557F-3619-4198-B53E-B691DE8411E6}"/>
              </a:ext>
            </a:extLst>
          </p:cNvPr>
          <p:cNvSpPr txBox="1"/>
          <p:nvPr/>
        </p:nvSpPr>
        <p:spPr>
          <a:xfrm>
            <a:off x="7276169" y="2405852"/>
            <a:ext cx="970155" cy="415498"/>
          </a:xfrm>
          <a:prstGeom prst="rect">
            <a:avLst/>
          </a:prstGeom>
          <a:noFill/>
        </p:spPr>
        <p:txBody>
          <a:bodyPr vert="horz" wrap="square" lIns="0" tIns="0" rIns="0" bIns="0" rtlCol="0">
            <a:spAutoFit/>
          </a:bodyPr>
          <a:lstStyle/>
          <a:p>
            <a:pPr defTabSz="914378">
              <a:spcBef>
                <a:spcPts val="150"/>
              </a:spcBef>
              <a:buSzPct val="100000"/>
            </a:pPr>
            <a:r>
              <a:rPr lang="en-US" sz="1350" dirty="0">
                <a:solidFill>
                  <a:prstClr val="black"/>
                </a:solidFill>
                <a:cs typeface="Calibri" panose="020F0502020204030204" pitchFamily="34" charset="0"/>
              </a:rPr>
              <a:t>Resident country</a:t>
            </a:r>
          </a:p>
        </p:txBody>
      </p:sp>
      <p:sp>
        <p:nvSpPr>
          <p:cNvPr id="36" name="TextBox 35">
            <a:extLst>
              <a:ext uri="{FF2B5EF4-FFF2-40B4-BE49-F238E27FC236}">
                <a16:creationId xmlns:a16="http://schemas.microsoft.com/office/drawing/2014/main" id="{90015957-13CF-44B9-A4C9-3C6EC802071B}"/>
              </a:ext>
            </a:extLst>
          </p:cNvPr>
          <p:cNvSpPr txBox="1"/>
          <p:nvPr/>
        </p:nvSpPr>
        <p:spPr>
          <a:xfrm>
            <a:off x="7276169" y="3314734"/>
            <a:ext cx="970155" cy="415498"/>
          </a:xfrm>
          <a:prstGeom prst="rect">
            <a:avLst/>
          </a:prstGeom>
          <a:noFill/>
        </p:spPr>
        <p:txBody>
          <a:bodyPr vert="horz" wrap="square" lIns="0" tIns="0" rIns="0" bIns="0" rtlCol="0">
            <a:spAutoFit/>
          </a:bodyPr>
          <a:lstStyle/>
          <a:p>
            <a:pPr defTabSz="914378">
              <a:spcBef>
                <a:spcPts val="150"/>
              </a:spcBef>
              <a:buSzPct val="100000"/>
            </a:pPr>
            <a:r>
              <a:rPr lang="en-US" sz="1350" dirty="0">
                <a:solidFill>
                  <a:prstClr val="black"/>
                </a:solidFill>
                <a:cs typeface="Calibri" panose="020F0502020204030204" pitchFamily="34" charset="0"/>
              </a:rPr>
              <a:t>Source country</a:t>
            </a:r>
          </a:p>
        </p:txBody>
      </p:sp>
      <p:pic>
        <p:nvPicPr>
          <p:cNvPr id="37" name="Picture 36">
            <a:extLst>
              <a:ext uri="{FF2B5EF4-FFF2-40B4-BE49-F238E27FC236}">
                <a16:creationId xmlns:a16="http://schemas.microsoft.com/office/drawing/2014/main" id="{4F38ED72-AFA1-42F9-84BC-FC67C274197B}"/>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224079" y="4264979"/>
            <a:ext cx="1371134" cy="1331198"/>
          </a:xfrm>
          <a:prstGeom prst="rect">
            <a:avLst/>
          </a:prstGeom>
        </p:spPr>
      </p:pic>
      <p:sp>
        <p:nvSpPr>
          <p:cNvPr id="38" name="Rectangle: Rounded Corners 37">
            <a:extLst>
              <a:ext uri="{FF2B5EF4-FFF2-40B4-BE49-F238E27FC236}">
                <a16:creationId xmlns:a16="http://schemas.microsoft.com/office/drawing/2014/main" id="{4532D353-690C-4359-B8BF-A5BC933035EF}"/>
              </a:ext>
            </a:extLst>
          </p:cNvPr>
          <p:cNvSpPr/>
          <p:nvPr/>
        </p:nvSpPr>
        <p:spPr bwMode="gray">
          <a:xfrm>
            <a:off x="964600" y="2103489"/>
            <a:ext cx="1865042" cy="501805"/>
          </a:xfrm>
          <a:prstGeom prst="roundRect">
            <a:avLst/>
          </a:prstGeom>
          <a:solidFill>
            <a:srgbClr val="86BC25"/>
          </a:solidFill>
          <a:ln w="19050" algn="ctr">
            <a:noFill/>
            <a:miter lim="800000"/>
            <a:headEnd/>
            <a:tailEnd/>
          </a:ln>
          <a:effectLst>
            <a:outerShdw blurRad="50800" dist="38100" dir="2700000" algn="tl" rotWithShape="0">
              <a:prstClr val="black">
                <a:alpha val="40000"/>
              </a:prstClr>
            </a:outerShdw>
          </a:effectLst>
        </p:spPr>
        <p:txBody>
          <a:bodyPr wrap="square" lIns="66675" tIns="66675" rIns="66675" bIns="66675" rtlCol="0" anchor="ctr"/>
          <a:lstStyle/>
          <a:p>
            <a:pPr algn="ctr" defTabSz="914378">
              <a:lnSpc>
                <a:spcPct val="106000"/>
              </a:lnSpc>
              <a:defRPr/>
            </a:pPr>
            <a:r>
              <a:rPr lang="en-US" sz="1500" b="1" kern="0" dirty="0">
                <a:solidFill>
                  <a:prstClr val="white"/>
                </a:solidFill>
                <a:cs typeface="Calibri" panose="020F0502020204030204" pitchFamily="34" charset="0"/>
              </a:rPr>
              <a:t>MNE</a:t>
            </a:r>
            <a:endParaRPr lang="en-US" sz="1350" b="1" kern="0" dirty="0">
              <a:solidFill>
                <a:prstClr val="white"/>
              </a:solidFill>
              <a:cs typeface="Calibri" panose="020F0502020204030204" pitchFamily="34" charset="0"/>
            </a:endParaRPr>
          </a:p>
        </p:txBody>
      </p:sp>
      <p:pic>
        <p:nvPicPr>
          <p:cNvPr id="39" name="Picture 38">
            <a:extLst>
              <a:ext uri="{FF2B5EF4-FFF2-40B4-BE49-F238E27FC236}">
                <a16:creationId xmlns:a16="http://schemas.microsoft.com/office/drawing/2014/main" id="{586932A7-AC11-40D1-BDAA-48D45B98751F}"/>
              </a:ext>
            </a:extLst>
          </p:cNvPr>
          <p:cNvPicPr>
            <a:picLocks noChangeAspect="1"/>
          </p:cNvPicPr>
          <p:nvPr/>
        </p:nvPicPr>
        <p:blipFill>
          <a:blip r:embed="rId4" cstate="email">
            <a:extLst>
              <a:ext uri="{28A0092B-C50C-407E-A947-70E740481C1C}">
                <a14:useLocalDpi xmlns:a14="http://schemas.microsoft.com/office/drawing/2010/main"/>
              </a:ext>
            </a:extLst>
          </a:blip>
          <a:srcRect/>
          <a:stretch/>
        </p:blipFill>
        <p:spPr>
          <a:xfrm>
            <a:off x="3609947" y="2772965"/>
            <a:ext cx="1718067" cy="1718067"/>
          </a:xfrm>
          <a:prstGeom prst="rect">
            <a:avLst/>
          </a:prstGeom>
        </p:spPr>
      </p:pic>
      <p:sp>
        <p:nvSpPr>
          <p:cNvPr id="40" name="Rectangle: Rounded Corners 39">
            <a:extLst>
              <a:ext uri="{FF2B5EF4-FFF2-40B4-BE49-F238E27FC236}">
                <a16:creationId xmlns:a16="http://schemas.microsoft.com/office/drawing/2014/main" id="{7A570986-1445-4B66-895A-B6E1D43F5C28}"/>
              </a:ext>
            </a:extLst>
          </p:cNvPr>
          <p:cNvSpPr/>
          <p:nvPr/>
        </p:nvSpPr>
        <p:spPr bwMode="gray">
          <a:xfrm>
            <a:off x="4631833" y="3637357"/>
            <a:ext cx="1247648" cy="501805"/>
          </a:xfrm>
          <a:prstGeom prst="roundRect">
            <a:avLst/>
          </a:prstGeom>
          <a:solidFill>
            <a:srgbClr val="046A38"/>
          </a:solidFill>
          <a:ln w="19050" algn="ctr">
            <a:noFill/>
            <a:miter lim="800000"/>
            <a:headEnd/>
            <a:tailEnd/>
          </a:ln>
          <a:effectLst>
            <a:outerShdw blurRad="50800" dist="38100" dir="2700000" algn="tl" rotWithShape="0">
              <a:prstClr val="black">
                <a:alpha val="40000"/>
              </a:prstClr>
            </a:outerShdw>
          </a:effectLst>
        </p:spPr>
        <p:txBody>
          <a:bodyPr wrap="square" lIns="66675" tIns="66675" rIns="66675" bIns="66675" rtlCol="0" anchor="ctr"/>
          <a:lstStyle/>
          <a:p>
            <a:pPr algn="ctr" defTabSz="914378">
              <a:lnSpc>
                <a:spcPct val="106000"/>
              </a:lnSpc>
              <a:defRPr/>
            </a:pPr>
            <a:r>
              <a:rPr lang="en-US" sz="1500" b="1" kern="0" dirty="0">
                <a:solidFill>
                  <a:prstClr val="white"/>
                </a:solidFill>
                <a:cs typeface="Calibri" panose="020F0502020204030204" pitchFamily="34" charset="0"/>
              </a:rPr>
              <a:t>Tax authority</a:t>
            </a:r>
            <a:endParaRPr lang="en-US" sz="1350" b="1" kern="0" dirty="0">
              <a:solidFill>
                <a:prstClr val="white"/>
              </a:solidFill>
              <a:cs typeface="Calibri" panose="020F0502020204030204" pitchFamily="34" charset="0"/>
            </a:endParaRPr>
          </a:p>
        </p:txBody>
      </p:sp>
      <p:cxnSp>
        <p:nvCxnSpPr>
          <p:cNvPr id="41" name="Straight Arrow Connector 40">
            <a:extLst>
              <a:ext uri="{FF2B5EF4-FFF2-40B4-BE49-F238E27FC236}">
                <a16:creationId xmlns:a16="http://schemas.microsoft.com/office/drawing/2014/main" id="{B274E15F-698A-445C-99F3-D1ABB85DA52D}"/>
              </a:ext>
            </a:extLst>
          </p:cNvPr>
          <p:cNvCxnSpPr>
            <a:cxnSpLocks/>
            <a:endCxn id="37" idx="3"/>
          </p:cNvCxnSpPr>
          <p:nvPr/>
        </p:nvCxnSpPr>
        <p:spPr>
          <a:xfrm flipH="1">
            <a:off x="2595213" y="3894864"/>
            <a:ext cx="1243595" cy="1035714"/>
          </a:xfrm>
          <a:prstGeom prst="straightConnector1">
            <a:avLst/>
          </a:prstGeom>
          <a:noFill/>
          <a:ln w="38100" cap="flat" cmpd="sng" algn="ctr">
            <a:solidFill>
              <a:srgbClr val="046A38"/>
            </a:solidFill>
            <a:prstDash val="solid"/>
            <a:tailEnd type="triangle"/>
          </a:ln>
          <a:effectLst/>
        </p:spPr>
      </p:cxnSp>
      <p:sp>
        <p:nvSpPr>
          <p:cNvPr id="42" name="TextBox 41">
            <a:extLst>
              <a:ext uri="{FF2B5EF4-FFF2-40B4-BE49-F238E27FC236}">
                <a16:creationId xmlns:a16="http://schemas.microsoft.com/office/drawing/2014/main" id="{52CC7C8F-4DBF-47BA-BCA3-6F285C94CC5B}"/>
              </a:ext>
            </a:extLst>
          </p:cNvPr>
          <p:cNvSpPr txBox="1"/>
          <p:nvPr/>
        </p:nvSpPr>
        <p:spPr>
          <a:xfrm rot="19139912">
            <a:off x="2889579" y="4261630"/>
            <a:ext cx="1118312" cy="207749"/>
          </a:xfrm>
          <a:prstGeom prst="rect">
            <a:avLst/>
          </a:prstGeom>
          <a:noFill/>
        </p:spPr>
        <p:txBody>
          <a:bodyPr vert="horz" wrap="square" lIns="0" tIns="0" rIns="0" bIns="0" rtlCol="0">
            <a:spAutoFit/>
          </a:bodyPr>
          <a:lstStyle/>
          <a:p>
            <a:pPr defTabSz="914378">
              <a:spcBef>
                <a:spcPts val="150"/>
              </a:spcBef>
              <a:buSzPct val="100000"/>
            </a:pPr>
            <a:r>
              <a:rPr lang="en-US" sz="1350" b="1" dirty="0">
                <a:solidFill>
                  <a:prstClr val="black"/>
                </a:solidFill>
                <a:cs typeface="Calibri" panose="020F0502020204030204" pitchFamily="34" charset="0"/>
              </a:rPr>
              <a:t>“Tax”?</a:t>
            </a:r>
          </a:p>
        </p:txBody>
      </p:sp>
      <p:sp>
        <p:nvSpPr>
          <p:cNvPr id="43" name="Rectangle: Rounded Corners 42">
            <a:extLst>
              <a:ext uri="{FF2B5EF4-FFF2-40B4-BE49-F238E27FC236}">
                <a16:creationId xmlns:a16="http://schemas.microsoft.com/office/drawing/2014/main" id="{54EFD669-126D-4BE0-94DD-65BE0A781FC1}"/>
              </a:ext>
            </a:extLst>
          </p:cNvPr>
          <p:cNvSpPr/>
          <p:nvPr/>
        </p:nvSpPr>
        <p:spPr bwMode="gray">
          <a:xfrm>
            <a:off x="4808962" y="5025550"/>
            <a:ext cx="1865042" cy="501805"/>
          </a:xfrm>
          <a:prstGeom prst="roundRect">
            <a:avLst/>
          </a:prstGeom>
          <a:solidFill>
            <a:srgbClr val="0097A9"/>
          </a:solidFill>
          <a:ln w="19050" algn="ctr">
            <a:noFill/>
            <a:miter lim="800000"/>
            <a:headEnd/>
            <a:tailEnd/>
          </a:ln>
          <a:effectLst>
            <a:outerShdw blurRad="50800" dist="38100" dir="2700000" algn="tl" rotWithShape="0">
              <a:prstClr val="black">
                <a:alpha val="40000"/>
              </a:prstClr>
            </a:outerShdw>
          </a:effectLst>
        </p:spPr>
        <p:txBody>
          <a:bodyPr wrap="square" lIns="66675" tIns="66675" rIns="66675" bIns="66675" rtlCol="0" anchor="ctr"/>
          <a:lstStyle/>
          <a:p>
            <a:pPr algn="ctr" defTabSz="914378">
              <a:lnSpc>
                <a:spcPct val="106000"/>
              </a:lnSpc>
              <a:defRPr/>
            </a:pPr>
            <a:r>
              <a:rPr lang="en-US" sz="1500" b="1" kern="0" dirty="0">
                <a:solidFill>
                  <a:prstClr val="white"/>
                </a:solidFill>
                <a:cs typeface="Calibri" panose="020F0502020204030204" pitchFamily="34" charset="0"/>
              </a:rPr>
              <a:t>Client</a:t>
            </a:r>
            <a:endParaRPr lang="en-US" sz="1350" b="1" kern="0" dirty="0">
              <a:solidFill>
                <a:prstClr val="white"/>
              </a:solidFill>
              <a:cs typeface="Calibri" panose="020F0502020204030204" pitchFamily="34" charset="0"/>
            </a:endParaRPr>
          </a:p>
        </p:txBody>
      </p:sp>
      <p:cxnSp>
        <p:nvCxnSpPr>
          <p:cNvPr id="44" name="Straight Arrow Connector 43">
            <a:extLst>
              <a:ext uri="{FF2B5EF4-FFF2-40B4-BE49-F238E27FC236}">
                <a16:creationId xmlns:a16="http://schemas.microsoft.com/office/drawing/2014/main" id="{7B8EE6A0-8553-4967-8380-33A8F9830AF0}"/>
              </a:ext>
            </a:extLst>
          </p:cNvPr>
          <p:cNvCxnSpPr>
            <a:cxnSpLocks/>
          </p:cNvCxnSpPr>
          <p:nvPr/>
        </p:nvCxnSpPr>
        <p:spPr>
          <a:xfrm>
            <a:off x="2519964" y="5219545"/>
            <a:ext cx="2291575" cy="0"/>
          </a:xfrm>
          <a:prstGeom prst="straightConnector1">
            <a:avLst/>
          </a:prstGeom>
          <a:noFill/>
          <a:ln w="19050" cap="flat" cmpd="sng" algn="ctr">
            <a:solidFill>
              <a:srgbClr val="53565A"/>
            </a:solidFill>
            <a:prstDash val="solid"/>
            <a:tailEnd type="triangle"/>
          </a:ln>
          <a:effectLst/>
        </p:spPr>
      </p:cxnSp>
      <p:sp>
        <p:nvSpPr>
          <p:cNvPr id="45" name="TextBox 44">
            <a:extLst>
              <a:ext uri="{FF2B5EF4-FFF2-40B4-BE49-F238E27FC236}">
                <a16:creationId xmlns:a16="http://schemas.microsoft.com/office/drawing/2014/main" id="{F1B320F0-34D3-4E2D-8BCE-126CC4481A5D}"/>
              </a:ext>
            </a:extLst>
          </p:cNvPr>
          <p:cNvSpPr txBox="1"/>
          <p:nvPr/>
        </p:nvSpPr>
        <p:spPr>
          <a:xfrm>
            <a:off x="2720781" y="5454662"/>
            <a:ext cx="1865042" cy="207749"/>
          </a:xfrm>
          <a:prstGeom prst="rect">
            <a:avLst/>
          </a:prstGeom>
          <a:noFill/>
        </p:spPr>
        <p:txBody>
          <a:bodyPr vert="horz" wrap="square" lIns="0" tIns="0" rIns="0" bIns="0" rtlCol="0">
            <a:spAutoFit/>
          </a:bodyPr>
          <a:lstStyle/>
          <a:p>
            <a:pPr algn="ctr" defTabSz="914378">
              <a:spcBef>
                <a:spcPts val="150"/>
              </a:spcBef>
              <a:buSzPct val="100000"/>
            </a:pPr>
            <a:r>
              <a:rPr lang="en-US" sz="1350" dirty="0">
                <a:solidFill>
                  <a:prstClr val="black"/>
                </a:solidFill>
                <a:cs typeface="Calibri" panose="020F0502020204030204" pitchFamily="34" charset="0"/>
              </a:rPr>
              <a:t>Payment</a:t>
            </a:r>
          </a:p>
        </p:txBody>
      </p:sp>
      <p:cxnSp>
        <p:nvCxnSpPr>
          <p:cNvPr id="46" name="Straight Arrow Connector 45">
            <a:extLst>
              <a:ext uri="{FF2B5EF4-FFF2-40B4-BE49-F238E27FC236}">
                <a16:creationId xmlns:a16="http://schemas.microsoft.com/office/drawing/2014/main" id="{C29F7B76-DCE1-4EA4-B595-9A2093BC912F}"/>
              </a:ext>
            </a:extLst>
          </p:cNvPr>
          <p:cNvCxnSpPr>
            <a:cxnSpLocks/>
          </p:cNvCxnSpPr>
          <p:nvPr/>
        </p:nvCxnSpPr>
        <p:spPr>
          <a:xfrm flipH="1">
            <a:off x="2467727" y="5412182"/>
            <a:ext cx="2284440" cy="0"/>
          </a:xfrm>
          <a:prstGeom prst="straightConnector1">
            <a:avLst/>
          </a:prstGeom>
          <a:noFill/>
          <a:ln w="19050" cap="flat" cmpd="sng" algn="ctr">
            <a:solidFill>
              <a:srgbClr val="53565A"/>
            </a:solidFill>
            <a:prstDash val="solid"/>
            <a:tailEnd type="triangle"/>
          </a:ln>
          <a:effectLst/>
        </p:spPr>
      </p:cxnSp>
      <p:sp>
        <p:nvSpPr>
          <p:cNvPr id="47" name="TextBox 46">
            <a:extLst>
              <a:ext uri="{FF2B5EF4-FFF2-40B4-BE49-F238E27FC236}">
                <a16:creationId xmlns:a16="http://schemas.microsoft.com/office/drawing/2014/main" id="{868C5BAF-9047-4D9A-A2B9-D1BA524920D1}"/>
              </a:ext>
            </a:extLst>
          </p:cNvPr>
          <p:cNvSpPr txBox="1"/>
          <p:nvPr/>
        </p:nvSpPr>
        <p:spPr>
          <a:xfrm>
            <a:off x="2754878" y="5011796"/>
            <a:ext cx="1865042" cy="207749"/>
          </a:xfrm>
          <a:prstGeom prst="rect">
            <a:avLst/>
          </a:prstGeom>
          <a:noFill/>
        </p:spPr>
        <p:txBody>
          <a:bodyPr vert="horz" wrap="square" lIns="0" tIns="0" rIns="0" bIns="0" rtlCol="0">
            <a:spAutoFit/>
          </a:bodyPr>
          <a:lstStyle/>
          <a:p>
            <a:pPr algn="ctr" defTabSz="914378">
              <a:spcBef>
                <a:spcPts val="150"/>
              </a:spcBef>
              <a:buSzPct val="100000"/>
            </a:pPr>
            <a:r>
              <a:rPr lang="en-US" sz="1350" dirty="0">
                <a:solidFill>
                  <a:prstClr val="black"/>
                </a:solidFill>
                <a:cs typeface="Calibri" panose="020F0502020204030204" pitchFamily="34" charset="0"/>
              </a:rPr>
              <a:t>Services provision</a:t>
            </a:r>
          </a:p>
        </p:txBody>
      </p:sp>
      <p:sp>
        <p:nvSpPr>
          <p:cNvPr id="49" name="Rectangle: Rounded Corners 48">
            <a:extLst>
              <a:ext uri="{FF2B5EF4-FFF2-40B4-BE49-F238E27FC236}">
                <a16:creationId xmlns:a16="http://schemas.microsoft.com/office/drawing/2014/main" id="{2D69A1A8-AC47-49F5-A9E1-B9ECAED6547E}"/>
              </a:ext>
            </a:extLst>
          </p:cNvPr>
          <p:cNvSpPr/>
          <p:nvPr/>
        </p:nvSpPr>
        <p:spPr>
          <a:xfrm>
            <a:off x="8481418" y="5320904"/>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0" name="TextBox 49">
            <a:extLst>
              <a:ext uri="{FF2B5EF4-FFF2-40B4-BE49-F238E27FC236}">
                <a16:creationId xmlns:a16="http://schemas.microsoft.com/office/drawing/2014/main" id="{119B3D45-0BBE-4EE8-9789-AD91F39F5987}"/>
              </a:ext>
            </a:extLst>
          </p:cNvPr>
          <p:cNvSpPr txBox="1"/>
          <p:nvPr/>
        </p:nvSpPr>
        <p:spPr>
          <a:xfrm>
            <a:off x="8522494" y="5381603"/>
            <a:ext cx="431846" cy="323165"/>
          </a:xfrm>
          <a:prstGeom prst="rect">
            <a:avLst/>
          </a:prstGeom>
          <a:noFill/>
        </p:spPr>
        <p:txBody>
          <a:bodyPr wrap="square" rtlCol="0">
            <a:spAutoFit/>
          </a:bodyPr>
          <a:lstStyle/>
          <a:p>
            <a:r>
              <a:rPr lang="en-US" sz="1500" b="1" dirty="0">
                <a:solidFill>
                  <a:schemeClr val="bg1"/>
                </a:solidFill>
                <a:latin typeface="Arial" panose="020B0604020202020204" pitchFamily="34" charset="0"/>
                <a:cs typeface="Arial" panose="020B0604020202020204" pitchFamily="34" charset="0"/>
              </a:rPr>
              <a:t>05</a:t>
            </a:r>
            <a:endParaRPr lang="en-ID" sz="15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258344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33"/>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nodeType="afterEffect">
                                  <p:stCondLst>
                                    <p:cond delay="0"/>
                                  </p:stCondLst>
                                  <p:childTnLst>
                                    <p:set>
                                      <p:cBhvr>
                                        <p:cTn id="12" dur="1" fill="hold">
                                          <p:stCondLst>
                                            <p:cond delay="0"/>
                                          </p:stCondLst>
                                        </p:cTn>
                                        <p:tgtEl>
                                          <p:spTgt spid="3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3"/>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4"/>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5"/>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42"/>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9"/>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40"/>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40" grpId="0" animBg="1"/>
      <p:bldP spid="42" grpId="0"/>
      <p:bldP spid="43" grpId="0" animBg="1"/>
      <p:bldP spid="45" grpId="0"/>
      <p:bldP spid="4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Picture 31">
            <a:extLst>
              <a:ext uri="{FF2B5EF4-FFF2-40B4-BE49-F238E27FC236}">
                <a16:creationId xmlns:a16="http://schemas.microsoft.com/office/drawing/2014/main" id="{A9B882B2-CA52-4D70-9639-06FDC0BF2F5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Content Placeholder 2">
            <a:extLst>
              <a:ext uri="{FF2B5EF4-FFF2-40B4-BE49-F238E27FC236}">
                <a16:creationId xmlns:a16="http://schemas.microsoft.com/office/drawing/2014/main" id="{0C3C75ED-B75C-0A90-E919-3F527D7BCAC5}"/>
              </a:ext>
            </a:extLst>
          </p:cNvPr>
          <p:cNvSpPr>
            <a:spLocks noGrp="1"/>
          </p:cNvSpPr>
          <p:nvPr>
            <p:ph idx="1"/>
          </p:nvPr>
        </p:nvSpPr>
        <p:spPr>
          <a:xfrm>
            <a:off x="860488" y="2332675"/>
            <a:ext cx="7582112" cy="2628900"/>
          </a:xfrm>
        </p:spPr>
        <p:txBody>
          <a:bodyPr>
            <a:normAutofit/>
          </a:bodyPr>
          <a:lstStyle/>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ID" sz="1350" dirty="0">
              <a:latin typeface="Arial" panose="020B0604020202020204" pitchFamily="34" charset="0"/>
              <a:ea typeface="Courier New" panose="02070309020205020404" pitchFamily="49" charset="0"/>
              <a:cs typeface="Arial" panose="020B0604020202020204" pitchFamily="34" charset="0"/>
            </a:endParaRPr>
          </a:p>
          <a:p>
            <a:endParaRPr lang="en-ID" dirty="0"/>
          </a:p>
        </p:txBody>
      </p:sp>
      <p:sp>
        <p:nvSpPr>
          <p:cNvPr id="5" name="Footer Placeholder 4">
            <a:extLst>
              <a:ext uri="{FF2B5EF4-FFF2-40B4-BE49-F238E27FC236}">
                <a16:creationId xmlns:a16="http://schemas.microsoft.com/office/drawing/2014/main" id="{82A83115-8944-64D9-C0F8-AEE89AAEB589}"/>
              </a:ext>
            </a:extLst>
          </p:cNvPr>
          <p:cNvSpPr>
            <a:spLocks noGrp="1"/>
          </p:cNvSpPr>
          <p:nvPr>
            <p:ph type="ftr" sz="quarter" idx="11"/>
          </p:nvPr>
        </p:nvSpPr>
        <p:spPr>
          <a:xfrm>
            <a:off x="3028950" y="5510213"/>
            <a:ext cx="3086100" cy="273844"/>
          </a:xfrm>
        </p:spPr>
        <p:txBody>
          <a:bodyPr/>
          <a:lstStyle/>
          <a:p>
            <a:pPr defTabSz="685800">
              <a:defRPr/>
            </a:pPr>
            <a:r>
              <a:rPr lang="en-US" dirty="0">
                <a:solidFill>
                  <a:prstClr val="black">
                    <a:tint val="75000"/>
                  </a:prstClr>
                </a:solidFill>
                <a:latin typeface="Calibri" panose="020F0502020204030204"/>
              </a:rPr>
              <a:t>AOTCA General Meeting and International Tax Conference 2022</a:t>
            </a:r>
            <a:endParaRPr lang="en-ID" dirty="0">
              <a:solidFill>
                <a:prstClr val="black">
                  <a:tint val="75000"/>
                </a:prstClr>
              </a:solidFill>
              <a:latin typeface="Calibri" panose="020F0502020204030204"/>
            </a:endParaRPr>
          </a:p>
        </p:txBody>
      </p:sp>
      <p:sp>
        <p:nvSpPr>
          <p:cNvPr id="8" name="Rectangle: Rounded Corners 7">
            <a:extLst>
              <a:ext uri="{FF2B5EF4-FFF2-40B4-BE49-F238E27FC236}">
                <a16:creationId xmlns:a16="http://schemas.microsoft.com/office/drawing/2014/main" id="{043DAE28-D7BA-17B8-C441-0B93B8985920}"/>
              </a:ext>
            </a:extLst>
          </p:cNvPr>
          <p:cNvSpPr/>
          <p:nvPr/>
        </p:nvSpPr>
        <p:spPr>
          <a:xfrm>
            <a:off x="8328799" y="5320904"/>
            <a:ext cx="815201"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ID" sz="1350">
              <a:solidFill>
                <a:prstClr val="white"/>
              </a:solidFill>
              <a:latin typeface="Calibri" panose="020F0502020204030204"/>
            </a:endParaRPr>
          </a:p>
        </p:txBody>
      </p:sp>
      <p:sp>
        <p:nvSpPr>
          <p:cNvPr id="9" name="TextBox 8">
            <a:extLst>
              <a:ext uri="{FF2B5EF4-FFF2-40B4-BE49-F238E27FC236}">
                <a16:creationId xmlns:a16="http://schemas.microsoft.com/office/drawing/2014/main" id="{BC043383-9F2E-AF9F-B0DB-5F016C013B9D}"/>
              </a:ext>
            </a:extLst>
          </p:cNvPr>
          <p:cNvSpPr txBox="1"/>
          <p:nvPr/>
        </p:nvSpPr>
        <p:spPr>
          <a:xfrm>
            <a:off x="8522494" y="5381603"/>
            <a:ext cx="461708" cy="323165"/>
          </a:xfrm>
          <a:prstGeom prst="rect">
            <a:avLst/>
          </a:prstGeom>
          <a:noFill/>
        </p:spPr>
        <p:txBody>
          <a:bodyPr wrap="square" rtlCol="0">
            <a:spAutoFit/>
          </a:bodyPr>
          <a:lstStyle/>
          <a:p>
            <a:pPr defTabSz="685800">
              <a:defRPr/>
            </a:pPr>
            <a:r>
              <a:rPr lang="en-US" sz="1500" b="1" dirty="0">
                <a:solidFill>
                  <a:prstClr val="white"/>
                </a:solidFill>
                <a:latin typeface="Arial" panose="020B0604020202020204" pitchFamily="34" charset="0"/>
                <a:cs typeface="Arial" panose="020B0604020202020204" pitchFamily="34" charset="0"/>
              </a:rPr>
              <a:t>06</a:t>
            </a:r>
            <a:endParaRPr lang="en-ID" sz="1500" b="1" dirty="0">
              <a:solidFill>
                <a:prstClr val="white"/>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AAB38745-B546-C290-C990-CD599B93CDA9}"/>
              </a:ext>
            </a:extLst>
          </p:cNvPr>
          <p:cNvSpPr/>
          <p:nvPr/>
        </p:nvSpPr>
        <p:spPr>
          <a:xfrm>
            <a:off x="0" y="839263"/>
            <a:ext cx="9144000" cy="763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ID" sz="1350">
              <a:solidFill>
                <a:prstClr val="white"/>
              </a:solidFill>
              <a:latin typeface="Calibri" panose="020F0502020204030204"/>
            </a:endParaRPr>
          </a:p>
        </p:txBody>
      </p:sp>
      <p:sp>
        <p:nvSpPr>
          <p:cNvPr id="12" name="Rectangle: Rounded Corners 11">
            <a:extLst>
              <a:ext uri="{FF2B5EF4-FFF2-40B4-BE49-F238E27FC236}">
                <a16:creationId xmlns:a16="http://schemas.microsoft.com/office/drawing/2014/main" id="{CBF7B353-CBE1-4017-9A17-1578D3AD86A0}"/>
              </a:ext>
            </a:extLst>
          </p:cNvPr>
          <p:cNvSpPr/>
          <p:nvPr/>
        </p:nvSpPr>
        <p:spPr bwMode="gray">
          <a:xfrm>
            <a:off x="6555361" y="1651635"/>
            <a:ext cx="1247648" cy="501805"/>
          </a:xfrm>
          <a:prstGeom prst="roundRect">
            <a:avLst/>
          </a:prstGeom>
          <a:solidFill>
            <a:srgbClr val="62B5E5"/>
          </a:solidFill>
          <a:ln w="19050" algn="ctr">
            <a:noFill/>
            <a:miter lim="800000"/>
            <a:headEnd/>
            <a:tailEnd/>
          </a:ln>
          <a:effectLst>
            <a:outerShdw blurRad="50800" dist="38100" dir="2700000" algn="tl" rotWithShape="0">
              <a:prstClr val="black">
                <a:alpha val="40000"/>
              </a:prstClr>
            </a:outerShdw>
          </a:effectLst>
        </p:spPr>
        <p:txBody>
          <a:bodyPr wrap="square" lIns="66675" tIns="66675" rIns="66675" bIns="66675" rtlCol="0" anchor="ctr"/>
          <a:lstStyle/>
          <a:p>
            <a:pPr algn="ctr" defTabSz="914378">
              <a:lnSpc>
                <a:spcPct val="106000"/>
              </a:lnSpc>
              <a:defRPr/>
            </a:pPr>
            <a:r>
              <a:rPr lang="en-US" sz="1500" b="1" kern="0" dirty="0">
                <a:solidFill>
                  <a:prstClr val="white"/>
                </a:solidFill>
                <a:cs typeface="Calibri" panose="020F0502020204030204" pitchFamily="34" charset="0"/>
              </a:rPr>
              <a:t>Tax heaven</a:t>
            </a:r>
            <a:endParaRPr lang="en-US" sz="1350" b="1" kern="0" dirty="0">
              <a:solidFill>
                <a:prstClr val="white"/>
              </a:solidFill>
              <a:cs typeface="Calibri" panose="020F0502020204030204" pitchFamily="34" charset="0"/>
            </a:endParaRPr>
          </a:p>
        </p:txBody>
      </p:sp>
      <p:sp>
        <p:nvSpPr>
          <p:cNvPr id="13" name="Title 2">
            <a:extLst>
              <a:ext uri="{FF2B5EF4-FFF2-40B4-BE49-F238E27FC236}">
                <a16:creationId xmlns:a16="http://schemas.microsoft.com/office/drawing/2014/main" id="{B67473A1-62B1-4910-8966-7072B1C2CA96}"/>
              </a:ext>
            </a:extLst>
          </p:cNvPr>
          <p:cNvSpPr txBox="1">
            <a:spLocks/>
          </p:cNvSpPr>
          <p:nvPr/>
        </p:nvSpPr>
        <p:spPr bwMode="gray">
          <a:xfrm>
            <a:off x="142761" y="1650091"/>
            <a:ext cx="8439150" cy="232985"/>
          </a:xfrm>
          <a:prstGeom prst="rect">
            <a:avLst/>
          </a:prstGeom>
        </p:spPr>
        <p:txBody>
          <a:bodyPr vert="horz" lIns="0" tIns="0" rIns="0" bIns="0" rtlCol="0" anchor="t" anchorCtr="0">
            <a:noAutofit/>
          </a:bodyPr>
          <a:lstStyle>
            <a:lvl1pPr algn="l" defTabSz="914400" rtl="0" eaLnBrk="1" latinLnBrk="0" hangingPunct="1">
              <a:spcBef>
                <a:spcPct val="0"/>
              </a:spcBef>
              <a:buNone/>
              <a:defRPr sz="2000" kern="1200">
                <a:solidFill>
                  <a:schemeClr val="tx1"/>
                </a:solidFill>
                <a:latin typeface="+mj-lt"/>
                <a:ea typeface="+mj-ea"/>
                <a:cs typeface="+mj-cs"/>
              </a:defRPr>
            </a:lvl1pPr>
          </a:lstStyle>
          <a:p>
            <a:pPr>
              <a:defRPr/>
            </a:pPr>
            <a:r>
              <a:rPr lang="en-US" sz="2100" b="1" dirty="0">
                <a:effectLst>
                  <a:outerShdw blurRad="38100" dist="38100" dir="2700000" algn="tl">
                    <a:srgbClr val="000000">
                      <a:alpha val="43137"/>
                    </a:srgbClr>
                  </a:outerShdw>
                </a:effectLst>
                <a:latin typeface="Calibri" panose="020F0502020204030204" pitchFamily="34" charset="0"/>
                <a:ea typeface="Open Sans" panose="020B0606030504020204" pitchFamily="34" charset="0"/>
                <a:cs typeface="Calibri" panose="020F0502020204030204" pitchFamily="34" charset="0"/>
              </a:rPr>
              <a:t>Tax base – before BEPS 1.0</a:t>
            </a:r>
          </a:p>
        </p:txBody>
      </p:sp>
      <p:cxnSp>
        <p:nvCxnSpPr>
          <p:cNvPr id="14" name="Straight Arrow Connector 13">
            <a:extLst>
              <a:ext uri="{FF2B5EF4-FFF2-40B4-BE49-F238E27FC236}">
                <a16:creationId xmlns:a16="http://schemas.microsoft.com/office/drawing/2014/main" id="{3D99C37A-1EEA-472A-9367-F24F34767277}"/>
              </a:ext>
            </a:extLst>
          </p:cNvPr>
          <p:cNvCxnSpPr>
            <a:cxnSpLocks/>
            <a:endCxn id="21" idx="1"/>
          </p:cNvCxnSpPr>
          <p:nvPr/>
        </p:nvCxnSpPr>
        <p:spPr>
          <a:xfrm flipV="1">
            <a:off x="2857552" y="2108641"/>
            <a:ext cx="2457969" cy="338633"/>
          </a:xfrm>
          <a:prstGeom prst="straightConnector1">
            <a:avLst/>
          </a:prstGeom>
          <a:noFill/>
          <a:ln w="38100" cap="flat" cmpd="sng" algn="ctr">
            <a:solidFill>
              <a:srgbClr val="86BC25"/>
            </a:solidFill>
            <a:prstDash val="solid"/>
            <a:tailEnd type="triangle"/>
          </a:ln>
          <a:effectLst/>
        </p:spPr>
      </p:cxnSp>
      <p:cxnSp>
        <p:nvCxnSpPr>
          <p:cNvPr id="16" name="Straight Connector 15">
            <a:extLst>
              <a:ext uri="{FF2B5EF4-FFF2-40B4-BE49-F238E27FC236}">
                <a16:creationId xmlns:a16="http://schemas.microsoft.com/office/drawing/2014/main" id="{AF474DC0-C5D3-4C18-B2C3-E1C4FBC3618A}"/>
              </a:ext>
            </a:extLst>
          </p:cNvPr>
          <p:cNvCxnSpPr/>
          <p:nvPr/>
        </p:nvCxnSpPr>
        <p:spPr>
          <a:xfrm>
            <a:off x="761068" y="3048260"/>
            <a:ext cx="7485257" cy="0"/>
          </a:xfrm>
          <a:prstGeom prst="line">
            <a:avLst/>
          </a:prstGeom>
          <a:noFill/>
          <a:ln w="28575" cap="flat" cmpd="sng" algn="ctr">
            <a:solidFill>
              <a:sysClr val="windowText" lastClr="000000">
                <a:lumMod val="50000"/>
                <a:lumOff val="50000"/>
              </a:sysClr>
            </a:solidFill>
            <a:prstDash val="dash"/>
          </a:ln>
          <a:effectLst/>
        </p:spPr>
      </p:cxnSp>
      <p:sp>
        <p:nvSpPr>
          <p:cNvPr id="17" name="TextBox 16">
            <a:extLst>
              <a:ext uri="{FF2B5EF4-FFF2-40B4-BE49-F238E27FC236}">
                <a16:creationId xmlns:a16="http://schemas.microsoft.com/office/drawing/2014/main" id="{448237C7-8FE3-4DFC-8A51-CE080483AE28}"/>
              </a:ext>
            </a:extLst>
          </p:cNvPr>
          <p:cNvSpPr txBox="1"/>
          <p:nvPr/>
        </p:nvSpPr>
        <p:spPr>
          <a:xfrm>
            <a:off x="7276169" y="2405852"/>
            <a:ext cx="970155" cy="415498"/>
          </a:xfrm>
          <a:prstGeom prst="rect">
            <a:avLst/>
          </a:prstGeom>
          <a:noFill/>
        </p:spPr>
        <p:txBody>
          <a:bodyPr vert="horz" wrap="square" lIns="0" tIns="0" rIns="0" bIns="0" rtlCol="0">
            <a:spAutoFit/>
          </a:bodyPr>
          <a:lstStyle/>
          <a:p>
            <a:pPr defTabSz="914378">
              <a:spcBef>
                <a:spcPts val="150"/>
              </a:spcBef>
              <a:buSzPct val="100000"/>
            </a:pPr>
            <a:r>
              <a:rPr lang="en-US" sz="1350" dirty="0">
                <a:solidFill>
                  <a:prstClr val="black"/>
                </a:solidFill>
                <a:cs typeface="Calibri" panose="020F0502020204030204" pitchFamily="34" charset="0"/>
              </a:rPr>
              <a:t>Resident country</a:t>
            </a:r>
          </a:p>
        </p:txBody>
      </p:sp>
      <p:sp>
        <p:nvSpPr>
          <p:cNvPr id="18" name="TextBox 17">
            <a:extLst>
              <a:ext uri="{FF2B5EF4-FFF2-40B4-BE49-F238E27FC236}">
                <a16:creationId xmlns:a16="http://schemas.microsoft.com/office/drawing/2014/main" id="{FFDF272D-FC4E-47B4-98F9-A6544B7A67FA}"/>
              </a:ext>
            </a:extLst>
          </p:cNvPr>
          <p:cNvSpPr txBox="1"/>
          <p:nvPr/>
        </p:nvSpPr>
        <p:spPr>
          <a:xfrm>
            <a:off x="7276169" y="3314734"/>
            <a:ext cx="970155" cy="415498"/>
          </a:xfrm>
          <a:prstGeom prst="rect">
            <a:avLst/>
          </a:prstGeom>
          <a:noFill/>
        </p:spPr>
        <p:txBody>
          <a:bodyPr vert="horz" wrap="square" lIns="0" tIns="0" rIns="0" bIns="0" rtlCol="0">
            <a:spAutoFit/>
          </a:bodyPr>
          <a:lstStyle/>
          <a:p>
            <a:pPr defTabSz="914378">
              <a:spcBef>
                <a:spcPts val="150"/>
              </a:spcBef>
              <a:buSzPct val="100000"/>
            </a:pPr>
            <a:r>
              <a:rPr lang="en-US" sz="1350" dirty="0">
                <a:solidFill>
                  <a:prstClr val="black"/>
                </a:solidFill>
                <a:cs typeface="Calibri" panose="020F0502020204030204" pitchFamily="34" charset="0"/>
              </a:rPr>
              <a:t>Source country</a:t>
            </a:r>
          </a:p>
        </p:txBody>
      </p:sp>
      <p:pic>
        <p:nvPicPr>
          <p:cNvPr id="21" name="Picture 20">
            <a:extLst>
              <a:ext uri="{FF2B5EF4-FFF2-40B4-BE49-F238E27FC236}">
                <a16:creationId xmlns:a16="http://schemas.microsoft.com/office/drawing/2014/main" id="{8082E8A9-FD73-4E77-9620-6428497C9B1F}"/>
              </a:ext>
            </a:extLst>
          </p:cNvPr>
          <p:cNvPicPr>
            <a:picLocks noChangeAspect="1"/>
          </p:cNvPicPr>
          <p:nvPr/>
        </p:nvPicPr>
        <p:blipFill>
          <a:blip r:embed="rId3" cstate="email">
            <a:extLst>
              <a:ext uri="{28A0092B-C50C-407E-A947-70E740481C1C}">
                <a14:useLocalDpi xmlns:a14="http://schemas.microsoft.com/office/drawing/2010/main"/>
              </a:ext>
            </a:extLst>
          </a:blip>
          <a:srcRect/>
          <a:stretch/>
        </p:blipFill>
        <p:spPr>
          <a:xfrm>
            <a:off x="5315521" y="1507827"/>
            <a:ext cx="1371134" cy="1201628"/>
          </a:xfrm>
          <a:prstGeom prst="rect">
            <a:avLst/>
          </a:prstGeom>
        </p:spPr>
      </p:pic>
      <p:sp>
        <p:nvSpPr>
          <p:cNvPr id="22" name="Rectangle: Rounded Corners 21">
            <a:extLst>
              <a:ext uri="{FF2B5EF4-FFF2-40B4-BE49-F238E27FC236}">
                <a16:creationId xmlns:a16="http://schemas.microsoft.com/office/drawing/2014/main" id="{89F39A8D-3B13-42DC-8950-A6E11E676A5E}"/>
              </a:ext>
            </a:extLst>
          </p:cNvPr>
          <p:cNvSpPr/>
          <p:nvPr/>
        </p:nvSpPr>
        <p:spPr bwMode="gray">
          <a:xfrm>
            <a:off x="975200" y="2185125"/>
            <a:ext cx="1865042" cy="501805"/>
          </a:xfrm>
          <a:prstGeom prst="roundRect">
            <a:avLst/>
          </a:prstGeom>
          <a:solidFill>
            <a:srgbClr val="86BC25"/>
          </a:solidFill>
          <a:ln w="19050" algn="ctr">
            <a:noFill/>
            <a:miter lim="800000"/>
            <a:headEnd/>
            <a:tailEnd/>
          </a:ln>
          <a:effectLst>
            <a:outerShdw blurRad="50800" dist="38100" dir="2700000" algn="tl" rotWithShape="0">
              <a:prstClr val="black">
                <a:alpha val="40000"/>
              </a:prstClr>
            </a:outerShdw>
          </a:effectLst>
        </p:spPr>
        <p:txBody>
          <a:bodyPr wrap="square" lIns="66675" tIns="66675" rIns="66675" bIns="66675" rtlCol="0" anchor="ctr"/>
          <a:lstStyle/>
          <a:p>
            <a:pPr algn="ctr" defTabSz="914378">
              <a:lnSpc>
                <a:spcPct val="106000"/>
              </a:lnSpc>
              <a:defRPr/>
            </a:pPr>
            <a:r>
              <a:rPr lang="en-US" sz="1500" b="1" kern="0" dirty="0">
                <a:solidFill>
                  <a:prstClr val="white"/>
                </a:solidFill>
                <a:cs typeface="Calibri" panose="020F0502020204030204" pitchFamily="34" charset="0"/>
              </a:rPr>
              <a:t>MNE</a:t>
            </a:r>
            <a:endParaRPr lang="en-US" sz="1350" b="1" kern="0" dirty="0">
              <a:solidFill>
                <a:prstClr val="white"/>
              </a:solidFill>
              <a:cs typeface="Calibri" panose="020F0502020204030204" pitchFamily="34" charset="0"/>
            </a:endParaRPr>
          </a:p>
        </p:txBody>
      </p:sp>
      <p:pic>
        <p:nvPicPr>
          <p:cNvPr id="23" name="Picture 22">
            <a:extLst>
              <a:ext uri="{FF2B5EF4-FFF2-40B4-BE49-F238E27FC236}">
                <a16:creationId xmlns:a16="http://schemas.microsoft.com/office/drawing/2014/main" id="{23453EC0-E1CC-4902-9FCA-7BA4EBC34F34}"/>
              </a:ext>
            </a:extLst>
          </p:cNvPr>
          <p:cNvPicPr>
            <a:picLocks noChangeAspect="1"/>
          </p:cNvPicPr>
          <p:nvPr/>
        </p:nvPicPr>
        <p:blipFill>
          <a:blip r:embed="rId4" cstate="email">
            <a:extLst>
              <a:ext uri="{28A0092B-C50C-407E-A947-70E740481C1C}">
                <a14:useLocalDpi xmlns:a14="http://schemas.microsoft.com/office/drawing/2010/main"/>
              </a:ext>
            </a:extLst>
          </a:blip>
          <a:srcRect/>
          <a:stretch/>
        </p:blipFill>
        <p:spPr>
          <a:xfrm>
            <a:off x="2859359" y="2801222"/>
            <a:ext cx="1718067" cy="1718067"/>
          </a:xfrm>
          <a:prstGeom prst="rect">
            <a:avLst/>
          </a:prstGeom>
        </p:spPr>
      </p:pic>
      <p:sp>
        <p:nvSpPr>
          <p:cNvPr id="24" name="Rectangle: Rounded Corners 23">
            <a:extLst>
              <a:ext uri="{FF2B5EF4-FFF2-40B4-BE49-F238E27FC236}">
                <a16:creationId xmlns:a16="http://schemas.microsoft.com/office/drawing/2014/main" id="{128698E2-126A-4924-90B5-D0464640BEDE}"/>
              </a:ext>
            </a:extLst>
          </p:cNvPr>
          <p:cNvSpPr/>
          <p:nvPr/>
        </p:nvSpPr>
        <p:spPr bwMode="gray">
          <a:xfrm>
            <a:off x="3881245" y="3665615"/>
            <a:ext cx="1247648" cy="501805"/>
          </a:xfrm>
          <a:prstGeom prst="roundRect">
            <a:avLst/>
          </a:prstGeom>
          <a:solidFill>
            <a:srgbClr val="046A38"/>
          </a:solidFill>
          <a:ln w="19050" algn="ctr">
            <a:noFill/>
            <a:miter lim="800000"/>
            <a:headEnd/>
            <a:tailEnd/>
          </a:ln>
          <a:effectLst>
            <a:outerShdw blurRad="50800" dist="38100" dir="2700000" algn="tl" rotWithShape="0">
              <a:prstClr val="black">
                <a:alpha val="40000"/>
              </a:prstClr>
            </a:outerShdw>
          </a:effectLst>
        </p:spPr>
        <p:txBody>
          <a:bodyPr wrap="square" lIns="66675" tIns="66675" rIns="66675" bIns="66675" rtlCol="0" anchor="ctr"/>
          <a:lstStyle/>
          <a:p>
            <a:pPr algn="ctr" defTabSz="914378">
              <a:lnSpc>
                <a:spcPct val="106000"/>
              </a:lnSpc>
              <a:defRPr/>
            </a:pPr>
            <a:r>
              <a:rPr lang="en-US" sz="1500" b="1" kern="0" dirty="0">
                <a:solidFill>
                  <a:prstClr val="white"/>
                </a:solidFill>
                <a:cs typeface="Calibri" panose="020F0502020204030204" pitchFamily="34" charset="0"/>
              </a:rPr>
              <a:t>Tax authority</a:t>
            </a:r>
            <a:endParaRPr lang="en-US" sz="1350" b="1" kern="0" dirty="0">
              <a:solidFill>
                <a:prstClr val="white"/>
              </a:solidFill>
              <a:cs typeface="Calibri" panose="020F0502020204030204" pitchFamily="34" charset="0"/>
            </a:endParaRPr>
          </a:p>
        </p:txBody>
      </p:sp>
      <p:sp>
        <p:nvSpPr>
          <p:cNvPr id="25" name="TextBox 24">
            <a:extLst>
              <a:ext uri="{FF2B5EF4-FFF2-40B4-BE49-F238E27FC236}">
                <a16:creationId xmlns:a16="http://schemas.microsoft.com/office/drawing/2014/main" id="{75FC32F1-BD4F-48C5-A6BE-5B37AEEA0711}"/>
              </a:ext>
            </a:extLst>
          </p:cNvPr>
          <p:cNvSpPr txBox="1"/>
          <p:nvPr/>
        </p:nvSpPr>
        <p:spPr>
          <a:xfrm>
            <a:off x="3245096" y="4284861"/>
            <a:ext cx="1118312" cy="207749"/>
          </a:xfrm>
          <a:prstGeom prst="rect">
            <a:avLst/>
          </a:prstGeom>
          <a:noFill/>
        </p:spPr>
        <p:txBody>
          <a:bodyPr vert="horz" wrap="square" lIns="0" tIns="0" rIns="0" bIns="0" rtlCol="0">
            <a:spAutoFit/>
          </a:bodyPr>
          <a:lstStyle/>
          <a:p>
            <a:pPr defTabSz="914378">
              <a:spcBef>
                <a:spcPts val="150"/>
              </a:spcBef>
              <a:buSzPct val="100000"/>
            </a:pPr>
            <a:r>
              <a:rPr lang="en-US" sz="1350" b="1" dirty="0">
                <a:solidFill>
                  <a:prstClr val="black"/>
                </a:solidFill>
                <a:cs typeface="Calibri" panose="020F0502020204030204" pitchFamily="34" charset="0"/>
              </a:rPr>
              <a:t>“Tax”?</a:t>
            </a:r>
          </a:p>
        </p:txBody>
      </p:sp>
      <p:sp>
        <p:nvSpPr>
          <p:cNvPr id="26" name="Rectangle: Rounded Corners 25">
            <a:extLst>
              <a:ext uri="{FF2B5EF4-FFF2-40B4-BE49-F238E27FC236}">
                <a16:creationId xmlns:a16="http://schemas.microsoft.com/office/drawing/2014/main" id="{0D7F7A69-1BE9-4D42-A653-7953922CB2C9}"/>
              </a:ext>
            </a:extLst>
          </p:cNvPr>
          <p:cNvSpPr/>
          <p:nvPr/>
        </p:nvSpPr>
        <p:spPr bwMode="gray">
          <a:xfrm>
            <a:off x="4808962" y="5025550"/>
            <a:ext cx="1865042" cy="501805"/>
          </a:xfrm>
          <a:prstGeom prst="roundRect">
            <a:avLst/>
          </a:prstGeom>
          <a:solidFill>
            <a:srgbClr val="0097A9"/>
          </a:solidFill>
          <a:ln w="19050" algn="ctr">
            <a:noFill/>
            <a:miter lim="800000"/>
            <a:headEnd/>
            <a:tailEnd/>
          </a:ln>
          <a:effectLst>
            <a:outerShdw blurRad="50800" dist="38100" dir="2700000" algn="tl" rotWithShape="0">
              <a:prstClr val="black">
                <a:alpha val="40000"/>
              </a:prstClr>
            </a:outerShdw>
          </a:effectLst>
        </p:spPr>
        <p:txBody>
          <a:bodyPr wrap="square" lIns="66675" tIns="66675" rIns="66675" bIns="66675" rtlCol="0" anchor="ctr"/>
          <a:lstStyle/>
          <a:p>
            <a:pPr algn="ctr" defTabSz="914378">
              <a:lnSpc>
                <a:spcPct val="106000"/>
              </a:lnSpc>
              <a:defRPr/>
            </a:pPr>
            <a:r>
              <a:rPr lang="en-US" sz="1500" b="1" kern="0" dirty="0">
                <a:solidFill>
                  <a:prstClr val="white"/>
                </a:solidFill>
                <a:cs typeface="Calibri" panose="020F0502020204030204" pitchFamily="34" charset="0"/>
              </a:rPr>
              <a:t>Client</a:t>
            </a:r>
            <a:endParaRPr lang="en-US" sz="1350" b="1" kern="0" dirty="0">
              <a:solidFill>
                <a:prstClr val="white"/>
              </a:solidFill>
              <a:cs typeface="Calibri" panose="020F0502020204030204" pitchFamily="34" charset="0"/>
            </a:endParaRPr>
          </a:p>
        </p:txBody>
      </p:sp>
      <p:cxnSp>
        <p:nvCxnSpPr>
          <p:cNvPr id="27" name="Straight Arrow Connector 26">
            <a:extLst>
              <a:ext uri="{FF2B5EF4-FFF2-40B4-BE49-F238E27FC236}">
                <a16:creationId xmlns:a16="http://schemas.microsoft.com/office/drawing/2014/main" id="{C6345834-E217-4B85-BA1B-9C80C5E4EF3C}"/>
              </a:ext>
            </a:extLst>
          </p:cNvPr>
          <p:cNvCxnSpPr>
            <a:cxnSpLocks/>
            <a:endCxn id="21" idx="2"/>
          </p:cNvCxnSpPr>
          <p:nvPr/>
        </p:nvCxnSpPr>
        <p:spPr>
          <a:xfrm flipV="1">
            <a:off x="6001088" y="2709455"/>
            <a:ext cx="0" cy="2295682"/>
          </a:xfrm>
          <a:prstGeom prst="straightConnector1">
            <a:avLst/>
          </a:prstGeom>
          <a:noFill/>
          <a:ln w="19050" cap="flat" cmpd="sng" algn="ctr">
            <a:solidFill>
              <a:srgbClr val="53565A"/>
            </a:solidFill>
            <a:prstDash val="solid"/>
            <a:tailEnd type="triangle"/>
          </a:ln>
          <a:effectLst/>
        </p:spPr>
      </p:cxnSp>
      <p:sp>
        <p:nvSpPr>
          <p:cNvPr id="28" name="TextBox 27">
            <a:extLst>
              <a:ext uri="{FF2B5EF4-FFF2-40B4-BE49-F238E27FC236}">
                <a16:creationId xmlns:a16="http://schemas.microsoft.com/office/drawing/2014/main" id="{8A188049-A1D7-4702-8400-7207C0C72DE7}"/>
              </a:ext>
            </a:extLst>
          </p:cNvPr>
          <p:cNvSpPr txBox="1"/>
          <p:nvPr/>
        </p:nvSpPr>
        <p:spPr>
          <a:xfrm rot="16200000">
            <a:off x="4864729" y="3641552"/>
            <a:ext cx="1865042" cy="207749"/>
          </a:xfrm>
          <a:prstGeom prst="rect">
            <a:avLst/>
          </a:prstGeom>
          <a:noFill/>
        </p:spPr>
        <p:txBody>
          <a:bodyPr vert="horz" wrap="square" lIns="0" tIns="0" rIns="0" bIns="0" rtlCol="0">
            <a:spAutoFit/>
          </a:bodyPr>
          <a:lstStyle/>
          <a:p>
            <a:pPr algn="ctr" defTabSz="914378">
              <a:spcBef>
                <a:spcPts val="150"/>
              </a:spcBef>
              <a:buSzPct val="100000"/>
            </a:pPr>
            <a:r>
              <a:rPr lang="en-US" sz="1350" dirty="0">
                <a:solidFill>
                  <a:prstClr val="black"/>
                </a:solidFill>
                <a:cs typeface="Calibri" panose="020F0502020204030204" pitchFamily="34" charset="0"/>
              </a:rPr>
              <a:t>Payment</a:t>
            </a:r>
          </a:p>
        </p:txBody>
      </p:sp>
      <p:sp>
        <p:nvSpPr>
          <p:cNvPr id="29" name="TextBox 28">
            <a:extLst>
              <a:ext uri="{FF2B5EF4-FFF2-40B4-BE49-F238E27FC236}">
                <a16:creationId xmlns:a16="http://schemas.microsoft.com/office/drawing/2014/main" id="{4AA4041A-EB83-4F36-B0A0-AA28B09D0124}"/>
              </a:ext>
            </a:extLst>
          </p:cNvPr>
          <p:cNvSpPr txBox="1"/>
          <p:nvPr/>
        </p:nvSpPr>
        <p:spPr>
          <a:xfrm rot="5400000">
            <a:off x="6082339" y="3641553"/>
            <a:ext cx="1865042" cy="207749"/>
          </a:xfrm>
          <a:prstGeom prst="rect">
            <a:avLst/>
          </a:prstGeom>
          <a:noFill/>
        </p:spPr>
        <p:txBody>
          <a:bodyPr vert="horz" wrap="square" lIns="0" tIns="0" rIns="0" bIns="0" rtlCol="0">
            <a:spAutoFit/>
          </a:bodyPr>
          <a:lstStyle/>
          <a:p>
            <a:pPr algn="ctr" defTabSz="914378">
              <a:spcBef>
                <a:spcPts val="150"/>
              </a:spcBef>
              <a:buSzPct val="100000"/>
            </a:pPr>
            <a:r>
              <a:rPr lang="en-US" sz="1350" dirty="0">
                <a:solidFill>
                  <a:prstClr val="black"/>
                </a:solidFill>
                <a:cs typeface="Calibri" panose="020F0502020204030204" pitchFamily="34" charset="0"/>
              </a:rPr>
              <a:t>Services provision</a:t>
            </a:r>
          </a:p>
        </p:txBody>
      </p:sp>
      <p:sp>
        <p:nvSpPr>
          <p:cNvPr id="30" name="Arrow: Curved Left 29">
            <a:extLst>
              <a:ext uri="{FF2B5EF4-FFF2-40B4-BE49-F238E27FC236}">
                <a16:creationId xmlns:a16="http://schemas.microsoft.com/office/drawing/2014/main" id="{0F7E0A95-489E-4D0D-B59D-E5FF844821FE}"/>
              </a:ext>
            </a:extLst>
          </p:cNvPr>
          <p:cNvSpPr/>
          <p:nvPr/>
        </p:nvSpPr>
        <p:spPr bwMode="gray">
          <a:xfrm>
            <a:off x="6700750" y="2201119"/>
            <a:ext cx="468299" cy="3117158"/>
          </a:xfrm>
          <a:prstGeom prst="curvedLeftArrow">
            <a:avLst/>
          </a:prstGeom>
          <a:solidFill>
            <a:srgbClr val="86BC25"/>
          </a:solidFill>
          <a:ln w="19050" algn="ctr">
            <a:noFill/>
            <a:miter lim="800000"/>
            <a:headEnd/>
            <a:tailEnd/>
          </a:ln>
        </p:spPr>
        <p:txBody>
          <a:bodyPr wrap="square" lIns="66675" tIns="66675" rIns="66675" bIns="66675" rtlCol="0" anchor="ctr"/>
          <a:lstStyle/>
          <a:p>
            <a:pPr algn="ctr" defTabSz="914378">
              <a:lnSpc>
                <a:spcPct val="106000"/>
              </a:lnSpc>
              <a:defRPr/>
            </a:pPr>
            <a:endParaRPr lang="en-US" sz="1200" b="1" kern="0" dirty="0">
              <a:solidFill>
                <a:prstClr val="white"/>
              </a:solidFill>
              <a:latin typeface="Verdana"/>
            </a:endParaRPr>
          </a:p>
        </p:txBody>
      </p:sp>
      <p:pic>
        <p:nvPicPr>
          <p:cNvPr id="31" name="Picture 30">
            <a:extLst>
              <a:ext uri="{FF2B5EF4-FFF2-40B4-BE49-F238E27FC236}">
                <a16:creationId xmlns:a16="http://schemas.microsoft.com/office/drawing/2014/main" id="{4047D88B-AD01-47BF-928C-2F679EC67225}"/>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224079" y="4264979"/>
            <a:ext cx="1371134" cy="1331198"/>
          </a:xfrm>
          <a:prstGeom prst="rect">
            <a:avLst/>
          </a:prstGeom>
        </p:spPr>
      </p:pic>
    </p:spTree>
    <p:extLst>
      <p:ext uri="{BB962C8B-B14F-4D97-AF65-F5344CB8AC3E}">
        <p14:creationId xmlns:p14="http://schemas.microsoft.com/office/powerpoint/2010/main" val="2232123104"/>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path" presetSubtype="0" accel="50000" fill="hold" nodeType="withEffect" p14:presetBounceEnd="38000">
                                      <p:stCondLst>
                                        <p:cond delay="0"/>
                                      </p:stCondLst>
                                      <p:childTnLst>
                                        <p:animMotion origin="layout" path="M -4.16667E-6 1.85185E-6 L 0.4474 -0.62037 " pathEditMode="relative" rAng="0" ptsTypes="AA" p14:bounceEnd="38000">
                                          <p:cBhvr>
                                            <p:cTn id="6" dur="3000" fill="hold"/>
                                            <p:tgtEl>
                                              <p:spTgt spid="31"/>
                                            </p:tgtEl>
                                            <p:attrNameLst>
                                              <p:attrName>ppt_x</p:attrName>
                                              <p:attrName>ppt_y</p:attrName>
                                            </p:attrNameLst>
                                          </p:cBhvr>
                                          <p:rCtr x="22370" y="-31019"/>
                                        </p:animMotion>
                                      </p:childTnLst>
                                    </p:cTn>
                                  </p:par>
                                </p:childTnLst>
                              </p:cTn>
                            </p:par>
                            <p:par>
                              <p:cTn id="7" fill="hold">
                                <p:stCondLst>
                                  <p:cond delay="3000"/>
                                </p:stCondLst>
                                <p:childTnLst>
                                  <p:par>
                                    <p:cTn id="8" presetID="1" presetClass="exit" presetSubtype="0" fill="hold" nodeType="afterEffect">
                                      <p:stCondLst>
                                        <p:cond delay="0"/>
                                      </p:stCondLst>
                                      <p:childTnLst>
                                        <p:set>
                                          <p:cBhvr>
                                            <p:cTn id="9" dur="1" fill="hold">
                                              <p:stCondLst>
                                                <p:cond delay="0"/>
                                              </p:stCondLst>
                                            </p:cTn>
                                            <p:tgtEl>
                                              <p:spTgt spid="31"/>
                                            </p:tgtEl>
                                            <p:attrNameLst>
                                              <p:attrName>style.visibility</p:attrName>
                                            </p:attrNameLst>
                                          </p:cBhvr>
                                          <p:to>
                                            <p:strVal val="hidden"/>
                                          </p:to>
                                        </p:set>
                                      </p:childTnLst>
                                    </p:cTn>
                                  </p:par>
                                </p:childTnLst>
                              </p:cTn>
                            </p:par>
                            <p:par>
                              <p:cTn id="10" fill="hold">
                                <p:stCondLst>
                                  <p:cond delay="3000"/>
                                </p:stCondLst>
                                <p:childTnLst>
                                  <p:par>
                                    <p:cTn id="11" presetID="22" presetClass="entr" presetSubtype="8" fill="hold" nodeType="after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wipe(left)">
                                          <p:cBhvr>
                                            <p:cTn id="13" dur="500"/>
                                            <p:tgtEl>
                                              <p:spTgt spid="21"/>
                                            </p:tgtEl>
                                          </p:cBhvr>
                                        </p:animEffect>
                                      </p:childTnLst>
                                    </p:cTn>
                                  </p:par>
                                  <p:par>
                                    <p:cTn id="14" presetID="22" presetClass="entr" presetSubtype="4" fill="hold"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wipe(down)">
                                          <p:cBhvr>
                                            <p:cTn id="16" dur="500"/>
                                            <p:tgtEl>
                                              <p:spTgt spid="14"/>
                                            </p:tgtEl>
                                          </p:cBhvr>
                                        </p:animEffect>
                                      </p:childTnLst>
                                    </p:cTn>
                                  </p:par>
                                </p:childTnLst>
                              </p:cTn>
                            </p:par>
                            <p:par>
                              <p:cTn id="17" fill="hold">
                                <p:stCondLst>
                                  <p:cond delay="3500"/>
                                </p:stCondLst>
                                <p:childTnLst>
                                  <p:par>
                                    <p:cTn id="18" presetID="22" presetClass="entr" presetSubtype="8" fill="hold" grpId="0" nodeType="after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wipe(left)">
                                          <p:cBhvr>
                                            <p:cTn id="20" dur="500"/>
                                            <p:tgtEl>
                                              <p:spTgt spid="12"/>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1" fill="hold" grpId="0" nodeType="click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wipe(up)">
                                          <p:cBhvr>
                                            <p:cTn id="25" dur="500"/>
                                            <p:tgtEl>
                                              <p:spTgt spid="30"/>
                                            </p:tgtEl>
                                          </p:cBhvr>
                                        </p:animEffect>
                                      </p:childTnLst>
                                    </p:cTn>
                                  </p:par>
                                  <p:par>
                                    <p:cTn id="26" presetID="22" presetClass="entr" presetSubtype="1" fill="hold" grpId="0" nodeType="withEffect">
                                      <p:stCondLst>
                                        <p:cond delay="0"/>
                                      </p:stCondLst>
                                      <p:childTnLst>
                                        <p:set>
                                          <p:cBhvr>
                                            <p:cTn id="27" dur="1" fill="hold">
                                              <p:stCondLst>
                                                <p:cond delay="0"/>
                                              </p:stCondLst>
                                            </p:cTn>
                                            <p:tgtEl>
                                              <p:spTgt spid="29"/>
                                            </p:tgtEl>
                                            <p:attrNameLst>
                                              <p:attrName>style.visibility</p:attrName>
                                            </p:attrNameLst>
                                          </p:cBhvr>
                                          <p:to>
                                            <p:strVal val="visible"/>
                                          </p:to>
                                        </p:set>
                                        <p:animEffect transition="in" filter="wipe(up)">
                                          <p:cBhvr>
                                            <p:cTn id="28" dur="500"/>
                                            <p:tgtEl>
                                              <p:spTgt spid="29"/>
                                            </p:tgtEl>
                                          </p:cBhvr>
                                        </p:animEffect>
                                      </p:childTnLst>
                                    </p:cTn>
                                  </p:par>
                                </p:childTnLst>
                              </p:cTn>
                            </p:par>
                            <p:par>
                              <p:cTn id="29" fill="hold">
                                <p:stCondLst>
                                  <p:cond delay="500"/>
                                </p:stCondLst>
                                <p:childTnLst>
                                  <p:par>
                                    <p:cTn id="30" presetID="22" presetClass="entr" presetSubtype="4" fill="hold" nodeType="afterEffect">
                                      <p:stCondLst>
                                        <p:cond delay="0"/>
                                      </p:stCondLst>
                                      <p:childTnLst>
                                        <p:set>
                                          <p:cBhvr>
                                            <p:cTn id="31" dur="1" fill="hold">
                                              <p:stCondLst>
                                                <p:cond delay="0"/>
                                              </p:stCondLst>
                                            </p:cTn>
                                            <p:tgtEl>
                                              <p:spTgt spid="27"/>
                                            </p:tgtEl>
                                            <p:attrNameLst>
                                              <p:attrName>style.visibility</p:attrName>
                                            </p:attrNameLst>
                                          </p:cBhvr>
                                          <p:to>
                                            <p:strVal val="visible"/>
                                          </p:to>
                                        </p:set>
                                        <p:animEffect transition="in" filter="wipe(down)">
                                          <p:cBhvr>
                                            <p:cTn id="32" dur="500"/>
                                            <p:tgtEl>
                                              <p:spTgt spid="27"/>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wipe(down)">
                                          <p:cBhvr>
                                            <p:cTn id="35"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28" grpId="0"/>
          <p:bldP spid="29" grpId="0"/>
          <p:bldP spid="3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path" presetSubtype="0" accel="50000" fill="hold" nodeType="withEffect">
                                      <p:stCondLst>
                                        <p:cond delay="0"/>
                                      </p:stCondLst>
                                      <p:childTnLst>
                                        <p:animMotion origin="layout" path="M -4.16667E-6 1.85185E-6 L 0.4474 -0.62037 " pathEditMode="relative" rAng="0" ptsTypes="AA">
                                          <p:cBhvr>
                                            <p:cTn id="6" dur="3000" fill="hold"/>
                                            <p:tgtEl>
                                              <p:spTgt spid="31"/>
                                            </p:tgtEl>
                                            <p:attrNameLst>
                                              <p:attrName>ppt_x</p:attrName>
                                              <p:attrName>ppt_y</p:attrName>
                                            </p:attrNameLst>
                                          </p:cBhvr>
                                          <p:rCtr x="22370" y="-31019"/>
                                        </p:animMotion>
                                      </p:childTnLst>
                                    </p:cTn>
                                  </p:par>
                                </p:childTnLst>
                              </p:cTn>
                            </p:par>
                            <p:par>
                              <p:cTn id="7" fill="hold">
                                <p:stCondLst>
                                  <p:cond delay="3000"/>
                                </p:stCondLst>
                                <p:childTnLst>
                                  <p:par>
                                    <p:cTn id="8" presetID="1" presetClass="exit" presetSubtype="0" fill="hold" nodeType="afterEffect">
                                      <p:stCondLst>
                                        <p:cond delay="0"/>
                                      </p:stCondLst>
                                      <p:childTnLst>
                                        <p:set>
                                          <p:cBhvr>
                                            <p:cTn id="9" dur="1" fill="hold">
                                              <p:stCondLst>
                                                <p:cond delay="0"/>
                                              </p:stCondLst>
                                            </p:cTn>
                                            <p:tgtEl>
                                              <p:spTgt spid="31"/>
                                            </p:tgtEl>
                                            <p:attrNameLst>
                                              <p:attrName>style.visibility</p:attrName>
                                            </p:attrNameLst>
                                          </p:cBhvr>
                                          <p:to>
                                            <p:strVal val="hidden"/>
                                          </p:to>
                                        </p:set>
                                      </p:childTnLst>
                                    </p:cTn>
                                  </p:par>
                                </p:childTnLst>
                              </p:cTn>
                            </p:par>
                            <p:par>
                              <p:cTn id="10" fill="hold">
                                <p:stCondLst>
                                  <p:cond delay="3000"/>
                                </p:stCondLst>
                                <p:childTnLst>
                                  <p:par>
                                    <p:cTn id="11" presetID="22" presetClass="entr" presetSubtype="8" fill="hold" nodeType="after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wipe(left)">
                                          <p:cBhvr>
                                            <p:cTn id="13" dur="500"/>
                                            <p:tgtEl>
                                              <p:spTgt spid="21"/>
                                            </p:tgtEl>
                                          </p:cBhvr>
                                        </p:animEffect>
                                      </p:childTnLst>
                                    </p:cTn>
                                  </p:par>
                                  <p:par>
                                    <p:cTn id="14" presetID="22" presetClass="entr" presetSubtype="4" fill="hold"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wipe(down)">
                                          <p:cBhvr>
                                            <p:cTn id="16" dur="500"/>
                                            <p:tgtEl>
                                              <p:spTgt spid="14"/>
                                            </p:tgtEl>
                                          </p:cBhvr>
                                        </p:animEffect>
                                      </p:childTnLst>
                                    </p:cTn>
                                  </p:par>
                                </p:childTnLst>
                              </p:cTn>
                            </p:par>
                            <p:par>
                              <p:cTn id="17" fill="hold">
                                <p:stCondLst>
                                  <p:cond delay="3500"/>
                                </p:stCondLst>
                                <p:childTnLst>
                                  <p:par>
                                    <p:cTn id="18" presetID="22" presetClass="entr" presetSubtype="8" fill="hold" grpId="0" nodeType="after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wipe(left)">
                                          <p:cBhvr>
                                            <p:cTn id="20" dur="500"/>
                                            <p:tgtEl>
                                              <p:spTgt spid="12"/>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1" fill="hold" grpId="0" nodeType="click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wipe(up)">
                                          <p:cBhvr>
                                            <p:cTn id="25" dur="500"/>
                                            <p:tgtEl>
                                              <p:spTgt spid="30"/>
                                            </p:tgtEl>
                                          </p:cBhvr>
                                        </p:animEffect>
                                      </p:childTnLst>
                                    </p:cTn>
                                  </p:par>
                                  <p:par>
                                    <p:cTn id="26" presetID="22" presetClass="entr" presetSubtype="1" fill="hold" grpId="0" nodeType="withEffect">
                                      <p:stCondLst>
                                        <p:cond delay="0"/>
                                      </p:stCondLst>
                                      <p:childTnLst>
                                        <p:set>
                                          <p:cBhvr>
                                            <p:cTn id="27" dur="1" fill="hold">
                                              <p:stCondLst>
                                                <p:cond delay="0"/>
                                              </p:stCondLst>
                                            </p:cTn>
                                            <p:tgtEl>
                                              <p:spTgt spid="29"/>
                                            </p:tgtEl>
                                            <p:attrNameLst>
                                              <p:attrName>style.visibility</p:attrName>
                                            </p:attrNameLst>
                                          </p:cBhvr>
                                          <p:to>
                                            <p:strVal val="visible"/>
                                          </p:to>
                                        </p:set>
                                        <p:animEffect transition="in" filter="wipe(up)">
                                          <p:cBhvr>
                                            <p:cTn id="28" dur="500"/>
                                            <p:tgtEl>
                                              <p:spTgt spid="29"/>
                                            </p:tgtEl>
                                          </p:cBhvr>
                                        </p:animEffect>
                                      </p:childTnLst>
                                    </p:cTn>
                                  </p:par>
                                </p:childTnLst>
                              </p:cTn>
                            </p:par>
                            <p:par>
                              <p:cTn id="29" fill="hold">
                                <p:stCondLst>
                                  <p:cond delay="500"/>
                                </p:stCondLst>
                                <p:childTnLst>
                                  <p:par>
                                    <p:cTn id="30" presetID="22" presetClass="entr" presetSubtype="4" fill="hold" nodeType="afterEffect">
                                      <p:stCondLst>
                                        <p:cond delay="0"/>
                                      </p:stCondLst>
                                      <p:childTnLst>
                                        <p:set>
                                          <p:cBhvr>
                                            <p:cTn id="31" dur="1" fill="hold">
                                              <p:stCondLst>
                                                <p:cond delay="0"/>
                                              </p:stCondLst>
                                            </p:cTn>
                                            <p:tgtEl>
                                              <p:spTgt spid="27"/>
                                            </p:tgtEl>
                                            <p:attrNameLst>
                                              <p:attrName>style.visibility</p:attrName>
                                            </p:attrNameLst>
                                          </p:cBhvr>
                                          <p:to>
                                            <p:strVal val="visible"/>
                                          </p:to>
                                        </p:set>
                                        <p:animEffect transition="in" filter="wipe(down)">
                                          <p:cBhvr>
                                            <p:cTn id="32" dur="500"/>
                                            <p:tgtEl>
                                              <p:spTgt spid="27"/>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wipe(down)">
                                          <p:cBhvr>
                                            <p:cTn id="35"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28" grpId="0"/>
          <p:bldP spid="29" grpId="0"/>
          <p:bldP spid="30" grpId="0" animBg="1"/>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2A760CB3-FB84-A2E4-F28A-3BD2F006A24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6" name="TextBox 5">
            <a:extLst>
              <a:ext uri="{FF2B5EF4-FFF2-40B4-BE49-F238E27FC236}">
                <a16:creationId xmlns:a16="http://schemas.microsoft.com/office/drawing/2014/main" id="{4D0B5B7D-0C53-4D38-AE00-B9E0D715B5E1}"/>
              </a:ext>
            </a:extLst>
          </p:cNvPr>
          <p:cNvSpPr txBox="1"/>
          <p:nvPr/>
        </p:nvSpPr>
        <p:spPr>
          <a:xfrm>
            <a:off x="464462" y="2896462"/>
            <a:ext cx="4343572" cy="1946687"/>
          </a:xfrm>
          <a:prstGeom prst="rect">
            <a:avLst/>
          </a:prstGeom>
          <a:noFill/>
        </p:spPr>
        <p:txBody>
          <a:bodyPr wrap="square">
            <a:spAutoFit/>
          </a:bodyPr>
          <a:lstStyle/>
          <a:p>
            <a:pPr marL="428625" indent="-428625" defTabSz="914378">
              <a:spcBef>
                <a:spcPts val="450"/>
              </a:spcBef>
              <a:buSzPct val="100000"/>
              <a:buFont typeface="Arial" panose="020B0604020202020204" pitchFamily="34" charset="0"/>
              <a:buChar char="•"/>
              <a:defRPr/>
            </a:pPr>
            <a:r>
              <a:rPr lang="en-US" sz="2700" b="1" dirty="0">
                <a:solidFill>
                  <a:prstClr val="white"/>
                </a:solidFill>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VAT</a:t>
            </a:r>
          </a:p>
          <a:p>
            <a:pPr marL="428625" indent="-428625" defTabSz="914378">
              <a:spcBef>
                <a:spcPts val="450"/>
              </a:spcBef>
              <a:buSzPct val="100000"/>
              <a:buFont typeface="Arial" panose="020B0604020202020204" pitchFamily="34" charset="0"/>
              <a:buChar char="•"/>
              <a:defRPr/>
            </a:pPr>
            <a:r>
              <a:rPr lang="en-US" sz="2700" b="1" dirty="0">
                <a:solidFill>
                  <a:prstClr val="white"/>
                </a:solidFill>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DST / Levy</a:t>
            </a:r>
          </a:p>
          <a:p>
            <a:pPr marL="428625" indent="-428625" defTabSz="914378">
              <a:spcBef>
                <a:spcPts val="450"/>
              </a:spcBef>
              <a:buSzPct val="100000"/>
              <a:buFont typeface="Arial" panose="020B0604020202020204" pitchFamily="34" charset="0"/>
              <a:buChar char="•"/>
              <a:defRPr/>
            </a:pPr>
            <a:r>
              <a:rPr lang="en-US" sz="2700" b="1" dirty="0">
                <a:solidFill>
                  <a:prstClr val="white"/>
                </a:solidFill>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UN Article 12B</a:t>
            </a:r>
          </a:p>
          <a:p>
            <a:pPr marL="428625" indent="-428625" defTabSz="914378">
              <a:spcBef>
                <a:spcPts val="450"/>
              </a:spcBef>
              <a:buSzPct val="100000"/>
              <a:buFont typeface="Arial" panose="020B0604020202020204" pitchFamily="34" charset="0"/>
              <a:buChar char="•"/>
              <a:defRPr/>
            </a:pPr>
            <a:r>
              <a:rPr lang="en-US" sz="2700" b="1" dirty="0">
                <a:solidFill>
                  <a:prstClr val="white"/>
                </a:solidFill>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Two pillars</a:t>
            </a:r>
          </a:p>
        </p:txBody>
      </p:sp>
      <p:sp>
        <p:nvSpPr>
          <p:cNvPr id="8" name="TextBox 7">
            <a:extLst>
              <a:ext uri="{FF2B5EF4-FFF2-40B4-BE49-F238E27FC236}">
                <a16:creationId xmlns:a16="http://schemas.microsoft.com/office/drawing/2014/main" id="{14344CA5-17CF-45C5-A3F8-26AAFCCA04FC}"/>
              </a:ext>
            </a:extLst>
          </p:cNvPr>
          <p:cNvSpPr txBox="1"/>
          <p:nvPr/>
        </p:nvSpPr>
        <p:spPr>
          <a:xfrm>
            <a:off x="464462" y="2224616"/>
            <a:ext cx="4619959" cy="553998"/>
          </a:xfrm>
          <a:prstGeom prst="rect">
            <a:avLst/>
          </a:prstGeom>
          <a:noFill/>
        </p:spPr>
        <p:txBody>
          <a:bodyPr wrap="square">
            <a:spAutoFit/>
          </a:bodyPr>
          <a:lstStyle/>
          <a:p>
            <a:pPr defTabSz="914378">
              <a:spcBef>
                <a:spcPts val="450"/>
              </a:spcBef>
              <a:buSzPct val="100000"/>
              <a:defRPr/>
            </a:pPr>
            <a:r>
              <a:rPr lang="en-US" sz="3000" b="1" dirty="0">
                <a:solidFill>
                  <a:prstClr val="black"/>
                </a:solidFill>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2. Taxing mechanisms</a:t>
            </a:r>
          </a:p>
        </p:txBody>
      </p:sp>
      <p:pic>
        <p:nvPicPr>
          <p:cNvPr id="5" name="Picture 4" descr="A picture containing icon&#10;&#10;Description automatically generated">
            <a:extLst>
              <a:ext uri="{FF2B5EF4-FFF2-40B4-BE49-F238E27FC236}">
                <a16:creationId xmlns:a16="http://schemas.microsoft.com/office/drawing/2014/main" id="{85104062-BE70-43EA-BCC5-2D9D93067980}"/>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307766" y="857250"/>
            <a:ext cx="5143500" cy="5143500"/>
          </a:xfrm>
          <a:prstGeom prst="rect">
            <a:avLst/>
          </a:prstGeom>
        </p:spPr>
      </p:pic>
    </p:spTree>
    <p:extLst>
      <p:ext uri="{BB962C8B-B14F-4D97-AF65-F5344CB8AC3E}">
        <p14:creationId xmlns:p14="http://schemas.microsoft.com/office/powerpoint/2010/main" val="298737835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wipe(left)">
                                      <p:cBhvr>
                                        <p:cTn id="7" dur="500"/>
                                        <p:tgtEl>
                                          <p:spTgt spid="8">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Effect transition="in" filter="wipe(left)">
                                      <p:cBhvr>
                                        <p:cTn id="11" dur="500"/>
                                        <p:tgtEl>
                                          <p:spTgt spid="6">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6">
                                            <p:txEl>
                                              <p:pRg st="1" end="1"/>
                                            </p:txEl>
                                          </p:spTgt>
                                        </p:tgtEl>
                                        <p:attrNameLst>
                                          <p:attrName>style.visibility</p:attrName>
                                        </p:attrNameLst>
                                      </p:cBhvr>
                                      <p:to>
                                        <p:strVal val="visible"/>
                                      </p:to>
                                    </p:set>
                                    <p:animEffect transition="in" filter="wipe(left)">
                                      <p:cBhvr>
                                        <p:cTn id="16" dur="500"/>
                                        <p:tgtEl>
                                          <p:spTgt spid="6">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6">
                                            <p:txEl>
                                              <p:pRg st="2" end="2"/>
                                            </p:txEl>
                                          </p:spTgt>
                                        </p:tgtEl>
                                        <p:attrNameLst>
                                          <p:attrName>style.visibility</p:attrName>
                                        </p:attrNameLst>
                                      </p:cBhvr>
                                      <p:to>
                                        <p:strVal val="visible"/>
                                      </p:to>
                                    </p:set>
                                    <p:animEffect transition="in" filter="wipe(left)">
                                      <p:cBhvr>
                                        <p:cTn id="21" dur="500"/>
                                        <p:tgtEl>
                                          <p:spTgt spid="6">
                                            <p:txEl>
                                              <p:pRg st="2" end="2"/>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6">
                                            <p:txEl>
                                              <p:pRg st="3" end="3"/>
                                            </p:txEl>
                                          </p:spTgt>
                                        </p:tgtEl>
                                        <p:attrNameLst>
                                          <p:attrName>style.visibility</p:attrName>
                                        </p:attrNameLst>
                                      </p:cBhvr>
                                      <p:to>
                                        <p:strVal val="visible"/>
                                      </p:to>
                                    </p:set>
                                    <p:animEffect transition="in" filter="wipe(left)">
                                      <p:cBhvr>
                                        <p:cTn id="26"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P spid="8"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Picture 34">
            <a:extLst>
              <a:ext uri="{FF2B5EF4-FFF2-40B4-BE49-F238E27FC236}">
                <a16:creationId xmlns:a16="http://schemas.microsoft.com/office/drawing/2014/main" id="{94E01476-B2E5-6B99-F68C-A65C5E2DFBC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4" name="Title 2">
            <a:extLst>
              <a:ext uri="{FF2B5EF4-FFF2-40B4-BE49-F238E27FC236}">
                <a16:creationId xmlns:a16="http://schemas.microsoft.com/office/drawing/2014/main" id="{07950F9C-6ED6-4F64-AB47-251DC6415408}"/>
              </a:ext>
            </a:extLst>
          </p:cNvPr>
          <p:cNvSpPr>
            <a:spLocks noGrp="1"/>
          </p:cNvSpPr>
          <p:nvPr>
            <p:ph type="title"/>
          </p:nvPr>
        </p:nvSpPr>
        <p:spPr>
          <a:xfrm>
            <a:off x="114896" y="1831151"/>
            <a:ext cx="4939379" cy="232985"/>
          </a:xfrm>
        </p:spPr>
        <p:txBody>
          <a:bodyPr>
            <a:noAutofit/>
          </a:bodyPr>
          <a:lstStyle/>
          <a:p>
            <a:pPr lvl="0">
              <a:defRPr/>
            </a:pPr>
            <a:r>
              <a:rPr lang="en-US" sz="2100" b="1" dirty="0">
                <a:effectLst>
                  <a:outerShdw blurRad="38100" dist="38100" dir="2700000" algn="tl">
                    <a:srgbClr val="000000">
                      <a:alpha val="43137"/>
                    </a:srgbClr>
                  </a:outerShdw>
                </a:effectLst>
                <a:latin typeface="Calibri" panose="020F0502020204030204" pitchFamily="34" charset="0"/>
                <a:ea typeface="Open Sans" panose="020B0606030504020204" pitchFamily="34" charset="0"/>
                <a:cs typeface="Calibri" panose="020F0502020204030204" pitchFamily="34" charset="0"/>
              </a:rPr>
              <a:t>Approach 1: VAT on cross-border digital transactions</a:t>
            </a:r>
          </a:p>
        </p:txBody>
      </p:sp>
      <p:sp>
        <p:nvSpPr>
          <p:cNvPr id="11" name="Content Placeholder 2">
            <a:extLst>
              <a:ext uri="{FF2B5EF4-FFF2-40B4-BE49-F238E27FC236}">
                <a16:creationId xmlns:a16="http://schemas.microsoft.com/office/drawing/2014/main" id="{0C3C75ED-B75C-0A90-E919-3F527D7BCAC5}"/>
              </a:ext>
            </a:extLst>
          </p:cNvPr>
          <p:cNvSpPr>
            <a:spLocks noGrp="1"/>
          </p:cNvSpPr>
          <p:nvPr>
            <p:ph idx="1"/>
          </p:nvPr>
        </p:nvSpPr>
        <p:spPr>
          <a:xfrm>
            <a:off x="860488" y="2332675"/>
            <a:ext cx="7582112" cy="2628900"/>
          </a:xfrm>
        </p:spPr>
        <p:txBody>
          <a:bodyPr>
            <a:normAutofit/>
          </a:bodyPr>
          <a:lstStyle/>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ID" sz="1350" dirty="0">
              <a:latin typeface="Arial" panose="020B0604020202020204" pitchFamily="34" charset="0"/>
              <a:ea typeface="Courier New" panose="02070309020205020404" pitchFamily="49" charset="0"/>
              <a:cs typeface="Arial" panose="020B0604020202020204" pitchFamily="34" charset="0"/>
            </a:endParaRPr>
          </a:p>
          <a:p>
            <a:endParaRPr lang="en-ID" dirty="0"/>
          </a:p>
        </p:txBody>
      </p:sp>
      <p:sp>
        <p:nvSpPr>
          <p:cNvPr id="5" name="Footer Placeholder 4">
            <a:extLst>
              <a:ext uri="{FF2B5EF4-FFF2-40B4-BE49-F238E27FC236}">
                <a16:creationId xmlns:a16="http://schemas.microsoft.com/office/drawing/2014/main" id="{82A83115-8944-64D9-C0F8-AEE89AAEB589}"/>
              </a:ext>
            </a:extLst>
          </p:cNvPr>
          <p:cNvSpPr>
            <a:spLocks noGrp="1"/>
          </p:cNvSpPr>
          <p:nvPr>
            <p:ph type="ftr" sz="quarter" idx="11"/>
          </p:nvPr>
        </p:nvSpPr>
        <p:spPr>
          <a:xfrm>
            <a:off x="3028950" y="5510213"/>
            <a:ext cx="3086100" cy="273844"/>
          </a:xfrm>
        </p:spPr>
        <p:txBody>
          <a:bodyPr/>
          <a:lstStyle/>
          <a:p>
            <a:pPr defTabSz="685800">
              <a:defRPr/>
            </a:pPr>
            <a:r>
              <a:rPr lang="en-US" dirty="0">
                <a:solidFill>
                  <a:prstClr val="black">
                    <a:tint val="75000"/>
                  </a:prstClr>
                </a:solidFill>
                <a:latin typeface="Calibri" panose="020F0502020204030204"/>
              </a:rPr>
              <a:t>AOTCA General Meeting and International Tax Conference 2022</a:t>
            </a:r>
            <a:endParaRPr lang="en-ID" dirty="0">
              <a:solidFill>
                <a:prstClr val="black">
                  <a:tint val="75000"/>
                </a:prstClr>
              </a:solidFill>
              <a:latin typeface="Calibri" panose="020F0502020204030204"/>
            </a:endParaRPr>
          </a:p>
        </p:txBody>
      </p:sp>
      <p:sp>
        <p:nvSpPr>
          <p:cNvPr id="8" name="Rectangle: Rounded Corners 7">
            <a:extLst>
              <a:ext uri="{FF2B5EF4-FFF2-40B4-BE49-F238E27FC236}">
                <a16:creationId xmlns:a16="http://schemas.microsoft.com/office/drawing/2014/main" id="{043DAE28-D7BA-17B8-C441-0B93B8985920}"/>
              </a:ext>
            </a:extLst>
          </p:cNvPr>
          <p:cNvSpPr/>
          <p:nvPr/>
        </p:nvSpPr>
        <p:spPr>
          <a:xfrm>
            <a:off x="8481418" y="5320904"/>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ID" sz="1350">
              <a:solidFill>
                <a:prstClr val="white"/>
              </a:solidFill>
              <a:latin typeface="Calibri" panose="020F0502020204030204"/>
            </a:endParaRPr>
          </a:p>
        </p:txBody>
      </p:sp>
      <p:sp>
        <p:nvSpPr>
          <p:cNvPr id="9" name="TextBox 8">
            <a:extLst>
              <a:ext uri="{FF2B5EF4-FFF2-40B4-BE49-F238E27FC236}">
                <a16:creationId xmlns:a16="http://schemas.microsoft.com/office/drawing/2014/main" id="{BC043383-9F2E-AF9F-B0DB-5F016C013B9D}"/>
              </a:ext>
            </a:extLst>
          </p:cNvPr>
          <p:cNvSpPr txBox="1"/>
          <p:nvPr/>
        </p:nvSpPr>
        <p:spPr>
          <a:xfrm>
            <a:off x="8522494" y="5381603"/>
            <a:ext cx="431846" cy="323165"/>
          </a:xfrm>
          <a:prstGeom prst="rect">
            <a:avLst/>
          </a:prstGeom>
          <a:noFill/>
        </p:spPr>
        <p:txBody>
          <a:bodyPr wrap="square" rtlCol="0">
            <a:spAutoFit/>
          </a:bodyPr>
          <a:lstStyle/>
          <a:p>
            <a:pPr defTabSz="685800">
              <a:defRPr/>
            </a:pPr>
            <a:r>
              <a:rPr lang="en-US" sz="1500" b="1" dirty="0">
                <a:solidFill>
                  <a:prstClr val="white"/>
                </a:solidFill>
                <a:latin typeface="Arial" panose="020B0604020202020204" pitchFamily="34" charset="0"/>
                <a:cs typeface="Arial" panose="020B0604020202020204" pitchFamily="34" charset="0"/>
              </a:rPr>
              <a:t>08</a:t>
            </a:r>
            <a:endParaRPr lang="en-ID" sz="1500" b="1" dirty="0">
              <a:solidFill>
                <a:prstClr val="white"/>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AAB38745-B546-C290-C990-CD599B93CDA9}"/>
              </a:ext>
            </a:extLst>
          </p:cNvPr>
          <p:cNvSpPr/>
          <p:nvPr/>
        </p:nvSpPr>
        <p:spPr>
          <a:xfrm>
            <a:off x="0" y="839263"/>
            <a:ext cx="9144000" cy="763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ID" sz="1350">
              <a:solidFill>
                <a:prstClr val="white"/>
              </a:solidFill>
              <a:latin typeface="Calibri" panose="020F0502020204030204"/>
            </a:endParaRPr>
          </a:p>
        </p:txBody>
      </p:sp>
      <p:cxnSp>
        <p:nvCxnSpPr>
          <p:cNvPr id="12" name="Straight Arrow Connector 11">
            <a:extLst>
              <a:ext uri="{FF2B5EF4-FFF2-40B4-BE49-F238E27FC236}">
                <a16:creationId xmlns:a16="http://schemas.microsoft.com/office/drawing/2014/main" id="{043EF943-0428-4673-BBD6-F601A1541BEC}"/>
              </a:ext>
            </a:extLst>
          </p:cNvPr>
          <p:cNvCxnSpPr>
            <a:cxnSpLocks/>
            <a:stCxn id="18" idx="3"/>
          </p:cNvCxnSpPr>
          <p:nvPr/>
        </p:nvCxnSpPr>
        <p:spPr>
          <a:xfrm flipV="1">
            <a:off x="2882330" y="2046014"/>
            <a:ext cx="2470827" cy="647937"/>
          </a:xfrm>
          <a:prstGeom prst="straightConnector1">
            <a:avLst/>
          </a:prstGeom>
          <a:noFill/>
          <a:ln w="38100" cap="flat" cmpd="sng" algn="ctr">
            <a:solidFill>
              <a:srgbClr val="86BC25"/>
            </a:solidFill>
            <a:prstDash val="solid"/>
            <a:tailEnd type="triangle"/>
          </a:ln>
          <a:effectLst/>
        </p:spPr>
      </p:cxnSp>
      <p:cxnSp>
        <p:nvCxnSpPr>
          <p:cNvPr id="13" name="Straight Connector 12">
            <a:extLst>
              <a:ext uri="{FF2B5EF4-FFF2-40B4-BE49-F238E27FC236}">
                <a16:creationId xmlns:a16="http://schemas.microsoft.com/office/drawing/2014/main" id="{6E432DB5-B8B5-41A1-8501-2121B3EAA07F}"/>
              </a:ext>
            </a:extLst>
          </p:cNvPr>
          <p:cNvCxnSpPr>
            <a:cxnSpLocks/>
          </p:cNvCxnSpPr>
          <p:nvPr/>
        </p:nvCxnSpPr>
        <p:spPr>
          <a:xfrm>
            <a:off x="774313" y="3344360"/>
            <a:ext cx="7879493" cy="0"/>
          </a:xfrm>
          <a:prstGeom prst="line">
            <a:avLst/>
          </a:prstGeom>
          <a:noFill/>
          <a:ln w="28575" cap="flat" cmpd="sng" algn="ctr">
            <a:solidFill>
              <a:sysClr val="windowText" lastClr="000000">
                <a:lumMod val="50000"/>
                <a:lumOff val="50000"/>
              </a:sysClr>
            </a:solidFill>
            <a:prstDash val="dash"/>
          </a:ln>
          <a:effectLst/>
        </p:spPr>
      </p:cxnSp>
      <p:sp>
        <p:nvSpPr>
          <p:cNvPr id="14" name="TextBox 13">
            <a:extLst>
              <a:ext uri="{FF2B5EF4-FFF2-40B4-BE49-F238E27FC236}">
                <a16:creationId xmlns:a16="http://schemas.microsoft.com/office/drawing/2014/main" id="{F265AFEE-E617-4437-B821-DF18F6333E50}"/>
              </a:ext>
            </a:extLst>
          </p:cNvPr>
          <p:cNvSpPr txBox="1"/>
          <p:nvPr/>
        </p:nvSpPr>
        <p:spPr>
          <a:xfrm>
            <a:off x="7832002" y="2787845"/>
            <a:ext cx="970155" cy="415498"/>
          </a:xfrm>
          <a:prstGeom prst="rect">
            <a:avLst/>
          </a:prstGeom>
          <a:noFill/>
        </p:spPr>
        <p:txBody>
          <a:bodyPr vert="horz" wrap="square" lIns="0" tIns="0" rIns="0" bIns="0" rtlCol="0">
            <a:spAutoFit/>
          </a:bodyPr>
          <a:lstStyle/>
          <a:p>
            <a:pPr algn="ctr" defTabSz="914378">
              <a:spcBef>
                <a:spcPts val="150"/>
              </a:spcBef>
              <a:buSzPct val="100000"/>
            </a:pPr>
            <a:r>
              <a:rPr lang="en-US" sz="1350" b="1" dirty="0">
                <a:solidFill>
                  <a:prstClr val="black"/>
                </a:solidFill>
                <a:cs typeface="Calibri" panose="020F0502020204030204" pitchFamily="34" charset="0"/>
              </a:rPr>
              <a:t>Resident country</a:t>
            </a:r>
          </a:p>
        </p:txBody>
      </p:sp>
      <p:sp>
        <p:nvSpPr>
          <p:cNvPr id="16" name="TextBox 15">
            <a:extLst>
              <a:ext uri="{FF2B5EF4-FFF2-40B4-BE49-F238E27FC236}">
                <a16:creationId xmlns:a16="http://schemas.microsoft.com/office/drawing/2014/main" id="{F033A7CB-E6BF-47B7-B1D8-F7FFE38C661D}"/>
              </a:ext>
            </a:extLst>
          </p:cNvPr>
          <p:cNvSpPr txBox="1"/>
          <p:nvPr/>
        </p:nvSpPr>
        <p:spPr>
          <a:xfrm>
            <a:off x="7875544" y="3744766"/>
            <a:ext cx="970155" cy="623248"/>
          </a:xfrm>
          <a:prstGeom prst="rect">
            <a:avLst/>
          </a:prstGeom>
          <a:noFill/>
        </p:spPr>
        <p:txBody>
          <a:bodyPr vert="horz" wrap="square" lIns="0" tIns="0" rIns="0" bIns="0" rtlCol="0">
            <a:spAutoFit/>
          </a:bodyPr>
          <a:lstStyle/>
          <a:p>
            <a:pPr algn="ctr" defTabSz="914378">
              <a:spcBef>
                <a:spcPts val="150"/>
              </a:spcBef>
              <a:buSzPct val="100000"/>
            </a:pPr>
            <a:r>
              <a:rPr lang="en-US" sz="1350" b="1" dirty="0">
                <a:solidFill>
                  <a:prstClr val="black"/>
                </a:solidFill>
                <a:cs typeface="Calibri" panose="020F0502020204030204" pitchFamily="34" charset="0"/>
              </a:rPr>
              <a:t>Consumers located country</a:t>
            </a:r>
          </a:p>
        </p:txBody>
      </p:sp>
      <p:pic>
        <p:nvPicPr>
          <p:cNvPr id="17" name="Picture 16">
            <a:extLst>
              <a:ext uri="{FF2B5EF4-FFF2-40B4-BE49-F238E27FC236}">
                <a16:creationId xmlns:a16="http://schemas.microsoft.com/office/drawing/2014/main" id="{2F58F9B1-4023-4158-9A2E-6E5B83CA334C}"/>
              </a:ext>
            </a:extLst>
          </p:cNvPr>
          <p:cNvPicPr>
            <a:picLocks noChangeAspect="1"/>
          </p:cNvPicPr>
          <p:nvPr/>
        </p:nvPicPr>
        <p:blipFill>
          <a:blip r:embed="rId3" cstate="email">
            <a:extLst>
              <a:ext uri="{28A0092B-C50C-407E-A947-70E740481C1C}">
                <a14:useLocalDpi xmlns:a14="http://schemas.microsoft.com/office/drawing/2010/main"/>
              </a:ext>
            </a:extLst>
          </a:blip>
          <a:srcRect/>
          <a:stretch/>
        </p:blipFill>
        <p:spPr>
          <a:xfrm>
            <a:off x="5438666" y="1515175"/>
            <a:ext cx="1371134" cy="1201628"/>
          </a:xfrm>
          <a:prstGeom prst="rect">
            <a:avLst/>
          </a:prstGeom>
          <a:effectLst>
            <a:outerShdw blurRad="50800" dist="38100" dir="2700000" algn="tl" rotWithShape="0">
              <a:prstClr val="black">
                <a:alpha val="40000"/>
              </a:prstClr>
            </a:outerShdw>
          </a:effectLst>
        </p:spPr>
      </p:pic>
      <p:sp>
        <p:nvSpPr>
          <p:cNvPr id="18" name="Rectangle: Rounded Corners 17">
            <a:extLst>
              <a:ext uri="{FF2B5EF4-FFF2-40B4-BE49-F238E27FC236}">
                <a16:creationId xmlns:a16="http://schemas.microsoft.com/office/drawing/2014/main" id="{BC81D345-0F08-4E29-BDB9-4608C540D242}"/>
              </a:ext>
            </a:extLst>
          </p:cNvPr>
          <p:cNvSpPr/>
          <p:nvPr/>
        </p:nvSpPr>
        <p:spPr bwMode="gray">
          <a:xfrm>
            <a:off x="1017288" y="2443049"/>
            <a:ext cx="1865042" cy="501805"/>
          </a:xfrm>
          <a:prstGeom prst="roundRect">
            <a:avLst/>
          </a:prstGeom>
          <a:solidFill>
            <a:srgbClr val="86BC25"/>
          </a:solidFill>
          <a:ln w="19050" algn="ctr">
            <a:noFill/>
            <a:miter lim="800000"/>
            <a:headEnd/>
            <a:tailEnd/>
          </a:ln>
          <a:effectLst>
            <a:outerShdw blurRad="50800" dist="38100" dir="2700000" algn="tl" rotWithShape="0">
              <a:prstClr val="black">
                <a:alpha val="40000"/>
              </a:prstClr>
            </a:outerShdw>
          </a:effectLst>
        </p:spPr>
        <p:txBody>
          <a:bodyPr wrap="square" lIns="66675" tIns="66675" rIns="66675" bIns="66675" rtlCol="0" anchor="ctr"/>
          <a:lstStyle/>
          <a:p>
            <a:pPr algn="ctr" defTabSz="914378">
              <a:lnSpc>
                <a:spcPct val="106000"/>
              </a:lnSpc>
              <a:defRPr/>
            </a:pPr>
            <a:r>
              <a:rPr lang="en-US" sz="1500" b="1" kern="0" dirty="0">
                <a:solidFill>
                  <a:prstClr val="white"/>
                </a:solidFill>
                <a:cs typeface="Calibri" panose="020F0502020204030204" pitchFamily="34" charset="0"/>
              </a:rPr>
              <a:t>MNE</a:t>
            </a:r>
            <a:endParaRPr lang="en-US" sz="1350" b="1" kern="0" dirty="0">
              <a:solidFill>
                <a:prstClr val="white"/>
              </a:solidFill>
              <a:cs typeface="Calibri" panose="020F0502020204030204" pitchFamily="34" charset="0"/>
            </a:endParaRPr>
          </a:p>
        </p:txBody>
      </p:sp>
      <p:pic>
        <p:nvPicPr>
          <p:cNvPr id="21" name="Picture 20">
            <a:extLst>
              <a:ext uri="{FF2B5EF4-FFF2-40B4-BE49-F238E27FC236}">
                <a16:creationId xmlns:a16="http://schemas.microsoft.com/office/drawing/2014/main" id="{93B6D886-5C2D-4299-989A-E6450E9D1FB9}"/>
              </a:ext>
            </a:extLst>
          </p:cNvPr>
          <p:cNvPicPr>
            <a:picLocks noChangeAspect="1"/>
          </p:cNvPicPr>
          <p:nvPr/>
        </p:nvPicPr>
        <p:blipFill>
          <a:blip r:embed="rId4" cstate="email">
            <a:extLst>
              <a:ext uri="{28A0092B-C50C-407E-A947-70E740481C1C}">
                <a14:useLocalDpi xmlns:a14="http://schemas.microsoft.com/office/drawing/2010/main"/>
              </a:ext>
            </a:extLst>
          </a:blip>
          <a:srcRect/>
          <a:stretch/>
        </p:blipFill>
        <p:spPr>
          <a:xfrm>
            <a:off x="2884502" y="3147657"/>
            <a:ext cx="1718067" cy="1718067"/>
          </a:xfrm>
          <a:prstGeom prst="rect">
            <a:avLst/>
          </a:prstGeom>
        </p:spPr>
      </p:pic>
      <p:sp>
        <p:nvSpPr>
          <p:cNvPr id="22" name="Rectangle: Rounded Corners 21">
            <a:extLst>
              <a:ext uri="{FF2B5EF4-FFF2-40B4-BE49-F238E27FC236}">
                <a16:creationId xmlns:a16="http://schemas.microsoft.com/office/drawing/2014/main" id="{5B3B9F52-44C1-4F61-92CD-3D17A4E5BF2F}"/>
              </a:ext>
            </a:extLst>
          </p:cNvPr>
          <p:cNvSpPr/>
          <p:nvPr/>
        </p:nvSpPr>
        <p:spPr bwMode="gray">
          <a:xfrm>
            <a:off x="3906388" y="4012050"/>
            <a:ext cx="1247648" cy="501805"/>
          </a:xfrm>
          <a:prstGeom prst="roundRect">
            <a:avLst/>
          </a:prstGeom>
          <a:solidFill>
            <a:srgbClr val="046A38"/>
          </a:solidFill>
          <a:ln w="19050" algn="ctr">
            <a:noFill/>
            <a:miter lim="800000"/>
            <a:headEnd/>
            <a:tailEnd/>
          </a:ln>
          <a:effectLst>
            <a:outerShdw blurRad="50800" dist="38100" dir="2700000" algn="tl" rotWithShape="0">
              <a:prstClr val="black">
                <a:alpha val="40000"/>
              </a:prstClr>
            </a:outerShdw>
          </a:effectLst>
        </p:spPr>
        <p:txBody>
          <a:bodyPr wrap="square" lIns="66675" tIns="66675" rIns="66675" bIns="66675" rtlCol="0" anchor="ctr"/>
          <a:lstStyle/>
          <a:p>
            <a:pPr algn="ctr" defTabSz="914378">
              <a:lnSpc>
                <a:spcPct val="106000"/>
              </a:lnSpc>
              <a:defRPr/>
            </a:pPr>
            <a:r>
              <a:rPr lang="en-US" sz="1500" b="1" kern="0" dirty="0">
                <a:solidFill>
                  <a:prstClr val="white"/>
                </a:solidFill>
                <a:cs typeface="Calibri" panose="020F0502020204030204" pitchFamily="34" charset="0"/>
              </a:rPr>
              <a:t>Tax authority</a:t>
            </a:r>
            <a:endParaRPr lang="en-US" sz="1350" b="1" kern="0" dirty="0">
              <a:solidFill>
                <a:prstClr val="white"/>
              </a:solidFill>
              <a:cs typeface="Calibri" panose="020F0502020204030204" pitchFamily="34" charset="0"/>
            </a:endParaRPr>
          </a:p>
        </p:txBody>
      </p:sp>
      <p:sp>
        <p:nvSpPr>
          <p:cNvPr id="23" name="TextBox 22">
            <a:extLst>
              <a:ext uri="{FF2B5EF4-FFF2-40B4-BE49-F238E27FC236}">
                <a16:creationId xmlns:a16="http://schemas.microsoft.com/office/drawing/2014/main" id="{7F6067B8-81B7-47DF-9F54-4B095A4BCC72}"/>
              </a:ext>
            </a:extLst>
          </p:cNvPr>
          <p:cNvSpPr txBox="1"/>
          <p:nvPr/>
        </p:nvSpPr>
        <p:spPr>
          <a:xfrm>
            <a:off x="3270239" y="4631295"/>
            <a:ext cx="1118312" cy="207749"/>
          </a:xfrm>
          <a:prstGeom prst="rect">
            <a:avLst/>
          </a:prstGeom>
          <a:noFill/>
        </p:spPr>
        <p:txBody>
          <a:bodyPr vert="horz" wrap="square" lIns="0" tIns="0" rIns="0" bIns="0" rtlCol="0">
            <a:spAutoFit/>
          </a:bodyPr>
          <a:lstStyle/>
          <a:p>
            <a:pPr defTabSz="914378">
              <a:spcBef>
                <a:spcPts val="150"/>
              </a:spcBef>
              <a:buSzPct val="100000"/>
            </a:pPr>
            <a:r>
              <a:rPr lang="en-US" sz="1350" b="1" dirty="0">
                <a:solidFill>
                  <a:prstClr val="black"/>
                </a:solidFill>
                <a:cs typeface="Calibri" panose="020F0502020204030204" pitchFamily="34" charset="0"/>
              </a:rPr>
              <a:t>“Tax”?</a:t>
            </a:r>
          </a:p>
        </p:txBody>
      </p:sp>
      <p:sp>
        <p:nvSpPr>
          <p:cNvPr id="24" name="Rectangle: Rounded Corners 23">
            <a:extLst>
              <a:ext uri="{FF2B5EF4-FFF2-40B4-BE49-F238E27FC236}">
                <a16:creationId xmlns:a16="http://schemas.microsoft.com/office/drawing/2014/main" id="{2B38AA51-0C99-4CA9-83F1-8AFC755B2465}"/>
              </a:ext>
            </a:extLst>
          </p:cNvPr>
          <p:cNvSpPr/>
          <p:nvPr/>
        </p:nvSpPr>
        <p:spPr bwMode="gray">
          <a:xfrm>
            <a:off x="4834412" y="5170563"/>
            <a:ext cx="1865042" cy="501805"/>
          </a:xfrm>
          <a:prstGeom prst="roundRect">
            <a:avLst/>
          </a:prstGeom>
          <a:solidFill>
            <a:srgbClr val="0097A9"/>
          </a:solidFill>
          <a:ln w="19050" algn="ctr">
            <a:noFill/>
            <a:miter lim="800000"/>
            <a:headEnd/>
            <a:tailEnd/>
          </a:ln>
          <a:effectLst>
            <a:outerShdw blurRad="50800" dist="38100" dir="2700000" algn="tl" rotWithShape="0">
              <a:prstClr val="black">
                <a:alpha val="40000"/>
              </a:prstClr>
            </a:outerShdw>
          </a:effectLst>
        </p:spPr>
        <p:txBody>
          <a:bodyPr wrap="square" lIns="66675" tIns="66675" rIns="66675" bIns="66675" rtlCol="0" anchor="ctr"/>
          <a:lstStyle/>
          <a:p>
            <a:pPr algn="ctr" defTabSz="914378">
              <a:lnSpc>
                <a:spcPct val="106000"/>
              </a:lnSpc>
              <a:defRPr/>
            </a:pPr>
            <a:r>
              <a:rPr lang="en-US" sz="1500" b="1" kern="0" dirty="0">
                <a:solidFill>
                  <a:prstClr val="white"/>
                </a:solidFill>
                <a:cs typeface="Calibri" panose="020F0502020204030204" pitchFamily="34" charset="0"/>
              </a:rPr>
              <a:t>Corporate / Individual clients</a:t>
            </a:r>
            <a:endParaRPr lang="en-US" sz="1350" b="1" kern="0" dirty="0">
              <a:solidFill>
                <a:prstClr val="white"/>
              </a:solidFill>
              <a:cs typeface="Calibri" panose="020F0502020204030204" pitchFamily="34" charset="0"/>
            </a:endParaRPr>
          </a:p>
        </p:txBody>
      </p:sp>
      <p:cxnSp>
        <p:nvCxnSpPr>
          <p:cNvPr id="25" name="Straight Arrow Connector 24">
            <a:extLst>
              <a:ext uri="{FF2B5EF4-FFF2-40B4-BE49-F238E27FC236}">
                <a16:creationId xmlns:a16="http://schemas.microsoft.com/office/drawing/2014/main" id="{45354CE8-08CC-4B74-9641-95BD35E887D5}"/>
              </a:ext>
            </a:extLst>
          </p:cNvPr>
          <p:cNvCxnSpPr>
            <a:cxnSpLocks/>
          </p:cNvCxnSpPr>
          <p:nvPr/>
        </p:nvCxnSpPr>
        <p:spPr>
          <a:xfrm flipV="1">
            <a:off x="6036410" y="2787846"/>
            <a:ext cx="0" cy="2382718"/>
          </a:xfrm>
          <a:prstGeom prst="straightConnector1">
            <a:avLst/>
          </a:prstGeom>
          <a:noFill/>
          <a:ln w="19050" cap="flat" cmpd="sng" algn="ctr">
            <a:solidFill>
              <a:srgbClr val="53565A"/>
            </a:solidFill>
            <a:prstDash val="solid"/>
            <a:tailEnd type="triangle"/>
          </a:ln>
          <a:effectLst/>
        </p:spPr>
      </p:cxnSp>
      <p:sp>
        <p:nvSpPr>
          <p:cNvPr id="26" name="TextBox 25">
            <a:extLst>
              <a:ext uri="{FF2B5EF4-FFF2-40B4-BE49-F238E27FC236}">
                <a16:creationId xmlns:a16="http://schemas.microsoft.com/office/drawing/2014/main" id="{94EE96BA-35A5-475C-ACC4-5FB36A9CA4EE}"/>
              </a:ext>
            </a:extLst>
          </p:cNvPr>
          <p:cNvSpPr txBox="1"/>
          <p:nvPr/>
        </p:nvSpPr>
        <p:spPr>
          <a:xfrm rot="16200000">
            <a:off x="4889872" y="3987987"/>
            <a:ext cx="1865042" cy="207749"/>
          </a:xfrm>
          <a:prstGeom prst="rect">
            <a:avLst/>
          </a:prstGeom>
          <a:noFill/>
        </p:spPr>
        <p:txBody>
          <a:bodyPr vert="horz" wrap="square" lIns="0" tIns="0" rIns="0" bIns="0" rtlCol="0">
            <a:spAutoFit/>
          </a:bodyPr>
          <a:lstStyle/>
          <a:p>
            <a:pPr algn="ctr" defTabSz="914378">
              <a:spcBef>
                <a:spcPts val="150"/>
              </a:spcBef>
              <a:buSzPct val="100000"/>
            </a:pPr>
            <a:r>
              <a:rPr lang="en-US" sz="1350" dirty="0">
                <a:solidFill>
                  <a:prstClr val="black"/>
                </a:solidFill>
                <a:cs typeface="Calibri" panose="020F0502020204030204" pitchFamily="34" charset="0"/>
              </a:rPr>
              <a:t>Payment</a:t>
            </a:r>
          </a:p>
        </p:txBody>
      </p:sp>
      <p:sp>
        <p:nvSpPr>
          <p:cNvPr id="27" name="Arrow: Curved Left 26">
            <a:extLst>
              <a:ext uri="{FF2B5EF4-FFF2-40B4-BE49-F238E27FC236}">
                <a16:creationId xmlns:a16="http://schemas.microsoft.com/office/drawing/2014/main" id="{F58235B0-DDD0-4F64-8FC2-A27D76398E26}"/>
              </a:ext>
            </a:extLst>
          </p:cNvPr>
          <p:cNvSpPr/>
          <p:nvPr/>
        </p:nvSpPr>
        <p:spPr bwMode="gray">
          <a:xfrm>
            <a:off x="6725893" y="2028581"/>
            <a:ext cx="468299" cy="3636132"/>
          </a:xfrm>
          <a:prstGeom prst="curvedLeftArrow">
            <a:avLst/>
          </a:prstGeom>
          <a:solidFill>
            <a:srgbClr val="86BC25"/>
          </a:solidFill>
          <a:ln w="19050" algn="ctr">
            <a:noFill/>
            <a:miter lim="800000"/>
            <a:headEnd/>
            <a:tailEnd/>
          </a:ln>
        </p:spPr>
        <p:txBody>
          <a:bodyPr wrap="square" lIns="66675" tIns="66675" rIns="66675" bIns="66675" rtlCol="0" anchor="ctr"/>
          <a:lstStyle/>
          <a:p>
            <a:pPr algn="ctr" defTabSz="914378">
              <a:lnSpc>
                <a:spcPct val="106000"/>
              </a:lnSpc>
              <a:defRPr/>
            </a:pPr>
            <a:endParaRPr lang="en-US" sz="1200" b="1" kern="0" dirty="0">
              <a:solidFill>
                <a:prstClr val="white"/>
              </a:solidFill>
              <a:latin typeface="Verdana"/>
            </a:endParaRPr>
          </a:p>
        </p:txBody>
      </p:sp>
      <p:cxnSp>
        <p:nvCxnSpPr>
          <p:cNvPr id="28" name="Straight Arrow Connector 27">
            <a:extLst>
              <a:ext uri="{FF2B5EF4-FFF2-40B4-BE49-F238E27FC236}">
                <a16:creationId xmlns:a16="http://schemas.microsoft.com/office/drawing/2014/main" id="{3E49C1EC-B69C-4E13-8935-D5A1C2F455F9}"/>
              </a:ext>
            </a:extLst>
          </p:cNvPr>
          <p:cNvCxnSpPr>
            <a:cxnSpLocks/>
            <a:stCxn id="22" idx="3"/>
          </p:cNvCxnSpPr>
          <p:nvPr/>
        </p:nvCxnSpPr>
        <p:spPr>
          <a:xfrm flipV="1">
            <a:off x="5154035" y="3606541"/>
            <a:ext cx="828054" cy="656411"/>
          </a:xfrm>
          <a:prstGeom prst="straightConnector1">
            <a:avLst/>
          </a:prstGeom>
          <a:noFill/>
          <a:ln w="28575" cap="flat" cmpd="sng" algn="ctr">
            <a:solidFill>
              <a:srgbClr val="046A38"/>
            </a:solidFill>
            <a:prstDash val="solid"/>
            <a:tailEnd type="triangle"/>
          </a:ln>
          <a:effectLst/>
        </p:spPr>
      </p:cxnSp>
      <p:sp>
        <p:nvSpPr>
          <p:cNvPr id="29" name="TextBox 28">
            <a:extLst>
              <a:ext uri="{FF2B5EF4-FFF2-40B4-BE49-F238E27FC236}">
                <a16:creationId xmlns:a16="http://schemas.microsoft.com/office/drawing/2014/main" id="{75C6406A-4CF4-4835-8297-ED8E56F942E3}"/>
              </a:ext>
            </a:extLst>
          </p:cNvPr>
          <p:cNvSpPr txBox="1"/>
          <p:nvPr/>
        </p:nvSpPr>
        <p:spPr>
          <a:xfrm rot="5400000">
            <a:off x="6605651" y="4033899"/>
            <a:ext cx="1236866" cy="207749"/>
          </a:xfrm>
          <a:prstGeom prst="rect">
            <a:avLst/>
          </a:prstGeom>
          <a:noFill/>
        </p:spPr>
        <p:txBody>
          <a:bodyPr vert="horz" wrap="square" lIns="0" tIns="0" rIns="0" bIns="0" rtlCol="0">
            <a:spAutoFit/>
          </a:bodyPr>
          <a:lstStyle/>
          <a:p>
            <a:pPr algn="ctr" defTabSz="914378">
              <a:spcBef>
                <a:spcPts val="150"/>
              </a:spcBef>
              <a:buSzPct val="100000"/>
            </a:pPr>
            <a:r>
              <a:rPr lang="en-US" sz="1350" dirty="0">
                <a:solidFill>
                  <a:prstClr val="black"/>
                </a:solidFill>
                <a:cs typeface="Calibri" panose="020F0502020204030204" pitchFamily="34" charset="0"/>
              </a:rPr>
              <a:t>Digital services</a:t>
            </a:r>
          </a:p>
        </p:txBody>
      </p:sp>
      <p:sp>
        <p:nvSpPr>
          <p:cNvPr id="30" name="TextBox 29">
            <a:extLst>
              <a:ext uri="{FF2B5EF4-FFF2-40B4-BE49-F238E27FC236}">
                <a16:creationId xmlns:a16="http://schemas.microsoft.com/office/drawing/2014/main" id="{2D6D357C-76FF-47F8-9593-39E27AC27DB4}"/>
              </a:ext>
            </a:extLst>
          </p:cNvPr>
          <p:cNvSpPr txBox="1"/>
          <p:nvPr/>
        </p:nvSpPr>
        <p:spPr>
          <a:xfrm>
            <a:off x="623241" y="4956486"/>
            <a:ext cx="3609713" cy="669687"/>
          </a:xfrm>
          <a:prstGeom prst="wedgeRoundRectCallout">
            <a:avLst>
              <a:gd name="adj1" fmla="val 129008"/>
              <a:gd name="adj2" fmla="val -135551"/>
              <a:gd name="adj3" fmla="val 16667"/>
            </a:avLst>
          </a:prstGeom>
          <a:solidFill>
            <a:sysClr val="window" lastClr="FFFFFF"/>
          </a:solidFill>
          <a:ln>
            <a:solidFill>
              <a:srgbClr val="046A38"/>
            </a:solidFill>
          </a:ln>
          <a:effectLst>
            <a:outerShdw blurRad="50800" dist="38100" dir="2700000" algn="tl" rotWithShape="0">
              <a:prstClr val="black">
                <a:alpha val="40000"/>
              </a:prstClr>
            </a:outerShdw>
          </a:effectLst>
        </p:spPr>
        <p:txBody>
          <a:bodyPr vert="horz" wrap="square" lIns="0" tIns="0" rIns="0" bIns="0" rtlCol="0">
            <a:spAutoFit/>
          </a:bodyPr>
          <a:lstStyle/>
          <a:p>
            <a:pPr marL="214313" indent="-214313" defTabSz="914378">
              <a:spcBef>
                <a:spcPts val="150"/>
              </a:spcBef>
              <a:buSzPct val="100000"/>
              <a:buFont typeface="Arial" panose="020B0604020202020204" pitchFamily="34" charset="0"/>
              <a:buChar char="•"/>
              <a:defRPr/>
            </a:pPr>
            <a:r>
              <a:rPr lang="en-US" sz="1200" kern="0" dirty="0">
                <a:solidFill>
                  <a:srgbClr val="000000"/>
                </a:solidFill>
              </a:rPr>
              <a:t>Direct online supply of services / goods </a:t>
            </a:r>
          </a:p>
          <a:p>
            <a:pPr marL="214313" indent="-214313" defTabSz="914378">
              <a:spcBef>
                <a:spcPts val="150"/>
              </a:spcBef>
              <a:buSzPct val="100000"/>
              <a:buFont typeface="Arial" panose="020B0604020202020204" pitchFamily="34" charset="0"/>
              <a:buChar char="•"/>
              <a:defRPr/>
            </a:pPr>
            <a:r>
              <a:rPr lang="en-US" sz="1200" kern="0" dirty="0">
                <a:solidFill>
                  <a:srgbClr val="000000"/>
                </a:solidFill>
              </a:rPr>
              <a:t>Electronic marketplace (Amazon, Alibaba)</a:t>
            </a:r>
          </a:p>
          <a:p>
            <a:pPr marL="214313" indent="-214313" defTabSz="914378">
              <a:spcBef>
                <a:spcPts val="150"/>
              </a:spcBef>
              <a:buSzPct val="100000"/>
              <a:buFont typeface="Arial" panose="020B0604020202020204" pitchFamily="34" charset="0"/>
              <a:buChar char="•"/>
              <a:defRPr/>
            </a:pPr>
            <a:r>
              <a:rPr lang="en-US" sz="1200" kern="0" dirty="0">
                <a:solidFill>
                  <a:srgbClr val="000000"/>
                </a:solidFill>
              </a:rPr>
              <a:t>Electronic platform (Airbnb, Uber, Grab)</a:t>
            </a:r>
          </a:p>
        </p:txBody>
      </p:sp>
      <p:sp>
        <p:nvSpPr>
          <p:cNvPr id="31" name="TextBox 30">
            <a:extLst>
              <a:ext uri="{FF2B5EF4-FFF2-40B4-BE49-F238E27FC236}">
                <a16:creationId xmlns:a16="http://schemas.microsoft.com/office/drawing/2014/main" id="{1970E0E5-AD7A-4DE5-A318-755F6B215EE6}"/>
              </a:ext>
            </a:extLst>
          </p:cNvPr>
          <p:cNvSpPr txBox="1"/>
          <p:nvPr/>
        </p:nvSpPr>
        <p:spPr>
          <a:xfrm>
            <a:off x="5390046" y="3201780"/>
            <a:ext cx="1331284" cy="255389"/>
          </a:xfrm>
          <a:prstGeom prst="flowChartAlternateProcess">
            <a:avLst/>
          </a:prstGeom>
          <a:solidFill>
            <a:sysClr val="window" lastClr="FFFFFF"/>
          </a:solidFill>
          <a:ln>
            <a:solidFill>
              <a:srgbClr val="86BC25"/>
            </a:solidFill>
          </a:ln>
          <a:effectLst>
            <a:outerShdw blurRad="50800" dist="38100" dir="18900000" algn="bl" rotWithShape="0">
              <a:prstClr val="black">
                <a:alpha val="40000"/>
              </a:prstClr>
            </a:outerShdw>
          </a:effectLst>
        </p:spPr>
        <p:txBody>
          <a:bodyPr vert="horz" wrap="square" lIns="0" tIns="0" rIns="0" bIns="0" rtlCol="0">
            <a:spAutoFit/>
          </a:bodyPr>
          <a:lstStyle/>
          <a:p>
            <a:pPr algn="ctr" defTabSz="914378">
              <a:spcBef>
                <a:spcPts val="150"/>
              </a:spcBef>
              <a:buSzPct val="100000"/>
              <a:defRPr/>
            </a:pPr>
            <a:r>
              <a:rPr lang="en-US" sz="1500" b="1" kern="0" dirty="0">
                <a:solidFill>
                  <a:prstClr val="black"/>
                </a:solidFill>
                <a:latin typeface="Verdana"/>
              </a:rPr>
              <a:t>VAT / GST</a:t>
            </a:r>
          </a:p>
        </p:txBody>
      </p:sp>
      <p:sp>
        <p:nvSpPr>
          <p:cNvPr id="32" name="TextBox 31">
            <a:extLst>
              <a:ext uri="{FF2B5EF4-FFF2-40B4-BE49-F238E27FC236}">
                <a16:creationId xmlns:a16="http://schemas.microsoft.com/office/drawing/2014/main" id="{86044B10-EE0B-4E72-8186-DF4E430FF3F8}"/>
              </a:ext>
            </a:extLst>
          </p:cNvPr>
          <p:cNvSpPr txBox="1"/>
          <p:nvPr/>
        </p:nvSpPr>
        <p:spPr>
          <a:xfrm>
            <a:off x="6302287" y="2716803"/>
            <a:ext cx="1356273" cy="408623"/>
          </a:xfrm>
          <a:prstGeom prst="flowChartAlternateProcess">
            <a:avLst/>
          </a:prstGeom>
          <a:solidFill>
            <a:sysClr val="window" lastClr="FFFFFF"/>
          </a:solidFill>
          <a:ln>
            <a:solidFill>
              <a:srgbClr val="86BC25"/>
            </a:solidFill>
          </a:ln>
          <a:effectLst>
            <a:outerShdw blurRad="50800" dist="38100" dir="18900000" algn="bl" rotWithShape="0">
              <a:prstClr val="black">
                <a:alpha val="40000"/>
              </a:prstClr>
            </a:outerShdw>
          </a:effectLst>
        </p:spPr>
        <p:txBody>
          <a:bodyPr vert="horz" wrap="square" lIns="0" tIns="0" rIns="0" bIns="0" rtlCol="0">
            <a:spAutoFit/>
          </a:bodyPr>
          <a:lstStyle/>
          <a:p>
            <a:pPr defTabSz="914378">
              <a:spcBef>
                <a:spcPts val="150"/>
              </a:spcBef>
              <a:buSzPct val="100000"/>
              <a:defRPr/>
            </a:pPr>
            <a:r>
              <a:rPr lang="en-US" sz="1200" b="1" kern="0" dirty="0">
                <a:solidFill>
                  <a:prstClr val="black"/>
                </a:solidFill>
                <a:latin typeface="Verdana"/>
              </a:rPr>
              <a:t>Direct filing for B2C </a:t>
            </a:r>
          </a:p>
        </p:txBody>
      </p:sp>
      <p:sp>
        <p:nvSpPr>
          <p:cNvPr id="33" name="TextBox 32">
            <a:extLst>
              <a:ext uri="{FF2B5EF4-FFF2-40B4-BE49-F238E27FC236}">
                <a16:creationId xmlns:a16="http://schemas.microsoft.com/office/drawing/2014/main" id="{E2D266F7-C542-48CC-9868-973489A3B6F9}"/>
              </a:ext>
            </a:extLst>
          </p:cNvPr>
          <p:cNvSpPr txBox="1"/>
          <p:nvPr/>
        </p:nvSpPr>
        <p:spPr>
          <a:xfrm>
            <a:off x="5625276" y="4591130"/>
            <a:ext cx="1376310" cy="408623"/>
          </a:xfrm>
          <a:prstGeom prst="flowChartAlternateProcess">
            <a:avLst/>
          </a:prstGeom>
          <a:solidFill>
            <a:sysClr val="window" lastClr="FFFFFF"/>
          </a:solidFill>
          <a:ln>
            <a:solidFill>
              <a:srgbClr val="86BC25"/>
            </a:solidFill>
          </a:ln>
          <a:effectLst>
            <a:outerShdw blurRad="50800" dist="38100" dir="2700000" algn="tl" rotWithShape="0">
              <a:prstClr val="black">
                <a:alpha val="40000"/>
              </a:prstClr>
            </a:outerShdw>
          </a:effectLst>
        </p:spPr>
        <p:txBody>
          <a:bodyPr vert="horz" wrap="square" lIns="0" tIns="0" rIns="0" bIns="0" rtlCol="0">
            <a:spAutoFit/>
          </a:bodyPr>
          <a:lstStyle/>
          <a:p>
            <a:pPr defTabSz="914378">
              <a:spcBef>
                <a:spcPts val="150"/>
              </a:spcBef>
              <a:buSzPct val="100000"/>
              <a:defRPr/>
            </a:pPr>
            <a:r>
              <a:rPr lang="en-US" sz="1200" b="1" kern="0" dirty="0">
                <a:solidFill>
                  <a:prstClr val="black"/>
                </a:solidFill>
                <a:latin typeface="Verdana"/>
              </a:rPr>
              <a:t>Reverse charge for B2B</a:t>
            </a:r>
          </a:p>
        </p:txBody>
      </p:sp>
    </p:spTree>
    <p:extLst>
      <p:ext uri="{BB962C8B-B14F-4D97-AF65-F5344CB8AC3E}">
        <p14:creationId xmlns:p14="http://schemas.microsoft.com/office/powerpoint/2010/main" val="5637437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left)">
                                      <p:cBhvr>
                                        <p:cTn id="7" dur="500"/>
                                        <p:tgtEl>
                                          <p:spTgt spid="28"/>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30"/>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31"/>
                                        </p:tgtEl>
                                        <p:attrNameLst>
                                          <p:attrName>style.visibility</p:attrName>
                                        </p:attrNameLst>
                                      </p:cBhvr>
                                      <p:to>
                                        <p:strVal val="visible"/>
                                      </p:to>
                                    </p:set>
                                  </p:childTnLst>
                                </p:cTn>
                              </p:par>
                              <p:par>
                                <p:cTn id="16" presetID="1" presetClass="entr" presetSubtype="0" fill="hold" grpId="0" nodeType="withEffect">
                                  <p:stCondLst>
                                    <p:cond delay="0"/>
                                  </p:stCondLst>
                                  <p:childTnLst>
                                    <p:set>
                                      <p:cBhvr>
                                        <p:cTn id="17" dur="1" fill="hold">
                                          <p:stCondLst>
                                            <p:cond delay="0"/>
                                          </p:stCondLst>
                                        </p:cTn>
                                        <p:tgtEl>
                                          <p:spTgt spid="32"/>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77AD9410-EDBF-B2F9-385D-EFA9231ED96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Content Placeholder 2">
            <a:extLst>
              <a:ext uri="{FF2B5EF4-FFF2-40B4-BE49-F238E27FC236}">
                <a16:creationId xmlns:a16="http://schemas.microsoft.com/office/drawing/2014/main" id="{0C3C75ED-B75C-0A90-E919-3F527D7BCAC5}"/>
              </a:ext>
            </a:extLst>
          </p:cNvPr>
          <p:cNvSpPr>
            <a:spLocks noGrp="1"/>
          </p:cNvSpPr>
          <p:nvPr>
            <p:ph idx="1"/>
          </p:nvPr>
        </p:nvSpPr>
        <p:spPr>
          <a:xfrm>
            <a:off x="860488" y="2332675"/>
            <a:ext cx="7582112" cy="2628900"/>
          </a:xfrm>
        </p:spPr>
        <p:txBody>
          <a:bodyPr>
            <a:normAutofit/>
          </a:bodyPr>
          <a:lstStyle/>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ID" sz="1350" dirty="0">
              <a:latin typeface="Arial" panose="020B0604020202020204" pitchFamily="34" charset="0"/>
              <a:ea typeface="Courier New" panose="02070309020205020404" pitchFamily="49" charset="0"/>
              <a:cs typeface="Arial" panose="020B0604020202020204" pitchFamily="34" charset="0"/>
            </a:endParaRPr>
          </a:p>
          <a:p>
            <a:endParaRPr lang="en-ID" dirty="0"/>
          </a:p>
        </p:txBody>
      </p:sp>
      <p:sp>
        <p:nvSpPr>
          <p:cNvPr id="5" name="Footer Placeholder 4">
            <a:extLst>
              <a:ext uri="{FF2B5EF4-FFF2-40B4-BE49-F238E27FC236}">
                <a16:creationId xmlns:a16="http://schemas.microsoft.com/office/drawing/2014/main" id="{82A83115-8944-64D9-C0F8-AEE89AAEB589}"/>
              </a:ext>
            </a:extLst>
          </p:cNvPr>
          <p:cNvSpPr>
            <a:spLocks noGrp="1"/>
          </p:cNvSpPr>
          <p:nvPr>
            <p:ph type="ftr" sz="quarter" idx="11"/>
          </p:nvPr>
        </p:nvSpPr>
        <p:spPr>
          <a:xfrm>
            <a:off x="3028950" y="5510213"/>
            <a:ext cx="3086100" cy="273844"/>
          </a:xfrm>
        </p:spPr>
        <p:txBody>
          <a:bodyPr/>
          <a:lstStyle/>
          <a:p>
            <a:pPr defTabSz="685800">
              <a:defRPr/>
            </a:pPr>
            <a:r>
              <a:rPr lang="en-US" dirty="0">
                <a:solidFill>
                  <a:prstClr val="black">
                    <a:tint val="75000"/>
                  </a:prstClr>
                </a:solidFill>
                <a:latin typeface="Calibri" panose="020F0502020204030204"/>
              </a:rPr>
              <a:t>AOTCA General Meeting and International Tax Conference 2022</a:t>
            </a:r>
            <a:endParaRPr lang="en-ID" dirty="0">
              <a:solidFill>
                <a:prstClr val="black">
                  <a:tint val="75000"/>
                </a:prstClr>
              </a:solidFill>
              <a:latin typeface="Calibri" panose="020F0502020204030204"/>
            </a:endParaRPr>
          </a:p>
        </p:txBody>
      </p:sp>
      <p:sp>
        <p:nvSpPr>
          <p:cNvPr id="8" name="Rectangle: Rounded Corners 7">
            <a:extLst>
              <a:ext uri="{FF2B5EF4-FFF2-40B4-BE49-F238E27FC236}">
                <a16:creationId xmlns:a16="http://schemas.microsoft.com/office/drawing/2014/main" id="{043DAE28-D7BA-17B8-C441-0B93B8985920}"/>
              </a:ext>
            </a:extLst>
          </p:cNvPr>
          <p:cNvSpPr/>
          <p:nvPr/>
        </p:nvSpPr>
        <p:spPr>
          <a:xfrm>
            <a:off x="8481418" y="5320904"/>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ID" sz="1350">
              <a:solidFill>
                <a:prstClr val="white"/>
              </a:solidFill>
              <a:latin typeface="Calibri" panose="020F0502020204030204"/>
            </a:endParaRPr>
          </a:p>
        </p:txBody>
      </p:sp>
      <p:sp>
        <p:nvSpPr>
          <p:cNvPr id="9" name="TextBox 8">
            <a:extLst>
              <a:ext uri="{FF2B5EF4-FFF2-40B4-BE49-F238E27FC236}">
                <a16:creationId xmlns:a16="http://schemas.microsoft.com/office/drawing/2014/main" id="{BC043383-9F2E-AF9F-B0DB-5F016C013B9D}"/>
              </a:ext>
            </a:extLst>
          </p:cNvPr>
          <p:cNvSpPr txBox="1"/>
          <p:nvPr/>
        </p:nvSpPr>
        <p:spPr>
          <a:xfrm>
            <a:off x="8522494" y="5381603"/>
            <a:ext cx="431846" cy="323165"/>
          </a:xfrm>
          <a:prstGeom prst="rect">
            <a:avLst/>
          </a:prstGeom>
          <a:noFill/>
        </p:spPr>
        <p:txBody>
          <a:bodyPr wrap="square" rtlCol="0">
            <a:spAutoFit/>
          </a:bodyPr>
          <a:lstStyle/>
          <a:p>
            <a:pPr defTabSz="685800">
              <a:defRPr/>
            </a:pPr>
            <a:r>
              <a:rPr lang="en-US" sz="1500" b="1" dirty="0">
                <a:solidFill>
                  <a:prstClr val="white"/>
                </a:solidFill>
                <a:latin typeface="Arial" panose="020B0604020202020204" pitchFamily="34" charset="0"/>
                <a:cs typeface="Arial" panose="020B0604020202020204" pitchFamily="34" charset="0"/>
              </a:rPr>
              <a:t>09</a:t>
            </a:r>
            <a:endParaRPr lang="en-ID" sz="1500" b="1" dirty="0">
              <a:solidFill>
                <a:prstClr val="white"/>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AAB38745-B546-C290-C990-CD599B93CDA9}"/>
              </a:ext>
            </a:extLst>
          </p:cNvPr>
          <p:cNvSpPr/>
          <p:nvPr/>
        </p:nvSpPr>
        <p:spPr>
          <a:xfrm>
            <a:off x="0" y="839263"/>
            <a:ext cx="9144000" cy="763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ID" sz="1350">
              <a:solidFill>
                <a:prstClr val="white"/>
              </a:solidFill>
              <a:latin typeface="Calibri" panose="020F0502020204030204"/>
            </a:endParaRPr>
          </a:p>
        </p:txBody>
      </p:sp>
      <p:graphicFrame>
        <p:nvGraphicFramePr>
          <p:cNvPr id="13" name="Table 2">
            <a:extLst>
              <a:ext uri="{FF2B5EF4-FFF2-40B4-BE49-F238E27FC236}">
                <a16:creationId xmlns:a16="http://schemas.microsoft.com/office/drawing/2014/main" id="{458398B1-D1E6-4198-9FAE-79E4744DBAF1}"/>
              </a:ext>
            </a:extLst>
          </p:cNvPr>
          <p:cNvGraphicFramePr>
            <a:graphicFrameLocks noGrp="1"/>
          </p:cNvGraphicFramePr>
          <p:nvPr>
            <p:extLst>
              <p:ext uri="{D42A27DB-BD31-4B8C-83A1-F6EECF244321}">
                <p14:modId xmlns:p14="http://schemas.microsoft.com/office/powerpoint/2010/main" val="379864387"/>
              </p:ext>
            </p:extLst>
          </p:nvPr>
        </p:nvGraphicFramePr>
        <p:xfrm>
          <a:off x="199139" y="1447213"/>
          <a:ext cx="8745721" cy="3660071"/>
        </p:xfrm>
        <a:graphic>
          <a:graphicData uri="http://schemas.openxmlformats.org/drawingml/2006/table">
            <a:tbl>
              <a:tblPr firstRow="1" bandRow="1">
                <a:effectLst>
                  <a:outerShdw blurRad="50800" dist="38100" dir="2700000" algn="tl" rotWithShape="0">
                    <a:prstClr val="black">
                      <a:alpha val="40000"/>
                    </a:prstClr>
                  </a:outerShdw>
                </a:effectLst>
              </a:tblPr>
              <a:tblGrid>
                <a:gridCol w="1105187">
                  <a:extLst>
                    <a:ext uri="{9D8B030D-6E8A-4147-A177-3AD203B41FA5}">
                      <a16:colId xmlns:a16="http://schemas.microsoft.com/office/drawing/2014/main" val="1909942706"/>
                    </a:ext>
                  </a:extLst>
                </a:gridCol>
                <a:gridCol w="688739">
                  <a:extLst>
                    <a:ext uri="{9D8B030D-6E8A-4147-A177-3AD203B41FA5}">
                      <a16:colId xmlns:a16="http://schemas.microsoft.com/office/drawing/2014/main" val="2439594700"/>
                    </a:ext>
                  </a:extLst>
                </a:gridCol>
                <a:gridCol w="680730">
                  <a:extLst>
                    <a:ext uri="{9D8B030D-6E8A-4147-A177-3AD203B41FA5}">
                      <a16:colId xmlns:a16="http://schemas.microsoft.com/office/drawing/2014/main" val="3784817640"/>
                    </a:ext>
                  </a:extLst>
                </a:gridCol>
                <a:gridCol w="2266432">
                  <a:extLst>
                    <a:ext uri="{9D8B030D-6E8A-4147-A177-3AD203B41FA5}">
                      <a16:colId xmlns:a16="http://schemas.microsoft.com/office/drawing/2014/main" val="2756417957"/>
                    </a:ext>
                  </a:extLst>
                </a:gridCol>
                <a:gridCol w="1153573">
                  <a:extLst>
                    <a:ext uri="{9D8B030D-6E8A-4147-A177-3AD203B41FA5}">
                      <a16:colId xmlns:a16="http://schemas.microsoft.com/office/drawing/2014/main" val="511511795"/>
                    </a:ext>
                  </a:extLst>
                </a:gridCol>
                <a:gridCol w="2026175">
                  <a:extLst>
                    <a:ext uri="{9D8B030D-6E8A-4147-A177-3AD203B41FA5}">
                      <a16:colId xmlns:a16="http://schemas.microsoft.com/office/drawing/2014/main" val="1737265065"/>
                    </a:ext>
                  </a:extLst>
                </a:gridCol>
                <a:gridCol w="824885">
                  <a:extLst>
                    <a:ext uri="{9D8B030D-6E8A-4147-A177-3AD203B41FA5}">
                      <a16:colId xmlns:a16="http://schemas.microsoft.com/office/drawing/2014/main" val="467508362"/>
                    </a:ext>
                  </a:extLst>
                </a:gridCol>
              </a:tblGrid>
              <a:tr h="514824">
                <a:tc>
                  <a:txBody>
                    <a:bodyPr/>
                    <a:lstStyle>
                      <a:lvl1pPr marL="0" algn="l" defTabSz="914400" rtl="0" eaLnBrk="1" latinLnBrk="0" hangingPunct="1">
                        <a:defRPr sz="1800" b="1" kern="1200">
                          <a:solidFill>
                            <a:schemeClr val="lt1"/>
                          </a:solidFill>
                          <a:latin typeface="Verdana"/>
                        </a:defRPr>
                      </a:lvl1pPr>
                      <a:lvl2pPr marL="457200" algn="l" defTabSz="914400" rtl="0" eaLnBrk="1" latinLnBrk="0" hangingPunct="1">
                        <a:defRPr sz="1800" b="1" kern="1200">
                          <a:solidFill>
                            <a:schemeClr val="lt1"/>
                          </a:solidFill>
                          <a:latin typeface="Verdana"/>
                        </a:defRPr>
                      </a:lvl2pPr>
                      <a:lvl3pPr marL="914400" algn="l" defTabSz="914400" rtl="0" eaLnBrk="1" latinLnBrk="0" hangingPunct="1">
                        <a:defRPr sz="1800" b="1" kern="1200">
                          <a:solidFill>
                            <a:schemeClr val="lt1"/>
                          </a:solidFill>
                          <a:latin typeface="Verdana"/>
                        </a:defRPr>
                      </a:lvl3pPr>
                      <a:lvl4pPr marL="1371600" algn="l" defTabSz="914400" rtl="0" eaLnBrk="1" latinLnBrk="0" hangingPunct="1">
                        <a:defRPr sz="1800" b="1" kern="1200">
                          <a:solidFill>
                            <a:schemeClr val="lt1"/>
                          </a:solidFill>
                          <a:latin typeface="Verdana"/>
                        </a:defRPr>
                      </a:lvl4pPr>
                      <a:lvl5pPr marL="1828800" algn="l" defTabSz="914400" rtl="0" eaLnBrk="1" latinLnBrk="0" hangingPunct="1">
                        <a:defRPr sz="1800" b="1" kern="1200">
                          <a:solidFill>
                            <a:schemeClr val="lt1"/>
                          </a:solidFill>
                          <a:latin typeface="Verdana"/>
                        </a:defRPr>
                      </a:lvl5pPr>
                      <a:lvl6pPr marL="2286000" algn="l" defTabSz="914400" rtl="0" eaLnBrk="1" latinLnBrk="0" hangingPunct="1">
                        <a:defRPr sz="1800" b="1" kern="1200">
                          <a:solidFill>
                            <a:schemeClr val="lt1"/>
                          </a:solidFill>
                          <a:latin typeface="Verdana"/>
                        </a:defRPr>
                      </a:lvl6pPr>
                      <a:lvl7pPr marL="2743200" algn="l" defTabSz="914400" rtl="0" eaLnBrk="1" latinLnBrk="0" hangingPunct="1">
                        <a:defRPr sz="1800" b="1" kern="1200">
                          <a:solidFill>
                            <a:schemeClr val="lt1"/>
                          </a:solidFill>
                          <a:latin typeface="Verdana"/>
                        </a:defRPr>
                      </a:lvl7pPr>
                      <a:lvl8pPr marL="3200400" algn="l" defTabSz="914400" rtl="0" eaLnBrk="1" latinLnBrk="0" hangingPunct="1">
                        <a:defRPr sz="1800" b="1" kern="1200">
                          <a:solidFill>
                            <a:schemeClr val="lt1"/>
                          </a:solidFill>
                          <a:latin typeface="Verdana"/>
                        </a:defRPr>
                      </a:lvl8pPr>
                      <a:lvl9pPr marL="3657600" algn="l" defTabSz="914400" rtl="0" eaLnBrk="1" latinLnBrk="0" hangingPunct="1">
                        <a:defRPr sz="1800" b="1" kern="1200">
                          <a:solidFill>
                            <a:schemeClr val="lt1"/>
                          </a:solidFill>
                          <a:latin typeface="Verdana"/>
                        </a:defRPr>
                      </a:lvl9pPr>
                    </a:lstStyle>
                    <a:p>
                      <a:r>
                        <a:rPr lang="en-US" sz="1200" dirty="0"/>
                        <a:t>Country</a:t>
                      </a:r>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86BC25"/>
                    </a:solidFill>
                  </a:tcPr>
                </a:tc>
                <a:tc>
                  <a:txBody>
                    <a:bodyPr/>
                    <a:lstStyle>
                      <a:lvl1pPr marL="0" algn="l" defTabSz="914400" rtl="0" eaLnBrk="1" latinLnBrk="0" hangingPunct="1">
                        <a:defRPr sz="1800" b="1" kern="1200">
                          <a:solidFill>
                            <a:schemeClr val="lt1"/>
                          </a:solidFill>
                          <a:latin typeface="Verdana"/>
                        </a:defRPr>
                      </a:lvl1pPr>
                      <a:lvl2pPr marL="457200" algn="l" defTabSz="914400" rtl="0" eaLnBrk="1" latinLnBrk="0" hangingPunct="1">
                        <a:defRPr sz="1800" b="1" kern="1200">
                          <a:solidFill>
                            <a:schemeClr val="lt1"/>
                          </a:solidFill>
                          <a:latin typeface="Verdana"/>
                        </a:defRPr>
                      </a:lvl2pPr>
                      <a:lvl3pPr marL="914400" algn="l" defTabSz="914400" rtl="0" eaLnBrk="1" latinLnBrk="0" hangingPunct="1">
                        <a:defRPr sz="1800" b="1" kern="1200">
                          <a:solidFill>
                            <a:schemeClr val="lt1"/>
                          </a:solidFill>
                          <a:latin typeface="Verdana"/>
                        </a:defRPr>
                      </a:lvl3pPr>
                      <a:lvl4pPr marL="1371600" algn="l" defTabSz="914400" rtl="0" eaLnBrk="1" latinLnBrk="0" hangingPunct="1">
                        <a:defRPr sz="1800" b="1" kern="1200">
                          <a:solidFill>
                            <a:schemeClr val="lt1"/>
                          </a:solidFill>
                          <a:latin typeface="Verdana"/>
                        </a:defRPr>
                      </a:lvl4pPr>
                      <a:lvl5pPr marL="1828800" algn="l" defTabSz="914400" rtl="0" eaLnBrk="1" latinLnBrk="0" hangingPunct="1">
                        <a:defRPr sz="1800" b="1" kern="1200">
                          <a:solidFill>
                            <a:schemeClr val="lt1"/>
                          </a:solidFill>
                          <a:latin typeface="Verdana"/>
                        </a:defRPr>
                      </a:lvl5pPr>
                      <a:lvl6pPr marL="2286000" algn="l" defTabSz="914400" rtl="0" eaLnBrk="1" latinLnBrk="0" hangingPunct="1">
                        <a:defRPr sz="1800" b="1" kern="1200">
                          <a:solidFill>
                            <a:schemeClr val="lt1"/>
                          </a:solidFill>
                          <a:latin typeface="Verdana"/>
                        </a:defRPr>
                      </a:lvl6pPr>
                      <a:lvl7pPr marL="2743200" algn="l" defTabSz="914400" rtl="0" eaLnBrk="1" latinLnBrk="0" hangingPunct="1">
                        <a:defRPr sz="1800" b="1" kern="1200">
                          <a:solidFill>
                            <a:schemeClr val="lt1"/>
                          </a:solidFill>
                          <a:latin typeface="Verdana"/>
                        </a:defRPr>
                      </a:lvl7pPr>
                      <a:lvl8pPr marL="3200400" algn="l" defTabSz="914400" rtl="0" eaLnBrk="1" latinLnBrk="0" hangingPunct="1">
                        <a:defRPr sz="1800" b="1" kern="1200">
                          <a:solidFill>
                            <a:schemeClr val="lt1"/>
                          </a:solidFill>
                          <a:latin typeface="Verdana"/>
                        </a:defRPr>
                      </a:lvl8pPr>
                      <a:lvl9pPr marL="3657600" algn="l" defTabSz="914400" rtl="0" eaLnBrk="1" latinLnBrk="0" hangingPunct="1">
                        <a:defRPr sz="1800" b="1" kern="1200">
                          <a:solidFill>
                            <a:schemeClr val="lt1"/>
                          </a:solidFill>
                          <a:latin typeface="Verdana"/>
                        </a:defRPr>
                      </a:lvl9pPr>
                    </a:lstStyle>
                    <a:p>
                      <a:r>
                        <a:rPr lang="en-US" sz="1400" dirty="0"/>
                        <a:t>Tax type</a:t>
                      </a:r>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86BC25"/>
                    </a:solidFill>
                  </a:tcPr>
                </a:tc>
                <a:tc>
                  <a:txBody>
                    <a:bodyPr/>
                    <a:lstStyle>
                      <a:lvl1pPr marL="0" algn="l" defTabSz="914400" rtl="0" eaLnBrk="1" latinLnBrk="0" hangingPunct="1">
                        <a:defRPr sz="1800" b="1" kern="1200">
                          <a:solidFill>
                            <a:schemeClr val="lt1"/>
                          </a:solidFill>
                          <a:latin typeface="Verdana"/>
                        </a:defRPr>
                      </a:lvl1pPr>
                      <a:lvl2pPr marL="457200" algn="l" defTabSz="914400" rtl="0" eaLnBrk="1" latinLnBrk="0" hangingPunct="1">
                        <a:defRPr sz="1800" b="1" kern="1200">
                          <a:solidFill>
                            <a:schemeClr val="lt1"/>
                          </a:solidFill>
                          <a:latin typeface="Verdana"/>
                        </a:defRPr>
                      </a:lvl2pPr>
                      <a:lvl3pPr marL="914400" algn="l" defTabSz="914400" rtl="0" eaLnBrk="1" latinLnBrk="0" hangingPunct="1">
                        <a:defRPr sz="1800" b="1" kern="1200">
                          <a:solidFill>
                            <a:schemeClr val="lt1"/>
                          </a:solidFill>
                          <a:latin typeface="Verdana"/>
                        </a:defRPr>
                      </a:lvl3pPr>
                      <a:lvl4pPr marL="1371600" algn="l" defTabSz="914400" rtl="0" eaLnBrk="1" latinLnBrk="0" hangingPunct="1">
                        <a:defRPr sz="1800" b="1" kern="1200">
                          <a:solidFill>
                            <a:schemeClr val="lt1"/>
                          </a:solidFill>
                          <a:latin typeface="Verdana"/>
                        </a:defRPr>
                      </a:lvl4pPr>
                      <a:lvl5pPr marL="1828800" algn="l" defTabSz="914400" rtl="0" eaLnBrk="1" latinLnBrk="0" hangingPunct="1">
                        <a:defRPr sz="1800" b="1" kern="1200">
                          <a:solidFill>
                            <a:schemeClr val="lt1"/>
                          </a:solidFill>
                          <a:latin typeface="Verdana"/>
                        </a:defRPr>
                      </a:lvl5pPr>
                      <a:lvl6pPr marL="2286000" algn="l" defTabSz="914400" rtl="0" eaLnBrk="1" latinLnBrk="0" hangingPunct="1">
                        <a:defRPr sz="1800" b="1" kern="1200">
                          <a:solidFill>
                            <a:schemeClr val="lt1"/>
                          </a:solidFill>
                          <a:latin typeface="Verdana"/>
                        </a:defRPr>
                      </a:lvl6pPr>
                      <a:lvl7pPr marL="2743200" algn="l" defTabSz="914400" rtl="0" eaLnBrk="1" latinLnBrk="0" hangingPunct="1">
                        <a:defRPr sz="1800" b="1" kern="1200">
                          <a:solidFill>
                            <a:schemeClr val="lt1"/>
                          </a:solidFill>
                          <a:latin typeface="Verdana"/>
                        </a:defRPr>
                      </a:lvl7pPr>
                      <a:lvl8pPr marL="3200400" algn="l" defTabSz="914400" rtl="0" eaLnBrk="1" latinLnBrk="0" hangingPunct="1">
                        <a:defRPr sz="1800" b="1" kern="1200">
                          <a:solidFill>
                            <a:schemeClr val="lt1"/>
                          </a:solidFill>
                          <a:latin typeface="Verdana"/>
                        </a:defRPr>
                      </a:lvl8pPr>
                      <a:lvl9pPr marL="3657600" algn="l" defTabSz="914400" rtl="0" eaLnBrk="1" latinLnBrk="0" hangingPunct="1">
                        <a:defRPr sz="1800" b="1" kern="1200">
                          <a:solidFill>
                            <a:schemeClr val="lt1"/>
                          </a:solidFill>
                          <a:latin typeface="Verdana"/>
                        </a:defRPr>
                      </a:lvl9pPr>
                    </a:lstStyle>
                    <a:p>
                      <a:r>
                        <a:rPr lang="en-US" sz="1400" dirty="0"/>
                        <a:t>Rate</a:t>
                      </a:r>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86BC25"/>
                    </a:solidFill>
                  </a:tcPr>
                </a:tc>
                <a:tc>
                  <a:txBody>
                    <a:bodyPr/>
                    <a:lstStyle>
                      <a:lvl1pPr marL="0" algn="l" defTabSz="914400" rtl="0" eaLnBrk="1" latinLnBrk="0" hangingPunct="1">
                        <a:defRPr sz="1800" b="1" kern="1200">
                          <a:solidFill>
                            <a:schemeClr val="lt1"/>
                          </a:solidFill>
                          <a:latin typeface="Verdana"/>
                        </a:defRPr>
                      </a:lvl1pPr>
                      <a:lvl2pPr marL="457200" algn="l" defTabSz="914400" rtl="0" eaLnBrk="1" latinLnBrk="0" hangingPunct="1">
                        <a:defRPr sz="1800" b="1" kern="1200">
                          <a:solidFill>
                            <a:schemeClr val="lt1"/>
                          </a:solidFill>
                          <a:latin typeface="Verdana"/>
                        </a:defRPr>
                      </a:lvl2pPr>
                      <a:lvl3pPr marL="914400" algn="l" defTabSz="914400" rtl="0" eaLnBrk="1" latinLnBrk="0" hangingPunct="1">
                        <a:defRPr sz="1800" b="1" kern="1200">
                          <a:solidFill>
                            <a:schemeClr val="lt1"/>
                          </a:solidFill>
                          <a:latin typeface="Verdana"/>
                        </a:defRPr>
                      </a:lvl3pPr>
                      <a:lvl4pPr marL="1371600" algn="l" defTabSz="914400" rtl="0" eaLnBrk="1" latinLnBrk="0" hangingPunct="1">
                        <a:defRPr sz="1800" b="1" kern="1200">
                          <a:solidFill>
                            <a:schemeClr val="lt1"/>
                          </a:solidFill>
                          <a:latin typeface="Verdana"/>
                        </a:defRPr>
                      </a:lvl4pPr>
                      <a:lvl5pPr marL="1828800" algn="l" defTabSz="914400" rtl="0" eaLnBrk="1" latinLnBrk="0" hangingPunct="1">
                        <a:defRPr sz="1800" b="1" kern="1200">
                          <a:solidFill>
                            <a:schemeClr val="lt1"/>
                          </a:solidFill>
                          <a:latin typeface="Verdana"/>
                        </a:defRPr>
                      </a:lvl5pPr>
                      <a:lvl6pPr marL="2286000" algn="l" defTabSz="914400" rtl="0" eaLnBrk="1" latinLnBrk="0" hangingPunct="1">
                        <a:defRPr sz="1800" b="1" kern="1200">
                          <a:solidFill>
                            <a:schemeClr val="lt1"/>
                          </a:solidFill>
                          <a:latin typeface="Verdana"/>
                        </a:defRPr>
                      </a:lvl6pPr>
                      <a:lvl7pPr marL="2743200" algn="l" defTabSz="914400" rtl="0" eaLnBrk="1" latinLnBrk="0" hangingPunct="1">
                        <a:defRPr sz="1800" b="1" kern="1200">
                          <a:solidFill>
                            <a:schemeClr val="lt1"/>
                          </a:solidFill>
                          <a:latin typeface="Verdana"/>
                        </a:defRPr>
                      </a:lvl7pPr>
                      <a:lvl8pPr marL="3200400" algn="l" defTabSz="914400" rtl="0" eaLnBrk="1" latinLnBrk="0" hangingPunct="1">
                        <a:defRPr sz="1800" b="1" kern="1200">
                          <a:solidFill>
                            <a:schemeClr val="lt1"/>
                          </a:solidFill>
                          <a:latin typeface="Verdana"/>
                        </a:defRPr>
                      </a:lvl8pPr>
                      <a:lvl9pPr marL="3657600" algn="l" defTabSz="914400" rtl="0" eaLnBrk="1" latinLnBrk="0" hangingPunct="1">
                        <a:defRPr sz="1800" b="1" kern="1200">
                          <a:solidFill>
                            <a:schemeClr val="lt1"/>
                          </a:solidFill>
                          <a:latin typeface="Verdana"/>
                        </a:defRPr>
                      </a:lvl9pPr>
                    </a:lstStyle>
                    <a:p>
                      <a:r>
                        <a:rPr lang="en-US" sz="1400" dirty="0"/>
                        <a:t>Tax base</a:t>
                      </a:r>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86BC25"/>
                    </a:solidFill>
                  </a:tcPr>
                </a:tc>
                <a:tc>
                  <a:txBody>
                    <a:bodyPr/>
                    <a:lstStyle>
                      <a:lvl1pPr marL="0" algn="l" defTabSz="914400" rtl="0" eaLnBrk="1" latinLnBrk="0" hangingPunct="1">
                        <a:defRPr sz="1800" b="1" kern="1200">
                          <a:solidFill>
                            <a:schemeClr val="lt1"/>
                          </a:solidFill>
                          <a:latin typeface="Verdana"/>
                        </a:defRPr>
                      </a:lvl1pPr>
                      <a:lvl2pPr marL="457200" algn="l" defTabSz="914400" rtl="0" eaLnBrk="1" latinLnBrk="0" hangingPunct="1">
                        <a:defRPr sz="1800" b="1" kern="1200">
                          <a:solidFill>
                            <a:schemeClr val="lt1"/>
                          </a:solidFill>
                          <a:latin typeface="Verdana"/>
                        </a:defRPr>
                      </a:lvl2pPr>
                      <a:lvl3pPr marL="914400" algn="l" defTabSz="914400" rtl="0" eaLnBrk="1" latinLnBrk="0" hangingPunct="1">
                        <a:defRPr sz="1800" b="1" kern="1200">
                          <a:solidFill>
                            <a:schemeClr val="lt1"/>
                          </a:solidFill>
                          <a:latin typeface="Verdana"/>
                        </a:defRPr>
                      </a:lvl3pPr>
                      <a:lvl4pPr marL="1371600" algn="l" defTabSz="914400" rtl="0" eaLnBrk="1" latinLnBrk="0" hangingPunct="1">
                        <a:defRPr sz="1800" b="1" kern="1200">
                          <a:solidFill>
                            <a:schemeClr val="lt1"/>
                          </a:solidFill>
                          <a:latin typeface="Verdana"/>
                        </a:defRPr>
                      </a:lvl4pPr>
                      <a:lvl5pPr marL="1828800" algn="l" defTabSz="914400" rtl="0" eaLnBrk="1" latinLnBrk="0" hangingPunct="1">
                        <a:defRPr sz="1800" b="1" kern="1200">
                          <a:solidFill>
                            <a:schemeClr val="lt1"/>
                          </a:solidFill>
                          <a:latin typeface="Verdana"/>
                        </a:defRPr>
                      </a:lvl5pPr>
                      <a:lvl6pPr marL="2286000" algn="l" defTabSz="914400" rtl="0" eaLnBrk="1" latinLnBrk="0" hangingPunct="1">
                        <a:defRPr sz="1800" b="1" kern="1200">
                          <a:solidFill>
                            <a:schemeClr val="lt1"/>
                          </a:solidFill>
                          <a:latin typeface="Verdana"/>
                        </a:defRPr>
                      </a:lvl6pPr>
                      <a:lvl7pPr marL="2743200" algn="l" defTabSz="914400" rtl="0" eaLnBrk="1" latinLnBrk="0" hangingPunct="1">
                        <a:defRPr sz="1800" b="1" kern="1200">
                          <a:solidFill>
                            <a:schemeClr val="lt1"/>
                          </a:solidFill>
                          <a:latin typeface="Verdana"/>
                        </a:defRPr>
                      </a:lvl7pPr>
                      <a:lvl8pPr marL="3200400" algn="l" defTabSz="914400" rtl="0" eaLnBrk="1" latinLnBrk="0" hangingPunct="1">
                        <a:defRPr sz="1800" b="1" kern="1200">
                          <a:solidFill>
                            <a:schemeClr val="lt1"/>
                          </a:solidFill>
                          <a:latin typeface="Verdana"/>
                        </a:defRPr>
                      </a:lvl8pPr>
                      <a:lvl9pPr marL="3657600" algn="l" defTabSz="914400" rtl="0" eaLnBrk="1" latinLnBrk="0" hangingPunct="1">
                        <a:defRPr sz="1800" b="1" kern="1200">
                          <a:solidFill>
                            <a:schemeClr val="lt1"/>
                          </a:solidFill>
                          <a:latin typeface="Verdana"/>
                        </a:defRPr>
                      </a:lvl9pPr>
                    </a:lstStyle>
                    <a:p>
                      <a:r>
                        <a:rPr lang="en-US" sz="1400" dirty="0"/>
                        <a:t>Reverse charge</a:t>
                      </a:r>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86BC25"/>
                    </a:solidFill>
                  </a:tcPr>
                </a:tc>
                <a:tc>
                  <a:txBody>
                    <a:bodyPr/>
                    <a:lstStyle>
                      <a:lvl1pPr marL="0" algn="l" defTabSz="914400" rtl="0" eaLnBrk="1" latinLnBrk="0" hangingPunct="1">
                        <a:defRPr sz="1800" b="1" kern="1200">
                          <a:solidFill>
                            <a:schemeClr val="lt1"/>
                          </a:solidFill>
                          <a:latin typeface="Verdana"/>
                        </a:defRPr>
                      </a:lvl1pPr>
                      <a:lvl2pPr marL="457200" algn="l" defTabSz="914400" rtl="0" eaLnBrk="1" latinLnBrk="0" hangingPunct="1">
                        <a:defRPr sz="1800" b="1" kern="1200">
                          <a:solidFill>
                            <a:schemeClr val="lt1"/>
                          </a:solidFill>
                          <a:latin typeface="Verdana"/>
                        </a:defRPr>
                      </a:lvl2pPr>
                      <a:lvl3pPr marL="914400" algn="l" defTabSz="914400" rtl="0" eaLnBrk="1" latinLnBrk="0" hangingPunct="1">
                        <a:defRPr sz="1800" b="1" kern="1200">
                          <a:solidFill>
                            <a:schemeClr val="lt1"/>
                          </a:solidFill>
                          <a:latin typeface="Verdana"/>
                        </a:defRPr>
                      </a:lvl3pPr>
                      <a:lvl4pPr marL="1371600" algn="l" defTabSz="914400" rtl="0" eaLnBrk="1" latinLnBrk="0" hangingPunct="1">
                        <a:defRPr sz="1800" b="1" kern="1200">
                          <a:solidFill>
                            <a:schemeClr val="lt1"/>
                          </a:solidFill>
                          <a:latin typeface="Verdana"/>
                        </a:defRPr>
                      </a:lvl4pPr>
                      <a:lvl5pPr marL="1828800" algn="l" defTabSz="914400" rtl="0" eaLnBrk="1" latinLnBrk="0" hangingPunct="1">
                        <a:defRPr sz="1800" b="1" kern="1200">
                          <a:solidFill>
                            <a:schemeClr val="lt1"/>
                          </a:solidFill>
                          <a:latin typeface="Verdana"/>
                        </a:defRPr>
                      </a:lvl5pPr>
                      <a:lvl6pPr marL="2286000" algn="l" defTabSz="914400" rtl="0" eaLnBrk="1" latinLnBrk="0" hangingPunct="1">
                        <a:defRPr sz="1800" b="1" kern="1200">
                          <a:solidFill>
                            <a:schemeClr val="lt1"/>
                          </a:solidFill>
                          <a:latin typeface="Verdana"/>
                        </a:defRPr>
                      </a:lvl6pPr>
                      <a:lvl7pPr marL="2743200" algn="l" defTabSz="914400" rtl="0" eaLnBrk="1" latinLnBrk="0" hangingPunct="1">
                        <a:defRPr sz="1800" b="1" kern="1200">
                          <a:solidFill>
                            <a:schemeClr val="lt1"/>
                          </a:solidFill>
                          <a:latin typeface="Verdana"/>
                        </a:defRPr>
                      </a:lvl7pPr>
                      <a:lvl8pPr marL="3200400" algn="l" defTabSz="914400" rtl="0" eaLnBrk="1" latinLnBrk="0" hangingPunct="1">
                        <a:defRPr sz="1800" b="1" kern="1200">
                          <a:solidFill>
                            <a:schemeClr val="lt1"/>
                          </a:solidFill>
                          <a:latin typeface="Verdana"/>
                        </a:defRPr>
                      </a:lvl8pPr>
                      <a:lvl9pPr marL="3657600" algn="l" defTabSz="914400" rtl="0" eaLnBrk="1" latinLnBrk="0" hangingPunct="1">
                        <a:defRPr sz="1800" b="1" kern="1200">
                          <a:solidFill>
                            <a:schemeClr val="lt1"/>
                          </a:solidFill>
                          <a:latin typeface="Verdana"/>
                        </a:defRPr>
                      </a:lvl9pPr>
                    </a:lstStyle>
                    <a:p>
                      <a:r>
                        <a:rPr lang="en-US" sz="1400" dirty="0"/>
                        <a:t>VAT registration threshold</a:t>
                      </a:r>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86BC25"/>
                    </a:solidFill>
                  </a:tcPr>
                </a:tc>
                <a:tc>
                  <a:txBody>
                    <a:bodyPr/>
                    <a:lstStyle>
                      <a:lvl1pPr marL="0" algn="l" defTabSz="914400" rtl="0" eaLnBrk="1" latinLnBrk="0" hangingPunct="1">
                        <a:defRPr sz="1800" b="1" kern="1200">
                          <a:solidFill>
                            <a:schemeClr val="lt1"/>
                          </a:solidFill>
                          <a:latin typeface="Verdana"/>
                        </a:defRPr>
                      </a:lvl1pPr>
                      <a:lvl2pPr marL="457200" algn="l" defTabSz="914400" rtl="0" eaLnBrk="1" latinLnBrk="0" hangingPunct="1">
                        <a:defRPr sz="1800" b="1" kern="1200">
                          <a:solidFill>
                            <a:schemeClr val="lt1"/>
                          </a:solidFill>
                          <a:latin typeface="Verdana"/>
                        </a:defRPr>
                      </a:lvl2pPr>
                      <a:lvl3pPr marL="914400" algn="l" defTabSz="914400" rtl="0" eaLnBrk="1" latinLnBrk="0" hangingPunct="1">
                        <a:defRPr sz="1800" b="1" kern="1200">
                          <a:solidFill>
                            <a:schemeClr val="lt1"/>
                          </a:solidFill>
                          <a:latin typeface="Verdana"/>
                        </a:defRPr>
                      </a:lvl3pPr>
                      <a:lvl4pPr marL="1371600" algn="l" defTabSz="914400" rtl="0" eaLnBrk="1" latinLnBrk="0" hangingPunct="1">
                        <a:defRPr sz="1800" b="1" kern="1200">
                          <a:solidFill>
                            <a:schemeClr val="lt1"/>
                          </a:solidFill>
                          <a:latin typeface="Verdana"/>
                        </a:defRPr>
                      </a:lvl4pPr>
                      <a:lvl5pPr marL="1828800" algn="l" defTabSz="914400" rtl="0" eaLnBrk="1" latinLnBrk="0" hangingPunct="1">
                        <a:defRPr sz="1800" b="1" kern="1200">
                          <a:solidFill>
                            <a:schemeClr val="lt1"/>
                          </a:solidFill>
                          <a:latin typeface="Verdana"/>
                        </a:defRPr>
                      </a:lvl5pPr>
                      <a:lvl6pPr marL="2286000" algn="l" defTabSz="914400" rtl="0" eaLnBrk="1" latinLnBrk="0" hangingPunct="1">
                        <a:defRPr sz="1800" b="1" kern="1200">
                          <a:solidFill>
                            <a:schemeClr val="lt1"/>
                          </a:solidFill>
                          <a:latin typeface="Verdana"/>
                        </a:defRPr>
                      </a:lvl6pPr>
                      <a:lvl7pPr marL="2743200" algn="l" defTabSz="914400" rtl="0" eaLnBrk="1" latinLnBrk="0" hangingPunct="1">
                        <a:defRPr sz="1800" b="1" kern="1200">
                          <a:solidFill>
                            <a:schemeClr val="lt1"/>
                          </a:solidFill>
                          <a:latin typeface="Verdana"/>
                        </a:defRPr>
                      </a:lvl7pPr>
                      <a:lvl8pPr marL="3200400" algn="l" defTabSz="914400" rtl="0" eaLnBrk="1" latinLnBrk="0" hangingPunct="1">
                        <a:defRPr sz="1800" b="1" kern="1200">
                          <a:solidFill>
                            <a:schemeClr val="lt1"/>
                          </a:solidFill>
                          <a:latin typeface="Verdana"/>
                        </a:defRPr>
                      </a:lvl8pPr>
                      <a:lvl9pPr marL="3657600" algn="l" defTabSz="914400" rtl="0" eaLnBrk="1" latinLnBrk="0" hangingPunct="1">
                        <a:defRPr sz="1800" b="1" kern="1200">
                          <a:solidFill>
                            <a:schemeClr val="lt1"/>
                          </a:solidFill>
                          <a:latin typeface="Verdana"/>
                        </a:defRPr>
                      </a:lvl9pPr>
                    </a:lstStyle>
                    <a:p>
                      <a:r>
                        <a:rPr lang="en-US" sz="1400" dirty="0"/>
                        <a:t>Date</a:t>
                      </a:r>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86BC25"/>
                    </a:solidFill>
                  </a:tcPr>
                </a:tc>
                <a:extLst>
                  <a:ext uri="{0D108BD9-81ED-4DB2-BD59-A6C34878D82A}">
                    <a16:rowId xmlns:a16="http://schemas.microsoft.com/office/drawing/2014/main" val="3107962119"/>
                  </a:ext>
                </a:extLst>
              </a:tr>
              <a:tr h="532889">
                <a:tc>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r>
                        <a:rPr lang="en-US" sz="1400" dirty="0"/>
                        <a:t>Republic of Korea</a:t>
                      </a:r>
                    </a:p>
                  </a:txBody>
                  <a:tcPr marL="68580" marR="68580" marT="34290" marB="3429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6BC25">
                        <a:tint val="40000"/>
                      </a:srgbClr>
                    </a:solidFill>
                  </a:tcPr>
                </a:tc>
                <a:tc>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r>
                        <a:rPr lang="en-US" sz="1400" dirty="0"/>
                        <a:t>VAT</a:t>
                      </a:r>
                    </a:p>
                  </a:txBody>
                  <a:tcPr marL="68580" marR="68580" marT="34290" marB="3429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6BC25">
                        <a:tint val="40000"/>
                      </a:srgbClr>
                    </a:solidFill>
                  </a:tcPr>
                </a:tc>
                <a:tc>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r>
                        <a:rPr lang="en-US" sz="1400" dirty="0"/>
                        <a:t>10%</a:t>
                      </a:r>
                    </a:p>
                  </a:txBody>
                  <a:tcPr marL="68580" marR="68580" marT="34290" marB="3429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6BC25">
                        <a:tint val="40000"/>
                      </a:srgbClr>
                    </a:solidFill>
                  </a:tcPr>
                </a:tc>
                <a:tc>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r>
                        <a:rPr lang="en-US" sz="1400" dirty="0"/>
                        <a:t>Digital services</a:t>
                      </a:r>
                    </a:p>
                  </a:txBody>
                  <a:tcPr marL="68580" marR="68580" marT="34290" marB="3429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6BC25">
                        <a:tint val="40000"/>
                      </a:srgbClr>
                    </a:solidFill>
                  </a:tcPr>
                </a:tc>
                <a:tc>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r>
                        <a:rPr lang="en-US" sz="1400" dirty="0"/>
                        <a:t>Yes</a:t>
                      </a:r>
                    </a:p>
                  </a:txBody>
                  <a:tcPr marL="68580" marR="68580" marT="34290" marB="3429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6BC25">
                        <a:tint val="40000"/>
                      </a:srgbClr>
                    </a:solidFill>
                  </a:tcPr>
                </a:tc>
                <a:tc>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r>
                        <a:rPr lang="en-US" sz="1400" dirty="0"/>
                        <a:t>Register required, no threshold specified</a:t>
                      </a:r>
                    </a:p>
                  </a:txBody>
                  <a:tcPr marL="68580" marR="68580" marT="34290" marB="3429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6BC25">
                        <a:tint val="40000"/>
                      </a:srgbClr>
                    </a:solidFill>
                  </a:tcPr>
                </a:tc>
                <a:tc>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r>
                        <a:rPr lang="en-US" sz="1400" dirty="0"/>
                        <a:t>2015</a:t>
                      </a:r>
                    </a:p>
                  </a:txBody>
                  <a:tcPr marL="68580" marR="68580" marT="34290" marB="3429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6BC25">
                        <a:tint val="40000"/>
                      </a:srgbClr>
                    </a:solidFill>
                  </a:tcPr>
                </a:tc>
                <a:extLst>
                  <a:ext uri="{0D108BD9-81ED-4DB2-BD59-A6C34878D82A}">
                    <a16:rowId xmlns:a16="http://schemas.microsoft.com/office/drawing/2014/main" val="2941634648"/>
                  </a:ext>
                </a:extLst>
              </a:tr>
              <a:tr h="303744">
                <a:tc rowSpan="2">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r>
                        <a:rPr lang="en-US" sz="1400" dirty="0"/>
                        <a:t>Malaysia</a:t>
                      </a:r>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6BC25">
                        <a:tint val="20000"/>
                      </a:srgbClr>
                    </a:solidFill>
                  </a:tcPr>
                </a:tc>
                <a:tc rowSpan="2">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r>
                        <a:rPr lang="en-US" sz="1400" dirty="0"/>
                        <a:t>GST</a:t>
                      </a:r>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6BC25">
                        <a:tint val="20000"/>
                      </a:srgbClr>
                    </a:solidFill>
                  </a:tcPr>
                </a:tc>
                <a:tc>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r>
                        <a:rPr lang="en-US" sz="1400" dirty="0"/>
                        <a:t>6%</a:t>
                      </a:r>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6BC25">
                        <a:tint val="20000"/>
                      </a:srgbClr>
                    </a:solidFill>
                  </a:tcPr>
                </a:tc>
                <a:tc>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r>
                        <a:rPr lang="en-US" sz="1400" kern="1200" dirty="0">
                          <a:solidFill>
                            <a:schemeClr val="dk1"/>
                          </a:solidFill>
                          <a:latin typeface="+mn-lt"/>
                          <a:ea typeface="+mn-ea"/>
                          <a:cs typeface="+mn-cs"/>
                        </a:rPr>
                        <a:t>Service tax – digital services</a:t>
                      </a:r>
                    </a:p>
                  </a:txBody>
                  <a:tcPr marL="68580" marR="68580" marT="34290" marB="3429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6BC25">
                        <a:tint val="20000"/>
                      </a:srgbClr>
                    </a:solidFill>
                  </a:tcPr>
                </a:tc>
                <a:tc rowSpan="2">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r>
                        <a:rPr lang="en-US" sz="1400" kern="1200" dirty="0">
                          <a:solidFill>
                            <a:schemeClr val="dk1"/>
                          </a:solidFill>
                          <a:latin typeface="+mn-lt"/>
                          <a:ea typeface="+mn-ea"/>
                          <a:cs typeface="+mn-cs"/>
                        </a:rPr>
                        <a:t>N/A</a:t>
                      </a:r>
                      <a:endParaRPr lang="en-US" sz="1200" kern="1200" dirty="0">
                        <a:solidFill>
                          <a:schemeClr val="dk1"/>
                        </a:solidFill>
                        <a:latin typeface="+mn-lt"/>
                        <a:ea typeface="+mn-ea"/>
                        <a:cs typeface="+mn-cs"/>
                      </a:endParaRPr>
                    </a:p>
                  </a:txBody>
                  <a:tcPr marL="68580" marR="68580" marT="34290" marB="3429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6BC25">
                        <a:tint val="20000"/>
                      </a:srgbClr>
                    </a:solidFill>
                  </a:tcPr>
                </a:tc>
                <a:tc rowSpan="2">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r>
                        <a:rPr lang="en-US" sz="1400" dirty="0"/>
                        <a:t>RM500,000 (~US$120k)</a:t>
                      </a:r>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6BC25">
                        <a:tint val="20000"/>
                      </a:srgbClr>
                    </a:solidFill>
                  </a:tcPr>
                </a:tc>
                <a:tc rowSpan="2">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r>
                        <a:rPr lang="en-US" sz="1400" dirty="0"/>
                        <a:t>2020 - 2021</a:t>
                      </a:r>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6BC25">
                        <a:tint val="20000"/>
                      </a:srgbClr>
                    </a:solidFill>
                  </a:tcPr>
                </a:tc>
                <a:extLst>
                  <a:ext uri="{0D108BD9-81ED-4DB2-BD59-A6C34878D82A}">
                    <a16:rowId xmlns:a16="http://schemas.microsoft.com/office/drawing/2014/main" val="1671524294"/>
                  </a:ext>
                </a:extLst>
              </a:tr>
              <a:tr h="588371">
                <a:tc vMerge="1">
                  <a:txBody>
                    <a:bodyPr/>
                    <a:lstStyle/>
                    <a:p>
                      <a:endParaRPr lang="en-US"/>
                    </a:p>
                  </a:txBody>
                  <a:tcPr/>
                </a:tc>
                <a:tc vMerge="1">
                  <a:txBody>
                    <a:bodyPr/>
                    <a:lstStyle/>
                    <a:p>
                      <a:endParaRPr lang="en-US"/>
                    </a:p>
                  </a:txBody>
                  <a:tcPr/>
                </a:tc>
                <a:tc>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r>
                        <a:rPr lang="en-US" sz="1100" dirty="0"/>
                        <a:t>RM 10 per night</a:t>
                      </a:r>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6BC25">
                        <a:tint val="40000"/>
                      </a:srgbClr>
                    </a:solidFill>
                  </a:tcPr>
                </a:tc>
                <a:tc>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pPr marL="0" marR="0" lvl="0" indent="0" algn="l" defTabSz="844083" rtl="0" eaLnBrk="1" fontAlgn="auto" latinLnBrk="0" hangingPunct="1">
                        <a:lnSpc>
                          <a:spcPct val="100000"/>
                        </a:lnSpc>
                        <a:spcBef>
                          <a:spcPts val="0"/>
                        </a:spcBef>
                        <a:spcAft>
                          <a:spcPts val="0"/>
                        </a:spcAft>
                        <a:buClrTx/>
                        <a:buSzTx/>
                        <a:buFontTx/>
                        <a:buNone/>
                        <a:tabLst/>
                        <a:defRPr/>
                      </a:pPr>
                      <a:r>
                        <a:rPr lang="en-US" sz="1400" kern="1200" dirty="0">
                          <a:solidFill>
                            <a:schemeClr val="dk1"/>
                          </a:solidFill>
                          <a:latin typeface="+mn-lt"/>
                          <a:ea typeface="+mn-ea"/>
                          <a:cs typeface="+mn-cs"/>
                        </a:rPr>
                        <a:t>Tourism tax – digital accommodation services</a:t>
                      </a:r>
                    </a:p>
                  </a:txBody>
                  <a:tcPr marL="68580" marR="68580" marT="34290" marB="3429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6BC25">
                        <a:tint val="40000"/>
                      </a:srgbClr>
                    </a:solidFill>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3351311349"/>
                  </a:ext>
                </a:extLst>
              </a:tr>
              <a:tr h="514824">
                <a:tc>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r>
                        <a:rPr lang="en-US" sz="1400" dirty="0"/>
                        <a:t>Singapore</a:t>
                      </a:r>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6BC25">
                        <a:tint val="20000"/>
                      </a:srgbClr>
                    </a:solidFill>
                  </a:tcPr>
                </a:tc>
                <a:tc>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r>
                        <a:rPr lang="en-US" sz="1400" dirty="0"/>
                        <a:t>GST</a:t>
                      </a:r>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6BC25">
                        <a:tint val="20000"/>
                      </a:srgbClr>
                    </a:solidFill>
                  </a:tcPr>
                </a:tc>
                <a:tc>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r>
                        <a:rPr lang="en-US" sz="1400" dirty="0"/>
                        <a:t>7%</a:t>
                      </a:r>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6BC25">
                        <a:tint val="20000"/>
                      </a:srgbClr>
                    </a:solidFill>
                  </a:tcPr>
                </a:tc>
                <a:tc>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r>
                        <a:rPr lang="en-US" sz="1400" dirty="0"/>
                        <a:t>Digital services</a:t>
                      </a:r>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6BC25">
                        <a:tint val="20000"/>
                      </a:srgbClr>
                    </a:solidFill>
                  </a:tcPr>
                </a:tc>
                <a:tc>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r>
                        <a:rPr lang="en-US" sz="1400" dirty="0"/>
                        <a:t>Yes</a:t>
                      </a:r>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6BC25">
                        <a:tint val="20000"/>
                      </a:srgbClr>
                    </a:solidFill>
                  </a:tcPr>
                </a:tc>
                <a:tc>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r>
                        <a:rPr lang="en-US" sz="1400" dirty="0"/>
                        <a:t>S$1 million (US$740k)</a:t>
                      </a:r>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6BC25">
                        <a:tint val="20000"/>
                      </a:srgbClr>
                    </a:solidFill>
                  </a:tcPr>
                </a:tc>
                <a:tc>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r>
                        <a:rPr lang="en-US" sz="1400" dirty="0"/>
                        <a:t>2020</a:t>
                      </a:r>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6BC25">
                        <a:tint val="20000"/>
                      </a:srgbClr>
                    </a:solidFill>
                  </a:tcPr>
                </a:tc>
                <a:extLst>
                  <a:ext uri="{0D108BD9-81ED-4DB2-BD59-A6C34878D82A}">
                    <a16:rowId xmlns:a16="http://schemas.microsoft.com/office/drawing/2014/main" val="2751311922"/>
                  </a:ext>
                </a:extLst>
              </a:tr>
              <a:tr h="514824">
                <a:tc>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r>
                        <a:rPr lang="en-US" sz="1400" dirty="0"/>
                        <a:t>Thailand</a:t>
                      </a:r>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6BC25">
                        <a:tint val="40000"/>
                      </a:srgbClr>
                    </a:solidFill>
                  </a:tcPr>
                </a:tc>
                <a:tc>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r>
                        <a:rPr lang="en-US" sz="1400" dirty="0"/>
                        <a:t>VAT</a:t>
                      </a:r>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6BC25">
                        <a:tint val="40000"/>
                      </a:srgbClr>
                    </a:solidFill>
                  </a:tcPr>
                </a:tc>
                <a:tc>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r>
                        <a:rPr lang="en-US" sz="1400" dirty="0"/>
                        <a:t>10%</a:t>
                      </a:r>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6BC25">
                        <a:tint val="40000"/>
                      </a:srgbClr>
                    </a:solidFill>
                  </a:tcPr>
                </a:tc>
                <a:tc>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r>
                        <a:rPr lang="en-US" sz="1400" dirty="0"/>
                        <a:t>Digital services</a:t>
                      </a:r>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6BC25">
                        <a:tint val="40000"/>
                      </a:srgbClr>
                    </a:solidFill>
                  </a:tcPr>
                </a:tc>
                <a:tc>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r>
                        <a:rPr lang="en-US" sz="1400" dirty="0"/>
                        <a:t>Yes</a:t>
                      </a:r>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6BC25">
                        <a:tint val="40000"/>
                      </a:srgbClr>
                    </a:solidFill>
                  </a:tcPr>
                </a:tc>
                <a:tc>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r>
                        <a:rPr lang="en-US" sz="1400" dirty="0"/>
                        <a:t>Bath 18 mil (US$540k)</a:t>
                      </a:r>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6BC25">
                        <a:tint val="40000"/>
                      </a:srgbClr>
                    </a:solidFill>
                  </a:tcPr>
                </a:tc>
                <a:tc>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r>
                        <a:rPr lang="en-US" sz="1400" dirty="0"/>
                        <a:t>2021</a:t>
                      </a:r>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6BC25">
                        <a:tint val="40000"/>
                      </a:srgbClr>
                    </a:solidFill>
                  </a:tcPr>
                </a:tc>
                <a:extLst>
                  <a:ext uri="{0D108BD9-81ED-4DB2-BD59-A6C34878D82A}">
                    <a16:rowId xmlns:a16="http://schemas.microsoft.com/office/drawing/2014/main" val="1936984375"/>
                  </a:ext>
                </a:extLst>
              </a:tr>
              <a:tr h="514824">
                <a:tc>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r>
                        <a:rPr lang="en-US" sz="1400" dirty="0"/>
                        <a:t>Vietnam</a:t>
                      </a:r>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6BC25">
                        <a:tint val="20000"/>
                      </a:srgbClr>
                    </a:solidFill>
                  </a:tcPr>
                </a:tc>
                <a:tc>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r>
                        <a:rPr lang="en-US" sz="1400" dirty="0"/>
                        <a:t>WHT</a:t>
                      </a:r>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6BC25">
                        <a:tint val="20000"/>
                      </a:srgbClr>
                    </a:solidFill>
                  </a:tcPr>
                </a:tc>
                <a:tc>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r>
                        <a:rPr lang="en-US" sz="1400" dirty="0"/>
                        <a:t>2 – 5%</a:t>
                      </a:r>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6BC25">
                        <a:tint val="20000"/>
                      </a:srgbClr>
                    </a:solidFill>
                  </a:tcPr>
                </a:tc>
                <a:tc>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r>
                        <a:rPr lang="en-US" sz="1400" dirty="0"/>
                        <a:t>Digital services, e-commerce</a:t>
                      </a:r>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6BC25">
                        <a:tint val="20000"/>
                      </a:srgbClr>
                    </a:solidFill>
                  </a:tcPr>
                </a:tc>
                <a:tc>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r>
                        <a:rPr lang="en-US" sz="1400" dirty="0"/>
                        <a:t>Yes</a:t>
                      </a:r>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6BC25">
                        <a:tint val="20000"/>
                      </a:srgbClr>
                    </a:solidFill>
                  </a:tcPr>
                </a:tc>
                <a:tc>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endParaRPr lang="en-US" sz="1400" dirty="0"/>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6BC25">
                        <a:tint val="20000"/>
                      </a:srgbClr>
                    </a:solidFill>
                  </a:tcPr>
                </a:tc>
                <a:tc>
                  <a:txBody>
                    <a:bodyPr/>
                    <a:lstStyle>
                      <a:lvl1pPr marL="0" algn="l" defTabSz="914400" rtl="0" eaLnBrk="1" latinLnBrk="0" hangingPunct="1">
                        <a:defRPr sz="1800" kern="1200">
                          <a:solidFill>
                            <a:schemeClr val="dk1"/>
                          </a:solidFill>
                          <a:latin typeface="Verdana"/>
                        </a:defRPr>
                      </a:lvl1pPr>
                      <a:lvl2pPr marL="457200" algn="l" defTabSz="914400" rtl="0" eaLnBrk="1" latinLnBrk="0" hangingPunct="1">
                        <a:defRPr sz="1800" kern="1200">
                          <a:solidFill>
                            <a:schemeClr val="dk1"/>
                          </a:solidFill>
                          <a:latin typeface="Verdana"/>
                        </a:defRPr>
                      </a:lvl2pPr>
                      <a:lvl3pPr marL="914400" algn="l" defTabSz="914400" rtl="0" eaLnBrk="1" latinLnBrk="0" hangingPunct="1">
                        <a:defRPr sz="1800" kern="1200">
                          <a:solidFill>
                            <a:schemeClr val="dk1"/>
                          </a:solidFill>
                          <a:latin typeface="Verdana"/>
                        </a:defRPr>
                      </a:lvl3pPr>
                      <a:lvl4pPr marL="1371600" algn="l" defTabSz="914400" rtl="0" eaLnBrk="1" latinLnBrk="0" hangingPunct="1">
                        <a:defRPr sz="1800" kern="1200">
                          <a:solidFill>
                            <a:schemeClr val="dk1"/>
                          </a:solidFill>
                          <a:latin typeface="Verdana"/>
                        </a:defRPr>
                      </a:lvl4pPr>
                      <a:lvl5pPr marL="1828800" algn="l" defTabSz="914400" rtl="0" eaLnBrk="1" latinLnBrk="0" hangingPunct="1">
                        <a:defRPr sz="1800" kern="1200">
                          <a:solidFill>
                            <a:schemeClr val="dk1"/>
                          </a:solidFill>
                          <a:latin typeface="Verdana"/>
                        </a:defRPr>
                      </a:lvl5pPr>
                      <a:lvl6pPr marL="2286000" algn="l" defTabSz="914400" rtl="0" eaLnBrk="1" latinLnBrk="0" hangingPunct="1">
                        <a:defRPr sz="1800" kern="1200">
                          <a:solidFill>
                            <a:schemeClr val="dk1"/>
                          </a:solidFill>
                          <a:latin typeface="Verdana"/>
                        </a:defRPr>
                      </a:lvl6pPr>
                      <a:lvl7pPr marL="2743200" algn="l" defTabSz="914400" rtl="0" eaLnBrk="1" latinLnBrk="0" hangingPunct="1">
                        <a:defRPr sz="1800" kern="1200">
                          <a:solidFill>
                            <a:schemeClr val="dk1"/>
                          </a:solidFill>
                          <a:latin typeface="Verdana"/>
                        </a:defRPr>
                      </a:lvl7pPr>
                      <a:lvl8pPr marL="3200400" algn="l" defTabSz="914400" rtl="0" eaLnBrk="1" latinLnBrk="0" hangingPunct="1">
                        <a:defRPr sz="1800" kern="1200">
                          <a:solidFill>
                            <a:schemeClr val="dk1"/>
                          </a:solidFill>
                          <a:latin typeface="Verdana"/>
                        </a:defRPr>
                      </a:lvl8pPr>
                      <a:lvl9pPr marL="3657600" algn="l" defTabSz="914400" rtl="0" eaLnBrk="1" latinLnBrk="0" hangingPunct="1">
                        <a:defRPr sz="1800" kern="1200">
                          <a:solidFill>
                            <a:schemeClr val="dk1"/>
                          </a:solidFill>
                          <a:latin typeface="Verdana"/>
                        </a:defRPr>
                      </a:lvl9pPr>
                    </a:lstStyle>
                    <a:p>
                      <a:r>
                        <a:rPr lang="en-US" sz="1400" dirty="0"/>
                        <a:t>2021</a:t>
                      </a:r>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86BC25">
                        <a:tint val="20000"/>
                      </a:srgbClr>
                    </a:solidFill>
                  </a:tcPr>
                </a:tc>
                <a:extLst>
                  <a:ext uri="{0D108BD9-81ED-4DB2-BD59-A6C34878D82A}">
                    <a16:rowId xmlns:a16="http://schemas.microsoft.com/office/drawing/2014/main" val="3491133371"/>
                  </a:ext>
                </a:extLst>
              </a:tr>
            </a:tbl>
          </a:graphicData>
        </a:graphic>
      </p:graphicFrame>
    </p:spTree>
    <p:extLst>
      <p:ext uri="{BB962C8B-B14F-4D97-AF65-F5344CB8AC3E}">
        <p14:creationId xmlns:p14="http://schemas.microsoft.com/office/powerpoint/2010/main" val="180780415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19</TotalTime>
  <Words>2413</Words>
  <Application>Microsoft Office PowerPoint</Application>
  <PresentationFormat>On-screen Show (4:3)</PresentationFormat>
  <Paragraphs>490</Paragraphs>
  <Slides>26</Slides>
  <Notes>4</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26</vt:i4>
      </vt:variant>
    </vt:vector>
  </HeadingPairs>
  <TitlesOfParts>
    <vt:vector size="35" baseType="lpstr">
      <vt:lpstr>SimSun</vt:lpstr>
      <vt:lpstr>Arial</vt:lpstr>
      <vt:lpstr>Calibri</vt:lpstr>
      <vt:lpstr>Calibri Light</vt:lpstr>
      <vt:lpstr>Open Sans</vt:lpstr>
      <vt:lpstr>Open Sans Light</vt:lpstr>
      <vt:lpstr>Times New Roman</vt:lpstr>
      <vt:lpstr>Verdana</vt:lpstr>
      <vt:lpstr>Office Theme</vt:lpstr>
      <vt:lpstr>PowerPoint Presentation</vt:lpstr>
      <vt:lpstr>PowerPoint Presentation</vt:lpstr>
      <vt:lpstr>PowerPoint Presentation</vt:lpstr>
      <vt:lpstr>PowerPoint Presentation</vt:lpstr>
      <vt:lpstr>Tax base – Old</vt:lpstr>
      <vt:lpstr>PowerPoint Presentation</vt:lpstr>
      <vt:lpstr>PowerPoint Presentation</vt:lpstr>
      <vt:lpstr>Approach 1: VAT on cross-border digital transactions</vt:lpstr>
      <vt:lpstr>PowerPoint Presentation</vt:lpstr>
      <vt:lpstr>PowerPoint Presentation</vt:lpstr>
      <vt:lpstr>PowerPoint Presentation</vt:lpstr>
      <vt:lpstr>PowerPoint Presentation</vt:lpstr>
      <vt:lpstr>Approach 4: Multilateral (Pillar 1 – 2)</vt:lpstr>
      <vt:lpstr>PowerPoint Presentation</vt:lpstr>
      <vt:lpstr>PowerPoint Presentation</vt:lpstr>
      <vt:lpstr>PowerPoint Presentation</vt:lpstr>
      <vt:lpstr>Pillar One and Pillar Two – Revised Roadmap</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Dhenny Caesar</dc:creator>
  <cp:lastModifiedBy>Kapal Api Global</cp:lastModifiedBy>
  <cp:revision>6</cp:revision>
  <dcterms:created xsi:type="dcterms:W3CDTF">2022-11-14T13:08:08Z</dcterms:created>
  <dcterms:modified xsi:type="dcterms:W3CDTF">2022-11-16T06:32:46Z</dcterms:modified>
</cp:coreProperties>
</file>