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8" r:id="rId3"/>
    <p:sldId id="1036" r:id="rId4"/>
    <p:sldId id="1041" r:id="rId5"/>
    <p:sldId id="1043" r:id="rId6"/>
    <p:sldId id="1051" r:id="rId7"/>
    <p:sldId id="1050" r:id="rId8"/>
    <p:sldId id="1042" r:id="rId9"/>
    <p:sldId id="1044" r:id="rId10"/>
    <p:sldId id="1037" r:id="rId11"/>
    <p:sldId id="1048" r:id="rId12"/>
    <p:sldId id="1046" r:id="rId13"/>
    <p:sldId id="1047" r:id="rId14"/>
    <p:sldId id="1045" r:id="rId15"/>
    <p:sldId id="1060" r:id="rId16"/>
    <p:sldId id="1064" r:id="rId17"/>
    <p:sldId id="1058" r:id="rId18"/>
    <p:sldId id="1059" r:id="rId19"/>
    <p:sldId id="1061" r:id="rId20"/>
    <p:sldId id="1062" r:id="rId21"/>
    <p:sldId id="1063" r:id="rId22"/>
    <p:sldId id="1053" r:id="rId23"/>
    <p:sldId id="1057" r:id="rId24"/>
    <p:sldId id="1028" r:id="rId25"/>
    <p:sldId id="1029" r:id="rId26"/>
    <p:sldId id="1030" r:id="rId27"/>
    <p:sldId id="1031" r:id="rId28"/>
    <p:sldId id="1032" r:id="rId29"/>
    <p:sldId id="1033" r:id="rId30"/>
    <p:sldId id="316"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14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C41E12-D4C8-417E-83AD-B19D8799F9D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it-IT"/>
        </a:p>
      </dgm:t>
    </dgm:pt>
    <dgm:pt modelId="{EEE9D62C-7E1F-4F42-A685-02EE13401BCB}">
      <dgm:prSet phldrT="[Text]" custT="1"/>
      <dgm:spPr>
        <a:solidFill>
          <a:srgbClr val="2C3673"/>
        </a:solidFill>
        <a:ln>
          <a:solidFill>
            <a:srgbClr val="002060"/>
          </a:solidFill>
        </a:ln>
      </dgm:spPr>
      <dgm:t>
        <a:bodyPr/>
        <a:lstStyle/>
        <a:p>
          <a:pPr marL="0" lvl="0" indent="0" algn="l" defTabSz="755650">
            <a:lnSpc>
              <a:spcPct val="90000"/>
            </a:lnSpc>
            <a:spcBef>
              <a:spcPct val="0"/>
            </a:spcBef>
            <a:spcAft>
              <a:spcPct val="35000"/>
            </a:spcAft>
            <a:buFont typeface="+mj-lt"/>
            <a:buNone/>
          </a:pPr>
          <a:r>
            <a:rPr lang="en-GB"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rPr>
            <a:t>1. Global Update: Main OECD Developments</a:t>
          </a:r>
          <a:endParaRPr lang="it-IT"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endParaRPr>
        </a:p>
      </dgm:t>
    </dgm:pt>
    <dgm:pt modelId="{9A7AA239-D8A6-4F59-82EC-FF8BD64E1E2C}" type="parTrans" cxnId="{5A1A97CA-23D9-4AB1-A157-AA4F4AE37D9B}">
      <dgm:prSet/>
      <dgm:spPr/>
      <dgm:t>
        <a:bodyPr/>
        <a:lstStyle/>
        <a:p>
          <a:endParaRPr lang="it-IT"/>
        </a:p>
      </dgm:t>
    </dgm:pt>
    <dgm:pt modelId="{5C314B5C-63DB-4380-BA3E-3BEDAFFE095F}" type="sibTrans" cxnId="{5A1A97CA-23D9-4AB1-A157-AA4F4AE37D9B}">
      <dgm:prSet/>
      <dgm:spPr/>
      <dgm:t>
        <a:bodyPr/>
        <a:lstStyle/>
        <a:p>
          <a:endParaRPr lang="it-IT"/>
        </a:p>
      </dgm:t>
    </dgm:pt>
    <dgm:pt modelId="{2C32A122-0054-4B45-98DA-B92CA463E5EE}">
      <dgm:prSet custT="1"/>
      <dgm:spPr>
        <a:solidFill>
          <a:srgbClr val="2C3673"/>
        </a:solidFill>
        <a:ln>
          <a:solidFill>
            <a:srgbClr val="002060"/>
          </a:solidFill>
        </a:ln>
      </dgm:spPr>
      <dgm:t>
        <a:bodyPr/>
        <a:lstStyle/>
        <a:p>
          <a:pPr marL="0" lvl="0" indent="0" algn="l" defTabSz="755650">
            <a:lnSpc>
              <a:spcPct val="90000"/>
            </a:lnSpc>
            <a:spcBef>
              <a:spcPct val="0"/>
            </a:spcBef>
            <a:spcAft>
              <a:spcPct val="35000"/>
            </a:spcAft>
            <a:buNone/>
          </a:pPr>
          <a:r>
            <a:rPr lang="en-GB"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rPr>
            <a:t>2. Global Update: Main EU Developments</a:t>
          </a:r>
          <a:endParaRPr lang="it-IT"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endParaRPr>
        </a:p>
      </dgm:t>
    </dgm:pt>
    <dgm:pt modelId="{E159161C-7E50-4888-B3B8-7B6E4B905E17}" type="parTrans" cxnId="{811E7A3A-DC67-4654-9B8F-D31F215B4C45}">
      <dgm:prSet/>
      <dgm:spPr/>
      <dgm:t>
        <a:bodyPr/>
        <a:lstStyle/>
        <a:p>
          <a:endParaRPr lang="it-IT"/>
        </a:p>
      </dgm:t>
    </dgm:pt>
    <dgm:pt modelId="{0677BB7B-568E-4DAC-92FA-AC86E4BC75DA}" type="sibTrans" cxnId="{811E7A3A-DC67-4654-9B8F-D31F215B4C45}">
      <dgm:prSet/>
      <dgm:spPr/>
      <dgm:t>
        <a:bodyPr/>
        <a:lstStyle/>
        <a:p>
          <a:endParaRPr lang="it-IT"/>
        </a:p>
      </dgm:t>
    </dgm:pt>
    <dgm:pt modelId="{F8D62514-84F3-4F2D-B1DF-896DB731806D}">
      <dgm:prSet custT="1"/>
      <dgm:spPr>
        <a:solidFill>
          <a:srgbClr val="2C3673"/>
        </a:solidFill>
        <a:ln>
          <a:solidFill>
            <a:srgbClr val="002060"/>
          </a:solidFill>
        </a:ln>
      </dgm:spPr>
      <dgm:t>
        <a:bodyPr/>
        <a:lstStyle/>
        <a:p>
          <a:pPr marL="0" lvl="0" indent="0" algn="l" defTabSz="755650">
            <a:lnSpc>
              <a:spcPct val="90000"/>
            </a:lnSpc>
            <a:spcBef>
              <a:spcPct val="0"/>
            </a:spcBef>
            <a:spcAft>
              <a:spcPct val="35000"/>
            </a:spcAft>
            <a:buNone/>
          </a:pPr>
          <a:r>
            <a:rPr lang="en-GB"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rPr>
            <a:t>3. GTAP – Global Tax Advisers Platform</a:t>
          </a:r>
          <a:endParaRPr lang="it-IT"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endParaRPr>
        </a:p>
      </dgm:t>
    </dgm:pt>
    <dgm:pt modelId="{EC0C11BC-8FEA-49EC-BBEC-3840BD296D47}" type="parTrans" cxnId="{4A97B887-6AFC-48AF-B76A-501D916B7B94}">
      <dgm:prSet/>
      <dgm:spPr/>
      <dgm:t>
        <a:bodyPr/>
        <a:lstStyle/>
        <a:p>
          <a:endParaRPr lang="it-IT"/>
        </a:p>
      </dgm:t>
    </dgm:pt>
    <dgm:pt modelId="{7715BC6A-3C25-4952-9E3D-9421DBAA9586}" type="sibTrans" cxnId="{4A97B887-6AFC-48AF-B76A-501D916B7B94}">
      <dgm:prSet/>
      <dgm:spPr/>
      <dgm:t>
        <a:bodyPr/>
        <a:lstStyle/>
        <a:p>
          <a:endParaRPr lang="it-IT"/>
        </a:p>
      </dgm:t>
    </dgm:pt>
    <dgm:pt modelId="{EBE9E402-D515-4A63-B97B-8D98DB8C09C2}" type="pres">
      <dgm:prSet presAssocID="{89C41E12-D4C8-417E-83AD-B19D8799F9D2}" presName="Name0" presStyleCnt="0">
        <dgm:presLayoutVars>
          <dgm:chMax val="7"/>
          <dgm:chPref val="7"/>
          <dgm:dir/>
        </dgm:presLayoutVars>
      </dgm:prSet>
      <dgm:spPr/>
    </dgm:pt>
    <dgm:pt modelId="{E4A60F42-56F1-4F6D-BDC0-86D3D0B1843C}" type="pres">
      <dgm:prSet presAssocID="{89C41E12-D4C8-417E-83AD-B19D8799F9D2}" presName="Name1" presStyleCnt="0"/>
      <dgm:spPr/>
    </dgm:pt>
    <dgm:pt modelId="{221D686C-3164-4D2D-94FA-98BE42F54948}" type="pres">
      <dgm:prSet presAssocID="{89C41E12-D4C8-417E-83AD-B19D8799F9D2}" presName="cycle" presStyleCnt="0"/>
      <dgm:spPr/>
    </dgm:pt>
    <dgm:pt modelId="{4F5D5019-0433-46DB-8AD9-095E0E92CEF8}" type="pres">
      <dgm:prSet presAssocID="{89C41E12-D4C8-417E-83AD-B19D8799F9D2}" presName="srcNode" presStyleLbl="node1" presStyleIdx="0" presStyleCnt="3"/>
      <dgm:spPr/>
    </dgm:pt>
    <dgm:pt modelId="{F6FFA941-F9F7-4624-9193-C64438EE094E}" type="pres">
      <dgm:prSet presAssocID="{89C41E12-D4C8-417E-83AD-B19D8799F9D2}" presName="conn" presStyleLbl="parChTrans1D2" presStyleIdx="0" presStyleCnt="1"/>
      <dgm:spPr/>
    </dgm:pt>
    <dgm:pt modelId="{E1B8DF19-E1D5-4928-9E0F-A42655C42D89}" type="pres">
      <dgm:prSet presAssocID="{89C41E12-D4C8-417E-83AD-B19D8799F9D2}" presName="extraNode" presStyleLbl="node1" presStyleIdx="0" presStyleCnt="3"/>
      <dgm:spPr/>
    </dgm:pt>
    <dgm:pt modelId="{06A7AC8E-84DA-422C-A8F4-85FA72C330FC}" type="pres">
      <dgm:prSet presAssocID="{89C41E12-D4C8-417E-83AD-B19D8799F9D2}" presName="dstNode" presStyleLbl="node1" presStyleIdx="0" presStyleCnt="3"/>
      <dgm:spPr/>
    </dgm:pt>
    <dgm:pt modelId="{8222D722-4AF0-4AAA-983F-4DAF2EDF02E1}" type="pres">
      <dgm:prSet presAssocID="{EEE9D62C-7E1F-4F42-A685-02EE13401BCB}" presName="text_1" presStyleLbl="node1" presStyleIdx="0" presStyleCnt="3">
        <dgm:presLayoutVars>
          <dgm:bulletEnabled val="1"/>
        </dgm:presLayoutVars>
      </dgm:prSet>
      <dgm:spPr/>
    </dgm:pt>
    <dgm:pt modelId="{CF89A436-A8DD-4B22-9A60-100AC4F4254D}" type="pres">
      <dgm:prSet presAssocID="{EEE9D62C-7E1F-4F42-A685-02EE13401BCB}" presName="accent_1" presStyleCnt="0"/>
      <dgm:spPr/>
    </dgm:pt>
    <dgm:pt modelId="{AACC1F6A-2DD5-4497-9C9D-EDAFE6B808A4}" type="pres">
      <dgm:prSet presAssocID="{EEE9D62C-7E1F-4F42-A685-02EE13401BCB}" presName="accentRepeatNode" presStyleLbl="solidFgAcc1" presStyleIdx="0" presStyleCnt="3"/>
      <dgm:spPr/>
    </dgm:pt>
    <dgm:pt modelId="{F98E2B21-9275-462D-AE41-5EF1776CA39C}" type="pres">
      <dgm:prSet presAssocID="{2C32A122-0054-4B45-98DA-B92CA463E5EE}" presName="text_2" presStyleLbl="node1" presStyleIdx="1" presStyleCnt="3">
        <dgm:presLayoutVars>
          <dgm:bulletEnabled val="1"/>
        </dgm:presLayoutVars>
      </dgm:prSet>
      <dgm:spPr/>
    </dgm:pt>
    <dgm:pt modelId="{941C2DB7-CFD0-4C22-B4D3-8E2026AB7757}" type="pres">
      <dgm:prSet presAssocID="{2C32A122-0054-4B45-98DA-B92CA463E5EE}" presName="accent_2" presStyleCnt="0"/>
      <dgm:spPr/>
    </dgm:pt>
    <dgm:pt modelId="{16400857-2AC2-4FB2-8D02-1671B95E41AC}" type="pres">
      <dgm:prSet presAssocID="{2C32A122-0054-4B45-98DA-B92CA463E5EE}" presName="accentRepeatNode" presStyleLbl="solidFgAcc1" presStyleIdx="1" presStyleCnt="3"/>
      <dgm:spPr/>
    </dgm:pt>
    <dgm:pt modelId="{23FEBC67-624B-4996-9C9F-D1B614C5BC6A}" type="pres">
      <dgm:prSet presAssocID="{F8D62514-84F3-4F2D-B1DF-896DB731806D}" presName="text_3" presStyleLbl="node1" presStyleIdx="2" presStyleCnt="3">
        <dgm:presLayoutVars>
          <dgm:bulletEnabled val="1"/>
        </dgm:presLayoutVars>
      </dgm:prSet>
      <dgm:spPr/>
    </dgm:pt>
    <dgm:pt modelId="{435A2690-48E8-423A-B27F-E8A8DB378820}" type="pres">
      <dgm:prSet presAssocID="{F8D62514-84F3-4F2D-B1DF-896DB731806D}" presName="accent_3" presStyleCnt="0"/>
      <dgm:spPr/>
    </dgm:pt>
    <dgm:pt modelId="{224B194C-49E3-40A4-AAEE-90D918961A14}" type="pres">
      <dgm:prSet presAssocID="{F8D62514-84F3-4F2D-B1DF-896DB731806D}" presName="accentRepeatNode" presStyleLbl="solidFgAcc1" presStyleIdx="2" presStyleCnt="3"/>
      <dgm:spPr/>
    </dgm:pt>
  </dgm:ptLst>
  <dgm:cxnLst>
    <dgm:cxn modelId="{BDA40C04-7D9A-4BC9-8BFF-A74DC9FC7601}" type="presOf" srcId="{2C32A122-0054-4B45-98DA-B92CA463E5EE}" destId="{F98E2B21-9275-462D-AE41-5EF1776CA39C}" srcOrd="0" destOrd="0" presId="urn:microsoft.com/office/officeart/2008/layout/VerticalCurvedList"/>
    <dgm:cxn modelId="{09389706-EA09-42B7-A7FA-9C031AE7705B}" type="presOf" srcId="{5C314B5C-63DB-4380-BA3E-3BEDAFFE095F}" destId="{F6FFA941-F9F7-4624-9193-C64438EE094E}" srcOrd="0" destOrd="0" presId="urn:microsoft.com/office/officeart/2008/layout/VerticalCurvedList"/>
    <dgm:cxn modelId="{811E7A3A-DC67-4654-9B8F-D31F215B4C45}" srcId="{89C41E12-D4C8-417E-83AD-B19D8799F9D2}" destId="{2C32A122-0054-4B45-98DA-B92CA463E5EE}" srcOrd="1" destOrd="0" parTransId="{E159161C-7E50-4888-B3B8-7B6E4B905E17}" sibTransId="{0677BB7B-568E-4DAC-92FA-AC86E4BC75DA}"/>
    <dgm:cxn modelId="{EFBC164A-0AF1-4BD2-B96E-F8D86CA663DF}" type="presOf" srcId="{89C41E12-D4C8-417E-83AD-B19D8799F9D2}" destId="{EBE9E402-D515-4A63-B97B-8D98DB8C09C2}" srcOrd="0" destOrd="0" presId="urn:microsoft.com/office/officeart/2008/layout/VerticalCurvedList"/>
    <dgm:cxn modelId="{09676E70-A827-4B99-9E55-6B57D6B8CE39}" type="presOf" srcId="{F8D62514-84F3-4F2D-B1DF-896DB731806D}" destId="{23FEBC67-624B-4996-9C9F-D1B614C5BC6A}" srcOrd="0" destOrd="0" presId="urn:microsoft.com/office/officeart/2008/layout/VerticalCurvedList"/>
    <dgm:cxn modelId="{4A97B887-6AFC-48AF-B76A-501D916B7B94}" srcId="{89C41E12-D4C8-417E-83AD-B19D8799F9D2}" destId="{F8D62514-84F3-4F2D-B1DF-896DB731806D}" srcOrd="2" destOrd="0" parTransId="{EC0C11BC-8FEA-49EC-BBEC-3840BD296D47}" sibTransId="{7715BC6A-3C25-4952-9E3D-9421DBAA9586}"/>
    <dgm:cxn modelId="{5A1A97CA-23D9-4AB1-A157-AA4F4AE37D9B}" srcId="{89C41E12-D4C8-417E-83AD-B19D8799F9D2}" destId="{EEE9D62C-7E1F-4F42-A685-02EE13401BCB}" srcOrd="0" destOrd="0" parTransId="{9A7AA239-D8A6-4F59-82EC-FF8BD64E1E2C}" sibTransId="{5C314B5C-63DB-4380-BA3E-3BEDAFFE095F}"/>
    <dgm:cxn modelId="{D15745CF-B740-466D-8531-F501CB13B2C9}" type="presOf" srcId="{EEE9D62C-7E1F-4F42-A685-02EE13401BCB}" destId="{8222D722-4AF0-4AAA-983F-4DAF2EDF02E1}" srcOrd="0" destOrd="0" presId="urn:microsoft.com/office/officeart/2008/layout/VerticalCurvedList"/>
    <dgm:cxn modelId="{5123FC43-AB95-4A8D-AA41-BCCBA2FD5EB8}" type="presParOf" srcId="{EBE9E402-D515-4A63-B97B-8D98DB8C09C2}" destId="{E4A60F42-56F1-4F6D-BDC0-86D3D0B1843C}" srcOrd="0" destOrd="0" presId="urn:microsoft.com/office/officeart/2008/layout/VerticalCurvedList"/>
    <dgm:cxn modelId="{7100D0B3-BB96-46D6-A42A-144C4EF31E0D}" type="presParOf" srcId="{E4A60F42-56F1-4F6D-BDC0-86D3D0B1843C}" destId="{221D686C-3164-4D2D-94FA-98BE42F54948}" srcOrd="0" destOrd="0" presId="urn:microsoft.com/office/officeart/2008/layout/VerticalCurvedList"/>
    <dgm:cxn modelId="{CA62412A-514D-44EE-B26E-D1B2FA3286CF}" type="presParOf" srcId="{221D686C-3164-4D2D-94FA-98BE42F54948}" destId="{4F5D5019-0433-46DB-8AD9-095E0E92CEF8}" srcOrd="0" destOrd="0" presId="urn:microsoft.com/office/officeart/2008/layout/VerticalCurvedList"/>
    <dgm:cxn modelId="{E989F78E-4B68-416C-962C-10C1A84B2BC3}" type="presParOf" srcId="{221D686C-3164-4D2D-94FA-98BE42F54948}" destId="{F6FFA941-F9F7-4624-9193-C64438EE094E}" srcOrd="1" destOrd="0" presId="urn:microsoft.com/office/officeart/2008/layout/VerticalCurvedList"/>
    <dgm:cxn modelId="{F8F6E8DF-346A-453A-9AAF-43BD81543957}" type="presParOf" srcId="{221D686C-3164-4D2D-94FA-98BE42F54948}" destId="{E1B8DF19-E1D5-4928-9E0F-A42655C42D89}" srcOrd="2" destOrd="0" presId="urn:microsoft.com/office/officeart/2008/layout/VerticalCurvedList"/>
    <dgm:cxn modelId="{AB5C2384-44A2-4A66-BECE-B4105FFDD2C6}" type="presParOf" srcId="{221D686C-3164-4D2D-94FA-98BE42F54948}" destId="{06A7AC8E-84DA-422C-A8F4-85FA72C330FC}" srcOrd="3" destOrd="0" presId="urn:microsoft.com/office/officeart/2008/layout/VerticalCurvedList"/>
    <dgm:cxn modelId="{FFB5C697-4250-4188-9F22-7197C17F3D78}" type="presParOf" srcId="{E4A60F42-56F1-4F6D-BDC0-86D3D0B1843C}" destId="{8222D722-4AF0-4AAA-983F-4DAF2EDF02E1}" srcOrd="1" destOrd="0" presId="urn:microsoft.com/office/officeart/2008/layout/VerticalCurvedList"/>
    <dgm:cxn modelId="{BDAA1C70-D9B7-4A4C-8BAF-86481264809D}" type="presParOf" srcId="{E4A60F42-56F1-4F6D-BDC0-86D3D0B1843C}" destId="{CF89A436-A8DD-4B22-9A60-100AC4F4254D}" srcOrd="2" destOrd="0" presId="urn:microsoft.com/office/officeart/2008/layout/VerticalCurvedList"/>
    <dgm:cxn modelId="{90B1AE43-C0AE-4D2B-94A6-B1BECB629DF1}" type="presParOf" srcId="{CF89A436-A8DD-4B22-9A60-100AC4F4254D}" destId="{AACC1F6A-2DD5-4497-9C9D-EDAFE6B808A4}" srcOrd="0" destOrd="0" presId="urn:microsoft.com/office/officeart/2008/layout/VerticalCurvedList"/>
    <dgm:cxn modelId="{DED66A9B-6976-4E50-837F-916EA64902D9}" type="presParOf" srcId="{E4A60F42-56F1-4F6D-BDC0-86D3D0B1843C}" destId="{F98E2B21-9275-462D-AE41-5EF1776CA39C}" srcOrd="3" destOrd="0" presId="urn:microsoft.com/office/officeart/2008/layout/VerticalCurvedList"/>
    <dgm:cxn modelId="{89D9AED7-6B64-4AE2-B3EF-FD6435DEA772}" type="presParOf" srcId="{E4A60F42-56F1-4F6D-BDC0-86D3D0B1843C}" destId="{941C2DB7-CFD0-4C22-B4D3-8E2026AB7757}" srcOrd="4" destOrd="0" presId="urn:microsoft.com/office/officeart/2008/layout/VerticalCurvedList"/>
    <dgm:cxn modelId="{BBBC68EB-5899-433F-93DF-3B876625A639}" type="presParOf" srcId="{941C2DB7-CFD0-4C22-B4D3-8E2026AB7757}" destId="{16400857-2AC2-4FB2-8D02-1671B95E41AC}" srcOrd="0" destOrd="0" presId="urn:microsoft.com/office/officeart/2008/layout/VerticalCurvedList"/>
    <dgm:cxn modelId="{D751BE18-74F1-4AE4-8DA0-7F0B88269B98}" type="presParOf" srcId="{E4A60F42-56F1-4F6D-BDC0-86D3D0B1843C}" destId="{23FEBC67-624B-4996-9C9F-D1B614C5BC6A}" srcOrd="5" destOrd="0" presId="urn:microsoft.com/office/officeart/2008/layout/VerticalCurvedList"/>
    <dgm:cxn modelId="{E66212D7-FB3D-4325-AD02-3E40D7E68FC5}" type="presParOf" srcId="{E4A60F42-56F1-4F6D-BDC0-86D3D0B1843C}" destId="{435A2690-48E8-423A-B27F-E8A8DB378820}" srcOrd="6" destOrd="0" presId="urn:microsoft.com/office/officeart/2008/layout/VerticalCurvedList"/>
    <dgm:cxn modelId="{AD32E5B4-C8FE-47AD-AD7D-59ED098B3F59}" type="presParOf" srcId="{435A2690-48E8-423A-B27F-E8A8DB378820}" destId="{224B194C-49E3-40A4-AAEE-90D918961A1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6D953B8-C7F2-45C6-8C2E-F879273C9AF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it-IT"/>
        </a:p>
      </dgm:t>
    </dgm:pt>
    <dgm:pt modelId="{ED820963-16CA-4181-8E32-DF96CD092968}">
      <dgm:prSet phldrT="[Text]" custT="1"/>
      <dgm:spPr>
        <a:solidFill>
          <a:schemeClr val="bg1">
            <a:lumMod val="95000"/>
          </a:schemeClr>
        </a:solidFill>
      </dgm:spPr>
      <dgm:t>
        <a:bodyPr/>
        <a:lstStyle/>
        <a:p>
          <a:r>
            <a:rPr lang="it-IT" sz="1800" b="0" dirty="0">
              <a:solidFill>
                <a:schemeClr val="tx1"/>
              </a:solidFill>
              <a:latin typeface="Arial" panose="020B0604020202020204" pitchFamily="34" charset="0"/>
              <a:cs typeface="Arial" panose="020B0604020202020204" pitchFamily="34" charset="0"/>
            </a:rPr>
            <a:t> </a:t>
          </a:r>
          <a:r>
            <a:rPr lang="en-GB" sz="1800" b="0" dirty="0">
              <a:solidFill>
                <a:schemeClr val="tx1"/>
              </a:solidFill>
              <a:latin typeface="Arial" panose="020B0604020202020204" pitchFamily="34" charset="0"/>
              <a:cs typeface="Arial" panose="020B0604020202020204" pitchFamily="34" charset="0"/>
            </a:rPr>
            <a:t>Communication on “Business Taxation for the 21st Century”</a:t>
          </a:r>
          <a:endParaRPr lang="it-IT" sz="1800" b="0" dirty="0">
            <a:solidFill>
              <a:schemeClr val="tx1"/>
            </a:solidFill>
            <a:latin typeface="Arial" panose="020B0604020202020204" pitchFamily="34" charset="0"/>
            <a:cs typeface="Arial" panose="020B0604020202020204" pitchFamily="34" charset="0"/>
          </a:endParaRPr>
        </a:p>
      </dgm:t>
    </dgm:pt>
    <dgm:pt modelId="{2ACFBB21-4633-4B33-96C7-041EDD2D5424}" type="parTrans" cxnId="{5A6755FC-5632-4499-8BB2-7AB0DEE9398C}">
      <dgm:prSet/>
      <dgm:spPr/>
      <dgm:t>
        <a:bodyPr/>
        <a:lstStyle/>
        <a:p>
          <a:endParaRPr lang="it-IT" b="0">
            <a:latin typeface="Arial" panose="020B0604020202020204" pitchFamily="34" charset="0"/>
            <a:cs typeface="Arial" panose="020B0604020202020204" pitchFamily="34" charset="0"/>
          </a:endParaRPr>
        </a:p>
      </dgm:t>
    </dgm:pt>
    <dgm:pt modelId="{55BF20CE-C3CB-4108-9076-22F2A5CDC1F9}" type="sibTrans" cxnId="{5A6755FC-5632-4499-8BB2-7AB0DEE9398C}">
      <dgm:prSet/>
      <dgm:spPr/>
      <dgm:t>
        <a:bodyPr/>
        <a:lstStyle/>
        <a:p>
          <a:endParaRPr lang="it-IT" b="0">
            <a:latin typeface="Arial" panose="020B0604020202020204" pitchFamily="34" charset="0"/>
            <a:cs typeface="Arial" panose="020B0604020202020204" pitchFamily="34" charset="0"/>
          </a:endParaRPr>
        </a:p>
      </dgm:t>
    </dgm:pt>
    <dgm:pt modelId="{A32D1E9F-6A06-47F9-9BC8-A04D20E8B871}">
      <dgm:prSet phldrT="[Text]" custT="1"/>
      <dgm:spPr>
        <a:solidFill>
          <a:srgbClr val="2C3673"/>
        </a:solidFill>
      </dgm:spPr>
      <dgm:t>
        <a:bodyPr/>
        <a:lstStyle/>
        <a:p>
          <a:r>
            <a:rPr lang="it-IT" sz="1800" b="0" dirty="0">
              <a:latin typeface="Arial" panose="020B0604020202020204" pitchFamily="34" charset="0"/>
              <a:cs typeface="Arial" panose="020B0604020202020204" pitchFamily="34" charset="0"/>
            </a:rPr>
            <a:t>DEBRA; UNSHELL; DAC 8,…</a:t>
          </a:r>
        </a:p>
      </dgm:t>
    </dgm:pt>
    <dgm:pt modelId="{29FC0CA2-55CC-46FB-BBE9-90A81643BCE1}" type="parTrans" cxnId="{AE591B50-484B-4BC4-95A2-8F445E5F89F2}">
      <dgm:prSet/>
      <dgm:spPr/>
      <dgm:t>
        <a:bodyPr/>
        <a:lstStyle/>
        <a:p>
          <a:endParaRPr lang="it-IT" b="0">
            <a:latin typeface="Arial" panose="020B0604020202020204" pitchFamily="34" charset="0"/>
            <a:cs typeface="Arial" panose="020B0604020202020204" pitchFamily="34" charset="0"/>
          </a:endParaRPr>
        </a:p>
      </dgm:t>
    </dgm:pt>
    <dgm:pt modelId="{1483A4A5-131B-4E0A-B9DD-FAA98BBB0256}" type="sibTrans" cxnId="{AE591B50-484B-4BC4-95A2-8F445E5F89F2}">
      <dgm:prSet/>
      <dgm:spPr/>
      <dgm:t>
        <a:bodyPr/>
        <a:lstStyle/>
        <a:p>
          <a:endParaRPr lang="it-IT" b="0">
            <a:latin typeface="Arial" panose="020B0604020202020204" pitchFamily="34" charset="0"/>
            <a:cs typeface="Arial" panose="020B0604020202020204" pitchFamily="34" charset="0"/>
          </a:endParaRPr>
        </a:p>
      </dgm:t>
    </dgm:pt>
    <dgm:pt modelId="{91B8546D-4ACB-4BC0-9C7D-30D5D1AD2138}">
      <dgm:prSet phldrT="[Text]" custT="1"/>
      <dgm:spPr>
        <a:solidFill>
          <a:srgbClr val="FFAB0C"/>
        </a:solidFill>
      </dgm:spPr>
      <dgm:t>
        <a:bodyPr/>
        <a:lstStyle/>
        <a:p>
          <a:r>
            <a:rPr lang="it-IT" sz="1700" b="0" dirty="0">
              <a:solidFill>
                <a:schemeClr val="tx1"/>
              </a:solidFill>
              <a:latin typeface="Arial" panose="020B0604020202020204" pitchFamily="34" charset="0"/>
              <a:cs typeface="Arial" panose="020B0604020202020204" pitchFamily="34" charset="0"/>
            </a:rPr>
            <a:t>Europe’s Green Deal, </a:t>
          </a:r>
          <a:r>
            <a:rPr lang="en-US" sz="1700" b="0" dirty="0">
              <a:solidFill>
                <a:schemeClr val="tx1"/>
              </a:solidFill>
              <a:latin typeface="Arial" panose="020B0604020202020204" pitchFamily="34" charset="0"/>
              <a:cs typeface="Arial" panose="020B0604020202020204" pitchFamily="34" charset="0"/>
            </a:rPr>
            <a:t>for a climate-neutral continent by 2050</a:t>
          </a:r>
          <a:endParaRPr lang="it-IT" sz="1700" b="0" dirty="0">
            <a:solidFill>
              <a:schemeClr val="tx1"/>
            </a:solidFill>
            <a:latin typeface="Arial" panose="020B0604020202020204" pitchFamily="34" charset="0"/>
            <a:cs typeface="Arial" panose="020B0604020202020204" pitchFamily="34" charset="0"/>
          </a:endParaRPr>
        </a:p>
      </dgm:t>
    </dgm:pt>
    <dgm:pt modelId="{4E31FDC7-1018-4326-94BB-B879E3E95440}" type="parTrans" cxnId="{FDCBBEE2-B60E-4E54-921F-CC135C988B47}">
      <dgm:prSet/>
      <dgm:spPr/>
      <dgm:t>
        <a:bodyPr/>
        <a:lstStyle/>
        <a:p>
          <a:endParaRPr lang="it-IT"/>
        </a:p>
      </dgm:t>
    </dgm:pt>
    <dgm:pt modelId="{C323DE38-DEAF-430A-BDA4-E0E361625E34}" type="sibTrans" cxnId="{FDCBBEE2-B60E-4E54-921F-CC135C988B47}">
      <dgm:prSet/>
      <dgm:spPr/>
      <dgm:t>
        <a:bodyPr/>
        <a:lstStyle/>
        <a:p>
          <a:endParaRPr lang="it-IT"/>
        </a:p>
      </dgm:t>
    </dgm:pt>
    <dgm:pt modelId="{15214BC5-D2DE-461E-8BC5-3BD03E6D3F24}">
      <dgm:prSet phldrT="[Text]" custT="1"/>
      <dgm:spPr>
        <a:solidFill>
          <a:srgbClr val="21572F"/>
        </a:solidFill>
      </dgm:spPr>
      <dgm:t>
        <a:bodyPr/>
        <a:lstStyle/>
        <a:p>
          <a:r>
            <a:rPr lang="it-IT" sz="1800" b="0" dirty="0">
              <a:solidFill>
                <a:schemeClr val="bg1"/>
              </a:solidFill>
              <a:latin typeface="Arial" panose="020B0604020202020204" pitchFamily="34" charset="0"/>
              <a:cs typeface="Arial" panose="020B0604020202020204" pitchFamily="34" charset="0"/>
            </a:rPr>
            <a:t>BEFIT (consultation)</a:t>
          </a:r>
        </a:p>
      </dgm:t>
    </dgm:pt>
    <dgm:pt modelId="{B653DC45-9C83-42F6-8081-7CC27586B659}" type="parTrans" cxnId="{4C19C299-F29D-4BE8-A3ED-1190C7B9874D}">
      <dgm:prSet/>
      <dgm:spPr/>
      <dgm:t>
        <a:bodyPr/>
        <a:lstStyle/>
        <a:p>
          <a:endParaRPr lang="it-IT"/>
        </a:p>
      </dgm:t>
    </dgm:pt>
    <dgm:pt modelId="{F1293990-6C10-4F3D-9B15-31A32DA76468}" type="sibTrans" cxnId="{4C19C299-F29D-4BE8-A3ED-1190C7B9874D}">
      <dgm:prSet/>
      <dgm:spPr/>
      <dgm:t>
        <a:bodyPr/>
        <a:lstStyle/>
        <a:p>
          <a:endParaRPr lang="it-IT"/>
        </a:p>
      </dgm:t>
    </dgm:pt>
    <dgm:pt modelId="{0E28D7C6-FA3E-4E78-BB17-40C6943F3A17}" type="pres">
      <dgm:prSet presAssocID="{16D953B8-C7F2-45C6-8C2E-F879273C9AFB}" presName="diagram" presStyleCnt="0">
        <dgm:presLayoutVars>
          <dgm:dir/>
          <dgm:resizeHandles val="exact"/>
        </dgm:presLayoutVars>
      </dgm:prSet>
      <dgm:spPr/>
    </dgm:pt>
    <dgm:pt modelId="{3EB31448-3519-48E5-9A25-F8E1AAEEE74C}" type="pres">
      <dgm:prSet presAssocID="{ED820963-16CA-4181-8E32-DF96CD092968}" presName="node" presStyleLbl="node1" presStyleIdx="0" presStyleCnt="4">
        <dgm:presLayoutVars>
          <dgm:bulletEnabled val="1"/>
        </dgm:presLayoutVars>
      </dgm:prSet>
      <dgm:spPr/>
    </dgm:pt>
    <dgm:pt modelId="{9D7D431B-3893-4C3D-8D21-923766100DFF}" type="pres">
      <dgm:prSet presAssocID="{55BF20CE-C3CB-4108-9076-22F2A5CDC1F9}" presName="sibTrans" presStyleCnt="0"/>
      <dgm:spPr/>
    </dgm:pt>
    <dgm:pt modelId="{5D9AD03B-F605-4615-BAEE-8E00A860EBFE}" type="pres">
      <dgm:prSet presAssocID="{91B8546D-4ACB-4BC0-9C7D-30D5D1AD2138}" presName="node" presStyleLbl="node1" presStyleIdx="1" presStyleCnt="4" custLinFactNeighborX="401" custLinFactNeighborY="235">
        <dgm:presLayoutVars>
          <dgm:bulletEnabled val="1"/>
        </dgm:presLayoutVars>
      </dgm:prSet>
      <dgm:spPr/>
    </dgm:pt>
    <dgm:pt modelId="{A4FF2F98-A5A9-424D-8A71-8FA417DB7339}" type="pres">
      <dgm:prSet presAssocID="{C323DE38-DEAF-430A-BDA4-E0E361625E34}" presName="sibTrans" presStyleCnt="0"/>
      <dgm:spPr/>
    </dgm:pt>
    <dgm:pt modelId="{835045DC-2E4D-498C-8E4C-05D3F49C57F0}" type="pres">
      <dgm:prSet presAssocID="{15214BC5-D2DE-461E-8BC5-3BD03E6D3F24}" presName="node" presStyleLbl="node1" presStyleIdx="2" presStyleCnt="4">
        <dgm:presLayoutVars>
          <dgm:bulletEnabled val="1"/>
        </dgm:presLayoutVars>
      </dgm:prSet>
      <dgm:spPr/>
    </dgm:pt>
    <dgm:pt modelId="{70302FAD-0E46-41BF-B883-CEC7528AA865}" type="pres">
      <dgm:prSet presAssocID="{F1293990-6C10-4F3D-9B15-31A32DA76468}" presName="sibTrans" presStyleCnt="0"/>
      <dgm:spPr/>
    </dgm:pt>
    <dgm:pt modelId="{1CB945B1-1DBD-480F-B682-0B309A49D335}" type="pres">
      <dgm:prSet presAssocID="{A32D1E9F-6A06-47F9-9BC8-A04D20E8B871}" presName="node" presStyleLbl="node1" presStyleIdx="3" presStyleCnt="4">
        <dgm:presLayoutVars>
          <dgm:bulletEnabled val="1"/>
        </dgm:presLayoutVars>
      </dgm:prSet>
      <dgm:spPr/>
    </dgm:pt>
  </dgm:ptLst>
  <dgm:cxnLst>
    <dgm:cxn modelId="{E7AAB038-7F0E-4AE5-A545-9983BA2891E7}" type="presOf" srcId="{ED820963-16CA-4181-8E32-DF96CD092968}" destId="{3EB31448-3519-48E5-9A25-F8E1AAEEE74C}" srcOrd="0" destOrd="0" presId="urn:microsoft.com/office/officeart/2005/8/layout/default"/>
    <dgm:cxn modelId="{AE591B50-484B-4BC4-95A2-8F445E5F89F2}" srcId="{16D953B8-C7F2-45C6-8C2E-F879273C9AFB}" destId="{A32D1E9F-6A06-47F9-9BC8-A04D20E8B871}" srcOrd="3" destOrd="0" parTransId="{29FC0CA2-55CC-46FB-BBE9-90A81643BCE1}" sibTransId="{1483A4A5-131B-4E0A-B9DD-FAA98BBB0256}"/>
    <dgm:cxn modelId="{C2809C52-3279-4822-8CE9-5A4B57ED22B7}" type="presOf" srcId="{91B8546D-4ACB-4BC0-9C7D-30D5D1AD2138}" destId="{5D9AD03B-F605-4615-BAEE-8E00A860EBFE}" srcOrd="0" destOrd="0" presId="urn:microsoft.com/office/officeart/2005/8/layout/default"/>
    <dgm:cxn modelId="{1E141576-9D9D-45AE-98DA-780B6F87DB96}" type="presOf" srcId="{A32D1E9F-6A06-47F9-9BC8-A04D20E8B871}" destId="{1CB945B1-1DBD-480F-B682-0B309A49D335}" srcOrd="0" destOrd="0" presId="urn:microsoft.com/office/officeart/2005/8/layout/default"/>
    <dgm:cxn modelId="{D7ABA97A-059D-433E-B40A-537AC85F382E}" type="presOf" srcId="{15214BC5-D2DE-461E-8BC5-3BD03E6D3F24}" destId="{835045DC-2E4D-498C-8E4C-05D3F49C57F0}" srcOrd="0" destOrd="0" presId="urn:microsoft.com/office/officeart/2005/8/layout/default"/>
    <dgm:cxn modelId="{4C19C299-F29D-4BE8-A3ED-1190C7B9874D}" srcId="{16D953B8-C7F2-45C6-8C2E-F879273C9AFB}" destId="{15214BC5-D2DE-461E-8BC5-3BD03E6D3F24}" srcOrd="2" destOrd="0" parTransId="{B653DC45-9C83-42F6-8081-7CC27586B659}" sibTransId="{F1293990-6C10-4F3D-9B15-31A32DA76468}"/>
    <dgm:cxn modelId="{E7E43CA1-B993-4A0A-8021-7AA07CAF4F1A}" type="presOf" srcId="{16D953B8-C7F2-45C6-8C2E-F879273C9AFB}" destId="{0E28D7C6-FA3E-4E78-BB17-40C6943F3A17}" srcOrd="0" destOrd="0" presId="urn:microsoft.com/office/officeart/2005/8/layout/default"/>
    <dgm:cxn modelId="{FDCBBEE2-B60E-4E54-921F-CC135C988B47}" srcId="{16D953B8-C7F2-45C6-8C2E-F879273C9AFB}" destId="{91B8546D-4ACB-4BC0-9C7D-30D5D1AD2138}" srcOrd="1" destOrd="0" parTransId="{4E31FDC7-1018-4326-94BB-B879E3E95440}" sibTransId="{C323DE38-DEAF-430A-BDA4-E0E361625E34}"/>
    <dgm:cxn modelId="{5A6755FC-5632-4499-8BB2-7AB0DEE9398C}" srcId="{16D953B8-C7F2-45C6-8C2E-F879273C9AFB}" destId="{ED820963-16CA-4181-8E32-DF96CD092968}" srcOrd="0" destOrd="0" parTransId="{2ACFBB21-4633-4B33-96C7-041EDD2D5424}" sibTransId="{55BF20CE-C3CB-4108-9076-22F2A5CDC1F9}"/>
    <dgm:cxn modelId="{049EF93B-79E7-4BD9-937E-A0F55F3DF472}" type="presParOf" srcId="{0E28D7C6-FA3E-4E78-BB17-40C6943F3A17}" destId="{3EB31448-3519-48E5-9A25-F8E1AAEEE74C}" srcOrd="0" destOrd="0" presId="urn:microsoft.com/office/officeart/2005/8/layout/default"/>
    <dgm:cxn modelId="{6440BC7D-8D1A-4724-8F27-9CFDF3309770}" type="presParOf" srcId="{0E28D7C6-FA3E-4E78-BB17-40C6943F3A17}" destId="{9D7D431B-3893-4C3D-8D21-923766100DFF}" srcOrd="1" destOrd="0" presId="urn:microsoft.com/office/officeart/2005/8/layout/default"/>
    <dgm:cxn modelId="{ADB67E01-B521-4226-9B59-FA33EE658405}" type="presParOf" srcId="{0E28D7C6-FA3E-4E78-BB17-40C6943F3A17}" destId="{5D9AD03B-F605-4615-BAEE-8E00A860EBFE}" srcOrd="2" destOrd="0" presId="urn:microsoft.com/office/officeart/2005/8/layout/default"/>
    <dgm:cxn modelId="{393F9C0B-46FF-48A6-A13D-EFF1B41B41A0}" type="presParOf" srcId="{0E28D7C6-FA3E-4E78-BB17-40C6943F3A17}" destId="{A4FF2F98-A5A9-424D-8A71-8FA417DB7339}" srcOrd="3" destOrd="0" presId="urn:microsoft.com/office/officeart/2005/8/layout/default"/>
    <dgm:cxn modelId="{03709F6F-54FF-4CF8-974A-85EFF4D18E27}" type="presParOf" srcId="{0E28D7C6-FA3E-4E78-BB17-40C6943F3A17}" destId="{835045DC-2E4D-498C-8E4C-05D3F49C57F0}" srcOrd="4" destOrd="0" presId="urn:microsoft.com/office/officeart/2005/8/layout/default"/>
    <dgm:cxn modelId="{05D46B1F-26A8-4502-84BA-04C455FE96A0}" type="presParOf" srcId="{0E28D7C6-FA3E-4E78-BB17-40C6943F3A17}" destId="{70302FAD-0E46-41BF-B883-CEC7528AA865}" srcOrd="5" destOrd="0" presId="urn:microsoft.com/office/officeart/2005/8/layout/default"/>
    <dgm:cxn modelId="{F49216AF-5BA1-4DA1-8E30-92524EF990F6}" type="presParOf" srcId="{0E28D7C6-FA3E-4E78-BB17-40C6943F3A17}" destId="{1CB945B1-1DBD-480F-B682-0B309A49D335}" srcOrd="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8FF5890-3423-44D3-A7A2-C32E5EED417E}" type="doc">
      <dgm:prSet loTypeId="urn:microsoft.com/office/officeart/2005/8/layout/architecture" loCatId="list" qsTypeId="urn:microsoft.com/office/officeart/2005/8/quickstyle/simple1" qsCatId="simple" csTypeId="urn:microsoft.com/office/officeart/2005/8/colors/accent1_2" csCatId="accent1" phldr="1"/>
      <dgm:spPr/>
      <dgm:t>
        <a:bodyPr/>
        <a:lstStyle/>
        <a:p>
          <a:endParaRPr lang="it-IT"/>
        </a:p>
      </dgm:t>
    </dgm:pt>
    <dgm:pt modelId="{00A813B1-9845-4EEB-B07E-C64237E1CCF5}">
      <dgm:prSet phldrT="[Text]" custT="1"/>
      <dgm:spPr>
        <a:solidFill>
          <a:srgbClr val="21572F"/>
        </a:solidFill>
      </dgm:spPr>
      <dgm:t>
        <a:bodyPr/>
        <a:lstStyle/>
        <a:p>
          <a:r>
            <a:rPr lang="en-AU" sz="1600" noProof="0" dirty="0">
              <a:latin typeface="Arial" panose="020B0604020202020204" pitchFamily="34" charset="0"/>
              <a:cs typeface="Arial" panose="020B0604020202020204" pitchFamily="34" charset="0"/>
            </a:rPr>
            <a:t>Simplification of tax system</a:t>
          </a:r>
        </a:p>
      </dgm:t>
    </dgm:pt>
    <dgm:pt modelId="{ABFC1C8E-DE22-4CC1-8518-16BB5AFA4CD0}" type="parTrans" cxnId="{C5773624-9C70-458D-A16A-D86980594D5A}">
      <dgm:prSet/>
      <dgm:spPr/>
      <dgm:t>
        <a:bodyPr/>
        <a:lstStyle/>
        <a:p>
          <a:endParaRPr lang="en-AU" noProof="0" dirty="0"/>
        </a:p>
      </dgm:t>
    </dgm:pt>
    <dgm:pt modelId="{F55DD5D0-2502-42DB-A53C-2ED1C0626152}" type="sibTrans" cxnId="{C5773624-9C70-458D-A16A-D86980594D5A}">
      <dgm:prSet/>
      <dgm:spPr/>
      <dgm:t>
        <a:bodyPr/>
        <a:lstStyle/>
        <a:p>
          <a:endParaRPr lang="en-AU" noProof="0" dirty="0"/>
        </a:p>
      </dgm:t>
    </dgm:pt>
    <dgm:pt modelId="{27A1D8FC-0AF9-41B9-8ED1-786DCAAA15C8}">
      <dgm:prSet custT="1"/>
      <dgm:spPr>
        <a:solidFill>
          <a:srgbClr val="21572F"/>
        </a:solidFill>
      </dgm:spPr>
      <dgm:t>
        <a:bodyPr/>
        <a:lstStyle/>
        <a:p>
          <a:r>
            <a:rPr lang="en-AU" sz="1600" noProof="0" dirty="0">
              <a:latin typeface="Arial" panose="020B0604020202020204" pitchFamily="34" charset="0"/>
              <a:cs typeface="Arial" panose="020B0604020202020204" pitchFamily="34" charset="0"/>
            </a:rPr>
            <a:t>Combating tax evasion and tax fraud</a:t>
          </a:r>
        </a:p>
      </dgm:t>
    </dgm:pt>
    <dgm:pt modelId="{AE55A882-4115-45CB-BA91-F82D87C35C8C}" type="parTrans" cxnId="{DB9C1AF7-3C5A-49FB-A8E3-DA2EDC836364}">
      <dgm:prSet/>
      <dgm:spPr/>
      <dgm:t>
        <a:bodyPr/>
        <a:lstStyle/>
        <a:p>
          <a:endParaRPr lang="en-AU" noProof="0" dirty="0"/>
        </a:p>
      </dgm:t>
    </dgm:pt>
    <dgm:pt modelId="{46E7B99F-A581-46F9-84F2-9982AF43F125}" type="sibTrans" cxnId="{DB9C1AF7-3C5A-49FB-A8E3-DA2EDC836364}">
      <dgm:prSet/>
      <dgm:spPr/>
      <dgm:t>
        <a:bodyPr/>
        <a:lstStyle/>
        <a:p>
          <a:endParaRPr lang="en-AU" noProof="0" dirty="0"/>
        </a:p>
      </dgm:t>
    </dgm:pt>
    <dgm:pt modelId="{BE01B937-FF33-4949-A7DC-4B647807FE55}">
      <dgm:prSet custT="1"/>
      <dgm:spPr>
        <a:solidFill>
          <a:srgbClr val="21572F"/>
        </a:solidFill>
      </dgm:spPr>
      <dgm:t>
        <a:bodyPr/>
        <a:lstStyle/>
        <a:p>
          <a:r>
            <a:rPr lang="en-AU" sz="1600" noProof="0" dirty="0">
              <a:latin typeface="Arial" panose="020B0604020202020204" pitchFamily="34" charset="0"/>
              <a:cs typeface="Arial" panose="020B0604020202020204" pitchFamily="34" charset="0"/>
            </a:rPr>
            <a:t>Removing unjustified tax exemptions</a:t>
          </a:r>
        </a:p>
      </dgm:t>
    </dgm:pt>
    <dgm:pt modelId="{50CAE55C-D9EC-4B8D-B597-FD672D119E45}" type="parTrans" cxnId="{2F5A4008-0A0C-4153-8D11-5DBBC4EB4EDA}">
      <dgm:prSet/>
      <dgm:spPr/>
      <dgm:t>
        <a:bodyPr/>
        <a:lstStyle/>
        <a:p>
          <a:endParaRPr lang="en-AU" noProof="0" dirty="0"/>
        </a:p>
      </dgm:t>
    </dgm:pt>
    <dgm:pt modelId="{CCCB7549-3E0F-48F3-8549-F1392C187FA8}" type="sibTrans" cxnId="{2F5A4008-0A0C-4153-8D11-5DBBC4EB4EDA}">
      <dgm:prSet/>
      <dgm:spPr/>
      <dgm:t>
        <a:bodyPr/>
        <a:lstStyle/>
        <a:p>
          <a:endParaRPr lang="en-AU" noProof="0" dirty="0"/>
        </a:p>
      </dgm:t>
    </dgm:pt>
    <dgm:pt modelId="{D703C9E8-828D-4F6C-BCAC-9CE6F27AEDB4}">
      <dgm:prSet custT="1"/>
      <dgm:spPr>
        <a:solidFill>
          <a:srgbClr val="21572F"/>
        </a:solidFill>
      </dgm:spPr>
      <dgm:t>
        <a:bodyPr/>
        <a:lstStyle/>
        <a:p>
          <a:r>
            <a:rPr lang="en-AU" sz="1600" noProof="0" dirty="0">
              <a:latin typeface="Arial" panose="020B0604020202020204" pitchFamily="34" charset="0"/>
              <a:cs typeface="Arial" panose="020B0604020202020204" pitchFamily="34" charset="0"/>
            </a:rPr>
            <a:t>Strengthening the exchange of relevant information in the EU and beyond</a:t>
          </a:r>
        </a:p>
      </dgm:t>
    </dgm:pt>
    <dgm:pt modelId="{FA1760D8-E5C0-428A-B989-2C5C72D0902E}" type="parTrans" cxnId="{E7519DE1-5ECE-400E-A456-5950DF554583}">
      <dgm:prSet/>
      <dgm:spPr/>
      <dgm:t>
        <a:bodyPr/>
        <a:lstStyle/>
        <a:p>
          <a:endParaRPr lang="en-AU" noProof="0" dirty="0"/>
        </a:p>
      </dgm:t>
    </dgm:pt>
    <dgm:pt modelId="{1BB5CFFC-09D6-4D5C-BABA-F9578EB82353}" type="sibTrans" cxnId="{E7519DE1-5ECE-400E-A456-5950DF554583}">
      <dgm:prSet/>
      <dgm:spPr/>
      <dgm:t>
        <a:bodyPr/>
        <a:lstStyle/>
        <a:p>
          <a:endParaRPr lang="en-AU" noProof="0" dirty="0"/>
        </a:p>
      </dgm:t>
    </dgm:pt>
    <dgm:pt modelId="{35D1B930-4E60-49C1-843A-A4E7E9C2FCDE}">
      <dgm:prSet custT="1"/>
      <dgm:spPr>
        <a:solidFill>
          <a:srgbClr val="21572F"/>
        </a:solidFill>
      </dgm:spPr>
      <dgm:t>
        <a:bodyPr/>
        <a:lstStyle/>
        <a:p>
          <a:r>
            <a:rPr lang="en-AU" sz="1600" noProof="0" dirty="0">
              <a:latin typeface="Arial" panose="020B0604020202020204" pitchFamily="34" charset="0"/>
              <a:cs typeface="Arial" panose="020B0604020202020204" pitchFamily="34" charset="0"/>
            </a:rPr>
            <a:t>Addressing the challenges of international business taxation arising from the globalisation and digitalisation of the economy.</a:t>
          </a:r>
        </a:p>
      </dgm:t>
    </dgm:pt>
    <dgm:pt modelId="{B8C68A4B-5301-47AA-8AFC-D06E0B9C680A}" type="parTrans" cxnId="{A81A2BAB-D5ED-45EE-8C95-F90E79E4747A}">
      <dgm:prSet/>
      <dgm:spPr/>
      <dgm:t>
        <a:bodyPr/>
        <a:lstStyle/>
        <a:p>
          <a:endParaRPr lang="en-AU" noProof="0" dirty="0"/>
        </a:p>
      </dgm:t>
    </dgm:pt>
    <dgm:pt modelId="{85DF78B5-E16B-49B2-9571-DD746352CB8F}" type="sibTrans" cxnId="{A81A2BAB-D5ED-45EE-8C95-F90E79E4747A}">
      <dgm:prSet/>
      <dgm:spPr/>
      <dgm:t>
        <a:bodyPr/>
        <a:lstStyle/>
        <a:p>
          <a:endParaRPr lang="en-AU" noProof="0" dirty="0"/>
        </a:p>
      </dgm:t>
    </dgm:pt>
    <dgm:pt modelId="{715F2A06-3066-4537-A9A3-39996C5E319B}" type="pres">
      <dgm:prSet presAssocID="{B8FF5890-3423-44D3-A7A2-C32E5EED417E}" presName="Name0" presStyleCnt="0">
        <dgm:presLayoutVars>
          <dgm:chPref val="1"/>
          <dgm:dir/>
          <dgm:animOne val="branch"/>
          <dgm:animLvl val="lvl"/>
          <dgm:resizeHandles/>
        </dgm:presLayoutVars>
      </dgm:prSet>
      <dgm:spPr/>
    </dgm:pt>
    <dgm:pt modelId="{0AA2E037-D869-40C8-8038-58061DF1AF34}" type="pres">
      <dgm:prSet presAssocID="{00A813B1-9845-4EEB-B07E-C64237E1CCF5}" presName="vertOne" presStyleCnt="0"/>
      <dgm:spPr/>
    </dgm:pt>
    <dgm:pt modelId="{E05C0B69-A3DC-4CAB-BD43-4EC2084985E6}" type="pres">
      <dgm:prSet presAssocID="{00A813B1-9845-4EEB-B07E-C64237E1CCF5}" presName="txOne" presStyleLbl="node0" presStyleIdx="0" presStyleCnt="5">
        <dgm:presLayoutVars>
          <dgm:chPref val="3"/>
        </dgm:presLayoutVars>
      </dgm:prSet>
      <dgm:spPr/>
    </dgm:pt>
    <dgm:pt modelId="{A19BEB63-7967-47B5-8FFE-1DABDE50667A}" type="pres">
      <dgm:prSet presAssocID="{00A813B1-9845-4EEB-B07E-C64237E1CCF5}" presName="horzOne" presStyleCnt="0"/>
      <dgm:spPr/>
    </dgm:pt>
    <dgm:pt modelId="{FE91DA87-BFCC-4825-9F3E-DAFB9EE6B38F}" type="pres">
      <dgm:prSet presAssocID="{F55DD5D0-2502-42DB-A53C-2ED1C0626152}" presName="sibSpaceOne" presStyleCnt="0"/>
      <dgm:spPr/>
    </dgm:pt>
    <dgm:pt modelId="{F1E37CAE-B59C-4A0F-976A-BDEA34B5A4B2}" type="pres">
      <dgm:prSet presAssocID="{27A1D8FC-0AF9-41B9-8ED1-786DCAAA15C8}" presName="vertOne" presStyleCnt="0"/>
      <dgm:spPr/>
    </dgm:pt>
    <dgm:pt modelId="{DAD86CC2-783D-4A7E-9D6A-8FDACA0BAE85}" type="pres">
      <dgm:prSet presAssocID="{27A1D8FC-0AF9-41B9-8ED1-786DCAAA15C8}" presName="txOne" presStyleLbl="node0" presStyleIdx="1" presStyleCnt="5">
        <dgm:presLayoutVars>
          <dgm:chPref val="3"/>
        </dgm:presLayoutVars>
      </dgm:prSet>
      <dgm:spPr/>
    </dgm:pt>
    <dgm:pt modelId="{B93FE20B-E43E-4A94-851F-B20641225283}" type="pres">
      <dgm:prSet presAssocID="{27A1D8FC-0AF9-41B9-8ED1-786DCAAA15C8}" presName="horzOne" presStyleCnt="0"/>
      <dgm:spPr/>
    </dgm:pt>
    <dgm:pt modelId="{A0076BAB-AE84-488F-9E91-7B59B74F754A}" type="pres">
      <dgm:prSet presAssocID="{46E7B99F-A581-46F9-84F2-9982AF43F125}" presName="sibSpaceOne" presStyleCnt="0"/>
      <dgm:spPr/>
    </dgm:pt>
    <dgm:pt modelId="{B79EE10E-EFC0-4977-BDB6-9625BBC1C98D}" type="pres">
      <dgm:prSet presAssocID="{BE01B937-FF33-4949-A7DC-4B647807FE55}" presName="vertOne" presStyleCnt="0"/>
      <dgm:spPr/>
    </dgm:pt>
    <dgm:pt modelId="{4077CE57-4A79-40A6-AF65-36EBE949F500}" type="pres">
      <dgm:prSet presAssocID="{BE01B937-FF33-4949-A7DC-4B647807FE55}" presName="txOne" presStyleLbl="node0" presStyleIdx="2" presStyleCnt="5">
        <dgm:presLayoutVars>
          <dgm:chPref val="3"/>
        </dgm:presLayoutVars>
      </dgm:prSet>
      <dgm:spPr/>
    </dgm:pt>
    <dgm:pt modelId="{BEAD39FA-4F9F-4EB6-826B-93FF844C8771}" type="pres">
      <dgm:prSet presAssocID="{BE01B937-FF33-4949-A7DC-4B647807FE55}" presName="horzOne" presStyleCnt="0"/>
      <dgm:spPr/>
    </dgm:pt>
    <dgm:pt modelId="{8572E04F-73CD-44D8-8AF0-171D140DC656}" type="pres">
      <dgm:prSet presAssocID="{CCCB7549-3E0F-48F3-8549-F1392C187FA8}" presName="sibSpaceOne" presStyleCnt="0"/>
      <dgm:spPr/>
    </dgm:pt>
    <dgm:pt modelId="{18F79260-4F08-446A-8304-F5E439242FB8}" type="pres">
      <dgm:prSet presAssocID="{D703C9E8-828D-4F6C-BCAC-9CE6F27AEDB4}" presName="vertOne" presStyleCnt="0"/>
      <dgm:spPr/>
    </dgm:pt>
    <dgm:pt modelId="{EAE07932-02D6-4426-A7B7-7A7813F093FF}" type="pres">
      <dgm:prSet presAssocID="{D703C9E8-828D-4F6C-BCAC-9CE6F27AEDB4}" presName="txOne" presStyleLbl="node0" presStyleIdx="3" presStyleCnt="5">
        <dgm:presLayoutVars>
          <dgm:chPref val="3"/>
        </dgm:presLayoutVars>
      </dgm:prSet>
      <dgm:spPr/>
    </dgm:pt>
    <dgm:pt modelId="{A0DBF252-62C6-4E6F-85E0-67934CEAA9D5}" type="pres">
      <dgm:prSet presAssocID="{D703C9E8-828D-4F6C-BCAC-9CE6F27AEDB4}" presName="horzOne" presStyleCnt="0"/>
      <dgm:spPr/>
    </dgm:pt>
    <dgm:pt modelId="{09619C8E-D760-4279-90CA-54E449BD2261}" type="pres">
      <dgm:prSet presAssocID="{1BB5CFFC-09D6-4D5C-BABA-F9578EB82353}" presName="sibSpaceOne" presStyleCnt="0"/>
      <dgm:spPr/>
    </dgm:pt>
    <dgm:pt modelId="{97DD0CCA-E870-4B68-A7D5-9E34C331A2D0}" type="pres">
      <dgm:prSet presAssocID="{35D1B930-4E60-49C1-843A-A4E7E9C2FCDE}" presName="vertOne" presStyleCnt="0"/>
      <dgm:spPr/>
    </dgm:pt>
    <dgm:pt modelId="{8FD7C538-78E4-4045-9EA4-9EE686C52152}" type="pres">
      <dgm:prSet presAssocID="{35D1B930-4E60-49C1-843A-A4E7E9C2FCDE}" presName="txOne" presStyleLbl="node0" presStyleIdx="4" presStyleCnt="5">
        <dgm:presLayoutVars>
          <dgm:chPref val="3"/>
        </dgm:presLayoutVars>
      </dgm:prSet>
      <dgm:spPr/>
    </dgm:pt>
    <dgm:pt modelId="{7FA9275B-7AF3-4DFD-AC59-C493D10DFB73}" type="pres">
      <dgm:prSet presAssocID="{35D1B930-4E60-49C1-843A-A4E7E9C2FCDE}" presName="horzOne" presStyleCnt="0"/>
      <dgm:spPr/>
    </dgm:pt>
  </dgm:ptLst>
  <dgm:cxnLst>
    <dgm:cxn modelId="{2F5A4008-0A0C-4153-8D11-5DBBC4EB4EDA}" srcId="{B8FF5890-3423-44D3-A7A2-C32E5EED417E}" destId="{BE01B937-FF33-4949-A7DC-4B647807FE55}" srcOrd="2" destOrd="0" parTransId="{50CAE55C-D9EC-4B8D-B597-FD672D119E45}" sibTransId="{CCCB7549-3E0F-48F3-8549-F1392C187FA8}"/>
    <dgm:cxn modelId="{C5773624-9C70-458D-A16A-D86980594D5A}" srcId="{B8FF5890-3423-44D3-A7A2-C32E5EED417E}" destId="{00A813B1-9845-4EEB-B07E-C64237E1CCF5}" srcOrd="0" destOrd="0" parTransId="{ABFC1C8E-DE22-4CC1-8518-16BB5AFA4CD0}" sibTransId="{F55DD5D0-2502-42DB-A53C-2ED1C0626152}"/>
    <dgm:cxn modelId="{9C781427-74CF-4D30-885C-0E60714CF367}" type="presOf" srcId="{35D1B930-4E60-49C1-843A-A4E7E9C2FCDE}" destId="{8FD7C538-78E4-4045-9EA4-9EE686C52152}" srcOrd="0" destOrd="0" presId="urn:microsoft.com/office/officeart/2005/8/layout/architecture"/>
    <dgm:cxn modelId="{1D79C85D-05BC-4125-9AB4-A32F112E7ED2}" type="presOf" srcId="{BE01B937-FF33-4949-A7DC-4B647807FE55}" destId="{4077CE57-4A79-40A6-AF65-36EBE949F500}" srcOrd="0" destOrd="0" presId="urn:microsoft.com/office/officeart/2005/8/layout/architecture"/>
    <dgm:cxn modelId="{6E0A187E-59F2-4C5C-8E58-4DCBCBD3DDEF}" type="presOf" srcId="{B8FF5890-3423-44D3-A7A2-C32E5EED417E}" destId="{715F2A06-3066-4537-A9A3-39996C5E319B}" srcOrd="0" destOrd="0" presId="urn:microsoft.com/office/officeart/2005/8/layout/architecture"/>
    <dgm:cxn modelId="{08EC53A8-093D-4749-9C40-EFA8E7D0E085}" type="presOf" srcId="{27A1D8FC-0AF9-41B9-8ED1-786DCAAA15C8}" destId="{DAD86CC2-783D-4A7E-9D6A-8FDACA0BAE85}" srcOrd="0" destOrd="0" presId="urn:microsoft.com/office/officeart/2005/8/layout/architecture"/>
    <dgm:cxn modelId="{A81A2BAB-D5ED-45EE-8C95-F90E79E4747A}" srcId="{B8FF5890-3423-44D3-A7A2-C32E5EED417E}" destId="{35D1B930-4E60-49C1-843A-A4E7E9C2FCDE}" srcOrd="4" destOrd="0" parTransId="{B8C68A4B-5301-47AA-8AFC-D06E0B9C680A}" sibTransId="{85DF78B5-E16B-49B2-9571-DD746352CB8F}"/>
    <dgm:cxn modelId="{732BC5C7-60CB-48CC-BDC1-0E4B94E3D065}" type="presOf" srcId="{D703C9E8-828D-4F6C-BCAC-9CE6F27AEDB4}" destId="{EAE07932-02D6-4426-A7B7-7A7813F093FF}" srcOrd="0" destOrd="0" presId="urn:microsoft.com/office/officeart/2005/8/layout/architecture"/>
    <dgm:cxn modelId="{36893BCA-A476-4669-A01F-316B44A729B9}" type="presOf" srcId="{00A813B1-9845-4EEB-B07E-C64237E1CCF5}" destId="{E05C0B69-A3DC-4CAB-BD43-4EC2084985E6}" srcOrd="0" destOrd="0" presId="urn:microsoft.com/office/officeart/2005/8/layout/architecture"/>
    <dgm:cxn modelId="{E7519DE1-5ECE-400E-A456-5950DF554583}" srcId="{B8FF5890-3423-44D3-A7A2-C32E5EED417E}" destId="{D703C9E8-828D-4F6C-BCAC-9CE6F27AEDB4}" srcOrd="3" destOrd="0" parTransId="{FA1760D8-E5C0-428A-B989-2C5C72D0902E}" sibTransId="{1BB5CFFC-09D6-4D5C-BABA-F9578EB82353}"/>
    <dgm:cxn modelId="{DB9C1AF7-3C5A-49FB-A8E3-DA2EDC836364}" srcId="{B8FF5890-3423-44D3-A7A2-C32E5EED417E}" destId="{27A1D8FC-0AF9-41B9-8ED1-786DCAAA15C8}" srcOrd="1" destOrd="0" parTransId="{AE55A882-4115-45CB-BA91-F82D87C35C8C}" sibTransId="{46E7B99F-A581-46F9-84F2-9982AF43F125}"/>
    <dgm:cxn modelId="{8F759EBB-B1E0-40F2-BE29-4064B7203495}" type="presParOf" srcId="{715F2A06-3066-4537-A9A3-39996C5E319B}" destId="{0AA2E037-D869-40C8-8038-58061DF1AF34}" srcOrd="0" destOrd="0" presId="urn:microsoft.com/office/officeart/2005/8/layout/architecture"/>
    <dgm:cxn modelId="{7CF6BD41-6386-4D92-B42E-D3C266B8629E}" type="presParOf" srcId="{0AA2E037-D869-40C8-8038-58061DF1AF34}" destId="{E05C0B69-A3DC-4CAB-BD43-4EC2084985E6}" srcOrd="0" destOrd="0" presId="urn:microsoft.com/office/officeart/2005/8/layout/architecture"/>
    <dgm:cxn modelId="{85ECCEE6-C988-44CF-8EA5-05E19D51F099}" type="presParOf" srcId="{0AA2E037-D869-40C8-8038-58061DF1AF34}" destId="{A19BEB63-7967-47B5-8FFE-1DABDE50667A}" srcOrd="1" destOrd="0" presId="urn:microsoft.com/office/officeart/2005/8/layout/architecture"/>
    <dgm:cxn modelId="{721798DB-0A2E-494B-968C-A78903115531}" type="presParOf" srcId="{715F2A06-3066-4537-A9A3-39996C5E319B}" destId="{FE91DA87-BFCC-4825-9F3E-DAFB9EE6B38F}" srcOrd="1" destOrd="0" presId="urn:microsoft.com/office/officeart/2005/8/layout/architecture"/>
    <dgm:cxn modelId="{F6EE8EF0-780E-47D2-B045-93E8DA53EC94}" type="presParOf" srcId="{715F2A06-3066-4537-A9A3-39996C5E319B}" destId="{F1E37CAE-B59C-4A0F-976A-BDEA34B5A4B2}" srcOrd="2" destOrd="0" presId="urn:microsoft.com/office/officeart/2005/8/layout/architecture"/>
    <dgm:cxn modelId="{F82AFD52-4C71-4B47-87CA-2463F12C9F24}" type="presParOf" srcId="{F1E37CAE-B59C-4A0F-976A-BDEA34B5A4B2}" destId="{DAD86CC2-783D-4A7E-9D6A-8FDACA0BAE85}" srcOrd="0" destOrd="0" presId="urn:microsoft.com/office/officeart/2005/8/layout/architecture"/>
    <dgm:cxn modelId="{B1ABFA81-61D7-4293-A13C-D72B00003C9C}" type="presParOf" srcId="{F1E37CAE-B59C-4A0F-976A-BDEA34B5A4B2}" destId="{B93FE20B-E43E-4A94-851F-B20641225283}" srcOrd="1" destOrd="0" presId="urn:microsoft.com/office/officeart/2005/8/layout/architecture"/>
    <dgm:cxn modelId="{9675708E-A679-4309-98D4-F7CEDEDE8F55}" type="presParOf" srcId="{715F2A06-3066-4537-A9A3-39996C5E319B}" destId="{A0076BAB-AE84-488F-9E91-7B59B74F754A}" srcOrd="3" destOrd="0" presId="urn:microsoft.com/office/officeart/2005/8/layout/architecture"/>
    <dgm:cxn modelId="{A830B076-955E-4A8F-8CA5-9F00E490BE08}" type="presParOf" srcId="{715F2A06-3066-4537-A9A3-39996C5E319B}" destId="{B79EE10E-EFC0-4977-BDB6-9625BBC1C98D}" srcOrd="4" destOrd="0" presId="urn:microsoft.com/office/officeart/2005/8/layout/architecture"/>
    <dgm:cxn modelId="{21B9DC21-B173-44BB-8FAF-4D57CE7E19E3}" type="presParOf" srcId="{B79EE10E-EFC0-4977-BDB6-9625BBC1C98D}" destId="{4077CE57-4A79-40A6-AF65-36EBE949F500}" srcOrd="0" destOrd="0" presId="urn:microsoft.com/office/officeart/2005/8/layout/architecture"/>
    <dgm:cxn modelId="{FFC42BD3-293F-4D62-8519-455C723E5A02}" type="presParOf" srcId="{B79EE10E-EFC0-4977-BDB6-9625BBC1C98D}" destId="{BEAD39FA-4F9F-4EB6-826B-93FF844C8771}" srcOrd="1" destOrd="0" presId="urn:microsoft.com/office/officeart/2005/8/layout/architecture"/>
    <dgm:cxn modelId="{5A6974AB-B8DA-432C-8D49-2F0B5CA25B10}" type="presParOf" srcId="{715F2A06-3066-4537-A9A3-39996C5E319B}" destId="{8572E04F-73CD-44D8-8AF0-171D140DC656}" srcOrd="5" destOrd="0" presId="urn:microsoft.com/office/officeart/2005/8/layout/architecture"/>
    <dgm:cxn modelId="{B0A08FC2-7476-4CBF-8802-C70F43B0F8EA}" type="presParOf" srcId="{715F2A06-3066-4537-A9A3-39996C5E319B}" destId="{18F79260-4F08-446A-8304-F5E439242FB8}" srcOrd="6" destOrd="0" presId="urn:microsoft.com/office/officeart/2005/8/layout/architecture"/>
    <dgm:cxn modelId="{3EEA2234-D60C-4040-A975-29F69C60CF6C}" type="presParOf" srcId="{18F79260-4F08-446A-8304-F5E439242FB8}" destId="{EAE07932-02D6-4426-A7B7-7A7813F093FF}" srcOrd="0" destOrd="0" presId="urn:microsoft.com/office/officeart/2005/8/layout/architecture"/>
    <dgm:cxn modelId="{2AF4009F-054F-4142-9ED9-077246EA125A}" type="presParOf" srcId="{18F79260-4F08-446A-8304-F5E439242FB8}" destId="{A0DBF252-62C6-4E6F-85E0-67934CEAA9D5}" srcOrd="1" destOrd="0" presId="urn:microsoft.com/office/officeart/2005/8/layout/architecture"/>
    <dgm:cxn modelId="{EA436177-260D-41E9-8E3A-E81501C5727C}" type="presParOf" srcId="{715F2A06-3066-4537-A9A3-39996C5E319B}" destId="{09619C8E-D760-4279-90CA-54E449BD2261}" srcOrd="7" destOrd="0" presId="urn:microsoft.com/office/officeart/2005/8/layout/architecture"/>
    <dgm:cxn modelId="{1DC47374-B27F-45BA-A280-48034B2D340C}" type="presParOf" srcId="{715F2A06-3066-4537-A9A3-39996C5E319B}" destId="{97DD0CCA-E870-4B68-A7D5-9E34C331A2D0}" srcOrd="8" destOrd="0" presId="urn:microsoft.com/office/officeart/2005/8/layout/architecture"/>
    <dgm:cxn modelId="{AC782C66-5D84-42AA-AC4D-60C66E812279}" type="presParOf" srcId="{97DD0CCA-E870-4B68-A7D5-9E34C331A2D0}" destId="{8FD7C538-78E4-4045-9EA4-9EE686C52152}" srcOrd="0" destOrd="0" presId="urn:microsoft.com/office/officeart/2005/8/layout/architecture"/>
    <dgm:cxn modelId="{8213FA47-4B6E-4BCF-B2A4-5075FBD90B2D}" type="presParOf" srcId="{97DD0CCA-E870-4B68-A7D5-9E34C331A2D0}" destId="{7FA9275B-7AF3-4DFD-AC59-C493D10DFB73}" srcOrd="1" destOrd="0" presId="urn:microsoft.com/office/officeart/2005/8/layout/architecture"/>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C2A34A3-ED87-4A14-9902-57AE0D1342F6}"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it-IT"/>
        </a:p>
      </dgm:t>
    </dgm:pt>
    <dgm:pt modelId="{5942ED93-FD6E-494A-BD60-A7DF1B71456E}" type="pres">
      <dgm:prSet presAssocID="{1C2A34A3-ED87-4A14-9902-57AE0D1342F6}" presName="Name0" presStyleCnt="0">
        <dgm:presLayoutVars>
          <dgm:dir/>
          <dgm:animLvl val="lvl"/>
          <dgm:resizeHandles val="exact"/>
        </dgm:presLayoutVars>
      </dgm:prSet>
      <dgm:spPr/>
    </dgm:pt>
    <dgm:pt modelId="{51E7CE68-02CD-4833-A9EC-59695125DEAA}" type="pres">
      <dgm:prSet presAssocID="{1C2A34A3-ED87-4A14-9902-57AE0D1342F6}" presName="tSp" presStyleCnt="0"/>
      <dgm:spPr/>
    </dgm:pt>
    <dgm:pt modelId="{86E6C11D-3DFE-4B7B-BD0A-6878A0DDAF17}" type="pres">
      <dgm:prSet presAssocID="{1C2A34A3-ED87-4A14-9902-57AE0D1342F6}" presName="bSp" presStyleCnt="0"/>
      <dgm:spPr/>
    </dgm:pt>
    <dgm:pt modelId="{08B0DA7E-175F-490F-8A13-8AA9BC8401CD}" type="pres">
      <dgm:prSet presAssocID="{1C2A34A3-ED87-4A14-9902-57AE0D1342F6}" presName="process" presStyleCnt="0"/>
      <dgm:spPr/>
    </dgm:pt>
  </dgm:ptLst>
  <dgm:cxnLst>
    <dgm:cxn modelId="{55BED646-94CB-4CCD-89B4-1B4437D9B8C5}" type="presOf" srcId="{1C2A34A3-ED87-4A14-9902-57AE0D1342F6}" destId="{5942ED93-FD6E-494A-BD60-A7DF1B71456E}" srcOrd="0" destOrd="0" presId="urn:microsoft.com/office/officeart/2005/8/layout/hProcess4"/>
    <dgm:cxn modelId="{FF7E594E-C1F7-4F5D-85CD-AAC1FCD418A2}" type="presParOf" srcId="{5942ED93-FD6E-494A-BD60-A7DF1B71456E}" destId="{51E7CE68-02CD-4833-A9EC-59695125DEAA}" srcOrd="0" destOrd="0" presId="urn:microsoft.com/office/officeart/2005/8/layout/hProcess4"/>
    <dgm:cxn modelId="{252EB5E9-C4BF-4B3D-B777-339735CE8EF0}" type="presParOf" srcId="{5942ED93-FD6E-494A-BD60-A7DF1B71456E}" destId="{86E6C11D-3DFE-4B7B-BD0A-6878A0DDAF17}" srcOrd="1" destOrd="0" presId="urn:microsoft.com/office/officeart/2005/8/layout/hProcess4"/>
    <dgm:cxn modelId="{877F2959-C6FE-40B8-A758-A39263177CAF}" type="presParOf" srcId="{5942ED93-FD6E-494A-BD60-A7DF1B71456E}" destId="{08B0DA7E-175F-490F-8A13-8AA9BC8401CD}" srcOrd="2"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FDF3371-DB84-4CAD-89A2-CAA331C4D70C}"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it-IT"/>
        </a:p>
      </dgm:t>
    </dgm:pt>
    <dgm:pt modelId="{EC08878D-3444-4883-A5E1-411C39205857}">
      <dgm:prSet phldrT="[Testo]" custT="1"/>
      <dgm:spPr>
        <a:xfrm>
          <a:off x="637159" y="0"/>
          <a:ext cx="928344" cy="464172"/>
        </a:xfrm>
        <a:solidFill>
          <a:srgbClr val="002060">
            <a:hueOff val="0"/>
            <a:satOff val="0"/>
            <a:lumOff val="0"/>
            <a:alphaOff val="0"/>
          </a:srgbClr>
        </a:solidFill>
        <a:ln w="22225" cap="flat" cmpd="sng" algn="ctr">
          <a:solidFill>
            <a:sysClr val="window" lastClr="FFFFFF">
              <a:hueOff val="0"/>
              <a:satOff val="0"/>
              <a:lumOff val="0"/>
              <a:alphaOff val="0"/>
            </a:sysClr>
          </a:solidFill>
          <a:prstDash val="solid"/>
        </a:ln>
        <a:effectLst/>
      </dgm:spPr>
      <dgm:t>
        <a:bodyPr/>
        <a:lstStyle/>
        <a:p>
          <a:r>
            <a:rPr lang="en-US" sz="1600" noProof="0" dirty="0">
              <a:solidFill>
                <a:sysClr val="window" lastClr="FFFFFF"/>
              </a:solidFill>
              <a:latin typeface="Rockwell Condensed" panose="02060603050405020104" pitchFamily="18" charset="0"/>
              <a:ea typeface="+mn-ea"/>
              <a:cs typeface="+mn-cs"/>
            </a:rPr>
            <a:t>Members</a:t>
          </a:r>
        </a:p>
      </dgm:t>
    </dgm:pt>
    <dgm:pt modelId="{A0D639A2-4296-4365-B24E-558384B35340}" type="parTrans" cxnId="{BC8D6AF2-51B5-48BC-8BA9-83E8F13E3990}">
      <dgm:prSet/>
      <dgm:spPr/>
      <dgm:t>
        <a:bodyPr/>
        <a:lstStyle/>
        <a:p>
          <a:endParaRPr lang="it-IT"/>
        </a:p>
      </dgm:t>
    </dgm:pt>
    <dgm:pt modelId="{2538091E-20E5-4FAE-87FF-E1EBD86D5594}" type="sibTrans" cxnId="{BC8D6AF2-51B5-48BC-8BA9-83E8F13E3990}">
      <dgm:prSet/>
      <dgm:spPr/>
      <dgm:t>
        <a:bodyPr/>
        <a:lstStyle/>
        <a:p>
          <a:endParaRPr lang="it-IT"/>
        </a:p>
      </dgm:t>
    </dgm:pt>
    <dgm:pt modelId="{7AC8159A-7E23-4029-846F-3F884ED8649A}">
      <dgm:prSet phldrT="[Testo]" custT="1"/>
      <dgm:spPr>
        <a:xfrm>
          <a:off x="803213" y="581233"/>
          <a:ext cx="742675" cy="464172"/>
        </a:xfr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ln>
        <a:effectLst/>
      </dgm:spPr>
      <dgm:t>
        <a:bodyPr/>
        <a:lstStyle/>
        <a:p>
          <a:r>
            <a:rPr lang="en-US" sz="1600" noProof="0" dirty="0">
              <a:solidFill>
                <a:sysClr val="windowText" lastClr="000000">
                  <a:hueOff val="0"/>
                  <a:satOff val="0"/>
                  <a:lumOff val="0"/>
                  <a:alphaOff val="0"/>
                </a:sysClr>
              </a:solidFill>
              <a:latin typeface="Rockwell Condensed" panose="02060603050405020104" pitchFamily="18" charset="0"/>
              <a:ea typeface="+mn-ea"/>
              <a:cs typeface="+mn-cs"/>
            </a:rPr>
            <a:t>CFE</a:t>
          </a:r>
        </a:p>
      </dgm:t>
    </dgm:pt>
    <dgm:pt modelId="{AB0EF493-CBAA-4AF7-90B4-E09C8C284124}" type="parTrans" cxnId="{742D921A-BD84-4174-B662-0FEFC75281E6}">
      <dgm:prSet/>
      <dgm:spPr>
        <a:xfrm>
          <a:off x="684274" y="464172"/>
          <a:ext cx="91440" cy="349147"/>
        </a:xfrm>
        <a:noFill/>
        <a:ln w="22225" cap="flat" cmpd="sng" algn="ctr">
          <a:solidFill>
            <a:srgbClr val="002060">
              <a:shade val="60000"/>
              <a:hueOff val="0"/>
              <a:satOff val="0"/>
              <a:lumOff val="0"/>
              <a:alphaOff val="0"/>
            </a:srgbClr>
          </a:solidFill>
          <a:prstDash val="solid"/>
        </a:ln>
        <a:effectLst/>
      </dgm:spPr>
      <dgm:t>
        <a:bodyPr/>
        <a:lstStyle/>
        <a:p>
          <a:endParaRPr lang="it-IT"/>
        </a:p>
      </dgm:t>
    </dgm:pt>
    <dgm:pt modelId="{E5E261E4-2E01-482E-B554-7DE9441729DC}" type="sibTrans" cxnId="{742D921A-BD84-4174-B662-0FEFC75281E6}">
      <dgm:prSet/>
      <dgm:spPr/>
      <dgm:t>
        <a:bodyPr/>
        <a:lstStyle/>
        <a:p>
          <a:endParaRPr lang="it-IT"/>
        </a:p>
      </dgm:t>
    </dgm:pt>
    <dgm:pt modelId="{7BF82821-630E-42C8-8A37-082BDF438038}">
      <dgm:prSet phldrT="[Testo]" custT="1"/>
      <dgm:spPr>
        <a:xfrm>
          <a:off x="1777975" y="1017"/>
          <a:ext cx="928344" cy="464172"/>
        </a:xfrm>
        <a:solidFill>
          <a:srgbClr val="002060">
            <a:hueOff val="0"/>
            <a:satOff val="0"/>
            <a:lumOff val="0"/>
            <a:alphaOff val="0"/>
          </a:srgbClr>
        </a:solidFill>
        <a:ln w="22225" cap="flat" cmpd="sng" algn="ctr">
          <a:solidFill>
            <a:sysClr val="window" lastClr="FFFFFF">
              <a:hueOff val="0"/>
              <a:satOff val="0"/>
              <a:lumOff val="0"/>
              <a:alphaOff val="0"/>
            </a:sysClr>
          </a:solidFill>
          <a:prstDash val="solid"/>
        </a:ln>
        <a:effectLst/>
      </dgm:spPr>
      <dgm:t>
        <a:bodyPr/>
        <a:lstStyle/>
        <a:p>
          <a:r>
            <a:rPr lang="en-US" sz="1600" noProof="0" dirty="0">
              <a:solidFill>
                <a:sysClr val="window" lastClr="FFFFFF"/>
              </a:solidFill>
              <a:latin typeface="Rockwell Condensed" panose="02060603050405020104" pitchFamily="18" charset="0"/>
              <a:ea typeface="+mn-ea"/>
              <a:cs typeface="+mn-cs"/>
            </a:rPr>
            <a:t>Observers</a:t>
          </a:r>
        </a:p>
      </dgm:t>
    </dgm:pt>
    <dgm:pt modelId="{AC7A8583-050D-4A67-A0C3-4DD720086BAA}" type="parTrans" cxnId="{37D9A9F6-995A-4670-B677-341DD8E170C4}">
      <dgm:prSet/>
      <dgm:spPr/>
      <dgm:t>
        <a:bodyPr/>
        <a:lstStyle/>
        <a:p>
          <a:endParaRPr lang="it-IT"/>
        </a:p>
      </dgm:t>
    </dgm:pt>
    <dgm:pt modelId="{4B7C8F27-BE02-4ECC-9FAE-60F89BB664ED}" type="sibTrans" cxnId="{37D9A9F6-995A-4670-B677-341DD8E170C4}">
      <dgm:prSet/>
      <dgm:spPr/>
      <dgm:t>
        <a:bodyPr/>
        <a:lstStyle/>
        <a:p>
          <a:endParaRPr lang="it-IT"/>
        </a:p>
      </dgm:t>
    </dgm:pt>
    <dgm:pt modelId="{D36655C1-0E8A-49AA-B518-AB595ED2206C}">
      <dgm:prSet phldrT="[Testo]" custT="1"/>
      <dgm:spPr>
        <a:xfrm>
          <a:off x="1963644" y="581233"/>
          <a:ext cx="742675" cy="464172"/>
        </a:xfr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ln>
        <a:effectLst/>
      </dgm:spPr>
      <dgm:t>
        <a:bodyPr/>
        <a:lstStyle/>
        <a:p>
          <a:r>
            <a:rPr lang="en-US" sz="1600" noProof="0" dirty="0">
              <a:solidFill>
                <a:sysClr val="windowText" lastClr="000000">
                  <a:hueOff val="0"/>
                  <a:satOff val="0"/>
                  <a:lumOff val="0"/>
                  <a:alphaOff val="0"/>
                </a:sysClr>
              </a:solidFill>
              <a:latin typeface="Rockwell Condensed" panose="02060603050405020104" pitchFamily="18" charset="0"/>
              <a:ea typeface="+mn-ea"/>
              <a:cs typeface="+mn-cs"/>
            </a:rPr>
            <a:t>STEP</a:t>
          </a:r>
        </a:p>
      </dgm:t>
    </dgm:pt>
    <dgm:pt modelId="{2CCA64D7-A0E4-4501-B91C-B2C368236F82}" type="parTrans" cxnId="{9542D082-A492-4229-B454-9223CD5FB5B3}">
      <dgm:prSet/>
      <dgm:spPr>
        <a:xfrm>
          <a:off x="1870809" y="465190"/>
          <a:ext cx="92834" cy="348129"/>
        </a:xfrm>
        <a:noFill/>
        <a:ln w="22225" cap="flat" cmpd="sng" algn="ctr">
          <a:solidFill>
            <a:srgbClr val="002060">
              <a:shade val="60000"/>
              <a:hueOff val="0"/>
              <a:satOff val="0"/>
              <a:lumOff val="0"/>
              <a:alphaOff val="0"/>
            </a:srgbClr>
          </a:solidFill>
          <a:prstDash val="solid"/>
        </a:ln>
        <a:effectLst/>
      </dgm:spPr>
      <dgm:t>
        <a:bodyPr/>
        <a:lstStyle/>
        <a:p>
          <a:endParaRPr lang="it-IT"/>
        </a:p>
      </dgm:t>
    </dgm:pt>
    <dgm:pt modelId="{2435381C-9CE7-42B4-83FC-F7F5FBB37109}" type="sibTrans" cxnId="{9542D082-A492-4229-B454-9223CD5FB5B3}">
      <dgm:prSet/>
      <dgm:spPr/>
      <dgm:t>
        <a:bodyPr/>
        <a:lstStyle/>
        <a:p>
          <a:endParaRPr lang="it-IT"/>
        </a:p>
      </dgm:t>
    </dgm:pt>
    <dgm:pt modelId="{6ED8D44C-3F68-4BC6-91E1-E603D16B92ED}">
      <dgm:prSet phldrT="[Testo]" custT="1"/>
      <dgm:spPr>
        <a:xfrm>
          <a:off x="803213" y="1161448"/>
          <a:ext cx="742675" cy="464172"/>
        </a:xfr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ln>
        <a:effectLst/>
      </dgm:spPr>
      <dgm:t>
        <a:bodyPr/>
        <a:lstStyle/>
        <a:p>
          <a:r>
            <a:rPr lang="en-US" sz="1600" noProof="0" dirty="0">
              <a:solidFill>
                <a:sysClr val="windowText" lastClr="000000">
                  <a:hueOff val="0"/>
                  <a:satOff val="0"/>
                  <a:lumOff val="0"/>
                  <a:alphaOff val="0"/>
                </a:sysClr>
              </a:solidFill>
              <a:latin typeface="Rockwell Condensed" panose="02060603050405020104" pitchFamily="18" charset="0"/>
              <a:ea typeface="+mn-ea"/>
              <a:cs typeface="+mn-cs"/>
            </a:rPr>
            <a:t>AOTCA</a:t>
          </a:r>
        </a:p>
      </dgm:t>
    </dgm:pt>
    <dgm:pt modelId="{B9D26ABD-3C4B-4D48-BD8F-BC42B41276C9}" type="parTrans" cxnId="{EDACF112-B5EB-43BB-A542-F873F7772A3B}">
      <dgm:prSet/>
      <dgm:spPr>
        <a:xfrm>
          <a:off x="684274" y="464172"/>
          <a:ext cx="91440" cy="929362"/>
        </a:xfrm>
        <a:noFill/>
        <a:ln w="22225" cap="flat" cmpd="sng" algn="ctr">
          <a:solidFill>
            <a:srgbClr val="002060">
              <a:shade val="60000"/>
              <a:hueOff val="0"/>
              <a:satOff val="0"/>
              <a:lumOff val="0"/>
              <a:alphaOff val="0"/>
            </a:srgbClr>
          </a:solidFill>
          <a:prstDash val="solid"/>
        </a:ln>
        <a:effectLst/>
      </dgm:spPr>
      <dgm:t>
        <a:bodyPr/>
        <a:lstStyle/>
        <a:p>
          <a:endParaRPr lang="it-IT"/>
        </a:p>
      </dgm:t>
    </dgm:pt>
    <dgm:pt modelId="{59C4C9A6-9651-4698-BC49-A02E58ED0D21}" type="sibTrans" cxnId="{EDACF112-B5EB-43BB-A542-F873F7772A3B}">
      <dgm:prSet/>
      <dgm:spPr/>
      <dgm:t>
        <a:bodyPr/>
        <a:lstStyle/>
        <a:p>
          <a:endParaRPr lang="it-IT"/>
        </a:p>
      </dgm:t>
    </dgm:pt>
    <dgm:pt modelId="{1F3B6029-8F2C-4695-8B61-325B6C56EFD4}">
      <dgm:prSet phldrT="[Testo]" custT="1"/>
      <dgm:spPr>
        <a:xfrm>
          <a:off x="803213" y="1741664"/>
          <a:ext cx="742675" cy="464172"/>
        </a:xfr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ln>
        <a:effectLst/>
      </dgm:spPr>
      <dgm:t>
        <a:bodyPr/>
        <a:lstStyle/>
        <a:p>
          <a:r>
            <a:rPr lang="en-US" sz="1600" noProof="0" dirty="0">
              <a:solidFill>
                <a:sysClr val="windowText" lastClr="000000">
                  <a:hueOff val="0"/>
                  <a:satOff val="0"/>
                  <a:lumOff val="0"/>
                  <a:alphaOff val="0"/>
                </a:sysClr>
              </a:solidFill>
              <a:latin typeface="Rockwell Condensed" panose="02060603050405020104" pitchFamily="18" charset="0"/>
              <a:ea typeface="+mn-ea"/>
              <a:cs typeface="+mn-cs"/>
            </a:rPr>
            <a:t>WAUTI</a:t>
          </a:r>
        </a:p>
      </dgm:t>
    </dgm:pt>
    <dgm:pt modelId="{A2AAC227-7958-4F07-869F-7AE452E5AD9B}" type="parTrans" cxnId="{00C42380-80A6-40CC-835B-E45A511C936F}">
      <dgm:prSet/>
      <dgm:spPr>
        <a:xfrm>
          <a:off x="684274" y="464172"/>
          <a:ext cx="91440" cy="1509578"/>
        </a:xfrm>
        <a:noFill/>
        <a:ln w="22225" cap="flat" cmpd="sng" algn="ctr">
          <a:solidFill>
            <a:srgbClr val="002060">
              <a:shade val="60000"/>
              <a:hueOff val="0"/>
              <a:satOff val="0"/>
              <a:lumOff val="0"/>
              <a:alphaOff val="0"/>
            </a:srgbClr>
          </a:solidFill>
          <a:prstDash val="solid"/>
        </a:ln>
        <a:effectLst/>
      </dgm:spPr>
      <dgm:t>
        <a:bodyPr/>
        <a:lstStyle/>
        <a:p>
          <a:endParaRPr lang="it-IT"/>
        </a:p>
      </dgm:t>
    </dgm:pt>
    <dgm:pt modelId="{7AA5BA64-A485-4AC9-AC76-9123A6D1BAFE}" type="sibTrans" cxnId="{00C42380-80A6-40CC-835B-E45A511C936F}">
      <dgm:prSet/>
      <dgm:spPr/>
      <dgm:t>
        <a:bodyPr/>
        <a:lstStyle/>
        <a:p>
          <a:endParaRPr lang="it-IT"/>
        </a:p>
      </dgm:t>
    </dgm:pt>
    <dgm:pt modelId="{E3EE56CA-D595-491C-A5AB-93750A5C6A26}">
      <dgm:prSet phldrT="[Testo]" custT="1"/>
      <dgm:spPr>
        <a:xfrm>
          <a:off x="1963644" y="1161448"/>
          <a:ext cx="742675" cy="464172"/>
        </a:xfr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ln>
        <a:effectLst/>
      </dgm:spPr>
      <dgm:t>
        <a:bodyPr/>
        <a:lstStyle/>
        <a:p>
          <a:r>
            <a:rPr lang="en-US" sz="1600" noProof="0" dirty="0">
              <a:solidFill>
                <a:sysClr val="windowText" lastClr="000000">
                  <a:hueOff val="0"/>
                  <a:satOff val="0"/>
                  <a:lumOff val="0"/>
                  <a:alphaOff val="0"/>
                </a:sysClr>
              </a:solidFill>
              <a:latin typeface="Rockwell Condensed" panose="02060603050405020104" pitchFamily="18" charset="0"/>
              <a:ea typeface="+mn-ea"/>
              <a:cs typeface="+mn-cs"/>
            </a:rPr>
            <a:t>IAFEI</a:t>
          </a:r>
        </a:p>
      </dgm:t>
    </dgm:pt>
    <dgm:pt modelId="{8D72D8C6-71CF-4579-A551-F397FEE25D53}" type="parTrans" cxnId="{38BF5D7C-F3F6-4CA4-8AAB-0EE4B5312468}">
      <dgm:prSet/>
      <dgm:spPr>
        <a:xfrm>
          <a:off x="1870809" y="465190"/>
          <a:ext cx="92834" cy="928344"/>
        </a:xfrm>
        <a:noFill/>
        <a:ln w="22225" cap="flat" cmpd="sng" algn="ctr">
          <a:solidFill>
            <a:srgbClr val="002060">
              <a:shade val="60000"/>
              <a:hueOff val="0"/>
              <a:satOff val="0"/>
              <a:lumOff val="0"/>
              <a:alphaOff val="0"/>
            </a:srgbClr>
          </a:solidFill>
          <a:prstDash val="solid"/>
        </a:ln>
        <a:effectLst/>
      </dgm:spPr>
      <dgm:t>
        <a:bodyPr/>
        <a:lstStyle/>
        <a:p>
          <a:endParaRPr lang="it-IT"/>
        </a:p>
      </dgm:t>
    </dgm:pt>
    <dgm:pt modelId="{E2A15120-28C2-434B-B107-03FA5CDE138B}" type="sibTrans" cxnId="{38BF5D7C-F3F6-4CA4-8AAB-0EE4B5312468}">
      <dgm:prSet/>
      <dgm:spPr/>
      <dgm:t>
        <a:bodyPr/>
        <a:lstStyle/>
        <a:p>
          <a:endParaRPr lang="it-IT"/>
        </a:p>
      </dgm:t>
    </dgm:pt>
    <dgm:pt modelId="{86EC0CFF-5078-4113-BC40-47026C205FEC}">
      <dgm:prSet phldrT="[Testo]" custT="1"/>
      <dgm:spPr>
        <a:xfrm>
          <a:off x="1963644" y="1741664"/>
          <a:ext cx="742675" cy="464172"/>
        </a:xfr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ln>
        <a:effectLst/>
      </dgm:spPr>
      <dgm:t>
        <a:bodyPr/>
        <a:lstStyle/>
        <a:p>
          <a:r>
            <a:rPr lang="en-US" sz="1600" noProof="0" dirty="0">
              <a:solidFill>
                <a:sysClr val="windowText" lastClr="000000">
                  <a:hueOff val="0"/>
                  <a:satOff val="0"/>
                  <a:lumOff val="0"/>
                  <a:alphaOff val="0"/>
                </a:sysClr>
              </a:solidFill>
              <a:latin typeface="Rockwell Condensed" panose="02060603050405020104" pitchFamily="18" charset="0"/>
              <a:ea typeface="+mn-ea"/>
              <a:cs typeface="+mn-cs"/>
            </a:rPr>
            <a:t>AMA</a:t>
          </a:r>
        </a:p>
      </dgm:t>
    </dgm:pt>
    <dgm:pt modelId="{1A887D01-ED5A-43F4-BC43-B2F4C4A5DE63}" type="parTrans" cxnId="{06B47A20-6358-42F3-87A5-869BB493EF6B}">
      <dgm:prSet/>
      <dgm:spPr>
        <a:xfrm>
          <a:off x="1870809" y="465190"/>
          <a:ext cx="92834" cy="1508560"/>
        </a:xfrm>
        <a:noFill/>
        <a:ln w="22225" cap="flat" cmpd="sng" algn="ctr">
          <a:solidFill>
            <a:srgbClr val="002060">
              <a:shade val="60000"/>
              <a:hueOff val="0"/>
              <a:satOff val="0"/>
              <a:lumOff val="0"/>
              <a:alphaOff val="0"/>
            </a:srgbClr>
          </a:solidFill>
          <a:prstDash val="solid"/>
        </a:ln>
        <a:effectLst/>
      </dgm:spPr>
      <dgm:t>
        <a:bodyPr/>
        <a:lstStyle/>
        <a:p>
          <a:endParaRPr lang="it-IT"/>
        </a:p>
      </dgm:t>
    </dgm:pt>
    <dgm:pt modelId="{9CD4AECF-D1C5-4ABA-8D70-293B136FC510}" type="sibTrans" cxnId="{06B47A20-6358-42F3-87A5-869BB493EF6B}">
      <dgm:prSet/>
      <dgm:spPr/>
      <dgm:t>
        <a:bodyPr/>
        <a:lstStyle/>
        <a:p>
          <a:endParaRPr lang="it-IT"/>
        </a:p>
      </dgm:t>
    </dgm:pt>
    <dgm:pt modelId="{E945A676-D90F-4224-B6FB-6AB7C9DDEEB6}">
      <dgm:prSet phldrT="[Testo]" custT="1"/>
      <dgm:spPr>
        <a:xfrm>
          <a:off x="1963644" y="1741664"/>
          <a:ext cx="742675" cy="464172"/>
        </a:xfr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ln>
        <a:effectLst/>
      </dgm:spPr>
      <dgm:t>
        <a:bodyPr/>
        <a:lstStyle/>
        <a:p>
          <a:r>
            <a:rPr lang="en-US" sz="1600" noProof="0" dirty="0">
              <a:solidFill>
                <a:sysClr val="windowText" lastClr="000000">
                  <a:hueOff val="0"/>
                  <a:satOff val="0"/>
                  <a:lumOff val="0"/>
                  <a:alphaOff val="0"/>
                </a:sysClr>
              </a:solidFill>
              <a:latin typeface="Rockwell Condensed" panose="02060603050405020104" pitchFamily="18" charset="0"/>
              <a:ea typeface="+mn-ea"/>
              <a:cs typeface="+mn-cs"/>
            </a:rPr>
            <a:t>CDPT</a:t>
          </a:r>
        </a:p>
      </dgm:t>
    </dgm:pt>
    <dgm:pt modelId="{DDD0E78F-2629-4579-8810-392308D33774}" type="parTrans" cxnId="{7F1D98DB-DFE4-4F96-A2A4-CCA5BED8B797}">
      <dgm:prSet/>
      <dgm:spPr/>
      <dgm:t>
        <a:bodyPr/>
        <a:lstStyle/>
        <a:p>
          <a:endParaRPr lang="it-IT"/>
        </a:p>
      </dgm:t>
    </dgm:pt>
    <dgm:pt modelId="{95D7C57C-ED50-4524-B818-2703912F9AEC}" type="sibTrans" cxnId="{7F1D98DB-DFE4-4F96-A2A4-CCA5BED8B797}">
      <dgm:prSet/>
      <dgm:spPr/>
      <dgm:t>
        <a:bodyPr/>
        <a:lstStyle/>
        <a:p>
          <a:endParaRPr lang="it-IT"/>
        </a:p>
      </dgm:t>
    </dgm:pt>
    <dgm:pt modelId="{E64D5EE7-4502-4479-9AB4-58AA6235968E}" type="pres">
      <dgm:prSet presAssocID="{7FDF3371-DB84-4CAD-89A2-CAA331C4D70C}" presName="diagram" presStyleCnt="0">
        <dgm:presLayoutVars>
          <dgm:chPref val="1"/>
          <dgm:dir/>
          <dgm:animOne val="branch"/>
          <dgm:animLvl val="lvl"/>
          <dgm:resizeHandles/>
        </dgm:presLayoutVars>
      </dgm:prSet>
      <dgm:spPr/>
    </dgm:pt>
    <dgm:pt modelId="{33723367-F2E7-456E-94B1-B594FB6DD326}" type="pres">
      <dgm:prSet presAssocID="{EC08878D-3444-4883-A5E1-411C39205857}" presName="root" presStyleCnt="0"/>
      <dgm:spPr/>
    </dgm:pt>
    <dgm:pt modelId="{05B16EF8-3689-4048-A73A-10E335365440}" type="pres">
      <dgm:prSet presAssocID="{EC08878D-3444-4883-A5E1-411C39205857}" presName="rootComposite" presStyleCnt="0"/>
      <dgm:spPr/>
    </dgm:pt>
    <dgm:pt modelId="{BCBA0F5A-06BE-45C7-8600-2A7CE683DE8C}" type="pres">
      <dgm:prSet presAssocID="{EC08878D-3444-4883-A5E1-411C39205857}" presName="rootText" presStyleLbl="node1" presStyleIdx="0" presStyleCnt="2" custLinFactNeighborX="2113" custLinFactNeighborY="-2173"/>
      <dgm:spPr>
        <a:prstGeom prst="roundRect">
          <a:avLst>
            <a:gd name="adj" fmla="val 10000"/>
          </a:avLst>
        </a:prstGeom>
      </dgm:spPr>
    </dgm:pt>
    <dgm:pt modelId="{C25E2863-39EC-40CE-A73B-2948F3FB1A10}" type="pres">
      <dgm:prSet presAssocID="{EC08878D-3444-4883-A5E1-411C39205857}" presName="rootConnector" presStyleLbl="node1" presStyleIdx="0" presStyleCnt="2"/>
      <dgm:spPr/>
    </dgm:pt>
    <dgm:pt modelId="{263E8A58-C45E-45F3-9466-21307AE71F2C}" type="pres">
      <dgm:prSet presAssocID="{EC08878D-3444-4883-A5E1-411C39205857}" presName="childShape" presStyleCnt="0"/>
      <dgm:spPr/>
    </dgm:pt>
    <dgm:pt modelId="{FAB2E2EC-EC81-47A4-85E5-9BD9A4FB616B}" type="pres">
      <dgm:prSet presAssocID="{AB0EF493-CBAA-4AF7-90B4-E09C8C284124}" presName="Name13" presStyleLbl="parChTrans1D2" presStyleIdx="0" presStyleCnt="7"/>
      <dgm:spPr>
        <a:custGeom>
          <a:avLst/>
          <a:gdLst/>
          <a:ahLst/>
          <a:cxnLst/>
          <a:rect l="0" t="0" r="0" b="0"/>
          <a:pathLst>
            <a:path>
              <a:moveTo>
                <a:pt x="45720" y="0"/>
              </a:moveTo>
              <a:lnTo>
                <a:pt x="45720" y="349147"/>
              </a:lnTo>
              <a:lnTo>
                <a:pt x="118938" y="349147"/>
              </a:lnTo>
            </a:path>
          </a:pathLst>
        </a:custGeom>
      </dgm:spPr>
    </dgm:pt>
    <dgm:pt modelId="{6EF2CCDC-99F6-46A8-BE92-DFC09171F758}" type="pres">
      <dgm:prSet presAssocID="{7AC8159A-7E23-4029-846F-3F884ED8649A}" presName="childText" presStyleLbl="bgAcc1" presStyleIdx="0" presStyleCnt="7">
        <dgm:presLayoutVars>
          <dgm:bulletEnabled val="1"/>
        </dgm:presLayoutVars>
      </dgm:prSet>
      <dgm:spPr>
        <a:prstGeom prst="roundRect">
          <a:avLst>
            <a:gd name="adj" fmla="val 10000"/>
          </a:avLst>
        </a:prstGeom>
      </dgm:spPr>
    </dgm:pt>
    <dgm:pt modelId="{C8B0D2C0-3BE6-4304-9F60-09E390777CA5}" type="pres">
      <dgm:prSet presAssocID="{B9D26ABD-3C4B-4D48-BD8F-BC42B41276C9}" presName="Name13" presStyleLbl="parChTrans1D2" presStyleIdx="1" presStyleCnt="7"/>
      <dgm:spPr>
        <a:custGeom>
          <a:avLst/>
          <a:gdLst/>
          <a:ahLst/>
          <a:cxnLst/>
          <a:rect l="0" t="0" r="0" b="0"/>
          <a:pathLst>
            <a:path>
              <a:moveTo>
                <a:pt x="45720" y="0"/>
              </a:moveTo>
              <a:lnTo>
                <a:pt x="45720" y="929362"/>
              </a:lnTo>
              <a:lnTo>
                <a:pt x="118938" y="929362"/>
              </a:lnTo>
            </a:path>
          </a:pathLst>
        </a:custGeom>
      </dgm:spPr>
    </dgm:pt>
    <dgm:pt modelId="{A365E57E-B1C1-4167-86DC-591F77050528}" type="pres">
      <dgm:prSet presAssocID="{6ED8D44C-3F68-4BC6-91E1-E603D16B92ED}" presName="childText" presStyleLbl="bgAcc1" presStyleIdx="1" presStyleCnt="7">
        <dgm:presLayoutVars>
          <dgm:bulletEnabled val="1"/>
        </dgm:presLayoutVars>
      </dgm:prSet>
      <dgm:spPr>
        <a:prstGeom prst="roundRect">
          <a:avLst>
            <a:gd name="adj" fmla="val 10000"/>
          </a:avLst>
        </a:prstGeom>
      </dgm:spPr>
    </dgm:pt>
    <dgm:pt modelId="{41F6CEC4-076A-401F-B79A-A0E13E0FF046}" type="pres">
      <dgm:prSet presAssocID="{A2AAC227-7958-4F07-869F-7AE452E5AD9B}" presName="Name13" presStyleLbl="parChTrans1D2" presStyleIdx="2" presStyleCnt="7"/>
      <dgm:spPr>
        <a:custGeom>
          <a:avLst/>
          <a:gdLst/>
          <a:ahLst/>
          <a:cxnLst/>
          <a:rect l="0" t="0" r="0" b="0"/>
          <a:pathLst>
            <a:path>
              <a:moveTo>
                <a:pt x="45720" y="0"/>
              </a:moveTo>
              <a:lnTo>
                <a:pt x="45720" y="1509578"/>
              </a:lnTo>
              <a:lnTo>
                <a:pt x="118938" y="1509578"/>
              </a:lnTo>
            </a:path>
          </a:pathLst>
        </a:custGeom>
      </dgm:spPr>
    </dgm:pt>
    <dgm:pt modelId="{8628B2F9-287D-41E2-B4F3-2405FBA419AA}" type="pres">
      <dgm:prSet presAssocID="{1F3B6029-8F2C-4695-8B61-325B6C56EFD4}" presName="childText" presStyleLbl="bgAcc1" presStyleIdx="2" presStyleCnt="7">
        <dgm:presLayoutVars>
          <dgm:bulletEnabled val="1"/>
        </dgm:presLayoutVars>
      </dgm:prSet>
      <dgm:spPr>
        <a:prstGeom prst="roundRect">
          <a:avLst>
            <a:gd name="adj" fmla="val 10000"/>
          </a:avLst>
        </a:prstGeom>
      </dgm:spPr>
    </dgm:pt>
    <dgm:pt modelId="{C9151614-DBFB-4C14-A0B5-78BD028F1EDC}" type="pres">
      <dgm:prSet presAssocID="{7BF82821-630E-42C8-8A37-082BDF438038}" presName="root" presStyleCnt="0"/>
      <dgm:spPr/>
    </dgm:pt>
    <dgm:pt modelId="{6166CD05-6911-4547-88A1-CCAE5E35B178}" type="pres">
      <dgm:prSet presAssocID="{7BF82821-630E-42C8-8A37-082BDF438038}" presName="rootComposite" presStyleCnt="0"/>
      <dgm:spPr/>
    </dgm:pt>
    <dgm:pt modelId="{384E89A7-B75C-4C6C-8D2B-4A3540A6A0DA}" type="pres">
      <dgm:prSet presAssocID="{7BF82821-630E-42C8-8A37-082BDF438038}" presName="rootText" presStyleLbl="node1" presStyleIdx="1" presStyleCnt="2"/>
      <dgm:spPr>
        <a:prstGeom prst="roundRect">
          <a:avLst>
            <a:gd name="adj" fmla="val 10000"/>
          </a:avLst>
        </a:prstGeom>
      </dgm:spPr>
    </dgm:pt>
    <dgm:pt modelId="{96C88090-FE33-41B1-9046-190EF4822E56}" type="pres">
      <dgm:prSet presAssocID="{7BF82821-630E-42C8-8A37-082BDF438038}" presName="rootConnector" presStyleLbl="node1" presStyleIdx="1" presStyleCnt="2"/>
      <dgm:spPr/>
    </dgm:pt>
    <dgm:pt modelId="{AF2BADED-B901-4513-89D4-1F453E87BF2F}" type="pres">
      <dgm:prSet presAssocID="{7BF82821-630E-42C8-8A37-082BDF438038}" presName="childShape" presStyleCnt="0"/>
      <dgm:spPr/>
    </dgm:pt>
    <dgm:pt modelId="{6CDBEF1F-834A-4956-A477-246BA3F59E58}" type="pres">
      <dgm:prSet presAssocID="{2CCA64D7-A0E4-4501-B91C-B2C368236F82}" presName="Name13" presStyleLbl="parChTrans1D2" presStyleIdx="3" presStyleCnt="7"/>
      <dgm:spPr>
        <a:custGeom>
          <a:avLst/>
          <a:gdLst/>
          <a:ahLst/>
          <a:cxnLst/>
          <a:rect l="0" t="0" r="0" b="0"/>
          <a:pathLst>
            <a:path>
              <a:moveTo>
                <a:pt x="0" y="0"/>
              </a:moveTo>
              <a:lnTo>
                <a:pt x="0" y="348129"/>
              </a:lnTo>
              <a:lnTo>
                <a:pt x="92834" y="348129"/>
              </a:lnTo>
            </a:path>
          </a:pathLst>
        </a:custGeom>
      </dgm:spPr>
    </dgm:pt>
    <dgm:pt modelId="{8460E3B0-21EF-458C-AD27-6094A6D55232}" type="pres">
      <dgm:prSet presAssocID="{D36655C1-0E8A-49AA-B518-AB595ED2206C}" presName="childText" presStyleLbl="bgAcc1" presStyleIdx="3" presStyleCnt="7">
        <dgm:presLayoutVars>
          <dgm:bulletEnabled val="1"/>
        </dgm:presLayoutVars>
      </dgm:prSet>
      <dgm:spPr>
        <a:prstGeom prst="roundRect">
          <a:avLst>
            <a:gd name="adj" fmla="val 10000"/>
          </a:avLst>
        </a:prstGeom>
      </dgm:spPr>
    </dgm:pt>
    <dgm:pt modelId="{E9E4FDD2-BCDB-4DE9-8738-6EED05AA7362}" type="pres">
      <dgm:prSet presAssocID="{8D72D8C6-71CF-4579-A551-F397FEE25D53}" presName="Name13" presStyleLbl="parChTrans1D2" presStyleIdx="4" presStyleCnt="7"/>
      <dgm:spPr>
        <a:custGeom>
          <a:avLst/>
          <a:gdLst/>
          <a:ahLst/>
          <a:cxnLst/>
          <a:rect l="0" t="0" r="0" b="0"/>
          <a:pathLst>
            <a:path>
              <a:moveTo>
                <a:pt x="0" y="0"/>
              </a:moveTo>
              <a:lnTo>
                <a:pt x="0" y="928344"/>
              </a:lnTo>
              <a:lnTo>
                <a:pt x="92834" y="928344"/>
              </a:lnTo>
            </a:path>
          </a:pathLst>
        </a:custGeom>
      </dgm:spPr>
    </dgm:pt>
    <dgm:pt modelId="{5354A3E8-78AB-444D-A0B6-9E38745829D0}" type="pres">
      <dgm:prSet presAssocID="{E3EE56CA-D595-491C-A5AB-93750A5C6A26}" presName="childText" presStyleLbl="bgAcc1" presStyleIdx="4" presStyleCnt="7">
        <dgm:presLayoutVars>
          <dgm:bulletEnabled val="1"/>
        </dgm:presLayoutVars>
      </dgm:prSet>
      <dgm:spPr>
        <a:prstGeom prst="roundRect">
          <a:avLst>
            <a:gd name="adj" fmla="val 10000"/>
          </a:avLst>
        </a:prstGeom>
      </dgm:spPr>
    </dgm:pt>
    <dgm:pt modelId="{F5A9B7FD-5F55-4117-AB03-0BAA67A5CC5A}" type="pres">
      <dgm:prSet presAssocID="{1A887D01-ED5A-43F4-BC43-B2F4C4A5DE63}" presName="Name13" presStyleLbl="parChTrans1D2" presStyleIdx="5" presStyleCnt="7"/>
      <dgm:spPr>
        <a:custGeom>
          <a:avLst/>
          <a:gdLst/>
          <a:ahLst/>
          <a:cxnLst/>
          <a:rect l="0" t="0" r="0" b="0"/>
          <a:pathLst>
            <a:path>
              <a:moveTo>
                <a:pt x="0" y="0"/>
              </a:moveTo>
              <a:lnTo>
                <a:pt x="0" y="1508560"/>
              </a:lnTo>
              <a:lnTo>
                <a:pt x="92834" y="1508560"/>
              </a:lnTo>
            </a:path>
          </a:pathLst>
        </a:custGeom>
      </dgm:spPr>
    </dgm:pt>
    <dgm:pt modelId="{A3B38274-2C5A-47EC-BC57-1094F5057A97}" type="pres">
      <dgm:prSet presAssocID="{86EC0CFF-5078-4113-BC40-47026C205FEC}" presName="childText" presStyleLbl="bgAcc1" presStyleIdx="5" presStyleCnt="7">
        <dgm:presLayoutVars>
          <dgm:bulletEnabled val="1"/>
        </dgm:presLayoutVars>
      </dgm:prSet>
      <dgm:spPr>
        <a:prstGeom prst="roundRect">
          <a:avLst>
            <a:gd name="adj" fmla="val 10000"/>
          </a:avLst>
        </a:prstGeom>
      </dgm:spPr>
    </dgm:pt>
    <dgm:pt modelId="{AD9ACF09-4BF8-4496-AFA0-A37F1E86B08B}" type="pres">
      <dgm:prSet presAssocID="{DDD0E78F-2629-4579-8810-392308D33774}" presName="Name13" presStyleLbl="parChTrans1D2" presStyleIdx="6" presStyleCnt="7"/>
      <dgm:spPr/>
    </dgm:pt>
    <dgm:pt modelId="{BFA83A53-D55A-4E66-ADEC-23A99C1D1FFE}" type="pres">
      <dgm:prSet presAssocID="{E945A676-D90F-4224-B6FB-6AB7C9DDEEB6}" presName="childText" presStyleLbl="bgAcc1" presStyleIdx="6" presStyleCnt="7">
        <dgm:presLayoutVars>
          <dgm:bulletEnabled val="1"/>
        </dgm:presLayoutVars>
      </dgm:prSet>
      <dgm:spPr>
        <a:prstGeom prst="roundRect">
          <a:avLst>
            <a:gd name="adj" fmla="val 10000"/>
          </a:avLst>
        </a:prstGeom>
      </dgm:spPr>
    </dgm:pt>
  </dgm:ptLst>
  <dgm:cxnLst>
    <dgm:cxn modelId="{AA06C201-A859-4EDC-AD76-58985C76CF4E}" type="presOf" srcId="{AB0EF493-CBAA-4AF7-90B4-E09C8C284124}" destId="{FAB2E2EC-EC81-47A4-85E5-9BD9A4FB616B}" srcOrd="0" destOrd="0" presId="urn:microsoft.com/office/officeart/2005/8/layout/hierarchy3"/>
    <dgm:cxn modelId="{EDACF112-B5EB-43BB-A542-F873F7772A3B}" srcId="{EC08878D-3444-4883-A5E1-411C39205857}" destId="{6ED8D44C-3F68-4BC6-91E1-E603D16B92ED}" srcOrd="1" destOrd="0" parTransId="{B9D26ABD-3C4B-4D48-BD8F-BC42B41276C9}" sibTransId="{59C4C9A6-9651-4698-BC49-A02E58ED0D21}"/>
    <dgm:cxn modelId="{3FA54318-54A2-4FB5-8521-35E3A0ABA901}" type="presOf" srcId="{EC08878D-3444-4883-A5E1-411C39205857}" destId="{BCBA0F5A-06BE-45C7-8600-2A7CE683DE8C}" srcOrd="0" destOrd="0" presId="urn:microsoft.com/office/officeart/2005/8/layout/hierarchy3"/>
    <dgm:cxn modelId="{00FCFE18-934E-468E-A4CA-4AD77BBACE7D}" type="presOf" srcId="{E945A676-D90F-4224-B6FB-6AB7C9DDEEB6}" destId="{BFA83A53-D55A-4E66-ADEC-23A99C1D1FFE}" srcOrd="0" destOrd="0" presId="urn:microsoft.com/office/officeart/2005/8/layout/hierarchy3"/>
    <dgm:cxn modelId="{DC4D241A-F13B-45AD-B09D-2A66206E765D}" type="presOf" srcId="{1F3B6029-8F2C-4695-8B61-325B6C56EFD4}" destId="{8628B2F9-287D-41E2-B4F3-2405FBA419AA}" srcOrd="0" destOrd="0" presId="urn:microsoft.com/office/officeart/2005/8/layout/hierarchy3"/>
    <dgm:cxn modelId="{742D921A-BD84-4174-B662-0FEFC75281E6}" srcId="{EC08878D-3444-4883-A5E1-411C39205857}" destId="{7AC8159A-7E23-4029-846F-3F884ED8649A}" srcOrd="0" destOrd="0" parTransId="{AB0EF493-CBAA-4AF7-90B4-E09C8C284124}" sibTransId="{E5E261E4-2E01-482E-B554-7DE9441729DC}"/>
    <dgm:cxn modelId="{6833B01D-054A-4168-9478-28D09224B100}" type="presOf" srcId="{D36655C1-0E8A-49AA-B518-AB595ED2206C}" destId="{8460E3B0-21EF-458C-AD27-6094A6D55232}" srcOrd="0" destOrd="0" presId="urn:microsoft.com/office/officeart/2005/8/layout/hierarchy3"/>
    <dgm:cxn modelId="{06B47A20-6358-42F3-87A5-869BB493EF6B}" srcId="{7BF82821-630E-42C8-8A37-082BDF438038}" destId="{86EC0CFF-5078-4113-BC40-47026C205FEC}" srcOrd="2" destOrd="0" parTransId="{1A887D01-ED5A-43F4-BC43-B2F4C4A5DE63}" sibTransId="{9CD4AECF-D1C5-4ABA-8D70-293B136FC510}"/>
    <dgm:cxn modelId="{C019E660-6802-49A5-B908-671AD8338FB7}" type="presOf" srcId="{8D72D8C6-71CF-4579-A551-F397FEE25D53}" destId="{E9E4FDD2-BCDB-4DE9-8738-6EED05AA7362}" srcOrd="0" destOrd="0" presId="urn:microsoft.com/office/officeart/2005/8/layout/hierarchy3"/>
    <dgm:cxn modelId="{3F60C94C-7125-44AE-AC3B-B23E4BD1C467}" type="presOf" srcId="{7BF82821-630E-42C8-8A37-082BDF438038}" destId="{96C88090-FE33-41B1-9046-190EF4822E56}" srcOrd="1" destOrd="0" presId="urn:microsoft.com/office/officeart/2005/8/layout/hierarchy3"/>
    <dgm:cxn modelId="{E8F5174D-5473-4485-A0D7-E193DDCD8919}" type="presOf" srcId="{1A887D01-ED5A-43F4-BC43-B2F4C4A5DE63}" destId="{F5A9B7FD-5F55-4117-AB03-0BAA67A5CC5A}" srcOrd="0" destOrd="0" presId="urn:microsoft.com/office/officeart/2005/8/layout/hierarchy3"/>
    <dgm:cxn modelId="{9ABECF50-8BCA-4C29-982D-67726A1E48E1}" type="presOf" srcId="{EC08878D-3444-4883-A5E1-411C39205857}" destId="{C25E2863-39EC-40CE-A73B-2948F3FB1A10}" srcOrd="1" destOrd="0" presId="urn:microsoft.com/office/officeart/2005/8/layout/hierarchy3"/>
    <dgm:cxn modelId="{10BBC978-9A5E-454F-8CE2-D6140A190A53}" type="presOf" srcId="{7FDF3371-DB84-4CAD-89A2-CAA331C4D70C}" destId="{E64D5EE7-4502-4479-9AB4-58AA6235968E}" srcOrd="0" destOrd="0" presId="urn:microsoft.com/office/officeart/2005/8/layout/hierarchy3"/>
    <dgm:cxn modelId="{78F34E59-9B71-4102-B47E-9EBB16B36BC5}" type="presOf" srcId="{7AC8159A-7E23-4029-846F-3F884ED8649A}" destId="{6EF2CCDC-99F6-46A8-BE92-DFC09171F758}" srcOrd="0" destOrd="0" presId="urn:microsoft.com/office/officeart/2005/8/layout/hierarchy3"/>
    <dgm:cxn modelId="{38BF5D7C-F3F6-4CA4-8AAB-0EE4B5312468}" srcId="{7BF82821-630E-42C8-8A37-082BDF438038}" destId="{E3EE56CA-D595-491C-A5AB-93750A5C6A26}" srcOrd="1" destOrd="0" parTransId="{8D72D8C6-71CF-4579-A551-F397FEE25D53}" sibTransId="{E2A15120-28C2-434B-B107-03FA5CDE138B}"/>
    <dgm:cxn modelId="{00C42380-80A6-40CC-835B-E45A511C936F}" srcId="{EC08878D-3444-4883-A5E1-411C39205857}" destId="{1F3B6029-8F2C-4695-8B61-325B6C56EFD4}" srcOrd="2" destOrd="0" parTransId="{A2AAC227-7958-4F07-869F-7AE452E5AD9B}" sibTransId="{7AA5BA64-A485-4AC9-AC76-9123A6D1BAFE}"/>
    <dgm:cxn modelId="{9542D082-A492-4229-B454-9223CD5FB5B3}" srcId="{7BF82821-630E-42C8-8A37-082BDF438038}" destId="{D36655C1-0E8A-49AA-B518-AB595ED2206C}" srcOrd="0" destOrd="0" parTransId="{2CCA64D7-A0E4-4501-B91C-B2C368236F82}" sibTransId="{2435381C-9CE7-42B4-83FC-F7F5FBB37109}"/>
    <dgm:cxn modelId="{714B208F-E0AE-40CC-B8CB-752C89885156}" type="presOf" srcId="{DDD0E78F-2629-4579-8810-392308D33774}" destId="{AD9ACF09-4BF8-4496-AFA0-A37F1E86B08B}" srcOrd="0" destOrd="0" presId="urn:microsoft.com/office/officeart/2005/8/layout/hierarchy3"/>
    <dgm:cxn modelId="{E8D1A290-20D8-4F14-A054-38B2400EF9EB}" type="presOf" srcId="{E3EE56CA-D595-491C-A5AB-93750A5C6A26}" destId="{5354A3E8-78AB-444D-A0B6-9E38745829D0}" srcOrd="0" destOrd="0" presId="urn:microsoft.com/office/officeart/2005/8/layout/hierarchy3"/>
    <dgm:cxn modelId="{6E0B71A3-03D8-49F3-A2A6-697584EE1FC1}" type="presOf" srcId="{6ED8D44C-3F68-4BC6-91E1-E603D16B92ED}" destId="{A365E57E-B1C1-4167-86DC-591F77050528}" srcOrd="0" destOrd="0" presId="urn:microsoft.com/office/officeart/2005/8/layout/hierarchy3"/>
    <dgm:cxn modelId="{F23180C7-E94D-4BEB-B166-CB96CE5EDE9E}" type="presOf" srcId="{2CCA64D7-A0E4-4501-B91C-B2C368236F82}" destId="{6CDBEF1F-834A-4956-A477-246BA3F59E58}" srcOrd="0" destOrd="0" presId="urn:microsoft.com/office/officeart/2005/8/layout/hierarchy3"/>
    <dgm:cxn modelId="{AB6A36D6-4281-4FED-A61C-06B3AA1BF3B5}" type="presOf" srcId="{86EC0CFF-5078-4113-BC40-47026C205FEC}" destId="{A3B38274-2C5A-47EC-BC57-1094F5057A97}" srcOrd="0" destOrd="0" presId="urn:microsoft.com/office/officeart/2005/8/layout/hierarchy3"/>
    <dgm:cxn modelId="{7F1D98DB-DFE4-4F96-A2A4-CCA5BED8B797}" srcId="{7BF82821-630E-42C8-8A37-082BDF438038}" destId="{E945A676-D90F-4224-B6FB-6AB7C9DDEEB6}" srcOrd="3" destOrd="0" parTransId="{DDD0E78F-2629-4579-8810-392308D33774}" sibTransId="{95D7C57C-ED50-4524-B818-2703912F9AEC}"/>
    <dgm:cxn modelId="{BC8D6AF2-51B5-48BC-8BA9-83E8F13E3990}" srcId="{7FDF3371-DB84-4CAD-89A2-CAA331C4D70C}" destId="{EC08878D-3444-4883-A5E1-411C39205857}" srcOrd="0" destOrd="0" parTransId="{A0D639A2-4296-4365-B24E-558384B35340}" sibTransId="{2538091E-20E5-4FAE-87FF-E1EBD86D5594}"/>
    <dgm:cxn modelId="{009221F6-2130-481D-93D3-F07AC04600DB}" type="presOf" srcId="{B9D26ABD-3C4B-4D48-BD8F-BC42B41276C9}" destId="{C8B0D2C0-3BE6-4304-9F60-09E390777CA5}" srcOrd="0" destOrd="0" presId="urn:microsoft.com/office/officeart/2005/8/layout/hierarchy3"/>
    <dgm:cxn modelId="{37D9A9F6-995A-4670-B677-341DD8E170C4}" srcId="{7FDF3371-DB84-4CAD-89A2-CAA331C4D70C}" destId="{7BF82821-630E-42C8-8A37-082BDF438038}" srcOrd="1" destOrd="0" parTransId="{AC7A8583-050D-4A67-A0C3-4DD720086BAA}" sibTransId="{4B7C8F27-BE02-4ECC-9FAE-60F89BB664ED}"/>
    <dgm:cxn modelId="{A79F37F9-A950-44CB-A1DB-C2BEE4DE834E}" type="presOf" srcId="{A2AAC227-7958-4F07-869F-7AE452E5AD9B}" destId="{41F6CEC4-076A-401F-B79A-A0E13E0FF046}" srcOrd="0" destOrd="0" presId="urn:microsoft.com/office/officeart/2005/8/layout/hierarchy3"/>
    <dgm:cxn modelId="{AB1D85FE-D54C-4F78-9A60-F8DE28F80B0E}" type="presOf" srcId="{7BF82821-630E-42C8-8A37-082BDF438038}" destId="{384E89A7-B75C-4C6C-8D2B-4A3540A6A0DA}" srcOrd="0" destOrd="0" presId="urn:microsoft.com/office/officeart/2005/8/layout/hierarchy3"/>
    <dgm:cxn modelId="{F5BC1B13-7E66-4F07-B13C-B1B84CF99A94}" type="presParOf" srcId="{E64D5EE7-4502-4479-9AB4-58AA6235968E}" destId="{33723367-F2E7-456E-94B1-B594FB6DD326}" srcOrd="0" destOrd="0" presId="urn:microsoft.com/office/officeart/2005/8/layout/hierarchy3"/>
    <dgm:cxn modelId="{868CFBB1-E56E-4613-AEE2-90E9B857176E}" type="presParOf" srcId="{33723367-F2E7-456E-94B1-B594FB6DD326}" destId="{05B16EF8-3689-4048-A73A-10E335365440}" srcOrd="0" destOrd="0" presId="urn:microsoft.com/office/officeart/2005/8/layout/hierarchy3"/>
    <dgm:cxn modelId="{610EF525-BADB-42AD-939F-42F28BC0EB21}" type="presParOf" srcId="{05B16EF8-3689-4048-A73A-10E335365440}" destId="{BCBA0F5A-06BE-45C7-8600-2A7CE683DE8C}" srcOrd="0" destOrd="0" presId="urn:microsoft.com/office/officeart/2005/8/layout/hierarchy3"/>
    <dgm:cxn modelId="{C8066D94-F6DD-4DDC-8BFA-6A6E0AE4E8F0}" type="presParOf" srcId="{05B16EF8-3689-4048-A73A-10E335365440}" destId="{C25E2863-39EC-40CE-A73B-2948F3FB1A10}" srcOrd="1" destOrd="0" presId="urn:microsoft.com/office/officeart/2005/8/layout/hierarchy3"/>
    <dgm:cxn modelId="{3097382C-35D3-4B8F-9FB8-07ECF32F6DD3}" type="presParOf" srcId="{33723367-F2E7-456E-94B1-B594FB6DD326}" destId="{263E8A58-C45E-45F3-9466-21307AE71F2C}" srcOrd="1" destOrd="0" presId="urn:microsoft.com/office/officeart/2005/8/layout/hierarchy3"/>
    <dgm:cxn modelId="{78E6CB6B-B739-494C-952F-E95B4481AEB6}" type="presParOf" srcId="{263E8A58-C45E-45F3-9466-21307AE71F2C}" destId="{FAB2E2EC-EC81-47A4-85E5-9BD9A4FB616B}" srcOrd="0" destOrd="0" presId="urn:microsoft.com/office/officeart/2005/8/layout/hierarchy3"/>
    <dgm:cxn modelId="{02D920CA-4B19-41DE-B7C7-7E84FD0068C3}" type="presParOf" srcId="{263E8A58-C45E-45F3-9466-21307AE71F2C}" destId="{6EF2CCDC-99F6-46A8-BE92-DFC09171F758}" srcOrd="1" destOrd="0" presId="urn:microsoft.com/office/officeart/2005/8/layout/hierarchy3"/>
    <dgm:cxn modelId="{55E90783-F480-426C-82B0-E6BC962B1EDF}" type="presParOf" srcId="{263E8A58-C45E-45F3-9466-21307AE71F2C}" destId="{C8B0D2C0-3BE6-4304-9F60-09E390777CA5}" srcOrd="2" destOrd="0" presId="urn:microsoft.com/office/officeart/2005/8/layout/hierarchy3"/>
    <dgm:cxn modelId="{21260546-C27D-462C-9B8C-0598819A7331}" type="presParOf" srcId="{263E8A58-C45E-45F3-9466-21307AE71F2C}" destId="{A365E57E-B1C1-4167-86DC-591F77050528}" srcOrd="3" destOrd="0" presId="urn:microsoft.com/office/officeart/2005/8/layout/hierarchy3"/>
    <dgm:cxn modelId="{1C3962EB-876C-40B8-A090-6B08D2508195}" type="presParOf" srcId="{263E8A58-C45E-45F3-9466-21307AE71F2C}" destId="{41F6CEC4-076A-401F-B79A-A0E13E0FF046}" srcOrd="4" destOrd="0" presId="urn:microsoft.com/office/officeart/2005/8/layout/hierarchy3"/>
    <dgm:cxn modelId="{F09A20F5-D4A1-4BD3-820E-3ACE0C9B5083}" type="presParOf" srcId="{263E8A58-C45E-45F3-9466-21307AE71F2C}" destId="{8628B2F9-287D-41E2-B4F3-2405FBA419AA}" srcOrd="5" destOrd="0" presId="urn:microsoft.com/office/officeart/2005/8/layout/hierarchy3"/>
    <dgm:cxn modelId="{A1E1B006-4341-4D0A-A759-F91E58EA04C7}" type="presParOf" srcId="{E64D5EE7-4502-4479-9AB4-58AA6235968E}" destId="{C9151614-DBFB-4C14-A0B5-78BD028F1EDC}" srcOrd="1" destOrd="0" presId="urn:microsoft.com/office/officeart/2005/8/layout/hierarchy3"/>
    <dgm:cxn modelId="{6BE943DB-FC63-45DA-AB1A-F1C9908B9063}" type="presParOf" srcId="{C9151614-DBFB-4C14-A0B5-78BD028F1EDC}" destId="{6166CD05-6911-4547-88A1-CCAE5E35B178}" srcOrd="0" destOrd="0" presId="urn:microsoft.com/office/officeart/2005/8/layout/hierarchy3"/>
    <dgm:cxn modelId="{74CD20CA-A592-4CE6-BD97-653865E658D9}" type="presParOf" srcId="{6166CD05-6911-4547-88A1-CCAE5E35B178}" destId="{384E89A7-B75C-4C6C-8D2B-4A3540A6A0DA}" srcOrd="0" destOrd="0" presId="urn:microsoft.com/office/officeart/2005/8/layout/hierarchy3"/>
    <dgm:cxn modelId="{7B3E5CDB-CDF4-42A7-9BC5-0A523D60A220}" type="presParOf" srcId="{6166CD05-6911-4547-88A1-CCAE5E35B178}" destId="{96C88090-FE33-41B1-9046-190EF4822E56}" srcOrd="1" destOrd="0" presId="urn:microsoft.com/office/officeart/2005/8/layout/hierarchy3"/>
    <dgm:cxn modelId="{64C62E74-B922-415D-AEB3-AEFCAEB95093}" type="presParOf" srcId="{C9151614-DBFB-4C14-A0B5-78BD028F1EDC}" destId="{AF2BADED-B901-4513-89D4-1F453E87BF2F}" srcOrd="1" destOrd="0" presId="urn:microsoft.com/office/officeart/2005/8/layout/hierarchy3"/>
    <dgm:cxn modelId="{53076B8C-3885-4F2C-84E0-488D9D0F38E8}" type="presParOf" srcId="{AF2BADED-B901-4513-89D4-1F453E87BF2F}" destId="{6CDBEF1F-834A-4956-A477-246BA3F59E58}" srcOrd="0" destOrd="0" presId="urn:microsoft.com/office/officeart/2005/8/layout/hierarchy3"/>
    <dgm:cxn modelId="{3409587B-FF07-4EE3-8D17-1470454DCE05}" type="presParOf" srcId="{AF2BADED-B901-4513-89D4-1F453E87BF2F}" destId="{8460E3B0-21EF-458C-AD27-6094A6D55232}" srcOrd="1" destOrd="0" presId="urn:microsoft.com/office/officeart/2005/8/layout/hierarchy3"/>
    <dgm:cxn modelId="{88B604E0-1658-4544-BFD4-D7C0DDDB01A0}" type="presParOf" srcId="{AF2BADED-B901-4513-89D4-1F453E87BF2F}" destId="{E9E4FDD2-BCDB-4DE9-8738-6EED05AA7362}" srcOrd="2" destOrd="0" presId="urn:microsoft.com/office/officeart/2005/8/layout/hierarchy3"/>
    <dgm:cxn modelId="{8EC46B47-CBCC-4B54-B9A6-06C8461C3613}" type="presParOf" srcId="{AF2BADED-B901-4513-89D4-1F453E87BF2F}" destId="{5354A3E8-78AB-444D-A0B6-9E38745829D0}" srcOrd="3" destOrd="0" presId="urn:microsoft.com/office/officeart/2005/8/layout/hierarchy3"/>
    <dgm:cxn modelId="{BE1AFBA7-0148-4E87-9F8A-CFF194558335}" type="presParOf" srcId="{AF2BADED-B901-4513-89D4-1F453E87BF2F}" destId="{F5A9B7FD-5F55-4117-AB03-0BAA67A5CC5A}" srcOrd="4" destOrd="0" presId="urn:microsoft.com/office/officeart/2005/8/layout/hierarchy3"/>
    <dgm:cxn modelId="{ADEDD210-65B2-4BD6-B6D6-E1D73752D679}" type="presParOf" srcId="{AF2BADED-B901-4513-89D4-1F453E87BF2F}" destId="{A3B38274-2C5A-47EC-BC57-1094F5057A97}" srcOrd="5" destOrd="0" presId="urn:microsoft.com/office/officeart/2005/8/layout/hierarchy3"/>
    <dgm:cxn modelId="{86BE595F-0F0C-45A7-8CA1-260619137796}" type="presParOf" srcId="{AF2BADED-B901-4513-89D4-1F453E87BF2F}" destId="{AD9ACF09-4BF8-4496-AFA0-A37F1E86B08B}" srcOrd="6" destOrd="0" presId="urn:microsoft.com/office/officeart/2005/8/layout/hierarchy3"/>
    <dgm:cxn modelId="{EA6053B3-CA67-41D7-8E77-5206EDC2AFF6}" type="presParOf" srcId="{AF2BADED-B901-4513-89D4-1F453E87BF2F}" destId="{BFA83A53-D55A-4E66-ADEC-23A99C1D1FFE}" srcOrd="7" destOrd="0" presId="urn:microsoft.com/office/officeart/2005/8/layout/hierarchy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BB6AD1-421D-4AAA-B85D-87CA5FA6F776}" type="doc">
      <dgm:prSet loTypeId="urn:microsoft.com/office/officeart/2011/layout/HexagonRadial" loCatId="cycle" qsTypeId="urn:microsoft.com/office/officeart/2005/8/quickstyle/simple3" qsCatId="simple" csTypeId="urn:microsoft.com/office/officeart/2005/8/colors/accent1_2" csCatId="accent1" phldr="1"/>
      <dgm:spPr/>
      <dgm:t>
        <a:bodyPr/>
        <a:lstStyle/>
        <a:p>
          <a:endParaRPr lang="it-IT"/>
        </a:p>
      </dgm:t>
    </dgm:pt>
    <dgm:pt modelId="{A55D9301-20C5-4D02-9958-7CE02553C42D}">
      <dgm:prSet phldrT="[Text]" custT="1"/>
      <dgm:spPr>
        <a:solidFill>
          <a:srgbClr val="21572F"/>
        </a:solidFill>
        <a:ln w="19050">
          <a:solidFill>
            <a:srgbClr val="E98D4A"/>
          </a:solidFill>
        </a:ln>
      </dgm:spPr>
      <dgm:t>
        <a:bodyPr/>
        <a:lstStyle/>
        <a:p>
          <a:r>
            <a:rPr lang="en-AU" sz="1750" b="1" baseline="0" noProof="0" dirty="0">
              <a:solidFill>
                <a:schemeClr val="bg1"/>
              </a:solidFill>
              <a:latin typeface="Arial" panose="020B0604020202020204" pitchFamily="34" charset="0"/>
              <a:cs typeface="Arial" panose="020B0604020202020204" pitchFamily="34" charset="0"/>
            </a:rPr>
            <a:t>OECD Main </a:t>
          </a:r>
          <a:r>
            <a:rPr lang="en-AU" sz="1600" b="1" baseline="0" noProof="0" dirty="0">
              <a:solidFill>
                <a:schemeClr val="bg1"/>
              </a:solidFill>
              <a:latin typeface="Arial" panose="020B0604020202020204" pitchFamily="34" charset="0"/>
              <a:cs typeface="Arial" panose="020B0604020202020204" pitchFamily="34" charset="0"/>
            </a:rPr>
            <a:t>Developments</a:t>
          </a:r>
        </a:p>
      </dgm:t>
    </dgm:pt>
    <dgm:pt modelId="{D31A8BF6-786D-420A-8789-DC2D7D49327F}" type="parTrans" cxnId="{6ABE2F91-70A9-4DFC-95BE-A1E2A0F7DBB4}">
      <dgm:prSet/>
      <dgm:spPr/>
      <dgm:t>
        <a:bodyPr/>
        <a:lstStyle/>
        <a:p>
          <a:endParaRPr lang="it-IT"/>
        </a:p>
      </dgm:t>
    </dgm:pt>
    <dgm:pt modelId="{47DF687C-A315-4BD4-A76D-8D069C5C7B52}" type="sibTrans" cxnId="{6ABE2F91-70A9-4DFC-95BE-A1E2A0F7DBB4}">
      <dgm:prSet/>
      <dgm:spPr/>
      <dgm:t>
        <a:bodyPr/>
        <a:lstStyle/>
        <a:p>
          <a:endParaRPr lang="it-IT"/>
        </a:p>
      </dgm:t>
    </dgm:pt>
    <dgm:pt modelId="{241C897A-4ECD-4CD5-9856-2CBD2C74C07F}">
      <dgm:prSet phldrT="[Text]" custT="1"/>
      <dgm:spPr>
        <a:solidFill>
          <a:srgbClr val="2C3673"/>
        </a:solidFill>
        <a:ln w="19050">
          <a:solidFill>
            <a:srgbClr val="FF0000"/>
          </a:solidFill>
        </a:ln>
      </dgm:spPr>
      <dgm:t>
        <a:bodyPr/>
        <a:lstStyle/>
        <a:p>
          <a:r>
            <a:rPr lang="en-AU" sz="1350" baseline="0" noProof="0" dirty="0">
              <a:solidFill>
                <a:schemeClr val="bg1"/>
              </a:solidFill>
              <a:latin typeface="Arial" panose="020B0604020202020204" pitchFamily="34" charset="0"/>
              <a:cs typeface="Arial" panose="020B0604020202020204" pitchFamily="34" charset="0"/>
            </a:rPr>
            <a:t>Implementation</a:t>
          </a:r>
          <a:r>
            <a:rPr lang="en-AU" sz="1400" noProof="0" dirty="0">
              <a:solidFill>
                <a:schemeClr val="bg1"/>
              </a:solidFill>
              <a:latin typeface="Arial" panose="020B0604020202020204" pitchFamily="34" charset="0"/>
              <a:cs typeface="Arial" panose="020B0604020202020204" pitchFamily="34" charset="0"/>
            </a:rPr>
            <a:t> of the </a:t>
          </a:r>
          <a:r>
            <a:rPr lang="en-AU" sz="1400" b="0" noProof="0" dirty="0">
              <a:solidFill>
                <a:schemeClr val="bg1"/>
              </a:solidFill>
              <a:latin typeface="Arial" panose="020B0604020202020204" pitchFamily="34" charset="0"/>
              <a:cs typeface="Arial" panose="020B0604020202020204" pitchFamily="34" charset="0"/>
            </a:rPr>
            <a:t>Two-Pillar-Solution</a:t>
          </a:r>
        </a:p>
      </dgm:t>
    </dgm:pt>
    <dgm:pt modelId="{2F6E8D5C-E88D-443E-8C1A-36444A2EF2D8}" type="parTrans" cxnId="{B3AA61CB-CF94-44BD-A6A8-C2E154514B84}">
      <dgm:prSet/>
      <dgm:spPr/>
      <dgm:t>
        <a:bodyPr/>
        <a:lstStyle/>
        <a:p>
          <a:endParaRPr lang="it-IT"/>
        </a:p>
      </dgm:t>
    </dgm:pt>
    <dgm:pt modelId="{E7494EF3-6138-4341-A811-F364A3DEF2C7}" type="sibTrans" cxnId="{B3AA61CB-CF94-44BD-A6A8-C2E154514B84}">
      <dgm:prSet/>
      <dgm:spPr/>
      <dgm:t>
        <a:bodyPr/>
        <a:lstStyle/>
        <a:p>
          <a:endParaRPr lang="it-IT"/>
        </a:p>
      </dgm:t>
    </dgm:pt>
    <dgm:pt modelId="{248BCD72-6DBC-4118-8C1A-9E17F6D9CB3D}">
      <dgm:prSet phldrT="[Text]" custT="1"/>
      <dgm:spPr>
        <a:solidFill>
          <a:srgbClr val="2C3673"/>
        </a:solidFill>
      </dgm:spPr>
      <dgm:t>
        <a:bodyPr/>
        <a:lstStyle/>
        <a:p>
          <a:r>
            <a:rPr lang="it-IT" sz="1400" dirty="0">
              <a:solidFill>
                <a:schemeClr val="bg1"/>
              </a:solidFill>
              <a:latin typeface="Arial" panose="020B0604020202020204" pitchFamily="34" charset="0"/>
              <a:cs typeface="Arial" panose="020B0604020202020204" pitchFamily="34" charset="0"/>
            </a:rPr>
            <a:t>Tax Certainty</a:t>
          </a:r>
        </a:p>
      </dgm:t>
    </dgm:pt>
    <dgm:pt modelId="{C3D57921-E610-4D2A-81C0-17D677F983CF}" type="parTrans" cxnId="{F3251F7D-5AF3-4712-9DE1-6A5DEFA60305}">
      <dgm:prSet/>
      <dgm:spPr/>
      <dgm:t>
        <a:bodyPr/>
        <a:lstStyle/>
        <a:p>
          <a:endParaRPr lang="it-IT"/>
        </a:p>
      </dgm:t>
    </dgm:pt>
    <dgm:pt modelId="{193A1144-EF32-4423-837D-35E773D41E1F}" type="sibTrans" cxnId="{F3251F7D-5AF3-4712-9DE1-6A5DEFA60305}">
      <dgm:prSet/>
      <dgm:spPr/>
      <dgm:t>
        <a:bodyPr/>
        <a:lstStyle/>
        <a:p>
          <a:endParaRPr lang="it-IT"/>
        </a:p>
      </dgm:t>
    </dgm:pt>
    <dgm:pt modelId="{08705086-0413-4885-B660-34B4A13F66EA}">
      <dgm:prSet custT="1"/>
      <dgm:spPr>
        <a:solidFill>
          <a:srgbClr val="2C3673"/>
        </a:solidFill>
        <a:ln w="19050">
          <a:solidFill>
            <a:srgbClr val="FF0000"/>
          </a:solidFill>
        </a:ln>
      </dgm:spPr>
      <dgm:t>
        <a:bodyPr/>
        <a:lstStyle/>
        <a:p>
          <a:r>
            <a:rPr lang="en-AU" sz="1400" noProof="0" dirty="0">
              <a:solidFill>
                <a:schemeClr val="bg1"/>
              </a:solidFill>
              <a:latin typeface="Arial" panose="020B0604020202020204" pitchFamily="34" charset="0"/>
              <a:cs typeface="Arial" panose="020B0604020202020204" pitchFamily="34" charset="0"/>
            </a:rPr>
            <a:t>Inclusive Forum on Carbon Mitigation Approaches</a:t>
          </a:r>
        </a:p>
      </dgm:t>
    </dgm:pt>
    <dgm:pt modelId="{3771E137-439B-458F-AE2D-E6848A1970AC}" type="parTrans" cxnId="{2B7E564A-ABE4-4449-8286-2B17D08CB257}">
      <dgm:prSet/>
      <dgm:spPr/>
      <dgm:t>
        <a:bodyPr/>
        <a:lstStyle/>
        <a:p>
          <a:endParaRPr lang="it-IT"/>
        </a:p>
      </dgm:t>
    </dgm:pt>
    <dgm:pt modelId="{9601442A-77DE-4956-BD81-E93B851CA195}" type="sibTrans" cxnId="{2B7E564A-ABE4-4449-8286-2B17D08CB257}">
      <dgm:prSet/>
      <dgm:spPr/>
      <dgm:t>
        <a:bodyPr/>
        <a:lstStyle/>
        <a:p>
          <a:endParaRPr lang="it-IT"/>
        </a:p>
      </dgm:t>
    </dgm:pt>
    <dgm:pt modelId="{7B40A285-16EA-48A2-BC18-6525D32D7945}">
      <dgm:prSet custT="1"/>
      <dgm:spPr>
        <a:solidFill>
          <a:srgbClr val="2C3673"/>
        </a:solidFill>
      </dgm:spPr>
      <dgm:t>
        <a:bodyPr/>
        <a:lstStyle/>
        <a:p>
          <a:r>
            <a:rPr lang="en-AU" sz="1400" kern="1200" noProof="0" dirty="0">
              <a:solidFill>
                <a:schemeClr val="bg1"/>
              </a:solidFill>
              <a:latin typeface="Arial" panose="020B0604020202020204" pitchFamily="34" charset="0"/>
              <a:cs typeface="Arial" panose="020B0604020202020204" pitchFamily="34" charset="0"/>
            </a:rPr>
            <a:t>CARF </a:t>
          </a:r>
          <a:r>
            <a:rPr lang="en-AU" sz="1350" kern="1200" baseline="0" noProof="0" dirty="0">
              <a:solidFill>
                <a:schemeClr val="bg1"/>
              </a:solidFill>
              <a:latin typeface="Arial" panose="020B0604020202020204" pitchFamily="34" charset="0"/>
              <a:ea typeface="+mn-ea"/>
              <a:cs typeface="Arial" panose="020B0604020202020204" pitchFamily="34" charset="0"/>
            </a:rPr>
            <a:t>implementation </a:t>
          </a:r>
          <a:r>
            <a:rPr lang="en-AU" sz="1400" kern="1200" noProof="0" dirty="0">
              <a:solidFill>
                <a:schemeClr val="bg1"/>
              </a:solidFill>
              <a:latin typeface="Arial" panose="020B0604020202020204" pitchFamily="34" charset="0"/>
              <a:cs typeface="Arial" panose="020B0604020202020204" pitchFamily="34" charset="0"/>
            </a:rPr>
            <a:t>and implementation tools</a:t>
          </a:r>
        </a:p>
      </dgm:t>
    </dgm:pt>
    <dgm:pt modelId="{2BF3FA4B-E1F4-4CAC-AA4F-BB561264939A}" type="parTrans" cxnId="{F5B81C2F-D1B2-4037-A289-2B4FB3682603}">
      <dgm:prSet/>
      <dgm:spPr/>
      <dgm:t>
        <a:bodyPr/>
        <a:lstStyle/>
        <a:p>
          <a:endParaRPr lang="it-IT"/>
        </a:p>
      </dgm:t>
    </dgm:pt>
    <dgm:pt modelId="{AA385217-539A-4044-A9F3-B25214542F5B}" type="sibTrans" cxnId="{F5B81C2F-D1B2-4037-A289-2B4FB3682603}">
      <dgm:prSet/>
      <dgm:spPr/>
      <dgm:t>
        <a:bodyPr/>
        <a:lstStyle/>
        <a:p>
          <a:endParaRPr lang="it-IT"/>
        </a:p>
      </dgm:t>
    </dgm:pt>
    <dgm:pt modelId="{8BBECFA2-42A9-4F9E-A116-DC8C117AA7F1}">
      <dgm:prSet custT="1"/>
      <dgm:spPr>
        <a:solidFill>
          <a:srgbClr val="2C3673"/>
        </a:solidFill>
      </dgm:spPr>
      <dgm:t>
        <a:bodyPr/>
        <a:lstStyle/>
        <a:p>
          <a:r>
            <a:rPr lang="it-IT" sz="1400" kern="1200" noProof="0" dirty="0">
              <a:solidFill>
                <a:schemeClr val="bg1"/>
              </a:solidFill>
              <a:latin typeface="Arial" panose="020B0604020202020204" pitchFamily="34" charset="0"/>
              <a:cs typeface="Arial" panose="020B0604020202020204" pitchFamily="34" charset="0"/>
            </a:rPr>
            <a:t>BEPS Project </a:t>
          </a:r>
          <a:r>
            <a:rPr lang="it-IT" sz="1350" kern="1200" baseline="0" noProof="0" dirty="0">
              <a:solidFill>
                <a:schemeClr val="bg1"/>
              </a:solidFill>
              <a:latin typeface="Arial" panose="020B0604020202020204" pitchFamily="34" charset="0"/>
              <a:ea typeface="+mn-ea"/>
              <a:cs typeface="Arial" panose="020B0604020202020204" pitchFamily="34" charset="0"/>
            </a:rPr>
            <a:t>Implementation</a:t>
          </a:r>
          <a:endParaRPr lang="en-AU" sz="1350" kern="1200" baseline="0" noProof="0" dirty="0">
            <a:solidFill>
              <a:schemeClr val="bg1"/>
            </a:solidFill>
            <a:latin typeface="Arial" panose="020B0604020202020204" pitchFamily="34" charset="0"/>
            <a:ea typeface="+mn-ea"/>
            <a:cs typeface="Arial" panose="020B0604020202020204" pitchFamily="34" charset="0"/>
          </a:endParaRPr>
        </a:p>
      </dgm:t>
    </dgm:pt>
    <dgm:pt modelId="{80C68445-A3DE-45D5-BEA4-97D38C0A276F}" type="parTrans" cxnId="{79F00AB9-6BBD-4ED9-A222-674912A9AD74}">
      <dgm:prSet/>
      <dgm:spPr/>
      <dgm:t>
        <a:bodyPr/>
        <a:lstStyle/>
        <a:p>
          <a:endParaRPr lang="it-IT"/>
        </a:p>
      </dgm:t>
    </dgm:pt>
    <dgm:pt modelId="{A74660B2-5BE0-4B4E-8479-5032E282591F}" type="sibTrans" cxnId="{79F00AB9-6BBD-4ED9-A222-674912A9AD74}">
      <dgm:prSet/>
      <dgm:spPr/>
      <dgm:t>
        <a:bodyPr/>
        <a:lstStyle/>
        <a:p>
          <a:endParaRPr lang="it-IT"/>
        </a:p>
      </dgm:t>
    </dgm:pt>
    <dgm:pt modelId="{0B240545-34FA-48BC-BED2-19D633380006}">
      <dgm:prSet custT="1"/>
      <dgm:spPr>
        <a:solidFill>
          <a:srgbClr val="2C3673"/>
        </a:solidFill>
      </dgm:spPr>
      <dgm:t>
        <a:bodyPr/>
        <a:lstStyle/>
        <a:p>
          <a:r>
            <a:rPr lang="en-AU" sz="1400" noProof="0" dirty="0">
              <a:solidFill>
                <a:schemeClr val="bg1"/>
              </a:solidFill>
              <a:latin typeface="Arial" panose="020B0604020202020204" pitchFamily="34" charset="0"/>
              <a:cs typeface="Arial" panose="020B0604020202020204" pitchFamily="34" charset="0"/>
            </a:rPr>
            <a:t>Transparency &amp; Exchange of Information</a:t>
          </a:r>
        </a:p>
      </dgm:t>
    </dgm:pt>
    <dgm:pt modelId="{10021041-967D-4CB7-9121-6177FA6DEB7E}" type="sibTrans" cxnId="{C1764BD5-E095-43BD-9DBE-2F1E9D8F8556}">
      <dgm:prSet/>
      <dgm:spPr/>
      <dgm:t>
        <a:bodyPr/>
        <a:lstStyle/>
        <a:p>
          <a:endParaRPr lang="it-IT"/>
        </a:p>
      </dgm:t>
    </dgm:pt>
    <dgm:pt modelId="{C0B324D2-63FA-4BA5-AC46-91202B4553A3}" type="parTrans" cxnId="{C1764BD5-E095-43BD-9DBE-2F1E9D8F8556}">
      <dgm:prSet/>
      <dgm:spPr/>
      <dgm:t>
        <a:bodyPr/>
        <a:lstStyle/>
        <a:p>
          <a:endParaRPr lang="it-IT"/>
        </a:p>
      </dgm:t>
    </dgm:pt>
    <dgm:pt modelId="{AB0761FD-864E-445B-8DF3-1536B31E9BF4}" type="pres">
      <dgm:prSet presAssocID="{D4BB6AD1-421D-4AAA-B85D-87CA5FA6F776}" presName="Name0" presStyleCnt="0">
        <dgm:presLayoutVars>
          <dgm:chMax val="1"/>
          <dgm:chPref val="1"/>
          <dgm:dir/>
          <dgm:animOne val="branch"/>
          <dgm:animLvl val="lvl"/>
        </dgm:presLayoutVars>
      </dgm:prSet>
      <dgm:spPr/>
    </dgm:pt>
    <dgm:pt modelId="{0D95E0BA-F379-4EBE-AE8C-DE4C796501AC}" type="pres">
      <dgm:prSet presAssocID="{A55D9301-20C5-4D02-9958-7CE02553C42D}" presName="Parent" presStyleLbl="node0" presStyleIdx="0" presStyleCnt="1">
        <dgm:presLayoutVars>
          <dgm:chMax val="6"/>
          <dgm:chPref val="6"/>
        </dgm:presLayoutVars>
      </dgm:prSet>
      <dgm:spPr/>
    </dgm:pt>
    <dgm:pt modelId="{BAF0CB65-13BA-403B-A924-9CF815C70713}" type="pres">
      <dgm:prSet presAssocID="{241C897A-4ECD-4CD5-9856-2CBD2C74C07F}" presName="Accent1" presStyleCnt="0"/>
      <dgm:spPr/>
    </dgm:pt>
    <dgm:pt modelId="{929CFBA7-741C-4DF7-A16D-87EAC0650C13}" type="pres">
      <dgm:prSet presAssocID="{241C897A-4ECD-4CD5-9856-2CBD2C74C07F}" presName="Accent" presStyleLbl="bgShp" presStyleIdx="0" presStyleCnt="6"/>
      <dgm:spPr/>
    </dgm:pt>
    <dgm:pt modelId="{75D83464-03BE-47D8-A5CD-DD1BA4A46B39}" type="pres">
      <dgm:prSet presAssocID="{241C897A-4ECD-4CD5-9856-2CBD2C74C07F}" presName="Child1" presStyleLbl="node1" presStyleIdx="0" presStyleCnt="6">
        <dgm:presLayoutVars>
          <dgm:chMax val="0"/>
          <dgm:chPref val="0"/>
          <dgm:bulletEnabled val="1"/>
        </dgm:presLayoutVars>
      </dgm:prSet>
      <dgm:spPr/>
    </dgm:pt>
    <dgm:pt modelId="{2DE06B98-0F8C-4B24-A77A-491DB48AA150}" type="pres">
      <dgm:prSet presAssocID="{08705086-0413-4885-B660-34B4A13F66EA}" presName="Accent2" presStyleCnt="0"/>
      <dgm:spPr/>
    </dgm:pt>
    <dgm:pt modelId="{5E8A6221-5B99-4D52-AA04-53DF652B5CBC}" type="pres">
      <dgm:prSet presAssocID="{08705086-0413-4885-B660-34B4A13F66EA}" presName="Accent" presStyleLbl="bgShp" presStyleIdx="1" presStyleCnt="6"/>
      <dgm:spPr/>
    </dgm:pt>
    <dgm:pt modelId="{0091D4DA-5F15-4542-B971-F6CE32E917A8}" type="pres">
      <dgm:prSet presAssocID="{08705086-0413-4885-B660-34B4A13F66EA}" presName="Child2" presStyleLbl="node1" presStyleIdx="1" presStyleCnt="6">
        <dgm:presLayoutVars>
          <dgm:chMax val="0"/>
          <dgm:chPref val="0"/>
          <dgm:bulletEnabled val="1"/>
        </dgm:presLayoutVars>
      </dgm:prSet>
      <dgm:spPr/>
    </dgm:pt>
    <dgm:pt modelId="{47A7285E-BE06-4C51-A3B7-FCC3B31D4957}" type="pres">
      <dgm:prSet presAssocID="{7B40A285-16EA-48A2-BC18-6525D32D7945}" presName="Accent3" presStyleCnt="0"/>
      <dgm:spPr/>
    </dgm:pt>
    <dgm:pt modelId="{E8ABBC92-CC3B-4A9A-86AF-7F4CA6AF7AB7}" type="pres">
      <dgm:prSet presAssocID="{7B40A285-16EA-48A2-BC18-6525D32D7945}" presName="Accent" presStyleLbl="bgShp" presStyleIdx="2" presStyleCnt="6"/>
      <dgm:spPr/>
    </dgm:pt>
    <dgm:pt modelId="{AB6E8991-7897-4EA3-89FA-9B12006B84DE}" type="pres">
      <dgm:prSet presAssocID="{7B40A285-16EA-48A2-BC18-6525D32D7945}" presName="Child3" presStyleLbl="node1" presStyleIdx="2" presStyleCnt="6">
        <dgm:presLayoutVars>
          <dgm:chMax val="0"/>
          <dgm:chPref val="0"/>
          <dgm:bulletEnabled val="1"/>
        </dgm:presLayoutVars>
      </dgm:prSet>
      <dgm:spPr/>
    </dgm:pt>
    <dgm:pt modelId="{0CE412BF-AF6D-4394-B46E-792B5A6C9E85}" type="pres">
      <dgm:prSet presAssocID="{8BBECFA2-42A9-4F9E-A116-DC8C117AA7F1}" presName="Accent4" presStyleCnt="0"/>
      <dgm:spPr/>
    </dgm:pt>
    <dgm:pt modelId="{E49E7D3C-DA2F-4DAE-9BF7-B208F73EEB49}" type="pres">
      <dgm:prSet presAssocID="{8BBECFA2-42A9-4F9E-A116-DC8C117AA7F1}" presName="Accent" presStyleLbl="bgShp" presStyleIdx="3" presStyleCnt="6"/>
      <dgm:spPr/>
    </dgm:pt>
    <dgm:pt modelId="{46B326C2-53E1-4A97-A3A9-E2E34D7E1DBC}" type="pres">
      <dgm:prSet presAssocID="{8BBECFA2-42A9-4F9E-A116-DC8C117AA7F1}" presName="Child4" presStyleLbl="node1" presStyleIdx="3" presStyleCnt="6">
        <dgm:presLayoutVars>
          <dgm:chMax val="0"/>
          <dgm:chPref val="0"/>
          <dgm:bulletEnabled val="1"/>
        </dgm:presLayoutVars>
      </dgm:prSet>
      <dgm:spPr/>
    </dgm:pt>
    <dgm:pt modelId="{3BC6AE7D-4AE7-4BA6-8749-BE59D7FEB4A8}" type="pres">
      <dgm:prSet presAssocID="{0B240545-34FA-48BC-BED2-19D633380006}" presName="Accent5" presStyleCnt="0"/>
      <dgm:spPr/>
    </dgm:pt>
    <dgm:pt modelId="{F320E194-A4FD-4A1C-9769-D9DCC11AEE62}" type="pres">
      <dgm:prSet presAssocID="{0B240545-34FA-48BC-BED2-19D633380006}" presName="Accent" presStyleLbl="bgShp" presStyleIdx="4" presStyleCnt="6"/>
      <dgm:spPr/>
    </dgm:pt>
    <dgm:pt modelId="{FAD7D36B-8395-455D-9E0F-0EC0176FE046}" type="pres">
      <dgm:prSet presAssocID="{0B240545-34FA-48BC-BED2-19D633380006}" presName="Child5" presStyleLbl="node1" presStyleIdx="4" presStyleCnt="6">
        <dgm:presLayoutVars>
          <dgm:chMax val="0"/>
          <dgm:chPref val="0"/>
          <dgm:bulletEnabled val="1"/>
        </dgm:presLayoutVars>
      </dgm:prSet>
      <dgm:spPr/>
    </dgm:pt>
    <dgm:pt modelId="{BDC224BB-7642-4077-96B8-2E1EC1AC49B5}" type="pres">
      <dgm:prSet presAssocID="{248BCD72-6DBC-4118-8C1A-9E17F6D9CB3D}" presName="Accent6" presStyleCnt="0"/>
      <dgm:spPr/>
    </dgm:pt>
    <dgm:pt modelId="{F19219C3-39FC-4B4C-BD90-1F86C2542820}" type="pres">
      <dgm:prSet presAssocID="{248BCD72-6DBC-4118-8C1A-9E17F6D9CB3D}" presName="Accent" presStyleLbl="bgShp" presStyleIdx="5" presStyleCnt="6"/>
      <dgm:spPr/>
    </dgm:pt>
    <dgm:pt modelId="{4BBEABE2-C18E-40F8-BF58-ABBD5A28F045}" type="pres">
      <dgm:prSet presAssocID="{248BCD72-6DBC-4118-8C1A-9E17F6D9CB3D}" presName="Child6" presStyleLbl="node1" presStyleIdx="5" presStyleCnt="6">
        <dgm:presLayoutVars>
          <dgm:chMax val="0"/>
          <dgm:chPref val="0"/>
          <dgm:bulletEnabled val="1"/>
        </dgm:presLayoutVars>
      </dgm:prSet>
      <dgm:spPr/>
    </dgm:pt>
  </dgm:ptLst>
  <dgm:cxnLst>
    <dgm:cxn modelId="{6EDE3E1F-BD45-4612-B484-E191F6CC13EF}" type="presOf" srcId="{7B40A285-16EA-48A2-BC18-6525D32D7945}" destId="{AB6E8991-7897-4EA3-89FA-9B12006B84DE}" srcOrd="0" destOrd="0" presId="urn:microsoft.com/office/officeart/2011/layout/HexagonRadial"/>
    <dgm:cxn modelId="{F5B81C2F-D1B2-4037-A289-2B4FB3682603}" srcId="{A55D9301-20C5-4D02-9958-7CE02553C42D}" destId="{7B40A285-16EA-48A2-BC18-6525D32D7945}" srcOrd="2" destOrd="0" parTransId="{2BF3FA4B-E1F4-4CAC-AA4F-BB561264939A}" sibTransId="{AA385217-539A-4044-A9F3-B25214542F5B}"/>
    <dgm:cxn modelId="{2B7E564A-ABE4-4449-8286-2B17D08CB257}" srcId="{A55D9301-20C5-4D02-9958-7CE02553C42D}" destId="{08705086-0413-4885-B660-34B4A13F66EA}" srcOrd="1" destOrd="0" parTransId="{3771E137-439B-458F-AE2D-E6848A1970AC}" sibTransId="{9601442A-77DE-4956-BD81-E93B851CA195}"/>
    <dgm:cxn modelId="{F3251F7D-5AF3-4712-9DE1-6A5DEFA60305}" srcId="{A55D9301-20C5-4D02-9958-7CE02553C42D}" destId="{248BCD72-6DBC-4118-8C1A-9E17F6D9CB3D}" srcOrd="5" destOrd="0" parTransId="{C3D57921-E610-4D2A-81C0-17D677F983CF}" sibTransId="{193A1144-EF32-4423-837D-35E773D41E1F}"/>
    <dgm:cxn modelId="{B0A4997F-AD11-436C-A126-53A8F7E61F2C}" type="presOf" srcId="{08705086-0413-4885-B660-34B4A13F66EA}" destId="{0091D4DA-5F15-4542-B971-F6CE32E917A8}" srcOrd="0" destOrd="0" presId="urn:microsoft.com/office/officeart/2011/layout/HexagonRadial"/>
    <dgm:cxn modelId="{B3651591-ADDB-4B1C-945C-3B4D22F3FE2D}" type="presOf" srcId="{A55D9301-20C5-4D02-9958-7CE02553C42D}" destId="{0D95E0BA-F379-4EBE-AE8C-DE4C796501AC}" srcOrd="0" destOrd="0" presId="urn:microsoft.com/office/officeart/2011/layout/HexagonRadial"/>
    <dgm:cxn modelId="{6ABE2F91-70A9-4DFC-95BE-A1E2A0F7DBB4}" srcId="{D4BB6AD1-421D-4AAA-B85D-87CA5FA6F776}" destId="{A55D9301-20C5-4D02-9958-7CE02553C42D}" srcOrd="0" destOrd="0" parTransId="{D31A8BF6-786D-420A-8789-DC2D7D49327F}" sibTransId="{47DF687C-A315-4BD4-A76D-8D069C5C7B52}"/>
    <dgm:cxn modelId="{FE71C298-C73C-431E-A9A0-B0164BF3B4B3}" type="presOf" srcId="{D4BB6AD1-421D-4AAA-B85D-87CA5FA6F776}" destId="{AB0761FD-864E-445B-8DF3-1536B31E9BF4}" srcOrd="0" destOrd="0" presId="urn:microsoft.com/office/officeart/2011/layout/HexagonRadial"/>
    <dgm:cxn modelId="{79F00AB9-6BBD-4ED9-A222-674912A9AD74}" srcId="{A55D9301-20C5-4D02-9958-7CE02553C42D}" destId="{8BBECFA2-42A9-4F9E-A116-DC8C117AA7F1}" srcOrd="3" destOrd="0" parTransId="{80C68445-A3DE-45D5-BEA4-97D38C0A276F}" sibTransId="{A74660B2-5BE0-4B4E-8479-5032E282591F}"/>
    <dgm:cxn modelId="{B3AA61CB-CF94-44BD-A6A8-C2E154514B84}" srcId="{A55D9301-20C5-4D02-9958-7CE02553C42D}" destId="{241C897A-4ECD-4CD5-9856-2CBD2C74C07F}" srcOrd="0" destOrd="0" parTransId="{2F6E8D5C-E88D-443E-8C1A-36444A2EF2D8}" sibTransId="{E7494EF3-6138-4341-A811-F364A3DEF2C7}"/>
    <dgm:cxn modelId="{B6E196CD-1CC6-484B-B5EA-C2D18733A811}" type="presOf" srcId="{248BCD72-6DBC-4118-8C1A-9E17F6D9CB3D}" destId="{4BBEABE2-C18E-40F8-BF58-ABBD5A28F045}" srcOrd="0" destOrd="0" presId="urn:microsoft.com/office/officeart/2011/layout/HexagonRadial"/>
    <dgm:cxn modelId="{8CBE83D1-793A-40D1-BFCB-36EAB87E8AE6}" type="presOf" srcId="{8BBECFA2-42A9-4F9E-A116-DC8C117AA7F1}" destId="{46B326C2-53E1-4A97-A3A9-E2E34D7E1DBC}" srcOrd="0" destOrd="0" presId="urn:microsoft.com/office/officeart/2011/layout/HexagonRadial"/>
    <dgm:cxn modelId="{C1764BD5-E095-43BD-9DBE-2F1E9D8F8556}" srcId="{A55D9301-20C5-4D02-9958-7CE02553C42D}" destId="{0B240545-34FA-48BC-BED2-19D633380006}" srcOrd="4" destOrd="0" parTransId="{C0B324D2-63FA-4BA5-AC46-91202B4553A3}" sibTransId="{10021041-967D-4CB7-9121-6177FA6DEB7E}"/>
    <dgm:cxn modelId="{280CDAF8-C20D-4D97-A096-A3C730383B4F}" type="presOf" srcId="{0B240545-34FA-48BC-BED2-19D633380006}" destId="{FAD7D36B-8395-455D-9E0F-0EC0176FE046}" srcOrd="0" destOrd="0" presId="urn:microsoft.com/office/officeart/2011/layout/HexagonRadial"/>
    <dgm:cxn modelId="{66FBC9FC-1254-46D4-9468-9D448FF5400C}" type="presOf" srcId="{241C897A-4ECD-4CD5-9856-2CBD2C74C07F}" destId="{75D83464-03BE-47D8-A5CD-DD1BA4A46B39}" srcOrd="0" destOrd="0" presId="urn:microsoft.com/office/officeart/2011/layout/HexagonRadial"/>
    <dgm:cxn modelId="{B42B9248-BFF7-43EA-94BD-4CA1F1D45CA6}" type="presParOf" srcId="{AB0761FD-864E-445B-8DF3-1536B31E9BF4}" destId="{0D95E0BA-F379-4EBE-AE8C-DE4C796501AC}" srcOrd="0" destOrd="0" presId="urn:microsoft.com/office/officeart/2011/layout/HexagonRadial"/>
    <dgm:cxn modelId="{7DF3A221-28F5-4CE0-8707-7317DBC1F7BF}" type="presParOf" srcId="{AB0761FD-864E-445B-8DF3-1536B31E9BF4}" destId="{BAF0CB65-13BA-403B-A924-9CF815C70713}" srcOrd="1" destOrd="0" presId="urn:microsoft.com/office/officeart/2011/layout/HexagonRadial"/>
    <dgm:cxn modelId="{06EDE9B8-1475-4160-9C2C-71015725AEDF}" type="presParOf" srcId="{BAF0CB65-13BA-403B-A924-9CF815C70713}" destId="{929CFBA7-741C-4DF7-A16D-87EAC0650C13}" srcOrd="0" destOrd="0" presId="urn:microsoft.com/office/officeart/2011/layout/HexagonRadial"/>
    <dgm:cxn modelId="{61BA1D45-0669-4F6A-B557-80989AA33312}" type="presParOf" srcId="{AB0761FD-864E-445B-8DF3-1536B31E9BF4}" destId="{75D83464-03BE-47D8-A5CD-DD1BA4A46B39}" srcOrd="2" destOrd="0" presId="urn:microsoft.com/office/officeart/2011/layout/HexagonRadial"/>
    <dgm:cxn modelId="{DCD132F7-E598-40AD-87E8-8BFF34132B38}" type="presParOf" srcId="{AB0761FD-864E-445B-8DF3-1536B31E9BF4}" destId="{2DE06B98-0F8C-4B24-A77A-491DB48AA150}" srcOrd="3" destOrd="0" presId="urn:microsoft.com/office/officeart/2011/layout/HexagonRadial"/>
    <dgm:cxn modelId="{98F5482C-79A2-44B0-BBA8-85703CA07D85}" type="presParOf" srcId="{2DE06B98-0F8C-4B24-A77A-491DB48AA150}" destId="{5E8A6221-5B99-4D52-AA04-53DF652B5CBC}" srcOrd="0" destOrd="0" presId="urn:microsoft.com/office/officeart/2011/layout/HexagonRadial"/>
    <dgm:cxn modelId="{EBD04561-CD9F-413A-8AED-79124F6C2024}" type="presParOf" srcId="{AB0761FD-864E-445B-8DF3-1536B31E9BF4}" destId="{0091D4DA-5F15-4542-B971-F6CE32E917A8}" srcOrd="4" destOrd="0" presId="urn:microsoft.com/office/officeart/2011/layout/HexagonRadial"/>
    <dgm:cxn modelId="{2B88F6DF-9CF2-4F60-BC80-D9797AE3D1B9}" type="presParOf" srcId="{AB0761FD-864E-445B-8DF3-1536B31E9BF4}" destId="{47A7285E-BE06-4C51-A3B7-FCC3B31D4957}" srcOrd="5" destOrd="0" presId="urn:microsoft.com/office/officeart/2011/layout/HexagonRadial"/>
    <dgm:cxn modelId="{6FFBE849-CF97-408E-A92D-785FBC22CBDC}" type="presParOf" srcId="{47A7285E-BE06-4C51-A3B7-FCC3B31D4957}" destId="{E8ABBC92-CC3B-4A9A-86AF-7F4CA6AF7AB7}" srcOrd="0" destOrd="0" presId="urn:microsoft.com/office/officeart/2011/layout/HexagonRadial"/>
    <dgm:cxn modelId="{E9E6C61C-43E6-4995-A20B-F7657C79D53C}" type="presParOf" srcId="{AB0761FD-864E-445B-8DF3-1536B31E9BF4}" destId="{AB6E8991-7897-4EA3-89FA-9B12006B84DE}" srcOrd="6" destOrd="0" presId="urn:microsoft.com/office/officeart/2011/layout/HexagonRadial"/>
    <dgm:cxn modelId="{1116044E-0C20-4F1C-B70B-B9465E55BDDE}" type="presParOf" srcId="{AB0761FD-864E-445B-8DF3-1536B31E9BF4}" destId="{0CE412BF-AF6D-4394-B46E-792B5A6C9E85}" srcOrd="7" destOrd="0" presId="urn:microsoft.com/office/officeart/2011/layout/HexagonRadial"/>
    <dgm:cxn modelId="{35DA0159-3FEB-493C-A0C2-DDCE7C091D9D}" type="presParOf" srcId="{0CE412BF-AF6D-4394-B46E-792B5A6C9E85}" destId="{E49E7D3C-DA2F-4DAE-9BF7-B208F73EEB49}" srcOrd="0" destOrd="0" presId="urn:microsoft.com/office/officeart/2011/layout/HexagonRadial"/>
    <dgm:cxn modelId="{F03E2C43-BAED-47E6-923E-7887318E4C7C}" type="presParOf" srcId="{AB0761FD-864E-445B-8DF3-1536B31E9BF4}" destId="{46B326C2-53E1-4A97-A3A9-E2E34D7E1DBC}" srcOrd="8" destOrd="0" presId="urn:microsoft.com/office/officeart/2011/layout/HexagonRadial"/>
    <dgm:cxn modelId="{49BD7F75-F944-48A8-AD70-43DBF365E892}" type="presParOf" srcId="{AB0761FD-864E-445B-8DF3-1536B31E9BF4}" destId="{3BC6AE7D-4AE7-4BA6-8749-BE59D7FEB4A8}" srcOrd="9" destOrd="0" presId="urn:microsoft.com/office/officeart/2011/layout/HexagonRadial"/>
    <dgm:cxn modelId="{0F3D8863-A65C-4885-BAEC-DD81CE3D61A6}" type="presParOf" srcId="{3BC6AE7D-4AE7-4BA6-8749-BE59D7FEB4A8}" destId="{F320E194-A4FD-4A1C-9769-D9DCC11AEE62}" srcOrd="0" destOrd="0" presId="urn:microsoft.com/office/officeart/2011/layout/HexagonRadial"/>
    <dgm:cxn modelId="{D8161F02-9950-4B9F-A361-BED1C849C5B7}" type="presParOf" srcId="{AB0761FD-864E-445B-8DF3-1536B31E9BF4}" destId="{FAD7D36B-8395-455D-9E0F-0EC0176FE046}" srcOrd="10" destOrd="0" presId="urn:microsoft.com/office/officeart/2011/layout/HexagonRadial"/>
    <dgm:cxn modelId="{F2695811-6D80-462A-A66D-DBC68581F860}" type="presParOf" srcId="{AB0761FD-864E-445B-8DF3-1536B31E9BF4}" destId="{BDC224BB-7642-4077-96B8-2E1EC1AC49B5}" srcOrd="11" destOrd="0" presId="urn:microsoft.com/office/officeart/2011/layout/HexagonRadial"/>
    <dgm:cxn modelId="{30FB47C9-8BDB-4661-B948-0D50E64E219B}" type="presParOf" srcId="{BDC224BB-7642-4077-96B8-2E1EC1AC49B5}" destId="{F19219C3-39FC-4B4C-BD90-1F86C2542820}" srcOrd="0" destOrd="0" presId="urn:microsoft.com/office/officeart/2011/layout/HexagonRadial"/>
    <dgm:cxn modelId="{C13AC235-DDF3-4AE6-9FD7-B97D1E83E213}" type="presParOf" srcId="{AB0761FD-864E-445B-8DF3-1536B31E9BF4}" destId="{4BBEABE2-C18E-40F8-BF58-ABBD5A28F045}"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A2E92DC3-7652-4A09-AE12-E8C3F2127A1B}" type="doc">
      <dgm:prSet loTypeId="urn:microsoft.com/office/officeart/2005/8/layout/chevronAccent+Icon" loCatId="process" qsTypeId="urn:microsoft.com/office/officeart/2005/8/quickstyle/simple1" qsCatId="simple" csTypeId="urn:microsoft.com/office/officeart/2005/8/colors/accent1_2" csCatId="accent1" phldr="1"/>
      <dgm:spPr/>
      <dgm:t>
        <a:bodyPr/>
        <a:lstStyle/>
        <a:p>
          <a:endParaRPr lang="it-IT"/>
        </a:p>
      </dgm:t>
    </dgm:pt>
    <dgm:pt modelId="{14A4BB1A-AB2F-4C39-B70B-38045A0113B0}">
      <dgm:prSet phldrT="[Text]" custT="1"/>
      <dgm:spPr>
        <a:ln>
          <a:solidFill>
            <a:srgbClr val="FFAB0C"/>
          </a:solidFill>
        </a:ln>
      </dgm:spPr>
      <dgm:t>
        <a:bodyPr/>
        <a:lstStyle/>
        <a:p>
          <a:r>
            <a:rPr lang="it-IT" sz="2000" b="1" dirty="0">
              <a:latin typeface="Arial" panose="020B0604020202020204" pitchFamily="34" charset="0"/>
              <a:cs typeface="Arial" panose="020B0604020202020204" pitchFamily="34" charset="0"/>
            </a:rPr>
            <a:t>July 2022</a:t>
          </a:r>
        </a:p>
      </dgm:t>
    </dgm:pt>
    <dgm:pt modelId="{F683C0EE-825E-43A9-AF14-12235A0F6BFA}" type="parTrans" cxnId="{76D0A0F9-331A-4C27-9816-9BC0A13662EC}">
      <dgm:prSet/>
      <dgm:spPr/>
      <dgm:t>
        <a:bodyPr/>
        <a:lstStyle/>
        <a:p>
          <a:endParaRPr lang="it-IT"/>
        </a:p>
      </dgm:t>
    </dgm:pt>
    <dgm:pt modelId="{0AD28E95-E912-404E-8438-E6D26D37B55A}" type="sibTrans" cxnId="{76D0A0F9-331A-4C27-9816-9BC0A13662EC}">
      <dgm:prSet/>
      <dgm:spPr/>
      <dgm:t>
        <a:bodyPr/>
        <a:lstStyle/>
        <a:p>
          <a:endParaRPr lang="it-IT"/>
        </a:p>
      </dgm:t>
    </dgm:pt>
    <dgm:pt modelId="{201D6EE0-F420-4398-AE42-E968BF559EB0}">
      <dgm:prSet phldrT="[Text]" custT="1"/>
      <dgm:spPr>
        <a:ln>
          <a:solidFill>
            <a:srgbClr val="FFAB0C"/>
          </a:solidFill>
        </a:ln>
      </dgm:spPr>
      <dgm:t>
        <a:bodyPr/>
        <a:lstStyle/>
        <a:p>
          <a:r>
            <a:rPr lang="en-AU" sz="1600" noProof="0" dirty="0">
              <a:latin typeface="Arial" panose="020B0604020202020204" pitchFamily="34" charset="0"/>
              <a:cs typeface="Arial" panose="020B0604020202020204" pitchFamily="34" charset="0"/>
            </a:rPr>
            <a:t>Progress Report on Amount A of Pillar One</a:t>
          </a:r>
        </a:p>
      </dgm:t>
    </dgm:pt>
    <dgm:pt modelId="{432AAA4D-C00D-4477-8228-1486A50DAB04}" type="parTrans" cxnId="{7CCC1887-1C0A-4254-95A6-FF6CAB9AF871}">
      <dgm:prSet/>
      <dgm:spPr/>
      <dgm:t>
        <a:bodyPr/>
        <a:lstStyle/>
        <a:p>
          <a:endParaRPr lang="it-IT"/>
        </a:p>
      </dgm:t>
    </dgm:pt>
    <dgm:pt modelId="{F814EB17-FB9C-4187-972A-4B15187FDF1E}" type="sibTrans" cxnId="{7CCC1887-1C0A-4254-95A6-FF6CAB9AF871}">
      <dgm:prSet/>
      <dgm:spPr/>
      <dgm:t>
        <a:bodyPr/>
        <a:lstStyle/>
        <a:p>
          <a:endParaRPr lang="it-IT"/>
        </a:p>
      </dgm:t>
    </dgm:pt>
    <dgm:pt modelId="{DB7F8596-DCCA-46CE-8E5A-81CB702A2217}">
      <dgm:prSet phldrT="[Text]" custT="1"/>
      <dgm:spPr>
        <a:ln>
          <a:solidFill>
            <a:srgbClr val="FFAB0C"/>
          </a:solidFill>
        </a:ln>
      </dgm:spPr>
      <dgm:t>
        <a:bodyPr/>
        <a:lstStyle/>
        <a:p>
          <a:pPr marL="0" lvl="0" indent="0" algn="l" defTabSz="889000">
            <a:lnSpc>
              <a:spcPct val="90000"/>
            </a:lnSpc>
            <a:spcBef>
              <a:spcPct val="0"/>
            </a:spcBef>
            <a:spcAft>
              <a:spcPct val="35000"/>
            </a:spcAft>
            <a:buNone/>
          </a:pPr>
          <a:r>
            <a:rPr lang="it-IT" sz="2000" b="1"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Sep. 2022</a:t>
          </a:r>
        </a:p>
      </dgm:t>
    </dgm:pt>
    <dgm:pt modelId="{1B2728F2-873B-4675-969B-C57E187C1CF2}" type="parTrans" cxnId="{EE35CEC4-9B3B-4462-B267-FF9D50D85FD6}">
      <dgm:prSet/>
      <dgm:spPr/>
      <dgm:t>
        <a:bodyPr/>
        <a:lstStyle/>
        <a:p>
          <a:endParaRPr lang="it-IT"/>
        </a:p>
      </dgm:t>
    </dgm:pt>
    <dgm:pt modelId="{2BD082AD-A963-4BEB-9F50-FB7D9E24C29F}" type="sibTrans" cxnId="{EE35CEC4-9B3B-4462-B267-FF9D50D85FD6}">
      <dgm:prSet/>
      <dgm:spPr/>
      <dgm:t>
        <a:bodyPr/>
        <a:lstStyle/>
        <a:p>
          <a:endParaRPr lang="it-IT"/>
        </a:p>
      </dgm:t>
    </dgm:pt>
    <dgm:pt modelId="{B2B3BC47-7566-40BC-86BE-EF467C0D8302}">
      <dgm:prSet phldrT="[Text]" custT="1"/>
      <dgm:spPr>
        <a:ln>
          <a:solidFill>
            <a:srgbClr val="FFAB0C"/>
          </a:solidFill>
        </a:ln>
      </dgm:spPr>
      <dgm:t>
        <a:bodyPr/>
        <a:lstStyle/>
        <a:p>
          <a:pPr marL="171450" lvl="1" indent="0" algn="l" defTabSz="711200">
            <a:lnSpc>
              <a:spcPct val="90000"/>
            </a:lnSpc>
            <a:spcBef>
              <a:spcPct val="0"/>
            </a:spcBef>
            <a:spcAft>
              <a:spcPct val="15000"/>
            </a:spcAft>
          </a:pPr>
          <a:r>
            <a:rPr lang="en-AU" sz="1600" kern="1200" noProof="0" dirty="0">
              <a:solidFill>
                <a:prstClr val="black">
                  <a:hueOff val="0"/>
                  <a:satOff val="0"/>
                  <a:lumOff val="0"/>
                  <a:alphaOff val="0"/>
                </a:prstClr>
              </a:solidFill>
              <a:latin typeface="Arial" panose="020B0604020202020204" pitchFamily="34" charset="0"/>
              <a:ea typeface="+mn-ea"/>
              <a:cs typeface="Arial" panose="020B0604020202020204" pitchFamily="34" charset="0"/>
            </a:rPr>
            <a:t>In-Person Public Consultation</a:t>
          </a:r>
        </a:p>
      </dgm:t>
    </dgm:pt>
    <dgm:pt modelId="{2B8C4FCA-BEBD-45A7-A243-D856B5275CC8}" type="parTrans" cxnId="{9D6922CB-EC05-4962-94F0-5B967FF4A018}">
      <dgm:prSet/>
      <dgm:spPr/>
      <dgm:t>
        <a:bodyPr/>
        <a:lstStyle/>
        <a:p>
          <a:endParaRPr lang="it-IT"/>
        </a:p>
      </dgm:t>
    </dgm:pt>
    <dgm:pt modelId="{9F9570EE-7DAC-4ED1-8C29-E42F20710EDE}" type="sibTrans" cxnId="{9D6922CB-EC05-4962-94F0-5B967FF4A018}">
      <dgm:prSet/>
      <dgm:spPr/>
      <dgm:t>
        <a:bodyPr/>
        <a:lstStyle/>
        <a:p>
          <a:endParaRPr lang="it-IT"/>
        </a:p>
      </dgm:t>
    </dgm:pt>
    <dgm:pt modelId="{CC375979-A888-4F0E-B027-892B60CD92F9}">
      <dgm:prSet phldrT="[Text]" custT="1"/>
      <dgm:spPr>
        <a:ln>
          <a:solidFill>
            <a:srgbClr val="FFAB0C"/>
          </a:solidFill>
        </a:ln>
      </dgm:spPr>
      <dgm:t>
        <a:bodyPr/>
        <a:lstStyle/>
        <a:p>
          <a:pPr marL="0" lvl="0" indent="0" algn="l" defTabSz="889000">
            <a:lnSpc>
              <a:spcPct val="90000"/>
            </a:lnSpc>
            <a:spcBef>
              <a:spcPct val="0"/>
            </a:spcBef>
            <a:spcAft>
              <a:spcPct val="35000"/>
            </a:spcAft>
            <a:buNone/>
          </a:pPr>
          <a:r>
            <a:rPr lang="it-IT" sz="2000" b="1"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Oct. 2022</a:t>
          </a:r>
        </a:p>
      </dgm:t>
    </dgm:pt>
    <dgm:pt modelId="{8CD4A4DC-46EB-4FE4-B3B7-8497EEBD517F}" type="parTrans" cxnId="{165303A7-2B29-4044-96F1-09D7D735B925}">
      <dgm:prSet/>
      <dgm:spPr/>
      <dgm:t>
        <a:bodyPr/>
        <a:lstStyle/>
        <a:p>
          <a:endParaRPr lang="it-IT"/>
        </a:p>
      </dgm:t>
    </dgm:pt>
    <dgm:pt modelId="{C7BEABFF-600C-44D0-A69C-7C3BDA8B6B38}" type="sibTrans" cxnId="{165303A7-2B29-4044-96F1-09D7D735B925}">
      <dgm:prSet/>
      <dgm:spPr/>
      <dgm:t>
        <a:bodyPr/>
        <a:lstStyle/>
        <a:p>
          <a:endParaRPr lang="it-IT"/>
        </a:p>
      </dgm:t>
    </dgm:pt>
    <dgm:pt modelId="{F681C36A-1C5F-410F-AA24-4EEBB29F68C2}">
      <dgm:prSet phldrT="[Text]" custT="1"/>
      <dgm:spPr>
        <a:ln>
          <a:solidFill>
            <a:srgbClr val="FFAB0C"/>
          </a:solidFill>
        </a:ln>
      </dgm:spPr>
      <dgm:t>
        <a:bodyPr/>
        <a:lstStyle/>
        <a:p>
          <a:pPr marL="0" lvl="0" indent="0" algn="l" defTabSz="711200">
            <a:lnSpc>
              <a:spcPct val="90000"/>
            </a:lnSpc>
            <a:spcBef>
              <a:spcPct val="0"/>
            </a:spcBef>
            <a:spcAft>
              <a:spcPct val="35000"/>
            </a:spcAft>
            <a:buFont typeface="Arial" panose="020B0604020202020204" pitchFamily="34" charset="0"/>
            <a:buChar char="•"/>
          </a:pPr>
          <a:r>
            <a:rPr lang="en-US"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 Progress Report on Tax Certainty Aspects of Amount A of Pillar One</a:t>
          </a:r>
          <a:endParaRPr lang="it-IT"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4DF39AAA-E81F-478A-B554-A274CF32F297}" type="parTrans" cxnId="{72B9630B-99B5-4678-AB6C-3FEA2F2C4ACB}">
      <dgm:prSet/>
      <dgm:spPr/>
      <dgm:t>
        <a:bodyPr/>
        <a:lstStyle/>
        <a:p>
          <a:endParaRPr lang="it-IT"/>
        </a:p>
      </dgm:t>
    </dgm:pt>
    <dgm:pt modelId="{EF53B8C9-F74F-4A4D-B3A6-F6212AD3EB55}" type="sibTrans" cxnId="{72B9630B-99B5-4678-AB6C-3FEA2F2C4ACB}">
      <dgm:prSet/>
      <dgm:spPr/>
      <dgm:t>
        <a:bodyPr/>
        <a:lstStyle/>
        <a:p>
          <a:endParaRPr lang="it-IT"/>
        </a:p>
      </dgm:t>
    </dgm:pt>
    <dgm:pt modelId="{6C45A70A-68CA-4AFC-AED4-E7639D4B31F0}" type="pres">
      <dgm:prSet presAssocID="{A2E92DC3-7652-4A09-AE12-E8C3F2127A1B}" presName="Name0" presStyleCnt="0">
        <dgm:presLayoutVars>
          <dgm:dir/>
          <dgm:resizeHandles val="exact"/>
        </dgm:presLayoutVars>
      </dgm:prSet>
      <dgm:spPr/>
    </dgm:pt>
    <dgm:pt modelId="{2FE47B43-5217-417E-8657-A10EDDC828D0}" type="pres">
      <dgm:prSet presAssocID="{14A4BB1A-AB2F-4C39-B70B-38045A0113B0}" presName="composite" presStyleCnt="0"/>
      <dgm:spPr/>
    </dgm:pt>
    <dgm:pt modelId="{983C0E9F-5757-4A9E-825B-B006BCDA2247}" type="pres">
      <dgm:prSet presAssocID="{14A4BB1A-AB2F-4C39-B70B-38045A0113B0}" presName="bgChev" presStyleLbl="node1" presStyleIdx="0" presStyleCnt="3"/>
      <dgm:spPr>
        <a:solidFill>
          <a:srgbClr val="21572F"/>
        </a:solidFill>
      </dgm:spPr>
    </dgm:pt>
    <dgm:pt modelId="{91A67B35-35B4-40F8-9052-99CF7F127F8E}" type="pres">
      <dgm:prSet presAssocID="{14A4BB1A-AB2F-4C39-B70B-38045A0113B0}" presName="txNode" presStyleLbl="fgAcc1" presStyleIdx="0" presStyleCnt="3" custScaleY="126873">
        <dgm:presLayoutVars>
          <dgm:bulletEnabled val="1"/>
        </dgm:presLayoutVars>
      </dgm:prSet>
      <dgm:spPr/>
    </dgm:pt>
    <dgm:pt modelId="{C63E1DFB-6672-4DD1-8498-E05A518FC094}" type="pres">
      <dgm:prSet presAssocID="{0AD28E95-E912-404E-8438-E6D26D37B55A}" presName="compositeSpace" presStyleCnt="0"/>
      <dgm:spPr/>
    </dgm:pt>
    <dgm:pt modelId="{DAB11A36-7D30-49B9-906C-3A0C149586AB}" type="pres">
      <dgm:prSet presAssocID="{DB7F8596-DCCA-46CE-8E5A-81CB702A2217}" presName="composite" presStyleCnt="0"/>
      <dgm:spPr/>
    </dgm:pt>
    <dgm:pt modelId="{60EF072E-F126-48D2-B34D-A6CA8D7FF434}" type="pres">
      <dgm:prSet presAssocID="{DB7F8596-DCCA-46CE-8E5A-81CB702A2217}" presName="bgChev" presStyleLbl="node1" presStyleIdx="1" presStyleCnt="3"/>
      <dgm:spPr>
        <a:solidFill>
          <a:srgbClr val="21572F"/>
        </a:solidFill>
      </dgm:spPr>
    </dgm:pt>
    <dgm:pt modelId="{D0F03F63-835A-45F2-9E06-3608287FF2A3}" type="pres">
      <dgm:prSet presAssocID="{DB7F8596-DCCA-46CE-8E5A-81CB702A2217}" presName="txNode" presStyleLbl="fgAcc1" presStyleIdx="1" presStyleCnt="3" custScaleY="126873">
        <dgm:presLayoutVars>
          <dgm:bulletEnabled val="1"/>
        </dgm:presLayoutVars>
      </dgm:prSet>
      <dgm:spPr/>
    </dgm:pt>
    <dgm:pt modelId="{6CF12012-16C4-48D6-AD83-D9A0753A2476}" type="pres">
      <dgm:prSet presAssocID="{2BD082AD-A963-4BEB-9F50-FB7D9E24C29F}" presName="compositeSpace" presStyleCnt="0"/>
      <dgm:spPr/>
    </dgm:pt>
    <dgm:pt modelId="{3CD1FEC5-7FEB-451D-86CE-197659D8FC65}" type="pres">
      <dgm:prSet presAssocID="{CC375979-A888-4F0E-B027-892B60CD92F9}" presName="composite" presStyleCnt="0"/>
      <dgm:spPr/>
    </dgm:pt>
    <dgm:pt modelId="{A7058671-1F05-4E81-BAF9-ADC7339A4BDE}" type="pres">
      <dgm:prSet presAssocID="{CC375979-A888-4F0E-B027-892B60CD92F9}" presName="bgChev" presStyleLbl="node1" presStyleIdx="2" presStyleCnt="3"/>
      <dgm:spPr>
        <a:solidFill>
          <a:srgbClr val="21572F"/>
        </a:solidFill>
      </dgm:spPr>
    </dgm:pt>
    <dgm:pt modelId="{3F42AF8D-A4D7-4B62-B43A-F477C5697676}" type="pres">
      <dgm:prSet presAssocID="{CC375979-A888-4F0E-B027-892B60CD92F9}" presName="txNode" presStyleLbl="fgAcc1" presStyleIdx="2" presStyleCnt="3" custScaleY="126873">
        <dgm:presLayoutVars>
          <dgm:bulletEnabled val="1"/>
        </dgm:presLayoutVars>
      </dgm:prSet>
      <dgm:spPr/>
    </dgm:pt>
  </dgm:ptLst>
  <dgm:cxnLst>
    <dgm:cxn modelId="{72B9630B-99B5-4678-AB6C-3FEA2F2C4ACB}" srcId="{CC375979-A888-4F0E-B027-892B60CD92F9}" destId="{F681C36A-1C5F-410F-AA24-4EEBB29F68C2}" srcOrd="0" destOrd="0" parTransId="{4DF39AAA-E81F-478A-B554-A274CF32F297}" sibTransId="{EF53B8C9-F74F-4A4D-B3A6-F6212AD3EB55}"/>
    <dgm:cxn modelId="{75DCFD0F-75BD-48E0-9C6B-F17BD9686E92}" type="presOf" srcId="{A2E92DC3-7652-4A09-AE12-E8C3F2127A1B}" destId="{6C45A70A-68CA-4AFC-AED4-E7639D4B31F0}" srcOrd="0" destOrd="0" presId="urn:microsoft.com/office/officeart/2005/8/layout/chevronAccent+Icon"/>
    <dgm:cxn modelId="{1FD3EE19-35DE-4092-8227-C7330815B073}" type="presOf" srcId="{F681C36A-1C5F-410F-AA24-4EEBB29F68C2}" destId="{3F42AF8D-A4D7-4B62-B43A-F477C5697676}" srcOrd="0" destOrd="1" presId="urn:microsoft.com/office/officeart/2005/8/layout/chevronAccent+Icon"/>
    <dgm:cxn modelId="{B8183D20-F967-4E9C-AFF4-0D50A8978F03}" type="presOf" srcId="{CC375979-A888-4F0E-B027-892B60CD92F9}" destId="{3F42AF8D-A4D7-4B62-B43A-F477C5697676}" srcOrd="0" destOrd="0" presId="urn:microsoft.com/office/officeart/2005/8/layout/chevronAccent+Icon"/>
    <dgm:cxn modelId="{EA09AC6C-92E3-4ED3-ACD8-579050DC734A}" type="presOf" srcId="{14A4BB1A-AB2F-4C39-B70B-38045A0113B0}" destId="{91A67B35-35B4-40F8-9052-99CF7F127F8E}" srcOrd="0" destOrd="0" presId="urn:microsoft.com/office/officeart/2005/8/layout/chevronAccent+Icon"/>
    <dgm:cxn modelId="{059DA377-1B34-4CAE-B19A-1D8121D5BFEA}" type="presOf" srcId="{DB7F8596-DCCA-46CE-8E5A-81CB702A2217}" destId="{D0F03F63-835A-45F2-9E06-3608287FF2A3}" srcOrd="0" destOrd="0" presId="urn:microsoft.com/office/officeart/2005/8/layout/chevronAccent+Icon"/>
    <dgm:cxn modelId="{A4C3A583-C1AD-4959-AA9E-8FB5BF146264}" type="presOf" srcId="{B2B3BC47-7566-40BC-86BE-EF467C0D8302}" destId="{D0F03F63-835A-45F2-9E06-3608287FF2A3}" srcOrd="0" destOrd="1" presId="urn:microsoft.com/office/officeart/2005/8/layout/chevronAccent+Icon"/>
    <dgm:cxn modelId="{7CCC1887-1C0A-4254-95A6-FF6CAB9AF871}" srcId="{14A4BB1A-AB2F-4C39-B70B-38045A0113B0}" destId="{201D6EE0-F420-4398-AE42-E968BF559EB0}" srcOrd="0" destOrd="0" parTransId="{432AAA4D-C00D-4477-8228-1486A50DAB04}" sibTransId="{F814EB17-FB9C-4187-972A-4B15187FDF1E}"/>
    <dgm:cxn modelId="{165303A7-2B29-4044-96F1-09D7D735B925}" srcId="{A2E92DC3-7652-4A09-AE12-E8C3F2127A1B}" destId="{CC375979-A888-4F0E-B027-892B60CD92F9}" srcOrd="2" destOrd="0" parTransId="{8CD4A4DC-46EB-4FE4-B3B7-8497EEBD517F}" sibTransId="{C7BEABFF-600C-44D0-A69C-7C3BDA8B6B38}"/>
    <dgm:cxn modelId="{EE35CEC4-9B3B-4462-B267-FF9D50D85FD6}" srcId="{A2E92DC3-7652-4A09-AE12-E8C3F2127A1B}" destId="{DB7F8596-DCCA-46CE-8E5A-81CB702A2217}" srcOrd="1" destOrd="0" parTransId="{1B2728F2-873B-4675-969B-C57E187C1CF2}" sibTransId="{2BD082AD-A963-4BEB-9F50-FB7D9E24C29F}"/>
    <dgm:cxn modelId="{9D6922CB-EC05-4962-94F0-5B967FF4A018}" srcId="{DB7F8596-DCCA-46CE-8E5A-81CB702A2217}" destId="{B2B3BC47-7566-40BC-86BE-EF467C0D8302}" srcOrd="0" destOrd="0" parTransId="{2B8C4FCA-BEBD-45A7-A243-D856B5275CC8}" sibTransId="{9F9570EE-7DAC-4ED1-8C29-E42F20710EDE}"/>
    <dgm:cxn modelId="{FEEF8FF9-D295-4A99-B29E-D1488EC36739}" type="presOf" srcId="{201D6EE0-F420-4398-AE42-E968BF559EB0}" destId="{91A67B35-35B4-40F8-9052-99CF7F127F8E}" srcOrd="0" destOrd="1" presId="urn:microsoft.com/office/officeart/2005/8/layout/chevronAccent+Icon"/>
    <dgm:cxn modelId="{76D0A0F9-331A-4C27-9816-9BC0A13662EC}" srcId="{A2E92DC3-7652-4A09-AE12-E8C3F2127A1B}" destId="{14A4BB1A-AB2F-4C39-B70B-38045A0113B0}" srcOrd="0" destOrd="0" parTransId="{F683C0EE-825E-43A9-AF14-12235A0F6BFA}" sibTransId="{0AD28E95-E912-404E-8438-E6D26D37B55A}"/>
    <dgm:cxn modelId="{B38355B8-888F-4BC0-839A-3FDB433FB2A6}" type="presParOf" srcId="{6C45A70A-68CA-4AFC-AED4-E7639D4B31F0}" destId="{2FE47B43-5217-417E-8657-A10EDDC828D0}" srcOrd="0" destOrd="0" presId="urn:microsoft.com/office/officeart/2005/8/layout/chevronAccent+Icon"/>
    <dgm:cxn modelId="{AD89E47F-C218-48B3-9DF3-6E1EC3632E50}" type="presParOf" srcId="{2FE47B43-5217-417E-8657-A10EDDC828D0}" destId="{983C0E9F-5757-4A9E-825B-B006BCDA2247}" srcOrd="0" destOrd="0" presId="urn:microsoft.com/office/officeart/2005/8/layout/chevronAccent+Icon"/>
    <dgm:cxn modelId="{38882EC5-2B2D-4351-9CC3-040AA34F416F}" type="presParOf" srcId="{2FE47B43-5217-417E-8657-A10EDDC828D0}" destId="{91A67B35-35B4-40F8-9052-99CF7F127F8E}" srcOrd="1" destOrd="0" presId="urn:microsoft.com/office/officeart/2005/8/layout/chevronAccent+Icon"/>
    <dgm:cxn modelId="{3055B39B-2BB4-4203-83A0-2B948C218B83}" type="presParOf" srcId="{6C45A70A-68CA-4AFC-AED4-E7639D4B31F0}" destId="{C63E1DFB-6672-4DD1-8498-E05A518FC094}" srcOrd="1" destOrd="0" presId="urn:microsoft.com/office/officeart/2005/8/layout/chevronAccent+Icon"/>
    <dgm:cxn modelId="{C639DEA9-C289-4FF4-8B2A-6EB91472E048}" type="presParOf" srcId="{6C45A70A-68CA-4AFC-AED4-E7639D4B31F0}" destId="{DAB11A36-7D30-49B9-906C-3A0C149586AB}" srcOrd="2" destOrd="0" presId="urn:microsoft.com/office/officeart/2005/8/layout/chevronAccent+Icon"/>
    <dgm:cxn modelId="{32765BDC-E99D-4B2B-8AD7-E9EA33BE3369}" type="presParOf" srcId="{DAB11A36-7D30-49B9-906C-3A0C149586AB}" destId="{60EF072E-F126-48D2-B34D-A6CA8D7FF434}" srcOrd="0" destOrd="0" presId="urn:microsoft.com/office/officeart/2005/8/layout/chevronAccent+Icon"/>
    <dgm:cxn modelId="{AABA8FC7-F0B8-4E93-B51C-CA9FB99437AA}" type="presParOf" srcId="{DAB11A36-7D30-49B9-906C-3A0C149586AB}" destId="{D0F03F63-835A-45F2-9E06-3608287FF2A3}" srcOrd="1" destOrd="0" presId="urn:microsoft.com/office/officeart/2005/8/layout/chevronAccent+Icon"/>
    <dgm:cxn modelId="{8B62741D-231D-42E0-A379-83C8CD12942E}" type="presParOf" srcId="{6C45A70A-68CA-4AFC-AED4-E7639D4B31F0}" destId="{6CF12012-16C4-48D6-AD83-D9A0753A2476}" srcOrd="3" destOrd="0" presId="urn:microsoft.com/office/officeart/2005/8/layout/chevronAccent+Icon"/>
    <dgm:cxn modelId="{5A1FEC2F-7E0B-4998-A240-B4C4926A66C4}" type="presParOf" srcId="{6C45A70A-68CA-4AFC-AED4-E7639D4B31F0}" destId="{3CD1FEC5-7FEB-451D-86CE-197659D8FC65}" srcOrd="4" destOrd="0" presId="urn:microsoft.com/office/officeart/2005/8/layout/chevronAccent+Icon"/>
    <dgm:cxn modelId="{5C1D7E0B-44AD-4704-89C3-97020096EC49}" type="presParOf" srcId="{3CD1FEC5-7FEB-451D-86CE-197659D8FC65}" destId="{A7058671-1F05-4E81-BAF9-ADC7339A4BDE}" srcOrd="0" destOrd="0" presId="urn:microsoft.com/office/officeart/2005/8/layout/chevronAccent+Icon"/>
    <dgm:cxn modelId="{FB10B8FF-0A80-4587-8189-796AE83417E2}" type="presParOf" srcId="{3CD1FEC5-7FEB-451D-86CE-197659D8FC65}" destId="{3F42AF8D-A4D7-4B62-B43A-F477C5697676}"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E92DC3-7652-4A09-AE12-E8C3F2127A1B}" type="doc">
      <dgm:prSet loTypeId="urn:microsoft.com/office/officeart/2005/8/layout/chevronAccent+Icon" loCatId="process" qsTypeId="urn:microsoft.com/office/officeart/2005/8/quickstyle/simple1" qsCatId="simple" csTypeId="urn:microsoft.com/office/officeart/2005/8/colors/accent1_2" csCatId="accent1" phldr="1"/>
      <dgm:spPr/>
      <dgm:t>
        <a:bodyPr/>
        <a:lstStyle/>
        <a:p>
          <a:endParaRPr lang="it-IT"/>
        </a:p>
      </dgm:t>
    </dgm:pt>
    <dgm:pt modelId="{14A4BB1A-AB2F-4C39-B70B-38045A0113B0}">
      <dgm:prSet phldrT="[Text]" custT="1"/>
      <dgm:spPr>
        <a:ln>
          <a:solidFill>
            <a:srgbClr val="FFAB0C"/>
          </a:solidFill>
        </a:ln>
      </dgm:spPr>
      <dgm:t>
        <a:bodyPr/>
        <a:lstStyle/>
        <a:p>
          <a:r>
            <a:rPr lang="en-AU" sz="2000" b="1" noProof="0" dirty="0">
              <a:latin typeface="Arial" panose="020B0604020202020204" pitchFamily="34" charset="0"/>
              <a:cs typeface="Arial" panose="020B0604020202020204" pitchFamily="34" charset="0"/>
            </a:rPr>
            <a:t>March 2022</a:t>
          </a:r>
        </a:p>
      </dgm:t>
    </dgm:pt>
    <dgm:pt modelId="{F683C0EE-825E-43A9-AF14-12235A0F6BFA}" type="parTrans" cxnId="{76D0A0F9-331A-4C27-9816-9BC0A13662EC}">
      <dgm:prSet/>
      <dgm:spPr/>
      <dgm:t>
        <a:bodyPr/>
        <a:lstStyle/>
        <a:p>
          <a:endParaRPr lang="it-IT"/>
        </a:p>
      </dgm:t>
    </dgm:pt>
    <dgm:pt modelId="{0AD28E95-E912-404E-8438-E6D26D37B55A}" type="sibTrans" cxnId="{76D0A0F9-331A-4C27-9816-9BC0A13662EC}">
      <dgm:prSet/>
      <dgm:spPr/>
      <dgm:t>
        <a:bodyPr/>
        <a:lstStyle/>
        <a:p>
          <a:endParaRPr lang="it-IT"/>
        </a:p>
      </dgm:t>
    </dgm:pt>
    <dgm:pt modelId="{201D6EE0-F420-4398-AE42-E968BF559EB0}">
      <dgm:prSet phldrT="[Text]" custT="1"/>
      <dgm:spPr>
        <a:ln>
          <a:solidFill>
            <a:srgbClr val="FFAB0C"/>
          </a:solidFill>
        </a:ln>
      </dgm:spPr>
      <dgm:t>
        <a:bodyPr/>
        <a:lstStyle/>
        <a:p>
          <a:r>
            <a:rPr lang="en-AU" sz="1600" noProof="0" dirty="0">
              <a:latin typeface="Arial" panose="020B0604020202020204" pitchFamily="34" charset="0"/>
              <a:cs typeface="Arial" panose="020B0604020202020204" pitchFamily="34" charset="0"/>
            </a:rPr>
            <a:t>Commentary to the Model GloBE Rules</a:t>
          </a:r>
        </a:p>
      </dgm:t>
    </dgm:pt>
    <dgm:pt modelId="{432AAA4D-C00D-4477-8228-1486A50DAB04}" type="parTrans" cxnId="{7CCC1887-1C0A-4254-95A6-FF6CAB9AF871}">
      <dgm:prSet/>
      <dgm:spPr/>
      <dgm:t>
        <a:bodyPr/>
        <a:lstStyle/>
        <a:p>
          <a:endParaRPr lang="it-IT"/>
        </a:p>
      </dgm:t>
    </dgm:pt>
    <dgm:pt modelId="{F814EB17-FB9C-4187-972A-4B15187FDF1E}" type="sibTrans" cxnId="{7CCC1887-1C0A-4254-95A6-FF6CAB9AF871}">
      <dgm:prSet/>
      <dgm:spPr/>
      <dgm:t>
        <a:bodyPr/>
        <a:lstStyle/>
        <a:p>
          <a:endParaRPr lang="it-IT"/>
        </a:p>
      </dgm:t>
    </dgm:pt>
    <dgm:pt modelId="{DB7F8596-DCCA-46CE-8E5A-81CB702A2217}">
      <dgm:prSet phldrT="[Text]" custT="1"/>
      <dgm:spPr>
        <a:ln>
          <a:solidFill>
            <a:srgbClr val="FFAB0C"/>
          </a:solidFill>
        </a:ln>
      </dgm:spPr>
      <dgm:t>
        <a:bodyPr/>
        <a:lstStyle/>
        <a:p>
          <a:pPr marL="0" lvl="0" indent="0" algn="l" defTabSz="889000">
            <a:lnSpc>
              <a:spcPct val="90000"/>
            </a:lnSpc>
            <a:spcBef>
              <a:spcPct val="0"/>
            </a:spcBef>
            <a:spcAft>
              <a:spcPct val="35000"/>
            </a:spcAft>
            <a:buNone/>
          </a:pPr>
          <a:r>
            <a:rPr lang="it-IT" sz="2000" b="1"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Ongoing</a:t>
          </a:r>
        </a:p>
      </dgm:t>
    </dgm:pt>
    <dgm:pt modelId="{1B2728F2-873B-4675-969B-C57E187C1CF2}" type="parTrans" cxnId="{EE35CEC4-9B3B-4462-B267-FF9D50D85FD6}">
      <dgm:prSet/>
      <dgm:spPr/>
      <dgm:t>
        <a:bodyPr/>
        <a:lstStyle/>
        <a:p>
          <a:endParaRPr lang="it-IT"/>
        </a:p>
      </dgm:t>
    </dgm:pt>
    <dgm:pt modelId="{2BD082AD-A963-4BEB-9F50-FB7D9E24C29F}" type="sibTrans" cxnId="{EE35CEC4-9B3B-4462-B267-FF9D50D85FD6}">
      <dgm:prSet/>
      <dgm:spPr/>
      <dgm:t>
        <a:bodyPr/>
        <a:lstStyle/>
        <a:p>
          <a:endParaRPr lang="it-IT"/>
        </a:p>
      </dgm:t>
    </dgm:pt>
    <dgm:pt modelId="{B2B3BC47-7566-40BC-86BE-EF467C0D8302}">
      <dgm:prSet phldrT="[Text]" custT="1"/>
      <dgm:spPr>
        <a:ln>
          <a:solidFill>
            <a:srgbClr val="FFAB0C"/>
          </a:solidFill>
        </a:ln>
      </dgm:spPr>
      <dgm:t>
        <a:bodyPr/>
        <a:lstStyle/>
        <a:p>
          <a:pPr marL="171450" lvl="1" indent="0" algn="l" defTabSz="711200">
            <a:lnSpc>
              <a:spcPct val="90000"/>
            </a:lnSpc>
            <a:spcBef>
              <a:spcPct val="0"/>
            </a:spcBef>
            <a:spcAft>
              <a:spcPct val="15000"/>
            </a:spcAft>
          </a:pPr>
          <a:r>
            <a:rPr lang="it-IT" sz="1600" kern="1200" noProof="0" dirty="0">
              <a:solidFill>
                <a:prstClr val="black">
                  <a:hueOff val="0"/>
                  <a:satOff val="0"/>
                  <a:lumOff val="0"/>
                  <a:alphaOff val="0"/>
                </a:prstClr>
              </a:solidFill>
              <a:latin typeface="Arial" panose="020B0604020202020204" pitchFamily="34" charset="0"/>
              <a:ea typeface="+mn-ea"/>
              <a:cs typeface="Arial" panose="020B0604020202020204" pitchFamily="34" charset="0"/>
            </a:rPr>
            <a:t> GloBE Implementation Framework</a:t>
          </a:r>
          <a:endParaRPr lang="en-AU" sz="1600" kern="1200" noProof="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2B8C4FCA-BEBD-45A7-A243-D856B5275CC8}" type="parTrans" cxnId="{9D6922CB-EC05-4962-94F0-5B967FF4A018}">
      <dgm:prSet/>
      <dgm:spPr/>
      <dgm:t>
        <a:bodyPr/>
        <a:lstStyle/>
        <a:p>
          <a:endParaRPr lang="it-IT"/>
        </a:p>
      </dgm:t>
    </dgm:pt>
    <dgm:pt modelId="{9F9570EE-7DAC-4ED1-8C29-E42F20710EDE}" type="sibTrans" cxnId="{9D6922CB-EC05-4962-94F0-5B967FF4A018}">
      <dgm:prSet/>
      <dgm:spPr/>
      <dgm:t>
        <a:bodyPr/>
        <a:lstStyle/>
        <a:p>
          <a:endParaRPr lang="it-IT"/>
        </a:p>
      </dgm:t>
    </dgm:pt>
    <dgm:pt modelId="{CC375979-A888-4F0E-B027-892B60CD92F9}">
      <dgm:prSet phldrT="[Text]" custT="1"/>
      <dgm:spPr>
        <a:ln>
          <a:solidFill>
            <a:srgbClr val="FFAB0C"/>
          </a:solidFill>
        </a:ln>
      </dgm:spPr>
      <dgm:t>
        <a:bodyPr/>
        <a:lstStyle/>
        <a:p>
          <a:pPr marL="0" lvl="0" indent="0" algn="l" defTabSz="889000">
            <a:lnSpc>
              <a:spcPct val="90000"/>
            </a:lnSpc>
            <a:spcBef>
              <a:spcPct val="0"/>
            </a:spcBef>
            <a:spcAft>
              <a:spcPct val="35000"/>
            </a:spcAft>
            <a:buNone/>
          </a:pPr>
          <a:r>
            <a:rPr lang="it-IT" sz="2000" b="1"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Ongoing</a:t>
          </a:r>
        </a:p>
      </dgm:t>
    </dgm:pt>
    <dgm:pt modelId="{8CD4A4DC-46EB-4FE4-B3B7-8497EEBD517F}" type="parTrans" cxnId="{165303A7-2B29-4044-96F1-09D7D735B925}">
      <dgm:prSet/>
      <dgm:spPr/>
      <dgm:t>
        <a:bodyPr/>
        <a:lstStyle/>
        <a:p>
          <a:endParaRPr lang="it-IT"/>
        </a:p>
      </dgm:t>
    </dgm:pt>
    <dgm:pt modelId="{C7BEABFF-600C-44D0-A69C-7C3BDA8B6B38}" type="sibTrans" cxnId="{165303A7-2B29-4044-96F1-09D7D735B925}">
      <dgm:prSet/>
      <dgm:spPr/>
      <dgm:t>
        <a:bodyPr/>
        <a:lstStyle/>
        <a:p>
          <a:endParaRPr lang="it-IT"/>
        </a:p>
      </dgm:t>
    </dgm:pt>
    <dgm:pt modelId="{F681C36A-1C5F-410F-AA24-4EEBB29F68C2}">
      <dgm:prSet phldrT="[Text]" custT="1"/>
      <dgm:spPr>
        <a:ln>
          <a:solidFill>
            <a:srgbClr val="FFAB0C"/>
          </a:solidFill>
        </a:ln>
      </dgm:spPr>
      <dgm:t>
        <a:bodyPr/>
        <a:lstStyle/>
        <a:p>
          <a:pPr marL="0" lvl="0" indent="0" algn="l" defTabSz="711200">
            <a:lnSpc>
              <a:spcPct val="90000"/>
            </a:lnSpc>
            <a:spcBef>
              <a:spcPct val="0"/>
            </a:spcBef>
            <a:spcAft>
              <a:spcPct val="35000"/>
            </a:spcAft>
            <a:buFont typeface="Arial" panose="020B0604020202020204" pitchFamily="34" charset="0"/>
            <a:buChar char="•"/>
          </a:pPr>
          <a:r>
            <a:rPr lang="en-US"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 Development of safe harbours, simplifications, Exch. Information</a:t>
          </a:r>
          <a:endParaRPr lang="it-IT"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4DF39AAA-E81F-478A-B554-A274CF32F297}" type="parTrans" cxnId="{72B9630B-99B5-4678-AB6C-3FEA2F2C4ACB}">
      <dgm:prSet/>
      <dgm:spPr/>
      <dgm:t>
        <a:bodyPr/>
        <a:lstStyle/>
        <a:p>
          <a:endParaRPr lang="it-IT"/>
        </a:p>
      </dgm:t>
    </dgm:pt>
    <dgm:pt modelId="{EF53B8C9-F74F-4A4D-B3A6-F6212AD3EB55}" type="sibTrans" cxnId="{72B9630B-99B5-4678-AB6C-3FEA2F2C4ACB}">
      <dgm:prSet/>
      <dgm:spPr/>
      <dgm:t>
        <a:bodyPr/>
        <a:lstStyle/>
        <a:p>
          <a:endParaRPr lang="it-IT"/>
        </a:p>
      </dgm:t>
    </dgm:pt>
    <dgm:pt modelId="{6C45A70A-68CA-4AFC-AED4-E7639D4B31F0}" type="pres">
      <dgm:prSet presAssocID="{A2E92DC3-7652-4A09-AE12-E8C3F2127A1B}" presName="Name0" presStyleCnt="0">
        <dgm:presLayoutVars>
          <dgm:dir/>
          <dgm:resizeHandles val="exact"/>
        </dgm:presLayoutVars>
      </dgm:prSet>
      <dgm:spPr/>
    </dgm:pt>
    <dgm:pt modelId="{2FE47B43-5217-417E-8657-A10EDDC828D0}" type="pres">
      <dgm:prSet presAssocID="{14A4BB1A-AB2F-4C39-B70B-38045A0113B0}" presName="composite" presStyleCnt="0"/>
      <dgm:spPr/>
    </dgm:pt>
    <dgm:pt modelId="{983C0E9F-5757-4A9E-825B-B006BCDA2247}" type="pres">
      <dgm:prSet presAssocID="{14A4BB1A-AB2F-4C39-B70B-38045A0113B0}" presName="bgChev" presStyleLbl="node1" presStyleIdx="0" presStyleCnt="3" custLinFactNeighborX="-623" custLinFactNeighborY="-1482"/>
      <dgm:spPr>
        <a:solidFill>
          <a:srgbClr val="2C3673"/>
        </a:solidFill>
      </dgm:spPr>
    </dgm:pt>
    <dgm:pt modelId="{91A67B35-35B4-40F8-9052-99CF7F127F8E}" type="pres">
      <dgm:prSet presAssocID="{14A4BB1A-AB2F-4C39-B70B-38045A0113B0}" presName="txNode" presStyleLbl="fgAcc1" presStyleIdx="0" presStyleCnt="3" custScaleY="126873">
        <dgm:presLayoutVars>
          <dgm:bulletEnabled val="1"/>
        </dgm:presLayoutVars>
      </dgm:prSet>
      <dgm:spPr/>
    </dgm:pt>
    <dgm:pt modelId="{C63E1DFB-6672-4DD1-8498-E05A518FC094}" type="pres">
      <dgm:prSet presAssocID="{0AD28E95-E912-404E-8438-E6D26D37B55A}" presName="compositeSpace" presStyleCnt="0"/>
      <dgm:spPr/>
    </dgm:pt>
    <dgm:pt modelId="{DAB11A36-7D30-49B9-906C-3A0C149586AB}" type="pres">
      <dgm:prSet presAssocID="{DB7F8596-DCCA-46CE-8E5A-81CB702A2217}" presName="composite" presStyleCnt="0"/>
      <dgm:spPr/>
    </dgm:pt>
    <dgm:pt modelId="{60EF072E-F126-48D2-B34D-A6CA8D7FF434}" type="pres">
      <dgm:prSet presAssocID="{DB7F8596-DCCA-46CE-8E5A-81CB702A2217}" presName="bgChev" presStyleLbl="node1" presStyleIdx="1" presStyleCnt="3" custLinFactNeighborX="-583"/>
      <dgm:spPr>
        <a:solidFill>
          <a:srgbClr val="2C3673"/>
        </a:solidFill>
      </dgm:spPr>
    </dgm:pt>
    <dgm:pt modelId="{D0F03F63-835A-45F2-9E06-3608287FF2A3}" type="pres">
      <dgm:prSet presAssocID="{DB7F8596-DCCA-46CE-8E5A-81CB702A2217}" presName="txNode" presStyleLbl="fgAcc1" presStyleIdx="1" presStyleCnt="3" custScaleY="126873" custLinFactNeighborX="-269">
        <dgm:presLayoutVars>
          <dgm:bulletEnabled val="1"/>
        </dgm:presLayoutVars>
      </dgm:prSet>
      <dgm:spPr/>
    </dgm:pt>
    <dgm:pt modelId="{6CF12012-16C4-48D6-AD83-D9A0753A2476}" type="pres">
      <dgm:prSet presAssocID="{2BD082AD-A963-4BEB-9F50-FB7D9E24C29F}" presName="compositeSpace" presStyleCnt="0"/>
      <dgm:spPr/>
    </dgm:pt>
    <dgm:pt modelId="{3CD1FEC5-7FEB-451D-86CE-197659D8FC65}" type="pres">
      <dgm:prSet presAssocID="{CC375979-A888-4F0E-B027-892B60CD92F9}" presName="composite" presStyleCnt="0"/>
      <dgm:spPr/>
    </dgm:pt>
    <dgm:pt modelId="{A7058671-1F05-4E81-BAF9-ADC7339A4BDE}" type="pres">
      <dgm:prSet presAssocID="{CC375979-A888-4F0E-B027-892B60CD92F9}" presName="bgChev" presStyleLbl="node1" presStyleIdx="2" presStyleCnt="3" custLinFactNeighborX="-583"/>
      <dgm:spPr>
        <a:solidFill>
          <a:srgbClr val="2C3673"/>
        </a:solidFill>
      </dgm:spPr>
    </dgm:pt>
    <dgm:pt modelId="{3F42AF8D-A4D7-4B62-B43A-F477C5697676}" type="pres">
      <dgm:prSet presAssocID="{CC375979-A888-4F0E-B027-892B60CD92F9}" presName="txNode" presStyleLbl="fgAcc1" presStyleIdx="2" presStyleCnt="3" custScaleY="126873" custLinFactNeighborX="-269">
        <dgm:presLayoutVars>
          <dgm:bulletEnabled val="1"/>
        </dgm:presLayoutVars>
      </dgm:prSet>
      <dgm:spPr/>
    </dgm:pt>
  </dgm:ptLst>
  <dgm:cxnLst>
    <dgm:cxn modelId="{72B9630B-99B5-4678-AB6C-3FEA2F2C4ACB}" srcId="{CC375979-A888-4F0E-B027-892B60CD92F9}" destId="{F681C36A-1C5F-410F-AA24-4EEBB29F68C2}" srcOrd="0" destOrd="0" parTransId="{4DF39AAA-E81F-478A-B554-A274CF32F297}" sibTransId="{EF53B8C9-F74F-4A4D-B3A6-F6212AD3EB55}"/>
    <dgm:cxn modelId="{75DCFD0F-75BD-48E0-9C6B-F17BD9686E92}" type="presOf" srcId="{A2E92DC3-7652-4A09-AE12-E8C3F2127A1B}" destId="{6C45A70A-68CA-4AFC-AED4-E7639D4B31F0}" srcOrd="0" destOrd="0" presId="urn:microsoft.com/office/officeart/2005/8/layout/chevronAccent+Icon"/>
    <dgm:cxn modelId="{1FD3EE19-35DE-4092-8227-C7330815B073}" type="presOf" srcId="{F681C36A-1C5F-410F-AA24-4EEBB29F68C2}" destId="{3F42AF8D-A4D7-4B62-B43A-F477C5697676}" srcOrd="0" destOrd="1" presId="urn:microsoft.com/office/officeart/2005/8/layout/chevronAccent+Icon"/>
    <dgm:cxn modelId="{B8183D20-F967-4E9C-AFF4-0D50A8978F03}" type="presOf" srcId="{CC375979-A888-4F0E-B027-892B60CD92F9}" destId="{3F42AF8D-A4D7-4B62-B43A-F477C5697676}" srcOrd="0" destOrd="0" presId="urn:microsoft.com/office/officeart/2005/8/layout/chevronAccent+Icon"/>
    <dgm:cxn modelId="{EA09AC6C-92E3-4ED3-ACD8-579050DC734A}" type="presOf" srcId="{14A4BB1A-AB2F-4C39-B70B-38045A0113B0}" destId="{91A67B35-35B4-40F8-9052-99CF7F127F8E}" srcOrd="0" destOrd="0" presId="urn:microsoft.com/office/officeart/2005/8/layout/chevronAccent+Icon"/>
    <dgm:cxn modelId="{059DA377-1B34-4CAE-B19A-1D8121D5BFEA}" type="presOf" srcId="{DB7F8596-DCCA-46CE-8E5A-81CB702A2217}" destId="{D0F03F63-835A-45F2-9E06-3608287FF2A3}" srcOrd="0" destOrd="0" presId="urn:microsoft.com/office/officeart/2005/8/layout/chevronAccent+Icon"/>
    <dgm:cxn modelId="{A4C3A583-C1AD-4959-AA9E-8FB5BF146264}" type="presOf" srcId="{B2B3BC47-7566-40BC-86BE-EF467C0D8302}" destId="{D0F03F63-835A-45F2-9E06-3608287FF2A3}" srcOrd="0" destOrd="1" presId="urn:microsoft.com/office/officeart/2005/8/layout/chevronAccent+Icon"/>
    <dgm:cxn modelId="{7CCC1887-1C0A-4254-95A6-FF6CAB9AF871}" srcId="{14A4BB1A-AB2F-4C39-B70B-38045A0113B0}" destId="{201D6EE0-F420-4398-AE42-E968BF559EB0}" srcOrd="0" destOrd="0" parTransId="{432AAA4D-C00D-4477-8228-1486A50DAB04}" sibTransId="{F814EB17-FB9C-4187-972A-4B15187FDF1E}"/>
    <dgm:cxn modelId="{165303A7-2B29-4044-96F1-09D7D735B925}" srcId="{A2E92DC3-7652-4A09-AE12-E8C3F2127A1B}" destId="{CC375979-A888-4F0E-B027-892B60CD92F9}" srcOrd="2" destOrd="0" parTransId="{8CD4A4DC-46EB-4FE4-B3B7-8497EEBD517F}" sibTransId="{C7BEABFF-600C-44D0-A69C-7C3BDA8B6B38}"/>
    <dgm:cxn modelId="{EE35CEC4-9B3B-4462-B267-FF9D50D85FD6}" srcId="{A2E92DC3-7652-4A09-AE12-E8C3F2127A1B}" destId="{DB7F8596-DCCA-46CE-8E5A-81CB702A2217}" srcOrd="1" destOrd="0" parTransId="{1B2728F2-873B-4675-969B-C57E187C1CF2}" sibTransId="{2BD082AD-A963-4BEB-9F50-FB7D9E24C29F}"/>
    <dgm:cxn modelId="{9D6922CB-EC05-4962-94F0-5B967FF4A018}" srcId="{DB7F8596-DCCA-46CE-8E5A-81CB702A2217}" destId="{B2B3BC47-7566-40BC-86BE-EF467C0D8302}" srcOrd="0" destOrd="0" parTransId="{2B8C4FCA-BEBD-45A7-A243-D856B5275CC8}" sibTransId="{9F9570EE-7DAC-4ED1-8C29-E42F20710EDE}"/>
    <dgm:cxn modelId="{FEEF8FF9-D295-4A99-B29E-D1488EC36739}" type="presOf" srcId="{201D6EE0-F420-4398-AE42-E968BF559EB0}" destId="{91A67B35-35B4-40F8-9052-99CF7F127F8E}" srcOrd="0" destOrd="1" presId="urn:microsoft.com/office/officeart/2005/8/layout/chevronAccent+Icon"/>
    <dgm:cxn modelId="{76D0A0F9-331A-4C27-9816-9BC0A13662EC}" srcId="{A2E92DC3-7652-4A09-AE12-E8C3F2127A1B}" destId="{14A4BB1A-AB2F-4C39-B70B-38045A0113B0}" srcOrd="0" destOrd="0" parTransId="{F683C0EE-825E-43A9-AF14-12235A0F6BFA}" sibTransId="{0AD28E95-E912-404E-8438-E6D26D37B55A}"/>
    <dgm:cxn modelId="{B38355B8-888F-4BC0-839A-3FDB433FB2A6}" type="presParOf" srcId="{6C45A70A-68CA-4AFC-AED4-E7639D4B31F0}" destId="{2FE47B43-5217-417E-8657-A10EDDC828D0}" srcOrd="0" destOrd="0" presId="urn:microsoft.com/office/officeart/2005/8/layout/chevronAccent+Icon"/>
    <dgm:cxn modelId="{AD89E47F-C218-48B3-9DF3-6E1EC3632E50}" type="presParOf" srcId="{2FE47B43-5217-417E-8657-A10EDDC828D0}" destId="{983C0E9F-5757-4A9E-825B-B006BCDA2247}" srcOrd="0" destOrd="0" presId="urn:microsoft.com/office/officeart/2005/8/layout/chevronAccent+Icon"/>
    <dgm:cxn modelId="{38882EC5-2B2D-4351-9CC3-040AA34F416F}" type="presParOf" srcId="{2FE47B43-5217-417E-8657-A10EDDC828D0}" destId="{91A67B35-35B4-40F8-9052-99CF7F127F8E}" srcOrd="1" destOrd="0" presId="urn:microsoft.com/office/officeart/2005/8/layout/chevronAccent+Icon"/>
    <dgm:cxn modelId="{3055B39B-2BB4-4203-83A0-2B948C218B83}" type="presParOf" srcId="{6C45A70A-68CA-4AFC-AED4-E7639D4B31F0}" destId="{C63E1DFB-6672-4DD1-8498-E05A518FC094}" srcOrd="1" destOrd="0" presId="urn:microsoft.com/office/officeart/2005/8/layout/chevronAccent+Icon"/>
    <dgm:cxn modelId="{C639DEA9-C289-4FF4-8B2A-6EB91472E048}" type="presParOf" srcId="{6C45A70A-68CA-4AFC-AED4-E7639D4B31F0}" destId="{DAB11A36-7D30-49B9-906C-3A0C149586AB}" srcOrd="2" destOrd="0" presId="urn:microsoft.com/office/officeart/2005/8/layout/chevronAccent+Icon"/>
    <dgm:cxn modelId="{32765BDC-E99D-4B2B-8AD7-E9EA33BE3369}" type="presParOf" srcId="{DAB11A36-7D30-49B9-906C-3A0C149586AB}" destId="{60EF072E-F126-48D2-B34D-A6CA8D7FF434}" srcOrd="0" destOrd="0" presId="urn:microsoft.com/office/officeart/2005/8/layout/chevronAccent+Icon"/>
    <dgm:cxn modelId="{AABA8FC7-F0B8-4E93-B51C-CA9FB99437AA}" type="presParOf" srcId="{DAB11A36-7D30-49B9-906C-3A0C149586AB}" destId="{D0F03F63-835A-45F2-9E06-3608287FF2A3}" srcOrd="1" destOrd="0" presId="urn:microsoft.com/office/officeart/2005/8/layout/chevronAccent+Icon"/>
    <dgm:cxn modelId="{8B62741D-231D-42E0-A379-83C8CD12942E}" type="presParOf" srcId="{6C45A70A-68CA-4AFC-AED4-E7639D4B31F0}" destId="{6CF12012-16C4-48D6-AD83-D9A0753A2476}" srcOrd="3" destOrd="0" presId="urn:microsoft.com/office/officeart/2005/8/layout/chevronAccent+Icon"/>
    <dgm:cxn modelId="{5A1FEC2F-7E0B-4998-A240-B4C4926A66C4}" type="presParOf" srcId="{6C45A70A-68CA-4AFC-AED4-E7639D4B31F0}" destId="{3CD1FEC5-7FEB-451D-86CE-197659D8FC65}" srcOrd="4" destOrd="0" presId="urn:microsoft.com/office/officeart/2005/8/layout/chevronAccent+Icon"/>
    <dgm:cxn modelId="{5C1D7E0B-44AD-4704-89C3-97020096EC49}" type="presParOf" srcId="{3CD1FEC5-7FEB-451D-86CE-197659D8FC65}" destId="{A7058671-1F05-4E81-BAF9-ADC7339A4BDE}" srcOrd="0" destOrd="0" presId="urn:microsoft.com/office/officeart/2005/8/layout/chevronAccent+Icon"/>
    <dgm:cxn modelId="{FB10B8FF-0A80-4587-8189-796AE83417E2}" type="presParOf" srcId="{3CD1FEC5-7FEB-451D-86CE-197659D8FC65}" destId="{3F42AF8D-A4D7-4B62-B43A-F477C5697676}" srcOrd="1" destOrd="0" presId="urn:microsoft.com/office/officeart/2005/8/layout/chevronAccent+Icon"/>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D7A427E-D25A-44B4-93E6-A48B92419E5B}"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it-IT"/>
        </a:p>
      </dgm:t>
    </dgm:pt>
    <dgm:pt modelId="{A6A5F0A5-943C-400D-BEE6-EA7AC3352773}">
      <dgm:prSet phldrT="[Text]" custT="1"/>
      <dgm:spPr/>
      <dgm:t>
        <a:bodyPr/>
        <a:lstStyle/>
        <a:p>
          <a:pPr algn="l"/>
          <a:r>
            <a:rPr lang="en-US" sz="1200" dirty="0">
              <a:latin typeface="Arial" panose="020B0604020202020204" pitchFamily="34" charset="0"/>
              <a:cs typeface="Arial" panose="020B0604020202020204" pitchFamily="34" charset="0"/>
            </a:rPr>
            <a:t>Responds to a G20 request that the OECD develop a framework for the automatic exchange of information between countries on crypto-assets</a:t>
          </a:r>
          <a:endParaRPr lang="it-IT" sz="1200" dirty="0">
            <a:latin typeface="Arial" panose="020B0604020202020204" pitchFamily="34" charset="0"/>
            <a:cs typeface="Arial" panose="020B0604020202020204" pitchFamily="34" charset="0"/>
          </a:endParaRPr>
        </a:p>
      </dgm:t>
    </dgm:pt>
    <dgm:pt modelId="{237DF956-1D54-46BF-955F-04E8CB215097}" type="parTrans" cxnId="{B00BC0EA-CA57-4F26-A328-599A11C16F2C}">
      <dgm:prSet/>
      <dgm:spPr/>
      <dgm:t>
        <a:bodyPr/>
        <a:lstStyle/>
        <a:p>
          <a:endParaRPr lang="it-IT"/>
        </a:p>
      </dgm:t>
    </dgm:pt>
    <dgm:pt modelId="{07E57012-A6C3-4313-A08A-C6666620D4D7}" type="sibTrans" cxnId="{B00BC0EA-CA57-4F26-A328-599A11C16F2C}">
      <dgm:prSet/>
      <dgm:spPr/>
      <dgm:t>
        <a:bodyPr/>
        <a:lstStyle/>
        <a:p>
          <a:endParaRPr lang="it-IT"/>
        </a:p>
      </dgm:t>
    </dgm:pt>
    <dgm:pt modelId="{3A8A5832-7E20-42CE-B7BF-8D50FCAE75A8}">
      <dgm:prSet custT="1"/>
      <dgm:spPr/>
      <dgm:t>
        <a:bodyPr/>
        <a:lstStyle/>
        <a:p>
          <a:pPr algn="l"/>
          <a:r>
            <a:rPr lang="en-US" sz="1800" dirty="0">
              <a:latin typeface="Arial" panose="020B0604020202020204" pitchFamily="34" charset="0"/>
              <a:cs typeface="Arial" panose="020B0604020202020204" pitchFamily="34" charset="0"/>
            </a:rPr>
            <a:t>Released in October 2022, CARF will ensure:</a:t>
          </a:r>
          <a:endParaRPr lang="it-IT" sz="1800" dirty="0">
            <a:latin typeface="Arial" panose="020B0604020202020204" pitchFamily="34" charset="0"/>
            <a:cs typeface="Arial" panose="020B0604020202020204" pitchFamily="34" charset="0"/>
          </a:endParaRPr>
        </a:p>
      </dgm:t>
    </dgm:pt>
    <dgm:pt modelId="{AD440C6D-CFA4-4631-824B-818C600639BC}" type="parTrans" cxnId="{370E22BF-6746-4CC7-9D25-50DAA7537C81}">
      <dgm:prSet/>
      <dgm:spPr/>
      <dgm:t>
        <a:bodyPr/>
        <a:lstStyle/>
        <a:p>
          <a:endParaRPr lang="it-IT"/>
        </a:p>
      </dgm:t>
    </dgm:pt>
    <dgm:pt modelId="{06C4C328-1A36-4070-A596-5BBADB14FFA3}" type="sibTrans" cxnId="{370E22BF-6746-4CC7-9D25-50DAA7537C81}">
      <dgm:prSet/>
      <dgm:spPr/>
      <dgm:t>
        <a:bodyPr/>
        <a:lstStyle/>
        <a:p>
          <a:endParaRPr lang="it-IT"/>
        </a:p>
      </dgm:t>
    </dgm:pt>
    <dgm:pt modelId="{3366E280-ED30-47BF-85D7-719BE832C7B0}">
      <dgm:prSet custT="1"/>
      <dgm:spPr/>
      <dgm:t>
        <a:bodyPr/>
        <a:lstStyle/>
        <a:p>
          <a:pPr algn="ctr"/>
          <a:r>
            <a:rPr lang="it-IT" sz="1800" dirty="0">
              <a:latin typeface="Arial" panose="020B0604020202020204" pitchFamily="34" charset="0"/>
              <a:cs typeface="Arial" panose="020B0604020202020204" pitchFamily="34" charset="0"/>
            </a:rPr>
            <a:t>- transparency of crypto-asset transactions</a:t>
          </a:r>
        </a:p>
      </dgm:t>
    </dgm:pt>
    <dgm:pt modelId="{CABEDAE7-B822-4CA5-83C2-6D76A6076AC7}" type="parTrans" cxnId="{1572F39E-9A23-4C1B-9A9B-C02BAD78D376}">
      <dgm:prSet/>
      <dgm:spPr/>
      <dgm:t>
        <a:bodyPr/>
        <a:lstStyle/>
        <a:p>
          <a:endParaRPr lang="it-IT"/>
        </a:p>
      </dgm:t>
    </dgm:pt>
    <dgm:pt modelId="{04671301-07C3-488D-88E9-0C6674387C99}" type="sibTrans" cxnId="{1572F39E-9A23-4C1B-9A9B-C02BAD78D376}">
      <dgm:prSet/>
      <dgm:spPr/>
      <dgm:t>
        <a:bodyPr/>
        <a:lstStyle/>
        <a:p>
          <a:endParaRPr lang="it-IT"/>
        </a:p>
      </dgm:t>
    </dgm:pt>
    <dgm:pt modelId="{75F24E9C-027B-4559-924F-AD380FA5FFEF}">
      <dgm:prSet custT="1"/>
      <dgm:spPr/>
      <dgm:t>
        <a:bodyPr/>
        <a:lstStyle/>
        <a:p>
          <a:pPr algn="ctr"/>
          <a:r>
            <a:rPr lang="en-US" sz="1800" dirty="0">
              <a:latin typeface="Arial" panose="020B0604020202020204" pitchFamily="34" charset="0"/>
              <a:cs typeface="Arial" panose="020B0604020202020204" pitchFamily="34" charset="0"/>
            </a:rPr>
            <a:t>- through automatic exchange on an annual basis</a:t>
          </a:r>
          <a:endParaRPr lang="it-IT" sz="1800" dirty="0">
            <a:latin typeface="Arial" panose="020B0604020202020204" pitchFamily="34" charset="0"/>
            <a:cs typeface="Arial" panose="020B0604020202020204" pitchFamily="34" charset="0"/>
          </a:endParaRPr>
        </a:p>
      </dgm:t>
    </dgm:pt>
    <dgm:pt modelId="{A94D7677-C1B5-4D1B-85DD-1CF3DD893A6C}" type="parTrans" cxnId="{5CE021F3-CF00-4783-AECF-9138F6294CF9}">
      <dgm:prSet/>
      <dgm:spPr/>
      <dgm:t>
        <a:bodyPr/>
        <a:lstStyle/>
        <a:p>
          <a:endParaRPr lang="it-IT"/>
        </a:p>
      </dgm:t>
    </dgm:pt>
    <dgm:pt modelId="{7A76FE0F-5E79-4950-A775-09A8CB6CCD12}" type="sibTrans" cxnId="{5CE021F3-CF00-4783-AECF-9138F6294CF9}">
      <dgm:prSet/>
      <dgm:spPr/>
      <dgm:t>
        <a:bodyPr/>
        <a:lstStyle/>
        <a:p>
          <a:endParaRPr lang="it-IT"/>
        </a:p>
      </dgm:t>
    </dgm:pt>
    <dgm:pt modelId="{5CF93CBB-84D6-4993-98E7-9754C1F19831}">
      <dgm:prSet custT="1"/>
      <dgm:spPr/>
      <dgm:t>
        <a:bodyPr/>
        <a:lstStyle/>
        <a:p>
          <a:pPr algn="ctr"/>
          <a:r>
            <a:rPr lang="en-US" sz="1800" dirty="0">
              <a:latin typeface="Arial" panose="020B0604020202020204" pitchFamily="34" charset="0"/>
              <a:cs typeface="Arial" panose="020B0604020202020204" pitchFamily="34" charset="0"/>
            </a:rPr>
            <a:t>- in a standardized manner similar to the CRS</a:t>
          </a:r>
          <a:endParaRPr lang="it-IT" sz="1800" dirty="0">
            <a:latin typeface="Arial" panose="020B0604020202020204" pitchFamily="34" charset="0"/>
            <a:cs typeface="Arial" panose="020B0604020202020204" pitchFamily="34" charset="0"/>
          </a:endParaRPr>
        </a:p>
      </dgm:t>
    </dgm:pt>
    <dgm:pt modelId="{8C9EE4BE-257F-4F75-B24F-FBF0A2196EBA}" type="parTrans" cxnId="{F82EA6BC-FDB3-458F-B16A-11A01DBA9C96}">
      <dgm:prSet/>
      <dgm:spPr/>
      <dgm:t>
        <a:bodyPr/>
        <a:lstStyle/>
        <a:p>
          <a:endParaRPr lang="it-IT"/>
        </a:p>
      </dgm:t>
    </dgm:pt>
    <dgm:pt modelId="{95E69DC5-90E6-480E-A216-5FB48F84CD52}" type="sibTrans" cxnId="{F82EA6BC-FDB3-458F-B16A-11A01DBA9C96}">
      <dgm:prSet/>
      <dgm:spPr/>
      <dgm:t>
        <a:bodyPr/>
        <a:lstStyle/>
        <a:p>
          <a:endParaRPr lang="it-IT"/>
        </a:p>
      </dgm:t>
    </dgm:pt>
    <dgm:pt modelId="{DED90C55-4135-4DFD-8FBB-1A9151B2EC92}">
      <dgm:prSet custT="1"/>
      <dgm:spPr/>
      <dgm:t>
        <a:bodyPr/>
        <a:lstStyle/>
        <a:p>
          <a:pPr algn="l"/>
          <a:r>
            <a:rPr lang="en-US" sz="1800" dirty="0">
              <a:latin typeface="Arial" panose="020B0604020202020204" pitchFamily="34" charset="0"/>
              <a:cs typeface="Arial" panose="020B0604020202020204" pitchFamily="34" charset="0"/>
            </a:rPr>
            <a:t>Amendments to Common Reporting Standard (CRS) to incorporate work </a:t>
          </a:r>
          <a:r>
            <a:rPr lang="it-IT" sz="1800" dirty="0">
              <a:latin typeface="Arial" panose="020B0604020202020204" pitchFamily="34" charset="0"/>
              <a:cs typeface="Arial" panose="020B0604020202020204" pitchFamily="34" charset="0"/>
            </a:rPr>
            <a:t>done by CARF</a:t>
          </a:r>
        </a:p>
      </dgm:t>
    </dgm:pt>
    <dgm:pt modelId="{D3F2AE90-C1D3-416B-B899-9BD1EBD42838}" type="parTrans" cxnId="{34C26E9D-AA88-43A7-A7D3-BC7B441A8292}">
      <dgm:prSet/>
      <dgm:spPr/>
      <dgm:t>
        <a:bodyPr/>
        <a:lstStyle/>
        <a:p>
          <a:endParaRPr lang="it-IT"/>
        </a:p>
      </dgm:t>
    </dgm:pt>
    <dgm:pt modelId="{54F91DF7-9B4E-4DB5-8343-B37500770586}" type="sibTrans" cxnId="{34C26E9D-AA88-43A7-A7D3-BC7B441A8292}">
      <dgm:prSet/>
      <dgm:spPr/>
      <dgm:t>
        <a:bodyPr/>
        <a:lstStyle/>
        <a:p>
          <a:endParaRPr lang="it-IT"/>
        </a:p>
      </dgm:t>
    </dgm:pt>
    <dgm:pt modelId="{19993B19-D53F-4BAF-B17B-DF8539BCEF8F}" type="pres">
      <dgm:prSet presAssocID="{3D7A427E-D25A-44B4-93E6-A48B92419E5B}" presName="Name0" presStyleCnt="0">
        <dgm:presLayoutVars>
          <dgm:chMax val="7"/>
          <dgm:dir/>
          <dgm:animLvl val="lvl"/>
          <dgm:resizeHandles val="exact"/>
        </dgm:presLayoutVars>
      </dgm:prSet>
      <dgm:spPr/>
    </dgm:pt>
    <dgm:pt modelId="{6DFC46C5-00B9-4950-B9BE-AA89E52FE8F1}" type="pres">
      <dgm:prSet presAssocID="{A6A5F0A5-943C-400D-BEE6-EA7AC3352773}" presName="circle1" presStyleLbl="node1" presStyleIdx="0" presStyleCnt="6"/>
      <dgm:spPr>
        <a:solidFill>
          <a:srgbClr val="2C3673"/>
        </a:solidFill>
      </dgm:spPr>
    </dgm:pt>
    <dgm:pt modelId="{3297D41A-9CCD-47AF-A5E7-8FCD204DE40A}" type="pres">
      <dgm:prSet presAssocID="{A6A5F0A5-943C-400D-BEE6-EA7AC3352773}" presName="space" presStyleCnt="0"/>
      <dgm:spPr/>
    </dgm:pt>
    <dgm:pt modelId="{B529977B-3B17-442A-9F29-36DC5A03630F}" type="pres">
      <dgm:prSet presAssocID="{A6A5F0A5-943C-400D-BEE6-EA7AC3352773}" presName="rect1" presStyleLbl="alignAcc1" presStyleIdx="0" presStyleCnt="6"/>
      <dgm:spPr/>
    </dgm:pt>
    <dgm:pt modelId="{42A43C23-C411-4A37-B899-F2215DD4571E}" type="pres">
      <dgm:prSet presAssocID="{3A8A5832-7E20-42CE-B7BF-8D50FCAE75A8}" presName="vertSpace2" presStyleLbl="node1" presStyleIdx="0" presStyleCnt="6"/>
      <dgm:spPr/>
    </dgm:pt>
    <dgm:pt modelId="{AFE6A0FA-B31C-44CA-8BF7-ED7D17D3ABB4}" type="pres">
      <dgm:prSet presAssocID="{3A8A5832-7E20-42CE-B7BF-8D50FCAE75A8}" presName="circle2" presStyleLbl="node1" presStyleIdx="1" presStyleCnt="6" custLinFactNeighborX="-405"/>
      <dgm:spPr>
        <a:solidFill>
          <a:schemeClr val="bg1"/>
        </a:solidFill>
      </dgm:spPr>
    </dgm:pt>
    <dgm:pt modelId="{123C6A8C-C131-495B-9E6F-5EB3214879B1}" type="pres">
      <dgm:prSet presAssocID="{3A8A5832-7E20-42CE-B7BF-8D50FCAE75A8}" presName="rect2" presStyleLbl="alignAcc1" presStyleIdx="1" presStyleCnt="6"/>
      <dgm:spPr/>
    </dgm:pt>
    <dgm:pt modelId="{38BB011F-A422-410A-80EC-E3D2C1168AAC}" type="pres">
      <dgm:prSet presAssocID="{3366E280-ED30-47BF-85D7-719BE832C7B0}" presName="vertSpace3" presStyleLbl="node1" presStyleIdx="1" presStyleCnt="6"/>
      <dgm:spPr/>
    </dgm:pt>
    <dgm:pt modelId="{86DFC225-3B0E-4BE4-9BAE-7CD970B128E7}" type="pres">
      <dgm:prSet presAssocID="{3366E280-ED30-47BF-85D7-719BE832C7B0}" presName="circle3" presStyleLbl="node1" presStyleIdx="2" presStyleCnt="6"/>
      <dgm:spPr>
        <a:solidFill>
          <a:srgbClr val="21572F"/>
        </a:solidFill>
      </dgm:spPr>
    </dgm:pt>
    <dgm:pt modelId="{82FBC8E6-015D-453F-84A8-91FB71DE2FDE}" type="pres">
      <dgm:prSet presAssocID="{3366E280-ED30-47BF-85D7-719BE832C7B0}" presName="rect3" presStyleLbl="alignAcc1" presStyleIdx="2" presStyleCnt="6"/>
      <dgm:spPr/>
    </dgm:pt>
    <dgm:pt modelId="{153805C4-5BEE-45E2-8532-AB32CF46DE28}" type="pres">
      <dgm:prSet presAssocID="{75F24E9C-027B-4559-924F-AD380FA5FFEF}" presName="vertSpace4" presStyleLbl="node1" presStyleIdx="2" presStyleCnt="6"/>
      <dgm:spPr/>
    </dgm:pt>
    <dgm:pt modelId="{7195FB56-A849-47C7-9606-026EB23631CA}" type="pres">
      <dgm:prSet presAssocID="{75F24E9C-027B-4559-924F-AD380FA5FFEF}" presName="circle4" presStyleLbl="node1" presStyleIdx="3" presStyleCnt="6"/>
      <dgm:spPr>
        <a:solidFill>
          <a:srgbClr val="2C3673"/>
        </a:solidFill>
      </dgm:spPr>
    </dgm:pt>
    <dgm:pt modelId="{06CAD0DF-3EB0-4605-8BB1-8ECC8C58B5D7}" type="pres">
      <dgm:prSet presAssocID="{75F24E9C-027B-4559-924F-AD380FA5FFEF}" presName="rect4" presStyleLbl="alignAcc1" presStyleIdx="3" presStyleCnt="6"/>
      <dgm:spPr/>
    </dgm:pt>
    <dgm:pt modelId="{02952E74-49D7-4A2C-A3D5-9B0C90D23F4B}" type="pres">
      <dgm:prSet presAssocID="{5CF93CBB-84D6-4993-98E7-9754C1F19831}" presName="vertSpace5" presStyleLbl="node1" presStyleIdx="3" presStyleCnt="6"/>
      <dgm:spPr/>
    </dgm:pt>
    <dgm:pt modelId="{A00128ED-D20E-4CFF-8184-329BF5B7E91E}" type="pres">
      <dgm:prSet presAssocID="{5CF93CBB-84D6-4993-98E7-9754C1F19831}" presName="circle5" presStyleLbl="node1" presStyleIdx="4" presStyleCnt="6"/>
      <dgm:spPr>
        <a:solidFill>
          <a:schemeClr val="bg1"/>
        </a:solidFill>
      </dgm:spPr>
    </dgm:pt>
    <dgm:pt modelId="{E49C2EC6-CFB5-442B-8E0E-C422AF40DB9D}" type="pres">
      <dgm:prSet presAssocID="{5CF93CBB-84D6-4993-98E7-9754C1F19831}" presName="rect5" presStyleLbl="alignAcc1" presStyleIdx="4" presStyleCnt="6"/>
      <dgm:spPr/>
    </dgm:pt>
    <dgm:pt modelId="{4C45AF5B-62A7-4330-86EB-73230189130F}" type="pres">
      <dgm:prSet presAssocID="{DED90C55-4135-4DFD-8FBB-1A9151B2EC92}" presName="vertSpace6" presStyleLbl="node1" presStyleIdx="4" presStyleCnt="6"/>
      <dgm:spPr/>
    </dgm:pt>
    <dgm:pt modelId="{7F95639C-954D-4BBE-B60D-19E3515281AD}" type="pres">
      <dgm:prSet presAssocID="{DED90C55-4135-4DFD-8FBB-1A9151B2EC92}" presName="circle6" presStyleLbl="node1" presStyleIdx="5" presStyleCnt="6"/>
      <dgm:spPr>
        <a:solidFill>
          <a:srgbClr val="21572F"/>
        </a:solidFill>
      </dgm:spPr>
    </dgm:pt>
    <dgm:pt modelId="{DFCCF4DA-DB88-444E-8039-7EA97CDE3334}" type="pres">
      <dgm:prSet presAssocID="{DED90C55-4135-4DFD-8FBB-1A9151B2EC92}" presName="rect6" presStyleLbl="alignAcc1" presStyleIdx="5" presStyleCnt="6"/>
      <dgm:spPr/>
    </dgm:pt>
    <dgm:pt modelId="{ADC20169-06D3-4849-B635-0446948A494B}" type="pres">
      <dgm:prSet presAssocID="{A6A5F0A5-943C-400D-BEE6-EA7AC3352773}" presName="rect1ParTxNoCh" presStyleLbl="alignAcc1" presStyleIdx="5" presStyleCnt="6">
        <dgm:presLayoutVars>
          <dgm:chMax val="1"/>
          <dgm:bulletEnabled val="1"/>
        </dgm:presLayoutVars>
      </dgm:prSet>
      <dgm:spPr/>
    </dgm:pt>
    <dgm:pt modelId="{0D3F91B3-7307-4926-BA2F-34BD900CA6E9}" type="pres">
      <dgm:prSet presAssocID="{3A8A5832-7E20-42CE-B7BF-8D50FCAE75A8}" presName="rect2ParTxNoCh" presStyleLbl="alignAcc1" presStyleIdx="5" presStyleCnt="6">
        <dgm:presLayoutVars>
          <dgm:chMax val="1"/>
          <dgm:bulletEnabled val="1"/>
        </dgm:presLayoutVars>
      </dgm:prSet>
      <dgm:spPr/>
    </dgm:pt>
    <dgm:pt modelId="{34AAF144-2C48-4C14-ABA0-7BC78CA9514F}" type="pres">
      <dgm:prSet presAssocID="{3366E280-ED30-47BF-85D7-719BE832C7B0}" presName="rect3ParTxNoCh" presStyleLbl="alignAcc1" presStyleIdx="5" presStyleCnt="6">
        <dgm:presLayoutVars>
          <dgm:chMax val="1"/>
          <dgm:bulletEnabled val="1"/>
        </dgm:presLayoutVars>
      </dgm:prSet>
      <dgm:spPr/>
    </dgm:pt>
    <dgm:pt modelId="{0B7ADD85-DA5E-4B8F-AFCB-487EEE003F35}" type="pres">
      <dgm:prSet presAssocID="{75F24E9C-027B-4559-924F-AD380FA5FFEF}" presName="rect4ParTxNoCh" presStyleLbl="alignAcc1" presStyleIdx="5" presStyleCnt="6">
        <dgm:presLayoutVars>
          <dgm:chMax val="1"/>
          <dgm:bulletEnabled val="1"/>
        </dgm:presLayoutVars>
      </dgm:prSet>
      <dgm:spPr/>
    </dgm:pt>
    <dgm:pt modelId="{ED1CE6AA-EE68-4A3A-A5EB-6956C38C3674}" type="pres">
      <dgm:prSet presAssocID="{5CF93CBB-84D6-4993-98E7-9754C1F19831}" presName="rect5ParTxNoCh" presStyleLbl="alignAcc1" presStyleIdx="5" presStyleCnt="6">
        <dgm:presLayoutVars>
          <dgm:chMax val="1"/>
          <dgm:bulletEnabled val="1"/>
        </dgm:presLayoutVars>
      </dgm:prSet>
      <dgm:spPr/>
    </dgm:pt>
    <dgm:pt modelId="{DBE95284-35BD-425D-9569-25153EF6F1CE}" type="pres">
      <dgm:prSet presAssocID="{DED90C55-4135-4DFD-8FBB-1A9151B2EC92}" presName="rect6ParTxNoCh" presStyleLbl="alignAcc1" presStyleIdx="5" presStyleCnt="6">
        <dgm:presLayoutVars>
          <dgm:chMax val="1"/>
          <dgm:bulletEnabled val="1"/>
        </dgm:presLayoutVars>
      </dgm:prSet>
      <dgm:spPr/>
    </dgm:pt>
  </dgm:ptLst>
  <dgm:cxnLst>
    <dgm:cxn modelId="{3E8D8C05-6703-44E8-A59A-D19353F01D95}" type="presOf" srcId="{3A8A5832-7E20-42CE-B7BF-8D50FCAE75A8}" destId="{0D3F91B3-7307-4926-BA2F-34BD900CA6E9}" srcOrd="1" destOrd="0" presId="urn:microsoft.com/office/officeart/2005/8/layout/target3"/>
    <dgm:cxn modelId="{EE12281B-69DB-4C35-BB82-5091453F8C95}" type="presOf" srcId="{3A8A5832-7E20-42CE-B7BF-8D50FCAE75A8}" destId="{123C6A8C-C131-495B-9E6F-5EB3214879B1}" srcOrd="0" destOrd="0" presId="urn:microsoft.com/office/officeart/2005/8/layout/target3"/>
    <dgm:cxn modelId="{C566791C-6D8D-441F-AD41-D8C3DD8C331E}" type="presOf" srcId="{A6A5F0A5-943C-400D-BEE6-EA7AC3352773}" destId="{B529977B-3B17-442A-9F29-36DC5A03630F}" srcOrd="0" destOrd="0" presId="urn:microsoft.com/office/officeart/2005/8/layout/target3"/>
    <dgm:cxn modelId="{5D89DC36-2430-42E9-9BF0-C5656CA2BA89}" type="presOf" srcId="{DED90C55-4135-4DFD-8FBB-1A9151B2EC92}" destId="{DBE95284-35BD-425D-9569-25153EF6F1CE}" srcOrd="1" destOrd="0" presId="urn:microsoft.com/office/officeart/2005/8/layout/target3"/>
    <dgm:cxn modelId="{980C6471-72C7-4F4B-B18C-1D91A311914A}" type="presOf" srcId="{3366E280-ED30-47BF-85D7-719BE832C7B0}" destId="{34AAF144-2C48-4C14-ABA0-7BC78CA9514F}" srcOrd="1" destOrd="0" presId="urn:microsoft.com/office/officeart/2005/8/layout/target3"/>
    <dgm:cxn modelId="{ACD91A82-DE3D-42AD-84ED-3AF123CEC11C}" type="presOf" srcId="{5CF93CBB-84D6-4993-98E7-9754C1F19831}" destId="{E49C2EC6-CFB5-442B-8E0E-C422AF40DB9D}" srcOrd="0" destOrd="0" presId="urn:microsoft.com/office/officeart/2005/8/layout/target3"/>
    <dgm:cxn modelId="{34C26E9D-AA88-43A7-A7D3-BC7B441A8292}" srcId="{3D7A427E-D25A-44B4-93E6-A48B92419E5B}" destId="{DED90C55-4135-4DFD-8FBB-1A9151B2EC92}" srcOrd="5" destOrd="0" parTransId="{D3F2AE90-C1D3-416B-B899-9BD1EBD42838}" sibTransId="{54F91DF7-9B4E-4DB5-8343-B37500770586}"/>
    <dgm:cxn modelId="{1572F39E-9A23-4C1B-9A9B-C02BAD78D376}" srcId="{3D7A427E-D25A-44B4-93E6-A48B92419E5B}" destId="{3366E280-ED30-47BF-85D7-719BE832C7B0}" srcOrd="2" destOrd="0" parTransId="{CABEDAE7-B822-4CA5-83C2-6D76A6076AC7}" sibTransId="{04671301-07C3-488D-88E9-0C6674387C99}"/>
    <dgm:cxn modelId="{F1F5D8AF-5954-4FE6-A5D9-0718D867578C}" type="presOf" srcId="{75F24E9C-027B-4559-924F-AD380FA5FFEF}" destId="{0B7ADD85-DA5E-4B8F-AFCB-487EEE003F35}" srcOrd="1" destOrd="0" presId="urn:microsoft.com/office/officeart/2005/8/layout/target3"/>
    <dgm:cxn modelId="{F82EA6BC-FDB3-458F-B16A-11A01DBA9C96}" srcId="{3D7A427E-D25A-44B4-93E6-A48B92419E5B}" destId="{5CF93CBB-84D6-4993-98E7-9754C1F19831}" srcOrd="4" destOrd="0" parTransId="{8C9EE4BE-257F-4F75-B24F-FBF0A2196EBA}" sibTransId="{95E69DC5-90E6-480E-A216-5FB48F84CD52}"/>
    <dgm:cxn modelId="{370E22BF-6746-4CC7-9D25-50DAA7537C81}" srcId="{3D7A427E-D25A-44B4-93E6-A48B92419E5B}" destId="{3A8A5832-7E20-42CE-B7BF-8D50FCAE75A8}" srcOrd="1" destOrd="0" parTransId="{AD440C6D-CFA4-4631-824B-818C600639BC}" sibTransId="{06C4C328-1A36-4070-A596-5BBADB14FFA3}"/>
    <dgm:cxn modelId="{DAB997D2-4B2F-4D0A-BE1F-BB22AAEEA1BD}" type="presOf" srcId="{DED90C55-4135-4DFD-8FBB-1A9151B2EC92}" destId="{DFCCF4DA-DB88-444E-8039-7EA97CDE3334}" srcOrd="0" destOrd="0" presId="urn:microsoft.com/office/officeart/2005/8/layout/target3"/>
    <dgm:cxn modelId="{0358C7D5-0217-422C-89C6-AFD385994197}" type="presOf" srcId="{5CF93CBB-84D6-4993-98E7-9754C1F19831}" destId="{ED1CE6AA-EE68-4A3A-A5EB-6956C38C3674}" srcOrd="1" destOrd="0" presId="urn:microsoft.com/office/officeart/2005/8/layout/target3"/>
    <dgm:cxn modelId="{6EB76CE2-6CC1-4A2C-8335-24E19AE55D24}" type="presOf" srcId="{A6A5F0A5-943C-400D-BEE6-EA7AC3352773}" destId="{ADC20169-06D3-4849-B635-0446948A494B}" srcOrd="1" destOrd="0" presId="urn:microsoft.com/office/officeart/2005/8/layout/target3"/>
    <dgm:cxn modelId="{092679E5-3F24-4117-8271-3812A3A95C93}" type="presOf" srcId="{3D7A427E-D25A-44B4-93E6-A48B92419E5B}" destId="{19993B19-D53F-4BAF-B17B-DF8539BCEF8F}" srcOrd="0" destOrd="0" presId="urn:microsoft.com/office/officeart/2005/8/layout/target3"/>
    <dgm:cxn modelId="{B00BC0EA-CA57-4F26-A328-599A11C16F2C}" srcId="{3D7A427E-D25A-44B4-93E6-A48B92419E5B}" destId="{A6A5F0A5-943C-400D-BEE6-EA7AC3352773}" srcOrd="0" destOrd="0" parTransId="{237DF956-1D54-46BF-955F-04E8CB215097}" sibTransId="{07E57012-A6C3-4313-A08A-C6666620D4D7}"/>
    <dgm:cxn modelId="{5CE021F3-CF00-4783-AECF-9138F6294CF9}" srcId="{3D7A427E-D25A-44B4-93E6-A48B92419E5B}" destId="{75F24E9C-027B-4559-924F-AD380FA5FFEF}" srcOrd="3" destOrd="0" parTransId="{A94D7677-C1B5-4D1B-85DD-1CF3DD893A6C}" sibTransId="{7A76FE0F-5E79-4950-A775-09A8CB6CCD12}"/>
    <dgm:cxn modelId="{03C4DAF9-40CE-43CE-B0CE-1D3E3A2B66F5}" type="presOf" srcId="{75F24E9C-027B-4559-924F-AD380FA5FFEF}" destId="{06CAD0DF-3EB0-4605-8BB1-8ECC8C58B5D7}" srcOrd="0" destOrd="0" presId="urn:microsoft.com/office/officeart/2005/8/layout/target3"/>
    <dgm:cxn modelId="{8FDAFBFA-AD61-48DD-889C-3954230AB972}" type="presOf" srcId="{3366E280-ED30-47BF-85D7-719BE832C7B0}" destId="{82FBC8E6-015D-453F-84A8-91FB71DE2FDE}" srcOrd="0" destOrd="0" presId="urn:microsoft.com/office/officeart/2005/8/layout/target3"/>
    <dgm:cxn modelId="{DD8CEEFF-0151-4F1B-8695-202706F810FB}" type="presParOf" srcId="{19993B19-D53F-4BAF-B17B-DF8539BCEF8F}" destId="{6DFC46C5-00B9-4950-B9BE-AA89E52FE8F1}" srcOrd="0" destOrd="0" presId="urn:microsoft.com/office/officeart/2005/8/layout/target3"/>
    <dgm:cxn modelId="{F9C5A6DB-36E0-48F8-A568-E2001C0016B8}" type="presParOf" srcId="{19993B19-D53F-4BAF-B17B-DF8539BCEF8F}" destId="{3297D41A-9CCD-47AF-A5E7-8FCD204DE40A}" srcOrd="1" destOrd="0" presId="urn:microsoft.com/office/officeart/2005/8/layout/target3"/>
    <dgm:cxn modelId="{51D90FE9-A252-405C-88AC-E2691B84A792}" type="presParOf" srcId="{19993B19-D53F-4BAF-B17B-DF8539BCEF8F}" destId="{B529977B-3B17-442A-9F29-36DC5A03630F}" srcOrd="2" destOrd="0" presId="urn:microsoft.com/office/officeart/2005/8/layout/target3"/>
    <dgm:cxn modelId="{1FFA1471-64A5-4115-9F57-8B9B645EA630}" type="presParOf" srcId="{19993B19-D53F-4BAF-B17B-DF8539BCEF8F}" destId="{42A43C23-C411-4A37-B899-F2215DD4571E}" srcOrd="3" destOrd="0" presId="urn:microsoft.com/office/officeart/2005/8/layout/target3"/>
    <dgm:cxn modelId="{5FF4E6A0-1D6F-4002-BAD4-A80A2A1E00B3}" type="presParOf" srcId="{19993B19-D53F-4BAF-B17B-DF8539BCEF8F}" destId="{AFE6A0FA-B31C-44CA-8BF7-ED7D17D3ABB4}" srcOrd="4" destOrd="0" presId="urn:microsoft.com/office/officeart/2005/8/layout/target3"/>
    <dgm:cxn modelId="{A8C921BD-81F6-4870-BB84-BA185845B6F8}" type="presParOf" srcId="{19993B19-D53F-4BAF-B17B-DF8539BCEF8F}" destId="{123C6A8C-C131-495B-9E6F-5EB3214879B1}" srcOrd="5" destOrd="0" presId="urn:microsoft.com/office/officeart/2005/8/layout/target3"/>
    <dgm:cxn modelId="{280B23EE-2A9F-459C-B77E-31DAA9C5D184}" type="presParOf" srcId="{19993B19-D53F-4BAF-B17B-DF8539BCEF8F}" destId="{38BB011F-A422-410A-80EC-E3D2C1168AAC}" srcOrd="6" destOrd="0" presId="urn:microsoft.com/office/officeart/2005/8/layout/target3"/>
    <dgm:cxn modelId="{113D15E0-8F5E-446D-9538-EB9AF1ED79E6}" type="presParOf" srcId="{19993B19-D53F-4BAF-B17B-DF8539BCEF8F}" destId="{86DFC225-3B0E-4BE4-9BAE-7CD970B128E7}" srcOrd="7" destOrd="0" presId="urn:microsoft.com/office/officeart/2005/8/layout/target3"/>
    <dgm:cxn modelId="{82AED906-79D4-493E-AF6E-53A527368F06}" type="presParOf" srcId="{19993B19-D53F-4BAF-B17B-DF8539BCEF8F}" destId="{82FBC8E6-015D-453F-84A8-91FB71DE2FDE}" srcOrd="8" destOrd="0" presId="urn:microsoft.com/office/officeart/2005/8/layout/target3"/>
    <dgm:cxn modelId="{4F63042C-79CA-45FD-BB20-3924D50836FB}" type="presParOf" srcId="{19993B19-D53F-4BAF-B17B-DF8539BCEF8F}" destId="{153805C4-5BEE-45E2-8532-AB32CF46DE28}" srcOrd="9" destOrd="0" presId="urn:microsoft.com/office/officeart/2005/8/layout/target3"/>
    <dgm:cxn modelId="{C2A84E1F-C840-4D99-9780-A30CBFF58AC1}" type="presParOf" srcId="{19993B19-D53F-4BAF-B17B-DF8539BCEF8F}" destId="{7195FB56-A849-47C7-9606-026EB23631CA}" srcOrd="10" destOrd="0" presId="urn:microsoft.com/office/officeart/2005/8/layout/target3"/>
    <dgm:cxn modelId="{4FAE1636-C3D7-40F2-890F-03A9094C29E5}" type="presParOf" srcId="{19993B19-D53F-4BAF-B17B-DF8539BCEF8F}" destId="{06CAD0DF-3EB0-4605-8BB1-8ECC8C58B5D7}" srcOrd="11" destOrd="0" presId="urn:microsoft.com/office/officeart/2005/8/layout/target3"/>
    <dgm:cxn modelId="{677C8C3E-910D-4BBC-AF34-BA504DC66E86}" type="presParOf" srcId="{19993B19-D53F-4BAF-B17B-DF8539BCEF8F}" destId="{02952E74-49D7-4A2C-A3D5-9B0C90D23F4B}" srcOrd="12" destOrd="0" presId="urn:microsoft.com/office/officeart/2005/8/layout/target3"/>
    <dgm:cxn modelId="{98CBFDB4-B4CA-4331-81B7-A6DCAA26CC2B}" type="presParOf" srcId="{19993B19-D53F-4BAF-B17B-DF8539BCEF8F}" destId="{A00128ED-D20E-4CFF-8184-329BF5B7E91E}" srcOrd="13" destOrd="0" presId="urn:microsoft.com/office/officeart/2005/8/layout/target3"/>
    <dgm:cxn modelId="{6543BA36-C33F-45A4-B693-B0D0F3ECD3B0}" type="presParOf" srcId="{19993B19-D53F-4BAF-B17B-DF8539BCEF8F}" destId="{E49C2EC6-CFB5-442B-8E0E-C422AF40DB9D}" srcOrd="14" destOrd="0" presId="urn:microsoft.com/office/officeart/2005/8/layout/target3"/>
    <dgm:cxn modelId="{3AF030F1-C9FF-4F69-8E85-E954604BDF67}" type="presParOf" srcId="{19993B19-D53F-4BAF-B17B-DF8539BCEF8F}" destId="{4C45AF5B-62A7-4330-86EB-73230189130F}" srcOrd="15" destOrd="0" presId="urn:microsoft.com/office/officeart/2005/8/layout/target3"/>
    <dgm:cxn modelId="{89E7E6CA-39FB-4A2A-868C-2C9E1AF33ACE}" type="presParOf" srcId="{19993B19-D53F-4BAF-B17B-DF8539BCEF8F}" destId="{7F95639C-954D-4BBE-B60D-19E3515281AD}" srcOrd="16" destOrd="0" presId="urn:microsoft.com/office/officeart/2005/8/layout/target3"/>
    <dgm:cxn modelId="{BE59F408-D6E1-4708-8783-43D666138C05}" type="presParOf" srcId="{19993B19-D53F-4BAF-B17B-DF8539BCEF8F}" destId="{DFCCF4DA-DB88-444E-8039-7EA97CDE3334}" srcOrd="17" destOrd="0" presId="urn:microsoft.com/office/officeart/2005/8/layout/target3"/>
    <dgm:cxn modelId="{45018F6E-29E3-4A94-A5CC-88FC8310A563}" type="presParOf" srcId="{19993B19-D53F-4BAF-B17B-DF8539BCEF8F}" destId="{ADC20169-06D3-4849-B635-0446948A494B}" srcOrd="18" destOrd="0" presId="urn:microsoft.com/office/officeart/2005/8/layout/target3"/>
    <dgm:cxn modelId="{65AC7D0B-4998-4CFE-B07A-0D9EB405CEC2}" type="presParOf" srcId="{19993B19-D53F-4BAF-B17B-DF8539BCEF8F}" destId="{0D3F91B3-7307-4926-BA2F-34BD900CA6E9}" srcOrd="19" destOrd="0" presId="urn:microsoft.com/office/officeart/2005/8/layout/target3"/>
    <dgm:cxn modelId="{4EB7828B-DA03-4438-98CB-9A1F201D8431}" type="presParOf" srcId="{19993B19-D53F-4BAF-B17B-DF8539BCEF8F}" destId="{34AAF144-2C48-4C14-ABA0-7BC78CA9514F}" srcOrd="20" destOrd="0" presId="urn:microsoft.com/office/officeart/2005/8/layout/target3"/>
    <dgm:cxn modelId="{A2B0175F-A30B-4476-88E6-B2FC9F0A3E41}" type="presParOf" srcId="{19993B19-D53F-4BAF-B17B-DF8539BCEF8F}" destId="{0B7ADD85-DA5E-4B8F-AFCB-487EEE003F35}" srcOrd="21" destOrd="0" presId="urn:microsoft.com/office/officeart/2005/8/layout/target3"/>
    <dgm:cxn modelId="{A7945180-9D10-4B37-80AC-7B21E1F8D041}" type="presParOf" srcId="{19993B19-D53F-4BAF-B17B-DF8539BCEF8F}" destId="{ED1CE6AA-EE68-4A3A-A5EB-6956C38C3674}" srcOrd="22" destOrd="0" presId="urn:microsoft.com/office/officeart/2005/8/layout/target3"/>
    <dgm:cxn modelId="{86653AEE-C62F-48E9-A644-A444D544CAD9}" type="presParOf" srcId="{19993B19-D53F-4BAF-B17B-DF8539BCEF8F}" destId="{DBE95284-35BD-425D-9569-25153EF6F1CE}" srcOrd="23"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2F1352E-8AD2-4E2D-B998-D25A62D6EEDB}"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it-IT"/>
        </a:p>
      </dgm:t>
    </dgm:pt>
    <dgm:pt modelId="{32F55BE0-F29D-4F73-BB48-8AEA62741D07}">
      <dgm:prSet phldrT="[Text]" custT="1"/>
      <dgm:spPr>
        <a:solidFill>
          <a:schemeClr val="accent1">
            <a:lumMod val="50000"/>
          </a:schemeClr>
        </a:solidFill>
        <a:ln>
          <a:solidFill>
            <a:srgbClr val="002060"/>
          </a:solidFill>
        </a:ln>
      </dgm:spPr>
      <dgm:t>
        <a:bodyPr/>
        <a:lstStyle/>
        <a:p>
          <a:r>
            <a:rPr lang="en-US" sz="1800" b="1" dirty="0">
              <a:latin typeface="Arial" panose="020B0604020202020204" pitchFamily="34" charset="0"/>
              <a:cs typeface="Arial" panose="020B0604020202020204" pitchFamily="34" charset="0"/>
            </a:rPr>
            <a:t>Dispute Resolution – Mutual Agreement Procedures (MAP)</a:t>
          </a:r>
          <a:endParaRPr lang="it-IT" sz="1800" b="1" dirty="0">
            <a:latin typeface="Arial" panose="020B0604020202020204" pitchFamily="34" charset="0"/>
            <a:cs typeface="Arial" panose="020B0604020202020204" pitchFamily="34" charset="0"/>
          </a:endParaRPr>
        </a:p>
      </dgm:t>
    </dgm:pt>
    <dgm:pt modelId="{1C319186-A0C2-4316-8619-836B330DE1B6}" type="parTrans" cxnId="{27803780-33BA-4EAC-BC42-BAE16C177119}">
      <dgm:prSet/>
      <dgm:spPr/>
      <dgm:t>
        <a:bodyPr/>
        <a:lstStyle/>
        <a:p>
          <a:endParaRPr lang="it-IT"/>
        </a:p>
      </dgm:t>
    </dgm:pt>
    <dgm:pt modelId="{CA5F1414-7343-46A2-AC76-312C6F477ADD}" type="sibTrans" cxnId="{27803780-33BA-4EAC-BC42-BAE16C177119}">
      <dgm:prSet/>
      <dgm:spPr/>
      <dgm:t>
        <a:bodyPr/>
        <a:lstStyle/>
        <a:p>
          <a:endParaRPr lang="it-IT"/>
        </a:p>
      </dgm:t>
    </dgm:pt>
    <dgm:pt modelId="{55A2C9C7-7A4E-4107-86ED-6EAA7E763B2D}">
      <dgm:prSet custT="1"/>
      <dgm:spPr>
        <a:solidFill>
          <a:schemeClr val="bg1">
            <a:lumMod val="65000"/>
          </a:schemeClr>
        </a:solidFill>
      </dgm:spPr>
      <dgm:t>
        <a:bodyPr/>
        <a:lstStyle/>
        <a:p>
          <a:r>
            <a:rPr lang="en-US" sz="1600" dirty="0">
              <a:latin typeface="Arial" panose="020B0604020202020204" pitchFamily="34" charset="0"/>
              <a:cs typeface="Arial" panose="020B0604020202020204" pitchFamily="34" charset="0"/>
            </a:rPr>
            <a:t>Country-specific MAP Profiles (Contact Details, Domestic Guidelines, </a:t>
          </a:r>
          <a:r>
            <a:rPr lang="it-IT" sz="1600" dirty="0">
              <a:latin typeface="Arial" panose="020B0604020202020204" pitchFamily="34" charset="0"/>
              <a:cs typeface="Arial" panose="020B0604020202020204" pitchFamily="34" charset="0"/>
            </a:rPr>
            <a:t>Guidance for taxpayers)</a:t>
          </a:r>
        </a:p>
      </dgm:t>
    </dgm:pt>
    <dgm:pt modelId="{C07A8F7B-054D-45BC-B275-D49B5B8E33D1}" type="parTrans" cxnId="{41939EDF-301E-49B6-911B-E8597C7C2066}">
      <dgm:prSet/>
      <dgm:spPr/>
      <dgm:t>
        <a:bodyPr/>
        <a:lstStyle/>
        <a:p>
          <a:endParaRPr lang="it-IT"/>
        </a:p>
      </dgm:t>
    </dgm:pt>
    <dgm:pt modelId="{2DB95BD4-7D48-47C7-8AFD-66FDC635EBEB}" type="sibTrans" cxnId="{41939EDF-301E-49B6-911B-E8597C7C2066}">
      <dgm:prSet/>
      <dgm:spPr/>
      <dgm:t>
        <a:bodyPr/>
        <a:lstStyle/>
        <a:p>
          <a:endParaRPr lang="it-IT"/>
        </a:p>
      </dgm:t>
    </dgm:pt>
    <dgm:pt modelId="{EC715953-4D2B-4654-A168-A5B1FC82E31D}">
      <dgm:prSet custT="1"/>
      <dgm:spPr>
        <a:solidFill>
          <a:schemeClr val="bg1">
            <a:lumMod val="65000"/>
          </a:schemeClr>
        </a:solidFill>
      </dgm:spPr>
      <dgm:t>
        <a:bodyPr/>
        <a:lstStyle/>
        <a:p>
          <a:r>
            <a:rPr lang="en-US" sz="1600" dirty="0">
              <a:latin typeface="Arial" panose="020B0604020202020204" pitchFamily="34" charset="0"/>
              <a:cs typeface="Arial" panose="020B0604020202020204" pitchFamily="34" charset="0"/>
            </a:rPr>
            <a:t>Data on MAP cases in each jurisdiction released annually.</a:t>
          </a:r>
          <a:endParaRPr lang="it-IT" sz="1600" dirty="0">
            <a:latin typeface="Arial" panose="020B0604020202020204" pitchFamily="34" charset="0"/>
            <a:cs typeface="Arial" panose="020B0604020202020204" pitchFamily="34" charset="0"/>
          </a:endParaRPr>
        </a:p>
      </dgm:t>
    </dgm:pt>
    <dgm:pt modelId="{AAC99CCF-9764-4BAE-A02B-34E51FFE2DFE}" type="parTrans" cxnId="{6B2D0C22-B761-4EBA-921C-06D5532A2A80}">
      <dgm:prSet/>
      <dgm:spPr/>
      <dgm:t>
        <a:bodyPr/>
        <a:lstStyle/>
        <a:p>
          <a:endParaRPr lang="it-IT"/>
        </a:p>
      </dgm:t>
    </dgm:pt>
    <dgm:pt modelId="{20283DF8-A9E5-4A89-AE1C-EB05A5F95D0B}" type="sibTrans" cxnId="{6B2D0C22-B761-4EBA-921C-06D5532A2A80}">
      <dgm:prSet/>
      <dgm:spPr/>
      <dgm:t>
        <a:bodyPr/>
        <a:lstStyle/>
        <a:p>
          <a:endParaRPr lang="it-IT"/>
        </a:p>
      </dgm:t>
    </dgm:pt>
    <dgm:pt modelId="{4668A509-A091-46D2-81BB-A664BCEDBF35}">
      <dgm:prSet phldrT="[Text]" custT="1"/>
      <dgm:spPr>
        <a:solidFill>
          <a:schemeClr val="bg1">
            <a:lumMod val="65000"/>
          </a:schemeClr>
        </a:solidFill>
      </dgm:spPr>
      <dgm:t>
        <a:bodyPr/>
        <a:lstStyle/>
        <a:p>
          <a:r>
            <a:rPr lang="en-US" sz="1600" dirty="0">
              <a:latin typeface="Arial" panose="020B0604020202020204" pitchFamily="34" charset="0"/>
              <a:cs typeface="Arial" panose="020B0604020202020204" pitchFamily="34" charset="0"/>
            </a:rPr>
            <a:t>Peer Review Process (Action 14) with recommendations made to jurisdictions</a:t>
          </a:r>
          <a:endParaRPr lang="it-IT" sz="1600" dirty="0">
            <a:latin typeface="Arial" panose="020B0604020202020204" pitchFamily="34" charset="0"/>
            <a:cs typeface="Arial" panose="020B0604020202020204" pitchFamily="34" charset="0"/>
          </a:endParaRPr>
        </a:p>
      </dgm:t>
    </dgm:pt>
    <dgm:pt modelId="{83FAB994-BFEF-45E3-90AA-5E6248642024}" type="parTrans" cxnId="{1E0C4A32-2111-441A-923B-2C51580C1487}">
      <dgm:prSet/>
      <dgm:spPr/>
      <dgm:t>
        <a:bodyPr/>
        <a:lstStyle/>
        <a:p>
          <a:endParaRPr lang="it-IT"/>
        </a:p>
      </dgm:t>
    </dgm:pt>
    <dgm:pt modelId="{1EE91C75-F09A-4D0C-A8DA-E8EE9EBF5B9C}" type="sibTrans" cxnId="{1E0C4A32-2111-441A-923B-2C51580C1487}">
      <dgm:prSet/>
      <dgm:spPr/>
      <dgm:t>
        <a:bodyPr/>
        <a:lstStyle/>
        <a:p>
          <a:endParaRPr lang="it-IT"/>
        </a:p>
      </dgm:t>
    </dgm:pt>
    <dgm:pt modelId="{93ABFB7A-1A1D-4F7B-A060-FDA46F9F335F}" type="pres">
      <dgm:prSet presAssocID="{A2F1352E-8AD2-4E2D-B998-D25A62D6EEDB}" presName="composite" presStyleCnt="0">
        <dgm:presLayoutVars>
          <dgm:chMax val="1"/>
          <dgm:dir/>
          <dgm:resizeHandles val="exact"/>
        </dgm:presLayoutVars>
      </dgm:prSet>
      <dgm:spPr/>
    </dgm:pt>
    <dgm:pt modelId="{AA68DED1-0F0E-4C92-A8A7-50EAAF1317F5}" type="pres">
      <dgm:prSet presAssocID="{32F55BE0-F29D-4F73-BB48-8AEA62741D07}" presName="roof" presStyleLbl="dkBgShp" presStyleIdx="0" presStyleCnt="2"/>
      <dgm:spPr/>
    </dgm:pt>
    <dgm:pt modelId="{B77A6E06-CE25-40AD-970C-C0BE9A869225}" type="pres">
      <dgm:prSet presAssocID="{32F55BE0-F29D-4F73-BB48-8AEA62741D07}" presName="pillars" presStyleCnt="0"/>
      <dgm:spPr/>
    </dgm:pt>
    <dgm:pt modelId="{FB4C17C0-CC95-42B9-853D-DFCF9A6C4961}" type="pres">
      <dgm:prSet presAssocID="{32F55BE0-F29D-4F73-BB48-8AEA62741D07}" presName="pillar1" presStyleLbl="node1" presStyleIdx="0" presStyleCnt="3">
        <dgm:presLayoutVars>
          <dgm:bulletEnabled val="1"/>
        </dgm:presLayoutVars>
      </dgm:prSet>
      <dgm:spPr/>
    </dgm:pt>
    <dgm:pt modelId="{6ED03C17-BBE1-4B47-B046-6F918DBB58FE}" type="pres">
      <dgm:prSet presAssocID="{55A2C9C7-7A4E-4107-86ED-6EAA7E763B2D}" presName="pillarX" presStyleLbl="node1" presStyleIdx="1" presStyleCnt="3">
        <dgm:presLayoutVars>
          <dgm:bulletEnabled val="1"/>
        </dgm:presLayoutVars>
      </dgm:prSet>
      <dgm:spPr/>
    </dgm:pt>
    <dgm:pt modelId="{D504CD06-DB23-433C-AAAC-181246AFAC6C}" type="pres">
      <dgm:prSet presAssocID="{EC715953-4D2B-4654-A168-A5B1FC82E31D}" presName="pillarX" presStyleLbl="node1" presStyleIdx="2" presStyleCnt="3">
        <dgm:presLayoutVars>
          <dgm:bulletEnabled val="1"/>
        </dgm:presLayoutVars>
      </dgm:prSet>
      <dgm:spPr/>
    </dgm:pt>
    <dgm:pt modelId="{1F4ED85A-626E-457E-BDAC-95D57553B390}" type="pres">
      <dgm:prSet presAssocID="{32F55BE0-F29D-4F73-BB48-8AEA62741D07}" presName="base" presStyleLbl="dkBgShp" presStyleIdx="1" presStyleCnt="2"/>
      <dgm:spPr>
        <a:solidFill>
          <a:srgbClr val="21572F"/>
        </a:solidFill>
      </dgm:spPr>
    </dgm:pt>
  </dgm:ptLst>
  <dgm:cxnLst>
    <dgm:cxn modelId="{6B2D0C22-B761-4EBA-921C-06D5532A2A80}" srcId="{32F55BE0-F29D-4F73-BB48-8AEA62741D07}" destId="{EC715953-4D2B-4654-A168-A5B1FC82E31D}" srcOrd="2" destOrd="0" parTransId="{AAC99CCF-9764-4BAE-A02B-34E51FFE2DFE}" sibTransId="{20283DF8-A9E5-4A89-AE1C-EB05A5F95D0B}"/>
    <dgm:cxn modelId="{1E0C4A32-2111-441A-923B-2C51580C1487}" srcId="{32F55BE0-F29D-4F73-BB48-8AEA62741D07}" destId="{4668A509-A091-46D2-81BB-A664BCEDBF35}" srcOrd="0" destOrd="0" parTransId="{83FAB994-BFEF-45E3-90AA-5E6248642024}" sibTransId="{1EE91C75-F09A-4D0C-A8DA-E8EE9EBF5B9C}"/>
    <dgm:cxn modelId="{43B98B5E-39F0-49F2-907D-775548936683}" type="presOf" srcId="{32F55BE0-F29D-4F73-BB48-8AEA62741D07}" destId="{AA68DED1-0F0E-4C92-A8A7-50EAAF1317F5}" srcOrd="0" destOrd="0" presId="urn:microsoft.com/office/officeart/2005/8/layout/hList3"/>
    <dgm:cxn modelId="{D8DD0F43-221B-45D7-93BA-8A1745EF4D7D}" type="presOf" srcId="{A2F1352E-8AD2-4E2D-B998-D25A62D6EEDB}" destId="{93ABFB7A-1A1D-4F7B-A060-FDA46F9F335F}" srcOrd="0" destOrd="0" presId="urn:microsoft.com/office/officeart/2005/8/layout/hList3"/>
    <dgm:cxn modelId="{27803780-33BA-4EAC-BC42-BAE16C177119}" srcId="{A2F1352E-8AD2-4E2D-B998-D25A62D6EEDB}" destId="{32F55BE0-F29D-4F73-BB48-8AEA62741D07}" srcOrd="0" destOrd="0" parTransId="{1C319186-A0C2-4316-8619-836B330DE1B6}" sibTransId="{CA5F1414-7343-46A2-AC76-312C6F477ADD}"/>
    <dgm:cxn modelId="{CEC27AC0-44BE-4D9F-8663-36EE22FCE3CA}" type="presOf" srcId="{55A2C9C7-7A4E-4107-86ED-6EAA7E763B2D}" destId="{6ED03C17-BBE1-4B47-B046-6F918DBB58FE}" srcOrd="0" destOrd="0" presId="urn:microsoft.com/office/officeart/2005/8/layout/hList3"/>
    <dgm:cxn modelId="{F3BDAACD-85DF-4A2D-911E-2A5CE45BD274}" type="presOf" srcId="{EC715953-4D2B-4654-A168-A5B1FC82E31D}" destId="{D504CD06-DB23-433C-AAAC-181246AFAC6C}" srcOrd="0" destOrd="0" presId="urn:microsoft.com/office/officeart/2005/8/layout/hList3"/>
    <dgm:cxn modelId="{321DA5DA-B507-44E7-B02F-820593D932BF}" type="presOf" srcId="{4668A509-A091-46D2-81BB-A664BCEDBF35}" destId="{FB4C17C0-CC95-42B9-853D-DFCF9A6C4961}" srcOrd="0" destOrd="0" presId="urn:microsoft.com/office/officeart/2005/8/layout/hList3"/>
    <dgm:cxn modelId="{41939EDF-301E-49B6-911B-E8597C7C2066}" srcId="{32F55BE0-F29D-4F73-BB48-8AEA62741D07}" destId="{55A2C9C7-7A4E-4107-86ED-6EAA7E763B2D}" srcOrd="1" destOrd="0" parTransId="{C07A8F7B-054D-45BC-B275-D49B5B8E33D1}" sibTransId="{2DB95BD4-7D48-47C7-8AFD-66FDC635EBEB}"/>
    <dgm:cxn modelId="{703EFC55-8499-4496-8F33-49B185CFDE5B}" type="presParOf" srcId="{93ABFB7A-1A1D-4F7B-A060-FDA46F9F335F}" destId="{AA68DED1-0F0E-4C92-A8A7-50EAAF1317F5}" srcOrd="0" destOrd="0" presId="urn:microsoft.com/office/officeart/2005/8/layout/hList3"/>
    <dgm:cxn modelId="{7CD73521-38A6-4224-8B2C-A8F3CDEBB8D1}" type="presParOf" srcId="{93ABFB7A-1A1D-4F7B-A060-FDA46F9F335F}" destId="{B77A6E06-CE25-40AD-970C-C0BE9A869225}" srcOrd="1" destOrd="0" presId="urn:microsoft.com/office/officeart/2005/8/layout/hList3"/>
    <dgm:cxn modelId="{8F9E2CF2-ED05-41C2-A886-F6E9DACE6B8B}" type="presParOf" srcId="{B77A6E06-CE25-40AD-970C-C0BE9A869225}" destId="{FB4C17C0-CC95-42B9-853D-DFCF9A6C4961}" srcOrd="0" destOrd="0" presId="urn:microsoft.com/office/officeart/2005/8/layout/hList3"/>
    <dgm:cxn modelId="{01EE6A2E-B1E0-43B7-A83E-E7518E726121}" type="presParOf" srcId="{B77A6E06-CE25-40AD-970C-C0BE9A869225}" destId="{6ED03C17-BBE1-4B47-B046-6F918DBB58FE}" srcOrd="1" destOrd="0" presId="urn:microsoft.com/office/officeart/2005/8/layout/hList3"/>
    <dgm:cxn modelId="{20FB2FC9-BA31-418D-A2C9-D9982022E133}" type="presParOf" srcId="{B77A6E06-CE25-40AD-970C-C0BE9A869225}" destId="{D504CD06-DB23-433C-AAAC-181246AFAC6C}" srcOrd="2" destOrd="0" presId="urn:microsoft.com/office/officeart/2005/8/layout/hList3"/>
    <dgm:cxn modelId="{F03570C0-D632-4702-BBA2-5B9A0F0ED42E}" type="presParOf" srcId="{93ABFB7A-1A1D-4F7B-A060-FDA46F9F335F}" destId="{1F4ED85A-626E-457E-BDAC-95D57553B390}"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2F1352E-8AD2-4E2D-B998-D25A62D6EEDB}"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it-IT"/>
        </a:p>
      </dgm:t>
    </dgm:pt>
    <dgm:pt modelId="{32F55BE0-F29D-4F73-BB48-8AEA62741D07}">
      <dgm:prSet phldrT="[Text]" custT="1"/>
      <dgm:spPr>
        <a:solidFill>
          <a:schemeClr val="accent1">
            <a:lumMod val="50000"/>
          </a:schemeClr>
        </a:solidFill>
        <a:ln>
          <a:solidFill>
            <a:srgbClr val="002060"/>
          </a:solidFill>
        </a:ln>
      </dgm:spPr>
      <dgm:t>
        <a:bodyPr/>
        <a:lstStyle/>
        <a:p>
          <a:r>
            <a:rPr lang="en-US" sz="2000" b="1" dirty="0">
              <a:solidFill>
                <a:schemeClr val="bg1"/>
              </a:solidFill>
              <a:latin typeface="Arial" panose="020B0604020202020204" pitchFamily="34" charset="0"/>
              <a:cs typeface="Arial" panose="020B0604020202020204" pitchFamily="34" charset="0"/>
            </a:rPr>
            <a:t>Tax Morale Series</a:t>
          </a:r>
          <a:endParaRPr lang="it-IT" sz="2000" b="1" dirty="0">
            <a:solidFill>
              <a:schemeClr val="bg1"/>
            </a:solidFill>
            <a:latin typeface="Arial" panose="020B0604020202020204" pitchFamily="34" charset="0"/>
            <a:cs typeface="Arial" panose="020B0604020202020204" pitchFamily="34" charset="0"/>
          </a:endParaRPr>
        </a:p>
      </dgm:t>
    </dgm:pt>
    <dgm:pt modelId="{1C319186-A0C2-4316-8619-836B330DE1B6}" type="parTrans" cxnId="{27803780-33BA-4EAC-BC42-BAE16C177119}">
      <dgm:prSet/>
      <dgm:spPr/>
      <dgm:t>
        <a:bodyPr/>
        <a:lstStyle/>
        <a:p>
          <a:endParaRPr lang="it-IT"/>
        </a:p>
      </dgm:t>
    </dgm:pt>
    <dgm:pt modelId="{CA5F1414-7343-46A2-AC76-312C6F477ADD}" type="sibTrans" cxnId="{27803780-33BA-4EAC-BC42-BAE16C177119}">
      <dgm:prSet/>
      <dgm:spPr/>
      <dgm:t>
        <a:bodyPr/>
        <a:lstStyle/>
        <a:p>
          <a:endParaRPr lang="it-IT"/>
        </a:p>
      </dgm:t>
    </dgm:pt>
    <dgm:pt modelId="{4668A509-A091-46D2-81BB-A664BCEDBF35}">
      <dgm:prSet phldrT="[Text]" custT="1"/>
      <dgm:spPr>
        <a:solidFill>
          <a:schemeClr val="bg1">
            <a:lumMod val="95000"/>
          </a:schemeClr>
        </a:solidFill>
        <a:ln>
          <a:solidFill>
            <a:schemeClr val="accent1">
              <a:lumMod val="50000"/>
            </a:schemeClr>
          </a:solidFill>
        </a:ln>
      </dgm:spPr>
      <dgm:t>
        <a:bodyPr/>
        <a:lstStyle/>
        <a:p>
          <a:r>
            <a:rPr lang="en-US" sz="1600" dirty="0">
              <a:solidFill>
                <a:srgbClr val="002060"/>
              </a:solidFill>
              <a:latin typeface="Arial" panose="020B0604020202020204" pitchFamily="34" charset="0"/>
              <a:cs typeface="Arial" panose="020B0604020202020204" pitchFamily="34" charset="0"/>
            </a:rPr>
            <a:t>Building Trust between Tax Administrations </a:t>
          </a:r>
          <a:r>
            <a:rPr lang="it-IT" sz="1600" dirty="0">
              <a:solidFill>
                <a:srgbClr val="002060"/>
              </a:solidFill>
              <a:latin typeface="Arial" panose="020B0604020202020204" pitchFamily="34" charset="0"/>
              <a:cs typeface="Arial" panose="020B0604020202020204" pitchFamily="34" charset="0"/>
            </a:rPr>
            <a:t>and Large Businesses (2022)</a:t>
          </a:r>
        </a:p>
      </dgm:t>
    </dgm:pt>
    <dgm:pt modelId="{83FAB994-BFEF-45E3-90AA-5E6248642024}" type="parTrans" cxnId="{1E0C4A32-2111-441A-923B-2C51580C1487}">
      <dgm:prSet/>
      <dgm:spPr/>
      <dgm:t>
        <a:bodyPr/>
        <a:lstStyle/>
        <a:p>
          <a:endParaRPr lang="it-IT"/>
        </a:p>
      </dgm:t>
    </dgm:pt>
    <dgm:pt modelId="{1EE91C75-F09A-4D0C-A8DA-E8EE9EBF5B9C}" type="sibTrans" cxnId="{1E0C4A32-2111-441A-923B-2C51580C1487}">
      <dgm:prSet/>
      <dgm:spPr/>
      <dgm:t>
        <a:bodyPr/>
        <a:lstStyle/>
        <a:p>
          <a:endParaRPr lang="it-IT"/>
        </a:p>
      </dgm:t>
    </dgm:pt>
    <dgm:pt modelId="{E38C7755-A9C1-4868-9B89-4B89CD41227C}">
      <dgm:prSet custT="1"/>
      <dgm:spPr>
        <a:solidFill>
          <a:schemeClr val="bg1">
            <a:lumMod val="95000"/>
          </a:schemeClr>
        </a:solidFill>
        <a:ln>
          <a:solidFill>
            <a:schemeClr val="accent1">
              <a:lumMod val="50000"/>
            </a:schemeClr>
          </a:solidFill>
        </a:ln>
      </dgm:spPr>
      <dgm:t>
        <a:bodyPr/>
        <a:lstStyle/>
        <a:p>
          <a:r>
            <a:rPr lang="en-US" sz="1600" dirty="0">
              <a:solidFill>
                <a:srgbClr val="002060"/>
              </a:solidFill>
              <a:latin typeface="Arial" panose="020B0604020202020204" pitchFamily="34" charset="0"/>
              <a:cs typeface="Arial" panose="020B0604020202020204" pitchFamily="34" charset="0"/>
            </a:rPr>
            <a:t>Mutual trust and communications between tax administrations and large businesses is critical for voluntary compliance</a:t>
          </a:r>
          <a:endParaRPr lang="it-IT" sz="1600" dirty="0">
            <a:solidFill>
              <a:srgbClr val="002060"/>
            </a:solidFill>
            <a:latin typeface="Arial" panose="020B0604020202020204" pitchFamily="34" charset="0"/>
            <a:cs typeface="Arial" panose="020B0604020202020204" pitchFamily="34" charset="0"/>
          </a:endParaRPr>
        </a:p>
      </dgm:t>
    </dgm:pt>
    <dgm:pt modelId="{099A1FC7-7969-49BA-9698-0AC741CF16FA}" type="parTrans" cxnId="{3E13B360-B3EE-4A09-8A8A-C2B4F778BF75}">
      <dgm:prSet/>
      <dgm:spPr/>
      <dgm:t>
        <a:bodyPr/>
        <a:lstStyle/>
        <a:p>
          <a:endParaRPr lang="it-IT"/>
        </a:p>
      </dgm:t>
    </dgm:pt>
    <dgm:pt modelId="{DCDAB147-ECD7-4D88-A084-A6A353FE70AD}" type="sibTrans" cxnId="{3E13B360-B3EE-4A09-8A8A-C2B4F778BF75}">
      <dgm:prSet/>
      <dgm:spPr/>
      <dgm:t>
        <a:bodyPr/>
        <a:lstStyle/>
        <a:p>
          <a:endParaRPr lang="it-IT"/>
        </a:p>
      </dgm:t>
    </dgm:pt>
    <dgm:pt modelId="{F02AAAE4-5880-478F-A8CC-26F3BBEE8B8B}">
      <dgm:prSet custT="1"/>
      <dgm:spPr>
        <a:solidFill>
          <a:schemeClr val="bg1">
            <a:lumMod val="95000"/>
          </a:schemeClr>
        </a:solidFill>
        <a:ln>
          <a:solidFill>
            <a:schemeClr val="accent1">
              <a:lumMod val="50000"/>
            </a:schemeClr>
          </a:solidFill>
        </a:ln>
      </dgm:spPr>
      <dgm:t>
        <a:bodyPr/>
        <a:lstStyle/>
        <a:p>
          <a:r>
            <a:rPr lang="en-US" sz="1200" dirty="0">
              <a:solidFill>
                <a:srgbClr val="002060"/>
              </a:solidFill>
              <a:latin typeface="Arial" panose="020B0604020202020204" pitchFamily="34" charset="0"/>
              <a:cs typeface="Arial" panose="020B0604020202020204" pitchFamily="34" charset="0"/>
            </a:rPr>
            <a:t>Report recommends a range of actions to build more effective relationships supporting the development of co-operative compliance relationships and making communication easier</a:t>
          </a:r>
          <a:endParaRPr lang="it-IT" sz="1200" dirty="0">
            <a:solidFill>
              <a:srgbClr val="002060"/>
            </a:solidFill>
            <a:latin typeface="Arial" panose="020B0604020202020204" pitchFamily="34" charset="0"/>
            <a:cs typeface="Arial" panose="020B0604020202020204" pitchFamily="34" charset="0"/>
          </a:endParaRPr>
        </a:p>
      </dgm:t>
    </dgm:pt>
    <dgm:pt modelId="{6FD0AA54-9BAA-4708-A42D-1460B83A73DD}" type="parTrans" cxnId="{778E3968-F6B7-45C1-A7ED-6D38D5ED882E}">
      <dgm:prSet/>
      <dgm:spPr/>
      <dgm:t>
        <a:bodyPr/>
        <a:lstStyle/>
        <a:p>
          <a:endParaRPr lang="it-IT"/>
        </a:p>
      </dgm:t>
    </dgm:pt>
    <dgm:pt modelId="{55804505-42DA-4515-8DEA-DB27B3B1841B}" type="sibTrans" cxnId="{778E3968-F6B7-45C1-A7ED-6D38D5ED882E}">
      <dgm:prSet/>
      <dgm:spPr/>
      <dgm:t>
        <a:bodyPr/>
        <a:lstStyle/>
        <a:p>
          <a:endParaRPr lang="it-IT"/>
        </a:p>
      </dgm:t>
    </dgm:pt>
    <dgm:pt modelId="{93ABFB7A-1A1D-4F7B-A060-FDA46F9F335F}" type="pres">
      <dgm:prSet presAssocID="{A2F1352E-8AD2-4E2D-B998-D25A62D6EEDB}" presName="composite" presStyleCnt="0">
        <dgm:presLayoutVars>
          <dgm:chMax val="1"/>
          <dgm:dir/>
          <dgm:resizeHandles val="exact"/>
        </dgm:presLayoutVars>
      </dgm:prSet>
      <dgm:spPr/>
    </dgm:pt>
    <dgm:pt modelId="{AA68DED1-0F0E-4C92-A8A7-50EAAF1317F5}" type="pres">
      <dgm:prSet presAssocID="{32F55BE0-F29D-4F73-BB48-8AEA62741D07}" presName="roof" presStyleLbl="dkBgShp" presStyleIdx="0" presStyleCnt="2"/>
      <dgm:spPr/>
    </dgm:pt>
    <dgm:pt modelId="{B77A6E06-CE25-40AD-970C-C0BE9A869225}" type="pres">
      <dgm:prSet presAssocID="{32F55BE0-F29D-4F73-BB48-8AEA62741D07}" presName="pillars" presStyleCnt="0"/>
      <dgm:spPr/>
    </dgm:pt>
    <dgm:pt modelId="{FB4C17C0-CC95-42B9-853D-DFCF9A6C4961}" type="pres">
      <dgm:prSet presAssocID="{32F55BE0-F29D-4F73-BB48-8AEA62741D07}" presName="pillar1" presStyleLbl="node1" presStyleIdx="0" presStyleCnt="3">
        <dgm:presLayoutVars>
          <dgm:bulletEnabled val="1"/>
        </dgm:presLayoutVars>
      </dgm:prSet>
      <dgm:spPr/>
    </dgm:pt>
    <dgm:pt modelId="{96154ACA-63DF-4ADE-A71E-597855DEAE43}" type="pres">
      <dgm:prSet presAssocID="{E38C7755-A9C1-4868-9B89-4B89CD41227C}" presName="pillarX" presStyleLbl="node1" presStyleIdx="1" presStyleCnt="3">
        <dgm:presLayoutVars>
          <dgm:bulletEnabled val="1"/>
        </dgm:presLayoutVars>
      </dgm:prSet>
      <dgm:spPr/>
    </dgm:pt>
    <dgm:pt modelId="{F53E1CF7-8DF9-4AD9-BFCE-BE0D0852D36C}" type="pres">
      <dgm:prSet presAssocID="{F02AAAE4-5880-478F-A8CC-26F3BBEE8B8B}" presName="pillarX" presStyleLbl="node1" presStyleIdx="2" presStyleCnt="3">
        <dgm:presLayoutVars>
          <dgm:bulletEnabled val="1"/>
        </dgm:presLayoutVars>
      </dgm:prSet>
      <dgm:spPr/>
    </dgm:pt>
    <dgm:pt modelId="{1F4ED85A-626E-457E-BDAC-95D57553B390}" type="pres">
      <dgm:prSet presAssocID="{32F55BE0-F29D-4F73-BB48-8AEA62741D07}" presName="base" presStyleLbl="dkBgShp" presStyleIdx="1" presStyleCnt="2" custLinFactNeighborX="969" custLinFactNeighborY="0"/>
      <dgm:spPr>
        <a:solidFill>
          <a:srgbClr val="21572F"/>
        </a:solidFill>
      </dgm:spPr>
    </dgm:pt>
  </dgm:ptLst>
  <dgm:cxnLst>
    <dgm:cxn modelId="{1E0C4A32-2111-441A-923B-2C51580C1487}" srcId="{32F55BE0-F29D-4F73-BB48-8AEA62741D07}" destId="{4668A509-A091-46D2-81BB-A664BCEDBF35}" srcOrd="0" destOrd="0" parTransId="{83FAB994-BFEF-45E3-90AA-5E6248642024}" sibTransId="{1EE91C75-F09A-4D0C-A8DA-E8EE9EBF5B9C}"/>
    <dgm:cxn modelId="{43B98B5E-39F0-49F2-907D-775548936683}" type="presOf" srcId="{32F55BE0-F29D-4F73-BB48-8AEA62741D07}" destId="{AA68DED1-0F0E-4C92-A8A7-50EAAF1317F5}" srcOrd="0" destOrd="0" presId="urn:microsoft.com/office/officeart/2005/8/layout/hList3"/>
    <dgm:cxn modelId="{3E13B360-B3EE-4A09-8A8A-C2B4F778BF75}" srcId="{32F55BE0-F29D-4F73-BB48-8AEA62741D07}" destId="{E38C7755-A9C1-4868-9B89-4B89CD41227C}" srcOrd="1" destOrd="0" parTransId="{099A1FC7-7969-49BA-9698-0AC741CF16FA}" sibTransId="{DCDAB147-ECD7-4D88-A084-A6A353FE70AD}"/>
    <dgm:cxn modelId="{D8DD0F43-221B-45D7-93BA-8A1745EF4D7D}" type="presOf" srcId="{A2F1352E-8AD2-4E2D-B998-D25A62D6EEDB}" destId="{93ABFB7A-1A1D-4F7B-A060-FDA46F9F335F}" srcOrd="0" destOrd="0" presId="urn:microsoft.com/office/officeart/2005/8/layout/hList3"/>
    <dgm:cxn modelId="{778E3968-F6B7-45C1-A7ED-6D38D5ED882E}" srcId="{32F55BE0-F29D-4F73-BB48-8AEA62741D07}" destId="{F02AAAE4-5880-478F-A8CC-26F3BBEE8B8B}" srcOrd="2" destOrd="0" parTransId="{6FD0AA54-9BAA-4708-A42D-1460B83A73DD}" sibTransId="{55804505-42DA-4515-8DEA-DB27B3B1841B}"/>
    <dgm:cxn modelId="{27803780-33BA-4EAC-BC42-BAE16C177119}" srcId="{A2F1352E-8AD2-4E2D-B998-D25A62D6EEDB}" destId="{32F55BE0-F29D-4F73-BB48-8AEA62741D07}" srcOrd="0" destOrd="0" parTransId="{1C319186-A0C2-4316-8619-836B330DE1B6}" sibTransId="{CA5F1414-7343-46A2-AC76-312C6F477ADD}"/>
    <dgm:cxn modelId="{D4829FCD-98E0-431D-8254-1856334D5185}" type="presOf" srcId="{F02AAAE4-5880-478F-A8CC-26F3BBEE8B8B}" destId="{F53E1CF7-8DF9-4AD9-BFCE-BE0D0852D36C}" srcOrd="0" destOrd="0" presId="urn:microsoft.com/office/officeart/2005/8/layout/hList3"/>
    <dgm:cxn modelId="{9FF117D0-340A-494C-BA0A-2C3FF87F74FC}" type="presOf" srcId="{E38C7755-A9C1-4868-9B89-4B89CD41227C}" destId="{96154ACA-63DF-4ADE-A71E-597855DEAE43}" srcOrd="0" destOrd="0" presId="urn:microsoft.com/office/officeart/2005/8/layout/hList3"/>
    <dgm:cxn modelId="{321DA5DA-B507-44E7-B02F-820593D932BF}" type="presOf" srcId="{4668A509-A091-46D2-81BB-A664BCEDBF35}" destId="{FB4C17C0-CC95-42B9-853D-DFCF9A6C4961}" srcOrd="0" destOrd="0" presId="urn:microsoft.com/office/officeart/2005/8/layout/hList3"/>
    <dgm:cxn modelId="{703EFC55-8499-4496-8F33-49B185CFDE5B}" type="presParOf" srcId="{93ABFB7A-1A1D-4F7B-A060-FDA46F9F335F}" destId="{AA68DED1-0F0E-4C92-A8A7-50EAAF1317F5}" srcOrd="0" destOrd="0" presId="urn:microsoft.com/office/officeart/2005/8/layout/hList3"/>
    <dgm:cxn modelId="{7CD73521-38A6-4224-8B2C-A8F3CDEBB8D1}" type="presParOf" srcId="{93ABFB7A-1A1D-4F7B-A060-FDA46F9F335F}" destId="{B77A6E06-CE25-40AD-970C-C0BE9A869225}" srcOrd="1" destOrd="0" presId="urn:microsoft.com/office/officeart/2005/8/layout/hList3"/>
    <dgm:cxn modelId="{8F9E2CF2-ED05-41C2-A886-F6E9DACE6B8B}" type="presParOf" srcId="{B77A6E06-CE25-40AD-970C-C0BE9A869225}" destId="{FB4C17C0-CC95-42B9-853D-DFCF9A6C4961}" srcOrd="0" destOrd="0" presId="urn:microsoft.com/office/officeart/2005/8/layout/hList3"/>
    <dgm:cxn modelId="{F7A135A3-02F6-4FAA-B892-4019ED0BEB79}" type="presParOf" srcId="{B77A6E06-CE25-40AD-970C-C0BE9A869225}" destId="{96154ACA-63DF-4ADE-A71E-597855DEAE43}" srcOrd="1" destOrd="0" presId="urn:microsoft.com/office/officeart/2005/8/layout/hList3"/>
    <dgm:cxn modelId="{F4733FB7-0D3B-434D-9704-5B59291725D1}" type="presParOf" srcId="{B77A6E06-CE25-40AD-970C-C0BE9A869225}" destId="{F53E1CF7-8DF9-4AD9-BFCE-BE0D0852D36C}" srcOrd="2" destOrd="0" presId="urn:microsoft.com/office/officeart/2005/8/layout/hList3"/>
    <dgm:cxn modelId="{F03570C0-D632-4702-BBA2-5B9A0F0ED42E}" type="presParOf" srcId="{93ABFB7A-1A1D-4F7B-A060-FDA46F9F335F}" destId="{1F4ED85A-626E-457E-BDAC-95D57553B390}" srcOrd="2" destOrd="0" presId="urn:microsoft.com/office/officeart/2005/8/layout/hList3"/>
  </dgm:cxnLst>
  <dgm:bg>
    <a:solidFill>
      <a:schemeClr val="bg1">
        <a:lumMod val="95000"/>
      </a:schemeClr>
    </a:solid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2F1352E-8AD2-4E2D-B998-D25A62D6EEDB}"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it-IT"/>
        </a:p>
      </dgm:t>
    </dgm:pt>
    <dgm:pt modelId="{32F55BE0-F29D-4F73-BB48-8AEA62741D07}">
      <dgm:prSet phldrT="[Text]" custT="1"/>
      <dgm:spPr>
        <a:solidFill>
          <a:schemeClr val="accent1">
            <a:lumMod val="50000"/>
          </a:schemeClr>
        </a:solidFill>
        <a:ln>
          <a:solidFill>
            <a:schemeClr val="bg1">
              <a:lumMod val="95000"/>
            </a:schemeClr>
          </a:solidFill>
        </a:ln>
      </dgm:spPr>
      <dgm:t>
        <a:bodyPr/>
        <a:lstStyle/>
        <a:p>
          <a:r>
            <a:rPr lang="en-US" sz="1800" b="1" dirty="0">
              <a:latin typeface="Arial" panose="020B0604020202020204" pitchFamily="34" charset="0"/>
              <a:cs typeface="Arial" panose="020B0604020202020204" pitchFamily="34" charset="0"/>
            </a:rPr>
            <a:t>International Compliance Assurance Program (ICAP)</a:t>
          </a:r>
          <a:endParaRPr lang="it-IT" sz="1800" b="1" dirty="0"/>
        </a:p>
      </dgm:t>
    </dgm:pt>
    <dgm:pt modelId="{1C319186-A0C2-4316-8619-836B330DE1B6}" type="parTrans" cxnId="{27803780-33BA-4EAC-BC42-BAE16C177119}">
      <dgm:prSet/>
      <dgm:spPr/>
      <dgm:t>
        <a:bodyPr/>
        <a:lstStyle/>
        <a:p>
          <a:endParaRPr lang="it-IT"/>
        </a:p>
      </dgm:t>
    </dgm:pt>
    <dgm:pt modelId="{CA5F1414-7343-46A2-AC76-312C6F477ADD}" type="sibTrans" cxnId="{27803780-33BA-4EAC-BC42-BAE16C177119}">
      <dgm:prSet/>
      <dgm:spPr/>
      <dgm:t>
        <a:bodyPr/>
        <a:lstStyle/>
        <a:p>
          <a:endParaRPr lang="it-IT"/>
        </a:p>
      </dgm:t>
    </dgm:pt>
    <dgm:pt modelId="{A7C93A2E-2B01-46F7-BB44-96CEC7D9528D}">
      <dgm:prSet custT="1"/>
      <dgm:spPr>
        <a:solidFill>
          <a:schemeClr val="bg2"/>
        </a:solidFill>
        <a:ln>
          <a:solidFill>
            <a:schemeClr val="bg1"/>
          </a:solidFill>
        </a:ln>
      </dgm:spPr>
      <dgm:t>
        <a:bodyPr/>
        <a:lstStyle/>
        <a:p>
          <a:r>
            <a:rPr lang="en-US" sz="1600" dirty="0">
              <a:solidFill>
                <a:schemeClr val="accent1">
                  <a:lumMod val="50000"/>
                </a:schemeClr>
              </a:solidFill>
              <a:latin typeface="Arial" panose="020B0604020202020204" pitchFamily="34" charset="0"/>
              <a:cs typeface="Arial" panose="020B0604020202020204" pitchFamily="34" charset="0"/>
            </a:rPr>
            <a:t>Co-ordinated risk assessment of an MNE group’s transfer pricing and PE risks</a:t>
          </a:r>
        </a:p>
      </dgm:t>
    </dgm:pt>
    <dgm:pt modelId="{9FB71CE7-EABD-460A-AFD2-EAD6FB679F3E}" type="parTrans" cxnId="{42BA4E52-AF05-4F10-8727-8F45F10C9EB7}">
      <dgm:prSet/>
      <dgm:spPr/>
      <dgm:t>
        <a:bodyPr/>
        <a:lstStyle/>
        <a:p>
          <a:endParaRPr lang="it-IT"/>
        </a:p>
      </dgm:t>
    </dgm:pt>
    <dgm:pt modelId="{D98C7A7E-11D2-4A04-8122-3596E933E3D7}" type="sibTrans" cxnId="{42BA4E52-AF05-4F10-8727-8F45F10C9EB7}">
      <dgm:prSet/>
      <dgm:spPr/>
      <dgm:t>
        <a:bodyPr/>
        <a:lstStyle/>
        <a:p>
          <a:endParaRPr lang="it-IT"/>
        </a:p>
      </dgm:t>
    </dgm:pt>
    <dgm:pt modelId="{56452140-4815-421F-9508-98DC38EDD8FA}">
      <dgm:prSet custT="1"/>
      <dgm:spPr>
        <a:solidFill>
          <a:schemeClr val="bg2"/>
        </a:solidFill>
        <a:ln>
          <a:solidFill>
            <a:schemeClr val="bg1"/>
          </a:solidFill>
        </a:ln>
      </dgm:spPr>
      <dgm:t>
        <a:bodyPr/>
        <a:lstStyle/>
        <a:p>
          <a:r>
            <a:rPr lang="en-US" sz="1600" dirty="0">
              <a:solidFill>
                <a:schemeClr val="accent1">
                  <a:lumMod val="50000"/>
                </a:schemeClr>
              </a:solidFill>
              <a:latin typeface="Arial" panose="020B0604020202020204" pitchFamily="34" charset="0"/>
              <a:cs typeface="Arial" panose="020B0604020202020204" pitchFamily="34" charset="0"/>
            </a:rPr>
            <a:t>Following two pilot programs (2018 &amp; 2019), release of Handbook in 2021</a:t>
          </a:r>
        </a:p>
      </dgm:t>
    </dgm:pt>
    <dgm:pt modelId="{D3C31E3F-AD90-4475-81BB-D94B692214A8}" type="parTrans" cxnId="{933F5800-3886-4D54-A8E0-27ED201BCBB6}">
      <dgm:prSet/>
      <dgm:spPr/>
      <dgm:t>
        <a:bodyPr/>
        <a:lstStyle/>
        <a:p>
          <a:endParaRPr lang="it-IT"/>
        </a:p>
      </dgm:t>
    </dgm:pt>
    <dgm:pt modelId="{3F585F77-611A-4903-BBCC-241E8B94EE54}" type="sibTrans" cxnId="{933F5800-3886-4D54-A8E0-27ED201BCBB6}">
      <dgm:prSet/>
      <dgm:spPr/>
      <dgm:t>
        <a:bodyPr/>
        <a:lstStyle/>
        <a:p>
          <a:endParaRPr lang="it-IT"/>
        </a:p>
      </dgm:t>
    </dgm:pt>
    <dgm:pt modelId="{A5864877-F733-429F-9FDC-B85B3C872DD7}">
      <dgm:prSet custT="1"/>
      <dgm:spPr>
        <a:solidFill>
          <a:schemeClr val="bg2"/>
        </a:solidFill>
        <a:ln>
          <a:solidFill>
            <a:schemeClr val="bg1"/>
          </a:solidFill>
        </a:ln>
      </dgm:spPr>
      <dgm:t>
        <a:bodyPr/>
        <a:lstStyle/>
        <a:p>
          <a:r>
            <a:rPr lang="en-US" sz="1600" dirty="0">
              <a:solidFill>
                <a:schemeClr val="accent1">
                  <a:lumMod val="50000"/>
                </a:schemeClr>
              </a:solidFill>
              <a:latin typeface="Arial" panose="020B0604020202020204" pitchFamily="34" charset="0"/>
              <a:cs typeface="Arial" panose="020B0604020202020204" pitchFamily="34" charset="0"/>
            </a:rPr>
            <a:t>Next rounds for applications by MNEs: 31.03.2023 and 30.09.2023</a:t>
          </a:r>
        </a:p>
      </dgm:t>
    </dgm:pt>
    <dgm:pt modelId="{9302261B-D4D6-4E16-91C6-1FF8DDF0EDDE}" type="parTrans" cxnId="{528869E6-C123-4B46-887C-0BFCF7CA5EEA}">
      <dgm:prSet/>
      <dgm:spPr/>
      <dgm:t>
        <a:bodyPr/>
        <a:lstStyle/>
        <a:p>
          <a:endParaRPr lang="it-IT"/>
        </a:p>
      </dgm:t>
    </dgm:pt>
    <dgm:pt modelId="{4DE6C6B1-D6CE-416B-8E24-819AA5E0E437}" type="sibTrans" cxnId="{528869E6-C123-4B46-887C-0BFCF7CA5EEA}">
      <dgm:prSet/>
      <dgm:spPr/>
      <dgm:t>
        <a:bodyPr/>
        <a:lstStyle/>
        <a:p>
          <a:endParaRPr lang="it-IT"/>
        </a:p>
      </dgm:t>
    </dgm:pt>
    <dgm:pt modelId="{93ABFB7A-1A1D-4F7B-A060-FDA46F9F335F}" type="pres">
      <dgm:prSet presAssocID="{A2F1352E-8AD2-4E2D-B998-D25A62D6EEDB}" presName="composite" presStyleCnt="0">
        <dgm:presLayoutVars>
          <dgm:chMax val="1"/>
          <dgm:dir/>
          <dgm:resizeHandles val="exact"/>
        </dgm:presLayoutVars>
      </dgm:prSet>
      <dgm:spPr/>
    </dgm:pt>
    <dgm:pt modelId="{AA68DED1-0F0E-4C92-A8A7-50EAAF1317F5}" type="pres">
      <dgm:prSet presAssocID="{32F55BE0-F29D-4F73-BB48-8AEA62741D07}" presName="roof" presStyleLbl="dkBgShp" presStyleIdx="0" presStyleCnt="2"/>
      <dgm:spPr/>
    </dgm:pt>
    <dgm:pt modelId="{B77A6E06-CE25-40AD-970C-C0BE9A869225}" type="pres">
      <dgm:prSet presAssocID="{32F55BE0-F29D-4F73-BB48-8AEA62741D07}" presName="pillars" presStyleCnt="0"/>
      <dgm:spPr/>
    </dgm:pt>
    <dgm:pt modelId="{FB4C17C0-CC95-42B9-853D-DFCF9A6C4961}" type="pres">
      <dgm:prSet presAssocID="{32F55BE0-F29D-4F73-BB48-8AEA62741D07}" presName="pillar1" presStyleLbl="node1" presStyleIdx="0" presStyleCnt="3">
        <dgm:presLayoutVars>
          <dgm:bulletEnabled val="1"/>
        </dgm:presLayoutVars>
      </dgm:prSet>
      <dgm:spPr/>
    </dgm:pt>
    <dgm:pt modelId="{DDAEC540-EEC4-4CF0-B274-3454FD5E5CE3}" type="pres">
      <dgm:prSet presAssocID="{56452140-4815-421F-9508-98DC38EDD8FA}" presName="pillarX" presStyleLbl="node1" presStyleIdx="1" presStyleCnt="3">
        <dgm:presLayoutVars>
          <dgm:bulletEnabled val="1"/>
        </dgm:presLayoutVars>
      </dgm:prSet>
      <dgm:spPr/>
    </dgm:pt>
    <dgm:pt modelId="{37C550D8-7EC0-45A6-AEF9-A2B7F683D156}" type="pres">
      <dgm:prSet presAssocID="{A5864877-F733-429F-9FDC-B85B3C872DD7}" presName="pillarX" presStyleLbl="node1" presStyleIdx="2" presStyleCnt="3">
        <dgm:presLayoutVars>
          <dgm:bulletEnabled val="1"/>
        </dgm:presLayoutVars>
      </dgm:prSet>
      <dgm:spPr/>
    </dgm:pt>
    <dgm:pt modelId="{1F4ED85A-626E-457E-BDAC-95D57553B390}" type="pres">
      <dgm:prSet presAssocID="{32F55BE0-F29D-4F73-BB48-8AEA62741D07}" presName="base" presStyleLbl="dkBgShp" presStyleIdx="1" presStyleCnt="2"/>
      <dgm:spPr>
        <a:solidFill>
          <a:srgbClr val="21572F"/>
        </a:solidFill>
      </dgm:spPr>
    </dgm:pt>
  </dgm:ptLst>
  <dgm:cxnLst>
    <dgm:cxn modelId="{933F5800-3886-4D54-A8E0-27ED201BCBB6}" srcId="{32F55BE0-F29D-4F73-BB48-8AEA62741D07}" destId="{56452140-4815-421F-9508-98DC38EDD8FA}" srcOrd="1" destOrd="0" parTransId="{D3C31E3F-AD90-4475-81BB-D94B692214A8}" sibTransId="{3F585F77-611A-4903-BBCC-241E8B94EE54}"/>
    <dgm:cxn modelId="{43B98B5E-39F0-49F2-907D-775548936683}" type="presOf" srcId="{32F55BE0-F29D-4F73-BB48-8AEA62741D07}" destId="{AA68DED1-0F0E-4C92-A8A7-50EAAF1317F5}" srcOrd="0" destOrd="0" presId="urn:microsoft.com/office/officeart/2005/8/layout/hList3"/>
    <dgm:cxn modelId="{D8DD0F43-221B-45D7-93BA-8A1745EF4D7D}" type="presOf" srcId="{A2F1352E-8AD2-4E2D-B998-D25A62D6EEDB}" destId="{93ABFB7A-1A1D-4F7B-A060-FDA46F9F335F}" srcOrd="0" destOrd="0" presId="urn:microsoft.com/office/officeart/2005/8/layout/hList3"/>
    <dgm:cxn modelId="{42BA4E52-AF05-4F10-8727-8F45F10C9EB7}" srcId="{32F55BE0-F29D-4F73-BB48-8AEA62741D07}" destId="{A7C93A2E-2B01-46F7-BB44-96CEC7D9528D}" srcOrd="0" destOrd="0" parTransId="{9FB71CE7-EABD-460A-AFD2-EAD6FB679F3E}" sibTransId="{D98C7A7E-11D2-4A04-8122-3596E933E3D7}"/>
    <dgm:cxn modelId="{27803780-33BA-4EAC-BC42-BAE16C177119}" srcId="{A2F1352E-8AD2-4E2D-B998-D25A62D6EEDB}" destId="{32F55BE0-F29D-4F73-BB48-8AEA62741D07}" srcOrd="0" destOrd="0" parTransId="{1C319186-A0C2-4316-8619-836B330DE1B6}" sibTransId="{CA5F1414-7343-46A2-AC76-312C6F477ADD}"/>
    <dgm:cxn modelId="{6D013D88-1C47-4159-A515-86E51E6B0D07}" type="presOf" srcId="{A7C93A2E-2B01-46F7-BB44-96CEC7D9528D}" destId="{FB4C17C0-CC95-42B9-853D-DFCF9A6C4961}" srcOrd="0" destOrd="0" presId="urn:microsoft.com/office/officeart/2005/8/layout/hList3"/>
    <dgm:cxn modelId="{4E613E94-BACA-4856-9BB0-DF9471460E06}" type="presOf" srcId="{A5864877-F733-429F-9FDC-B85B3C872DD7}" destId="{37C550D8-7EC0-45A6-AEF9-A2B7F683D156}" srcOrd="0" destOrd="0" presId="urn:microsoft.com/office/officeart/2005/8/layout/hList3"/>
    <dgm:cxn modelId="{2AA62ABD-E490-4C4C-AB15-48677444EA0E}" type="presOf" srcId="{56452140-4815-421F-9508-98DC38EDD8FA}" destId="{DDAEC540-EEC4-4CF0-B274-3454FD5E5CE3}" srcOrd="0" destOrd="0" presId="urn:microsoft.com/office/officeart/2005/8/layout/hList3"/>
    <dgm:cxn modelId="{528869E6-C123-4B46-887C-0BFCF7CA5EEA}" srcId="{32F55BE0-F29D-4F73-BB48-8AEA62741D07}" destId="{A5864877-F733-429F-9FDC-B85B3C872DD7}" srcOrd="2" destOrd="0" parTransId="{9302261B-D4D6-4E16-91C6-1FF8DDF0EDDE}" sibTransId="{4DE6C6B1-D6CE-416B-8E24-819AA5E0E437}"/>
    <dgm:cxn modelId="{703EFC55-8499-4496-8F33-49B185CFDE5B}" type="presParOf" srcId="{93ABFB7A-1A1D-4F7B-A060-FDA46F9F335F}" destId="{AA68DED1-0F0E-4C92-A8A7-50EAAF1317F5}" srcOrd="0" destOrd="0" presId="urn:microsoft.com/office/officeart/2005/8/layout/hList3"/>
    <dgm:cxn modelId="{7CD73521-38A6-4224-8B2C-A8F3CDEBB8D1}" type="presParOf" srcId="{93ABFB7A-1A1D-4F7B-A060-FDA46F9F335F}" destId="{B77A6E06-CE25-40AD-970C-C0BE9A869225}" srcOrd="1" destOrd="0" presId="urn:microsoft.com/office/officeart/2005/8/layout/hList3"/>
    <dgm:cxn modelId="{8F9E2CF2-ED05-41C2-A886-F6E9DACE6B8B}" type="presParOf" srcId="{B77A6E06-CE25-40AD-970C-C0BE9A869225}" destId="{FB4C17C0-CC95-42B9-853D-DFCF9A6C4961}" srcOrd="0" destOrd="0" presId="urn:microsoft.com/office/officeart/2005/8/layout/hList3"/>
    <dgm:cxn modelId="{080EBBD6-313A-4D85-8355-4E70341B1C50}" type="presParOf" srcId="{B77A6E06-CE25-40AD-970C-C0BE9A869225}" destId="{DDAEC540-EEC4-4CF0-B274-3454FD5E5CE3}" srcOrd="1" destOrd="0" presId="urn:microsoft.com/office/officeart/2005/8/layout/hList3"/>
    <dgm:cxn modelId="{AFD6C274-8CF4-4F99-9DC7-19A7FF6289DA}" type="presParOf" srcId="{B77A6E06-CE25-40AD-970C-C0BE9A869225}" destId="{37C550D8-7EC0-45A6-AEF9-A2B7F683D156}" srcOrd="2" destOrd="0" presId="urn:microsoft.com/office/officeart/2005/8/layout/hList3"/>
    <dgm:cxn modelId="{F03570C0-D632-4702-BBA2-5B9A0F0ED42E}" type="presParOf" srcId="{93ABFB7A-1A1D-4F7B-A060-FDA46F9F335F}" destId="{1F4ED85A-626E-457E-BDAC-95D57553B390}" srcOrd="2" destOrd="0" presId="urn:microsoft.com/office/officeart/2005/8/layout/hList3"/>
  </dgm:cxnLst>
  <dgm:bg/>
  <dgm:whole>
    <a:ln>
      <a:solidFill>
        <a:schemeClr val="bg1">
          <a:lumMod val="95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2F1352E-8AD2-4E2D-B998-D25A62D6EEDB}"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it-IT"/>
        </a:p>
      </dgm:t>
    </dgm:pt>
    <dgm:pt modelId="{32F55BE0-F29D-4F73-BB48-8AEA62741D07}">
      <dgm:prSet phldrT="[Text]" custT="1"/>
      <dgm:spPr>
        <a:solidFill>
          <a:schemeClr val="accent1">
            <a:lumMod val="50000"/>
          </a:schemeClr>
        </a:solidFill>
        <a:ln>
          <a:solidFill>
            <a:schemeClr val="accent1">
              <a:lumMod val="50000"/>
            </a:schemeClr>
          </a:solidFill>
        </a:ln>
      </dgm:spPr>
      <dgm:t>
        <a:bodyPr/>
        <a:lstStyle/>
        <a:p>
          <a:r>
            <a:rPr lang="en-US" sz="1800" b="1" dirty="0">
              <a:solidFill>
                <a:schemeClr val="bg1"/>
              </a:solidFill>
              <a:latin typeface="Arial" panose="020B0604020202020204" pitchFamily="34" charset="0"/>
              <a:cs typeface="Arial" panose="020B0604020202020204" pitchFamily="34" charset="0"/>
            </a:rPr>
            <a:t>Other Reports</a:t>
          </a:r>
          <a:endParaRPr lang="it-IT" sz="1800" b="1" dirty="0">
            <a:solidFill>
              <a:schemeClr val="bg1"/>
            </a:solidFill>
          </a:endParaRPr>
        </a:p>
      </dgm:t>
    </dgm:pt>
    <dgm:pt modelId="{1C319186-A0C2-4316-8619-836B330DE1B6}" type="parTrans" cxnId="{27803780-33BA-4EAC-BC42-BAE16C177119}">
      <dgm:prSet/>
      <dgm:spPr/>
      <dgm:t>
        <a:bodyPr/>
        <a:lstStyle/>
        <a:p>
          <a:endParaRPr lang="it-IT"/>
        </a:p>
      </dgm:t>
    </dgm:pt>
    <dgm:pt modelId="{CA5F1414-7343-46A2-AC76-312C6F477ADD}" type="sibTrans" cxnId="{27803780-33BA-4EAC-BC42-BAE16C177119}">
      <dgm:prSet/>
      <dgm:spPr/>
      <dgm:t>
        <a:bodyPr/>
        <a:lstStyle/>
        <a:p>
          <a:endParaRPr lang="it-IT"/>
        </a:p>
      </dgm:t>
    </dgm:pt>
    <dgm:pt modelId="{C8B2C6A3-CD23-45D5-849F-BC12EF0E9E0D}">
      <dgm:prSet custT="1"/>
      <dgm:spPr>
        <a:solidFill>
          <a:schemeClr val="bg1">
            <a:lumMod val="75000"/>
          </a:schemeClr>
        </a:solidFill>
      </dgm:spPr>
      <dgm:t>
        <a:bodyPr/>
        <a:lstStyle/>
        <a:p>
          <a:r>
            <a:rPr lang="en-US" sz="1600" dirty="0">
              <a:solidFill>
                <a:schemeClr val="accent1">
                  <a:lumMod val="50000"/>
                </a:schemeClr>
              </a:solidFill>
              <a:latin typeface="Arial" panose="020B0604020202020204" pitchFamily="34" charset="0"/>
              <a:cs typeface="Arial" panose="020B0604020202020204" pitchFamily="34" charset="0"/>
            </a:rPr>
            <a:t>Bilateral Advance Pricing Arrangement Manual (September 2022)</a:t>
          </a:r>
        </a:p>
      </dgm:t>
    </dgm:pt>
    <dgm:pt modelId="{0B2F1741-ED59-4E11-94EC-015AE38EC679}" type="parTrans" cxnId="{7857B96B-459B-4B98-B427-FF5C3108633E}">
      <dgm:prSet/>
      <dgm:spPr/>
      <dgm:t>
        <a:bodyPr/>
        <a:lstStyle/>
        <a:p>
          <a:endParaRPr lang="it-IT"/>
        </a:p>
      </dgm:t>
    </dgm:pt>
    <dgm:pt modelId="{C7673ED9-1C69-4376-B72B-E7D4EB2F4AC8}" type="sibTrans" cxnId="{7857B96B-459B-4B98-B427-FF5C3108633E}">
      <dgm:prSet/>
      <dgm:spPr/>
      <dgm:t>
        <a:bodyPr/>
        <a:lstStyle/>
        <a:p>
          <a:endParaRPr lang="it-IT"/>
        </a:p>
      </dgm:t>
    </dgm:pt>
    <dgm:pt modelId="{07C424BC-3DDE-4D43-996F-CA67D3684E3C}">
      <dgm:prSet custT="1"/>
      <dgm:spPr>
        <a:solidFill>
          <a:schemeClr val="bg1">
            <a:lumMod val="75000"/>
          </a:schemeClr>
        </a:solidFill>
      </dgm:spPr>
      <dgm:t>
        <a:bodyPr/>
        <a:lstStyle/>
        <a:p>
          <a:r>
            <a:rPr lang="en-US" sz="1600" dirty="0">
              <a:solidFill>
                <a:schemeClr val="accent1">
                  <a:lumMod val="50000"/>
                </a:schemeClr>
              </a:solidFill>
              <a:latin typeface="Arial" panose="020B0604020202020204" pitchFamily="34" charset="0"/>
              <a:cs typeface="Arial" panose="020B0604020202020204" pitchFamily="34" charset="0"/>
            </a:rPr>
            <a:t>OECD/IMF 2019 Progress Report on Tax Certainty</a:t>
          </a:r>
        </a:p>
      </dgm:t>
    </dgm:pt>
    <dgm:pt modelId="{3698293D-2165-43F2-8B5E-167628E31487}" type="parTrans" cxnId="{9B3F739E-2A7A-446F-B11C-D03D5A2A5123}">
      <dgm:prSet/>
      <dgm:spPr/>
      <dgm:t>
        <a:bodyPr/>
        <a:lstStyle/>
        <a:p>
          <a:endParaRPr lang="it-IT"/>
        </a:p>
      </dgm:t>
    </dgm:pt>
    <dgm:pt modelId="{25F526DD-8A8A-485E-A904-BC5E1EAE0527}" type="sibTrans" cxnId="{9B3F739E-2A7A-446F-B11C-D03D5A2A5123}">
      <dgm:prSet/>
      <dgm:spPr/>
      <dgm:t>
        <a:bodyPr/>
        <a:lstStyle/>
        <a:p>
          <a:endParaRPr lang="it-IT"/>
        </a:p>
      </dgm:t>
    </dgm:pt>
    <dgm:pt modelId="{AA625AD6-27FE-4DA3-9AFA-63F1AB143121}">
      <dgm:prSet custT="1"/>
      <dgm:spPr>
        <a:solidFill>
          <a:schemeClr val="bg1">
            <a:lumMod val="75000"/>
          </a:schemeClr>
        </a:solidFill>
      </dgm:spPr>
      <dgm:t>
        <a:bodyPr/>
        <a:lstStyle/>
        <a:p>
          <a:r>
            <a:rPr lang="en-US" sz="1600" dirty="0">
              <a:solidFill>
                <a:schemeClr val="accent1">
                  <a:lumMod val="50000"/>
                </a:schemeClr>
              </a:solidFill>
              <a:latin typeface="Arial" panose="020B0604020202020204" pitchFamily="34" charset="0"/>
              <a:cs typeface="Arial" panose="020B0604020202020204" pitchFamily="34" charset="0"/>
            </a:rPr>
            <a:t>Joint Audit 2019 – Enhancing Tax Co-operation and Improving Tax Certainty</a:t>
          </a:r>
          <a:endParaRPr lang="it-IT" sz="1600" dirty="0">
            <a:solidFill>
              <a:schemeClr val="accent1">
                <a:lumMod val="50000"/>
              </a:schemeClr>
            </a:solidFill>
            <a:latin typeface="Arial" panose="020B0604020202020204" pitchFamily="34" charset="0"/>
            <a:cs typeface="Arial" panose="020B0604020202020204" pitchFamily="34" charset="0"/>
          </a:endParaRPr>
        </a:p>
      </dgm:t>
    </dgm:pt>
    <dgm:pt modelId="{FBFDF830-2BC3-42C8-86B2-D8E3453D8098}" type="parTrans" cxnId="{F2746B35-B2BF-418F-AB9F-55CFD340C77D}">
      <dgm:prSet/>
      <dgm:spPr/>
      <dgm:t>
        <a:bodyPr/>
        <a:lstStyle/>
        <a:p>
          <a:endParaRPr lang="it-IT"/>
        </a:p>
      </dgm:t>
    </dgm:pt>
    <dgm:pt modelId="{5EB2A6CE-C79E-448C-9568-23D078ED1EAE}" type="sibTrans" cxnId="{F2746B35-B2BF-418F-AB9F-55CFD340C77D}">
      <dgm:prSet/>
      <dgm:spPr/>
      <dgm:t>
        <a:bodyPr/>
        <a:lstStyle/>
        <a:p>
          <a:endParaRPr lang="it-IT"/>
        </a:p>
      </dgm:t>
    </dgm:pt>
    <dgm:pt modelId="{93ABFB7A-1A1D-4F7B-A060-FDA46F9F335F}" type="pres">
      <dgm:prSet presAssocID="{A2F1352E-8AD2-4E2D-B998-D25A62D6EEDB}" presName="composite" presStyleCnt="0">
        <dgm:presLayoutVars>
          <dgm:chMax val="1"/>
          <dgm:dir/>
          <dgm:resizeHandles val="exact"/>
        </dgm:presLayoutVars>
      </dgm:prSet>
      <dgm:spPr/>
    </dgm:pt>
    <dgm:pt modelId="{AA68DED1-0F0E-4C92-A8A7-50EAAF1317F5}" type="pres">
      <dgm:prSet presAssocID="{32F55BE0-F29D-4F73-BB48-8AEA62741D07}" presName="roof" presStyleLbl="dkBgShp" presStyleIdx="0" presStyleCnt="2"/>
      <dgm:spPr/>
    </dgm:pt>
    <dgm:pt modelId="{B77A6E06-CE25-40AD-970C-C0BE9A869225}" type="pres">
      <dgm:prSet presAssocID="{32F55BE0-F29D-4F73-BB48-8AEA62741D07}" presName="pillars" presStyleCnt="0"/>
      <dgm:spPr/>
    </dgm:pt>
    <dgm:pt modelId="{FB4C17C0-CC95-42B9-853D-DFCF9A6C4961}" type="pres">
      <dgm:prSet presAssocID="{32F55BE0-F29D-4F73-BB48-8AEA62741D07}" presName="pillar1" presStyleLbl="node1" presStyleIdx="0" presStyleCnt="3">
        <dgm:presLayoutVars>
          <dgm:bulletEnabled val="1"/>
        </dgm:presLayoutVars>
      </dgm:prSet>
      <dgm:spPr/>
    </dgm:pt>
    <dgm:pt modelId="{ACC77748-B886-40C8-9DF7-075C7A9F240A}" type="pres">
      <dgm:prSet presAssocID="{07C424BC-3DDE-4D43-996F-CA67D3684E3C}" presName="pillarX" presStyleLbl="node1" presStyleIdx="1" presStyleCnt="3">
        <dgm:presLayoutVars>
          <dgm:bulletEnabled val="1"/>
        </dgm:presLayoutVars>
      </dgm:prSet>
      <dgm:spPr/>
    </dgm:pt>
    <dgm:pt modelId="{D6728EEE-9EB2-47DD-BB0D-61089728FB7F}" type="pres">
      <dgm:prSet presAssocID="{AA625AD6-27FE-4DA3-9AFA-63F1AB143121}" presName="pillarX" presStyleLbl="node1" presStyleIdx="2" presStyleCnt="3">
        <dgm:presLayoutVars>
          <dgm:bulletEnabled val="1"/>
        </dgm:presLayoutVars>
      </dgm:prSet>
      <dgm:spPr/>
    </dgm:pt>
    <dgm:pt modelId="{1F4ED85A-626E-457E-BDAC-95D57553B390}" type="pres">
      <dgm:prSet presAssocID="{32F55BE0-F29D-4F73-BB48-8AEA62741D07}" presName="base" presStyleLbl="dkBgShp" presStyleIdx="1" presStyleCnt="2" custLinFactNeighborX="187"/>
      <dgm:spPr>
        <a:solidFill>
          <a:srgbClr val="21572F"/>
        </a:solidFill>
      </dgm:spPr>
    </dgm:pt>
  </dgm:ptLst>
  <dgm:cxnLst>
    <dgm:cxn modelId="{4D074700-B9D3-46E4-9F39-4ADB955896DA}" type="presOf" srcId="{07C424BC-3DDE-4D43-996F-CA67D3684E3C}" destId="{ACC77748-B886-40C8-9DF7-075C7A9F240A}" srcOrd="0" destOrd="0" presId="urn:microsoft.com/office/officeart/2005/8/layout/hList3"/>
    <dgm:cxn modelId="{1C936228-B126-4A9E-AADB-89A1D65D11A8}" type="presOf" srcId="{C8B2C6A3-CD23-45D5-849F-BC12EF0E9E0D}" destId="{FB4C17C0-CC95-42B9-853D-DFCF9A6C4961}" srcOrd="0" destOrd="0" presId="urn:microsoft.com/office/officeart/2005/8/layout/hList3"/>
    <dgm:cxn modelId="{EB620331-52E9-4A5E-B992-F61A12B1FF60}" type="presOf" srcId="{AA625AD6-27FE-4DA3-9AFA-63F1AB143121}" destId="{D6728EEE-9EB2-47DD-BB0D-61089728FB7F}" srcOrd="0" destOrd="0" presId="urn:microsoft.com/office/officeart/2005/8/layout/hList3"/>
    <dgm:cxn modelId="{F2746B35-B2BF-418F-AB9F-55CFD340C77D}" srcId="{32F55BE0-F29D-4F73-BB48-8AEA62741D07}" destId="{AA625AD6-27FE-4DA3-9AFA-63F1AB143121}" srcOrd="2" destOrd="0" parTransId="{FBFDF830-2BC3-42C8-86B2-D8E3453D8098}" sibTransId="{5EB2A6CE-C79E-448C-9568-23D078ED1EAE}"/>
    <dgm:cxn modelId="{43B98B5E-39F0-49F2-907D-775548936683}" type="presOf" srcId="{32F55BE0-F29D-4F73-BB48-8AEA62741D07}" destId="{AA68DED1-0F0E-4C92-A8A7-50EAAF1317F5}" srcOrd="0" destOrd="0" presId="urn:microsoft.com/office/officeart/2005/8/layout/hList3"/>
    <dgm:cxn modelId="{D8DD0F43-221B-45D7-93BA-8A1745EF4D7D}" type="presOf" srcId="{A2F1352E-8AD2-4E2D-B998-D25A62D6EEDB}" destId="{93ABFB7A-1A1D-4F7B-A060-FDA46F9F335F}" srcOrd="0" destOrd="0" presId="urn:microsoft.com/office/officeart/2005/8/layout/hList3"/>
    <dgm:cxn modelId="{7857B96B-459B-4B98-B427-FF5C3108633E}" srcId="{32F55BE0-F29D-4F73-BB48-8AEA62741D07}" destId="{C8B2C6A3-CD23-45D5-849F-BC12EF0E9E0D}" srcOrd="0" destOrd="0" parTransId="{0B2F1741-ED59-4E11-94EC-015AE38EC679}" sibTransId="{C7673ED9-1C69-4376-B72B-E7D4EB2F4AC8}"/>
    <dgm:cxn modelId="{27803780-33BA-4EAC-BC42-BAE16C177119}" srcId="{A2F1352E-8AD2-4E2D-B998-D25A62D6EEDB}" destId="{32F55BE0-F29D-4F73-BB48-8AEA62741D07}" srcOrd="0" destOrd="0" parTransId="{1C319186-A0C2-4316-8619-836B330DE1B6}" sibTransId="{CA5F1414-7343-46A2-AC76-312C6F477ADD}"/>
    <dgm:cxn modelId="{9B3F739E-2A7A-446F-B11C-D03D5A2A5123}" srcId="{32F55BE0-F29D-4F73-BB48-8AEA62741D07}" destId="{07C424BC-3DDE-4D43-996F-CA67D3684E3C}" srcOrd="1" destOrd="0" parTransId="{3698293D-2165-43F2-8B5E-167628E31487}" sibTransId="{25F526DD-8A8A-485E-A904-BC5E1EAE0527}"/>
    <dgm:cxn modelId="{703EFC55-8499-4496-8F33-49B185CFDE5B}" type="presParOf" srcId="{93ABFB7A-1A1D-4F7B-A060-FDA46F9F335F}" destId="{AA68DED1-0F0E-4C92-A8A7-50EAAF1317F5}" srcOrd="0" destOrd="0" presId="urn:microsoft.com/office/officeart/2005/8/layout/hList3"/>
    <dgm:cxn modelId="{7CD73521-38A6-4224-8B2C-A8F3CDEBB8D1}" type="presParOf" srcId="{93ABFB7A-1A1D-4F7B-A060-FDA46F9F335F}" destId="{B77A6E06-CE25-40AD-970C-C0BE9A869225}" srcOrd="1" destOrd="0" presId="urn:microsoft.com/office/officeart/2005/8/layout/hList3"/>
    <dgm:cxn modelId="{8F9E2CF2-ED05-41C2-A886-F6E9DACE6B8B}" type="presParOf" srcId="{B77A6E06-CE25-40AD-970C-C0BE9A869225}" destId="{FB4C17C0-CC95-42B9-853D-DFCF9A6C4961}" srcOrd="0" destOrd="0" presId="urn:microsoft.com/office/officeart/2005/8/layout/hList3"/>
    <dgm:cxn modelId="{4AFCF84C-92FA-486E-8C7C-D46C22CF6B44}" type="presParOf" srcId="{B77A6E06-CE25-40AD-970C-C0BE9A869225}" destId="{ACC77748-B886-40C8-9DF7-075C7A9F240A}" srcOrd="1" destOrd="0" presId="urn:microsoft.com/office/officeart/2005/8/layout/hList3"/>
    <dgm:cxn modelId="{7288C113-AE23-4648-A288-F97467123A73}" type="presParOf" srcId="{B77A6E06-CE25-40AD-970C-C0BE9A869225}" destId="{D6728EEE-9EB2-47DD-BB0D-61089728FB7F}" srcOrd="2" destOrd="0" presId="urn:microsoft.com/office/officeart/2005/8/layout/hList3"/>
    <dgm:cxn modelId="{F03570C0-D632-4702-BBA2-5B9A0F0ED42E}" type="presParOf" srcId="{93ABFB7A-1A1D-4F7B-A060-FDA46F9F335F}" destId="{1F4ED85A-626E-457E-BDAC-95D57553B390}" srcOrd="2" destOrd="0" presId="urn:microsoft.com/office/officeart/2005/8/layout/hList3"/>
  </dgm:cxnLst>
  <dgm:bg>
    <a:solidFill>
      <a:schemeClr val="bg1">
        <a:lumMod val="95000"/>
      </a:schemeClr>
    </a:solidFill>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FFA941-F9F7-4624-9193-C64438EE094E}">
      <dsp:nvSpPr>
        <dsp:cNvPr id="0" name=""/>
        <dsp:cNvSpPr/>
      </dsp:nvSpPr>
      <dsp:spPr>
        <a:xfrm>
          <a:off x="-3116429" y="-479727"/>
          <a:ext cx="3717170" cy="3717170"/>
        </a:xfrm>
        <a:prstGeom prst="blockArc">
          <a:avLst>
            <a:gd name="adj1" fmla="val 18900000"/>
            <a:gd name="adj2" fmla="val 2700000"/>
            <a:gd name="adj3" fmla="val 581"/>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22D722-4AF0-4AAA-983F-4DAF2EDF02E1}">
      <dsp:nvSpPr>
        <dsp:cNvPr id="0" name=""/>
        <dsp:cNvSpPr/>
      </dsp:nvSpPr>
      <dsp:spPr>
        <a:xfrm>
          <a:off x="386272" y="275771"/>
          <a:ext cx="4383026" cy="551543"/>
        </a:xfrm>
        <a:prstGeom prst="rect">
          <a:avLst/>
        </a:prstGeom>
        <a:solidFill>
          <a:srgbClr val="2C3673"/>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7787" tIns="45720" rIns="45720" bIns="45720" numCol="1" spcCol="1270" anchor="ctr" anchorCtr="0">
          <a:noAutofit/>
        </a:bodyPr>
        <a:lstStyle/>
        <a:p>
          <a:pPr marL="0" lvl="0" indent="0" algn="l" defTabSz="755650">
            <a:lnSpc>
              <a:spcPct val="90000"/>
            </a:lnSpc>
            <a:spcBef>
              <a:spcPct val="0"/>
            </a:spcBef>
            <a:spcAft>
              <a:spcPct val="35000"/>
            </a:spcAft>
            <a:buFont typeface="+mj-lt"/>
            <a:buNone/>
          </a:pPr>
          <a:r>
            <a:rPr lang="en-GB"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rPr>
            <a:t>1. Global Update: Main OECD Developments</a:t>
          </a:r>
          <a:endParaRPr lang="it-IT"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endParaRPr>
        </a:p>
      </dsp:txBody>
      <dsp:txXfrm>
        <a:off x="386272" y="275771"/>
        <a:ext cx="4383026" cy="551543"/>
      </dsp:txXfrm>
    </dsp:sp>
    <dsp:sp modelId="{AACC1F6A-2DD5-4497-9C9D-EDAFE6B808A4}">
      <dsp:nvSpPr>
        <dsp:cNvPr id="0" name=""/>
        <dsp:cNvSpPr/>
      </dsp:nvSpPr>
      <dsp:spPr>
        <a:xfrm>
          <a:off x="41557" y="206828"/>
          <a:ext cx="689429" cy="68942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98E2B21-9275-462D-AE41-5EF1776CA39C}">
      <dsp:nvSpPr>
        <dsp:cNvPr id="0" name=""/>
        <dsp:cNvSpPr/>
      </dsp:nvSpPr>
      <dsp:spPr>
        <a:xfrm>
          <a:off x="586758" y="1103086"/>
          <a:ext cx="4182540" cy="551543"/>
        </a:xfrm>
        <a:prstGeom prst="rect">
          <a:avLst/>
        </a:prstGeom>
        <a:solidFill>
          <a:srgbClr val="2C3673"/>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7787" tIns="45720" rIns="45720" bIns="45720" numCol="1" spcCol="1270" anchor="ctr" anchorCtr="0">
          <a:noAutofit/>
        </a:bodyPr>
        <a:lstStyle/>
        <a:p>
          <a:pPr marL="0" lvl="0" indent="0" algn="l" defTabSz="755650">
            <a:lnSpc>
              <a:spcPct val="90000"/>
            </a:lnSpc>
            <a:spcBef>
              <a:spcPct val="0"/>
            </a:spcBef>
            <a:spcAft>
              <a:spcPct val="35000"/>
            </a:spcAft>
            <a:buNone/>
          </a:pPr>
          <a:r>
            <a:rPr lang="en-GB"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rPr>
            <a:t>2. Global Update: Main EU Developments</a:t>
          </a:r>
          <a:endParaRPr lang="it-IT"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endParaRPr>
        </a:p>
      </dsp:txBody>
      <dsp:txXfrm>
        <a:off x="586758" y="1103086"/>
        <a:ext cx="4182540" cy="551543"/>
      </dsp:txXfrm>
    </dsp:sp>
    <dsp:sp modelId="{16400857-2AC2-4FB2-8D02-1671B95E41AC}">
      <dsp:nvSpPr>
        <dsp:cNvPr id="0" name=""/>
        <dsp:cNvSpPr/>
      </dsp:nvSpPr>
      <dsp:spPr>
        <a:xfrm>
          <a:off x="242043" y="1034143"/>
          <a:ext cx="689429" cy="68942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FEBC67-624B-4996-9C9F-D1B614C5BC6A}">
      <dsp:nvSpPr>
        <dsp:cNvPr id="0" name=""/>
        <dsp:cNvSpPr/>
      </dsp:nvSpPr>
      <dsp:spPr>
        <a:xfrm>
          <a:off x="386272" y="1930401"/>
          <a:ext cx="4383026" cy="551543"/>
        </a:xfrm>
        <a:prstGeom prst="rect">
          <a:avLst/>
        </a:prstGeom>
        <a:solidFill>
          <a:srgbClr val="2C3673"/>
        </a:solidFill>
        <a:ln w="12700" cap="flat" cmpd="sng" algn="ctr">
          <a:solidFill>
            <a:srgbClr val="00206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37787" tIns="45720" rIns="45720" bIns="45720" numCol="1" spcCol="1270" anchor="ctr" anchorCtr="0">
          <a:noAutofit/>
        </a:bodyPr>
        <a:lstStyle/>
        <a:p>
          <a:pPr marL="0" lvl="0" indent="0" algn="l" defTabSz="755650">
            <a:lnSpc>
              <a:spcPct val="90000"/>
            </a:lnSpc>
            <a:spcBef>
              <a:spcPct val="0"/>
            </a:spcBef>
            <a:spcAft>
              <a:spcPct val="35000"/>
            </a:spcAft>
            <a:buNone/>
          </a:pPr>
          <a:r>
            <a:rPr lang="en-GB"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rPr>
            <a:t>3. GTAP – Global Tax Advisers Platform</a:t>
          </a:r>
          <a:endParaRPr lang="it-IT" sz="1800" kern="1200" dirty="0">
            <a:solidFill>
              <a:prstClr val="white"/>
            </a:solidFill>
            <a:effectLst/>
            <a:latin typeface="Arial" panose="020B0604020202020204" pitchFamily="34" charset="0"/>
            <a:ea typeface="Calibri" panose="020F0502020204030204" pitchFamily="34" charset="0"/>
            <a:cs typeface="Arial" panose="020B0604020202020204" pitchFamily="34" charset="0"/>
          </a:endParaRPr>
        </a:p>
      </dsp:txBody>
      <dsp:txXfrm>
        <a:off x="386272" y="1930401"/>
        <a:ext cx="4383026" cy="551543"/>
      </dsp:txXfrm>
    </dsp:sp>
    <dsp:sp modelId="{224B194C-49E3-40A4-AAEE-90D918961A14}">
      <dsp:nvSpPr>
        <dsp:cNvPr id="0" name=""/>
        <dsp:cNvSpPr/>
      </dsp:nvSpPr>
      <dsp:spPr>
        <a:xfrm>
          <a:off x="41557" y="1861458"/>
          <a:ext cx="689429" cy="689429"/>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B31448-3519-48E5-9A25-F8E1AAEEE74C}">
      <dsp:nvSpPr>
        <dsp:cNvPr id="0" name=""/>
        <dsp:cNvSpPr/>
      </dsp:nvSpPr>
      <dsp:spPr>
        <a:xfrm>
          <a:off x="933688" y="580"/>
          <a:ext cx="1897090" cy="1138254"/>
        </a:xfrm>
        <a:prstGeom prst="rect">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0" kern="1200" dirty="0">
              <a:solidFill>
                <a:schemeClr val="tx1"/>
              </a:solidFill>
              <a:latin typeface="Arial" panose="020B0604020202020204" pitchFamily="34" charset="0"/>
              <a:cs typeface="Arial" panose="020B0604020202020204" pitchFamily="34" charset="0"/>
            </a:rPr>
            <a:t> </a:t>
          </a:r>
          <a:r>
            <a:rPr lang="en-GB" sz="1800" b="0" kern="1200" dirty="0">
              <a:solidFill>
                <a:schemeClr val="tx1"/>
              </a:solidFill>
              <a:latin typeface="Arial" panose="020B0604020202020204" pitchFamily="34" charset="0"/>
              <a:cs typeface="Arial" panose="020B0604020202020204" pitchFamily="34" charset="0"/>
            </a:rPr>
            <a:t>Communication on “Business Taxation for the 21st Century”</a:t>
          </a:r>
          <a:endParaRPr lang="it-IT" sz="1800" b="0" kern="1200" dirty="0">
            <a:solidFill>
              <a:schemeClr val="tx1"/>
            </a:solidFill>
            <a:latin typeface="Arial" panose="020B0604020202020204" pitchFamily="34" charset="0"/>
            <a:cs typeface="Arial" panose="020B0604020202020204" pitchFamily="34" charset="0"/>
          </a:endParaRPr>
        </a:p>
      </dsp:txBody>
      <dsp:txXfrm>
        <a:off x="933688" y="580"/>
        <a:ext cx="1897090" cy="1138254"/>
      </dsp:txXfrm>
    </dsp:sp>
    <dsp:sp modelId="{5D9AD03B-F605-4615-BAEE-8E00A860EBFE}">
      <dsp:nvSpPr>
        <dsp:cNvPr id="0" name=""/>
        <dsp:cNvSpPr/>
      </dsp:nvSpPr>
      <dsp:spPr>
        <a:xfrm>
          <a:off x="3028095" y="3255"/>
          <a:ext cx="1897090" cy="1138254"/>
        </a:xfrm>
        <a:prstGeom prst="rect">
          <a:avLst/>
        </a:prstGeom>
        <a:solidFill>
          <a:srgbClr val="FFAB0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b="0" kern="1200" dirty="0">
              <a:solidFill>
                <a:schemeClr val="tx1"/>
              </a:solidFill>
              <a:latin typeface="Arial" panose="020B0604020202020204" pitchFamily="34" charset="0"/>
              <a:cs typeface="Arial" panose="020B0604020202020204" pitchFamily="34" charset="0"/>
            </a:rPr>
            <a:t>Europe’s Green Deal, </a:t>
          </a:r>
          <a:r>
            <a:rPr lang="en-US" sz="1700" b="0" kern="1200" dirty="0">
              <a:solidFill>
                <a:schemeClr val="tx1"/>
              </a:solidFill>
              <a:latin typeface="Arial" panose="020B0604020202020204" pitchFamily="34" charset="0"/>
              <a:cs typeface="Arial" panose="020B0604020202020204" pitchFamily="34" charset="0"/>
            </a:rPr>
            <a:t>for a climate-neutral continent by 2050</a:t>
          </a:r>
          <a:endParaRPr lang="it-IT" sz="1700" b="0" kern="1200" dirty="0">
            <a:solidFill>
              <a:schemeClr val="tx1"/>
            </a:solidFill>
            <a:latin typeface="Arial" panose="020B0604020202020204" pitchFamily="34" charset="0"/>
            <a:cs typeface="Arial" panose="020B0604020202020204" pitchFamily="34" charset="0"/>
          </a:endParaRPr>
        </a:p>
      </dsp:txBody>
      <dsp:txXfrm>
        <a:off x="3028095" y="3255"/>
        <a:ext cx="1897090" cy="1138254"/>
      </dsp:txXfrm>
    </dsp:sp>
    <dsp:sp modelId="{835045DC-2E4D-498C-8E4C-05D3F49C57F0}">
      <dsp:nvSpPr>
        <dsp:cNvPr id="0" name=""/>
        <dsp:cNvSpPr/>
      </dsp:nvSpPr>
      <dsp:spPr>
        <a:xfrm>
          <a:off x="933688" y="1328543"/>
          <a:ext cx="1897090" cy="1138254"/>
        </a:xfrm>
        <a:prstGeom prst="rect">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0" kern="1200" dirty="0">
              <a:solidFill>
                <a:schemeClr val="bg1"/>
              </a:solidFill>
              <a:latin typeface="Arial" panose="020B0604020202020204" pitchFamily="34" charset="0"/>
              <a:cs typeface="Arial" panose="020B0604020202020204" pitchFamily="34" charset="0"/>
            </a:rPr>
            <a:t>BEFIT (consultation)</a:t>
          </a:r>
        </a:p>
      </dsp:txBody>
      <dsp:txXfrm>
        <a:off x="933688" y="1328543"/>
        <a:ext cx="1897090" cy="1138254"/>
      </dsp:txXfrm>
    </dsp:sp>
    <dsp:sp modelId="{1CB945B1-1DBD-480F-B682-0B309A49D335}">
      <dsp:nvSpPr>
        <dsp:cNvPr id="0" name=""/>
        <dsp:cNvSpPr/>
      </dsp:nvSpPr>
      <dsp:spPr>
        <a:xfrm>
          <a:off x="3020488" y="1328543"/>
          <a:ext cx="1897090" cy="1138254"/>
        </a:xfrm>
        <a:prstGeom prst="rect">
          <a:avLst/>
        </a:prstGeom>
        <a:solidFill>
          <a:srgbClr val="2C36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b="0" kern="1200" dirty="0">
              <a:latin typeface="Arial" panose="020B0604020202020204" pitchFamily="34" charset="0"/>
              <a:cs typeface="Arial" panose="020B0604020202020204" pitchFamily="34" charset="0"/>
            </a:rPr>
            <a:t>DEBRA; UNSHELL; DAC 8,…</a:t>
          </a:r>
        </a:p>
      </dsp:txBody>
      <dsp:txXfrm>
        <a:off x="3020488" y="1328543"/>
        <a:ext cx="1897090" cy="113825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5C0B69-A3DC-4CAB-BD43-4EC2084985E6}">
      <dsp:nvSpPr>
        <dsp:cNvPr id="0" name=""/>
        <dsp:cNvSpPr/>
      </dsp:nvSpPr>
      <dsp:spPr>
        <a:xfrm>
          <a:off x="825" y="0"/>
          <a:ext cx="1460029" cy="1643774"/>
        </a:xfrm>
        <a:prstGeom prst="roundRect">
          <a:avLst>
            <a:gd name="adj" fmla="val 1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noProof="0" dirty="0">
              <a:latin typeface="Arial" panose="020B0604020202020204" pitchFamily="34" charset="0"/>
              <a:cs typeface="Arial" panose="020B0604020202020204" pitchFamily="34" charset="0"/>
            </a:rPr>
            <a:t>Simplification of tax system</a:t>
          </a:r>
        </a:p>
      </dsp:txBody>
      <dsp:txXfrm>
        <a:off x="43588" y="42763"/>
        <a:ext cx="1374503" cy="1558248"/>
      </dsp:txXfrm>
    </dsp:sp>
    <dsp:sp modelId="{DAD86CC2-783D-4A7E-9D6A-8FDACA0BAE85}">
      <dsp:nvSpPr>
        <dsp:cNvPr id="0" name=""/>
        <dsp:cNvSpPr/>
      </dsp:nvSpPr>
      <dsp:spPr>
        <a:xfrm>
          <a:off x="1706140" y="0"/>
          <a:ext cx="1460029" cy="1643774"/>
        </a:xfrm>
        <a:prstGeom prst="roundRect">
          <a:avLst>
            <a:gd name="adj" fmla="val 1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noProof="0" dirty="0">
              <a:latin typeface="Arial" panose="020B0604020202020204" pitchFamily="34" charset="0"/>
              <a:cs typeface="Arial" panose="020B0604020202020204" pitchFamily="34" charset="0"/>
            </a:rPr>
            <a:t>Combating tax evasion and tax fraud</a:t>
          </a:r>
        </a:p>
      </dsp:txBody>
      <dsp:txXfrm>
        <a:off x="1748903" y="42763"/>
        <a:ext cx="1374503" cy="1558248"/>
      </dsp:txXfrm>
    </dsp:sp>
    <dsp:sp modelId="{4077CE57-4A79-40A6-AF65-36EBE949F500}">
      <dsp:nvSpPr>
        <dsp:cNvPr id="0" name=""/>
        <dsp:cNvSpPr/>
      </dsp:nvSpPr>
      <dsp:spPr>
        <a:xfrm>
          <a:off x="3411455" y="0"/>
          <a:ext cx="1460029" cy="1643774"/>
        </a:xfrm>
        <a:prstGeom prst="roundRect">
          <a:avLst>
            <a:gd name="adj" fmla="val 1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noProof="0" dirty="0">
              <a:latin typeface="Arial" panose="020B0604020202020204" pitchFamily="34" charset="0"/>
              <a:cs typeface="Arial" panose="020B0604020202020204" pitchFamily="34" charset="0"/>
            </a:rPr>
            <a:t>Removing unjustified tax exemptions</a:t>
          </a:r>
        </a:p>
      </dsp:txBody>
      <dsp:txXfrm>
        <a:off x="3454218" y="42763"/>
        <a:ext cx="1374503" cy="1558248"/>
      </dsp:txXfrm>
    </dsp:sp>
    <dsp:sp modelId="{EAE07932-02D6-4426-A7B7-7A7813F093FF}">
      <dsp:nvSpPr>
        <dsp:cNvPr id="0" name=""/>
        <dsp:cNvSpPr/>
      </dsp:nvSpPr>
      <dsp:spPr>
        <a:xfrm>
          <a:off x="5116770" y="0"/>
          <a:ext cx="1460029" cy="1643774"/>
        </a:xfrm>
        <a:prstGeom prst="roundRect">
          <a:avLst>
            <a:gd name="adj" fmla="val 1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noProof="0" dirty="0">
              <a:latin typeface="Arial" panose="020B0604020202020204" pitchFamily="34" charset="0"/>
              <a:cs typeface="Arial" panose="020B0604020202020204" pitchFamily="34" charset="0"/>
            </a:rPr>
            <a:t>Strengthening the exchange of relevant information in the EU and beyond</a:t>
          </a:r>
        </a:p>
      </dsp:txBody>
      <dsp:txXfrm>
        <a:off x="5159533" y="42763"/>
        <a:ext cx="1374503" cy="1558248"/>
      </dsp:txXfrm>
    </dsp:sp>
    <dsp:sp modelId="{8FD7C538-78E4-4045-9EA4-9EE686C52152}">
      <dsp:nvSpPr>
        <dsp:cNvPr id="0" name=""/>
        <dsp:cNvSpPr/>
      </dsp:nvSpPr>
      <dsp:spPr>
        <a:xfrm>
          <a:off x="6822084" y="0"/>
          <a:ext cx="1460029" cy="1643774"/>
        </a:xfrm>
        <a:prstGeom prst="roundRect">
          <a:avLst>
            <a:gd name="adj" fmla="val 1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AU" sz="1600" kern="1200" noProof="0" dirty="0">
              <a:latin typeface="Arial" panose="020B0604020202020204" pitchFamily="34" charset="0"/>
              <a:cs typeface="Arial" panose="020B0604020202020204" pitchFamily="34" charset="0"/>
            </a:rPr>
            <a:t>Addressing the challenges of international business taxation arising from the globalisation and digitalisation of the economy.</a:t>
          </a:r>
        </a:p>
      </dsp:txBody>
      <dsp:txXfrm>
        <a:off x="6864847" y="42763"/>
        <a:ext cx="1374503" cy="155824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A0F5A-06BE-45C7-8600-2A7CE683DE8C}">
      <dsp:nvSpPr>
        <dsp:cNvPr id="0" name=""/>
        <dsp:cNvSpPr/>
      </dsp:nvSpPr>
      <dsp:spPr>
        <a:xfrm>
          <a:off x="288552" y="0"/>
          <a:ext cx="780903" cy="390451"/>
        </a:xfrm>
        <a:prstGeom prst="roundRect">
          <a:avLst>
            <a:gd name="adj" fmla="val 10000"/>
          </a:avLst>
        </a:prstGeom>
        <a:solidFill>
          <a:srgbClr val="002060">
            <a:hueOff val="0"/>
            <a:satOff val="0"/>
            <a:lumOff val="0"/>
            <a:alphaOff val="0"/>
          </a:srgbClr>
        </a:solidFill>
        <a:ln w="2222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 lastClr="FFFFFF"/>
              </a:solidFill>
              <a:latin typeface="Rockwell Condensed" panose="02060603050405020104" pitchFamily="18" charset="0"/>
              <a:ea typeface="+mn-ea"/>
              <a:cs typeface="+mn-cs"/>
            </a:rPr>
            <a:t>Members</a:t>
          </a:r>
        </a:p>
      </dsp:txBody>
      <dsp:txXfrm>
        <a:off x="299988" y="11436"/>
        <a:ext cx="758031" cy="367579"/>
      </dsp:txXfrm>
    </dsp:sp>
    <dsp:sp modelId="{FAB2E2EC-EC81-47A4-85E5-9BD9A4FB616B}">
      <dsp:nvSpPr>
        <dsp:cNvPr id="0" name=""/>
        <dsp:cNvSpPr/>
      </dsp:nvSpPr>
      <dsp:spPr>
        <a:xfrm>
          <a:off x="320922" y="390451"/>
          <a:ext cx="91440" cy="292990"/>
        </a:xfrm>
        <a:custGeom>
          <a:avLst/>
          <a:gdLst/>
          <a:ahLst/>
          <a:cxnLst/>
          <a:rect l="0" t="0" r="0" b="0"/>
          <a:pathLst>
            <a:path>
              <a:moveTo>
                <a:pt x="45720" y="0"/>
              </a:moveTo>
              <a:lnTo>
                <a:pt x="45720" y="349147"/>
              </a:lnTo>
              <a:lnTo>
                <a:pt x="118938" y="349147"/>
              </a:lnTo>
            </a:path>
          </a:pathLst>
        </a:custGeom>
        <a:noFill/>
        <a:ln w="22225" cap="flat" cmpd="sng" algn="ctr">
          <a:solidFill>
            <a:srgbClr val="002060">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EF2CCDC-99F6-46A8-BE92-DFC09171F758}">
      <dsp:nvSpPr>
        <dsp:cNvPr id="0" name=""/>
        <dsp:cNvSpPr/>
      </dsp:nvSpPr>
      <dsp:spPr>
        <a:xfrm>
          <a:off x="428232" y="488216"/>
          <a:ext cx="624722" cy="390451"/>
        </a:xfrm>
        <a:prstGeom prst="roundRect">
          <a:avLst>
            <a:gd name="adj" fmla="val 10000"/>
          </a:avLst>
        </a:prstGeo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Text" lastClr="000000">
                  <a:hueOff val="0"/>
                  <a:satOff val="0"/>
                  <a:lumOff val="0"/>
                  <a:alphaOff val="0"/>
                </a:sysClr>
              </a:solidFill>
              <a:latin typeface="Rockwell Condensed" panose="02060603050405020104" pitchFamily="18" charset="0"/>
              <a:ea typeface="+mn-ea"/>
              <a:cs typeface="+mn-cs"/>
            </a:rPr>
            <a:t>CFE</a:t>
          </a:r>
        </a:p>
      </dsp:txBody>
      <dsp:txXfrm>
        <a:off x="439668" y="499652"/>
        <a:ext cx="601850" cy="367579"/>
      </dsp:txXfrm>
    </dsp:sp>
    <dsp:sp modelId="{C8B0D2C0-3BE6-4304-9F60-09E390777CA5}">
      <dsp:nvSpPr>
        <dsp:cNvPr id="0" name=""/>
        <dsp:cNvSpPr/>
      </dsp:nvSpPr>
      <dsp:spPr>
        <a:xfrm>
          <a:off x="320922" y="390451"/>
          <a:ext cx="91440" cy="781054"/>
        </a:xfrm>
        <a:custGeom>
          <a:avLst/>
          <a:gdLst/>
          <a:ahLst/>
          <a:cxnLst/>
          <a:rect l="0" t="0" r="0" b="0"/>
          <a:pathLst>
            <a:path>
              <a:moveTo>
                <a:pt x="45720" y="0"/>
              </a:moveTo>
              <a:lnTo>
                <a:pt x="45720" y="929362"/>
              </a:lnTo>
              <a:lnTo>
                <a:pt x="118938" y="929362"/>
              </a:lnTo>
            </a:path>
          </a:pathLst>
        </a:custGeom>
        <a:noFill/>
        <a:ln w="22225" cap="flat" cmpd="sng" algn="ctr">
          <a:solidFill>
            <a:srgbClr val="002060">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365E57E-B1C1-4167-86DC-591F77050528}">
      <dsp:nvSpPr>
        <dsp:cNvPr id="0" name=""/>
        <dsp:cNvSpPr/>
      </dsp:nvSpPr>
      <dsp:spPr>
        <a:xfrm>
          <a:off x="428232" y="976280"/>
          <a:ext cx="624722" cy="390451"/>
        </a:xfrm>
        <a:prstGeom prst="roundRect">
          <a:avLst>
            <a:gd name="adj" fmla="val 10000"/>
          </a:avLst>
        </a:prstGeo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Text" lastClr="000000">
                  <a:hueOff val="0"/>
                  <a:satOff val="0"/>
                  <a:lumOff val="0"/>
                  <a:alphaOff val="0"/>
                </a:sysClr>
              </a:solidFill>
              <a:latin typeface="Rockwell Condensed" panose="02060603050405020104" pitchFamily="18" charset="0"/>
              <a:ea typeface="+mn-ea"/>
              <a:cs typeface="+mn-cs"/>
            </a:rPr>
            <a:t>AOTCA</a:t>
          </a:r>
        </a:p>
      </dsp:txBody>
      <dsp:txXfrm>
        <a:off x="439668" y="987716"/>
        <a:ext cx="601850" cy="367579"/>
      </dsp:txXfrm>
    </dsp:sp>
    <dsp:sp modelId="{41F6CEC4-076A-401F-B79A-A0E13E0FF046}">
      <dsp:nvSpPr>
        <dsp:cNvPr id="0" name=""/>
        <dsp:cNvSpPr/>
      </dsp:nvSpPr>
      <dsp:spPr>
        <a:xfrm>
          <a:off x="320922" y="390451"/>
          <a:ext cx="91440" cy="1269119"/>
        </a:xfrm>
        <a:custGeom>
          <a:avLst/>
          <a:gdLst/>
          <a:ahLst/>
          <a:cxnLst/>
          <a:rect l="0" t="0" r="0" b="0"/>
          <a:pathLst>
            <a:path>
              <a:moveTo>
                <a:pt x="45720" y="0"/>
              </a:moveTo>
              <a:lnTo>
                <a:pt x="45720" y="1509578"/>
              </a:lnTo>
              <a:lnTo>
                <a:pt x="118938" y="1509578"/>
              </a:lnTo>
            </a:path>
          </a:pathLst>
        </a:custGeom>
        <a:noFill/>
        <a:ln w="22225" cap="flat" cmpd="sng" algn="ctr">
          <a:solidFill>
            <a:srgbClr val="002060">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628B2F9-287D-41E2-B4F3-2405FBA419AA}">
      <dsp:nvSpPr>
        <dsp:cNvPr id="0" name=""/>
        <dsp:cNvSpPr/>
      </dsp:nvSpPr>
      <dsp:spPr>
        <a:xfrm>
          <a:off x="428232" y="1464345"/>
          <a:ext cx="624722" cy="390451"/>
        </a:xfrm>
        <a:prstGeom prst="roundRect">
          <a:avLst>
            <a:gd name="adj" fmla="val 10000"/>
          </a:avLst>
        </a:prstGeo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Text" lastClr="000000">
                  <a:hueOff val="0"/>
                  <a:satOff val="0"/>
                  <a:lumOff val="0"/>
                  <a:alphaOff val="0"/>
                </a:sysClr>
              </a:solidFill>
              <a:latin typeface="Rockwell Condensed" panose="02060603050405020104" pitchFamily="18" charset="0"/>
              <a:ea typeface="+mn-ea"/>
              <a:cs typeface="+mn-cs"/>
            </a:rPr>
            <a:t>WAUTI</a:t>
          </a:r>
        </a:p>
      </dsp:txBody>
      <dsp:txXfrm>
        <a:off x="439668" y="1475781"/>
        <a:ext cx="601850" cy="367579"/>
      </dsp:txXfrm>
    </dsp:sp>
    <dsp:sp modelId="{384E89A7-B75C-4C6C-8D2B-4A3540A6A0DA}">
      <dsp:nvSpPr>
        <dsp:cNvPr id="0" name=""/>
        <dsp:cNvSpPr/>
      </dsp:nvSpPr>
      <dsp:spPr>
        <a:xfrm>
          <a:off x="1248181" y="151"/>
          <a:ext cx="780903" cy="390451"/>
        </a:xfrm>
        <a:prstGeom prst="roundRect">
          <a:avLst>
            <a:gd name="adj" fmla="val 10000"/>
          </a:avLst>
        </a:prstGeom>
        <a:solidFill>
          <a:srgbClr val="002060">
            <a:hueOff val="0"/>
            <a:satOff val="0"/>
            <a:lumOff val="0"/>
            <a:alphaOff val="0"/>
          </a:srgbClr>
        </a:solidFill>
        <a:ln w="22225"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 lastClr="FFFFFF"/>
              </a:solidFill>
              <a:latin typeface="Rockwell Condensed" panose="02060603050405020104" pitchFamily="18" charset="0"/>
              <a:ea typeface="+mn-ea"/>
              <a:cs typeface="+mn-cs"/>
            </a:rPr>
            <a:t>Observers</a:t>
          </a:r>
        </a:p>
      </dsp:txBody>
      <dsp:txXfrm>
        <a:off x="1259617" y="11587"/>
        <a:ext cx="758031" cy="367579"/>
      </dsp:txXfrm>
    </dsp:sp>
    <dsp:sp modelId="{6CDBEF1F-834A-4956-A477-246BA3F59E58}">
      <dsp:nvSpPr>
        <dsp:cNvPr id="0" name=""/>
        <dsp:cNvSpPr/>
      </dsp:nvSpPr>
      <dsp:spPr>
        <a:xfrm>
          <a:off x="1280551" y="390603"/>
          <a:ext cx="91440" cy="292838"/>
        </a:xfrm>
        <a:custGeom>
          <a:avLst/>
          <a:gdLst/>
          <a:ahLst/>
          <a:cxnLst/>
          <a:rect l="0" t="0" r="0" b="0"/>
          <a:pathLst>
            <a:path>
              <a:moveTo>
                <a:pt x="0" y="0"/>
              </a:moveTo>
              <a:lnTo>
                <a:pt x="0" y="348129"/>
              </a:lnTo>
              <a:lnTo>
                <a:pt x="92834" y="348129"/>
              </a:lnTo>
            </a:path>
          </a:pathLst>
        </a:custGeom>
        <a:noFill/>
        <a:ln w="22225" cap="flat" cmpd="sng" algn="ctr">
          <a:solidFill>
            <a:srgbClr val="002060">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460E3B0-21EF-458C-AD27-6094A6D55232}">
      <dsp:nvSpPr>
        <dsp:cNvPr id="0" name=""/>
        <dsp:cNvSpPr/>
      </dsp:nvSpPr>
      <dsp:spPr>
        <a:xfrm>
          <a:off x="1404362" y="488216"/>
          <a:ext cx="624722" cy="390451"/>
        </a:xfrm>
        <a:prstGeom prst="roundRect">
          <a:avLst>
            <a:gd name="adj" fmla="val 10000"/>
          </a:avLst>
        </a:prstGeo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Text" lastClr="000000">
                  <a:hueOff val="0"/>
                  <a:satOff val="0"/>
                  <a:lumOff val="0"/>
                  <a:alphaOff val="0"/>
                </a:sysClr>
              </a:solidFill>
              <a:latin typeface="Rockwell Condensed" panose="02060603050405020104" pitchFamily="18" charset="0"/>
              <a:ea typeface="+mn-ea"/>
              <a:cs typeface="+mn-cs"/>
            </a:rPr>
            <a:t>STEP</a:t>
          </a:r>
        </a:p>
      </dsp:txBody>
      <dsp:txXfrm>
        <a:off x="1415798" y="499652"/>
        <a:ext cx="601850" cy="367579"/>
      </dsp:txXfrm>
    </dsp:sp>
    <dsp:sp modelId="{E9E4FDD2-BCDB-4DE9-8738-6EED05AA7362}">
      <dsp:nvSpPr>
        <dsp:cNvPr id="0" name=""/>
        <dsp:cNvSpPr/>
      </dsp:nvSpPr>
      <dsp:spPr>
        <a:xfrm>
          <a:off x="1280551" y="390603"/>
          <a:ext cx="91440" cy="780903"/>
        </a:xfrm>
        <a:custGeom>
          <a:avLst/>
          <a:gdLst/>
          <a:ahLst/>
          <a:cxnLst/>
          <a:rect l="0" t="0" r="0" b="0"/>
          <a:pathLst>
            <a:path>
              <a:moveTo>
                <a:pt x="0" y="0"/>
              </a:moveTo>
              <a:lnTo>
                <a:pt x="0" y="928344"/>
              </a:lnTo>
              <a:lnTo>
                <a:pt x="92834" y="928344"/>
              </a:lnTo>
            </a:path>
          </a:pathLst>
        </a:custGeom>
        <a:noFill/>
        <a:ln w="22225" cap="flat" cmpd="sng" algn="ctr">
          <a:solidFill>
            <a:srgbClr val="002060">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354A3E8-78AB-444D-A0B6-9E38745829D0}">
      <dsp:nvSpPr>
        <dsp:cNvPr id="0" name=""/>
        <dsp:cNvSpPr/>
      </dsp:nvSpPr>
      <dsp:spPr>
        <a:xfrm>
          <a:off x="1404362" y="976280"/>
          <a:ext cx="624722" cy="390451"/>
        </a:xfrm>
        <a:prstGeom prst="roundRect">
          <a:avLst>
            <a:gd name="adj" fmla="val 10000"/>
          </a:avLst>
        </a:prstGeo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Text" lastClr="000000">
                  <a:hueOff val="0"/>
                  <a:satOff val="0"/>
                  <a:lumOff val="0"/>
                  <a:alphaOff val="0"/>
                </a:sysClr>
              </a:solidFill>
              <a:latin typeface="Rockwell Condensed" panose="02060603050405020104" pitchFamily="18" charset="0"/>
              <a:ea typeface="+mn-ea"/>
              <a:cs typeface="+mn-cs"/>
            </a:rPr>
            <a:t>IAFEI</a:t>
          </a:r>
        </a:p>
      </dsp:txBody>
      <dsp:txXfrm>
        <a:off x="1415798" y="987716"/>
        <a:ext cx="601850" cy="367579"/>
      </dsp:txXfrm>
    </dsp:sp>
    <dsp:sp modelId="{F5A9B7FD-5F55-4117-AB03-0BAA67A5CC5A}">
      <dsp:nvSpPr>
        <dsp:cNvPr id="0" name=""/>
        <dsp:cNvSpPr/>
      </dsp:nvSpPr>
      <dsp:spPr>
        <a:xfrm>
          <a:off x="1280551" y="390603"/>
          <a:ext cx="91440" cy="1268968"/>
        </a:xfrm>
        <a:custGeom>
          <a:avLst/>
          <a:gdLst/>
          <a:ahLst/>
          <a:cxnLst/>
          <a:rect l="0" t="0" r="0" b="0"/>
          <a:pathLst>
            <a:path>
              <a:moveTo>
                <a:pt x="0" y="0"/>
              </a:moveTo>
              <a:lnTo>
                <a:pt x="0" y="1508560"/>
              </a:lnTo>
              <a:lnTo>
                <a:pt x="92834" y="1508560"/>
              </a:lnTo>
            </a:path>
          </a:pathLst>
        </a:custGeom>
        <a:noFill/>
        <a:ln w="22225" cap="flat" cmpd="sng" algn="ctr">
          <a:solidFill>
            <a:srgbClr val="002060">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3B38274-2C5A-47EC-BC57-1094F5057A97}">
      <dsp:nvSpPr>
        <dsp:cNvPr id="0" name=""/>
        <dsp:cNvSpPr/>
      </dsp:nvSpPr>
      <dsp:spPr>
        <a:xfrm>
          <a:off x="1404362" y="1464345"/>
          <a:ext cx="624722" cy="390451"/>
        </a:xfrm>
        <a:prstGeom prst="roundRect">
          <a:avLst>
            <a:gd name="adj" fmla="val 10000"/>
          </a:avLst>
        </a:prstGeo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Text" lastClr="000000">
                  <a:hueOff val="0"/>
                  <a:satOff val="0"/>
                  <a:lumOff val="0"/>
                  <a:alphaOff val="0"/>
                </a:sysClr>
              </a:solidFill>
              <a:latin typeface="Rockwell Condensed" panose="02060603050405020104" pitchFamily="18" charset="0"/>
              <a:ea typeface="+mn-ea"/>
              <a:cs typeface="+mn-cs"/>
            </a:rPr>
            <a:t>AMA</a:t>
          </a:r>
        </a:p>
      </dsp:txBody>
      <dsp:txXfrm>
        <a:off x="1415798" y="1475781"/>
        <a:ext cx="601850" cy="367579"/>
      </dsp:txXfrm>
    </dsp:sp>
    <dsp:sp modelId="{AD9ACF09-4BF8-4496-AFA0-A37F1E86B08B}">
      <dsp:nvSpPr>
        <dsp:cNvPr id="0" name=""/>
        <dsp:cNvSpPr/>
      </dsp:nvSpPr>
      <dsp:spPr>
        <a:xfrm>
          <a:off x="1280551" y="390603"/>
          <a:ext cx="91440" cy="1757032"/>
        </a:xfrm>
        <a:custGeom>
          <a:avLst/>
          <a:gdLst/>
          <a:ahLst/>
          <a:cxnLst/>
          <a:rect l="0" t="0" r="0" b="0"/>
          <a:pathLst>
            <a:path>
              <a:moveTo>
                <a:pt x="45720" y="0"/>
              </a:moveTo>
              <a:lnTo>
                <a:pt x="45720" y="1757032"/>
              </a:lnTo>
              <a:lnTo>
                <a:pt x="123810" y="17570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FA83A53-D55A-4E66-ADEC-23A99C1D1FFE}">
      <dsp:nvSpPr>
        <dsp:cNvPr id="0" name=""/>
        <dsp:cNvSpPr/>
      </dsp:nvSpPr>
      <dsp:spPr>
        <a:xfrm>
          <a:off x="1404362" y="1952409"/>
          <a:ext cx="624722" cy="390451"/>
        </a:xfrm>
        <a:prstGeom prst="roundRect">
          <a:avLst>
            <a:gd name="adj" fmla="val 10000"/>
          </a:avLst>
        </a:prstGeom>
        <a:solidFill>
          <a:sysClr val="window" lastClr="FFFFFF">
            <a:alpha val="90000"/>
            <a:hueOff val="0"/>
            <a:satOff val="0"/>
            <a:lumOff val="0"/>
            <a:alphaOff val="0"/>
          </a:sysClr>
        </a:solidFill>
        <a:ln w="22225" cap="flat" cmpd="sng" algn="ctr">
          <a:solidFill>
            <a:srgbClr val="00206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noProof="0" dirty="0">
              <a:solidFill>
                <a:sysClr val="windowText" lastClr="000000">
                  <a:hueOff val="0"/>
                  <a:satOff val="0"/>
                  <a:lumOff val="0"/>
                  <a:alphaOff val="0"/>
                </a:sysClr>
              </a:solidFill>
              <a:latin typeface="Rockwell Condensed" panose="02060603050405020104" pitchFamily="18" charset="0"/>
              <a:ea typeface="+mn-ea"/>
              <a:cs typeface="+mn-cs"/>
            </a:rPr>
            <a:t>CDPT</a:t>
          </a:r>
        </a:p>
      </dsp:txBody>
      <dsp:txXfrm>
        <a:off x="1415798" y="1963845"/>
        <a:ext cx="601850" cy="3675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5E0BA-F379-4EBE-AE8C-DE4C796501AC}">
      <dsp:nvSpPr>
        <dsp:cNvPr id="0" name=""/>
        <dsp:cNvSpPr/>
      </dsp:nvSpPr>
      <dsp:spPr>
        <a:xfrm>
          <a:off x="3126914" y="1309005"/>
          <a:ext cx="1663802" cy="1439256"/>
        </a:xfrm>
        <a:prstGeom prst="hexagon">
          <a:avLst>
            <a:gd name="adj" fmla="val 28570"/>
            <a:gd name="vf" fmla="val 115470"/>
          </a:avLst>
        </a:prstGeom>
        <a:solidFill>
          <a:srgbClr val="21572F"/>
        </a:solidFill>
        <a:ln w="19050">
          <a:solidFill>
            <a:srgbClr val="E98D4A"/>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marL="0" lvl="0" indent="0" algn="ctr" defTabSz="777875">
            <a:lnSpc>
              <a:spcPct val="90000"/>
            </a:lnSpc>
            <a:spcBef>
              <a:spcPct val="0"/>
            </a:spcBef>
            <a:spcAft>
              <a:spcPct val="35000"/>
            </a:spcAft>
            <a:buNone/>
          </a:pPr>
          <a:r>
            <a:rPr lang="en-AU" sz="1750" b="1" kern="1200" baseline="0" noProof="0" dirty="0">
              <a:solidFill>
                <a:schemeClr val="bg1"/>
              </a:solidFill>
              <a:latin typeface="Arial" panose="020B0604020202020204" pitchFamily="34" charset="0"/>
              <a:cs typeface="Arial" panose="020B0604020202020204" pitchFamily="34" charset="0"/>
            </a:rPr>
            <a:t>OECD Main </a:t>
          </a:r>
          <a:r>
            <a:rPr lang="en-AU" sz="1600" b="1" kern="1200" baseline="0" noProof="0" dirty="0">
              <a:solidFill>
                <a:schemeClr val="bg1"/>
              </a:solidFill>
              <a:latin typeface="Arial" panose="020B0604020202020204" pitchFamily="34" charset="0"/>
              <a:cs typeface="Arial" panose="020B0604020202020204" pitchFamily="34" charset="0"/>
            </a:rPr>
            <a:t>Developments</a:t>
          </a:r>
        </a:p>
      </dsp:txBody>
      <dsp:txXfrm>
        <a:off x="3402629" y="1547510"/>
        <a:ext cx="1112372" cy="962246"/>
      </dsp:txXfrm>
    </dsp:sp>
    <dsp:sp modelId="{5E8A6221-5B99-4D52-AA04-53DF652B5CBC}">
      <dsp:nvSpPr>
        <dsp:cNvPr id="0" name=""/>
        <dsp:cNvSpPr/>
      </dsp:nvSpPr>
      <dsp:spPr>
        <a:xfrm>
          <a:off x="4168774" y="620418"/>
          <a:ext cx="627747" cy="54088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75D83464-03BE-47D8-A5CD-DD1BA4A46B39}">
      <dsp:nvSpPr>
        <dsp:cNvPr id="0" name=""/>
        <dsp:cNvSpPr/>
      </dsp:nvSpPr>
      <dsp:spPr>
        <a:xfrm>
          <a:off x="3280174" y="0"/>
          <a:ext cx="1363474" cy="1179565"/>
        </a:xfrm>
        <a:prstGeom prst="hexagon">
          <a:avLst>
            <a:gd name="adj" fmla="val 28570"/>
            <a:gd name="vf" fmla="val 115470"/>
          </a:avLst>
        </a:prstGeom>
        <a:solidFill>
          <a:srgbClr val="2C3673"/>
        </a:solidFill>
        <a:ln w="19050">
          <a:solidFill>
            <a:srgbClr val="FF0000"/>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00075">
            <a:lnSpc>
              <a:spcPct val="90000"/>
            </a:lnSpc>
            <a:spcBef>
              <a:spcPct val="0"/>
            </a:spcBef>
            <a:spcAft>
              <a:spcPct val="35000"/>
            </a:spcAft>
            <a:buNone/>
          </a:pPr>
          <a:r>
            <a:rPr lang="en-AU" sz="1350" kern="1200" baseline="0" noProof="0" dirty="0">
              <a:solidFill>
                <a:schemeClr val="bg1"/>
              </a:solidFill>
              <a:latin typeface="Arial" panose="020B0604020202020204" pitchFamily="34" charset="0"/>
              <a:cs typeface="Arial" panose="020B0604020202020204" pitchFamily="34" charset="0"/>
            </a:rPr>
            <a:t>Implementation</a:t>
          </a:r>
          <a:r>
            <a:rPr lang="en-AU" sz="1400" kern="1200" noProof="0" dirty="0">
              <a:solidFill>
                <a:schemeClr val="bg1"/>
              </a:solidFill>
              <a:latin typeface="Arial" panose="020B0604020202020204" pitchFamily="34" charset="0"/>
              <a:cs typeface="Arial" panose="020B0604020202020204" pitchFamily="34" charset="0"/>
            </a:rPr>
            <a:t> of the </a:t>
          </a:r>
          <a:r>
            <a:rPr lang="en-AU" sz="1400" b="0" kern="1200" noProof="0" dirty="0">
              <a:solidFill>
                <a:schemeClr val="bg1"/>
              </a:solidFill>
              <a:latin typeface="Arial" panose="020B0604020202020204" pitchFamily="34" charset="0"/>
              <a:cs typeface="Arial" panose="020B0604020202020204" pitchFamily="34" charset="0"/>
            </a:rPr>
            <a:t>Two-Pillar-Solution</a:t>
          </a:r>
        </a:p>
      </dsp:txBody>
      <dsp:txXfrm>
        <a:off x="3506131" y="195479"/>
        <a:ext cx="911560" cy="788607"/>
      </dsp:txXfrm>
    </dsp:sp>
    <dsp:sp modelId="{E8ABBC92-CC3B-4A9A-86AF-7F4CA6AF7AB7}">
      <dsp:nvSpPr>
        <dsp:cNvPr id="0" name=""/>
        <dsp:cNvSpPr/>
      </dsp:nvSpPr>
      <dsp:spPr>
        <a:xfrm>
          <a:off x="4901405" y="1631590"/>
          <a:ext cx="627747" cy="54088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0091D4DA-5F15-4542-B971-F6CE32E917A8}">
      <dsp:nvSpPr>
        <dsp:cNvPr id="0" name=""/>
        <dsp:cNvSpPr/>
      </dsp:nvSpPr>
      <dsp:spPr>
        <a:xfrm>
          <a:off x="4530639" y="725511"/>
          <a:ext cx="1363474" cy="1179565"/>
        </a:xfrm>
        <a:prstGeom prst="hexagon">
          <a:avLst>
            <a:gd name="adj" fmla="val 28570"/>
            <a:gd name="vf" fmla="val 115470"/>
          </a:avLst>
        </a:prstGeom>
        <a:solidFill>
          <a:srgbClr val="2C3673"/>
        </a:solidFill>
        <a:ln w="19050">
          <a:solidFill>
            <a:srgbClr val="FF0000"/>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AU" sz="1400" kern="1200" noProof="0" dirty="0">
              <a:solidFill>
                <a:schemeClr val="bg1"/>
              </a:solidFill>
              <a:latin typeface="Arial" panose="020B0604020202020204" pitchFamily="34" charset="0"/>
              <a:cs typeface="Arial" panose="020B0604020202020204" pitchFamily="34" charset="0"/>
            </a:rPr>
            <a:t>Inclusive Forum on Carbon Mitigation Approaches</a:t>
          </a:r>
        </a:p>
      </dsp:txBody>
      <dsp:txXfrm>
        <a:off x="4756596" y="920990"/>
        <a:ext cx="911560" cy="788607"/>
      </dsp:txXfrm>
    </dsp:sp>
    <dsp:sp modelId="{E49E7D3C-DA2F-4DAE-9BF7-B208F73EEB49}">
      <dsp:nvSpPr>
        <dsp:cNvPr id="0" name=""/>
        <dsp:cNvSpPr/>
      </dsp:nvSpPr>
      <dsp:spPr>
        <a:xfrm>
          <a:off x="4392472" y="2773013"/>
          <a:ext cx="627747" cy="54088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AB6E8991-7897-4EA3-89FA-9B12006B84DE}">
      <dsp:nvSpPr>
        <dsp:cNvPr id="0" name=""/>
        <dsp:cNvSpPr/>
      </dsp:nvSpPr>
      <dsp:spPr>
        <a:xfrm>
          <a:off x="4530639" y="2151783"/>
          <a:ext cx="1363474" cy="1179565"/>
        </a:xfrm>
        <a:prstGeom prst="hexagon">
          <a:avLst>
            <a:gd name="adj" fmla="val 28570"/>
            <a:gd name="vf" fmla="val 115470"/>
          </a:avLst>
        </a:prstGeom>
        <a:solidFill>
          <a:srgbClr val="2C3673"/>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AU" sz="1400" kern="1200" noProof="0" dirty="0">
              <a:solidFill>
                <a:schemeClr val="bg1"/>
              </a:solidFill>
              <a:latin typeface="Arial" panose="020B0604020202020204" pitchFamily="34" charset="0"/>
              <a:cs typeface="Arial" panose="020B0604020202020204" pitchFamily="34" charset="0"/>
            </a:rPr>
            <a:t>CARF </a:t>
          </a:r>
          <a:r>
            <a:rPr lang="en-AU" sz="1350" kern="1200" baseline="0" noProof="0" dirty="0">
              <a:solidFill>
                <a:schemeClr val="bg1"/>
              </a:solidFill>
              <a:latin typeface="Arial" panose="020B0604020202020204" pitchFamily="34" charset="0"/>
              <a:ea typeface="+mn-ea"/>
              <a:cs typeface="Arial" panose="020B0604020202020204" pitchFamily="34" charset="0"/>
            </a:rPr>
            <a:t>implementation </a:t>
          </a:r>
          <a:r>
            <a:rPr lang="en-AU" sz="1400" kern="1200" noProof="0" dirty="0">
              <a:solidFill>
                <a:schemeClr val="bg1"/>
              </a:solidFill>
              <a:latin typeface="Arial" panose="020B0604020202020204" pitchFamily="34" charset="0"/>
              <a:cs typeface="Arial" panose="020B0604020202020204" pitchFamily="34" charset="0"/>
            </a:rPr>
            <a:t>and implementation tools</a:t>
          </a:r>
        </a:p>
      </dsp:txBody>
      <dsp:txXfrm>
        <a:off x="4756596" y="2347262"/>
        <a:ext cx="911560" cy="788607"/>
      </dsp:txXfrm>
    </dsp:sp>
    <dsp:sp modelId="{F320E194-A4FD-4A1C-9769-D9DCC11AEE62}">
      <dsp:nvSpPr>
        <dsp:cNvPr id="0" name=""/>
        <dsp:cNvSpPr/>
      </dsp:nvSpPr>
      <dsp:spPr>
        <a:xfrm>
          <a:off x="3130010" y="2891497"/>
          <a:ext cx="627747" cy="54088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46B326C2-53E1-4A97-A3A9-E2E34D7E1DBC}">
      <dsp:nvSpPr>
        <dsp:cNvPr id="0" name=""/>
        <dsp:cNvSpPr/>
      </dsp:nvSpPr>
      <dsp:spPr>
        <a:xfrm>
          <a:off x="3280174" y="2878107"/>
          <a:ext cx="1363474" cy="1179565"/>
        </a:xfrm>
        <a:prstGeom prst="hexagon">
          <a:avLst>
            <a:gd name="adj" fmla="val 28570"/>
            <a:gd name="vf" fmla="val 115470"/>
          </a:avLst>
        </a:prstGeom>
        <a:solidFill>
          <a:srgbClr val="2C3673"/>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noProof="0" dirty="0">
              <a:solidFill>
                <a:schemeClr val="bg1"/>
              </a:solidFill>
              <a:latin typeface="Arial" panose="020B0604020202020204" pitchFamily="34" charset="0"/>
              <a:cs typeface="Arial" panose="020B0604020202020204" pitchFamily="34" charset="0"/>
            </a:rPr>
            <a:t>BEPS Project </a:t>
          </a:r>
          <a:r>
            <a:rPr lang="it-IT" sz="1350" kern="1200" baseline="0" noProof="0" dirty="0">
              <a:solidFill>
                <a:schemeClr val="bg1"/>
              </a:solidFill>
              <a:latin typeface="Arial" panose="020B0604020202020204" pitchFamily="34" charset="0"/>
              <a:ea typeface="+mn-ea"/>
              <a:cs typeface="Arial" panose="020B0604020202020204" pitchFamily="34" charset="0"/>
            </a:rPr>
            <a:t>Implementation</a:t>
          </a:r>
          <a:endParaRPr lang="en-AU" sz="1350" kern="1200" baseline="0" noProof="0" dirty="0">
            <a:solidFill>
              <a:schemeClr val="bg1"/>
            </a:solidFill>
            <a:latin typeface="Arial" panose="020B0604020202020204" pitchFamily="34" charset="0"/>
            <a:ea typeface="+mn-ea"/>
            <a:cs typeface="Arial" panose="020B0604020202020204" pitchFamily="34" charset="0"/>
          </a:endParaRPr>
        </a:p>
      </dsp:txBody>
      <dsp:txXfrm>
        <a:off x="3506131" y="3073586"/>
        <a:ext cx="911560" cy="788607"/>
      </dsp:txXfrm>
    </dsp:sp>
    <dsp:sp modelId="{F19219C3-39FC-4B4C-BD90-1F86C2542820}">
      <dsp:nvSpPr>
        <dsp:cNvPr id="0" name=""/>
        <dsp:cNvSpPr/>
      </dsp:nvSpPr>
      <dsp:spPr>
        <a:xfrm>
          <a:off x="2385382" y="1880731"/>
          <a:ext cx="627747" cy="54088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FAD7D36B-8395-455D-9E0F-0EC0176FE046}">
      <dsp:nvSpPr>
        <dsp:cNvPr id="0" name=""/>
        <dsp:cNvSpPr/>
      </dsp:nvSpPr>
      <dsp:spPr>
        <a:xfrm>
          <a:off x="2023905" y="2152595"/>
          <a:ext cx="1363474" cy="1179565"/>
        </a:xfrm>
        <a:prstGeom prst="hexagon">
          <a:avLst>
            <a:gd name="adj" fmla="val 28570"/>
            <a:gd name="vf" fmla="val 115470"/>
          </a:avLst>
        </a:prstGeom>
        <a:solidFill>
          <a:srgbClr val="2C3673"/>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AU" sz="1400" kern="1200" noProof="0" dirty="0">
              <a:solidFill>
                <a:schemeClr val="bg1"/>
              </a:solidFill>
              <a:latin typeface="Arial" panose="020B0604020202020204" pitchFamily="34" charset="0"/>
              <a:cs typeface="Arial" panose="020B0604020202020204" pitchFamily="34" charset="0"/>
            </a:rPr>
            <a:t>Transparency &amp; Exchange of Information</a:t>
          </a:r>
        </a:p>
      </dsp:txBody>
      <dsp:txXfrm>
        <a:off x="2249862" y="2348074"/>
        <a:ext cx="911560" cy="788607"/>
      </dsp:txXfrm>
    </dsp:sp>
    <dsp:sp modelId="{4BBEABE2-C18E-40F8-BF58-ABBD5A28F045}">
      <dsp:nvSpPr>
        <dsp:cNvPr id="0" name=""/>
        <dsp:cNvSpPr/>
      </dsp:nvSpPr>
      <dsp:spPr>
        <a:xfrm>
          <a:off x="2023905" y="723888"/>
          <a:ext cx="1363474" cy="1179565"/>
        </a:xfrm>
        <a:prstGeom prst="hexagon">
          <a:avLst>
            <a:gd name="adj" fmla="val 28570"/>
            <a:gd name="vf" fmla="val 115470"/>
          </a:avLst>
        </a:prstGeom>
        <a:solidFill>
          <a:srgbClr val="2C3673"/>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solidFill>
                <a:schemeClr val="bg1"/>
              </a:solidFill>
              <a:latin typeface="Arial" panose="020B0604020202020204" pitchFamily="34" charset="0"/>
              <a:cs typeface="Arial" panose="020B0604020202020204" pitchFamily="34" charset="0"/>
            </a:rPr>
            <a:t>Tax Certainty</a:t>
          </a:r>
        </a:p>
      </dsp:txBody>
      <dsp:txXfrm>
        <a:off x="2249862" y="919367"/>
        <a:ext cx="911560" cy="7886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C0E9F-5757-4A9E-825B-B006BCDA2247}">
      <dsp:nvSpPr>
        <dsp:cNvPr id="0" name=""/>
        <dsp:cNvSpPr/>
      </dsp:nvSpPr>
      <dsp:spPr>
        <a:xfrm>
          <a:off x="865" y="101636"/>
          <a:ext cx="2175068" cy="839576"/>
        </a:xfrm>
        <a:prstGeom prst="chevron">
          <a:avLst>
            <a:gd name="adj" fmla="val 4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A67B35-35B4-40F8-9052-99CF7F127F8E}">
      <dsp:nvSpPr>
        <dsp:cNvPr id="0" name=""/>
        <dsp:cNvSpPr/>
      </dsp:nvSpPr>
      <dsp:spPr>
        <a:xfrm>
          <a:off x="580883" y="198721"/>
          <a:ext cx="1836724" cy="1065195"/>
        </a:xfrm>
        <a:prstGeom prst="roundRect">
          <a:avLst>
            <a:gd name="adj" fmla="val 10000"/>
          </a:avLst>
        </a:prstGeom>
        <a:solidFill>
          <a:schemeClr val="lt1">
            <a:alpha val="90000"/>
            <a:hueOff val="0"/>
            <a:satOff val="0"/>
            <a:lumOff val="0"/>
            <a:alphaOff val="0"/>
          </a:schemeClr>
        </a:solidFill>
        <a:ln w="12700" cap="flat" cmpd="sng" algn="ctr">
          <a:solidFill>
            <a:srgbClr val="FFAB0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l" defTabSz="889000">
            <a:lnSpc>
              <a:spcPct val="90000"/>
            </a:lnSpc>
            <a:spcBef>
              <a:spcPct val="0"/>
            </a:spcBef>
            <a:spcAft>
              <a:spcPct val="35000"/>
            </a:spcAft>
            <a:buNone/>
          </a:pPr>
          <a:r>
            <a:rPr lang="it-IT" sz="2000" b="1" kern="1200" dirty="0">
              <a:latin typeface="Arial" panose="020B0604020202020204" pitchFamily="34" charset="0"/>
              <a:cs typeface="Arial" panose="020B0604020202020204" pitchFamily="34" charset="0"/>
            </a:rPr>
            <a:t>July 2022</a:t>
          </a:r>
        </a:p>
        <a:p>
          <a:pPr marL="171450" lvl="1" indent="-171450" algn="l" defTabSz="711200">
            <a:lnSpc>
              <a:spcPct val="90000"/>
            </a:lnSpc>
            <a:spcBef>
              <a:spcPct val="0"/>
            </a:spcBef>
            <a:spcAft>
              <a:spcPct val="15000"/>
            </a:spcAft>
            <a:buChar char="•"/>
          </a:pPr>
          <a:r>
            <a:rPr lang="en-AU" sz="1600" kern="1200" noProof="0" dirty="0">
              <a:latin typeface="Arial" panose="020B0604020202020204" pitchFamily="34" charset="0"/>
              <a:cs typeface="Arial" panose="020B0604020202020204" pitchFamily="34" charset="0"/>
            </a:rPr>
            <a:t>Progress Report on Amount A of Pillar One</a:t>
          </a:r>
        </a:p>
      </dsp:txBody>
      <dsp:txXfrm>
        <a:off x="612081" y="229919"/>
        <a:ext cx="1774328" cy="1002799"/>
      </dsp:txXfrm>
    </dsp:sp>
    <dsp:sp modelId="{60EF072E-F126-48D2-B34D-A6CA8D7FF434}">
      <dsp:nvSpPr>
        <dsp:cNvPr id="0" name=""/>
        <dsp:cNvSpPr/>
      </dsp:nvSpPr>
      <dsp:spPr>
        <a:xfrm>
          <a:off x="2485277" y="101636"/>
          <a:ext cx="2175068" cy="839576"/>
        </a:xfrm>
        <a:prstGeom prst="chevron">
          <a:avLst>
            <a:gd name="adj" fmla="val 4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F03F63-835A-45F2-9E06-3608287FF2A3}">
      <dsp:nvSpPr>
        <dsp:cNvPr id="0" name=""/>
        <dsp:cNvSpPr/>
      </dsp:nvSpPr>
      <dsp:spPr>
        <a:xfrm>
          <a:off x="3065295" y="198721"/>
          <a:ext cx="1836724" cy="1065195"/>
        </a:xfrm>
        <a:prstGeom prst="roundRect">
          <a:avLst>
            <a:gd name="adj" fmla="val 10000"/>
          </a:avLst>
        </a:prstGeom>
        <a:solidFill>
          <a:schemeClr val="lt1">
            <a:alpha val="90000"/>
            <a:hueOff val="0"/>
            <a:satOff val="0"/>
            <a:lumOff val="0"/>
            <a:alphaOff val="0"/>
          </a:schemeClr>
        </a:solidFill>
        <a:ln w="12700" cap="flat" cmpd="sng" algn="ctr">
          <a:solidFill>
            <a:srgbClr val="FFAB0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l" defTabSz="889000">
            <a:lnSpc>
              <a:spcPct val="90000"/>
            </a:lnSpc>
            <a:spcBef>
              <a:spcPct val="0"/>
            </a:spcBef>
            <a:spcAft>
              <a:spcPct val="35000"/>
            </a:spcAft>
            <a:buNone/>
          </a:pPr>
          <a:r>
            <a:rPr lang="it-IT" sz="2000" b="1"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Sep. 2022</a:t>
          </a:r>
        </a:p>
        <a:p>
          <a:pPr marL="171450" lvl="1" indent="0" algn="l" defTabSz="711200">
            <a:lnSpc>
              <a:spcPct val="90000"/>
            </a:lnSpc>
            <a:spcBef>
              <a:spcPct val="0"/>
            </a:spcBef>
            <a:spcAft>
              <a:spcPct val="15000"/>
            </a:spcAft>
            <a:buChar char="•"/>
          </a:pPr>
          <a:r>
            <a:rPr lang="en-AU" sz="1600" kern="1200" noProof="0" dirty="0">
              <a:solidFill>
                <a:prstClr val="black">
                  <a:hueOff val="0"/>
                  <a:satOff val="0"/>
                  <a:lumOff val="0"/>
                  <a:alphaOff val="0"/>
                </a:prstClr>
              </a:solidFill>
              <a:latin typeface="Arial" panose="020B0604020202020204" pitchFamily="34" charset="0"/>
              <a:ea typeface="+mn-ea"/>
              <a:cs typeface="Arial" panose="020B0604020202020204" pitchFamily="34" charset="0"/>
            </a:rPr>
            <a:t>In-Person Public Consultation</a:t>
          </a:r>
        </a:p>
      </dsp:txBody>
      <dsp:txXfrm>
        <a:off x="3096493" y="229919"/>
        <a:ext cx="1774328" cy="1002799"/>
      </dsp:txXfrm>
    </dsp:sp>
    <dsp:sp modelId="{A7058671-1F05-4E81-BAF9-ADC7339A4BDE}">
      <dsp:nvSpPr>
        <dsp:cNvPr id="0" name=""/>
        <dsp:cNvSpPr/>
      </dsp:nvSpPr>
      <dsp:spPr>
        <a:xfrm>
          <a:off x="4969688" y="101636"/>
          <a:ext cx="2175068" cy="839576"/>
        </a:xfrm>
        <a:prstGeom prst="chevron">
          <a:avLst>
            <a:gd name="adj" fmla="val 4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42AF8D-A4D7-4B62-B43A-F477C5697676}">
      <dsp:nvSpPr>
        <dsp:cNvPr id="0" name=""/>
        <dsp:cNvSpPr/>
      </dsp:nvSpPr>
      <dsp:spPr>
        <a:xfrm>
          <a:off x="5549706" y="198721"/>
          <a:ext cx="1836724" cy="1065195"/>
        </a:xfrm>
        <a:prstGeom prst="roundRect">
          <a:avLst>
            <a:gd name="adj" fmla="val 10000"/>
          </a:avLst>
        </a:prstGeom>
        <a:solidFill>
          <a:schemeClr val="lt1">
            <a:alpha val="90000"/>
            <a:hueOff val="0"/>
            <a:satOff val="0"/>
            <a:lumOff val="0"/>
            <a:alphaOff val="0"/>
          </a:schemeClr>
        </a:solidFill>
        <a:ln w="12700" cap="flat" cmpd="sng" algn="ctr">
          <a:solidFill>
            <a:srgbClr val="FFAB0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l" defTabSz="889000">
            <a:lnSpc>
              <a:spcPct val="90000"/>
            </a:lnSpc>
            <a:spcBef>
              <a:spcPct val="0"/>
            </a:spcBef>
            <a:spcAft>
              <a:spcPct val="35000"/>
            </a:spcAft>
            <a:buNone/>
          </a:pPr>
          <a:r>
            <a:rPr lang="it-IT" sz="2000" b="1"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Oct. 2022</a:t>
          </a:r>
        </a:p>
        <a:p>
          <a:pPr marL="0" lvl="0" indent="0" algn="l" defTabSz="711200">
            <a:lnSpc>
              <a:spcPct val="90000"/>
            </a:lnSpc>
            <a:spcBef>
              <a:spcPct val="0"/>
            </a:spcBef>
            <a:spcAft>
              <a:spcPct val="35000"/>
            </a:spcAft>
            <a:buFont typeface="Arial" panose="020B0604020202020204" pitchFamily="34" charset="0"/>
            <a:buChar char="•"/>
          </a:pPr>
          <a:r>
            <a:rPr lang="en-US"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 Progress Report on Tax Certainty Aspects of Amount A of Pillar One</a:t>
          </a:r>
          <a:endParaRPr lang="it-IT"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5580904" y="229919"/>
        <a:ext cx="1774328" cy="10027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3C0E9F-5757-4A9E-825B-B006BCDA2247}">
      <dsp:nvSpPr>
        <dsp:cNvPr id="0" name=""/>
        <dsp:cNvSpPr/>
      </dsp:nvSpPr>
      <dsp:spPr>
        <a:xfrm>
          <a:off x="0" y="89194"/>
          <a:ext cx="2175068" cy="839576"/>
        </a:xfrm>
        <a:prstGeom prst="chevron">
          <a:avLst>
            <a:gd name="adj" fmla="val 40000"/>
          </a:avLst>
        </a:prstGeom>
        <a:solidFill>
          <a:srgbClr val="2C36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1A67B35-35B4-40F8-9052-99CF7F127F8E}">
      <dsp:nvSpPr>
        <dsp:cNvPr id="0" name=""/>
        <dsp:cNvSpPr/>
      </dsp:nvSpPr>
      <dsp:spPr>
        <a:xfrm>
          <a:off x="580883" y="198721"/>
          <a:ext cx="1836724" cy="1065195"/>
        </a:xfrm>
        <a:prstGeom prst="roundRect">
          <a:avLst>
            <a:gd name="adj" fmla="val 10000"/>
          </a:avLst>
        </a:prstGeom>
        <a:solidFill>
          <a:schemeClr val="lt1">
            <a:alpha val="90000"/>
            <a:hueOff val="0"/>
            <a:satOff val="0"/>
            <a:lumOff val="0"/>
            <a:alphaOff val="0"/>
          </a:schemeClr>
        </a:solidFill>
        <a:ln w="12700" cap="flat" cmpd="sng" algn="ctr">
          <a:solidFill>
            <a:srgbClr val="FFAB0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l" defTabSz="889000">
            <a:lnSpc>
              <a:spcPct val="90000"/>
            </a:lnSpc>
            <a:spcBef>
              <a:spcPct val="0"/>
            </a:spcBef>
            <a:spcAft>
              <a:spcPct val="35000"/>
            </a:spcAft>
            <a:buNone/>
          </a:pPr>
          <a:r>
            <a:rPr lang="en-AU" sz="2000" b="1" kern="1200" noProof="0" dirty="0">
              <a:latin typeface="Arial" panose="020B0604020202020204" pitchFamily="34" charset="0"/>
              <a:cs typeface="Arial" panose="020B0604020202020204" pitchFamily="34" charset="0"/>
            </a:rPr>
            <a:t>March 2022</a:t>
          </a:r>
        </a:p>
        <a:p>
          <a:pPr marL="171450" lvl="1" indent="-171450" algn="l" defTabSz="711200">
            <a:lnSpc>
              <a:spcPct val="90000"/>
            </a:lnSpc>
            <a:spcBef>
              <a:spcPct val="0"/>
            </a:spcBef>
            <a:spcAft>
              <a:spcPct val="15000"/>
            </a:spcAft>
            <a:buChar char="•"/>
          </a:pPr>
          <a:r>
            <a:rPr lang="en-AU" sz="1600" kern="1200" noProof="0" dirty="0">
              <a:latin typeface="Arial" panose="020B0604020202020204" pitchFamily="34" charset="0"/>
              <a:cs typeface="Arial" panose="020B0604020202020204" pitchFamily="34" charset="0"/>
            </a:rPr>
            <a:t>Commentary to the Model GloBE Rules</a:t>
          </a:r>
        </a:p>
      </dsp:txBody>
      <dsp:txXfrm>
        <a:off x="612081" y="229919"/>
        <a:ext cx="1774328" cy="1002799"/>
      </dsp:txXfrm>
    </dsp:sp>
    <dsp:sp modelId="{60EF072E-F126-48D2-B34D-A6CA8D7FF434}">
      <dsp:nvSpPr>
        <dsp:cNvPr id="0" name=""/>
        <dsp:cNvSpPr/>
      </dsp:nvSpPr>
      <dsp:spPr>
        <a:xfrm>
          <a:off x="2472596" y="101636"/>
          <a:ext cx="2175068" cy="839576"/>
        </a:xfrm>
        <a:prstGeom prst="chevron">
          <a:avLst>
            <a:gd name="adj" fmla="val 40000"/>
          </a:avLst>
        </a:prstGeom>
        <a:solidFill>
          <a:srgbClr val="2C36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F03F63-835A-45F2-9E06-3608287FF2A3}">
      <dsp:nvSpPr>
        <dsp:cNvPr id="0" name=""/>
        <dsp:cNvSpPr/>
      </dsp:nvSpPr>
      <dsp:spPr>
        <a:xfrm>
          <a:off x="3060354" y="198721"/>
          <a:ext cx="1836724" cy="1065195"/>
        </a:xfrm>
        <a:prstGeom prst="roundRect">
          <a:avLst>
            <a:gd name="adj" fmla="val 10000"/>
          </a:avLst>
        </a:prstGeom>
        <a:solidFill>
          <a:schemeClr val="lt1">
            <a:alpha val="90000"/>
            <a:hueOff val="0"/>
            <a:satOff val="0"/>
            <a:lumOff val="0"/>
            <a:alphaOff val="0"/>
          </a:schemeClr>
        </a:solidFill>
        <a:ln w="12700" cap="flat" cmpd="sng" algn="ctr">
          <a:solidFill>
            <a:srgbClr val="FFAB0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l" defTabSz="889000">
            <a:lnSpc>
              <a:spcPct val="90000"/>
            </a:lnSpc>
            <a:spcBef>
              <a:spcPct val="0"/>
            </a:spcBef>
            <a:spcAft>
              <a:spcPct val="35000"/>
            </a:spcAft>
            <a:buNone/>
          </a:pPr>
          <a:r>
            <a:rPr lang="it-IT" sz="2000" b="1"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Ongoing</a:t>
          </a:r>
        </a:p>
        <a:p>
          <a:pPr marL="171450" lvl="1" indent="0" algn="l" defTabSz="711200">
            <a:lnSpc>
              <a:spcPct val="90000"/>
            </a:lnSpc>
            <a:spcBef>
              <a:spcPct val="0"/>
            </a:spcBef>
            <a:spcAft>
              <a:spcPct val="15000"/>
            </a:spcAft>
            <a:buChar char="•"/>
          </a:pPr>
          <a:r>
            <a:rPr lang="it-IT" sz="1600" kern="1200" noProof="0" dirty="0">
              <a:solidFill>
                <a:prstClr val="black">
                  <a:hueOff val="0"/>
                  <a:satOff val="0"/>
                  <a:lumOff val="0"/>
                  <a:alphaOff val="0"/>
                </a:prstClr>
              </a:solidFill>
              <a:latin typeface="Arial" panose="020B0604020202020204" pitchFamily="34" charset="0"/>
              <a:ea typeface="+mn-ea"/>
              <a:cs typeface="Arial" panose="020B0604020202020204" pitchFamily="34" charset="0"/>
            </a:rPr>
            <a:t> GloBE Implementation Framework</a:t>
          </a:r>
          <a:endParaRPr lang="en-AU" sz="1600" kern="1200" noProof="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3091552" y="229919"/>
        <a:ext cx="1774328" cy="1002799"/>
      </dsp:txXfrm>
    </dsp:sp>
    <dsp:sp modelId="{A7058671-1F05-4E81-BAF9-ADC7339A4BDE}">
      <dsp:nvSpPr>
        <dsp:cNvPr id="0" name=""/>
        <dsp:cNvSpPr/>
      </dsp:nvSpPr>
      <dsp:spPr>
        <a:xfrm>
          <a:off x="4957007" y="101636"/>
          <a:ext cx="2175068" cy="839576"/>
        </a:xfrm>
        <a:prstGeom prst="chevron">
          <a:avLst>
            <a:gd name="adj" fmla="val 40000"/>
          </a:avLst>
        </a:prstGeom>
        <a:solidFill>
          <a:srgbClr val="2C36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42AF8D-A4D7-4B62-B43A-F477C5697676}">
      <dsp:nvSpPr>
        <dsp:cNvPr id="0" name=""/>
        <dsp:cNvSpPr/>
      </dsp:nvSpPr>
      <dsp:spPr>
        <a:xfrm>
          <a:off x="5544766" y="198721"/>
          <a:ext cx="1836724" cy="1065195"/>
        </a:xfrm>
        <a:prstGeom prst="roundRect">
          <a:avLst>
            <a:gd name="adj" fmla="val 10000"/>
          </a:avLst>
        </a:prstGeom>
        <a:solidFill>
          <a:schemeClr val="lt1">
            <a:alpha val="90000"/>
            <a:hueOff val="0"/>
            <a:satOff val="0"/>
            <a:lumOff val="0"/>
            <a:alphaOff val="0"/>
          </a:schemeClr>
        </a:solidFill>
        <a:ln w="12700" cap="flat" cmpd="sng" algn="ctr">
          <a:solidFill>
            <a:srgbClr val="FFAB0C"/>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0" lvl="0" indent="0" algn="l" defTabSz="889000">
            <a:lnSpc>
              <a:spcPct val="90000"/>
            </a:lnSpc>
            <a:spcBef>
              <a:spcPct val="0"/>
            </a:spcBef>
            <a:spcAft>
              <a:spcPct val="35000"/>
            </a:spcAft>
            <a:buNone/>
          </a:pPr>
          <a:r>
            <a:rPr lang="it-IT" sz="2000" b="1"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Ongoing</a:t>
          </a:r>
        </a:p>
        <a:p>
          <a:pPr marL="0" lvl="0" indent="0" algn="l" defTabSz="711200">
            <a:lnSpc>
              <a:spcPct val="90000"/>
            </a:lnSpc>
            <a:spcBef>
              <a:spcPct val="0"/>
            </a:spcBef>
            <a:spcAft>
              <a:spcPct val="35000"/>
            </a:spcAft>
            <a:buFont typeface="Arial" panose="020B0604020202020204" pitchFamily="34" charset="0"/>
            <a:buChar char="•"/>
          </a:pPr>
          <a:r>
            <a:rPr lang="en-US"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 Development of safe harbours, simplifications, Exch. Information</a:t>
          </a:r>
          <a:endParaRPr lang="it-IT" sz="16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5575964" y="229919"/>
        <a:ext cx="1774328" cy="100279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FC46C5-00B9-4950-B9BE-AA89E52FE8F1}">
      <dsp:nvSpPr>
        <dsp:cNvPr id="0" name=""/>
        <dsp:cNvSpPr/>
      </dsp:nvSpPr>
      <dsp:spPr>
        <a:xfrm>
          <a:off x="0" y="0"/>
          <a:ext cx="3325135" cy="3325135"/>
        </a:xfrm>
        <a:prstGeom prst="pie">
          <a:avLst>
            <a:gd name="adj1" fmla="val 5400000"/>
            <a:gd name="adj2" fmla="val 16200000"/>
          </a:avLst>
        </a:prstGeom>
        <a:solidFill>
          <a:srgbClr val="2C36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29977B-3B17-442A-9F29-36DC5A03630F}">
      <dsp:nvSpPr>
        <dsp:cNvPr id="0" name=""/>
        <dsp:cNvSpPr/>
      </dsp:nvSpPr>
      <dsp:spPr>
        <a:xfrm>
          <a:off x="1662567" y="0"/>
          <a:ext cx="5729698" cy="332513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en-US" sz="1200" kern="1200" dirty="0">
              <a:latin typeface="Arial" panose="020B0604020202020204" pitchFamily="34" charset="0"/>
              <a:cs typeface="Arial" panose="020B0604020202020204" pitchFamily="34" charset="0"/>
            </a:rPr>
            <a:t>Responds to a G20 request that the OECD develop a framework for the automatic exchange of information between countries on crypto-assets</a:t>
          </a:r>
          <a:endParaRPr lang="it-IT" sz="1200" kern="1200" dirty="0">
            <a:latin typeface="Arial" panose="020B0604020202020204" pitchFamily="34" charset="0"/>
            <a:cs typeface="Arial" panose="020B0604020202020204" pitchFamily="34" charset="0"/>
          </a:endParaRPr>
        </a:p>
      </dsp:txBody>
      <dsp:txXfrm>
        <a:off x="1662567" y="0"/>
        <a:ext cx="5729698" cy="415642"/>
      </dsp:txXfrm>
    </dsp:sp>
    <dsp:sp modelId="{AFE6A0FA-B31C-44CA-8BF7-ED7D17D3ABB4}">
      <dsp:nvSpPr>
        <dsp:cNvPr id="0" name=""/>
        <dsp:cNvSpPr/>
      </dsp:nvSpPr>
      <dsp:spPr>
        <a:xfrm>
          <a:off x="279839" y="415642"/>
          <a:ext cx="2743236" cy="2743236"/>
        </a:xfrm>
        <a:prstGeom prst="pie">
          <a:avLst>
            <a:gd name="adj1" fmla="val 5400000"/>
            <a:gd name="adj2" fmla="val 1620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3C6A8C-C131-495B-9E6F-5EB3214879B1}">
      <dsp:nvSpPr>
        <dsp:cNvPr id="0" name=""/>
        <dsp:cNvSpPr/>
      </dsp:nvSpPr>
      <dsp:spPr>
        <a:xfrm>
          <a:off x="1662567" y="415642"/>
          <a:ext cx="5729698" cy="274323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Released in October 2022, CARF will ensure:</a:t>
          </a:r>
          <a:endParaRPr lang="it-IT" sz="1800" kern="1200" dirty="0">
            <a:latin typeface="Arial" panose="020B0604020202020204" pitchFamily="34" charset="0"/>
            <a:cs typeface="Arial" panose="020B0604020202020204" pitchFamily="34" charset="0"/>
          </a:endParaRPr>
        </a:p>
      </dsp:txBody>
      <dsp:txXfrm>
        <a:off x="1662567" y="415642"/>
        <a:ext cx="5729698" cy="415643"/>
      </dsp:txXfrm>
    </dsp:sp>
    <dsp:sp modelId="{86DFC225-3B0E-4BE4-9BAE-7CD970B128E7}">
      <dsp:nvSpPr>
        <dsp:cNvPr id="0" name=""/>
        <dsp:cNvSpPr/>
      </dsp:nvSpPr>
      <dsp:spPr>
        <a:xfrm>
          <a:off x="581899" y="831286"/>
          <a:ext cx="2161336" cy="2161336"/>
        </a:xfrm>
        <a:prstGeom prst="pie">
          <a:avLst>
            <a:gd name="adj1" fmla="val 5400000"/>
            <a:gd name="adj2" fmla="val 1620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FBC8E6-015D-453F-84A8-91FB71DE2FDE}">
      <dsp:nvSpPr>
        <dsp:cNvPr id="0" name=""/>
        <dsp:cNvSpPr/>
      </dsp:nvSpPr>
      <dsp:spPr>
        <a:xfrm>
          <a:off x="1662567" y="831286"/>
          <a:ext cx="5729698" cy="216133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it-IT" sz="1800" kern="1200" dirty="0">
              <a:latin typeface="Arial" panose="020B0604020202020204" pitchFamily="34" charset="0"/>
              <a:cs typeface="Arial" panose="020B0604020202020204" pitchFamily="34" charset="0"/>
            </a:rPr>
            <a:t>- transparency of crypto-asset transactions</a:t>
          </a:r>
        </a:p>
      </dsp:txBody>
      <dsp:txXfrm>
        <a:off x="1662567" y="831286"/>
        <a:ext cx="5729698" cy="415639"/>
      </dsp:txXfrm>
    </dsp:sp>
    <dsp:sp modelId="{7195FB56-A849-47C7-9606-026EB23631CA}">
      <dsp:nvSpPr>
        <dsp:cNvPr id="0" name=""/>
        <dsp:cNvSpPr/>
      </dsp:nvSpPr>
      <dsp:spPr>
        <a:xfrm>
          <a:off x="872848" y="1246926"/>
          <a:ext cx="1579439" cy="1579439"/>
        </a:xfrm>
        <a:prstGeom prst="pie">
          <a:avLst>
            <a:gd name="adj1" fmla="val 5400000"/>
            <a:gd name="adj2" fmla="val 16200000"/>
          </a:avLst>
        </a:prstGeom>
        <a:solidFill>
          <a:srgbClr val="2C36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CAD0DF-3EB0-4605-8BB1-8ECC8C58B5D7}">
      <dsp:nvSpPr>
        <dsp:cNvPr id="0" name=""/>
        <dsp:cNvSpPr/>
      </dsp:nvSpPr>
      <dsp:spPr>
        <a:xfrm>
          <a:off x="1662567" y="1246926"/>
          <a:ext cx="5729698" cy="157943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 through automatic exchange on an annual basis</a:t>
          </a:r>
          <a:endParaRPr lang="it-IT" sz="1800" kern="1200" dirty="0">
            <a:latin typeface="Arial" panose="020B0604020202020204" pitchFamily="34" charset="0"/>
            <a:cs typeface="Arial" panose="020B0604020202020204" pitchFamily="34" charset="0"/>
          </a:endParaRPr>
        </a:p>
      </dsp:txBody>
      <dsp:txXfrm>
        <a:off x="1662567" y="1246926"/>
        <a:ext cx="5729698" cy="415642"/>
      </dsp:txXfrm>
    </dsp:sp>
    <dsp:sp modelId="{A00128ED-D20E-4CFF-8184-329BF5B7E91E}">
      <dsp:nvSpPr>
        <dsp:cNvPr id="0" name=""/>
        <dsp:cNvSpPr/>
      </dsp:nvSpPr>
      <dsp:spPr>
        <a:xfrm>
          <a:off x="1163798" y="1662568"/>
          <a:ext cx="997539" cy="997539"/>
        </a:xfrm>
        <a:prstGeom prst="pie">
          <a:avLst>
            <a:gd name="adj1" fmla="val 5400000"/>
            <a:gd name="adj2" fmla="val 16200000"/>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9C2EC6-CFB5-442B-8E0E-C422AF40DB9D}">
      <dsp:nvSpPr>
        <dsp:cNvPr id="0" name=""/>
        <dsp:cNvSpPr/>
      </dsp:nvSpPr>
      <dsp:spPr>
        <a:xfrm>
          <a:off x="1662567" y="1662568"/>
          <a:ext cx="5729698" cy="99753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 in a standardized manner similar to the CRS</a:t>
          </a:r>
          <a:endParaRPr lang="it-IT" sz="1800" kern="1200" dirty="0">
            <a:latin typeface="Arial" panose="020B0604020202020204" pitchFamily="34" charset="0"/>
            <a:cs typeface="Arial" panose="020B0604020202020204" pitchFamily="34" charset="0"/>
          </a:endParaRPr>
        </a:p>
      </dsp:txBody>
      <dsp:txXfrm>
        <a:off x="1662567" y="1662568"/>
        <a:ext cx="5729698" cy="415643"/>
      </dsp:txXfrm>
    </dsp:sp>
    <dsp:sp modelId="{7F95639C-954D-4BBE-B60D-19E3515281AD}">
      <dsp:nvSpPr>
        <dsp:cNvPr id="0" name=""/>
        <dsp:cNvSpPr/>
      </dsp:nvSpPr>
      <dsp:spPr>
        <a:xfrm>
          <a:off x="1454748" y="2078212"/>
          <a:ext cx="415639" cy="415639"/>
        </a:xfrm>
        <a:prstGeom prst="pie">
          <a:avLst>
            <a:gd name="adj1" fmla="val 5400000"/>
            <a:gd name="adj2" fmla="val 16200000"/>
          </a:avLst>
        </a:prstGeom>
        <a:solidFill>
          <a:srgbClr val="21572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CCF4DA-DB88-444E-8039-7EA97CDE3334}">
      <dsp:nvSpPr>
        <dsp:cNvPr id="0" name=""/>
        <dsp:cNvSpPr/>
      </dsp:nvSpPr>
      <dsp:spPr>
        <a:xfrm>
          <a:off x="1662567" y="2078212"/>
          <a:ext cx="5729698" cy="41563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Amendments to Common Reporting Standard (CRS) to incorporate work </a:t>
          </a:r>
          <a:r>
            <a:rPr lang="it-IT" sz="1800" kern="1200" dirty="0">
              <a:latin typeface="Arial" panose="020B0604020202020204" pitchFamily="34" charset="0"/>
              <a:cs typeface="Arial" panose="020B0604020202020204" pitchFamily="34" charset="0"/>
            </a:rPr>
            <a:t>done by CARF</a:t>
          </a:r>
        </a:p>
      </dsp:txBody>
      <dsp:txXfrm>
        <a:off x="1662567" y="2078212"/>
        <a:ext cx="5729698" cy="4156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8DED1-0F0E-4C92-A8A7-50EAAF1317F5}">
      <dsp:nvSpPr>
        <dsp:cNvPr id="0" name=""/>
        <dsp:cNvSpPr/>
      </dsp:nvSpPr>
      <dsp:spPr>
        <a:xfrm>
          <a:off x="0" y="0"/>
          <a:ext cx="4076700" cy="1018600"/>
        </a:xfrm>
        <a:prstGeom prst="rect">
          <a:avLst/>
        </a:prstGeom>
        <a:solidFill>
          <a:schemeClr val="accent1">
            <a:lumMod val="50000"/>
          </a:schemeClr>
        </a:solidFill>
        <a:ln>
          <a:solidFill>
            <a:srgbClr val="002060"/>
          </a:solid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Dispute Resolution – Mutual Agreement Procedures (MAP)</a:t>
          </a:r>
          <a:endParaRPr lang="it-IT" sz="1800" b="1" kern="1200" dirty="0">
            <a:latin typeface="Arial" panose="020B0604020202020204" pitchFamily="34" charset="0"/>
            <a:cs typeface="Arial" panose="020B0604020202020204" pitchFamily="34" charset="0"/>
          </a:endParaRPr>
        </a:p>
      </dsp:txBody>
      <dsp:txXfrm>
        <a:off x="0" y="0"/>
        <a:ext cx="4076700" cy="1018600"/>
      </dsp:txXfrm>
    </dsp:sp>
    <dsp:sp modelId="{FB4C17C0-CC95-42B9-853D-DFCF9A6C4961}">
      <dsp:nvSpPr>
        <dsp:cNvPr id="0" name=""/>
        <dsp:cNvSpPr/>
      </dsp:nvSpPr>
      <dsp:spPr>
        <a:xfrm>
          <a:off x="1990" y="1018600"/>
          <a:ext cx="1357572" cy="2139061"/>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panose="020B0604020202020204" pitchFamily="34" charset="0"/>
              <a:cs typeface="Arial" panose="020B0604020202020204" pitchFamily="34" charset="0"/>
            </a:rPr>
            <a:t>Peer Review Process (Action 14) with recommendations made to jurisdictions</a:t>
          </a:r>
          <a:endParaRPr lang="it-IT" sz="1600" kern="1200" dirty="0">
            <a:latin typeface="Arial" panose="020B0604020202020204" pitchFamily="34" charset="0"/>
            <a:cs typeface="Arial" panose="020B0604020202020204" pitchFamily="34" charset="0"/>
          </a:endParaRPr>
        </a:p>
      </dsp:txBody>
      <dsp:txXfrm>
        <a:off x="1990" y="1018600"/>
        <a:ext cx="1357572" cy="2139061"/>
      </dsp:txXfrm>
    </dsp:sp>
    <dsp:sp modelId="{6ED03C17-BBE1-4B47-B046-6F918DBB58FE}">
      <dsp:nvSpPr>
        <dsp:cNvPr id="0" name=""/>
        <dsp:cNvSpPr/>
      </dsp:nvSpPr>
      <dsp:spPr>
        <a:xfrm>
          <a:off x="1359563" y="1018600"/>
          <a:ext cx="1357572" cy="2139061"/>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panose="020B0604020202020204" pitchFamily="34" charset="0"/>
              <a:cs typeface="Arial" panose="020B0604020202020204" pitchFamily="34" charset="0"/>
            </a:rPr>
            <a:t>Country-specific MAP Profiles (Contact Details, Domestic Guidelines, </a:t>
          </a:r>
          <a:r>
            <a:rPr lang="it-IT" sz="1600" kern="1200" dirty="0">
              <a:latin typeface="Arial" panose="020B0604020202020204" pitchFamily="34" charset="0"/>
              <a:cs typeface="Arial" panose="020B0604020202020204" pitchFamily="34" charset="0"/>
            </a:rPr>
            <a:t>Guidance for taxpayers)</a:t>
          </a:r>
        </a:p>
      </dsp:txBody>
      <dsp:txXfrm>
        <a:off x="1359563" y="1018600"/>
        <a:ext cx="1357572" cy="2139061"/>
      </dsp:txXfrm>
    </dsp:sp>
    <dsp:sp modelId="{D504CD06-DB23-433C-AAAC-181246AFAC6C}">
      <dsp:nvSpPr>
        <dsp:cNvPr id="0" name=""/>
        <dsp:cNvSpPr/>
      </dsp:nvSpPr>
      <dsp:spPr>
        <a:xfrm>
          <a:off x="2717136" y="1018600"/>
          <a:ext cx="1357572" cy="2139061"/>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Arial" panose="020B0604020202020204" pitchFamily="34" charset="0"/>
              <a:cs typeface="Arial" panose="020B0604020202020204" pitchFamily="34" charset="0"/>
            </a:rPr>
            <a:t>Data on MAP cases in each jurisdiction released annually.</a:t>
          </a:r>
          <a:endParaRPr lang="it-IT" sz="1600" kern="1200" dirty="0">
            <a:latin typeface="Arial" panose="020B0604020202020204" pitchFamily="34" charset="0"/>
            <a:cs typeface="Arial" panose="020B0604020202020204" pitchFamily="34" charset="0"/>
          </a:endParaRPr>
        </a:p>
      </dsp:txBody>
      <dsp:txXfrm>
        <a:off x="2717136" y="1018600"/>
        <a:ext cx="1357572" cy="2139061"/>
      </dsp:txXfrm>
    </dsp:sp>
    <dsp:sp modelId="{1F4ED85A-626E-457E-BDAC-95D57553B390}">
      <dsp:nvSpPr>
        <dsp:cNvPr id="0" name=""/>
        <dsp:cNvSpPr/>
      </dsp:nvSpPr>
      <dsp:spPr>
        <a:xfrm>
          <a:off x="0" y="3157661"/>
          <a:ext cx="4076700" cy="237673"/>
        </a:xfrm>
        <a:prstGeom prst="rect">
          <a:avLst/>
        </a:prstGeom>
        <a:solidFill>
          <a:srgbClr val="21572F"/>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8DED1-0F0E-4C92-A8A7-50EAAF1317F5}">
      <dsp:nvSpPr>
        <dsp:cNvPr id="0" name=""/>
        <dsp:cNvSpPr/>
      </dsp:nvSpPr>
      <dsp:spPr>
        <a:xfrm>
          <a:off x="0" y="0"/>
          <a:ext cx="4076700" cy="1086135"/>
        </a:xfrm>
        <a:prstGeom prst="rect">
          <a:avLst/>
        </a:prstGeom>
        <a:solidFill>
          <a:schemeClr val="accent1">
            <a:lumMod val="50000"/>
          </a:schemeClr>
        </a:solidFill>
        <a:ln>
          <a:solidFill>
            <a:srgbClr val="002060"/>
          </a:solid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1"/>
              </a:solidFill>
              <a:latin typeface="Arial" panose="020B0604020202020204" pitchFamily="34" charset="0"/>
              <a:cs typeface="Arial" panose="020B0604020202020204" pitchFamily="34" charset="0"/>
            </a:rPr>
            <a:t>Tax Morale Series</a:t>
          </a:r>
          <a:endParaRPr lang="it-IT" sz="2000" b="1" kern="1200" dirty="0">
            <a:solidFill>
              <a:schemeClr val="bg1"/>
            </a:solidFill>
            <a:latin typeface="Arial" panose="020B0604020202020204" pitchFamily="34" charset="0"/>
            <a:cs typeface="Arial" panose="020B0604020202020204" pitchFamily="34" charset="0"/>
          </a:endParaRPr>
        </a:p>
      </dsp:txBody>
      <dsp:txXfrm>
        <a:off x="0" y="0"/>
        <a:ext cx="4076700" cy="1086135"/>
      </dsp:txXfrm>
    </dsp:sp>
    <dsp:sp modelId="{FB4C17C0-CC95-42B9-853D-DFCF9A6C4961}">
      <dsp:nvSpPr>
        <dsp:cNvPr id="0" name=""/>
        <dsp:cNvSpPr/>
      </dsp:nvSpPr>
      <dsp:spPr>
        <a:xfrm>
          <a:off x="1990" y="1086135"/>
          <a:ext cx="1357572" cy="2280885"/>
        </a:xfrm>
        <a:prstGeom prst="rect">
          <a:avLst/>
        </a:prstGeom>
        <a:solidFill>
          <a:schemeClr val="bg1">
            <a:lumMod val="95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002060"/>
              </a:solidFill>
              <a:latin typeface="Arial" panose="020B0604020202020204" pitchFamily="34" charset="0"/>
              <a:cs typeface="Arial" panose="020B0604020202020204" pitchFamily="34" charset="0"/>
            </a:rPr>
            <a:t>Building Trust between Tax Administrations </a:t>
          </a:r>
          <a:r>
            <a:rPr lang="it-IT" sz="1600" kern="1200" dirty="0">
              <a:solidFill>
                <a:srgbClr val="002060"/>
              </a:solidFill>
              <a:latin typeface="Arial" panose="020B0604020202020204" pitchFamily="34" charset="0"/>
              <a:cs typeface="Arial" panose="020B0604020202020204" pitchFamily="34" charset="0"/>
            </a:rPr>
            <a:t>and Large Businesses (2022)</a:t>
          </a:r>
        </a:p>
      </dsp:txBody>
      <dsp:txXfrm>
        <a:off x="1990" y="1086135"/>
        <a:ext cx="1357572" cy="2280885"/>
      </dsp:txXfrm>
    </dsp:sp>
    <dsp:sp modelId="{96154ACA-63DF-4ADE-A71E-597855DEAE43}">
      <dsp:nvSpPr>
        <dsp:cNvPr id="0" name=""/>
        <dsp:cNvSpPr/>
      </dsp:nvSpPr>
      <dsp:spPr>
        <a:xfrm>
          <a:off x="1359563" y="1086135"/>
          <a:ext cx="1357572" cy="2280885"/>
        </a:xfrm>
        <a:prstGeom prst="rect">
          <a:avLst/>
        </a:prstGeom>
        <a:solidFill>
          <a:schemeClr val="bg1">
            <a:lumMod val="95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002060"/>
              </a:solidFill>
              <a:latin typeface="Arial" panose="020B0604020202020204" pitchFamily="34" charset="0"/>
              <a:cs typeface="Arial" panose="020B0604020202020204" pitchFamily="34" charset="0"/>
            </a:rPr>
            <a:t>Mutual trust and communications between tax administrations and large businesses is critical for voluntary compliance</a:t>
          </a:r>
          <a:endParaRPr lang="it-IT" sz="1600" kern="1200" dirty="0">
            <a:solidFill>
              <a:srgbClr val="002060"/>
            </a:solidFill>
            <a:latin typeface="Arial" panose="020B0604020202020204" pitchFamily="34" charset="0"/>
            <a:cs typeface="Arial" panose="020B0604020202020204" pitchFamily="34" charset="0"/>
          </a:endParaRPr>
        </a:p>
      </dsp:txBody>
      <dsp:txXfrm>
        <a:off x="1359563" y="1086135"/>
        <a:ext cx="1357572" cy="2280885"/>
      </dsp:txXfrm>
    </dsp:sp>
    <dsp:sp modelId="{F53E1CF7-8DF9-4AD9-BFCE-BE0D0852D36C}">
      <dsp:nvSpPr>
        <dsp:cNvPr id="0" name=""/>
        <dsp:cNvSpPr/>
      </dsp:nvSpPr>
      <dsp:spPr>
        <a:xfrm>
          <a:off x="2717136" y="1086135"/>
          <a:ext cx="1357572" cy="2280885"/>
        </a:xfrm>
        <a:prstGeom prst="rect">
          <a:avLst/>
        </a:prstGeom>
        <a:solidFill>
          <a:schemeClr val="bg1">
            <a:lumMod val="95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rgbClr val="002060"/>
              </a:solidFill>
              <a:latin typeface="Arial" panose="020B0604020202020204" pitchFamily="34" charset="0"/>
              <a:cs typeface="Arial" panose="020B0604020202020204" pitchFamily="34" charset="0"/>
            </a:rPr>
            <a:t>Report recommends a range of actions to build more effective relationships supporting the development of co-operative compliance relationships and making communication easier</a:t>
          </a:r>
          <a:endParaRPr lang="it-IT" sz="1200" kern="1200" dirty="0">
            <a:solidFill>
              <a:srgbClr val="002060"/>
            </a:solidFill>
            <a:latin typeface="Arial" panose="020B0604020202020204" pitchFamily="34" charset="0"/>
            <a:cs typeface="Arial" panose="020B0604020202020204" pitchFamily="34" charset="0"/>
          </a:endParaRPr>
        </a:p>
      </dsp:txBody>
      <dsp:txXfrm>
        <a:off x="2717136" y="1086135"/>
        <a:ext cx="1357572" cy="2280885"/>
      </dsp:txXfrm>
    </dsp:sp>
    <dsp:sp modelId="{1F4ED85A-626E-457E-BDAC-95D57553B390}">
      <dsp:nvSpPr>
        <dsp:cNvPr id="0" name=""/>
        <dsp:cNvSpPr/>
      </dsp:nvSpPr>
      <dsp:spPr>
        <a:xfrm>
          <a:off x="0" y="3367021"/>
          <a:ext cx="4076700" cy="253431"/>
        </a:xfrm>
        <a:prstGeom prst="rect">
          <a:avLst/>
        </a:prstGeom>
        <a:solidFill>
          <a:srgbClr val="21572F"/>
        </a:solidFill>
        <a:ln>
          <a:noFill/>
        </a:ln>
        <a:effectLst/>
      </dsp:spPr>
      <dsp:style>
        <a:lnRef idx="0">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8DED1-0F0E-4C92-A8A7-50EAAF1317F5}">
      <dsp:nvSpPr>
        <dsp:cNvPr id="0" name=""/>
        <dsp:cNvSpPr/>
      </dsp:nvSpPr>
      <dsp:spPr>
        <a:xfrm>
          <a:off x="0" y="0"/>
          <a:ext cx="4076700" cy="1018600"/>
        </a:xfrm>
        <a:prstGeom prst="rect">
          <a:avLst/>
        </a:prstGeom>
        <a:solidFill>
          <a:schemeClr val="accent1">
            <a:lumMod val="50000"/>
          </a:schemeClr>
        </a:solidFill>
        <a:ln>
          <a:solidFill>
            <a:schemeClr val="bg1">
              <a:lumMod val="95000"/>
            </a:schemeClr>
          </a:solid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Arial" panose="020B0604020202020204" pitchFamily="34" charset="0"/>
              <a:cs typeface="Arial" panose="020B0604020202020204" pitchFamily="34" charset="0"/>
            </a:rPr>
            <a:t>International Compliance Assurance Program (ICAP)</a:t>
          </a:r>
          <a:endParaRPr lang="it-IT" sz="1800" b="1" kern="1200" dirty="0"/>
        </a:p>
      </dsp:txBody>
      <dsp:txXfrm>
        <a:off x="0" y="0"/>
        <a:ext cx="4076700" cy="1018600"/>
      </dsp:txXfrm>
    </dsp:sp>
    <dsp:sp modelId="{FB4C17C0-CC95-42B9-853D-DFCF9A6C4961}">
      <dsp:nvSpPr>
        <dsp:cNvPr id="0" name=""/>
        <dsp:cNvSpPr/>
      </dsp:nvSpPr>
      <dsp:spPr>
        <a:xfrm>
          <a:off x="1990" y="1018600"/>
          <a:ext cx="1357572" cy="2139061"/>
        </a:xfrm>
        <a:prstGeom prst="rect">
          <a:avLst/>
        </a:prstGeom>
        <a:solidFill>
          <a:schemeClr val="bg2"/>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1">
                  <a:lumMod val="50000"/>
                </a:schemeClr>
              </a:solidFill>
              <a:latin typeface="Arial" panose="020B0604020202020204" pitchFamily="34" charset="0"/>
              <a:cs typeface="Arial" panose="020B0604020202020204" pitchFamily="34" charset="0"/>
            </a:rPr>
            <a:t>Co-ordinated risk assessment of an MNE group’s transfer pricing and PE risks</a:t>
          </a:r>
        </a:p>
      </dsp:txBody>
      <dsp:txXfrm>
        <a:off x="1990" y="1018600"/>
        <a:ext cx="1357572" cy="2139061"/>
      </dsp:txXfrm>
    </dsp:sp>
    <dsp:sp modelId="{DDAEC540-EEC4-4CF0-B274-3454FD5E5CE3}">
      <dsp:nvSpPr>
        <dsp:cNvPr id="0" name=""/>
        <dsp:cNvSpPr/>
      </dsp:nvSpPr>
      <dsp:spPr>
        <a:xfrm>
          <a:off x="1359563" y="1018600"/>
          <a:ext cx="1357572" cy="2139061"/>
        </a:xfrm>
        <a:prstGeom prst="rect">
          <a:avLst/>
        </a:prstGeom>
        <a:solidFill>
          <a:schemeClr val="bg2"/>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1">
                  <a:lumMod val="50000"/>
                </a:schemeClr>
              </a:solidFill>
              <a:latin typeface="Arial" panose="020B0604020202020204" pitchFamily="34" charset="0"/>
              <a:cs typeface="Arial" panose="020B0604020202020204" pitchFamily="34" charset="0"/>
            </a:rPr>
            <a:t>Following two pilot programs (2018 &amp; 2019), release of Handbook in 2021</a:t>
          </a:r>
        </a:p>
      </dsp:txBody>
      <dsp:txXfrm>
        <a:off x="1359563" y="1018600"/>
        <a:ext cx="1357572" cy="2139061"/>
      </dsp:txXfrm>
    </dsp:sp>
    <dsp:sp modelId="{37C550D8-7EC0-45A6-AEF9-A2B7F683D156}">
      <dsp:nvSpPr>
        <dsp:cNvPr id="0" name=""/>
        <dsp:cNvSpPr/>
      </dsp:nvSpPr>
      <dsp:spPr>
        <a:xfrm>
          <a:off x="2717136" y="1018600"/>
          <a:ext cx="1357572" cy="2139061"/>
        </a:xfrm>
        <a:prstGeom prst="rect">
          <a:avLst/>
        </a:prstGeom>
        <a:solidFill>
          <a:schemeClr val="bg2"/>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1">
                  <a:lumMod val="50000"/>
                </a:schemeClr>
              </a:solidFill>
              <a:latin typeface="Arial" panose="020B0604020202020204" pitchFamily="34" charset="0"/>
              <a:cs typeface="Arial" panose="020B0604020202020204" pitchFamily="34" charset="0"/>
            </a:rPr>
            <a:t>Next rounds for applications by MNEs: 31.03.2023 and 30.09.2023</a:t>
          </a:r>
        </a:p>
      </dsp:txBody>
      <dsp:txXfrm>
        <a:off x="2717136" y="1018600"/>
        <a:ext cx="1357572" cy="2139061"/>
      </dsp:txXfrm>
    </dsp:sp>
    <dsp:sp modelId="{1F4ED85A-626E-457E-BDAC-95D57553B390}">
      <dsp:nvSpPr>
        <dsp:cNvPr id="0" name=""/>
        <dsp:cNvSpPr/>
      </dsp:nvSpPr>
      <dsp:spPr>
        <a:xfrm>
          <a:off x="0" y="3157661"/>
          <a:ext cx="4076700" cy="237673"/>
        </a:xfrm>
        <a:prstGeom prst="rect">
          <a:avLst/>
        </a:prstGeom>
        <a:solidFill>
          <a:srgbClr val="21572F"/>
        </a:solidFill>
        <a:ln>
          <a:noFill/>
        </a:ln>
        <a:effectLst/>
      </dsp:spPr>
      <dsp:style>
        <a:lnRef idx="0">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8DED1-0F0E-4C92-A8A7-50EAAF1317F5}">
      <dsp:nvSpPr>
        <dsp:cNvPr id="0" name=""/>
        <dsp:cNvSpPr/>
      </dsp:nvSpPr>
      <dsp:spPr>
        <a:xfrm>
          <a:off x="0" y="0"/>
          <a:ext cx="4076700" cy="1018600"/>
        </a:xfrm>
        <a:prstGeom prst="rect">
          <a:avLst/>
        </a:prstGeom>
        <a:solidFill>
          <a:schemeClr val="accent1">
            <a:lumMod val="50000"/>
          </a:schemeClr>
        </a:solidFill>
        <a:ln>
          <a:solidFill>
            <a:schemeClr val="accent1">
              <a:lumMod val="50000"/>
            </a:schemeClr>
          </a:solid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1"/>
              </a:solidFill>
              <a:latin typeface="Arial" panose="020B0604020202020204" pitchFamily="34" charset="0"/>
              <a:cs typeface="Arial" panose="020B0604020202020204" pitchFamily="34" charset="0"/>
            </a:rPr>
            <a:t>Other Reports</a:t>
          </a:r>
          <a:endParaRPr lang="it-IT" sz="1800" b="1" kern="1200" dirty="0">
            <a:solidFill>
              <a:schemeClr val="bg1"/>
            </a:solidFill>
          </a:endParaRPr>
        </a:p>
      </dsp:txBody>
      <dsp:txXfrm>
        <a:off x="0" y="0"/>
        <a:ext cx="4076700" cy="1018600"/>
      </dsp:txXfrm>
    </dsp:sp>
    <dsp:sp modelId="{FB4C17C0-CC95-42B9-853D-DFCF9A6C4961}">
      <dsp:nvSpPr>
        <dsp:cNvPr id="0" name=""/>
        <dsp:cNvSpPr/>
      </dsp:nvSpPr>
      <dsp:spPr>
        <a:xfrm>
          <a:off x="1990" y="1018600"/>
          <a:ext cx="1357572" cy="2139061"/>
        </a:xfrm>
        <a:prstGeom prst="rect">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1">
                  <a:lumMod val="50000"/>
                </a:schemeClr>
              </a:solidFill>
              <a:latin typeface="Arial" panose="020B0604020202020204" pitchFamily="34" charset="0"/>
              <a:cs typeface="Arial" panose="020B0604020202020204" pitchFamily="34" charset="0"/>
            </a:rPr>
            <a:t>Bilateral Advance Pricing Arrangement Manual (September 2022)</a:t>
          </a:r>
        </a:p>
      </dsp:txBody>
      <dsp:txXfrm>
        <a:off x="1990" y="1018600"/>
        <a:ext cx="1357572" cy="2139061"/>
      </dsp:txXfrm>
    </dsp:sp>
    <dsp:sp modelId="{ACC77748-B886-40C8-9DF7-075C7A9F240A}">
      <dsp:nvSpPr>
        <dsp:cNvPr id="0" name=""/>
        <dsp:cNvSpPr/>
      </dsp:nvSpPr>
      <dsp:spPr>
        <a:xfrm>
          <a:off x="1359563" y="1018600"/>
          <a:ext cx="1357572" cy="2139061"/>
        </a:xfrm>
        <a:prstGeom prst="rect">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1">
                  <a:lumMod val="50000"/>
                </a:schemeClr>
              </a:solidFill>
              <a:latin typeface="Arial" panose="020B0604020202020204" pitchFamily="34" charset="0"/>
              <a:cs typeface="Arial" panose="020B0604020202020204" pitchFamily="34" charset="0"/>
            </a:rPr>
            <a:t>OECD/IMF 2019 Progress Report on Tax Certainty</a:t>
          </a:r>
        </a:p>
      </dsp:txBody>
      <dsp:txXfrm>
        <a:off x="1359563" y="1018600"/>
        <a:ext cx="1357572" cy="2139061"/>
      </dsp:txXfrm>
    </dsp:sp>
    <dsp:sp modelId="{D6728EEE-9EB2-47DD-BB0D-61089728FB7F}">
      <dsp:nvSpPr>
        <dsp:cNvPr id="0" name=""/>
        <dsp:cNvSpPr/>
      </dsp:nvSpPr>
      <dsp:spPr>
        <a:xfrm>
          <a:off x="2717136" y="1018600"/>
          <a:ext cx="1357572" cy="2139061"/>
        </a:xfrm>
        <a:prstGeom prst="rect">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accent1">
                  <a:lumMod val="50000"/>
                </a:schemeClr>
              </a:solidFill>
              <a:latin typeface="Arial" panose="020B0604020202020204" pitchFamily="34" charset="0"/>
              <a:cs typeface="Arial" panose="020B0604020202020204" pitchFamily="34" charset="0"/>
            </a:rPr>
            <a:t>Joint Audit 2019 – Enhancing Tax Co-operation and Improving Tax Certainty</a:t>
          </a:r>
          <a:endParaRPr lang="it-IT" sz="1600" kern="1200" dirty="0">
            <a:solidFill>
              <a:schemeClr val="accent1">
                <a:lumMod val="50000"/>
              </a:schemeClr>
            </a:solidFill>
            <a:latin typeface="Arial" panose="020B0604020202020204" pitchFamily="34" charset="0"/>
            <a:cs typeface="Arial" panose="020B0604020202020204" pitchFamily="34" charset="0"/>
          </a:endParaRPr>
        </a:p>
      </dsp:txBody>
      <dsp:txXfrm>
        <a:off x="2717136" y="1018600"/>
        <a:ext cx="1357572" cy="2139061"/>
      </dsp:txXfrm>
    </dsp:sp>
    <dsp:sp modelId="{1F4ED85A-626E-457E-BDAC-95D57553B390}">
      <dsp:nvSpPr>
        <dsp:cNvPr id="0" name=""/>
        <dsp:cNvSpPr/>
      </dsp:nvSpPr>
      <dsp:spPr>
        <a:xfrm>
          <a:off x="0" y="3157661"/>
          <a:ext cx="4076700" cy="237673"/>
        </a:xfrm>
        <a:prstGeom prst="rect">
          <a:avLst/>
        </a:prstGeom>
        <a:solidFill>
          <a:srgbClr val="21572F"/>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2A1D23-DFD2-4E3A-80ED-4632F156F2AF}" type="datetimeFigureOut">
              <a:rPr lang="en-US" smtClean="0"/>
              <a:t>11/18/2022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6F7E0-DF71-4FB3-91ED-705ACC1A5C76}" type="slidenum">
              <a:rPr lang="en-US" smtClean="0"/>
              <a:t>‹#›</a:t>
            </a:fld>
            <a:endParaRPr lang="en-US"/>
          </a:p>
        </p:txBody>
      </p:sp>
    </p:spTree>
    <p:extLst>
      <p:ext uri="{BB962C8B-B14F-4D97-AF65-F5344CB8AC3E}">
        <p14:creationId xmlns:p14="http://schemas.microsoft.com/office/powerpoint/2010/main" val="1785223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1D4155-19F7-4EC2-B57F-05A4F40F2C8D}"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0568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8B257B-FC48-4E75-9A76-8D0FA90C2207}"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8627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71600" y="1143000"/>
            <a:ext cx="411480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4D60B9BE-4696-4B6E-8E8E-A1376D432318}" type="slidenum">
              <a:rPr lang="en-GB" smtClean="0"/>
              <a:t>30</a:t>
            </a:fld>
            <a:endParaRPr lang="en-GB"/>
          </a:p>
        </p:txBody>
      </p:sp>
    </p:spTree>
    <p:extLst>
      <p:ext uri="{BB962C8B-B14F-4D97-AF65-F5344CB8AC3E}">
        <p14:creationId xmlns:p14="http://schemas.microsoft.com/office/powerpoint/2010/main" val="4240950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Opinion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968" y="639100"/>
            <a:ext cx="8185593" cy="1162050"/>
          </a:xfrm>
        </p:spPr>
        <p:txBody>
          <a:bodyPr anchor="b">
            <a:noAutofit/>
          </a:bodyPr>
          <a:lstStyle>
            <a:lvl1pPr algn="l">
              <a:lnSpc>
                <a:spcPct val="80000"/>
              </a:lnSpc>
              <a:defRPr sz="3000" b="0" i="0">
                <a:solidFill>
                  <a:srgbClr val="008EE0"/>
                </a:solidFill>
                <a:latin typeface="Calibri Light"/>
                <a:cs typeface="Calibri Light"/>
              </a:defRPr>
            </a:lvl1pPr>
          </a:lstStyle>
          <a:p>
            <a:r>
              <a:rPr lang="en-US" dirty="0"/>
              <a:t>Click to edit </a:t>
            </a:r>
            <a:br>
              <a:rPr lang="en-US" dirty="0"/>
            </a:br>
            <a:r>
              <a:rPr lang="en-US" dirty="0"/>
              <a:t>Master title style</a:t>
            </a:r>
          </a:p>
        </p:txBody>
      </p:sp>
      <p:sp>
        <p:nvSpPr>
          <p:cNvPr id="4" name="Text Placeholder 3"/>
          <p:cNvSpPr>
            <a:spLocks noGrp="1"/>
          </p:cNvSpPr>
          <p:nvPr>
            <p:ph type="body" sz="half" idx="2"/>
          </p:nvPr>
        </p:nvSpPr>
        <p:spPr>
          <a:xfrm>
            <a:off x="3667761" y="1998971"/>
            <a:ext cx="5130800" cy="4249113"/>
          </a:xfrm>
        </p:spPr>
        <p:txBody>
          <a:bodyPr>
            <a:normAutofit/>
          </a:bodyPr>
          <a:lstStyle>
            <a:lvl1pPr marL="214313" indent="-214313">
              <a:buClrTx/>
              <a:buSzPct val="100000"/>
              <a:buFontTx/>
              <a:buBlip>
                <a:blip r:embed="rId2"/>
              </a:buBlip>
              <a:defRPr sz="1200">
                <a:solidFill>
                  <a:schemeClr val="tx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a:t>Click to edit Master text styles</a:t>
            </a:r>
          </a:p>
        </p:txBody>
      </p:sp>
      <p:sp>
        <p:nvSpPr>
          <p:cNvPr id="11" name="Picture Placeholder 2"/>
          <p:cNvSpPr>
            <a:spLocks noGrp="1"/>
          </p:cNvSpPr>
          <p:nvPr>
            <p:ph type="pic" idx="1"/>
          </p:nvPr>
        </p:nvSpPr>
        <p:spPr>
          <a:xfrm>
            <a:off x="130255" y="2001172"/>
            <a:ext cx="3415585" cy="424691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8" name="Rectangle 7"/>
          <p:cNvSpPr/>
          <p:nvPr userDrawn="1"/>
        </p:nvSpPr>
        <p:spPr>
          <a:xfrm>
            <a:off x="-16834" y="-35511"/>
            <a:ext cx="627253" cy="166941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9" name="Footer Placeholder 2"/>
          <p:cNvSpPr>
            <a:spLocks noGrp="1"/>
          </p:cNvSpPr>
          <p:nvPr>
            <p:ph type="ftr" sz="quarter" idx="11"/>
          </p:nvPr>
        </p:nvSpPr>
        <p:spPr>
          <a:xfrm>
            <a:off x="127370" y="6356352"/>
            <a:ext cx="2895600" cy="365125"/>
          </a:xfrm>
          <a:prstGeom prst="rect">
            <a:avLst/>
          </a:prstGeom>
        </p:spPr>
        <p:txBody>
          <a:bodyPr/>
          <a:lstStyle>
            <a:lvl1pPr>
              <a:defRPr>
                <a:solidFill>
                  <a:schemeClr val="tx1"/>
                </a:solidFill>
              </a:defRPr>
            </a:lvl1pPr>
          </a:lstStyle>
          <a:p>
            <a:endParaRPr lang="en-US" dirty="0"/>
          </a:p>
        </p:txBody>
      </p:sp>
      <p:sp>
        <p:nvSpPr>
          <p:cNvPr id="10" name="Slide Number Placeholder 3"/>
          <p:cNvSpPr>
            <a:spLocks noGrp="1"/>
          </p:cNvSpPr>
          <p:nvPr>
            <p:ph type="sldNum" sz="quarter" idx="12"/>
          </p:nvPr>
        </p:nvSpPr>
        <p:spPr>
          <a:xfrm>
            <a:off x="5677319" y="6356352"/>
            <a:ext cx="3349980" cy="365125"/>
          </a:xfrm>
          <a:prstGeom prst="rect">
            <a:avLst/>
          </a:prstGeom>
        </p:spPr>
        <p:txBody>
          <a:bodyPr/>
          <a:lstStyle>
            <a:lvl1pPr algn="r">
              <a:defRPr>
                <a:solidFill>
                  <a:srgbClr val="394C57"/>
                </a:solidFill>
              </a:defRPr>
            </a:lvl1pPr>
          </a:lstStyle>
          <a:p>
            <a:fld id="{2066355A-084C-D24E-9AD2-7E4FC41EA627}" type="slidenum">
              <a:rPr lang="en-US" smtClean="0"/>
              <a:pPr/>
              <a:t>‹#›</a:t>
            </a:fld>
            <a:r>
              <a:rPr lang="en-US" dirty="0"/>
              <a:t>Piergiorgio Valente</a:t>
            </a:r>
          </a:p>
        </p:txBody>
      </p:sp>
    </p:spTree>
    <p:extLst>
      <p:ext uri="{BB962C8B-B14F-4D97-AF65-F5344CB8AC3E}">
        <p14:creationId xmlns:p14="http://schemas.microsoft.com/office/powerpoint/2010/main" val="2058965378"/>
      </p:ext>
    </p:extLst>
  </p:cSld>
  <p:clrMapOvr>
    <a:masterClrMapping/>
  </p:clrMapOvr>
  <p:extLst>
    <p:ext uri="{DCECCB84-F9BA-43D5-87BE-67443E8EF086}">
      <p15:sldGuideLst xmlns:p15="http://schemas.microsoft.com/office/powerpoint/2012/main">
        <p15:guide id="1" orient="horz" pos="2160">
          <p15:clr>
            <a:srgbClr val="FBAE40"/>
          </p15:clr>
        </p15:guide>
        <p15:guide id="2"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FE FinalPage">
    <p:bg>
      <p:bgPr>
        <a:solidFill>
          <a:schemeClr val="tx2"/>
        </a:solidFill>
        <a:effectLst/>
      </p:bgPr>
    </p:bg>
    <p:spTree>
      <p:nvGrpSpPr>
        <p:cNvPr id="1" name=""/>
        <p:cNvGrpSpPr/>
        <p:nvPr/>
      </p:nvGrpSpPr>
      <p:grpSpPr>
        <a:xfrm>
          <a:off x="0" y="0"/>
          <a:ext cx="0" cy="0"/>
          <a:chOff x="0" y="0"/>
          <a:chExt cx="0" cy="0"/>
        </a:xfrm>
      </p:grpSpPr>
      <p:sp>
        <p:nvSpPr>
          <p:cNvPr id="10" name="Text Placeholder 8"/>
          <p:cNvSpPr>
            <a:spLocks noGrp="1"/>
          </p:cNvSpPr>
          <p:nvPr>
            <p:ph type="body" sz="quarter" idx="10" hasCustomPrompt="1"/>
          </p:nvPr>
        </p:nvSpPr>
        <p:spPr>
          <a:xfrm>
            <a:off x="1389088" y="3040471"/>
            <a:ext cx="2616200" cy="280794"/>
          </a:xfrm>
        </p:spPr>
        <p:txBody>
          <a:bodyPr>
            <a:noAutofit/>
          </a:bodyPr>
          <a:lstStyle>
            <a:lvl1pPr marL="0" indent="0">
              <a:lnSpc>
                <a:spcPct val="90000"/>
              </a:lnSpc>
              <a:buNone/>
              <a:defRPr sz="1125">
                <a:solidFill>
                  <a:schemeClr val="bg1"/>
                </a:solidFill>
              </a:defRPr>
            </a:lvl1pPr>
          </a:lstStyle>
          <a:p>
            <a:pPr lvl="0"/>
            <a:r>
              <a:rPr lang="en-US" dirty="0"/>
              <a:t>CFE Office</a:t>
            </a:r>
          </a:p>
        </p:txBody>
      </p:sp>
      <p:sp>
        <p:nvSpPr>
          <p:cNvPr id="12" name="Text Placeholder 8"/>
          <p:cNvSpPr>
            <a:spLocks noGrp="1"/>
          </p:cNvSpPr>
          <p:nvPr>
            <p:ph type="body" sz="quarter" idx="12" hasCustomPrompt="1"/>
          </p:nvPr>
        </p:nvSpPr>
        <p:spPr>
          <a:xfrm>
            <a:off x="1389088" y="3274174"/>
            <a:ext cx="2616200" cy="280794"/>
          </a:xfrm>
        </p:spPr>
        <p:txBody>
          <a:bodyPr>
            <a:noAutofit/>
          </a:bodyPr>
          <a:lstStyle>
            <a:lvl1pPr marL="0" indent="0">
              <a:lnSpc>
                <a:spcPct val="90000"/>
              </a:lnSpc>
              <a:buNone/>
              <a:defRPr sz="1125">
                <a:solidFill>
                  <a:schemeClr val="bg1"/>
                </a:solidFill>
              </a:defRPr>
            </a:lvl1pPr>
          </a:lstStyle>
          <a:p>
            <a:pPr lvl="0"/>
            <a:r>
              <a:rPr lang="en-US" dirty="0"/>
              <a:t>Avenue de </a:t>
            </a:r>
            <a:r>
              <a:rPr lang="en-US" dirty="0" err="1"/>
              <a:t>Tervueren</a:t>
            </a:r>
            <a:r>
              <a:rPr lang="en-US" dirty="0"/>
              <a:t> 188A</a:t>
            </a:r>
          </a:p>
        </p:txBody>
      </p:sp>
      <p:sp>
        <p:nvSpPr>
          <p:cNvPr id="13" name="Text Placeholder 8"/>
          <p:cNvSpPr>
            <a:spLocks noGrp="1"/>
          </p:cNvSpPr>
          <p:nvPr>
            <p:ph type="body" sz="quarter" idx="13" hasCustomPrompt="1"/>
          </p:nvPr>
        </p:nvSpPr>
        <p:spPr>
          <a:xfrm>
            <a:off x="1389088" y="3523416"/>
            <a:ext cx="2616200" cy="280794"/>
          </a:xfrm>
        </p:spPr>
        <p:txBody>
          <a:bodyPr>
            <a:noAutofit/>
          </a:bodyPr>
          <a:lstStyle>
            <a:lvl1pPr marL="0" indent="0">
              <a:lnSpc>
                <a:spcPct val="90000"/>
              </a:lnSpc>
              <a:buNone/>
              <a:defRPr sz="1125">
                <a:solidFill>
                  <a:schemeClr val="bg1"/>
                </a:solidFill>
              </a:defRPr>
            </a:lvl1pPr>
          </a:lstStyle>
          <a:p>
            <a:pPr lvl="0"/>
            <a:r>
              <a:rPr lang="en-US" dirty="0"/>
              <a:t>1150 Brussels   Belgium</a:t>
            </a:r>
          </a:p>
        </p:txBody>
      </p:sp>
      <p:sp>
        <p:nvSpPr>
          <p:cNvPr id="14" name="Text Placeholder 8"/>
          <p:cNvSpPr>
            <a:spLocks noGrp="1"/>
          </p:cNvSpPr>
          <p:nvPr>
            <p:ph type="body" sz="quarter" idx="14" hasCustomPrompt="1"/>
          </p:nvPr>
        </p:nvSpPr>
        <p:spPr>
          <a:xfrm>
            <a:off x="1389088" y="3831769"/>
            <a:ext cx="2616200" cy="280794"/>
          </a:xfrm>
        </p:spPr>
        <p:txBody>
          <a:bodyPr>
            <a:noAutofit/>
          </a:bodyPr>
          <a:lstStyle>
            <a:lvl1pPr marL="0" indent="0">
              <a:lnSpc>
                <a:spcPct val="90000"/>
              </a:lnSpc>
              <a:buNone/>
              <a:defRPr sz="1125">
                <a:solidFill>
                  <a:schemeClr val="bg1"/>
                </a:solidFill>
              </a:defRPr>
            </a:lvl1pPr>
          </a:lstStyle>
          <a:p>
            <a:pPr lvl="0"/>
            <a:r>
              <a:rPr lang="is-IS" dirty="0"/>
              <a:t>+32 (2) 761 00 91</a:t>
            </a:r>
            <a:endParaRPr lang="en-US" dirty="0"/>
          </a:p>
        </p:txBody>
      </p:sp>
      <p:sp>
        <p:nvSpPr>
          <p:cNvPr id="15" name="Text Placeholder 8"/>
          <p:cNvSpPr>
            <a:spLocks noGrp="1"/>
          </p:cNvSpPr>
          <p:nvPr>
            <p:ph type="body" sz="quarter" idx="15" hasCustomPrompt="1"/>
          </p:nvPr>
        </p:nvSpPr>
        <p:spPr>
          <a:xfrm>
            <a:off x="1389088" y="4115256"/>
            <a:ext cx="2616200" cy="280794"/>
          </a:xfrm>
        </p:spPr>
        <p:txBody>
          <a:bodyPr>
            <a:noAutofit/>
          </a:bodyPr>
          <a:lstStyle>
            <a:lvl1pPr marL="0" indent="0">
              <a:lnSpc>
                <a:spcPct val="90000"/>
              </a:lnSpc>
              <a:buNone/>
              <a:defRPr sz="1125">
                <a:solidFill>
                  <a:schemeClr val="bg1"/>
                </a:solidFill>
              </a:defRPr>
            </a:lvl1pPr>
          </a:lstStyle>
          <a:p>
            <a:pPr lvl="0"/>
            <a:r>
              <a:rPr lang="en-US" dirty="0" err="1"/>
              <a:t>info@taxadviserseurope.org</a:t>
            </a:r>
            <a:endParaRPr lang="en-US" dirty="0"/>
          </a:p>
        </p:txBody>
      </p:sp>
      <p:sp>
        <p:nvSpPr>
          <p:cNvPr id="16" name="Text Placeholder 8"/>
          <p:cNvSpPr>
            <a:spLocks noGrp="1"/>
          </p:cNvSpPr>
          <p:nvPr>
            <p:ph type="body" sz="quarter" idx="16" hasCustomPrompt="1"/>
          </p:nvPr>
        </p:nvSpPr>
        <p:spPr>
          <a:xfrm>
            <a:off x="1389088" y="4396050"/>
            <a:ext cx="2616200" cy="280794"/>
          </a:xfrm>
        </p:spPr>
        <p:txBody>
          <a:bodyPr>
            <a:noAutofit/>
          </a:bodyPr>
          <a:lstStyle>
            <a:lvl1pPr marL="0" indent="0">
              <a:lnSpc>
                <a:spcPct val="90000"/>
              </a:lnSpc>
              <a:buNone/>
              <a:defRPr sz="1125">
                <a:solidFill>
                  <a:schemeClr val="bg1"/>
                </a:solidFill>
              </a:defRPr>
            </a:lvl1pPr>
          </a:lstStyle>
          <a:p>
            <a:pPr lvl="0"/>
            <a:r>
              <a:rPr lang="en-US" dirty="0"/>
              <a:t>www.taxadviserseurope.org</a:t>
            </a:r>
          </a:p>
        </p:txBody>
      </p:sp>
      <p:sp>
        <p:nvSpPr>
          <p:cNvPr id="17" name="Oval 16"/>
          <p:cNvSpPr>
            <a:spLocks noChangeAspect="1"/>
          </p:cNvSpPr>
          <p:nvPr userDrawn="1"/>
        </p:nvSpPr>
        <p:spPr>
          <a:xfrm>
            <a:off x="2594169" y="3679654"/>
            <a:ext cx="36000" cy="3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2" name="Picture 2" descr="Icons_Images-27.png">
            <a:extLst>
              <a:ext uri="{FF2B5EF4-FFF2-40B4-BE49-F238E27FC236}">
                <a16:creationId xmlns:a16="http://schemas.microsoft.com/office/drawing/2014/main" id="{59EAA613-FFF1-51F0-609F-F5790CA146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7879" y="875879"/>
            <a:ext cx="3196845" cy="1500899"/>
          </a:xfrm>
          <a:prstGeom prst="rect">
            <a:avLst/>
          </a:prstGeom>
        </p:spPr>
      </p:pic>
    </p:spTree>
    <p:extLst>
      <p:ext uri="{BB962C8B-B14F-4D97-AF65-F5344CB8AC3E}">
        <p14:creationId xmlns:p14="http://schemas.microsoft.com/office/powerpoint/2010/main" val="4124356673"/>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18/11/2022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18/11/2022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18/11/2022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18/11/2022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18/11/2022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18/11/2022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image" Target="../media/image5.PNG"/><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image" Target="../media/image5.PN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5.PNG"/><Relationship Id="rId7" Type="http://schemas.openxmlformats.org/officeDocument/2006/relationships/diagramColors" Target="../diagrams/colors10.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11.xml"/><Relationship Id="rId3" Type="http://schemas.openxmlformats.org/officeDocument/2006/relationships/image" Target="../media/image5.PNG"/><Relationship Id="rId7" Type="http://schemas.openxmlformats.org/officeDocument/2006/relationships/diagramColors" Target="../diagrams/colors1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jpeg"/><Relationship Id="rId15" Type="http://schemas.openxmlformats.org/officeDocument/2006/relationships/image" Target="../media/image23.pn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png"/></Relationships>
</file>

<file path=ppt/slides/_rels/slide25.xml.rels><?xml version="1.0" encoding="UTF-8" standalone="yes"?>
<Relationships xmlns="http://schemas.openxmlformats.org/package/2006/relationships"><Relationship Id="rId8" Type="http://schemas.openxmlformats.org/officeDocument/2006/relationships/diagramData" Target="../diagrams/data13.xml"/><Relationship Id="rId13" Type="http://schemas.openxmlformats.org/officeDocument/2006/relationships/image" Target="../media/image15.png"/><Relationship Id="rId3" Type="http://schemas.openxmlformats.org/officeDocument/2006/relationships/diagramData" Target="../diagrams/data12.xml"/><Relationship Id="rId7" Type="http://schemas.microsoft.com/office/2007/relationships/diagramDrawing" Target="../diagrams/drawing12.xml"/><Relationship Id="rId12" Type="http://schemas.microsoft.com/office/2007/relationships/diagramDrawing" Target="../diagrams/drawing13.xml"/><Relationship Id="rId2" Type="http://schemas.openxmlformats.org/officeDocument/2006/relationships/image" Target="../media/image4.png"/><Relationship Id="rId16"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diagramColors" Target="../diagrams/colors12.xml"/><Relationship Id="rId11" Type="http://schemas.openxmlformats.org/officeDocument/2006/relationships/diagramColors" Target="../diagrams/colors13.xml"/><Relationship Id="rId5" Type="http://schemas.openxmlformats.org/officeDocument/2006/relationships/diagramQuickStyle" Target="../diagrams/quickStyle12.xml"/><Relationship Id="rId15" Type="http://schemas.openxmlformats.org/officeDocument/2006/relationships/image" Target="../media/image24.png"/><Relationship Id="rId10" Type="http://schemas.openxmlformats.org/officeDocument/2006/relationships/diagramQuickStyle" Target="../diagrams/quickStyle13.xml"/><Relationship Id="rId4" Type="http://schemas.openxmlformats.org/officeDocument/2006/relationships/diagramLayout" Target="../diagrams/layout12.xml"/><Relationship Id="rId9" Type="http://schemas.openxmlformats.org/officeDocument/2006/relationships/diagramLayout" Target="../diagrams/layout13.xml"/><Relationship Id="rId1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4.png"/><Relationship Id="rId7"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34.png"/><Relationship Id="rId5" Type="http://schemas.openxmlformats.org/officeDocument/2006/relationships/image" Target="../media/image33.jpg"/><Relationship Id="rId4" Type="http://schemas.openxmlformats.org/officeDocument/2006/relationships/hyperlink" Target="mailto:p.valente@gebnetwork.i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5.PN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655762"/>
          </a:xfrm>
        </p:spPr>
        <p:txBody>
          <a:bodyPr/>
          <a:lstStyle/>
          <a:p>
            <a:r>
              <a:rPr lang="en-US" sz="3600" dirty="0"/>
              <a:t>GLOBAL TAX TRENDS – LATEST UPDATES ON GLOBAL TAXATION</a:t>
            </a: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42C7A1-2587-24D1-28CF-A5F140F355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185077"/>
            <a:ext cx="7582112" cy="2776498"/>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13" name="Slide Number Placeholder 3">
            <a:extLst>
              <a:ext uri="{FF2B5EF4-FFF2-40B4-BE49-F238E27FC236}">
                <a16:creationId xmlns:a16="http://schemas.microsoft.com/office/drawing/2014/main" id="{8B3A4B98-534C-EFFC-69CF-A76E95C96DDD}"/>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10</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extBox 2">
            <a:extLst>
              <a:ext uri="{FF2B5EF4-FFF2-40B4-BE49-F238E27FC236}">
                <a16:creationId xmlns:a16="http://schemas.microsoft.com/office/drawing/2014/main" id="{69521635-0DAB-6D93-D994-4B4B0039EF5A}"/>
              </a:ext>
            </a:extLst>
          </p:cNvPr>
          <p:cNvSpPr txBox="1"/>
          <p:nvPr/>
        </p:nvSpPr>
        <p:spPr>
          <a:xfrm>
            <a:off x="205740" y="1861912"/>
            <a:ext cx="5490210" cy="323165"/>
          </a:xfrm>
          <a:prstGeom prst="rect">
            <a:avLst/>
          </a:prstGeom>
          <a:noFill/>
        </p:spPr>
        <p:txBody>
          <a:bodyPr wrap="square">
            <a:spAutoFit/>
          </a:body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Crypto Asset Reporting Framework (CARF)</a:t>
            </a:r>
          </a:p>
        </p:txBody>
      </p:sp>
      <p:graphicFrame>
        <p:nvGraphicFramePr>
          <p:cNvPr id="4" name="Diagram 3">
            <a:extLst>
              <a:ext uri="{FF2B5EF4-FFF2-40B4-BE49-F238E27FC236}">
                <a16:creationId xmlns:a16="http://schemas.microsoft.com/office/drawing/2014/main" id="{E17034B9-3C70-D124-B5F4-32030345F2FB}"/>
              </a:ext>
            </a:extLst>
          </p:cNvPr>
          <p:cNvGraphicFramePr/>
          <p:nvPr>
            <p:extLst>
              <p:ext uri="{D42A27DB-BD31-4B8C-83A1-F6EECF244321}">
                <p14:modId xmlns:p14="http://schemas.microsoft.com/office/powerpoint/2010/main" val="3002560182"/>
              </p:ext>
            </p:extLst>
          </p:nvPr>
        </p:nvGraphicFramePr>
        <p:xfrm>
          <a:off x="1050334" y="2145114"/>
          <a:ext cx="7392266" cy="33251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Immagine 11">
            <a:extLst>
              <a:ext uri="{FF2B5EF4-FFF2-40B4-BE49-F238E27FC236}">
                <a16:creationId xmlns:a16="http://schemas.microsoft.com/office/drawing/2014/main" id="{3E20E96F-D17A-5B5B-7F09-1385CD797A0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Tree>
    <p:extLst>
      <p:ext uri="{BB962C8B-B14F-4D97-AF65-F5344CB8AC3E}">
        <p14:creationId xmlns:p14="http://schemas.microsoft.com/office/powerpoint/2010/main" val="702662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C8C032E-6DFD-C828-0FFA-418553A206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6058853"/>
            <a:ext cx="3086100" cy="273844"/>
          </a:xfrm>
        </p:spPr>
        <p:txBody>
          <a:bodyPr/>
          <a:lstStyle/>
          <a:p>
            <a:r>
              <a:rPr lang="en-US" dirty="0"/>
              <a:t>AOTCA General Meeting and International Tax Conference 2022</a:t>
            </a:r>
            <a:endParaRPr lang="en-ID" dirty="0"/>
          </a:p>
        </p:txBody>
      </p:sp>
      <p:sp>
        <p:nvSpPr>
          <p:cNvPr id="14" name="Slide Number Placeholder 3">
            <a:extLst>
              <a:ext uri="{FF2B5EF4-FFF2-40B4-BE49-F238E27FC236}">
                <a16:creationId xmlns:a16="http://schemas.microsoft.com/office/drawing/2014/main" id="{9B7C0E51-958A-6B17-DD0F-1C0B184CC575}"/>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11</a:t>
            </a:fld>
            <a:endParaRPr lang="en-US" dirty="0">
              <a:solidFill>
                <a:srgbClr val="002060"/>
              </a:solidFill>
            </a:endParaRPr>
          </a:p>
        </p:txBody>
      </p:sp>
      <p:sp>
        <p:nvSpPr>
          <p:cNvPr id="2" name="Title 1">
            <a:extLst>
              <a:ext uri="{FF2B5EF4-FFF2-40B4-BE49-F238E27FC236}">
                <a16:creationId xmlns:a16="http://schemas.microsoft.com/office/drawing/2014/main" id="{111C3151-F5D0-5918-8F1C-5048D75E9CF6}"/>
              </a:ext>
            </a:extLst>
          </p:cNvPr>
          <p:cNvSpPr txBox="1">
            <a:spLocks/>
          </p:cNvSpPr>
          <p:nvPr/>
        </p:nvSpPr>
        <p:spPr>
          <a:xfrm>
            <a:off x="201196" y="1539600"/>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Tax Certainty</a:t>
            </a:r>
            <a:endParaRPr lang="en-GB" sz="1500" b="1" dirty="0">
              <a:solidFill>
                <a:srgbClr val="002060"/>
              </a:solidFill>
              <a:latin typeface="Arial" panose="020B0604020202020204" pitchFamily="34" charset="0"/>
              <a:cs typeface="Arial" panose="020B0604020202020204" pitchFamily="34" charset="0"/>
            </a:endParaRPr>
          </a:p>
        </p:txBody>
      </p:sp>
      <p:graphicFrame>
        <p:nvGraphicFramePr>
          <p:cNvPr id="3" name="Diagram 2">
            <a:extLst>
              <a:ext uri="{FF2B5EF4-FFF2-40B4-BE49-F238E27FC236}">
                <a16:creationId xmlns:a16="http://schemas.microsoft.com/office/drawing/2014/main" id="{F88F2D37-1E38-24C3-4B59-6107513F9927}"/>
              </a:ext>
            </a:extLst>
          </p:cNvPr>
          <p:cNvGraphicFramePr/>
          <p:nvPr/>
        </p:nvGraphicFramePr>
        <p:xfrm>
          <a:off x="261779" y="2114878"/>
          <a:ext cx="4076700" cy="33953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a:extLst>
              <a:ext uri="{FF2B5EF4-FFF2-40B4-BE49-F238E27FC236}">
                <a16:creationId xmlns:a16="http://schemas.microsoft.com/office/drawing/2014/main" id="{8AB1E6A7-46B9-DC76-4435-459AC0BEB86E}"/>
              </a:ext>
            </a:extLst>
          </p:cNvPr>
          <p:cNvGraphicFramePr/>
          <p:nvPr>
            <p:extLst>
              <p:ext uri="{D42A27DB-BD31-4B8C-83A1-F6EECF244321}">
                <p14:modId xmlns:p14="http://schemas.microsoft.com/office/powerpoint/2010/main" val="2922524752"/>
              </p:ext>
            </p:extLst>
          </p:nvPr>
        </p:nvGraphicFramePr>
        <p:xfrm>
          <a:off x="4645677" y="2114878"/>
          <a:ext cx="4076700" cy="362045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3" name="Immagine 11">
            <a:extLst>
              <a:ext uri="{FF2B5EF4-FFF2-40B4-BE49-F238E27FC236}">
                <a16:creationId xmlns:a16="http://schemas.microsoft.com/office/drawing/2014/main" id="{43716D59-FC73-C17F-8E27-BBA825E7DA3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1196" y="5532989"/>
            <a:ext cx="1003176" cy="251311"/>
          </a:xfrm>
          <a:prstGeom prst="rect">
            <a:avLst/>
          </a:prstGeom>
        </p:spPr>
      </p:pic>
    </p:spTree>
    <p:extLst>
      <p:ext uri="{BB962C8B-B14F-4D97-AF65-F5344CB8AC3E}">
        <p14:creationId xmlns:p14="http://schemas.microsoft.com/office/powerpoint/2010/main" val="3193426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936EED4-C8EF-100D-C48B-0C1844F361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18" name="Slide Number Placeholder 3">
            <a:extLst>
              <a:ext uri="{FF2B5EF4-FFF2-40B4-BE49-F238E27FC236}">
                <a16:creationId xmlns:a16="http://schemas.microsoft.com/office/drawing/2014/main" id="{822C3363-01B2-1300-977B-EDCE245F4B98}"/>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12</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Title 1">
            <a:extLst>
              <a:ext uri="{FF2B5EF4-FFF2-40B4-BE49-F238E27FC236}">
                <a16:creationId xmlns:a16="http://schemas.microsoft.com/office/drawing/2014/main" id="{CEB2F34B-C296-51B6-7321-13BA2DF4A319}"/>
              </a:ext>
            </a:extLst>
          </p:cNvPr>
          <p:cNvSpPr txBox="1">
            <a:spLocks/>
          </p:cNvSpPr>
          <p:nvPr/>
        </p:nvSpPr>
        <p:spPr>
          <a:xfrm>
            <a:off x="201196" y="1539600"/>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Tax Certainty</a:t>
            </a:r>
            <a:endParaRPr lang="en-GB" sz="1500" b="1" dirty="0">
              <a:solidFill>
                <a:srgbClr val="002060"/>
              </a:solidFill>
              <a:latin typeface="Arial" panose="020B0604020202020204" pitchFamily="34" charset="0"/>
              <a:cs typeface="Arial" panose="020B0604020202020204" pitchFamily="34" charset="0"/>
            </a:endParaRPr>
          </a:p>
        </p:txBody>
      </p:sp>
      <p:graphicFrame>
        <p:nvGraphicFramePr>
          <p:cNvPr id="14" name="Diagram 13">
            <a:extLst>
              <a:ext uri="{FF2B5EF4-FFF2-40B4-BE49-F238E27FC236}">
                <a16:creationId xmlns:a16="http://schemas.microsoft.com/office/drawing/2014/main" id="{61D252DA-6F34-2C5C-F2F7-5E54ACA43C71}"/>
              </a:ext>
            </a:extLst>
          </p:cNvPr>
          <p:cNvGraphicFramePr/>
          <p:nvPr/>
        </p:nvGraphicFramePr>
        <p:xfrm>
          <a:off x="261779" y="2114878"/>
          <a:ext cx="4076700" cy="33953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6" name="Diagram 15">
            <a:extLst>
              <a:ext uri="{FF2B5EF4-FFF2-40B4-BE49-F238E27FC236}">
                <a16:creationId xmlns:a16="http://schemas.microsoft.com/office/drawing/2014/main" id="{ECAE377F-3271-0433-4FE5-E65B66AFC2F3}"/>
              </a:ext>
            </a:extLst>
          </p:cNvPr>
          <p:cNvGraphicFramePr/>
          <p:nvPr/>
        </p:nvGraphicFramePr>
        <p:xfrm>
          <a:off x="4651543" y="2114878"/>
          <a:ext cx="4076700" cy="339533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3" name="Immagine 11">
            <a:extLst>
              <a:ext uri="{FF2B5EF4-FFF2-40B4-BE49-F238E27FC236}">
                <a16:creationId xmlns:a16="http://schemas.microsoft.com/office/drawing/2014/main" id="{B8E767A7-3746-CB04-8BAF-1A9281C04E75}"/>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1196" y="5532989"/>
            <a:ext cx="1003176" cy="251311"/>
          </a:xfrm>
          <a:prstGeom prst="rect">
            <a:avLst/>
          </a:prstGeom>
        </p:spPr>
      </p:pic>
    </p:spTree>
    <p:extLst>
      <p:ext uri="{BB962C8B-B14F-4D97-AF65-F5344CB8AC3E}">
        <p14:creationId xmlns:p14="http://schemas.microsoft.com/office/powerpoint/2010/main" val="335244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C7AD42-897F-E981-0B82-F8DD1BCC19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13" name="Slide Number Placeholder 3">
            <a:extLst>
              <a:ext uri="{FF2B5EF4-FFF2-40B4-BE49-F238E27FC236}">
                <a16:creationId xmlns:a16="http://schemas.microsoft.com/office/drawing/2014/main" id="{BC4257FA-1CD6-E541-DBB7-9FA45A9F7A9E}"/>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13</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Title 1">
            <a:extLst>
              <a:ext uri="{FF2B5EF4-FFF2-40B4-BE49-F238E27FC236}">
                <a16:creationId xmlns:a16="http://schemas.microsoft.com/office/drawing/2014/main" id="{111C3151-F5D0-5918-8F1C-5048D75E9CF6}"/>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Exchange of Information</a:t>
            </a:r>
            <a:endParaRPr lang="en-GB" sz="1500" b="1" dirty="0">
              <a:solidFill>
                <a:srgbClr val="002060"/>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6A230B0E-A2C4-309D-22D1-27C5B9DFB3F9}"/>
              </a:ext>
            </a:extLst>
          </p:cNvPr>
          <p:cNvPicPr>
            <a:picLocks noChangeAspect="1"/>
          </p:cNvPicPr>
          <p:nvPr/>
        </p:nvPicPr>
        <p:blipFill>
          <a:blip r:embed="rId3">
            <a:duotone>
              <a:schemeClr val="accent4">
                <a:shade val="45000"/>
                <a:satMod val="135000"/>
              </a:schemeClr>
              <a:prstClr val="white"/>
            </a:duotone>
          </a:blip>
          <a:stretch>
            <a:fillRect/>
          </a:stretch>
        </p:blipFill>
        <p:spPr>
          <a:xfrm>
            <a:off x="587462" y="2886376"/>
            <a:ext cx="1727170" cy="1515347"/>
          </a:xfrm>
          <a:prstGeom prst="rect">
            <a:avLst/>
          </a:prstGeom>
        </p:spPr>
      </p:pic>
      <p:sp>
        <p:nvSpPr>
          <p:cNvPr id="4" name="TextBox 3">
            <a:extLst>
              <a:ext uri="{FF2B5EF4-FFF2-40B4-BE49-F238E27FC236}">
                <a16:creationId xmlns:a16="http://schemas.microsoft.com/office/drawing/2014/main" id="{F59132F1-2744-0CFF-D1AA-93747865E82A}"/>
              </a:ext>
            </a:extLst>
          </p:cNvPr>
          <p:cNvSpPr txBox="1"/>
          <p:nvPr/>
        </p:nvSpPr>
        <p:spPr>
          <a:xfrm>
            <a:off x="2388394" y="3085978"/>
            <a:ext cx="6134100" cy="1338828"/>
          </a:xfrm>
          <a:prstGeom prst="rect">
            <a:avLst/>
          </a:prstGeom>
          <a:solidFill>
            <a:schemeClr val="bg1">
              <a:lumMod val="95000"/>
            </a:schemeClr>
          </a:solidFill>
        </p:spPr>
        <p:txBody>
          <a:bodyPr wrap="square" rtlCol="0">
            <a:spAutoFit/>
          </a:bodyPr>
          <a:lstStyle/>
          <a:p>
            <a:pPr marL="214313" indent="-214313">
              <a:buFont typeface="Arial" panose="020B0604020202020204" pitchFamily="34" charset="0"/>
              <a:buChar char="•"/>
            </a:pPr>
            <a:r>
              <a:rPr lang="en-US" sz="1350" dirty="0">
                <a:latin typeface="Arial" panose="020B0604020202020204" pitchFamily="34" charset="0"/>
                <a:cs typeface="Arial" panose="020B0604020202020204" pitchFamily="34" charset="0"/>
              </a:rPr>
              <a:t>165 Members, OECD-hosted Forum</a:t>
            </a:r>
          </a:p>
          <a:p>
            <a:pPr marL="214313" indent="-214313">
              <a:buFont typeface="Arial" panose="020B0604020202020204" pitchFamily="34" charset="0"/>
              <a:buChar char="•"/>
            </a:pPr>
            <a:r>
              <a:rPr lang="en-US" sz="1350" dirty="0">
                <a:latin typeface="Arial" panose="020B0604020202020204" pitchFamily="34" charset="0"/>
                <a:cs typeface="Arial" panose="020B0604020202020204" pitchFamily="34" charset="0"/>
              </a:rPr>
              <a:t>Conducting Peer-Reviews on Exchange of Information on Request (EOIR) and Automatic Exchange of Information (AEOI) Standards</a:t>
            </a:r>
          </a:p>
          <a:p>
            <a:pPr marL="214313" indent="-214313">
              <a:buFont typeface="Arial" panose="020B0604020202020204" pitchFamily="34" charset="0"/>
              <a:buChar char="•"/>
            </a:pPr>
            <a:r>
              <a:rPr lang="en-US" sz="1350" dirty="0">
                <a:latin typeface="ArialMT"/>
              </a:rPr>
              <a:t>To date, </a:t>
            </a:r>
            <a:r>
              <a:rPr lang="en-US" sz="1350" b="1" dirty="0">
                <a:latin typeface="Arial-BoldMT"/>
              </a:rPr>
              <a:t>99% </a:t>
            </a:r>
            <a:r>
              <a:rPr lang="en-US" sz="1350" dirty="0">
                <a:latin typeface="ArialMT"/>
              </a:rPr>
              <a:t>of the jurisdictions committed to commence exchanges have done so and many more jurisdictions are expected to commence exchanges in the coming years.</a:t>
            </a:r>
            <a:endParaRPr lang="it-IT" sz="1350" dirty="0">
              <a:latin typeface="Arial" panose="020B0604020202020204" pitchFamily="34" charset="0"/>
              <a:cs typeface="Arial" panose="020B0604020202020204" pitchFamily="34" charset="0"/>
            </a:endParaRPr>
          </a:p>
        </p:txBody>
      </p:sp>
      <p:pic>
        <p:nvPicPr>
          <p:cNvPr id="12" name="Immagine 11">
            <a:extLst>
              <a:ext uri="{FF2B5EF4-FFF2-40B4-BE49-F238E27FC236}">
                <a16:creationId xmlns:a16="http://schemas.microsoft.com/office/drawing/2014/main" id="{C68C32B6-54F9-6E29-22CA-21465E313C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Tree>
    <p:extLst>
      <p:ext uri="{BB962C8B-B14F-4D97-AF65-F5344CB8AC3E}">
        <p14:creationId xmlns:p14="http://schemas.microsoft.com/office/powerpoint/2010/main" val="3806588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989C4E7-7ECF-0E53-6748-474FBA4183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17" name="Slide Number Placeholder 3">
            <a:extLst>
              <a:ext uri="{FF2B5EF4-FFF2-40B4-BE49-F238E27FC236}">
                <a16:creationId xmlns:a16="http://schemas.microsoft.com/office/drawing/2014/main" id="{20E64AAF-0F1D-1F74-063D-C444981A7044}"/>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14</a:t>
            </a:fld>
            <a:endParaRPr lang="en-US" dirty="0">
              <a:solidFill>
                <a:srgbClr val="002060"/>
              </a:solidFill>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itle 1">
            <a:extLst>
              <a:ext uri="{FF2B5EF4-FFF2-40B4-BE49-F238E27FC236}">
                <a16:creationId xmlns:a16="http://schemas.microsoft.com/office/drawing/2014/main" id="{D6109B6D-2661-E3B8-DA38-1AB713295BD7}"/>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graphicFrame>
        <p:nvGraphicFramePr>
          <p:cNvPr id="4" name="Diagram 3">
            <a:extLst>
              <a:ext uri="{FF2B5EF4-FFF2-40B4-BE49-F238E27FC236}">
                <a16:creationId xmlns:a16="http://schemas.microsoft.com/office/drawing/2014/main" id="{1B48C65E-279E-8E1B-9E8B-850E3BF23B3E}"/>
              </a:ext>
            </a:extLst>
          </p:cNvPr>
          <p:cNvGraphicFramePr/>
          <p:nvPr>
            <p:extLst>
              <p:ext uri="{D42A27DB-BD31-4B8C-83A1-F6EECF244321}">
                <p14:modId xmlns:p14="http://schemas.microsoft.com/office/powerpoint/2010/main" val="2039605442"/>
              </p:ext>
            </p:extLst>
          </p:nvPr>
        </p:nvGraphicFramePr>
        <p:xfrm>
          <a:off x="1662967" y="2696346"/>
          <a:ext cx="5851267" cy="24673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Rectangle: Rounded Corners 11">
            <a:extLst>
              <a:ext uri="{FF2B5EF4-FFF2-40B4-BE49-F238E27FC236}">
                <a16:creationId xmlns:a16="http://schemas.microsoft.com/office/drawing/2014/main" id="{4056F54E-A185-D9CE-DA23-BC6ED6B08E3D}"/>
              </a:ext>
            </a:extLst>
          </p:cNvPr>
          <p:cNvSpPr/>
          <p:nvPr/>
        </p:nvSpPr>
        <p:spPr>
          <a:xfrm>
            <a:off x="2806926" y="2413611"/>
            <a:ext cx="1510393" cy="25309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350" b="1" dirty="0">
                <a:latin typeface="Arial" panose="020B0604020202020204" pitchFamily="34" charset="0"/>
                <a:cs typeface="Arial" panose="020B0604020202020204" pitchFamily="34" charset="0"/>
              </a:rPr>
              <a:t>May 2021</a:t>
            </a:r>
          </a:p>
        </p:txBody>
      </p:sp>
      <p:sp>
        <p:nvSpPr>
          <p:cNvPr id="13" name="Rectangle: Rounded Corners 12">
            <a:extLst>
              <a:ext uri="{FF2B5EF4-FFF2-40B4-BE49-F238E27FC236}">
                <a16:creationId xmlns:a16="http://schemas.microsoft.com/office/drawing/2014/main" id="{57FCE119-BB88-15B5-4F1A-06A4EEEE5AD6}"/>
              </a:ext>
            </a:extLst>
          </p:cNvPr>
          <p:cNvSpPr/>
          <p:nvPr/>
        </p:nvSpPr>
        <p:spPr>
          <a:xfrm>
            <a:off x="4893227" y="2383969"/>
            <a:ext cx="1510393" cy="25309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350" b="1" dirty="0">
                <a:latin typeface="Arial" panose="020B0604020202020204" pitchFamily="34" charset="0"/>
                <a:cs typeface="Arial" panose="020B0604020202020204" pitchFamily="34" charset="0"/>
              </a:rPr>
              <a:t>July 2021</a:t>
            </a:r>
          </a:p>
        </p:txBody>
      </p:sp>
      <p:sp>
        <p:nvSpPr>
          <p:cNvPr id="14" name="Rectangle: Rounded Corners 13">
            <a:extLst>
              <a:ext uri="{FF2B5EF4-FFF2-40B4-BE49-F238E27FC236}">
                <a16:creationId xmlns:a16="http://schemas.microsoft.com/office/drawing/2014/main" id="{3AF84A03-5DA8-6274-BE6C-D3F274DF8891}"/>
              </a:ext>
            </a:extLst>
          </p:cNvPr>
          <p:cNvSpPr/>
          <p:nvPr/>
        </p:nvSpPr>
        <p:spPr>
          <a:xfrm>
            <a:off x="4893228" y="5037177"/>
            <a:ext cx="1510393" cy="25309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350" b="1" dirty="0">
                <a:latin typeface="Arial" panose="020B0604020202020204" pitchFamily="34" charset="0"/>
                <a:cs typeface="Arial" panose="020B0604020202020204" pitchFamily="34" charset="0"/>
              </a:rPr>
              <a:t>2021 - 2022</a:t>
            </a:r>
          </a:p>
        </p:txBody>
      </p:sp>
      <p:sp>
        <p:nvSpPr>
          <p:cNvPr id="16" name="Rectangle: Rounded Corners 15">
            <a:extLst>
              <a:ext uri="{FF2B5EF4-FFF2-40B4-BE49-F238E27FC236}">
                <a16:creationId xmlns:a16="http://schemas.microsoft.com/office/drawing/2014/main" id="{44C40F17-5B41-F98F-2F5D-2AE12C6E73F9}"/>
              </a:ext>
            </a:extLst>
          </p:cNvPr>
          <p:cNvSpPr/>
          <p:nvPr/>
        </p:nvSpPr>
        <p:spPr>
          <a:xfrm>
            <a:off x="2806926" y="5037177"/>
            <a:ext cx="1510393" cy="25309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350" b="1" dirty="0">
                <a:latin typeface="Arial" panose="020B0604020202020204" pitchFamily="34" charset="0"/>
                <a:cs typeface="Arial" panose="020B0604020202020204" pitchFamily="34" charset="0"/>
              </a:rPr>
              <a:t>October 2022</a:t>
            </a:r>
          </a:p>
        </p:txBody>
      </p:sp>
    </p:spTree>
    <p:extLst>
      <p:ext uri="{BB962C8B-B14F-4D97-AF65-F5344CB8AC3E}">
        <p14:creationId xmlns:p14="http://schemas.microsoft.com/office/powerpoint/2010/main" val="1827610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7E4CDCE-D575-D3E0-1956-4FDCB4BEC0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4" name="Slide Number Placeholder 3">
            <a:extLst>
              <a:ext uri="{FF2B5EF4-FFF2-40B4-BE49-F238E27FC236}">
                <a16:creationId xmlns:a16="http://schemas.microsoft.com/office/drawing/2014/main" id="{D1675D2D-E174-99C2-8ADE-F4431180DA03}"/>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15</a:t>
            </a:fld>
            <a:endParaRPr lang="en-US" dirty="0">
              <a:solidFill>
                <a:srgbClr val="002060"/>
              </a:solidFill>
            </a:endParaRPr>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itle 1">
            <a:extLst>
              <a:ext uri="{FF2B5EF4-FFF2-40B4-BE49-F238E27FC236}">
                <a16:creationId xmlns:a16="http://schemas.microsoft.com/office/drawing/2014/main" id="{D6109B6D-2661-E3B8-DA38-1AB713295BD7}"/>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C6AFD192-90EF-CF4F-D497-DE1060A4B2DC}"/>
              </a:ext>
            </a:extLst>
          </p:cNvPr>
          <p:cNvSpPr txBox="1"/>
          <p:nvPr/>
        </p:nvSpPr>
        <p:spPr>
          <a:xfrm>
            <a:off x="514542" y="2230419"/>
            <a:ext cx="4567998" cy="3208571"/>
          </a:xfrm>
          <a:prstGeom prst="rect">
            <a:avLst/>
          </a:prstGeom>
          <a:noFill/>
        </p:spPr>
        <p:txBody>
          <a:bodyPr wrap="square" rtlCol="0">
            <a:spAutoFit/>
          </a:bodyPr>
          <a:lstStyle/>
          <a:p>
            <a:pPr defTabSz="342900">
              <a:defRPr/>
            </a:pPr>
            <a:r>
              <a:rPr lang="en-US" sz="1350" b="1" dirty="0">
                <a:solidFill>
                  <a:srgbClr val="002060"/>
                </a:solidFill>
                <a:latin typeface="Arial" panose="020B0604020202020204" pitchFamily="34" charset="0"/>
                <a:cs typeface="Arial" panose="020B0604020202020204" pitchFamily="34" charset="0"/>
              </a:rPr>
              <a:t>Communication on “Business Taxation for the 21st Century” (18 May 2021)</a:t>
            </a:r>
          </a:p>
          <a:p>
            <a:pPr defTabSz="342900">
              <a:defRPr/>
            </a:pPr>
            <a:endParaRPr lang="en-GB" sz="1350" dirty="0">
              <a:solidFill>
                <a:srgbClr val="002060"/>
              </a:solidFill>
              <a:latin typeface="Arial" panose="020B0604020202020204" pitchFamily="34" charset="0"/>
              <a:cs typeface="Arial" panose="020B0604020202020204" pitchFamily="34" charset="0"/>
            </a:endParaRPr>
          </a:p>
          <a:p>
            <a:pPr marL="214313" indent="-214313" algn="just"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The Communication sets out both a </a:t>
            </a:r>
            <a:r>
              <a:rPr lang="en-US" sz="1350" b="1" dirty="0">
                <a:solidFill>
                  <a:srgbClr val="002060"/>
                </a:solidFill>
                <a:latin typeface="Arial" panose="020B0604020202020204" pitchFamily="34" charset="0"/>
                <a:cs typeface="Arial" panose="020B0604020202020204" pitchFamily="34" charset="0"/>
              </a:rPr>
              <a:t>long-term vision </a:t>
            </a:r>
            <a:r>
              <a:rPr lang="en-US" sz="1350" dirty="0">
                <a:solidFill>
                  <a:srgbClr val="002060"/>
                </a:solidFill>
                <a:latin typeface="Arial" panose="020B0604020202020204" pitchFamily="34" charset="0"/>
                <a:cs typeface="Arial" panose="020B0604020202020204" pitchFamily="34" charset="0"/>
              </a:rPr>
              <a:t>to provide a fair and sustainable business environment and EU tax system, and a tax agenda for the next two years, with targeted measures that promote productive investment and entrepreneurship and ensure effective taxation.</a:t>
            </a:r>
          </a:p>
          <a:p>
            <a:pPr algn="just" defTabSz="342900">
              <a:defRPr/>
            </a:pPr>
            <a:endParaRPr lang="en-US" sz="1350" dirty="0">
              <a:solidFill>
                <a:srgbClr val="002060"/>
              </a:solidFill>
              <a:latin typeface="Arial" panose="020B0604020202020204" pitchFamily="34" charset="0"/>
              <a:cs typeface="Arial" panose="020B0604020202020204" pitchFamily="34" charset="0"/>
            </a:endParaRPr>
          </a:p>
          <a:p>
            <a:pPr marL="214313" indent="-214313" algn="just" defTabSz="342900">
              <a:buFont typeface="Arial" panose="020B0604020202020204" pitchFamily="34" charset="0"/>
              <a:buChar char="•"/>
            </a:pPr>
            <a:r>
              <a:rPr lang="en-US" sz="1350" dirty="0">
                <a:solidFill>
                  <a:srgbClr val="002060"/>
                </a:solidFill>
                <a:latin typeface="Arial" panose="020B0604020202020204" pitchFamily="34" charset="0"/>
                <a:cs typeface="Arial" panose="020B0604020202020204" pitchFamily="34" charset="0"/>
              </a:rPr>
              <a:t>In </a:t>
            </a:r>
            <a:r>
              <a:rPr lang="en-US" sz="1350" b="1" dirty="0">
                <a:solidFill>
                  <a:srgbClr val="002060"/>
                </a:solidFill>
                <a:latin typeface="Arial" panose="020B0604020202020204" pitchFamily="34" charset="0"/>
                <a:cs typeface="Arial" panose="020B0604020202020204" pitchFamily="34" charset="0"/>
              </a:rPr>
              <a:t>the short term</a:t>
            </a:r>
            <a:r>
              <a:rPr lang="en-US" sz="1350" dirty="0">
                <a:solidFill>
                  <a:srgbClr val="002060"/>
                </a:solidFill>
                <a:latin typeface="Arial" panose="020B0604020202020204" pitchFamily="34" charset="0"/>
                <a:cs typeface="Arial" panose="020B0604020202020204" pitchFamily="34" charset="0"/>
              </a:rPr>
              <a:t>, the Communication also sets out a series of targeted initiatives to address current problems in business taxation and create a more stable, supportive and fair corporate tax framework for the future.</a:t>
            </a:r>
          </a:p>
        </p:txBody>
      </p:sp>
      <p:pic>
        <p:nvPicPr>
          <p:cNvPr id="1028" name="Picture 4" descr="Factsheet Image - New Business Tax Agenda">
            <a:extLst>
              <a:ext uri="{FF2B5EF4-FFF2-40B4-BE49-F238E27FC236}">
                <a16:creationId xmlns:a16="http://schemas.microsoft.com/office/drawing/2014/main" id="{94E10AB0-8C58-AAD9-B54C-9D7B7C804C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5906" y="2020127"/>
            <a:ext cx="3078754" cy="3541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320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D9CDA22-5AC2-7349-3818-A2BDE9ABA0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pPr defTabSz="685800">
              <a:defRPr/>
            </a:pPr>
            <a:r>
              <a:rPr lang="en-US" sz="1500" b="1" dirty="0">
                <a:solidFill>
                  <a:prstClr val="white"/>
                </a:solidFill>
                <a:latin typeface="Arial" panose="020B0604020202020204" pitchFamily="34" charset="0"/>
                <a:cs typeface="Arial" panose="020B0604020202020204" pitchFamily="34" charset="0"/>
              </a:rPr>
              <a:t>02</a:t>
            </a:r>
            <a:endParaRPr lang="en-ID" sz="1500" b="1" dirty="0">
              <a:solidFill>
                <a:prstClr val="white"/>
              </a:solidFill>
              <a:latin typeface="Arial" panose="020B0604020202020204" pitchFamily="34" charset="0"/>
              <a:cs typeface="Arial" panose="020B0604020202020204" pitchFamily="34" charset="0"/>
            </a:endParaRP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4" name="Slide Number Placeholder 3">
            <a:extLst>
              <a:ext uri="{FF2B5EF4-FFF2-40B4-BE49-F238E27FC236}">
                <a16:creationId xmlns:a16="http://schemas.microsoft.com/office/drawing/2014/main" id="{5FC40F92-C9A1-F33F-D1BA-E52F9BB793C7}"/>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16</a:t>
            </a:fld>
            <a:endParaRPr lang="en-US" dirty="0">
              <a:solidFill>
                <a:srgbClr val="002060"/>
              </a:solidFill>
            </a:endParaRPr>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itle 1">
            <a:extLst>
              <a:ext uri="{FF2B5EF4-FFF2-40B4-BE49-F238E27FC236}">
                <a16:creationId xmlns:a16="http://schemas.microsoft.com/office/drawing/2014/main" id="{D6109B6D-2661-E3B8-DA38-1AB713295BD7}"/>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defTabSz="342900">
              <a:buFont typeface="Wingdings" panose="05000000000000000000" pitchFamily="2" charset="2"/>
              <a:buChar char="q"/>
              <a:defRPr/>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C6AFD192-90EF-CF4F-D497-DE1060A4B2DC}"/>
              </a:ext>
            </a:extLst>
          </p:cNvPr>
          <p:cNvSpPr txBox="1"/>
          <p:nvPr/>
        </p:nvSpPr>
        <p:spPr>
          <a:xfrm>
            <a:off x="1569720" y="2607084"/>
            <a:ext cx="6324600" cy="2377574"/>
          </a:xfrm>
          <a:prstGeom prst="rect">
            <a:avLst/>
          </a:prstGeom>
          <a:noFill/>
        </p:spPr>
        <p:txBody>
          <a:bodyPr wrap="square" rtlCol="0">
            <a:spAutoFit/>
          </a:bodyPr>
          <a:lstStyle/>
          <a:p>
            <a:pPr defTabSz="342900">
              <a:defRPr/>
            </a:pPr>
            <a:r>
              <a:rPr lang="it-IT" sz="1350" b="1" dirty="0">
                <a:solidFill>
                  <a:srgbClr val="002060"/>
                </a:solidFill>
                <a:latin typeface="Arial" panose="020B0604020202020204" pitchFamily="34" charset="0"/>
                <a:cs typeface="Arial" panose="020B0604020202020204" pitchFamily="34" charset="0"/>
              </a:rPr>
              <a:t>ATAD 3 – Unshell Directive</a:t>
            </a:r>
          </a:p>
          <a:p>
            <a:pPr defTabSz="342900">
              <a:defRPr/>
            </a:pPr>
            <a:endParaRPr lang="en-GB" sz="1350" dirty="0">
              <a:solidFill>
                <a:srgbClr val="002060"/>
              </a:solidFill>
              <a:latin typeface="Arial" panose="020B0604020202020204" pitchFamily="34" charset="0"/>
              <a:cs typeface="Arial" panose="020B0604020202020204" pitchFamily="34" charset="0"/>
            </a:endParaRPr>
          </a:p>
          <a:p>
            <a:pPr marL="214313" indent="-214313" algn="just" defTabSz="342900">
              <a:buFont typeface="Arial" panose="020B0604020202020204" pitchFamily="34" charset="0"/>
              <a:buChar char="•"/>
              <a:defRPr/>
            </a:pPr>
            <a:endParaRPr lang="en-US" sz="1350" dirty="0">
              <a:solidFill>
                <a:srgbClr val="002060"/>
              </a:solidFill>
              <a:latin typeface="Arial" panose="020B0604020202020204" pitchFamily="34" charset="0"/>
              <a:cs typeface="Arial" panose="020B0604020202020204" pitchFamily="34" charset="0"/>
            </a:endParaRPr>
          </a:p>
          <a:p>
            <a:pPr marL="214313" indent="-214313" algn="just"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This is one initiative in the Commission's toolbox of measures aimed at fighting abusive tax practices.</a:t>
            </a:r>
          </a:p>
          <a:p>
            <a:pPr marL="214313" indent="-214313" algn="just" defTabSz="342900">
              <a:buFont typeface="Arial" panose="020B0604020202020204" pitchFamily="34" charset="0"/>
              <a:buChar char="•"/>
              <a:defRPr/>
            </a:pPr>
            <a:endParaRPr lang="en-US" sz="1350" dirty="0">
              <a:solidFill>
                <a:srgbClr val="002060"/>
              </a:solidFill>
              <a:latin typeface="Arial" panose="020B0604020202020204" pitchFamily="34" charset="0"/>
              <a:cs typeface="Arial" panose="020B0604020202020204" pitchFamily="34" charset="0"/>
            </a:endParaRPr>
          </a:p>
          <a:p>
            <a:pPr marL="214313" indent="-214313" algn="just"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Once adopted by Member States, the proposal should come into force as of 1 January 2024.  </a:t>
            </a:r>
          </a:p>
          <a:p>
            <a:pPr marL="214313" indent="-214313" algn="just" defTabSz="342900">
              <a:buFont typeface="Arial" panose="020B0604020202020204" pitchFamily="34" charset="0"/>
              <a:buChar char="•"/>
              <a:defRPr/>
            </a:pPr>
            <a:endParaRPr lang="en-US" sz="1350" dirty="0">
              <a:solidFill>
                <a:srgbClr val="002060"/>
              </a:solidFill>
              <a:latin typeface="Arial" panose="020B0604020202020204" pitchFamily="34" charset="0"/>
              <a:cs typeface="Arial" panose="020B0604020202020204" pitchFamily="34" charset="0"/>
            </a:endParaRPr>
          </a:p>
          <a:p>
            <a:pPr marL="214313" indent="-214313" algn="just"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Aim: increase scrutiny of shell companies in the EU, and prevent them from being used for tax evasion and avoidance.</a:t>
            </a:r>
          </a:p>
        </p:txBody>
      </p:sp>
    </p:spTree>
    <p:extLst>
      <p:ext uri="{BB962C8B-B14F-4D97-AF65-F5344CB8AC3E}">
        <p14:creationId xmlns:p14="http://schemas.microsoft.com/office/powerpoint/2010/main" val="32833516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700DD1F-2A65-A5EF-20B1-A331EF6054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18" name="Slide Number Placeholder 3">
            <a:extLst>
              <a:ext uri="{FF2B5EF4-FFF2-40B4-BE49-F238E27FC236}">
                <a16:creationId xmlns:a16="http://schemas.microsoft.com/office/drawing/2014/main" id="{7A407318-CA7C-C405-A3D9-2D4BF6968226}"/>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17</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itle 1">
            <a:extLst>
              <a:ext uri="{FF2B5EF4-FFF2-40B4-BE49-F238E27FC236}">
                <a16:creationId xmlns:a16="http://schemas.microsoft.com/office/drawing/2014/main" id="{D6109B6D-2661-E3B8-DA38-1AB713295BD7}"/>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C6AFD192-90EF-CF4F-D497-DE1060A4B2DC}"/>
              </a:ext>
            </a:extLst>
          </p:cNvPr>
          <p:cNvSpPr txBox="1"/>
          <p:nvPr/>
        </p:nvSpPr>
        <p:spPr>
          <a:xfrm>
            <a:off x="169607" y="2179123"/>
            <a:ext cx="8850854" cy="3416320"/>
          </a:xfrm>
          <a:prstGeom prst="rect">
            <a:avLst/>
          </a:prstGeom>
          <a:noFill/>
        </p:spPr>
        <p:txBody>
          <a:bodyPr wrap="square" rtlCol="0">
            <a:spAutoFit/>
          </a:bodyPr>
          <a:lstStyle/>
          <a:p>
            <a:pPr defTabSz="342900">
              <a:defRPr/>
            </a:pPr>
            <a:r>
              <a:rPr lang="en-GB" sz="1350" b="1" dirty="0">
                <a:solidFill>
                  <a:srgbClr val="002060"/>
                </a:solidFill>
                <a:latin typeface="Arial" panose="020B0604020202020204" pitchFamily="34" charset="0"/>
                <a:cs typeface="Arial" panose="020B0604020202020204" pitchFamily="34" charset="0"/>
              </a:rPr>
              <a:t>Towards the BEFIT Proposal - European Commission: </a:t>
            </a:r>
          </a:p>
          <a:p>
            <a:pPr defTabSz="342900">
              <a:defRPr/>
            </a:pPr>
            <a:endParaRPr lang="en-GB" sz="1350" dirty="0">
              <a:solidFill>
                <a:srgbClr val="002060"/>
              </a:solidFill>
              <a:latin typeface="Arial" panose="020B0604020202020204" pitchFamily="34" charset="0"/>
              <a:cs typeface="Arial" panose="020B0604020202020204" pitchFamily="34" charset="0"/>
            </a:endParaRPr>
          </a:p>
          <a:p>
            <a:pPr marL="214313" indent="-214313" defTabSz="342900">
              <a:buFont typeface="Arial" panose="020B0604020202020204" pitchFamily="34" charset="0"/>
              <a:buChar char="•"/>
              <a:defRPr/>
            </a:pPr>
            <a:r>
              <a:rPr lang="en-GB" sz="1350" dirty="0">
                <a:solidFill>
                  <a:srgbClr val="002060"/>
                </a:solidFill>
                <a:latin typeface="Arial" panose="020B0604020202020204" pitchFamily="34" charset="0"/>
                <a:cs typeface="Arial" panose="020B0604020202020204" pitchFamily="34" charset="0"/>
              </a:rPr>
              <a:t>Corporate tax policy should facilitate the digital transition, by providing an environment where digital businesses can thrive.</a:t>
            </a:r>
          </a:p>
          <a:p>
            <a:pPr marL="214313" indent="-214313" defTabSz="342900">
              <a:buFont typeface="Arial" panose="020B0604020202020204" pitchFamily="34" charset="0"/>
              <a:buChar char="•"/>
              <a:defRPr/>
            </a:pPr>
            <a:r>
              <a:rPr lang="en-GB" sz="1350" dirty="0">
                <a:solidFill>
                  <a:srgbClr val="002060"/>
                </a:solidFill>
                <a:latin typeface="Arial" panose="020B0604020202020204" pitchFamily="34" charset="0"/>
                <a:cs typeface="Arial" panose="020B0604020202020204" pitchFamily="34" charset="0"/>
              </a:rPr>
              <a:t>Corporate tax framework needs to be adapted to better match the realities of a digitalised economy. </a:t>
            </a:r>
          </a:p>
          <a:p>
            <a:pPr marL="214313" indent="-214313" defTabSz="342900">
              <a:buFont typeface="Arial" panose="020B0604020202020204" pitchFamily="34" charset="0"/>
              <a:buChar char="•"/>
              <a:defRPr/>
            </a:pPr>
            <a:r>
              <a:rPr lang="en-GB" sz="1350" dirty="0">
                <a:solidFill>
                  <a:srgbClr val="002060"/>
                </a:solidFill>
                <a:latin typeface="Arial" panose="020B0604020202020204" pitchFamily="34" charset="0"/>
                <a:cs typeface="Arial" panose="020B0604020202020204" pitchFamily="34" charset="0"/>
              </a:rPr>
              <a:t>It requires the digitalisation of tax administrations, so that tax authorities across the EU can make better use of new available tools. </a:t>
            </a:r>
          </a:p>
          <a:p>
            <a:pPr marL="214313" indent="-214313" defTabSz="342900">
              <a:buFont typeface="Arial" panose="020B0604020202020204" pitchFamily="34" charset="0"/>
              <a:buChar char="•"/>
              <a:defRPr/>
            </a:pPr>
            <a:r>
              <a:rPr lang="en-GB" sz="1350" dirty="0">
                <a:solidFill>
                  <a:srgbClr val="002060"/>
                </a:solidFill>
                <a:latin typeface="Arial" panose="020B0604020202020204" pitchFamily="34" charset="0"/>
                <a:cs typeface="Arial" panose="020B0604020202020204" pitchFamily="34" charset="0"/>
              </a:rPr>
              <a:t>Tax policy should also support businesses for whom the impact of the digitalised economy has not yet been fundamental.</a:t>
            </a:r>
          </a:p>
          <a:p>
            <a:pPr marL="214313" indent="-214313" defTabSz="342900">
              <a:buFont typeface="Arial" panose="020B0604020202020204" pitchFamily="34" charset="0"/>
              <a:buChar char="•"/>
              <a:defRPr/>
            </a:pPr>
            <a:r>
              <a:rPr lang="en-GB" sz="1350" dirty="0">
                <a:solidFill>
                  <a:srgbClr val="002060"/>
                </a:solidFill>
                <a:latin typeface="Arial" panose="020B0604020202020204" pitchFamily="34" charset="0"/>
                <a:cs typeface="Arial" panose="020B0604020202020204" pitchFamily="34" charset="0"/>
              </a:rPr>
              <a:t>BEFIT will be a deeper, more structural reform to the EU’s business tax framework that will be consistent with, and build on, the OECD Two Pillar Approach. </a:t>
            </a:r>
          </a:p>
          <a:p>
            <a:pPr marL="214313" indent="-214313" defTabSz="342900">
              <a:buFont typeface="Arial" panose="020B0604020202020204" pitchFamily="34" charset="0"/>
              <a:buChar char="•"/>
              <a:defRPr/>
            </a:pPr>
            <a:r>
              <a:rPr lang="en-GB" sz="1350" dirty="0">
                <a:solidFill>
                  <a:srgbClr val="002060"/>
                </a:solidFill>
                <a:latin typeface="Arial" panose="020B0604020202020204" pitchFamily="34" charset="0"/>
                <a:cs typeface="Arial" panose="020B0604020202020204" pitchFamily="34" charset="0"/>
              </a:rPr>
              <a:t>BEFIT will aim to reduce compliance costs for business, reduce tax avoidance opportunities and also support jobs, growth and investment in the EU. </a:t>
            </a:r>
          </a:p>
          <a:p>
            <a:pPr marL="214313" indent="-214313" defTabSz="342900">
              <a:buFont typeface="Arial" panose="020B0604020202020204" pitchFamily="34" charset="0"/>
              <a:buChar char="•"/>
              <a:defRPr/>
            </a:pPr>
            <a:r>
              <a:rPr lang="en-GB" sz="1350" dirty="0">
                <a:solidFill>
                  <a:srgbClr val="002060"/>
                </a:solidFill>
                <a:latin typeface="Arial" panose="020B0604020202020204" pitchFamily="34" charset="0"/>
                <a:cs typeface="Arial" panose="020B0604020202020204" pitchFamily="34" charset="0"/>
              </a:rPr>
              <a:t>It should reduce compliance costs for businesses, facilitate cross-border investment, and provide the right environment for SMEs and larger enterprises alike to thrive in a green and digital Europe. </a:t>
            </a:r>
          </a:p>
          <a:p>
            <a:pPr marL="214313" indent="-214313" defTabSz="342900">
              <a:buFont typeface="Arial" panose="020B0604020202020204" pitchFamily="34" charset="0"/>
              <a:buChar char="•"/>
              <a:defRPr/>
            </a:pPr>
            <a:endParaRPr lang="en-US" sz="1350" dirty="0">
              <a:solidFill>
                <a:srgbClr val="394C57"/>
              </a:solidFill>
              <a:latin typeface="Calibri"/>
            </a:endParaRPr>
          </a:p>
        </p:txBody>
      </p:sp>
    </p:spTree>
    <p:extLst>
      <p:ext uri="{BB962C8B-B14F-4D97-AF65-F5344CB8AC3E}">
        <p14:creationId xmlns:p14="http://schemas.microsoft.com/office/powerpoint/2010/main" val="2096204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90EF769-B753-6F76-D9C4-1B0DDB6CC8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 name="Slide Number Placeholder 3">
            <a:extLst>
              <a:ext uri="{FF2B5EF4-FFF2-40B4-BE49-F238E27FC236}">
                <a16:creationId xmlns:a16="http://schemas.microsoft.com/office/drawing/2014/main" id="{A9E3BDAB-1258-0919-C733-0F7941C3081B}"/>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18</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itle 1">
            <a:extLst>
              <a:ext uri="{FF2B5EF4-FFF2-40B4-BE49-F238E27FC236}">
                <a16:creationId xmlns:a16="http://schemas.microsoft.com/office/drawing/2014/main" id="{D6109B6D-2661-E3B8-DA38-1AB713295BD7}"/>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C6AFD192-90EF-CF4F-D497-DE1060A4B2DC}"/>
              </a:ext>
            </a:extLst>
          </p:cNvPr>
          <p:cNvSpPr txBox="1"/>
          <p:nvPr/>
        </p:nvSpPr>
        <p:spPr>
          <a:xfrm>
            <a:off x="293146" y="2607084"/>
            <a:ext cx="8850854" cy="2377574"/>
          </a:xfrm>
          <a:prstGeom prst="rect">
            <a:avLst/>
          </a:prstGeom>
          <a:noFill/>
        </p:spPr>
        <p:txBody>
          <a:bodyPr wrap="square" rtlCol="0">
            <a:spAutoFit/>
          </a:bodyPr>
          <a:lstStyle/>
          <a:p>
            <a:pPr defTabSz="342900">
              <a:defRPr/>
            </a:pPr>
            <a:r>
              <a:rPr lang="en-US" sz="1350" b="1" dirty="0">
                <a:solidFill>
                  <a:srgbClr val="002060"/>
                </a:solidFill>
                <a:latin typeface="Arial" panose="020B0604020202020204" pitchFamily="34" charset="0"/>
                <a:cs typeface="Arial" panose="020B0604020202020204" pitchFamily="34" charset="0"/>
              </a:rPr>
              <a:t>In setting out the architecture of the new EU corporate tax reform, the primary departure point should be outlining:</a:t>
            </a:r>
          </a:p>
          <a:p>
            <a:pPr defTabSz="342900">
              <a:defRPr/>
            </a:pPr>
            <a:r>
              <a:rPr lang="en-US" sz="1350" b="1" dirty="0">
                <a:solidFill>
                  <a:srgbClr val="002060"/>
                </a:solidFill>
                <a:latin typeface="Arial" panose="020B0604020202020204" pitchFamily="34" charset="0"/>
                <a:cs typeface="Arial" panose="020B0604020202020204" pitchFamily="34" charset="0"/>
              </a:rPr>
              <a:t> </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Key objectives of the EU reform</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The model under which the rules would be introduced</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The interaction with Pillar 1 and Pillar 2, should these proposal be adopted</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The feasibility of introducing formulary apportionment (the interaction of two concurrent systems)</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An economic model estimation and impact assessment on the effects of introducing formula apportionment</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Agreement on the technical/ design elements of the formula taking into account tax sovereignty concerns of certain Member states </a:t>
            </a:r>
          </a:p>
          <a:p>
            <a:pPr marL="214313" indent="-214313" defTabSz="342900">
              <a:buFont typeface="Arial" panose="020B0604020202020204" pitchFamily="34" charset="0"/>
              <a:buChar char="•"/>
              <a:defRPr/>
            </a:pPr>
            <a:endParaRPr lang="en-US" sz="1350" dirty="0">
              <a:solidFill>
                <a:srgbClr val="394C57"/>
              </a:solidFill>
              <a:latin typeface="Calibri"/>
            </a:endParaRPr>
          </a:p>
        </p:txBody>
      </p:sp>
    </p:spTree>
    <p:extLst>
      <p:ext uri="{BB962C8B-B14F-4D97-AF65-F5344CB8AC3E}">
        <p14:creationId xmlns:p14="http://schemas.microsoft.com/office/powerpoint/2010/main" val="35049465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5D4597D-FCBF-1473-71BD-D274C0F9FA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 name="Slide Number Placeholder 3">
            <a:extLst>
              <a:ext uri="{FF2B5EF4-FFF2-40B4-BE49-F238E27FC236}">
                <a16:creationId xmlns:a16="http://schemas.microsoft.com/office/drawing/2014/main" id="{083B846F-3439-D277-780F-2E437F9DBB1E}"/>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19</a:t>
            </a:fld>
            <a:endParaRPr lang="en-US" dirty="0">
              <a:solidFill>
                <a:srgbClr val="002060"/>
              </a:solidFill>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itle 1">
            <a:extLst>
              <a:ext uri="{FF2B5EF4-FFF2-40B4-BE49-F238E27FC236}">
                <a16:creationId xmlns:a16="http://schemas.microsoft.com/office/drawing/2014/main" id="{D6109B6D-2661-E3B8-DA38-1AB713295BD7}"/>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C6AFD192-90EF-CF4F-D497-DE1060A4B2DC}"/>
              </a:ext>
            </a:extLst>
          </p:cNvPr>
          <p:cNvSpPr txBox="1"/>
          <p:nvPr/>
        </p:nvSpPr>
        <p:spPr>
          <a:xfrm>
            <a:off x="169607" y="2179123"/>
            <a:ext cx="8850854" cy="3416320"/>
          </a:xfrm>
          <a:prstGeom prst="rect">
            <a:avLst/>
          </a:prstGeom>
          <a:noFill/>
        </p:spPr>
        <p:txBody>
          <a:bodyPr wrap="square" rtlCol="0">
            <a:spAutoFit/>
          </a:bodyPr>
          <a:lstStyle/>
          <a:p>
            <a:pPr defTabSz="342900">
              <a:defRPr/>
            </a:pPr>
            <a:r>
              <a:rPr lang="en-GB" sz="1350" b="1" dirty="0">
                <a:solidFill>
                  <a:srgbClr val="002060"/>
                </a:solidFill>
                <a:latin typeface="Arial" panose="020B0604020202020204" pitchFamily="34" charset="0"/>
                <a:cs typeface="Arial" panose="020B0604020202020204" pitchFamily="34" charset="0"/>
              </a:rPr>
              <a:t>BEFIT – Potential Benefits: </a:t>
            </a:r>
          </a:p>
          <a:p>
            <a:pPr defTabSz="342900">
              <a:defRPr/>
            </a:pPr>
            <a:endParaRPr lang="en-GB" sz="1350" dirty="0">
              <a:solidFill>
                <a:srgbClr val="002060"/>
              </a:solidFill>
              <a:latin typeface="Arial" panose="020B0604020202020204" pitchFamily="34" charset="0"/>
              <a:cs typeface="Arial" panose="020B0604020202020204" pitchFamily="34" charset="0"/>
            </a:endParaRP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Streamlining the operation of the European corporate tax systems</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Improving the competitiveness of the Single Market, against the background of a very challenging geopolitical environment that we operate in at this juncture in time</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Increasing transparency, clarity and simplification of corporate tax laws in the internal market as a prerequisite of ensuring the EU is in a position to attract foreign direct investment (“FDI”) and encourage indigenous business to grow</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SMEs play a vital role in developing the European economy and their success is pivotal to the success of the economy of the Single market. </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CFE welcomes any proposals that aid and facilitate SMEs to develop and expand their business in a cost-effective manner</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Some CFE members believe that formula apportionment has the potential to facilitate SME’s wishing to expand into different Member States with the simplification and reduction of the compliance burden and associated costs.</a:t>
            </a:r>
          </a:p>
          <a:p>
            <a:pPr marL="214313" indent="-214313" defTabSz="342900">
              <a:buFont typeface="Arial" panose="020B0604020202020204" pitchFamily="34" charset="0"/>
              <a:buChar char="•"/>
              <a:defRPr/>
            </a:pPr>
            <a:endParaRPr lang="en-US" sz="1350" dirty="0">
              <a:solidFill>
                <a:srgbClr val="394C57"/>
              </a:solidFill>
              <a:latin typeface="Calibri"/>
            </a:endParaRPr>
          </a:p>
        </p:txBody>
      </p:sp>
    </p:spTree>
    <p:extLst>
      <p:ext uri="{BB962C8B-B14F-4D97-AF65-F5344CB8AC3E}">
        <p14:creationId xmlns:p14="http://schemas.microsoft.com/office/powerpoint/2010/main" val="1887058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ED08827-A257-7E55-C9A1-F90F54E9B4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12" name="Slide Number Placeholder 3">
            <a:extLst>
              <a:ext uri="{FF2B5EF4-FFF2-40B4-BE49-F238E27FC236}">
                <a16:creationId xmlns:a16="http://schemas.microsoft.com/office/drawing/2014/main" id="{38A9F507-CD0E-C8C9-4A2D-8927B7894AC6}"/>
              </a:ext>
            </a:extLst>
          </p:cNvPr>
          <p:cNvSpPr>
            <a:spLocks noGrp="1"/>
          </p:cNvSpPr>
          <p:nvPr>
            <p:ph type="sldNum" sz="quarter" idx="12"/>
          </p:nvPr>
        </p:nvSpPr>
        <p:spPr>
          <a:xfrm>
            <a:off x="6872828" y="5481272"/>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2</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Title 1">
            <a:extLst>
              <a:ext uri="{FF2B5EF4-FFF2-40B4-BE49-F238E27FC236}">
                <a16:creationId xmlns:a16="http://schemas.microsoft.com/office/drawing/2014/main" id="{AA859CD4-F4BF-01C4-FACC-A186C73AC5B2}"/>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2100" dirty="0">
                <a:solidFill>
                  <a:srgbClr val="002060"/>
                </a:solidFill>
                <a:latin typeface="Arial" panose="020B0604020202020204" pitchFamily="34" charset="0"/>
                <a:cs typeface="Arial" panose="020B0604020202020204" pitchFamily="34" charset="0"/>
              </a:rPr>
              <a:t>My Agenda for Today</a:t>
            </a:r>
            <a:endParaRPr lang="en-GB" sz="2100" dirty="0">
              <a:solidFill>
                <a:srgbClr val="002060"/>
              </a:solidFill>
              <a:latin typeface="Arial" panose="020B0604020202020204" pitchFamily="34" charset="0"/>
              <a:cs typeface="Arial" panose="020B0604020202020204" pitchFamily="34" charset="0"/>
            </a:endParaRPr>
          </a:p>
        </p:txBody>
      </p:sp>
      <p:graphicFrame>
        <p:nvGraphicFramePr>
          <p:cNvPr id="3" name="Diagram 2">
            <a:extLst>
              <a:ext uri="{FF2B5EF4-FFF2-40B4-BE49-F238E27FC236}">
                <a16:creationId xmlns:a16="http://schemas.microsoft.com/office/drawing/2014/main" id="{1F94F87B-BBB2-CF77-371B-CCA75B61E5CC}"/>
              </a:ext>
            </a:extLst>
          </p:cNvPr>
          <p:cNvGraphicFramePr/>
          <p:nvPr/>
        </p:nvGraphicFramePr>
        <p:xfrm>
          <a:off x="2362757" y="2415181"/>
          <a:ext cx="4803854" cy="27577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magine 11">
            <a:extLst>
              <a:ext uri="{FF2B5EF4-FFF2-40B4-BE49-F238E27FC236}">
                <a16:creationId xmlns:a16="http://schemas.microsoft.com/office/drawing/2014/main" id="{9399554D-BAB3-1FFC-A9AE-6B3AF09E2D9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Tree>
    <p:extLst>
      <p:ext uri="{BB962C8B-B14F-4D97-AF65-F5344CB8AC3E}">
        <p14:creationId xmlns:p14="http://schemas.microsoft.com/office/powerpoint/2010/main" val="35454105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7E2BD03-31F6-5928-FBE7-C07A3753DC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 name="Slide Number Placeholder 3">
            <a:extLst>
              <a:ext uri="{FF2B5EF4-FFF2-40B4-BE49-F238E27FC236}">
                <a16:creationId xmlns:a16="http://schemas.microsoft.com/office/drawing/2014/main" id="{D9D6C0C0-76A3-9C3C-350E-972204C11424}"/>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20</a:t>
            </a:fld>
            <a:endParaRPr lang="en-US" dirty="0">
              <a:solidFill>
                <a:srgbClr val="002060"/>
              </a:solidFill>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itle 1">
            <a:extLst>
              <a:ext uri="{FF2B5EF4-FFF2-40B4-BE49-F238E27FC236}">
                <a16:creationId xmlns:a16="http://schemas.microsoft.com/office/drawing/2014/main" id="{D6109B6D-2661-E3B8-DA38-1AB713295BD7}"/>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C6AFD192-90EF-CF4F-D497-DE1060A4B2DC}"/>
              </a:ext>
            </a:extLst>
          </p:cNvPr>
          <p:cNvSpPr txBox="1"/>
          <p:nvPr/>
        </p:nvSpPr>
        <p:spPr>
          <a:xfrm>
            <a:off x="169607" y="2179122"/>
            <a:ext cx="8850854" cy="3416320"/>
          </a:xfrm>
          <a:prstGeom prst="rect">
            <a:avLst/>
          </a:prstGeom>
          <a:noFill/>
        </p:spPr>
        <p:txBody>
          <a:bodyPr wrap="square" rtlCol="0">
            <a:spAutoFit/>
          </a:bodyPr>
          <a:lstStyle/>
          <a:p>
            <a:pPr defTabSz="342900">
              <a:defRPr/>
            </a:pPr>
            <a:r>
              <a:rPr lang="en-US" sz="1350" b="1" dirty="0">
                <a:solidFill>
                  <a:srgbClr val="002060"/>
                </a:solidFill>
                <a:latin typeface="Arial" panose="020B0604020202020204" pitchFamily="34" charset="0"/>
                <a:cs typeface="Arial" panose="020B0604020202020204" pitchFamily="34" charset="0"/>
              </a:rPr>
              <a:t>Cooperative compliance as a corollary to the </a:t>
            </a:r>
            <a:r>
              <a:rPr lang="en-US" sz="1350" b="1">
                <a:solidFill>
                  <a:srgbClr val="002060"/>
                </a:solidFill>
                <a:latin typeface="Arial" panose="020B0604020202020204" pitchFamily="34" charset="0"/>
                <a:cs typeface="Arial" panose="020B0604020202020204" pitchFamily="34" charset="0"/>
              </a:rPr>
              <a:t>BEFIT reform</a:t>
            </a:r>
            <a:r>
              <a:rPr lang="en-GB" sz="1350" b="1">
                <a:solidFill>
                  <a:srgbClr val="002060"/>
                </a:solidFill>
                <a:latin typeface="Arial" panose="020B0604020202020204" pitchFamily="34" charset="0"/>
                <a:cs typeface="Arial" panose="020B0604020202020204" pitchFamily="34" charset="0"/>
              </a:rPr>
              <a:t>: </a:t>
            </a:r>
            <a:endParaRPr lang="en-GB" sz="1350" b="1" dirty="0">
              <a:solidFill>
                <a:srgbClr val="002060"/>
              </a:solidFill>
              <a:latin typeface="Arial" panose="020B0604020202020204" pitchFamily="34" charset="0"/>
              <a:cs typeface="Arial" panose="020B0604020202020204" pitchFamily="34" charset="0"/>
            </a:endParaRPr>
          </a:p>
          <a:p>
            <a:pPr defTabSz="342900">
              <a:defRPr/>
            </a:pPr>
            <a:endParaRPr lang="en-US" sz="1350" dirty="0">
              <a:solidFill>
                <a:srgbClr val="002060"/>
              </a:solidFill>
              <a:latin typeface="Arial" panose="020B0604020202020204" pitchFamily="34" charset="0"/>
              <a:cs typeface="Arial" panose="020B0604020202020204" pitchFamily="34" charset="0"/>
            </a:endParaRP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Member States should co-operate with the help of the European Commission to develop effective co-operative compliance programmes suitable for all sizes and types of businesses and that facilitate cross-border trade and reduce the possibilities for double taxation. We call on the European Commission to encourage and enable exchanging best practices on co-operative compliance in Europe, and to issue recommendations for co-operative compliance fit for SMEs; </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Cooperative compliance programmes should be subject to transparency of tax administrations and respect of taxpayers’ rights, as set out in national and international / EU law; </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Stakeholders should consider the advantages that voluntary public tax transparency – as an integral part of their sustainability policies. The European Commission should monitor and assess the effectiveness of voluntary tax transparency initiatives; </a:t>
            </a:r>
          </a:p>
          <a:p>
            <a:pPr marL="214313" indent="-214313" defTabSz="342900">
              <a:buFont typeface="Arial" panose="020B0604020202020204" pitchFamily="34" charset="0"/>
              <a:buChar char="•"/>
              <a:defRPr/>
            </a:pPr>
            <a:r>
              <a:rPr lang="en-US" sz="1350" dirty="0">
                <a:solidFill>
                  <a:srgbClr val="002060"/>
                </a:solidFill>
                <a:latin typeface="Arial" panose="020B0604020202020204" pitchFamily="34" charset="0"/>
                <a:cs typeface="Arial" panose="020B0604020202020204" pitchFamily="34" charset="0"/>
              </a:rPr>
              <a:t>Businesses and tax authorities should invest in the latest IT solutions to improve the quality of data, communication, and remote access to services. We look forward to the European Commission’s initiatives aiming to promote IT solutions in tax administrations and stand ready to help.</a:t>
            </a:r>
          </a:p>
          <a:p>
            <a:pPr marL="214313" indent="-214313" defTabSz="342900">
              <a:buFont typeface="Arial" panose="020B0604020202020204" pitchFamily="34" charset="0"/>
              <a:buChar char="•"/>
              <a:defRPr/>
            </a:pPr>
            <a:endParaRPr lang="en-US" sz="1350" dirty="0">
              <a:solidFill>
                <a:srgbClr val="394C57"/>
              </a:solidFill>
              <a:latin typeface="Calibri"/>
            </a:endParaRPr>
          </a:p>
        </p:txBody>
      </p:sp>
    </p:spTree>
    <p:extLst>
      <p:ext uri="{BB962C8B-B14F-4D97-AF65-F5344CB8AC3E}">
        <p14:creationId xmlns:p14="http://schemas.microsoft.com/office/powerpoint/2010/main" val="299676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23B44A4-761B-7BD0-0A1B-4E0CE13B26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4" name="Slide Number Placeholder 3">
            <a:extLst>
              <a:ext uri="{FF2B5EF4-FFF2-40B4-BE49-F238E27FC236}">
                <a16:creationId xmlns:a16="http://schemas.microsoft.com/office/drawing/2014/main" id="{E38E07C6-7FAD-6524-6A33-0F3999D178B0}"/>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21</a:t>
            </a:fld>
            <a:endParaRPr lang="en-US" dirty="0">
              <a:solidFill>
                <a:srgbClr val="002060"/>
              </a:solidFill>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itle 1">
            <a:extLst>
              <a:ext uri="{FF2B5EF4-FFF2-40B4-BE49-F238E27FC236}">
                <a16:creationId xmlns:a16="http://schemas.microsoft.com/office/drawing/2014/main" id="{D6109B6D-2661-E3B8-DA38-1AB713295BD7}"/>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C6AFD192-90EF-CF4F-D497-DE1060A4B2DC}"/>
              </a:ext>
            </a:extLst>
          </p:cNvPr>
          <p:cNvSpPr txBox="1"/>
          <p:nvPr/>
        </p:nvSpPr>
        <p:spPr>
          <a:xfrm>
            <a:off x="169607" y="2179122"/>
            <a:ext cx="8850854" cy="3462486"/>
          </a:xfrm>
          <a:prstGeom prst="rect">
            <a:avLst/>
          </a:prstGeom>
          <a:noFill/>
        </p:spPr>
        <p:txBody>
          <a:bodyPr wrap="square" rtlCol="0">
            <a:spAutoFit/>
          </a:bodyPr>
          <a:lstStyle/>
          <a:p>
            <a:pPr defTabSz="342900">
              <a:defRPr/>
            </a:pPr>
            <a:r>
              <a:rPr lang="en-US" sz="1350" b="1" dirty="0">
                <a:solidFill>
                  <a:srgbClr val="002060"/>
                </a:solidFill>
                <a:latin typeface="Arial" panose="020B0604020202020204" pitchFamily="34" charset="0"/>
                <a:cs typeface="Arial" panose="020B0604020202020204" pitchFamily="34" charset="0"/>
              </a:rPr>
              <a:t>Tax Certainty Considerations</a:t>
            </a:r>
            <a:r>
              <a:rPr lang="en-GB" sz="1350" b="1" dirty="0">
                <a:solidFill>
                  <a:srgbClr val="002060"/>
                </a:solidFill>
                <a:latin typeface="Arial" panose="020B0604020202020204" pitchFamily="34" charset="0"/>
                <a:cs typeface="Arial" panose="020B0604020202020204" pitchFamily="34" charset="0"/>
              </a:rPr>
              <a:t>: </a:t>
            </a:r>
          </a:p>
          <a:p>
            <a:pPr marL="214313" indent="-214313" defTabSz="342900">
              <a:buFont typeface="Arial" panose="020B0604020202020204" pitchFamily="34" charset="0"/>
              <a:buChar char="•"/>
              <a:defRPr/>
            </a:pPr>
            <a:r>
              <a:rPr lang="en-US" sz="1200" dirty="0">
                <a:solidFill>
                  <a:srgbClr val="002060"/>
                </a:solidFill>
                <a:latin typeface="Arial" panose="020B0604020202020204" pitchFamily="34" charset="0"/>
                <a:cs typeface="Arial" panose="020B0604020202020204" pitchFamily="34" charset="0"/>
              </a:rPr>
              <a:t>Concern exists about the implementation of formula apportionment – it will have practical implications and challenges for both tax authorities and taxpayers alike. In practice, the simultaneous operation of two systems (one with formula apportionment and one grounded in the ALP) would create significant implementation issues. </a:t>
            </a:r>
          </a:p>
          <a:p>
            <a:pPr marL="214313" indent="-214313" defTabSz="342900">
              <a:buFont typeface="Arial" panose="020B0604020202020204" pitchFamily="34" charset="0"/>
              <a:buChar char="•"/>
              <a:defRPr/>
            </a:pPr>
            <a:r>
              <a:rPr lang="en-US" sz="1200" dirty="0">
                <a:solidFill>
                  <a:srgbClr val="002060"/>
                </a:solidFill>
                <a:latin typeface="Arial" panose="020B0604020202020204" pitchFamily="34" charset="0"/>
                <a:cs typeface="Arial" panose="020B0604020202020204" pitchFamily="34" charset="0"/>
              </a:rPr>
              <a:t>Interaction with Pillars 1 and 2 should be carefully considered: The OECD agreed solutions on Pillar 1 and Pillar 2 are rightly intended to affect a limited number of companies at present, given the complexity of the proposed rules. </a:t>
            </a:r>
          </a:p>
          <a:p>
            <a:pPr marL="214313" indent="-214313" defTabSz="342900">
              <a:buFont typeface="Arial" panose="020B0604020202020204" pitchFamily="34" charset="0"/>
              <a:buChar char="•"/>
              <a:defRPr/>
            </a:pPr>
            <a:r>
              <a:rPr lang="en-US" sz="1200" dirty="0">
                <a:solidFill>
                  <a:srgbClr val="002060"/>
                </a:solidFill>
                <a:latin typeface="Arial" panose="020B0604020202020204" pitchFamily="34" charset="0"/>
                <a:cs typeface="Arial" panose="020B0604020202020204" pitchFamily="34" charset="0"/>
              </a:rPr>
              <a:t>Tax authorities will require additional time and financial resources to implement an additional supranational system and will have to oversee two concurrent systems of tax administration, depending on the chosen model for BEFIT.</a:t>
            </a:r>
          </a:p>
          <a:p>
            <a:pPr marL="214313" indent="-214313" defTabSz="342900">
              <a:buFont typeface="Arial" panose="020B0604020202020204" pitchFamily="34" charset="0"/>
              <a:buChar char="•"/>
              <a:defRPr/>
            </a:pPr>
            <a:r>
              <a:rPr lang="en-US" sz="1200" dirty="0">
                <a:solidFill>
                  <a:srgbClr val="002060"/>
                </a:solidFill>
                <a:latin typeface="Arial" panose="020B0604020202020204" pitchFamily="34" charset="0"/>
                <a:cs typeface="Arial" panose="020B0604020202020204" pitchFamily="34" charset="0"/>
              </a:rPr>
              <a:t>The situation will be compounded if there is not sufficient guidance provided on new measures, the legislation in its proposed form would not be sufficient to provide clarity, particularly in light of the lacuna that will inevitably develop in the interim period between the loss of domestic tax jurisprudence to the development of new European jurisprudence. </a:t>
            </a:r>
          </a:p>
          <a:p>
            <a:pPr marL="214313" indent="-214313" defTabSz="342900">
              <a:buFont typeface="Arial" panose="020B0604020202020204" pitchFamily="34" charset="0"/>
              <a:buChar char="•"/>
              <a:defRPr/>
            </a:pPr>
            <a:r>
              <a:rPr lang="en-US" sz="1200" dirty="0">
                <a:solidFill>
                  <a:srgbClr val="002060"/>
                </a:solidFill>
                <a:latin typeface="Arial" panose="020B0604020202020204" pitchFamily="34" charset="0"/>
                <a:cs typeface="Arial" panose="020B0604020202020204" pitchFamily="34" charset="0"/>
              </a:rPr>
              <a:t>Member States’ corporate tax regimes are based on detailed legislation, guidance, precedents and case law spanning thousands of pages – all of this would become redundant under a formula apportionment regime based on new rules and new definitions, creating huge uncertainty for businesses and tax authorities.  </a:t>
            </a:r>
          </a:p>
          <a:p>
            <a:pPr marL="214313" indent="-214313" defTabSz="342900">
              <a:buFont typeface="Arial" panose="020B0604020202020204" pitchFamily="34" charset="0"/>
              <a:buChar char="•"/>
              <a:defRPr/>
            </a:pPr>
            <a:r>
              <a:rPr lang="en-US" sz="1200" dirty="0">
                <a:solidFill>
                  <a:srgbClr val="002060"/>
                </a:solidFill>
                <a:latin typeface="Arial" panose="020B0604020202020204" pitchFamily="34" charset="0"/>
                <a:cs typeface="Arial" panose="020B0604020202020204" pitchFamily="34" charset="0"/>
              </a:rPr>
              <a:t>Tax certainty is of paramount concern to business, and should be the focus of attention in the legislative design of the proposal. Any proposed changes to the corporate tax system on a European wide level, no matter how laudable the ultimate aim, will not be successful if it leads to tax uncertainty, increased compliance burden and increased disputes. </a:t>
            </a:r>
          </a:p>
          <a:p>
            <a:pPr marL="214313" indent="-214313" defTabSz="342900">
              <a:buFont typeface="Arial" panose="020B0604020202020204" pitchFamily="34" charset="0"/>
              <a:buChar char="•"/>
              <a:defRPr/>
            </a:pPr>
            <a:endParaRPr lang="en-US" sz="1350" dirty="0">
              <a:solidFill>
                <a:srgbClr val="394C57"/>
              </a:solidFill>
              <a:latin typeface="Calibri"/>
            </a:endParaRPr>
          </a:p>
        </p:txBody>
      </p:sp>
    </p:spTree>
    <p:extLst>
      <p:ext uri="{BB962C8B-B14F-4D97-AF65-F5344CB8AC3E}">
        <p14:creationId xmlns:p14="http://schemas.microsoft.com/office/powerpoint/2010/main" val="1581609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91ECA4-334D-873E-9ADD-FABAF35353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14" name="Slide Number Placeholder 3">
            <a:extLst>
              <a:ext uri="{FF2B5EF4-FFF2-40B4-BE49-F238E27FC236}">
                <a16:creationId xmlns:a16="http://schemas.microsoft.com/office/drawing/2014/main" id="{0C08EE10-852D-29F2-EED9-F1D789983821}"/>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22</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TextBox 2">
            <a:extLst>
              <a:ext uri="{FF2B5EF4-FFF2-40B4-BE49-F238E27FC236}">
                <a16:creationId xmlns:a16="http://schemas.microsoft.com/office/drawing/2014/main" id="{1275A2FF-FAB0-87C2-F4E4-8036A90BAE7B}"/>
              </a:ext>
            </a:extLst>
          </p:cNvPr>
          <p:cNvSpPr txBox="1"/>
          <p:nvPr/>
        </p:nvSpPr>
        <p:spPr>
          <a:xfrm>
            <a:off x="169607" y="2179123"/>
            <a:ext cx="8850854" cy="507831"/>
          </a:xfrm>
          <a:prstGeom prst="rect">
            <a:avLst/>
          </a:prstGeom>
          <a:noFill/>
        </p:spPr>
        <p:txBody>
          <a:bodyPr wrap="square" rtlCol="0">
            <a:spAutoFit/>
          </a:bodyPr>
          <a:lstStyle/>
          <a:p>
            <a:pPr defTabSz="342900">
              <a:defRPr/>
            </a:pPr>
            <a:r>
              <a:rPr lang="en-US" sz="1350" b="1" dirty="0">
                <a:solidFill>
                  <a:srgbClr val="002060"/>
                </a:solidFill>
                <a:latin typeface="Arial" panose="020B0604020202020204" pitchFamily="34" charset="0"/>
                <a:cs typeface="Arial" panose="020B0604020202020204" pitchFamily="34" charset="0"/>
              </a:rPr>
              <a:t>The Tax Priorities of the Czech EU Council Presidency</a:t>
            </a:r>
            <a:r>
              <a:rPr lang="en-GB" sz="1350" b="1" dirty="0">
                <a:solidFill>
                  <a:srgbClr val="002060"/>
                </a:solidFill>
                <a:latin typeface="Arial" panose="020B0604020202020204" pitchFamily="34" charset="0"/>
                <a:cs typeface="Arial" panose="020B0604020202020204" pitchFamily="34" charset="0"/>
              </a:rPr>
              <a:t>: </a:t>
            </a:r>
          </a:p>
          <a:p>
            <a:pPr marL="214313" indent="-214313" defTabSz="342900">
              <a:buFont typeface="Arial" panose="020B0604020202020204" pitchFamily="34" charset="0"/>
              <a:buChar char="•"/>
              <a:defRPr/>
            </a:pPr>
            <a:endParaRPr lang="en-US" sz="1350" dirty="0">
              <a:solidFill>
                <a:srgbClr val="394C57"/>
              </a:solidFill>
              <a:latin typeface="Calibri"/>
            </a:endParaRPr>
          </a:p>
        </p:txBody>
      </p:sp>
      <p:graphicFrame>
        <p:nvGraphicFramePr>
          <p:cNvPr id="4" name="Diagram 3">
            <a:extLst>
              <a:ext uri="{FF2B5EF4-FFF2-40B4-BE49-F238E27FC236}">
                <a16:creationId xmlns:a16="http://schemas.microsoft.com/office/drawing/2014/main" id="{57F68E26-2A34-B734-2737-4D36E34E3A76}"/>
              </a:ext>
            </a:extLst>
          </p:cNvPr>
          <p:cNvGraphicFramePr/>
          <p:nvPr/>
        </p:nvGraphicFramePr>
        <p:xfrm>
          <a:off x="533400" y="2528176"/>
          <a:ext cx="8282940" cy="16437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Rectangle: Rounded Corners 11">
            <a:extLst>
              <a:ext uri="{FF2B5EF4-FFF2-40B4-BE49-F238E27FC236}">
                <a16:creationId xmlns:a16="http://schemas.microsoft.com/office/drawing/2014/main" id="{EAADD17D-5D6F-A9B8-61B8-7DDB78B8ADB2}"/>
              </a:ext>
            </a:extLst>
          </p:cNvPr>
          <p:cNvSpPr/>
          <p:nvPr/>
        </p:nvSpPr>
        <p:spPr>
          <a:xfrm>
            <a:off x="1266780" y="4241460"/>
            <a:ext cx="3408091" cy="1140143"/>
          </a:xfrm>
          <a:prstGeom prst="roundRect">
            <a:avLst/>
          </a:prstGeom>
          <a:ln>
            <a:solidFill>
              <a:srgbClr val="FFAB0C"/>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a:solidFill>
                  <a:srgbClr val="2C3673"/>
                </a:solidFill>
                <a:latin typeface="Arial" panose="020B0604020202020204" pitchFamily="34" charset="0"/>
                <a:cs typeface="Arial" panose="020B0604020202020204" pitchFamily="34" charset="0"/>
              </a:rPr>
              <a:t>Direct Taxation</a:t>
            </a:r>
          </a:p>
          <a:p>
            <a:pPr algn="ctr"/>
            <a:r>
              <a:rPr lang="en-US" sz="1200" dirty="0">
                <a:solidFill>
                  <a:srgbClr val="2C3673"/>
                </a:solidFill>
                <a:latin typeface="Arial" panose="020B0604020202020204" pitchFamily="34" charset="0"/>
                <a:cs typeface="Arial" panose="020B0604020202020204" pitchFamily="34" charset="0"/>
              </a:rPr>
              <a:t>• Unshell Proposal</a:t>
            </a:r>
          </a:p>
          <a:p>
            <a:pPr algn="ctr"/>
            <a:r>
              <a:rPr lang="en-US" sz="1200" dirty="0">
                <a:solidFill>
                  <a:srgbClr val="2C3673"/>
                </a:solidFill>
                <a:latin typeface="Arial" panose="020B0604020202020204" pitchFamily="34" charset="0"/>
                <a:cs typeface="Arial" panose="020B0604020202020204" pitchFamily="34" charset="0"/>
              </a:rPr>
              <a:t>• DEBRA</a:t>
            </a:r>
          </a:p>
          <a:p>
            <a:pPr algn="ctr"/>
            <a:r>
              <a:rPr lang="en-US" sz="1200" dirty="0">
                <a:solidFill>
                  <a:srgbClr val="2C3673"/>
                </a:solidFill>
                <a:latin typeface="Arial" panose="020B0604020202020204" pitchFamily="34" charset="0"/>
                <a:cs typeface="Arial" panose="020B0604020202020204" pitchFamily="34" charset="0"/>
              </a:rPr>
              <a:t>• Pillar 1 and Pillar 2</a:t>
            </a:r>
          </a:p>
          <a:p>
            <a:pPr algn="ctr"/>
            <a:r>
              <a:rPr lang="en-US" sz="1200" dirty="0">
                <a:solidFill>
                  <a:srgbClr val="2C3673"/>
                </a:solidFill>
                <a:latin typeface="Arial" panose="020B0604020202020204" pitchFamily="34" charset="0"/>
                <a:cs typeface="Arial" panose="020B0604020202020204" pitchFamily="34" charset="0"/>
              </a:rPr>
              <a:t>• Code of Conduct on Business Taxation</a:t>
            </a:r>
          </a:p>
          <a:p>
            <a:pPr algn="ctr"/>
            <a:r>
              <a:rPr lang="en-US" sz="1200" dirty="0">
                <a:solidFill>
                  <a:srgbClr val="2C3673"/>
                </a:solidFill>
                <a:latin typeface="Arial" panose="020B0604020202020204" pitchFamily="34" charset="0"/>
                <a:cs typeface="Arial" panose="020B0604020202020204" pitchFamily="34" charset="0"/>
              </a:rPr>
              <a:t>• DAC 8</a:t>
            </a:r>
          </a:p>
        </p:txBody>
      </p:sp>
      <p:sp>
        <p:nvSpPr>
          <p:cNvPr id="13" name="Rectangle: Rounded Corners 12">
            <a:extLst>
              <a:ext uri="{FF2B5EF4-FFF2-40B4-BE49-F238E27FC236}">
                <a16:creationId xmlns:a16="http://schemas.microsoft.com/office/drawing/2014/main" id="{41C65614-560D-CF23-96C1-BC16EA411CE2}"/>
              </a:ext>
            </a:extLst>
          </p:cNvPr>
          <p:cNvSpPr/>
          <p:nvPr/>
        </p:nvSpPr>
        <p:spPr>
          <a:xfrm>
            <a:off x="4715947" y="4231280"/>
            <a:ext cx="3408091" cy="1140143"/>
          </a:xfrm>
          <a:prstGeom prst="roundRect">
            <a:avLst/>
          </a:prstGeom>
          <a:ln>
            <a:solidFill>
              <a:srgbClr val="FFAB0C"/>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b="1" dirty="0">
                <a:solidFill>
                  <a:srgbClr val="2C3673"/>
                </a:solidFill>
                <a:latin typeface="Arial" panose="020B0604020202020204" pitchFamily="34" charset="0"/>
                <a:cs typeface="Arial" panose="020B0604020202020204" pitchFamily="34" charset="0"/>
              </a:rPr>
              <a:t>Indirect Taxation</a:t>
            </a:r>
          </a:p>
          <a:p>
            <a:pPr algn="ctr"/>
            <a:r>
              <a:rPr lang="en-US" sz="1200" dirty="0">
                <a:solidFill>
                  <a:srgbClr val="2C3673"/>
                </a:solidFill>
                <a:latin typeface="Arial" panose="020B0604020202020204" pitchFamily="34" charset="0"/>
                <a:cs typeface="Arial" panose="020B0604020202020204" pitchFamily="34" charset="0"/>
              </a:rPr>
              <a:t>• Energy Taxation Directive</a:t>
            </a:r>
          </a:p>
          <a:p>
            <a:pPr algn="ctr"/>
            <a:r>
              <a:rPr lang="en-US" sz="1200" dirty="0">
                <a:solidFill>
                  <a:srgbClr val="2C3673"/>
                </a:solidFill>
                <a:latin typeface="Arial" panose="020B0604020202020204" pitchFamily="34" charset="0"/>
                <a:cs typeface="Arial" panose="020B0604020202020204" pitchFamily="34" charset="0"/>
              </a:rPr>
              <a:t>• VAT in Digital Age Package</a:t>
            </a:r>
          </a:p>
          <a:p>
            <a:pPr algn="ctr"/>
            <a:r>
              <a:rPr lang="en-US" sz="1200" dirty="0">
                <a:solidFill>
                  <a:srgbClr val="2C3673"/>
                </a:solidFill>
                <a:latin typeface="Arial" panose="020B0604020202020204" pitchFamily="34" charset="0"/>
                <a:cs typeface="Arial" panose="020B0604020202020204" pitchFamily="34" charset="0"/>
              </a:rPr>
              <a:t>• Heavy goods vehicle tax</a:t>
            </a:r>
          </a:p>
          <a:p>
            <a:pPr algn="ctr"/>
            <a:endParaRPr lang="en-US" sz="1200" dirty="0">
              <a:solidFill>
                <a:srgbClr val="2C3673"/>
              </a:solidFill>
              <a:latin typeface="Arial" panose="020B0604020202020204" pitchFamily="34" charset="0"/>
              <a:cs typeface="Arial" panose="020B0604020202020204" pitchFamily="34" charset="0"/>
            </a:endParaRPr>
          </a:p>
          <a:p>
            <a:pPr algn="ctr"/>
            <a:endParaRPr lang="en-US" sz="1200" dirty="0">
              <a:solidFill>
                <a:srgbClr val="2C3673"/>
              </a:solidFill>
              <a:latin typeface="Arial" panose="020B0604020202020204" pitchFamily="34" charset="0"/>
              <a:cs typeface="Arial" panose="020B0604020202020204" pitchFamily="34" charset="0"/>
            </a:endParaRPr>
          </a:p>
        </p:txBody>
      </p:sp>
      <p:sp>
        <p:nvSpPr>
          <p:cNvPr id="16" name="Title 1">
            <a:extLst>
              <a:ext uri="{FF2B5EF4-FFF2-40B4-BE49-F238E27FC236}">
                <a16:creationId xmlns:a16="http://schemas.microsoft.com/office/drawing/2014/main" id="{6F72F22A-D541-D3D4-17C5-A08899DFCC08}"/>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2. Main EU Developments</a:t>
            </a:r>
            <a:endParaRPr lang="en-GB" sz="15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30553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61E3676-9086-9002-CB1E-8E5207EEDC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pic>
        <p:nvPicPr>
          <p:cNvPr id="2" name="Immagine 11">
            <a:extLst>
              <a:ext uri="{FF2B5EF4-FFF2-40B4-BE49-F238E27FC236}">
                <a16:creationId xmlns:a16="http://schemas.microsoft.com/office/drawing/2014/main" id="{6A2AE836-3E8A-FB8B-4C4C-390A7BEF79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
        <p:nvSpPr>
          <p:cNvPr id="3" name="Rectangle 2">
            <a:extLst>
              <a:ext uri="{FF2B5EF4-FFF2-40B4-BE49-F238E27FC236}">
                <a16:creationId xmlns:a16="http://schemas.microsoft.com/office/drawing/2014/main" id="{1F3F0C35-9B5A-7EF6-A735-38A69EFDD135}"/>
              </a:ext>
            </a:extLst>
          </p:cNvPr>
          <p:cNvSpPr/>
          <p:nvPr/>
        </p:nvSpPr>
        <p:spPr>
          <a:xfrm>
            <a:off x="1143000" y="2546350"/>
            <a:ext cx="6858000" cy="1993901"/>
          </a:xfrm>
          <a:prstGeom prst="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it-IT" sz="3600" dirty="0">
                <a:solidFill>
                  <a:prstClr val="white"/>
                </a:solidFill>
                <a:latin typeface="Arial" panose="020B0604020202020204" pitchFamily="34" charset="0"/>
                <a:cs typeface="Arial" panose="020B0604020202020204" pitchFamily="34" charset="0"/>
              </a:rPr>
              <a:t>GTAP &amp; CFE</a:t>
            </a:r>
          </a:p>
        </p:txBody>
      </p:sp>
      <p:sp>
        <p:nvSpPr>
          <p:cNvPr id="4" name="Title 1">
            <a:extLst>
              <a:ext uri="{FF2B5EF4-FFF2-40B4-BE49-F238E27FC236}">
                <a16:creationId xmlns:a16="http://schemas.microsoft.com/office/drawing/2014/main" id="{1768AA2A-1483-0C38-0BCE-18559C2796B6}"/>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3. GTAP</a:t>
            </a:r>
            <a:endParaRPr lang="en-GB" sz="1500" b="1" dirty="0">
              <a:solidFill>
                <a:srgbClr val="002060"/>
              </a:solidFill>
              <a:latin typeface="Arial" panose="020B0604020202020204" pitchFamily="34" charset="0"/>
              <a:cs typeface="Arial" panose="020B0604020202020204" pitchFamily="34" charset="0"/>
            </a:endParaRPr>
          </a:p>
        </p:txBody>
      </p:sp>
      <p:sp>
        <p:nvSpPr>
          <p:cNvPr id="12" name="Footer Placeholder 4">
            <a:extLst>
              <a:ext uri="{FF2B5EF4-FFF2-40B4-BE49-F238E27FC236}">
                <a16:creationId xmlns:a16="http://schemas.microsoft.com/office/drawing/2014/main" id="{EDBA64A9-729E-F69B-EF44-8C6CA99E4D2A}"/>
              </a:ext>
            </a:extLst>
          </p:cNvPr>
          <p:cNvSpPr>
            <a:spLocks noGrp="1"/>
          </p:cNvSpPr>
          <p:nvPr>
            <p:ph type="ftr" sz="quarter" idx="11"/>
          </p:nvPr>
        </p:nvSpPr>
        <p:spPr>
          <a:xfrm>
            <a:off x="3028950" y="5510213"/>
            <a:ext cx="3086100" cy="273844"/>
          </a:xfrm>
        </p:spPr>
        <p:txBody>
          <a:bodyPr/>
          <a:lstStyle/>
          <a:p>
            <a:r>
              <a:rPr lang="en-US" sz="900" dirty="0"/>
              <a:t>AOTCA General Meeting and International Tax Conference 2022</a:t>
            </a:r>
            <a:endParaRPr lang="en-ID" sz="900" dirty="0"/>
          </a:p>
        </p:txBody>
      </p:sp>
    </p:spTree>
    <p:extLst>
      <p:ext uri="{BB962C8B-B14F-4D97-AF65-F5344CB8AC3E}">
        <p14:creationId xmlns:p14="http://schemas.microsoft.com/office/powerpoint/2010/main" val="18840761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BBAB7C-2D32-70D9-DEF8-BF69D6FC26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8155" y="1085680"/>
            <a:ext cx="2134865" cy="664958"/>
          </a:xfrm>
          <a:prstGeom prst="rect">
            <a:avLst/>
          </a:prstGeom>
        </p:spPr>
      </p:pic>
      <p:sp>
        <p:nvSpPr>
          <p:cNvPr id="13" name="Title 1"/>
          <p:cNvSpPr txBox="1">
            <a:spLocks/>
          </p:cNvSpPr>
          <p:nvPr/>
        </p:nvSpPr>
        <p:spPr>
          <a:xfrm>
            <a:off x="1602726" y="1138006"/>
            <a:ext cx="6139195" cy="871538"/>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r>
              <a:rPr lang="en-US" sz="2700" dirty="0"/>
              <a:t>GTAP</a:t>
            </a:r>
          </a:p>
          <a:p>
            <a:r>
              <a:rPr lang="en-US" sz="2700" b="1" dirty="0">
                <a:solidFill>
                  <a:srgbClr val="051E65"/>
                </a:solidFill>
                <a:latin typeface="Calibri"/>
              </a:rPr>
              <a:t>Global Tax Advisers Platform</a:t>
            </a:r>
          </a:p>
        </p:txBody>
      </p:sp>
      <p:sp>
        <p:nvSpPr>
          <p:cNvPr id="43" name="Rettangolo 42"/>
          <p:cNvSpPr/>
          <p:nvPr/>
        </p:nvSpPr>
        <p:spPr>
          <a:xfrm>
            <a:off x="2715961" y="4646601"/>
            <a:ext cx="3724805" cy="1243200"/>
          </a:xfrm>
          <a:prstGeom prst="rect">
            <a:avLst/>
          </a:prstGeom>
          <a:ln/>
        </p:spPr>
        <p:style>
          <a:lnRef idx="3">
            <a:schemeClr val="lt1"/>
          </a:lnRef>
          <a:fillRef idx="1">
            <a:schemeClr val="accent3"/>
          </a:fillRef>
          <a:effectRef idx="1">
            <a:schemeClr val="accent3"/>
          </a:effectRef>
          <a:fontRef idx="minor">
            <a:schemeClr val="lt1"/>
          </a:fontRef>
        </p:style>
        <p:txBody>
          <a:bodyPr rtlCol="0" anchor="ctr"/>
          <a:lstStyle/>
          <a:p>
            <a:pPr algn="ctr" defTabSz="633062">
              <a:defRPr/>
            </a:pPr>
            <a:endParaRPr lang="it-IT" sz="1247" kern="0">
              <a:solidFill>
                <a:prstClr val="white"/>
              </a:solidFill>
              <a:latin typeface="Times New Roman"/>
            </a:endParaRPr>
          </a:p>
        </p:txBody>
      </p:sp>
      <p:sp>
        <p:nvSpPr>
          <p:cNvPr id="44" name="Rettangolo 43"/>
          <p:cNvSpPr/>
          <p:nvPr/>
        </p:nvSpPr>
        <p:spPr>
          <a:xfrm>
            <a:off x="6170742" y="2178120"/>
            <a:ext cx="1529502" cy="1607750"/>
          </a:xfrm>
          <a:prstGeom prst="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defTabSz="633062">
              <a:defRPr/>
            </a:pPr>
            <a:endParaRPr lang="it-IT" sz="1247" kern="0">
              <a:solidFill>
                <a:prstClr val="white"/>
              </a:solidFill>
              <a:latin typeface="Times New Roman"/>
            </a:endParaRPr>
          </a:p>
        </p:txBody>
      </p:sp>
      <p:sp>
        <p:nvSpPr>
          <p:cNvPr id="45" name="Rettangolo 44"/>
          <p:cNvSpPr/>
          <p:nvPr/>
        </p:nvSpPr>
        <p:spPr>
          <a:xfrm>
            <a:off x="1431344" y="2178120"/>
            <a:ext cx="1529502" cy="1607750"/>
          </a:xfrm>
          <a:prstGeom prst="rect">
            <a:avLst/>
          </a:prstGeom>
          <a:ln/>
        </p:spPr>
        <p:style>
          <a:lnRef idx="3">
            <a:schemeClr val="lt1"/>
          </a:lnRef>
          <a:fillRef idx="1">
            <a:schemeClr val="accent4"/>
          </a:fillRef>
          <a:effectRef idx="1">
            <a:schemeClr val="accent4"/>
          </a:effectRef>
          <a:fontRef idx="minor">
            <a:schemeClr val="lt1"/>
          </a:fontRef>
        </p:style>
        <p:txBody>
          <a:bodyPr rtlCol="0" anchor="ctr"/>
          <a:lstStyle/>
          <a:p>
            <a:pPr algn="ctr" defTabSz="633062">
              <a:defRPr/>
            </a:pPr>
            <a:endParaRPr lang="it-IT" sz="1247" kern="0">
              <a:solidFill>
                <a:prstClr val="white"/>
              </a:solidFill>
              <a:latin typeface="Times New Roman"/>
            </a:endParaRPr>
          </a:p>
        </p:txBody>
      </p:sp>
      <p:sp>
        <p:nvSpPr>
          <p:cNvPr id="47" name="Rettangolo 46"/>
          <p:cNvSpPr/>
          <p:nvPr/>
        </p:nvSpPr>
        <p:spPr>
          <a:xfrm>
            <a:off x="3650242" y="2296525"/>
            <a:ext cx="1825637" cy="1713992"/>
          </a:xfrm>
          <a:prstGeom prst="rect">
            <a:avLst/>
          </a:prstGeom>
          <a:ln/>
        </p:spPr>
        <p:style>
          <a:lnRef idx="3">
            <a:schemeClr val="lt1"/>
          </a:lnRef>
          <a:fillRef idx="1">
            <a:schemeClr val="accent1"/>
          </a:fillRef>
          <a:effectRef idx="1">
            <a:schemeClr val="accent1"/>
          </a:effectRef>
          <a:fontRef idx="minor">
            <a:schemeClr val="lt1"/>
          </a:fontRef>
        </p:style>
        <p:txBody>
          <a:bodyPr rtlCol="0" anchor="ctr"/>
          <a:lstStyle/>
          <a:p>
            <a:pPr algn="ctr" defTabSz="633062">
              <a:defRPr/>
            </a:pPr>
            <a:endParaRPr lang="it-IT" sz="1247" kern="0">
              <a:solidFill>
                <a:prstClr val="white"/>
              </a:solidFill>
              <a:latin typeface="Times New Roman"/>
            </a:endParaRPr>
          </a:p>
        </p:txBody>
      </p:sp>
      <p:pic>
        <p:nvPicPr>
          <p:cNvPr id="48" name="Picture 4" descr="Risultati immagini per platform for collaboration on ta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3984" y="2271699"/>
            <a:ext cx="1041976" cy="514673"/>
          </a:xfrm>
          <a:prstGeom prst="rect">
            <a:avLst/>
          </a:prstGeom>
          <a:noFill/>
          <a:extLst>
            <a:ext uri="{909E8E84-426E-40DD-AFC4-6F175D3DCCD1}">
              <a14:hiddenFill xmlns:a14="http://schemas.microsoft.com/office/drawing/2010/main">
                <a:solidFill>
                  <a:srgbClr val="FFFFFF"/>
                </a:solidFill>
              </a14:hiddenFill>
            </a:ext>
          </a:extLst>
        </p:spPr>
      </p:pic>
      <p:sp>
        <p:nvSpPr>
          <p:cNvPr id="49" name="Rettangolo arrotondato 48"/>
          <p:cNvSpPr/>
          <p:nvPr/>
        </p:nvSpPr>
        <p:spPr>
          <a:xfrm>
            <a:off x="1689231" y="2904039"/>
            <a:ext cx="1031420" cy="547607"/>
          </a:xfrm>
          <a:prstGeom prst="roundRect">
            <a:avLst/>
          </a:prstGeom>
          <a:ln/>
          <a:scene3d>
            <a:camera prst="orthographicFront"/>
            <a:lightRig rig="threePt" dir="t"/>
          </a:scene3d>
          <a:sp3d>
            <a:bevelT w="165100" prst="coolSlant"/>
          </a:sp3d>
        </p:spPr>
        <p:style>
          <a:lnRef idx="1">
            <a:schemeClr val="accent3"/>
          </a:lnRef>
          <a:fillRef idx="3">
            <a:schemeClr val="accent3"/>
          </a:fillRef>
          <a:effectRef idx="2">
            <a:schemeClr val="accent3"/>
          </a:effectRef>
          <a:fontRef idx="minor">
            <a:schemeClr val="lt1"/>
          </a:fontRef>
        </p:style>
        <p:txBody>
          <a:bodyPr rtlCol="0" anchor="ctr"/>
          <a:lstStyle/>
          <a:p>
            <a:pPr algn="ctr" defTabSz="633062">
              <a:defRPr/>
            </a:pPr>
            <a:r>
              <a:rPr lang="en-US" sz="1108" kern="0" dirty="0">
                <a:solidFill>
                  <a:prstClr val="black"/>
                </a:solidFill>
                <a:latin typeface="Rockwell Condensed" panose="02060603050405020104" pitchFamily="18" charset="0"/>
              </a:rPr>
              <a:t>Platform for Collaboration on Tax</a:t>
            </a:r>
          </a:p>
        </p:txBody>
      </p:sp>
      <p:pic>
        <p:nvPicPr>
          <p:cNvPr id="50" name="Picture 6" descr="Risultati immagini per platform for tax good governanc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75979" y="2271720"/>
            <a:ext cx="794486" cy="54919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0" descr="Risultati immagini per tax without borde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28992" y="5415547"/>
            <a:ext cx="570618" cy="377915"/>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uppo 51"/>
          <p:cNvGrpSpPr/>
          <p:nvPr/>
        </p:nvGrpSpPr>
        <p:grpSpPr>
          <a:xfrm>
            <a:off x="3903145" y="3221274"/>
            <a:ext cx="1350434" cy="697384"/>
            <a:chOff x="7435789" y="2005706"/>
            <a:chExt cx="1392452" cy="882414"/>
          </a:xfrm>
        </p:grpSpPr>
        <p:sp>
          <p:nvSpPr>
            <p:cNvPr id="53" name="Rettangolo 52"/>
            <p:cNvSpPr/>
            <p:nvPr/>
          </p:nvSpPr>
          <p:spPr>
            <a:xfrm>
              <a:off x="7435789" y="2005706"/>
              <a:ext cx="1392452" cy="882414"/>
            </a:xfrm>
            <a:prstGeom prst="rect">
              <a:avLst/>
            </a:prstGeom>
            <a:solidFill>
              <a:sysClr val="window" lastClr="FFFFFF"/>
            </a:solidFill>
            <a:ln w="22225" cap="flat" cmpd="sng" algn="ctr">
              <a:solidFill>
                <a:srgbClr val="002060"/>
              </a:solidFill>
              <a:prstDash val="solid"/>
            </a:ln>
            <a:effectLst/>
          </p:spPr>
          <p:txBody>
            <a:bodyPr rtlCol="0" anchor="ctr"/>
            <a:lstStyle/>
            <a:p>
              <a:pPr algn="ctr" defTabSz="633062">
                <a:defRPr/>
              </a:pPr>
              <a:endParaRPr lang="en-US" sz="1247" kern="0">
                <a:solidFill>
                  <a:prstClr val="black"/>
                </a:solidFill>
                <a:latin typeface="Times New Roman"/>
              </a:endParaRPr>
            </a:p>
          </p:txBody>
        </p:sp>
        <p:pic>
          <p:nvPicPr>
            <p:cNvPr id="54" name="Immagine 53"/>
            <p:cNvPicPr>
              <a:picLocks noChangeAspect="1"/>
            </p:cNvPicPr>
            <p:nvPr/>
          </p:nvPicPr>
          <p:blipFill>
            <a:blip r:embed="rId7"/>
            <a:stretch>
              <a:fillRect/>
            </a:stretch>
          </p:blipFill>
          <p:spPr bwMode="auto">
            <a:xfrm>
              <a:off x="7747108" y="2444197"/>
              <a:ext cx="996069" cy="152223"/>
            </a:xfrm>
            <a:prstGeom prst="rect">
              <a:avLst/>
            </a:prstGeom>
            <a:effectLst>
              <a:outerShdw blurRad="76200" dist="12700" dir="2700000" sy="-23000" kx="-800400" algn="bl" rotWithShape="0">
                <a:prstClr val="black">
                  <a:alpha val="20000"/>
                </a:prstClr>
              </a:outerShdw>
            </a:effectLst>
          </p:spPr>
        </p:pic>
        <p:pic>
          <p:nvPicPr>
            <p:cNvPr id="55" name="Immagine 54"/>
            <p:cNvPicPr>
              <a:picLocks noChangeAspect="1"/>
            </p:cNvPicPr>
            <p:nvPr/>
          </p:nvPicPr>
          <p:blipFill>
            <a:blip r:embed="rId8"/>
            <a:stretch>
              <a:fillRect/>
            </a:stretch>
          </p:blipFill>
          <p:spPr bwMode="auto">
            <a:xfrm>
              <a:off x="7469766" y="2608791"/>
              <a:ext cx="1301920" cy="255478"/>
            </a:xfrm>
            <a:prstGeom prst="rect">
              <a:avLst/>
            </a:prstGeom>
            <a:effectLst>
              <a:outerShdw blurRad="76200" dist="12700" dir="2700000" sy="-23000" kx="-800400" algn="bl" rotWithShape="0">
                <a:prstClr val="black">
                  <a:alpha val="20000"/>
                </a:prstClr>
              </a:outerShdw>
            </a:effectLst>
          </p:spPr>
        </p:pic>
        <p:pic>
          <p:nvPicPr>
            <p:cNvPr id="56" name="Immagine 5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469766" y="2053135"/>
              <a:ext cx="850675" cy="319450"/>
            </a:xfrm>
            <a:prstGeom prst="rect">
              <a:avLst/>
            </a:prstGeom>
          </p:spPr>
        </p:pic>
      </p:grpSp>
      <p:pic>
        <p:nvPicPr>
          <p:cNvPr id="57" name="Picture 4" descr="Risultati immagini per iota tax"/>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980768" y="5403250"/>
            <a:ext cx="1066019" cy="394427"/>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6" descr="https://irp-cdn.multiscreensite.com/a521d626/dms3rep/multi/mobile/logo-ataf-tax.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81816" y="5381930"/>
            <a:ext cx="962777" cy="447986"/>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2" descr="Risultati immagini per Centro Interamericano de Administraciones Tributarias,"/>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763211" y="5407252"/>
            <a:ext cx="422663" cy="422663"/>
          </a:xfrm>
          <a:prstGeom prst="rect">
            <a:avLst/>
          </a:prstGeom>
          <a:noFill/>
          <a:extLst>
            <a:ext uri="{909E8E84-426E-40DD-AFC4-6F175D3DCCD1}">
              <a14:hiddenFill xmlns:a14="http://schemas.microsoft.com/office/drawing/2010/main">
                <a:solidFill>
                  <a:srgbClr val="FFFFFF"/>
                </a:solidFill>
              </a14:hiddenFill>
            </a:ext>
          </a:extLst>
        </p:spPr>
      </p:pic>
      <p:sp>
        <p:nvSpPr>
          <p:cNvPr id="60" name="Rettangolo arrotondato 59"/>
          <p:cNvSpPr/>
          <p:nvPr/>
        </p:nvSpPr>
        <p:spPr>
          <a:xfrm>
            <a:off x="6440764" y="2911536"/>
            <a:ext cx="1031420" cy="547607"/>
          </a:xfrm>
          <a:prstGeom prst="roundRect">
            <a:avLst/>
          </a:prstGeom>
          <a:ln/>
          <a:scene3d>
            <a:camera prst="orthographicFront"/>
            <a:lightRig rig="threePt" dir="t"/>
          </a:scene3d>
          <a:sp3d>
            <a:bevelT w="165100" prst="coolSlant"/>
          </a:sp3d>
        </p:spPr>
        <p:style>
          <a:lnRef idx="1">
            <a:schemeClr val="accent3"/>
          </a:lnRef>
          <a:fillRef idx="3">
            <a:schemeClr val="accent3"/>
          </a:fillRef>
          <a:effectRef idx="2">
            <a:schemeClr val="accent3"/>
          </a:effectRef>
          <a:fontRef idx="minor">
            <a:schemeClr val="lt1"/>
          </a:fontRef>
        </p:style>
        <p:txBody>
          <a:bodyPr rtlCol="0" anchor="ctr"/>
          <a:lstStyle/>
          <a:p>
            <a:pPr algn="ctr" defTabSz="633062">
              <a:defRPr/>
            </a:pPr>
            <a:r>
              <a:rPr lang="en-US" sz="1108" kern="0" dirty="0">
                <a:solidFill>
                  <a:prstClr val="black"/>
                </a:solidFill>
                <a:latin typeface="Rockwell Condensed" panose="02060603050405020104" pitchFamily="18" charset="0"/>
              </a:rPr>
              <a:t>Platform for </a:t>
            </a:r>
          </a:p>
          <a:p>
            <a:pPr algn="ctr" defTabSz="633062">
              <a:defRPr/>
            </a:pPr>
            <a:r>
              <a:rPr lang="en-US" sz="1108" kern="0" dirty="0">
                <a:solidFill>
                  <a:prstClr val="black"/>
                </a:solidFill>
                <a:latin typeface="Rockwell Condensed" panose="02060603050405020104" pitchFamily="18" charset="0"/>
              </a:rPr>
              <a:t>Tax Good Governance</a:t>
            </a:r>
          </a:p>
        </p:txBody>
      </p:sp>
      <p:sp>
        <p:nvSpPr>
          <p:cNvPr id="61" name="Rettangolo arrotondato 60"/>
          <p:cNvSpPr/>
          <p:nvPr/>
        </p:nvSpPr>
        <p:spPr>
          <a:xfrm>
            <a:off x="4023631" y="4701819"/>
            <a:ext cx="1091870" cy="547607"/>
          </a:xfrm>
          <a:prstGeom prst="roundRect">
            <a:avLst/>
          </a:prstGeom>
          <a:solidFill>
            <a:schemeClr val="accent2">
              <a:lumMod val="20000"/>
              <a:lumOff val="80000"/>
            </a:schemeClr>
          </a:solidFill>
          <a:ln/>
          <a:scene3d>
            <a:camera prst="orthographicFront"/>
            <a:lightRig rig="threePt" dir="t"/>
          </a:scene3d>
          <a:sp3d>
            <a:bevelT w="165100" prst="coolSlant"/>
          </a:sp3d>
        </p:spPr>
        <p:style>
          <a:lnRef idx="1">
            <a:schemeClr val="accent3"/>
          </a:lnRef>
          <a:fillRef idx="3">
            <a:schemeClr val="accent3"/>
          </a:fillRef>
          <a:effectRef idx="2">
            <a:schemeClr val="accent3"/>
          </a:effectRef>
          <a:fontRef idx="minor">
            <a:schemeClr val="lt1"/>
          </a:fontRef>
        </p:style>
        <p:txBody>
          <a:bodyPr rtlCol="0" anchor="ctr"/>
          <a:lstStyle/>
          <a:p>
            <a:pPr algn="ctr" defTabSz="633062">
              <a:defRPr/>
            </a:pPr>
            <a:r>
              <a:rPr lang="en-US" sz="1108" kern="0" dirty="0">
                <a:solidFill>
                  <a:prstClr val="black"/>
                </a:solidFill>
                <a:latin typeface="Rockwell Condensed" panose="02060603050405020104" pitchFamily="18" charset="0"/>
              </a:rPr>
              <a:t>Tax Administrations / Regional Tax Associations</a:t>
            </a:r>
          </a:p>
        </p:txBody>
      </p:sp>
      <p:sp>
        <p:nvSpPr>
          <p:cNvPr id="62" name="Rettangolo arrotondato 61"/>
          <p:cNvSpPr/>
          <p:nvPr/>
        </p:nvSpPr>
        <p:spPr>
          <a:xfrm>
            <a:off x="3814957" y="2534948"/>
            <a:ext cx="1529246" cy="547607"/>
          </a:xfrm>
          <a:prstGeom prst="roundRect">
            <a:avLst/>
          </a:prstGeom>
          <a:solidFill>
            <a:schemeClr val="accent1">
              <a:lumMod val="20000"/>
              <a:lumOff val="80000"/>
            </a:schemeClr>
          </a:solidFill>
          <a:ln/>
          <a:scene3d>
            <a:camera prst="orthographicFront"/>
            <a:lightRig rig="threePt" dir="t"/>
          </a:scene3d>
          <a:sp3d>
            <a:bevelT w="165100" prst="coolSlant"/>
          </a:sp3d>
        </p:spPr>
        <p:style>
          <a:lnRef idx="1">
            <a:schemeClr val="accent3"/>
          </a:lnRef>
          <a:fillRef idx="3">
            <a:schemeClr val="accent3"/>
          </a:fillRef>
          <a:effectRef idx="2">
            <a:schemeClr val="accent3"/>
          </a:effectRef>
          <a:fontRef idx="minor">
            <a:schemeClr val="lt1"/>
          </a:fontRef>
        </p:style>
        <p:txBody>
          <a:bodyPr rtlCol="0" anchor="ctr"/>
          <a:lstStyle/>
          <a:p>
            <a:pPr algn="ctr" defTabSz="633062"/>
            <a:r>
              <a:rPr lang="en-US" sz="1108" kern="0" dirty="0">
                <a:solidFill>
                  <a:prstClr val="black"/>
                </a:solidFill>
                <a:latin typeface="Rockwell Condensed" panose="02060603050405020104" pitchFamily="18" charset="0"/>
              </a:rPr>
              <a:t>GTAP</a:t>
            </a:r>
          </a:p>
          <a:p>
            <a:pPr algn="ctr" defTabSz="633062"/>
            <a:r>
              <a:rPr lang="en-US" sz="1108" kern="0" dirty="0">
                <a:solidFill>
                  <a:prstClr val="black"/>
                </a:solidFill>
                <a:latin typeface="Rockwell Condensed" panose="02060603050405020104" pitchFamily="18" charset="0"/>
              </a:rPr>
              <a:t>Global Tax Advisers Platform</a:t>
            </a:r>
          </a:p>
        </p:txBody>
      </p:sp>
      <p:pic>
        <p:nvPicPr>
          <p:cNvPr id="63" name="Picture 16" descr="Risultati immagini per european union"/>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299907" y="3534335"/>
            <a:ext cx="344555" cy="229646"/>
          </a:xfrm>
          <a:prstGeom prst="rect">
            <a:avLst/>
          </a:prstGeom>
          <a:noFill/>
          <a:extLst>
            <a:ext uri="{909E8E84-426E-40DD-AFC4-6F175D3DCCD1}">
              <a14:hiddenFill xmlns:a14="http://schemas.microsoft.com/office/drawing/2010/main">
                <a:solidFill>
                  <a:srgbClr val="FFFFFF"/>
                </a:solidFill>
              </a14:hiddenFill>
            </a:ext>
          </a:extLst>
        </p:spPr>
      </p:pic>
      <p:sp>
        <p:nvSpPr>
          <p:cNvPr id="64" name="Freccia a destra 63"/>
          <p:cNvSpPr/>
          <p:nvPr/>
        </p:nvSpPr>
        <p:spPr>
          <a:xfrm rot="10800000">
            <a:off x="3132707" y="3094151"/>
            <a:ext cx="448665" cy="436838"/>
          </a:xfrm>
          <a:prstGeom prst="rightArrow">
            <a:avLst/>
          </a:prstGeom>
          <a:scene3d>
            <a:camera prst="orthographicFront"/>
            <a:lightRig rig="threePt" dir="t"/>
          </a:scene3d>
          <a:sp3d>
            <a:bevelT w="165100" prst="coolSlant"/>
          </a:sp3d>
        </p:spPr>
        <p:style>
          <a:lnRef idx="1">
            <a:schemeClr val="accent2"/>
          </a:lnRef>
          <a:fillRef idx="1003">
            <a:schemeClr val="dk2"/>
          </a:fillRef>
          <a:effectRef idx="2">
            <a:schemeClr val="accent2"/>
          </a:effectRef>
          <a:fontRef idx="minor">
            <a:schemeClr val="lt1"/>
          </a:fontRef>
        </p:style>
        <p:txBody>
          <a:bodyPr rtlCol="0" anchor="ctr"/>
          <a:lstStyle/>
          <a:p>
            <a:pPr algn="ctr" defTabSz="342900"/>
            <a:endParaRPr lang="en-US" sz="1247">
              <a:ln>
                <a:solidFill>
                  <a:srgbClr val="F96307"/>
                </a:solidFill>
              </a:ln>
              <a:solidFill>
                <a:srgbClr val="394C57"/>
              </a:solidFill>
              <a:latin typeface="Calibri"/>
            </a:endParaRPr>
          </a:p>
        </p:txBody>
      </p:sp>
      <p:sp>
        <p:nvSpPr>
          <p:cNvPr id="65" name="Freccia a destra 64"/>
          <p:cNvSpPr/>
          <p:nvPr/>
        </p:nvSpPr>
        <p:spPr>
          <a:xfrm>
            <a:off x="5562770" y="3094151"/>
            <a:ext cx="448665" cy="436838"/>
          </a:xfrm>
          <a:prstGeom prst="rightArrow">
            <a:avLst/>
          </a:prstGeom>
          <a:scene3d>
            <a:camera prst="orthographicFront"/>
            <a:lightRig rig="threePt" dir="t"/>
          </a:scene3d>
          <a:sp3d>
            <a:bevelT w="165100" prst="coolSlant"/>
          </a:sp3d>
        </p:spPr>
        <p:style>
          <a:lnRef idx="1">
            <a:schemeClr val="accent2"/>
          </a:lnRef>
          <a:fillRef idx="1003">
            <a:schemeClr val="dk2"/>
          </a:fillRef>
          <a:effectRef idx="2">
            <a:schemeClr val="accent2"/>
          </a:effectRef>
          <a:fontRef idx="minor">
            <a:schemeClr val="lt1"/>
          </a:fontRef>
        </p:style>
        <p:txBody>
          <a:bodyPr rtlCol="0" anchor="ctr"/>
          <a:lstStyle/>
          <a:p>
            <a:pPr algn="ctr" defTabSz="342900"/>
            <a:endParaRPr lang="en-US" sz="1247">
              <a:ln>
                <a:solidFill>
                  <a:srgbClr val="F96307"/>
                </a:solidFill>
              </a:ln>
              <a:solidFill>
                <a:srgbClr val="394C57"/>
              </a:solidFill>
              <a:latin typeface="Calibri"/>
            </a:endParaRPr>
          </a:p>
        </p:txBody>
      </p:sp>
      <p:sp>
        <p:nvSpPr>
          <p:cNvPr id="66" name="Freccia a destra 65"/>
          <p:cNvSpPr/>
          <p:nvPr/>
        </p:nvSpPr>
        <p:spPr>
          <a:xfrm rot="5400000">
            <a:off x="4346042" y="4121924"/>
            <a:ext cx="448665" cy="436838"/>
          </a:xfrm>
          <a:prstGeom prst="rightArrow">
            <a:avLst/>
          </a:prstGeom>
          <a:scene3d>
            <a:camera prst="orthographicFront"/>
            <a:lightRig rig="threePt" dir="t"/>
          </a:scene3d>
          <a:sp3d>
            <a:bevelT w="165100" prst="coolSlant"/>
          </a:sp3d>
        </p:spPr>
        <p:style>
          <a:lnRef idx="1">
            <a:schemeClr val="accent2"/>
          </a:lnRef>
          <a:fillRef idx="1003">
            <a:schemeClr val="dk2"/>
          </a:fillRef>
          <a:effectRef idx="2">
            <a:schemeClr val="accent2"/>
          </a:effectRef>
          <a:fontRef idx="minor">
            <a:schemeClr val="lt1"/>
          </a:fontRef>
        </p:style>
        <p:txBody>
          <a:bodyPr rtlCol="0" anchor="ctr"/>
          <a:lstStyle/>
          <a:p>
            <a:pPr algn="ctr" defTabSz="342900"/>
            <a:endParaRPr lang="en-US" sz="1247">
              <a:ln>
                <a:solidFill>
                  <a:srgbClr val="F96307"/>
                </a:solidFill>
              </a:ln>
              <a:solidFill>
                <a:srgbClr val="394C57"/>
              </a:solidFill>
              <a:latin typeface="Calibri"/>
            </a:endParaRPr>
          </a:p>
        </p:txBody>
      </p:sp>
      <p:pic>
        <p:nvPicPr>
          <p:cNvPr id="67" name="Picture 14" descr="Risultati immagini per oecd"/>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57102" y="3402934"/>
            <a:ext cx="895679" cy="479309"/>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81023" y="2506578"/>
            <a:ext cx="1750067" cy="602368"/>
          </a:xfrm>
          <a:prstGeom prst="rect">
            <a:avLst/>
          </a:prstGeom>
        </p:spPr>
      </p:pic>
      <p:sp>
        <p:nvSpPr>
          <p:cNvPr id="2" name="CasellaDiTesto 1">
            <a:extLst>
              <a:ext uri="{FF2B5EF4-FFF2-40B4-BE49-F238E27FC236}">
                <a16:creationId xmlns:a16="http://schemas.microsoft.com/office/drawing/2014/main" id="{26A81B51-2CB3-6F8B-D30B-65E75F06D10F}"/>
              </a:ext>
            </a:extLst>
          </p:cNvPr>
          <p:cNvSpPr txBox="1"/>
          <p:nvPr/>
        </p:nvSpPr>
        <p:spPr>
          <a:xfrm>
            <a:off x="-92315" y="5663331"/>
            <a:ext cx="1602094" cy="219291"/>
          </a:xfrm>
          <a:prstGeom prst="rect">
            <a:avLst/>
          </a:prstGeom>
          <a:noFill/>
        </p:spPr>
        <p:txBody>
          <a:bodyPr wrap="square" rtlCol="0">
            <a:spAutoFit/>
          </a:bodyPr>
          <a:lstStyle/>
          <a:p>
            <a:pPr algn="ctr" defTabSz="342900"/>
            <a:r>
              <a:rPr lang="it-IT" sz="825" dirty="0">
                <a:solidFill>
                  <a:srgbClr val="394C57"/>
                </a:solidFill>
                <a:latin typeface="Arial" panose="020B0604020202020204" pitchFamily="34" charset="0"/>
                <a:cs typeface="Arial" panose="020B0604020202020204" pitchFamily="34" charset="0"/>
              </a:rPr>
              <a:t>Piergiorgio Valente</a:t>
            </a:r>
          </a:p>
        </p:txBody>
      </p:sp>
      <p:sp>
        <p:nvSpPr>
          <p:cNvPr id="5" name="Slide Number Placeholder 3">
            <a:extLst>
              <a:ext uri="{FF2B5EF4-FFF2-40B4-BE49-F238E27FC236}">
                <a16:creationId xmlns:a16="http://schemas.microsoft.com/office/drawing/2014/main" id="{A4DE5781-6957-C2E2-EC17-93ACC74D549D}"/>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z="900">
                <a:solidFill>
                  <a:srgbClr val="002060"/>
                </a:solidFill>
              </a:rPr>
              <a:pPr/>
              <a:t>24</a:t>
            </a:fld>
            <a:endParaRPr lang="en-US" sz="900" dirty="0">
              <a:solidFill>
                <a:srgbClr val="002060"/>
              </a:solidFill>
            </a:endParaRPr>
          </a:p>
        </p:txBody>
      </p:sp>
    </p:spTree>
    <p:extLst>
      <p:ext uri="{BB962C8B-B14F-4D97-AF65-F5344CB8AC3E}">
        <p14:creationId xmlns:p14="http://schemas.microsoft.com/office/powerpoint/2010/main" val="34806025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AA5AD40-D651-6039-B893-CE15F6487A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 name="Title 1"/>
          <p:cNvSpPr txBox="1">
            <a:spLocks/>
          </p:cNvSpPr>
          <p:nvPr/>
        </p:nvSpPr>
        <p:spPr>
          <a:xfrm>
            <a:off x="1602726" y="1129938"/>
            <a:ext cx="6139195" cy="871538"/>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r>
              <a:rPr lang="en-US" sz="2700" dirty="0"/>
              <a:t>GTAP</a:t>
            </a:r>
          </a:p>
          <a:p>
            <a:r>
              <a:rPr lang="en-US" sz="2700" b="1" dirty="0">
                <a:solidFill>
                  <a:srgbClr val="051E65"/>
                </a:solidFill>
                <a:latin typeface="Calibri"/>
              </a:rPr>
              <a:t>Global Tax Advisers Platform</a:t>
            </a:r>
          </a:p>
        </p:txBody>
      </p:sp>
      <p:sp>
        <p:nvSpPr>
          <p:cNvPr id="12" name="Rettangolo arrotondato 11"/>
          <p:cNvSpPr/>
          <p:nvPr/>
        </p:nvSpPr>
        <p:spPr>
          <a:xfrm>
            <a:off x="1563776" y="3522262"/>
            <a:ext cx="3179518" cy="1934308"/>
          </a:xfrm>
          <a:prstGeom prst="roundRect">
            <a:avLst/>
          </a:prstGeom>
          <a:solidFill>
            <a:srgbClr val="303030">
              <a:lumMod val="10000"/>
              <a:lumOff val="90000"/>
            </a:srgbClr>
          </a:solidFill>
          <a:ln w="22225" cap="flat" cmpd="sng" algn="ctr">
            <a:solidFill>
              <a:srgbClr val="002060">
                <a:shade val="50000"/>
              </a:srgbClr>
            </a:solidFill>
            <a:prstDash val="solid"/>
          </a:ln>
          <a:effectLst/>
        </p:spPr>
        <p:txBody>
          <a:bodyPr anchor="ctr"/>
          <a:lstStyle/>
          <a:p>
            <a:pPr algn="ctr" defTabSz="633062">
              <a:defRPr/>
            </a:pPr>
            <a:endParaRPr lang="it-IT" sz="727" kern="0">
              <a:solidFill>
                <a:prstClr val="white"/>
              </a:solidFill>
              <a:latin typeface="Rockwell Condensed" panose="02060603050405020104" pitchFamily="18" charset="0"/>
            </a:endParaRPr>
          </a:p>
        </p:txBody>
      </p:sp>
      <p:sp>
        <p:nvSpPr>
          <p:cNvPr id="14" name="Rettangolo arrotondato 13"/>
          <p:cNvSpPr/>
          <p:nvPr/>
        </p:nvSpPr>
        <p:spPr>
          <a:xfrm>
            <a:off x="1591251" y="3502479"/>
            <a:ext cx="695692" cy="391258"/>
          </a:xfrm>
          <a:prstGeom prst="roundRect">
            <a:avLst/>
          </a:prstGeom>
          <a:solidFill>
            <a:srgbClr val="002060"/>
          </a:solidFill>
          <a:ln w="34925" cap="flat" cmpd="sng" algn="ctr">
            <a:solidFill>
              <a:sysClr val="window" lastClr="FFFFFF"/>
            </a:solidFill>
            <a:prstDash val="solid"/>
          </a:ln>
          <a:effectLst>
            <a:outerShdw blurRad="50800" dist="12700" dir="5280000" rotWithShape="0">
              <a:srgbClr val="000000">
                <a:alpha val="40000"/>
              </a:srgbClr>
            </a:outerShdw>
          </a:effectLst>
        </p:spPr>
        <p:txBody>
          <a:bodyPr lIns="74860" tIns="37430" rIns="74860" bIns="37430" anchor="ctr"/>
          <a:lstStyle/>
          <a:p>
            <a:pPr algn="ctr" defTabSz="633062">
              <a:defRPr/>
            </a:pPr>
            <a:r>
              <a:rPr lang="en-US" sz="727" b="1" kern="0" dirty="0">
                <a:solidFill>
                  <a:prstClr val="white"/>
                </a:solidFill>
                <a:latin typeface="Rockwell Condensed" panose="02060603050405020104" pitchFamily="18" charset="0"/>
              </a:rPr>
              <a:t>Rethinking</a:t>
            </a:r>
          </a:p>
        </p:txBody>
      </p:sp>
      <p:graphicFrame>
        <p:nvGraphicFramePr>
          <p:cNvPr id="15" name="Diagramma 14"/>
          <p:cNvGraphicFramePr/>
          <p:nvPr/>
        </p:nvGraphicFramePr>
        <p:xfrm>
          <a:off x="1575746" y="3522338"/>
          <a:ext cx="3115367" cy="1934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Rettangolo arrotondato 15"/>
          <p:cNvSpPr/>
          <p:nvPr/>
        </p:nvSpPr>
        <p:spPr>
          <a:xfrm>
            <a:off x="4023423" y="3502479"/>
            <a:ext cx="695691" cy="391258"/>
          </a:xfrm>
          <a:prstGeom prst="roundRect">
            <a:avLst/>
          </a:prstGeom>
          <a:solidFill>
            <a:srgbClr val="002060"/>
          </a:solidFill>
          <a:ln w="34925" cap="flat" cmpd="sng" algn="ctr">
            <a:solidFill>
              <a:sysClr val="window" lastClr="FFFFFF"/>
            </a:solidFill>
            <a:prstDash val="solid"/>
          </a:ln>
          <a:effectLst>
            <a:outerShdw blurRad="50800" dist="12700" dir="5280000" rotWithShape="0">
              <a:srgbClr val="000000">
                <a:alpha val="40000"/>
              </a:srgbClr>
            </a:outerShdw>
          </a:effectLst>
        </p:spPr>
        <p:txBody>
          <a:bodyPr lIns="74860" tIns="37430" rIns="74860" bIns="37430" anchor="ctr"/>
          <a:lstStyle/>
          <a:p>
            <a:pPr algn="ctr" defTabSz="633062">
              <a:defRPr/>
            </a:pPr>
            <a:r>
              <a:rPr lang="en-US" sz="727" b="1" kern="0" dirty="0">
                <a:solidFill>
                  <a:prstClr val="white"/>
                </a:solidFill>
                <a:latin typeface="Rockwell Condensed" panose="02060603050405020104" pitchFamily="18" charset="0"/>
              </a:rPr>
              <a:t>Restructuring</a:t>
            </a:r>
          </a:p>
        </p:txBody>
      </p:sp>
      <p:sp>
        <p:nvSpPr>
          <p:cNvPr id="17" name="Rettangolo arrotondato 16"/>
          <p:cNvSpPr/>
          <p:nvPr/>
        </p:nvSpPr>
        <p:spPr>
          <a:xfrm>
            <a:off x="1591251" y="5102679"/>
            <a:ext cx="695692" cy="391258"/>
          </a:xfrm>
          <a:prstGeom prst="roundRect">
            <a:avLst/>
          </a:prstGeom>
          <a:solidFill>
            <a:srgbClr val="002060"/>
          </a:solidFill>
          <a:ln w="34925" cap="flat" cmpd="sng" algn="ctr">
            <a:solidFill>
              <a:sysClr val="window" lastClr="FFFFFF"/>
            </a:solidFill>
            <a:prstDash val="solid"/>
          </a:ln>
          <a:effectLst>
            <a:outerShdw blurRad="50800" dist="12700" dir="5280000" rotWithShape="0">
              <a:srgbClr val="000000">
                <a:alpha val="40000"/>
              </a:srgbClr>
            </a:outerShdw>
          </a:effectLst>
        </p:spPr>
        <p:txBody>
          <a:bodyPr lIns="74860" tIns="37430" rIns="74860" bIns="37430" anchor="ctr"/>
          <a:lstStyle/>
          <a:p>
            <a:pPr algn="ctr" defTabSz="633062">
              <a:defRPr/>
            </a:pPr>
            <a:r>
              <a:rPr lang="en-US" sz="727" b="1" kern="0" dirty="0">
                <a:solidFill>
                  <a:prstClr val="white"/>
                </a:solidFill>
                <a:latin typeface="Rockwell Condensed" panose="02060603050405020104" pitchFamily="18" charset="0"/>
              </a:rPr>
              <a:t>Reinforcing</a:t>
            </a:r>
          </a:p>
        </p:txBody>
      </p:sp>
      <p:sp>
        <p:nvSpPr>
          <p:cNvPr id="18" name="Rettangolo arrotondato 17"/>
          <p:cNvSpPr/>
          <p:nvPr/>
        </p:nvSpPr>
        <p:spPr>
          <a:xfrm>
            <a:off x="4006938" y="5081798"/>
            <a:ext cx="695692" cy="391258"/>
          </a:xfrm>
          <a:prstGeom prst="roundRect">
            <a:avLst/>
          </a:prstGeom>
          <a:solidFill>
            <a:srgbClr val="002060"/>
          </a:solidFill>
          <a:ln w="34925" cap="flat" cmpd="sng" algn="ctr">
            <a:solidFill>
              <a:sysClr val="window" lastClr="FFFFFF"/>
            </a:solidFill>
            <a:prstDash val="solid"/>
          </a:ln>
          <a:effectLst>
            <a:outerShdw blurRad="50800" dist="12700" dir="5280000" rotWithShape="0">
              <a:srgbClr val="000000">
                <a:alpha val="40000"/>
              </a:srgbClr>
            </a:outerShdw>
          </a:effectLst>
        </p:spPr>
        <p:txBody>
          <a:bodyPr lIns="74860" tIns="37430" rIns="74860" bIns="37430" anchor="ctr"/>
          <a:lstStyle/>
          <a:p>
            <a:pPr algn="ctr" defTabSz="633062">
              <a:defRPr/>
            </a:pPr>
            <a:r>
              <a:rPr lang="en-US" sz="727" b="1" kern="0">
                <a:solidFill>
                  <a:prstClr val="white"/>
                </a:solidFill>
                <a:latin typeface="Rockwell Condensed" panose="02060603050405020104" pitchFamily="18" charset="0"/>
              </a:rPr>
              <a:t>Relaunching</a:t>
            </a:r>
            <a:endParaRPr lang="en-US" sz="727" b="1" kern="0" dirty="0">
              <a:solidFill>
                <a:prstClr val="white"/>
              </a:solidFill>
              <a:latin typeface="Rockwell Condensed" panose="02060603050405020104" pitchFamily="18" charset="0"/>
            </a:endParaRPr>
          </a:p>
        </p:txBody>
      </p:sp>
      <p:sp>
        <p:nvSpPr>
          <p:cNvPr id="19" name="Rombo 18"/>
          <p:cNvSpPr/>
          <p:nvPr/>
        </p:nvSpPr>
        <p:spPr>
          <a:xfrm>
            <a:off x="2349014" y="2540611"/>
            <a:ext cx="1063869" cy="411041"/>
          </a:xfrm>
          <a:prstGeom prst="diamond">
            <a:avLst/>
          </a:prstGeom>
          <a:gradFill rotWithShape="1">
            <a:gsLst>
              <a:gs pos="0">
                <a:srgbClr val="424E5B">
                  <a:tint val="37000"/>
                  <a:hueMod val="100000"/>
                  <a:satMod val="200000"/>
                  <a:lumMod val="88000"/>
                </a:srgbClr>
              </a:gs>
              <a:gs pos="100000">
                <a:srgbClr val="424E5B">
                  <a:tint val="53000"/>
                  <a:shade val="100000"/>
                  <a:hueMod val="100000"/>
                  <a:satMod val="350000"/>
                  <a:lumMod val="79000"/>
                </a:srgbClr>
              </a:gs>
            </a:gsLst>
            <a:lin ang="5400000" scaled="1"/>
          </a:gradFill>
          <a:ln w="15875" cap="flat" cmpd="sng" algn="ctr">
            <a:solidFill>
              <a:srgbClr val="424E5B"/>
            </a:solidFill>
            <a:prstDash val="solid"/>
          </a:ln>
          <a:effectLst>
            <a:outerShdw blurRad="50800" dist="12700" dir="5280000" rotWithShape="0">
              <a:srgbClr val="000000">
                <a:alpha val="40000"/>
              </a:srgbClr>
            </a:outerShdw>
          </a:effectLst>
        </p:spPr>
        <p:txBody>
          <a:bodyPr anchor="ctr"/>
          <a:lstStyle/>
          <a:p>
            <a:pPr algn="ctr" defTabSz="633062">
              <a:defRPr/>
            </a:pPr>
            <a:r>
              <a:rPr lang="en-US" sz="831" kern="0" dirty="0">
                <a:solidFill>
                  <a:srgbClr val="002060"/>
                </a:solidFill>
                <a:latin typeface="Rockwell Condensed" panose="02060603050405020104" pitchFamily="18" charset="0"/>
              </a:rPr>
              <a:t>Efficiency/</a:t>
            </a:r>
          </a:p>
          <a:p>
            <a:pPr algn="ctr" defTabSz="633062">
              <a:defRPr/>
            </a:pPr>
            <a:r>
              <a:rPr lang="en-US" sz="831" kern="0" dirty="0">
                <a:solidFill>
                  <a:srgbClr val="002060"/>
                </a:solidFill>
                <a:latin typeface="Rockwell Condensed" panose="02060603050405020104" pitchFamily="18" charset="0"/>
              </a:rPr>
              <a:t>Proactivity</a:t>
            </a:r>
          </a:p>
        </p:txBody>
      </p:sp>
      <p:sp>
        <p:nvSpPr>
          <p:cNvPr id="20" name="Rombo 19"/>
          <p:cNvSpPr/>
          <p:nvPr/>
        </p:nvSpPr>
        <p:spPr>
          <a:xfrm>
            <a:off x="2551810" y="5258742"/>
            <a:ext cx="1100138" cy="411041"/>
          </a:xfrm>
          <a:prstGeom prst="diamond">
            <a:avLst/>
          </a:prstGeom>
          <a:gradFill rotWithShape="1">
            <a:gsLst>
              <a:gs pos="0">
                <a:srgbClr val="424E5B">
                  <a:tint val="37000"/>
                  <a:hueMod val="100000"/>
                  <a:satMod val="200000"/>
                  <a:lumMod val="88000"/>
                </a:srgbClr>
              </a:gs>
              <a:gs pos="100000">
                <a:srgbClr val="424E5B">
                  <a:tint val="53000"/>
                  <a:shade val="100000"/>
                  <a:hueMod val="100000"/>
                  <a:satMod val="350000"/>
                  <a:lumMod val="79000"/>
                </a:srgbClr>
              </a:gs>
            </a:gsLst>
            <a:lin ang="5400000" scaled="1"/>
          </a:gradFill>
          <a:ln w="15875" cap="flat" cmpd="sng" algn="ctr">
            <a:solidFill>
              <a:srgbClr val="424E5B"/>
            </a:solidFill>
            <a:prstDash val="solid"/>
          </a:ln>
          <a:effectLst>
            <a:outerShdw blurRad="50800" dist="12700" dir="5280000" rotWithShape="0">
              <a:srgbClr val="000000">
                <a:alpha val="40000"/>
              </a:srgbClr>
            </a:outerShdw>
          </a:effectLst>
        </p:spPr>
        <p:txBody>
          <a:bodyPr anchor="ctr"/>
          <a:lstStyle/>
          <a:p>
            <a:pPr algn="ctr" defTabSz="633062">
              <a:defRPr/>
            </a:pPr>
            <a:r>
              <a:rPr lang="en-US" sz="831" kern="0" dirty="0">
                <a:solidFill>
                  <a:srgbClr val="002060"/>
                </a:solidFill>
                <a:latin typeface="Rockwell Condensed" panose="02060603050405020104" pitchFamily="18" charset="0"/>
              </a:rPr>
              <a:t>Core</a:t>
            </a:r>
          </a:p>
        </p:txBody>
      </p:sp>
      <p:graphicFrame>
        <p:nvGraphicFramePr>
          <p:cNvPr id="21" name="Diagramma 20"/>
          <p:cNvGraphicFramePr/>
          <p:nvPr/>
        </p:nvGraphicFramePr>
        <p:xfrm>
          <a:off x="5105425" y="2068439"/>
          <a:ext cx="2301137" cy="234301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2" name="Rettangolo 21"/>
          <p:cNvSpPr/>
          <p:nvPr/>
        </p:nvSpPr>
        <p:spPr>
          <a:xfrm>
            <a:off x="1635765" y="4207056"/>
            <a:ext cx="1338541" cy="633899"/>
          </a:xfrm>
          <a:prstGeom prst="rect">
            <a:avLst/>
          </a:prstGeom>
          <a:solidFill>
            <a:sysClr val="window" lastClr="FFFFFF"/>
          </a:solidFill>
          <a:ln w="22225" cap="flat" cmpd="sng" algn="ctr">
            <a:solidFill>
              <a:srgbClr val="002060"/>
            </a:solidFill>
            <a:prstDash val="solid"/>
          </a:ln>
          <a:effectLst/>
        </p:spPr>
        <p:txBody>
          <a:bodyPr rtlCol="0" anchor="ctr"/>
          <a:lstStyle/>
          <a:p>
            <a:pPr algn="ctr" defTabSz="633062">
              <a:defRPr/>
            </a:pPr>
            <a:endParaRPr lang="en-US" sz="1247" kern="0">
              <a:solidFill>
                <a:prstClr val="black"/>
              </a:solidFill>
              <a:latin typeface="Times New Roman"/>
            </a:endParaRPr>
          </a:p>
        </p:txBody>
      </p:sp>
      <p:grpSp>
        <p:nvGrpSpPr>
          <p:cNvPr id="23" name="Gruppo 22"/>
          <p:cNvGrpSpPr/>
          <p:nvPr/>
        </p:nvGrpSpPr>
        <p:grpSpPr>
          <a:xfrm>
            <a:off x="1772696" y="4219009"/>
            <a:ext cx="341831" cy="225279"/>
            <a:chOff x="91366" y="418248"/>
            <a:chExt cx="493755" cy="325403"/>
          </a:xfrm>
          <a:scene3d>
            <a:camera prst="perspectiveRelaxedModerately"/>
            <a:lightRig rig="threePt" dir="t"/>
          </a:scene3d>
        </p:grpSpPr>
        <p:sp>
          <p:nvSpPr>
            <p:cNvPr id="24" name="Rettangolo 23"/>
            <p:cNvSpPr/>
            <p:nvPr/>
          </p:nvSpPr>
          <p:spPr>
            <a:xfrm>
              <a:off x="91366" y="418248"/>
              <a:ext cx="493755" cy="325403"/>
            </a:xfrm>
            <a:prstGeom prst="rect">
              <a:avLst/>
            </a:prstGeom>
            <a:solidFill>
              <a:sysClr val="window" lastClr="FFFFFF"/>
            </a:solidFill>
            <a:ln w="22225" cap="flat" cmpd="sng" algn="ctr">
              <a:solidFill>
                <a:srgbClr val="002060"/>
              </a:solidFill>
              <a:prstDash val="solid"/>
            </a:ln>
            <a:effectLst/>
            <a:sp3d>
              <a:bevelT prst="angle"/>
            </a:sp3d>
          </p:spPr>
        </p:sp>
        <p:sp>
          <p:nvSpPr>
            <p:cNvPr id="25" name="Rettangolo 24"/>
            <p:cNvSpPr/>
            <p:nvPr/>
          </p:nvSpPr>
          <p:spPr>
            <a:xfrm>
              <a:off x="91366" y="418248"/>
              <a:ext cx="493755" cy="325403"/>
            </a:xfrm>
            <a:prstGeom prst="rect">
              <a:avLst/>
            </a:prstGeom>
            <a:noFill/>
            <a:ln>
              <a:noFill/>
            </a:ln>
            <a:effectLst/>
            <a:sp3d/>
          </p:spPr>
          <p:txBody>
            <a:bodyPr spcFirstLastPara="0" vert="horz" wrap="square" lIns="6155" tIns="6155" rIns="6155" bIns="6155" numCol="1" spcCol="1270" anchor="ctr" anchorCtr="0">
              <a:noAutofit/>
            </a:bodyPr>
            <a:lstStyle/>
            <a:p>
              <a:pPr algn="ctr" defTabSz="430834">
                <a:lnSpc>
                  <a:spcPct val="90000"/>
                </a:lnSpc>
                <a:spcBef>
                  <a:spcPct val="0"/>
                </a:spcBef>
                <a:spcAft>
                  <a:spcPct val="35000"/>
                </a:spcAft>
                <a:defRPr/>
              </a:pPr>
              <a:r>
                <a:rPr lang="en-US" sz="969" kern="0" dirty="0">
                  <a:solidFill>
                    <a:prstClr val="black">
                      <a:hueOff val="0"/>
                      <a:satOff val="0"/>
                      <a:lumOff val="0"/>
                      <a:alphaOff val="0"/>
                    </a:prstClr>
                  </a:solidFill>
                  <a:latin typeface="Rockwell Condensed" panose="02060603050405020104" pitchFamily="18" charset="0"/>
                </a:rPr>
                <a:t>Vision</a:t>
              </a:r>
            </a:p>
          </p:txBody>
        </p:sp>
      </p:grpSp>
      <p:grpSp>
        <p:nvGrpSpPr>
          <p:cNvPr id="26" name="Gruppo 25"/>
          <p:cNvGrpSpPr/>
          <p:nvPr/>
        </p:nvGrpSpPr>
        <p:grpSpPr>
          <a:xfrm>
            <a:off x="2249262" y="4207571"/>
            <a:ext cx="615249" cy="248156"/>
            <a:chOff x="3082692" y="908045"/>
            <a:chExt cx="888693" cy="358448"/>
          </a:xfrm>
          <a:scene3d>
            <a:camera prst="perspectiveRelaxedModerately"/>
            <a:lightRig rig="threePt" dir="t"/>
          </a:scene3d>
        </p:grpSpPr>
        <p:sp>
          <p:nvSpPr>
            <p:cNvPr id="27" name="Rettangolo 26"/>
            <p:cNvSpPr/>
            <p:nvPr/>
          </p:nvSpPr>
          <p:spPr>
            <a:xfrm>
              <a:off x="3082692" y="908045"/>
              <a:ext cx="888693" cy="358448"/>
            </a:xfrm>
            <a:prstGeom prst="rect">
              <a:avLst/>
            </a:prstGeom>
            <a:solidFill>
              <a:sysClr val="window" lastClr="FFFFFF"/>
            </a:solidFill>
            <a:ln w="22225" cap="flat" cmpd="sng" algn="ctr">
              <a:solidFill>
                <a:srgbClr val="002060"/>
              </a:solidFill>
              <a:prstDash val="solid"/>
            </a:ln>
            <a:effectLst/>
            <a:sp3d>
              <a:bevelT prst="angle"/>
            </a:sp3d>
          </p:spPr>
        </p:sp>
        <p:sp>
          <p:nvSpPr>
            <p:cNvPr id="28" name="Rettangolo 27"/>
            <p:cNvSpPr/>
            <p:nvPr/>
          </p:nvSpPr>
          <p:spPr>
            <a:xfrm>
              <a:off x="3082692" y="908045"/>
              <a:ext cx="888693" cy="358448"/>
            </a:xfrm>
            <a:prstGeom prst="rect">
              <a:avLst/>
            </a:prstGeom>
            <a:noFill/>
            <a:ln>
              <a:noFill/>
            </a:ln>
            <a:effectLst/>
            <a:sp3d/>
          </p:spPr>
          <p:txBody>
            <a:bodyPr spcFirstLastPara="0" vert="horz" wrap="square" lIns="6155" tIns="6155" rIns="6155" bIns="6155" numCol="1" spcCol="1270" anchor="ctr" anchorCtr="0">
              <a:noAutofit/>
            </a:bodyPr>
            <a:lstStyle/>
            <a:p>
              <a:pPr algn="ctr" defTabSz="430834">
                <a:lnSpc>
                  <a:spcPct val="90000"/>
                </a:lnSpc>
                <a:spcBef>
                  <a:spcPct val="0"/>
                </a:spcBef>
                <a:spcAft>
                  <a:spcPct val="35000"/>
                </a:spcAft>
                <a:defRPr/>
              </a:pPr>
              <a:r>
                <a:rPr lang="en-US" sz="969" kern="0" dirty="0">
                  <a:solidFill>
                    <a:prstClr val="black">
                      <a:hueOff val="0"/>
                      <a:satOff val="0"/>
                      <a:lumOff val="0"/>
                      <a:alphaOff val="0"/>
                    </a:prstClr>
                  </a:solidFill>
                  <a:latin typeface="Rockwell Condensed" panose="02060603050405020104" pitchFamily="18" charset="0"/>
                </a:rPr>
                <a:t>Commitment</a:t>
              </a:r>
            </a:p>
          </p:txBody>
        </p:sp>
      </p:grpSp>
      <p:grpSp>
        <p:nvGrpSpPr>
          <p:cNvPr id="29" name="Gruppo 28"/>
          <p:cNvGrpSpPr/>
          <p:nvPr/>
        </p:nvGrpSpPr>
        <p:grpSpPr>
          <a:xfrm>
            <a:off x="1976560" y="4548115"/>
            <a:ext cx="341831" cy="225279"/>
            <a:chOff x="115870" y="1473835"/>
            <a:chExt cx="493755" cy="325403"/>
          </a:xfrm>
          <a:scene3d>
            <a:camera prst="perspectiveRelaxedModerately"/>
            <a:lightRig rig="threePt" dir="t"/>
          </a:scene3d>
        </p:grpSpPr>
        <p:sp>
          <p:nvSpPr>
            <p:cNvPr id="30" name="Rettangolo 29"/>
            <p:cNvSpPr/>
            <p:nvPr/>
          </p:nvSpPr>
          <p:spPr>
            <a:xfrm>
              <a:off x="115870" y="1473835"/>
              <a:ext cx="493755" cy="325403"/>
            </a:xfrm>
            <a:prstGeom prst="rect">
              <a:avLst/>
            </a:prstGeom>
            <a:solidFill>
              <a:sysClr val="window" lastClr="FFFFFF"/>
            </a:solidFill>
            <a:ln w="22225" cap="flat" cmpd="sng" algn="ctr">
              <a:solidFill>
                <a:srgbClr val="002060"/>
              </a:solidFill>
              <a:prstDash val="solid"/>
            </a:ln>
            <a:effectLst/>
            <a:sp3d>
              <a:bevelT prst="angle"/>
            </a:sp3d>
          </p:spPr>
        </p:sp>
        <p:sp>
          <p:nvSpPr>
            <p:cNvPr id="31" name="Rettangolo 30"/>
            <p:cNvSpPr/>
            <p:nvPr/>
          </p:nvSpPr>
          <p:spPr>
            <a:xfrm>
              <a:off x="115870" y="1473835"/>
              <a:ext cx="493755" cy="325403"/>
            </a:xfrm>
            <a:prstGeom prst="rect">
              <a:avLst/>
            </a:prstGeom>
            <a:noFill/>
            <a:ln>
              <a:noFill/>
            </a:ln>
            <a:effectLst/>
            <a:sp3d/>
          </p:spPr>
          <p:txBody>
            <a:bodyPr spcFirstLastPara="0" vert="horz" wrap="square" lIns="6155" tIns="6155" rIns="6155" bIns="6155" numCol="1" spcCol="1270" anchor="ctr" anchorCtr="0">
              <a:noAutofit/>
            </a:bodyPr>
            <a:lstStyle/>
            <a:p>
              <a:pPr algn="ctr" defTabSz="430834">
                <a:lnSpc>
                  <a:spcPct val="90000"/>
                </a:lnSpc>
                <a:spcBef>
                  <a:spcPct val="0"/>
                </a:spcBef>
                <a:spcAft>
                  <a:spcPct val="35000"/>
                </a:spcAft>
                <a:defRPr/>
              </a:pPr>
              <a:r>
                <a:rPr lang="en-US" sz="969" kern="0" dirty="0">
                  <a:solidFill>
                    <a:prstClr val="black">
                      <a:hueOff val="0"/>
                      <a:satOff val="0"/>
                      <a:lumOff val="0"/>
                      <a:alphaOff val="0"/>
                    </a:prstClr>
                  </a:solidFill>
                  <a:latin typeface="Rockwell Condensed" panose="02060603050405020104" pitchFamily="18" charset="0"/>
                </a:rPr>
                <a:t>Time</a:t>
              </a:r>
            </a:p>
          </p:txBody>
        </p:sp>
      </p:grpSp>
      <p:sp>
        <p:nvSpPr>
          <p:cNvPr id="32" name="Rettangolo 31"/>
          <p:cNvSpPr/>
          <p:nvPr/>
        </p:nvSpPr>
        <p:spPr>
          <a:xfrm>
            <a:off x="3059150" y="4063702"/>
            <a:ext cx="1568157" cy="907094"/>
          </a:xfrm>
          <a:prstGeom prst="rect">
            <a:avLst/>
          </a:prstGeom>
          <a:solidFill>
            <a:sysClr val="window" lastClr="FFFFFF"/>
          </a:solidFill>
          <a:ln w="22225" cap="flat" cmpd="sng" algn="ctr">
            <a:solidFill>
              <a:srgbClr val="002060"/>
            </a:solidFill>
            <a:prstDash val="solid"/>
          </a:ln>
          <a:effectLst/>
        </p:spPr>
        <p:txBody>
          <a:bodyPr rtlCol="0" anchor="ctr"/>
          <a:lstStyle/>
          <a:p>
            <a:pPr algn="ctr" defTabSz="633062">
              <a:defRPr/>
            </a:pPr>
            <a:endParaRPr lang="en-US" sz="1247" kern="0">
              <a:solidFill>
                <a:prstClr val="black"/>
              </a:solidFill>
              <a:latin typeface="Times New Roman"/>
            </a:endParaRPr>
          </a:p>
        </p:txBody>
      </p:sp>
      <p:pic>
        <p:nvPicPr>
          <p:cNvPr id="33" name="Immagine 32"/>
          <p:cNvPicPr>
            <a:picLocks noChangeAspect="1"/>
          </p:cNvPicPr>
          <p:nvPr/>
        </p:nvPicPr>
        <p:blipFill>
          <a:blip r:embed="rId13"/>
          <a:stretch>
            <a:fillRect/>
          </a:stretch>
        </p:blipFill>
        <p:spPr bwMode="auto">
          <a:xfrm>
            <a:off x="3113776" y="4437580"/>
            <a:ext cx="1531808" cy="234095"/>
          </a:xfrm>
          <a:prstGeom prst="rect">
            <a:avLst/>
          </a:prstGeom>
          <a:effectLst>
            <a:outerShdw blurRad="76200" dist="12700" dir="2700000" sy="-23000" kx="-800400" algn="bl" rotWithShape="0">
              <a:prstClr val="black">
                <a:alpha val="20000"/>
              </a:prstClr>
            </a:outerShdw>
          </a:effectLst>
        </p:spPr>
      </p:pic>
      <p:pic>
        <p:nvPicPr>
          <p:cNvPr id="34" name="Immagine 33"/>
          <p:cNvPicPr>
            <a:picLocks noChangeAspect="1"/>
          </p:cNvPicPr>
          <p:nvPr/>
        </p:nvPicPr>
        <p:blipFill>
          <a:blip r:embed="rId14"/>
          <a:stretch>
            <a:fillRect/>
          </a:stretch>
        </p:blipFill>
        <p:spPr bwMode="auto">
          <a:xfrm>
            <a:off x="3134121" y="4749997"/>
            <a:ext cx="1170682" cy="197621"/>
          </a:xfrm>
          <a:prstGeom prst="rect">
            <a:avLst/>
          </a:prstGeom>
          <a:effectLst>
            <a:outerShdw blurRad="76200" dist="12700" dir="2700000" sy="-23000" kx="-800400" algn="bl" rotWithShape="0">
              <a:prstClr val="black">
                <a:alpha val="20000"/>
              </a:prstClr>
            </a:outerShdw>
          </a:effectLst>
        </p:spPr>
      </p:pic>
      <p:pic>
        <p:nvPicPr>
          <p:cNvPr id="35" name="Immagine 34"/>
          <p:cNvPicPr>
            <a:picLocks noChangeAspect="1"/>
          </p:cNvPicPr>
          <p:nvPr/>
        </p:nvPicPr>
        <p:blipFill>
          <a:blip r:embed="rId15"/>
          <a:stretch>
            <a:fillRect/>
          </a:stretch>
        </p:blipFill>
        <p:spPr>
          <a:xfrm>
            <a:off x="3124994" y="4068406"/>
            <a:ext cx="1290191" cy="366692"/>
          </a:xfrm>
          <a:prstGeom prst="rect">
            <a:avLst/>
          </a:prstGeom>
        </p:spPr>
      </p:pic>
      <p:sp>
        <p:nvSpPr>
          <p:cNvPr id="36" name="Freccia a destra 35"/>
          <p:cNvSpPr/>
          <p:nvPr/>
        </p:nvSpPr>
        <p:spPr>
          <a:xfrm rot="13215815">
            <a:off x="2264338" y="3924587"/>
            <a:ext cx="498517" cy="200025"/>
          </a:xfrm>
          <a:prstGeom prst="rightArrow">
            <a:avLst/>
          </a:prstGeom>
          <a:solidFill>
            <a:srgbClr val="424E5B"/>
          </a:solidFill>
          <a:ln w="34925" cap="flat" cmpd="sng" algn="ctr">
            <a:solidFill>
              <a:sysClr val="window" lastClr="FFFFFF"/>
            </a:solidFill>
            <a:prstDash val="solid"/>
          </a:ln>
          <a:effectLst>
            <a:outerShdw blurRad="50800" dist="12700" dir="5280000" rotWithShape="0">
              <a:srgbClr val="000000">
                <a:alpha val="40000"/>
              </a:srgbClr>
            </a:outerShdw>
          </a:effectLst>
        </p:spPr>
        <p:txBody>
          <a:bodyPr rtlCol="0" anchor="ctr"/>
          <a:lstStyle/>
          <a:p>
            <a:pPr algn="ctr" defTabSz="633062">
              <a:defRPr/>
            </a:pPr>
            <a:endParaRPr lang="en-US" sz="1247" kern="0">
              <a:solidFill>
                <a:prstClr val="white"/>
              </a:solidFill>
              <a:latin typeface="Times New Roman"/>
            </a:endParaRPr>
          </a:p>
        </p:txBody>
      </p:sp>
      <p:sp>
        <p:nvSpPr>
          <p:cNvPr id="37" name="Freccia a destra 36"/>
          <p:cNvSpPr/>
          <p:nvPr/>
        </p:nvSpPr>
        <p:spPr>
          <a:xfrm rot="19593273">
            <a:off x="3501047" y="3816871"/>
            <a:ext cx="498517" cy="200025"/>
          </a:xfrm>
          <a:prstGeom prst="rightArrow">
            <a:avLst/>
          </a:prstGeom>
          <a:solidFill>
            <a:srgbClr val="424E5B"/>
          </a:solidFill>
          <a:ln w="34925" cap="flat" cmpd="sng" algn="ctr">
            <a:solidFill>
              <a:sysClr val="window" lastClr="FFFFFF"/>
            </a:solidFill>
            <a:prstDash val="solid"/>
          </a:ln>
          <a:effectLst>
            <a:outerShdw blurRad="50800" dist="12700" dir="5280000" rotWithShape="0">
              <a:srgbClr val="000000">
                <a:alpha val="40000"/>
              </a:srgbClr>
            </a:outerShdw>
          </a:effectLst>
        </p:spPr>
        <p:txBody>
          <a:bodyPr rtlCol="0" anchor="ctr"/>
          <a:lstStyle/>
          <a:p>
            <a:pPr algn="ctr" defTabSz="633062">
              <a:defRPr/>
            </a:pPr>
            <a:endParaRPr lang="en-US" sz="1247" kern="0">
              <a:solidFill>
                <a:prstClr val="white"/>
              </a:solidFill>
              <a:latin typeface="Times New Roman"/>
            </a:endParaRPr>
          </a:p>
        </p:txBody>
      </p:sp>
      <p:sp>
        <p:nvSpPr>
          <p:cNvPr id="38" name="Freccia a destra 37"/>
          <p:cNvSpPr/>
          <p:nvPr/>
        </p:nvSpPr>
        <p:spPr>
          <a:xfrm rot="8303504">
            <a:off x="2293761" y="4847285"/>
            <a:ext cx="498517" cy="200025"/>
          </a:xfrm>
          <a:prstGeom prst="rightArrow">
            <a:avLst/>
          </a:prstGeom>
          <a:solidFill>
            <a:srgbClr val="424E5B"/>
          </a:solidFill>
          <a:ln w="34925" cap="flat" cmpd="sng" algn="ctr">
            <a:solidFill>
              <a:sysClr val="window" lastClr="FFFFFF"/>
            </a:solidFill>
            <a:prstDash val="solid"/>
          </a:ln>
          <a:effectLst>
            <a:outerShdw blurRad="50800" dist="12700" dir="5280000" rotWithShape="0">
              <a:srgbClr val="000000">
                <a:alpha val="40000"/>
              </a:srgbClr>
            </a:outerShdw>
          </a:effectLst>
        </p:spPr>
        <p:txBody>
          <a:bodyPr rtlCol="0" anchor="ctr"/>
          <a:lstStyle/>
          <a:p>
            <a:pPr algn="ctr" defTabSz="633062">
              <a:defRPr/>
            </a:pPr>
            <a:endParaRPr lang="en-US" sz="1247" kern="0">
              <a:solidFill>
                <a:prstClr val="white"/>
              </a:solidFill>
              <a:latin typeface="Times New Roman"/>
            </a:endParaRPr>
          </a:p>
        </p:txBody>
      </p:sp>
      <p:sp>
        <p:nvSpPr>
          <p:cNvPr id="39" name="Freccia a destra 38"/>
          <p:cNvSpPr/>
          <p:nvPr/>
        </p:nvSpPr>
        <p:spPr>
          <a:xfrm rot="1662098">
            <a:off x="3470202" y="4972993"/>
            <a:ext cx="498517" cy="200025"/>
          </a:xfrm>
          <a:prstGeom prst="rightArrow">
            <a:avLst/>
          </a:prstGeom>
          <a:solidFill>
            <a:srgbClr val="424E5B"/>
          </a:solidFill>
          <a:ln w="34925" cap="flat" cmpd="sng" algn="ctr">
            <a:solidFill>
              <a:sysClr val="window" lastClr="FFFFFF"/>
            </a:solidFill>
            <a:prstDash val="solid"/>
          </a:ln>
          <a:effectLst>
            <a:outerShdw blurRad="50800" dist="12700" dir="5280000" rotWithShape="0">
              <a:srgbClr val="000000">
                <a:alpha val="40000"/>
              </a:srgbClr>
            </a:outerShdw>
          </a:effectLst>
        </p:spPr>
        <p:txBody>
          <a:bodyPr rtlCol="0" anchor="ctr"/>
          <a:lstStyle/>
          <a:p>
            <a:pPr algn="ctr" defTabSz="633062">
              <a:defRPr/>
            </a:pPr>
            <a:endParaRPr lang="en-US" sz="1247" kern="0">
              <a:solidFill>
                <a:prstClr val="white"/>
              </a:solidFill>
              <a:latin typeface="Times New Roman"/>
            </a:endParaRPr>
          </a:p>
        </p:txBody>
      </p:sp>
      <p:sp>
        <p:nvSpPr>
          <p:cNvPr id="40" name="Rettangolo arrotondato 39"/>
          <p:cNvSpPr/>
          <p:nvPr/>
        </p:nvSpPr>
        <p:spPr>
          <a:xfrm>
            <a:off x="5367800" y="4502893"/>
            <a:ext cx="1894364" cy="419127"/>
          </a:xfrm>
          <a:prstGeom prst="roundRect">
            <a:avLst/>
          </a:prstGeom>
          <a:solidFill>
            <a:sysClr val="window" lastClr="FFFFFF"/>
          </a:solidFill>
          <a:ln w="22225" cap="flat" cmpd="sng" algn="ctr">
            <a:solidFill>
              <a:srgbClr val="002060"/>
            </a:solidFill>
            <a:prstDash val="solid"/>
          </a:ln>
          <a:effectLst/>
        </p:spPr>
        <p:txBody>
          <a:bodyPr rtlCol="0" anchor="ctr"/>
          <a:lstStyle/>
          <a:p>
            <a:pPr algn="ctr" defTabSz="633062">
              <a:defRPr/>
            </a:pPr>
            <a:r>
              <a:rPr lang="en-US" sz="1200" kern="0" dirty="0">
                <a:solidFill>
                  <a:prstClr val="black"/>
                </a:solidFill>
                <a:latin typeface="Rockwell Condensed" panose="02060603050405020104" pitchFamily="18" charset="0"/>
              </a:rPr>
              <a:t>Representing 600.000 </a:t>
            </a:r>
          </a:p>
          <a:p>
            <a:pPr algn="ctr" defTabSz="633062">
              <a:defRPr/>
            </a:pPr>
            <a:r>
              <a:rPr lang="en-US" sz="1200" kern="0" dirty="0">
                <a:solidFill>
                  <a:prstClr val="black"/>
                </a:solidFill>
                <a:latin typeface="Rockwell Condensed" panose="02060603050405020104" pitchFamily="18" charset="0"/>
              </a:rPr>
              <a:t>tax professionals</a:t>
            </a:r>
          </a:p>
        </p:txBody>
      </p:sp>
      <p:sp>
        <p:nvSpPr>
          <p:cNvPr id="41" name="Rettangolo arrotondato 40"/>
          <p:cNvSpPr/>
          <p:nvPr/>
        </p:nvSpPr>
        <p:spPr>
          <a:xfrm>
            <a:off x="1647071" y="2342342"/>
            <a:ext cx="3040953" cy="1089044"/>
          </a:xfrm>
          <a:prstGeom prst="roundRect">
            <a:avLst/>
          </a:prstGeom>
          <a:solidFill>
            <a:sysClr val="window" lastClr="FFFFFF"/>
          </a:solidFill>
          <a:ln w="22225" cap="flat" cmpd="sng" algn="ctr">
            <a:solidFill>
              <a:srgbClr val="002060"/>
            </a:solidFill>
            <a:prstDash val="solid"/>
          </a:ln>
          <a:effectLst/>
        </p:spPr>
        <p:txBody>
          <a:bodyPr rtlCol="0" anchor="ctr"/>
          <a:lstStyle/>
          <a:p>
            <a:pPr algn="ctr" defTabSz="633062">
              <a:defRPr/>
            </a:pPr>
            <a:endParaRPr lang="it-IT" sz="969" kern="0" dirty="0">
              <a:solidFill>
                <a:prstClr val="black"/>
              </a:solidFill>
              <a:latin typeface="Times New Roman"/>
            </a:endParaRPr>
          </a:p>
          <a:p>
            <a:pPr algn="ctr" defTabSz="633062">
              <a:defRPr/>
            </a:pPr>
            <a:r>
              <a:rPr lang="en-US" sz="969" kern="0" dirty="0">
                <a:solidFill>
                  <a:prstClr val="black"/>
                </a:solidFill>
                <a:latin typeface="Times New Roman"/>
              </a:rPr>
              <a:t> </a:t>
            </a:r>
            <a:r>
              <a:rPr lang="en-US" sz="1385" kern="0" dirty="0">
                <a:solidFill>
                  <a:prstClr val="black"/>
                </a:solidFill>
                <a:latin typeface="Rockwell Condensed" panose="02060603050405020104" pitchFamily="18" charset="0"/>
              </a:rPr>
              <a:t>GTAP’s fundamental principle is that taxpayers’ and tax advisers’ interests are better pursued and served within a fair and efficient global tax framework</a:t>
            </a:r>
            <a:endParaRPr lang="it-IT" sz="1385" kern="0" dirty="0">
              <a:solidFill>
                <a:prstClr val="black"/>
              </a:solidFill>
              <a:latin typeface="Rockwell Condensed" panose="02060603050405020104" pitchFamily="18" charset="0"/>
            </a:endParaRPr>
          </a:p>
        </p:txBody>
      </p:sp>
      <p:sp>
        <p:nvSpPr>
          <p:cNvPr id="42" name="Rettangolo con angoli arrotondati in diagonale 41"/>
          <p:cNvSpPr/>
          <p:nvPr/>
        </p:nvSpPr>
        <p:spPr>
          <a:xfrm rot="5400000">
            <a:off x="6002575" y="4304399"/>
            <a:ext cx="624812" cy="1894364"/>
          </a:xfrm>
          <a:prstGeom prst="round2DiagRect">
            <a:avLst>
              <a:gd name="adj1" fmla="val 16667"/>
              <a:gd name="adj2" fmla="val 11495"/>
            </a:avLst>
          </a:prstGeom>
          <a:ln/>
        </p:spPr>
        <p:style>
          <a:lnRef idx="2">
            <a:schemeClr val="accent1"/>
          </a:lnRef>
          <a:fillRef idx="1">
            <a:schemeClr val="lt1"/>
          </a:fillRef>
          <a:effectRef idx="0">
            <a:schemeClr val="accent1"/>
          </a:effectRef>
          <a:fontRef idx="minor">
            <a:schemeClr val="dk1"/>
          </a:fontRef>
        </p:style>
        <p:txBody>
          <a:bodyPr vert="vert270" rtlCol="0" anchor="ctr"/>
          <a:lstStyle/>
          <a:p>
            <a:pPr algn="ctr" defTabSz="633062">
              <a:defRPr/>
            </a:pPr>
            <a:r>
              <a:rPr lang="en-US" sz="1200" kern="0" dirty="0">
                <a:solidFill>
                  <a:prstClr val="black"/>
                </a:solidFill>
                <a:latin typeface="Rockwell Condensed" panose="02060603050405020104" pitchFamily="18" charset="0"/>
              </a:rPr>
              <a:t>Ulaan Baatar Declaration, 12.9.2018</a:t>
            </a:r>
          </a:p>
          <a:p>
            <a:pPr algn="ctr" defTabSz="633062">
              <a:defRPr/>
            </a:pPr>
            <a:r>
              <a:rPr lang="en-US" sz="1200" kern="0" dirty="0">
                <a:solidFill>
                  <a:prstClr val="black"/>
                </a:solidFill>
                <a:latin typeface="Rockwell Condensed" panose="02060603050405020104" pitchFamily="18" charset="0"/>
              </a:rPr>
              <a:t>Torino-Busan Declaration, 3.10.2019 </a:t>
            </a:r>
          </a:p>
        </p:txBody>
      </p:sp>
      <p:sp>
        <p:nvSpPr>
          <p:cNvPr id="3" name="Segnaposto numero diapositiva 2"/>
          <p:cNvSpPr>
            <a:spLocks noGrp="1"/>
          </p:cNvSpPr>
          <p:nvPr>
            <p:ph type="sldNum" sz="quarter" idx="12"/>
          </p:nvPr>
        </p:nvSpPr>
        <p:spPr/>
        <p:txBody>
          <a:bodyPr/>
          <a:lstStyle/>
          <a:p>
            <a:pPr defTabSz="342900"/>
            <a:fld id="{2066355A-084C-D24E-9AD2-7E4FC41EA627}" type="slidenum">
              <a:rPr lang="en-US" sz="900">
                <a:latin typeface="Calibri"/>
              </a:rPr>
              <a:pPr defTabSz="342900"/>
              <a:t>25</a:t>
            </a:fld>
            <a:endParaRPr lang="en-US" sz="900" dirty="0">
              <a:latin typeface="Calibri"/>
            </a:endParaRPr>
          </a:p>
        </p:txBody>
      </p:sp>
      <p:pic>
        <p:nvPicPr>
          <p:cNvPr id="5" name="Picture 4">
            <a:extLst>
              <a:ext uri="{FF2B5EF4-FFF2-40B4-BE49-F238E27FC236}">
                <a16:creationId xmlns:a16="http://schemas.microsoft.com/office/drawing/2014/main" id="{9FE410DD-227A-33CC-2A0B-BD1566058A4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88155" y="1085680"/>
            <a:ext cx="2134865" cy="664958"/>
          </a:xfrm>
          <a:prstGeom prst="rect">
            <a:avLst/>
          </a:prstGeom>
        </p:spPr>
      </p:pic>
      <p:sp>
        <p:nvSpPr>
          <p:cNvPr id="7" name="CasellaDiTesto 6">
            <a:extLst>
              <a:ext uri="{FF2B5EF4-FFF2-40B4-BE49-F238E27FC236}">
                <a16:creationId xmlns:a16="http://schemas.microsoft.com/office/drawing/2014/main" id="{F224C48F-6BDF-A3C2-BBA8-F8F619AC611B}"/>
              </a:ext>
            </a:extLst>
          </p:cNvPr>
          <p:cNvSpPr txBox="1"/>
          <p:nvPr/>
        </p:nvSpPr>
        <p:spPr>
          <a:xfrm>
            <a:off x="-92315" y="5663331"/>
            <a:ext cx="1602094" cy="219291"/>
          </a:xfrm>
          <a:prstGeom prst="rect">
            <a:avLst/>
          </a:prstGeom>
          <a:noFill/>
        </p:spPr>
        <p:txBody>
          <a:bodyPr wrap="square" rtlCol="0">
            <a:spAutoFit/>
          </a:bodyPr>
          <a:lstStyle/>
          <a:p>
            <a:pPr algn="ctr" defTabSz="342900"/>
            <a:r>
              <a:rPr lang="it-IT" sz="825" dirty="0">
                <a:solidFill>
                  <a:srgbClr val="394C57"/>
                </a:solidFill>
                <a:latin typeface="Arial" panose="020B0604020202020204" pitchFamily="34" charset="0"/>
                <a:cs typeface="Arial" panose="020B0604020202020204" pitchFamily="34" charset="0"/>
              </a:rPr>
              <a:t>Piergiorgio Valente</a:t>
            </a:r>
          </a:p>
        </p:txBody>
      </p:sp>
    </p:spTree>
    <p:extLst>
      <p:ext uri="{BB962C8B-B14F-4D97-AF65-F5344CB8AC3E}">
        <p14:creationId xmlns:p14="http://schemas.microsoft.com/office/powerpoint/2010/main" val="3704043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9318C1B-F63B-550C-E6C6-45F5D3BE3A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1492899" y="826066"/>
            <a:ext cx="6165202" cy="3600986"/>
          </a:xfrm>
          <a:prstGeom prst="rect">
            <a:avLst/>
          </a:prstGeom>
          <a:noFill/>
        </p:spPr>
        <p:txBody>
          <a:bodyPr wrap="square" rtlCol="0">
            <a:spAutoFit/>
          </a:bodyPr>
          <a:lstStyle/>
          <a:p>
            <a:pPr algn="ctr" defTabSz="342900"/>
            <a:endParaRPr lang="en-US" b="1" dirty="0">
              <a:latin typeface="Calibri"/>
            </a:endParaRPr>
          </a:p>
          <a:p>
            <a:pPr algn="ctr" defTabSz="342900"/>
            <a:r>
              <a:rPr lang="en-US" sz="2400" b="1" dirty="0">
                <a:latin typeface="Calibri"/>
              </a:rPr>
              <a:t>CFE Tax Advisers Europe </a:t>
            </a:r>
          </a:p>
          <a:p>
            <a:pPr algn="ctr" defTabSz="342900"/>
            <a:r>
              <a:rPr lang="en-US" b="1" dirty="0">
                <a:latin typeface="Calibri"/>
              </a:rPr>
              <a:t>is a Brussels-based association of European tax advisers.</a:t>
            </a:r>
          </a:p>
          <a:p>
            <a:pPr algn="ctr" defTabSz="342900"/>
            <a:r>
              <a:rPr lang="en-US" b="1" dirty="0">
                <a:latin typeface="Calibri"/>
              </a:rPr>
              <a:t>Founded in 1959, CFE brings together members </a:t>
            </a:r>
          </a:p>
          <a:p>
            <a:pPr algn="ctr" defTabSz="342900"/>
            <a:r>
              <a:rPr lang="en-US" b="1" dirty="0">
                <a:latin typeface="Calibri"/>
              </a:rPr>
              <a:t>from 33 nationa</a:t>
            </a:r>
            <a:r>
              <a:rPr lang="en-US" b="1" dirty="0">
                <a:solidFill>
                  <a:srgbClr val="FFFFFF"/>
                </a:solidFill>
                <a:latin typeface="Calibri"/>
              </a:rPr>
              <a:t>l</a:t>
            </a:r>
            <a:r>
              <a:rPr lang="en-US" b="1" dirty="0">
                <a:latin typeface="Calibri"/>
              </a:rPr>
              <a:t> </a:t>
            </a:r>
            <a:r>
              <a:rPr lang="en-US" b="1" dirty="0" err="1">
                <a:latin typeface="Calibri"/>
              </a:rPr>
              <a:t>organisations</a:t>
            </a:r>
            <a:r>
              <a:rPr lang="en-US" b="1" dirty="0">
                <a:latin typeface="Calibri"/>
              </a:rPr>
              <a:t> in 26 European countries, representing more than </a:t>
            </a:r>
            <a:r>
              <a:rPr lang="en-US" sz="2400" b="1" dirty="0">
                <a:latin typeface="Calibri"/>
              </a:rPr>
              <a:t>800,000</a:t>
            </a:r>
            <a:r>
              <a:rPr lang="en-US" b="1" dirty="0">
                <a:latin typeface="Calibri"/>
              </a:rPr>
              <a:t> tax advisers within GTAP.</a:t>
            </a:r>
          </a:p>
          <a:p>
            <a:pPr algn="ctr" defTabSz="342900"/>
            <a:r>
              <a:rPr lang="en-US" b="1" dirty="0">
                <a:latin typeface="Calibri"/>
              </a:rPr>
              <a:t>CFE strives to contribute </a:t>
            </a:r>
          </a:p>
          <a:p>
            <a:pPr algn="ctr" defTabSz="342900"/>
            <a:r>
              <a:rPr lang="en-US" b="1" dirty="0">
                <a:latin typeface="Calibri"/>
              </a:rPr>
              <a:t>to the coordination and development of tax law in Europe </a:t>
            </a:r>
          </a:p>
          <a:p>
            <a:pPr algn="ctr" defTabSz="342900"/>
            <a:r>
              <a:rPr lang="en-US" b="1" dirty="0">
                <a:latin typeface="Calibri"/>
              </a:rPr>
              <a:t>by sharing the unique insight of our members </a:t>
            </a:r>
          </a:p>
          <a:p>
            <a:pPr algn="ctr" defTabSz="342900"/>
            <a:r>
              <a:rPr lang="en-US" b="1" dirty="0">
                <a:latin typeface="Calibri"/>
              </a:rPr>
              <a:t>with European institutions, </a:t>
            </a:r>
          </a:p>
          <a:p>
            <a:pPr algn="ctr" defTabSz="342900"/>
            <a:r>
              <a:rPr lang="en-US" b="1" dirty="0">
                <a:latin typeface="Calibri"/>
              </a:rPr>
              <a:t>and to promote the coordination of national laws</a:t>
            </a:r>
          </a:p>
          <a:p>
            <a:pPr algn="ctr" defTabSz="342900"/>
            <a:r>
              <a:rPr lang="en-US" b="1" dirty="0">
                <a:latin typeface="Calibri"/>
              </a:rPr>
              <a:t>that govern and safeguard the tax adviser profession.</a:t>
            </a:r>
          </a:p>
        </p:txBody>
      </p:sp>
      <p:grpSp>
        <p:nvGrpSpPr>
          <p:cNvPr id="12" name="Gruppo 11"/>
          <p:cNvGrpSpPr/>
          <p:nvPr/>
        </p:nvGrpSpPr>
        <p:grpSpPr>
          <a:xfrm>
            <a:off x="2016872" y="4566390"/>
            <a:ext cx="5096265" cy="1547380"/>
            <a:chOff x="1285990" y="4534971"/>
            <a:chExt cx="6795020" cy="2063173"/>
          </a:xfrm>
        </p:grpSpPr>
        <p:sp>
          <p:nvSpPr>
            <p:cNvPr id="4" name="CasellaDiTesto 3"/>
            <p:cNvSpPr txBox="1"/>
            <p:nvPr/>
          </p:nvSpPr>
          <p:spPr>
            <a:xfrm>
              <a:off x="1285990" y="4534971"/>
              <a:ext cx="1594371" cy="1692770"/>
            </a:xfrm>
            <a:prstGeom prst="rect">
              <a:avLst/>
            </a:prstGeom>
            <a:noFill/>
          </p:spPr>
          <p:txBody>
            <a:bodyPr wrap="square" rtlCol="0">
              <a:spAutoFit/>
            </a:bodyPr>
            <a:lstStyle/>
            <a:p>
              <a:pPr defTabSz="342900"/>
              <a:r>
                <a:rPr lang="it-IT" sz="4050" b="1" dirty="0">
                  <a:solidFill>
                    <a:srgbClr val="FFC000"/>
                  </a:solidFill>
                  <a:latin typeface="Calibri"/>
                </a:rPr>
                <a:t> 26</a:t>
              </a:r>
            </a:p>
            <a:p>
              <a:pPr defTabSz="342900"/>
              <a:r>
                <a:rPr lang="it-IT" dirty="0">
                  <a:solidFill>
                    <a:srgbClr val="FFC000"/>
                  </a:solidFill>
                  <a:latin typeface="Calibri"/>
                </a:rPr>
                <a:t>European </a:t>
              </a:r>
            </a:p>
            <a:p>
              <a:pPr defTabSz="342900"/>
              <a:r>
                <a:rPr lang="en-US" dirty="0">
                  <a:solidFill>
                    <a:srgbClr val="FFC000"/>
                  </a:solidFill>
                  <a:latin typeface="Calibri"/>
                </a:rPr>
                <a:t>Countries</a:t>
              </a:r>
            </a:p>
          </p:txBody>
        </p:sp>
        <p:sp>
          <p:nvSpPr>
            <p:cNvPr id="5" name="CasellaDiTesto 4"/>
            <p:cNvSpPr txBox="1"/>
            <p:nvPr/>
          </p:nvSpPr>
          <p:spPr>
            <a:xfrm>
              <a:off x="3206230" y="4536042"/>
              <a:ext cx="1925840" cy="2062102"/>
            </a:xfrm>
            <a:prstGeom prst="rect">
              <a:avLst/>
            </a:prstGeom>
            <a:noFill/>
          </p:spPr>
          <p:txBody>
            <a:bodyPr wrap="square" rtlCol="0">
              <a:spAutoFit/>
            </a:bodyPr>
            <a:lstStyle/>
            <a:p>
              <a:pPr defTabSz="342900"/>
              <a:r>
                <a:rPr lang="it-IT" sz="4050" dirty="0">
                  <a:solidFill>
                    <a:srgbClr val="FFC000"/>
                  </a:solidFill>
                  <a:latin typeface="Calibri"/>
                </a:rPr>
                <a:t> </a:t>
              </a:r>
              <a:r>
                <a:rPr lang="it-IT" sz="4050" b="1" dirty="0">
                  <a:solidFill>
                    <a:srgbClr val="FFC000"/>
                  </a:solidFill>
                  <a:latin typeface="Calibri"/>
                </a:rPr>
                <a:t>33</a:t>
              </a:r>
            </a:p>
            <a:p>
              <a:pPr defTabSz="342900"/>
              <a:r>
                <a:rPr lang="it-IT" dirty="0">
                  <a:solidFill>
                    <a:srgbClr val="FFC000"/>
                  </a:solidFill>
                  <a:latin typeface="Calibri"/>
                </a:rPr>
                <a:t>National</a:t>
              </a:r>
            </a:p>
            <a:p>
              <a:pPr defTabSz="342900"/>
              <a:r>
                <a:rPr lang="en-US" dirty="0">
                  <a:solidFill>
                    <a:srgbClr val="FFC000"/>
                  </a:solidFill>
                  <a:latin typeface="Calibri"/>
                </a:rPr>
                <a:t>Organizations</a:t>
              </a:r>
            </a:p>
          </p:txBody>
        </p:sp>
        <p:sp>
          <p:nvSpPr>
            <p:cNvPr id="6" name="CasellaDiTesto 5"/>
            <p:cNvSpPr txBox="1"/>
            <p:nvPr/>
          </p:nvSpPr>
          <p:spPr>
            <a:xfrm>
              <a:off x="5507470" y="4617123"/>
              <a:ext cx="2573540" cy="1323438"/>
            </a:xfrm>
            <a:prstGeom prst="rect">
              <a:avLst/>
            </a:prstGeom>
            <a:noFill/>
          </p:spPr>
          <p:txBody>
            <a:bodyPr wrap="square" rtlCol="0">
              <a:spAutoFit/>
            </a:bodyPr>
            <a:lstStyle/>
            <a:p>
              <a:pPr defTabSz="342900"/>
              <a:r>
                <a:rPr lang="en-US" sz="4050" b="1" dirty="0">
                  <a:solidFill>
                    <a:srgbClr val="FFC000"/>
                  </a:solidFill>
                  <a:latin typeface="Calibri"/>
                </a:rPr>
                <a:t>800,000</a:t>
              </a:r>
            </a:p>
            <a:p>
              <a:pPr defTabSz="342900"/>
              <a:r>
                <a:rPr lang="en-US" dirty="0">
                  <a:solidFill>
                    <a:srgbClr val="FFC000"/>
                  </a:solidFill>
                  <a:latin typeface="Calibri"/>
                </a:rPr>
                <a:t>Tax Advisers</a:t>
              </a:r>
            </a:p>
          </p:txBody>
        </p:sp>
        <p:cxnSp>
          <p:nvCxnSpPr>
            <p:cNvPr id="8" name="Connettore 1 7"/>
            <p:cNvCxnSpPr/>
            <p:nvPr/>
          </p:nvCxnSpPr>
          <p:spPr>
            <a:xfrm>
              <a:off x="3108960" y="4760913"/>
              <a:ext cx="0" cy="1319847"/>
            </a:xfrm>
            <a:prstGeom prst="line">
              <a:avLst/>
            </a:prstGeom>
          </p:spPr>
          <p:style>
            <a:lnRef idx="2">
              <a:schemeClr val="accent6"/>
            </a:lnRef>
            <a:fillRef idx="0">
              <a:schemeClr val="accent6"/>
            </a:fillRef>
            <a:effectRef idx="1">
              <a:schemeClr val="accent6"/>
            </a:effectRef>
            <a:fontRef idx="minor">
              <a:schemeClr val="tx1"/>
            </a:fontRef>
          </p:style>
        </p:cxnSp>
        <p:cxnSp>
          <p:nvCxnSpPr>
            <p:cNvPr id="11" name="Connettore 1 10"/>
            <p:cNvCxnSpPr/>
            <p:nvPr/>
          </p:nvCxnSpPr>
          <p:spPr>
            <a:xfrm>
              <a:off x="5250180" y="4799013"/>
              <a:ext cx="0" cy="1319847"/>
            </a:xfrm>
            <a:prstGeom prst="line">
              <a:avLst/>
            </a:prstGeom>
          </p:spPr>
          <p:style>
            <a:lnRef idx="2">
              <a:schemeClr val="accent6"/>
            </a:lnRef>
            <a:fillRef idx="0">
              <a:schemeClr val="accent6"/>
            </a:fillRef>
            <a:effectRef idx="1">
              <a:schemeClr val="accent6"/>
            </a:effectRef>
            <a:fontRef idx="minor">
              <a:schemeClr val="tx1"/>
            </a:fontRef>
          </p:style>
        </p:cxnSp>
      </p:grpSp>
    </p:spTree>
    <p:extLst>
      <p:ext uri="{BB962C8B-B14F-4D97-AF65-F5344CB8AC3E}">
        <p14:creationId xmlns:p14="http://schemas.microsoft.com/office/powerpoint/2010/main" val="24060949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24380B7-FB51-6212-49F9-D7611800BA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7" name="Picture 16" descr="Icons_Images-0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3664" y="2109308"/>
            <a:ext cx="5513832" cy="3559302"/>
          </a:xfrm>
          <a:prstGeom prst="rect">
            <a:avLst/>
          </a:prstGeom>
        </p:spPr>
      </p:pic>
      <p:sp>
        <p:nvSpPr>
          <p:cNvPr id="2" name="TextBox 1"/>
          <p:cNvSpPr txBox="1"/>
          <p:nvPr/>
        </p:nvSpPr>
        <p:spPr>
          <a:xfrm>
            <a:off x="1600815" y="1292871"/>
            <a:ext cx="5589779" cy="792781"/>
          </a:xfrm>
          <a:prstGeom prst="rect">
            <a:avLst/>
          </a:prstGeom>
          <a:noFill/>
        </p:spPr>
        <p:txBody>
          <a:bodyPr wrap="square" rtlCol="0">
            <a:spAutoFit/>
          </a:bodyPr>
          <a:lstStyle/>
          <a:p>
            <a:pPr defTabSz="342900">
              <a:lnSpc>
                <a:spcPct val="70000"/>
              </a:lnSpc>
              <a:defRPr/>
            </a:pPr>
            <a:r>
              <a:rPr lang="en-US" sz="3150" dirty="0">
                <a:solidFill>
                  <a:srgbClr val="008EE0"/>
                </a:solidFill>
                <a:latin typeface="Calibri Light"/>
                <a:cs typeface="Calibri Light"/>
              </a:rPr>
              <a:t>CFE Tax Advisers </a:t>
            </a:r>
          </a:p>
          <a:p>
            <a:pPr defTabSz="342900">
              <a:lnSpc>
                <a:spcPct val="70000"/>
              </a:lnSpc>
              <a:defRPr/>
            </a:pPr>
            <a:r>
              <a:rPr lang="en-US" sz="3150" dirty="0">
                <a:solidFill>
                  <a:srgbClr val="008EE0"/>
                </a:solidFill>
                <a:latin typeface="Calibri Light"/>
                <a:cs typeface="Calibri Light"/>
              </a:rPr>
              <a:t>Europe </a:t>
            </a:r>
            <a:r>
              <a:rPr lang="en-US" sz="3150" b="1" dirty="0">
                <a:solidFill>
                  <a:srgbClr val="051E65"/>
                </a:solidFill>
                <a:latin typeface="Calibri"/>
                <a:cs typeface="Calibri"/>
              </a:rPr>
              <a:t>Role &amp; Mission</a:t>
            </a:r>
          </a:p>
        </p:txBody>
      </p:sp>
      <p:sp>
        <p:nvSpPr>
          <p:cNvPr id="5" name="TextBox 4"/>
          <p:cNvSpPr txBox="1"/>
          <p:nvPr/>
        </p:nvSpPr>
        <p:spPr>
          <a:xfrm>
            <a:off x="1800191" y="2899630"/>
            <a:ext cx="1469435" cy="715581"/>
          </a:xfrm>
          <a:prstGeom prst="rect">
            <a:avLst/>
          </a:prstGeom>
          <a:noFill/>
        </p:spPr>
        <p:txBody>
          <a:bodyPr wrap="square" rtlCol="0">
            <a:spAutoFit/>
          </a:bodyPr>
          <a:lstStyle/>
          <a:p>
            <a:pPr defTabSz="342900">
              <a:lnSpc>
                <a:spcPct val="90000"/>
              </a:lnSpc>
              <a:defRPr/>
            </a:pPr>
            <a:r>
              <a:rPr lang="en-US" sz="900" b="1" dirty="0">
                <a:solidFill>
                  <a:srgbClr val="394C57"/>
                </a:solidFill>
                <a:latin typeface="Calibri"/>
                <a:cs typeface="Calibri"/>
              </a:rPr>
              <a:t>Safeguard the professional interests of tax advisers </a:t>
            </a:r>
            <a:r>
              <a:rPr lang="en-US" sz="900" dirty="0">
                <a:solidFill>
                  <a:srgbClr val="394C57"/>
                </a:solidFill>
                <a:latin typeface="Calibri Light"/>
                <a:cs typeface="Calibri Light"/>
              </a:rPr>
              <a:t>and assure the quality of tax services provided by tax advisers.</a:t>
            </a:r>
          </a:p>
        </p:txBody>
      </p:sp>
      <p:sp>
        <p:nvSpPr>
          <p:cNvPr id="6" name="TextBox 5"/>
          <p:cNvSpPr txBox="1"/>
          <p:nvPr/>
        </p:nvSpPr>
        <p:spPr>
          <a:xfrm>
            <a:off x="3468997" y="2899630"/>
            <a:ext cx="1631890" cy="715581"/>
          </a:xfrm>
          <a:prstGeom prst="rect">
            <a:avLst/>
          </a:prstGeom>
          <a:noFill/>
        </p:spPr>
        <p:txBody>
          <a:bodyPr wrap="square" rtlCol="0">
            <a:spAutoFit/>
          </a:bodyPr>
          <a:lstStyle/>
          <a:p>
            <a:pPr defTabSz="342900">
              <a:lnSpc>
                <a:spcPct val="90000"/>
              </a:lnSpc>
              <a:defRPr/>
            </a:pPr>
            <a:r>
              <a:rPr lang="en-US" sz="900" b="1" dirty="0">
                <a:solidFill>
                  <a:srgbClr val="394C57"/>
                </a:solidFill>
                <a:latin typeface="Calibri"/>
                <a:cs typeface="Calibri"/>
              </a:rPr>
              <a:t>Exchange information about national tax laws </a:t>
            </a:r>
            <a:r>
              <a:rPr lang="en-US" sz="900" dirty="0">
                <a:solidFill>
                  <a:srgbClr val="394C57"/>
                </a:solidFill>
                <a:latin typeface="Calibri Light"/>
                <a:cs typeface="Calibri Light"/>
              </a:rPr>
              <a:t>and contribute to the co-ordination and development of tax law in Europe.</a:t>
            </a:r>
          </a:p>
        </p:txBody>
      </p:sp>
      <p:sp>
        <p:nvSpPr>
          <p:cNvPr id="7" name="TextBox 6"/>
          <p:cNvSpPr txBox="1"/>
          <p:nvPr/>
        </p:nvSpPr>
        <p:spPr>
          <a:xfrm>
            <a:off x="5274192" y="2899630"/>
            <a:ext cx="1813024" cy="1089529"/>
          </a:xfrm>
          <a:prstGeom prst="rect">
            <a:avLst/>
          </a:prstGeom>
          <a:noFill/>
        </p:spPr>
        <p:txBody>
          <a:bodyPr wrap="square" rtlCol="0">
            <a:spAutoFit/>
          </a:bodyPr>
          <a:lstStyle/>
          <a:p>
            <a:pPr defTabSz="342900">
              <a:lnSpc>
                <a:spcPct val="90000"/>
              </a:lnSpc>
              <a:defRPr/>
            </a:pPr>
            <a:r>
              <a:rPr lang="en-US" sz="900" b="1" dirty="0">
                <a:solidFill>
                  <a:srgbClr val="394C57"/>
                </a:solidFill>
                <a:latin typeface="Calibri"/>
                <a:cs typeface="Calibri"/>
              </a:rPr>
              <a:t>Maintain relations with the authorities at national and international levels</a:t>
            </a:r>
            <a:r>
              <a:rPr lang="en-US" sz="900" dirty="0">
                <a:solidFill>
                  <a:srgbClr val="394C57"/>
                </a:solidFill>
                <a:latin typeface="Calibri Light"/>
                <a:cs typeface="Calibri Light"/>
              </a:rPr>
              <a:t>, and share with the authorities of the European Union the experience and insight of our member tax advisers from all areas of taxation and professional law.</a:t>
            </a:r>
          </a:p>
        </p:txBody>
      </p:sp>
      <p:sp>
        <p:nvSpPr>
          <p:cNvPr id="8" name="TextBox 7"/>
          <p:cNvSpPr txBox="1"/>
          <p:nvPr/>
        </p:nvSpPr>
        <p:spPr>
          <a:xfrm>
            <a:off x="1800191" y="4664277"/>
            <a:ext cx="1469435" cy="466281"/>
          </a:xfrm>
          <a:prstGeom prst="rect">
            <a:avLst/>
          </a:prstGeom>
          <a:noFill/>
        </p:spPr>
        <p:txBody>
          <a:bodyPr wrap="square" rtlCol="0">
            <a:spAutoFit/>
          </a:bodyPr>
          <a:lstStyle/>
          <a:p>
            <a:pPr defTabSz="342900">
              <a:lnSpc>
                <a:spcPct val="90000"/>
              </a:lnSpc>
              <a:defRPr/>
            </a:pPr>
            <a:r>
              <a:rPr lang="en-US" sz="900" b="1" dirty="0">
                <a:solidFill>
                  <a:srgbClr val="394C57"/>
                </a:solidFill>
                <a:latin typeface="Calibri"/>
                <a:cs typeface="Calibri"/>
              </a:rPr>
              <a:t>Inform the public </a:t>
            </a:r>
            <a:r>
              <a:rPr lang="en-US" sz="900" dirty="0">
                <a:solidFill>
                  <a:srgbClr val="394C57"/>
                </a:solidFill>
                <a:latin typeface="Calibri Light"/>
                <a:cs typeface="Calibri Light"/>
              </a:rPr>
              <a:t>about the services that tax advisers provide.</a:t>
            </a:r>
          </a:p>
        </p:txBody>
      </p:sp>
      <p:sp>
        <p:nvSpPr>
          <p:cNvPr id="9" name="TextBox 8"/>
          <p:cNvSpPr txBox="1"/>
          <p:nvPr/>
        </p:nvSpPr>
        <p:spPr>
          <a:xfrm>
            <a:off x="3468997" y="4664277"/>
            <a:ext cx="1631890" cy="590931"/>
          </a:xfrm>
          <a:prstGeom prst="rect">
            <a:avLst/>
          </a:prstGeom>
          <a:noFill/>
        </p:spPr>
        <p:txBody>
          <a:bodyPr wrap="square" rtlCol="0">
            <a:spAutoFit/>
          </a:bodyPr>
          <a:lstStyle/>
          <a:p>
            <a:pPr defTabSz="342900">
              <a:lnSpc>
                <a:spcPct val="90000"/>
              </a:lnSpc>
              <a:defRPr/>
            </a:pPr>
            <a:r>
              <a:rPr lang="en-US" sz="900" b="1" dirty="0">
                <a:solidFill>
                  <a:srgbClr val="394C57"/>
                </a:solidFill>
                <a:latin typeface="Calibri"/>
                <a:cs typeface="Calibri"/>
              </a:rPr>
              <a:t>Seek to provide the best possible conditions for tax advisers </a:t>
            </a:r>
            <a:r>
              <a:rPr lang="en-US" sz="900" dirty="0">
                <a:solidFill>
                  <a:srgbClr val="394C57"/>
                </a:solidFill>
                <a:latin typeface="Calibri Light"/>
                <a:cs typeface="Calibri Light"/>
              </a:rPr>
              <a:t>to carry out their profession.</a:t>
            </a:r>
          </a:p>
        </p:txBody>
      </p:sp>
      <p:sp>
        <p:nvSpPr>
          <p:cNvPr id="10" name="TextBox 9"/>
          <p:cNvSpPr txBox="1"/>
          <p:nvPr/>
        </p:nvSpPr>
        <p:spPr>
          <a:xfrm>
            <a:off x="5274192" y="4664278"/>
            <a:ext cx="1813024" cy="715581"/>
          </a:xfrm>
          <a:prstGeom prst="rect">
            <a:avLst/>
          </a:prstGeom>
          <a:noFill/>
        </p:spPr>
        <p:txBody>
          <a:bodyPr wrap="square" rtlCol="0">
            <a:spAutoFit/>
          </a:bodyPr>
          <a:lstStyle/>
          <a:p>
            <a:pPr defTabSz="342900">
              <a:lnSpc>
                <a:spcPct val="90000"/>
              </a:lnSpc>
              <a:defRPr/>
            </a:pPr>
            <a:r>
              <a:rPr lang="en-US" sz="900" b="1" dirty="0">
                <a:solidFill>
                  <a:srgbClr val="394C57"/>
                </a:solidFill>
                <a:latin typeface="Calibri"/>
                <a:cs typeface="Calibri"/>
              </a:rPr>
              <a:t>Promote the co-ordination of national laws governing the profession</a:t>
            </a:r>
            <a:r>
              <a:rPr lang="en-US" sz="900" dirty="0">
                <a:solidFill>
                  <a:srgbClr val="394C57"/>
                </a:solidFill>
                <a:latin typeface="Calibri Light"/>
                <a:cs typeface="Calibri Light"/>
              </a:rPr>
              <a:t>, and achieve the protection of each national tax adviser’s title in Europe.</a:t>
            </a:r>
          </a:p>
        </p:txBody>
      </p:sp>
      <p:pic>
        <p:nvPicPr>
          <p:cNvPr id="11" name="Picture 10" descr="Icons_Images-0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4876" y="2189602"/>
            <a:ext cx="1040130" cy="646938"/>
          </a:xfrm>
          <a:prstGeom prst="rect">
            <a:avLst/>
          </a:prstGeom>
        </p:spPr>
      </p:pic>
      <p:pic>
        <p:nvPicPr>
          <p:cNvPr id="12" name="Picture 11" descr="Icons_Images-0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52762" y="2189602"/>
            <a:ext cx="1040130" cy="646938"/>
          </a:xfrm>
          <a:prstGeom prst="rect">
            <a:avLst/>
          </a:prstGeom>
        </p:spPr>
      </p:pic>
      <p:pic>
        <p:nvPicPr>
          <p:cNvPr id="13" name="Picture 12" descr="Icons_Images-03.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0479" y="2189602"/>
            <a:ext cx="1040130" cy="646938"/>
          </a:xfrm>
          <a:prstGeom prst="rect">
            <a:avLst/>
          </a:prstGeom>
        </p:spPr>
      </p:pic>
      <p:pic>
        <p:nvPicPr>
          <p:cNvPr id="14" name="Picture 13" descr="Icons_Images-04.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4876" y="3968383"/>
            <a:ext cx="1040130" cy="646938"/>
          </a:xfrm>
          <a:prstGeom prst="rect">
            <a:avLst/>
          </a:prstGeom>
        </p:spPr>
      </p:pic>
      <p:pic>
        <p:nvPicPr>
          <p:cNvPr id="15" name="Picture 14" descr="Icons_Images-05.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52762" y="3995839"/>
            <a:ext cx="1040130" cy="646938"/>
          </a:xfrm>
          <a:prstGeom prst="rect">
            <a:avLst/>
          </a:prstGeom>
        </p:spPr>
      </p:pic>
      <p:pic>
        <p:nvPicPr>
          <p:cNvPr id="16" name="Picture 15" descr="Icons_Images-06.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28328" y="4015260"/>
            <a:ext cx="1040130" cy="646938"/>
          </a:xfrm>
          <a:prstGeom prst="rect">
            <a:avLst/>
          </a:prstGeom>
        </p:spPr>
      </p:pic>
      <p:pic>
        <p:nvPicPr>
          <p:cNvPr id="18" name="Picture 2" descr="Icons_Images-20.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026499" y="990818"/>
            <a:ext cx="1864325" cy="691515"/>
          </a:xfrm>
          <a:prstGeom prst="rect">
            <a:avLst/>
          </a:prstGeom>
        </p:spPr>
      </p:pic>
      <p:sp>
        <p:nvSpPr>
          <p:cNvPr id="20" name="Slide Number Placeholder 3">
            <a:extLst>
              <a:ext uri="{FF2B5EF4-FFF2-40B4-BE49-F238E27FC236}">
                <a16:creationId xmlns:a16="http://schemas.microsoft.com/office/drawing/2014/main" id="{FE27DD8F-2C5A-AD68-2BE0-536CA1ED37A2}"/>
              </a:ext>
            </a:extLst>
          </p:cNvPr>
          <p:cNvSpPr>
            <a:spLocks noGrp="1"/>
          </p:cNvSpPr>
          <p:nvPr>
            <p:ph type="sldNum" sz="quarter" idx="12"/>
          </p:nvPr>
        </p:nvSpPr>
        <p:spPr>
          <a:prstGeom prst="rect">
            <a:avLst/>
          </a:prstGeom>
        </p:spPr>
        <p:txBody>
          <a:bodyPr/>
          <a:lstStyle>
            <a:lvl1pPr algn="r">
              <a:defRPr>
                <a:solidFill>
                  <a:srgbClr val="FFFFFF"/>
                </a:solidFill>
              </a:defRPr>
            </a:lvl1pPr>
          </a:lstStyle>
          <a:p>
            <a:fld id="{2066355A-084C-D24E-9AD2-7E4FC41EA627}" type="slidenum">
              <a:rPr lang="en-US" sz="900">
                <a:solidFill>
                  <a:schemeClr val="accent4">
                    <a:lumMod val="50000"/>
                  </a:schemeClr>
                </a:solidFill>
              </a:rPr>
              <a:pPr/>
              <a:t>27</a:t>
            </a:fld>
            <a:endParaRPr lang="en-US" sz="900" dirty="0">
              <a:solidFill>
                <a:schemeClr val="accent4">
                  <a:lumMod val="50000"/>
                </a:schemeClr>
              </a:solidFill>
            </a:endParaRPr>
          </a:p>
        </p:txBody>
      </p:sp>
      <p:sp>
        <p:nvSpPr>
          <p:cNvPr id="23" name="CasellaDiTesto 22">
            <a:extLst>
              <a:ext uri="{FF2B5EF4-FFF2-40B4-BE49-F238E27FC236}">
                <a16:creationId xmlns:a16="http://schemas.microsoft.com/office/drawing/2014/main" id="{F89ECF59-A98E-7929-A648-4F8E023686CF}"/>
              </a:ext>
            </a:extLst>
          </p:cNvPr>
          <p:cNvSpPr txBox="1"/>
          <p:nvPr/>
        </p:nvSpPr>
        <p:spPr>
          <a:xfrm>
            <a:off x="-92315" y="5663331"/>
            <a:ext cx="1602094" cy="219291"/>
          </a:xfrm>
          <a:prstGeom prst="rect">
            <a:avLst/>
          </a:prstGeom>
          <a:noFill/>
        </p:spPr>
        <p:txBody>
          <a:bodyPr wrap="square" rtlCol="0">
            <a:spAutoFit/>
          </a:bodyPr>
          <a:lstStyle/>
          <a:p>
            <a:pPr algn="ctr" defTabSz="342900"/>
            <a:r>
              <a:rPr lang="it-IT" sz="825" dirty="0">
                <a:solidFill>
                  <a:srgbClr val="394C57"/>
                </a:solidFill>
                <a:latin typeface="Arial" panose="020B0604020202020204" pitchFamily="34" charset="0"/>
                <a:cs typeface="Arial" panose="020B0604020202020204" pitchFamily="34" charset="0"/>
              </a:rPr>
              <a:t>Piergiorgio Valente</a:t>
            </a:r>
          </a:p>
        </p:txBody>
      </p:sp>
    </p:spTree>
    <p:extLst>
      <p:ext uri="{BB962C8B-B14F-4D97-AF65-F5344CB8AC3E}">
        <p14:creationId xmlns:p14="http://schemas.microsoft.com/office/powerpoint/2010/main" val="14655833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3F41F9-6EE0-ED4C-9A46-FCC93ACD3B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602726" y="1397977"/>
            <a:ext cx="6139195" cy="638686"/>
          </a:xfrm>
        </p:spPr>
        <p:txBody>
          <a:bodyPr/>
          <a:lstStyle/>
          <a:p>
            <a:r>
              <a:rPr lang="en-US" dirty="0">
                <a:latin typeface="Calibri Light" panose="020F0302020204030204" pitchFamily="34" charset="0"/>
              </a:rPr>
              <a:t>CFE Tax Advisers Europe </a:t>
            </a:r>
            <a:br>
              <a:rPr lang="en-US" b="1" dirty="0">
                <a:solidFill>
                  <a:schemeClr val="tx2"/>
                </a:solidFill>
                <a:latin typeface="Calibri"/>
              </a:rPr>
            </a:br>
            <a:r>
              <a:rPr lang="en-US" b="1" dirty="0">
                <a:solidFill>
                  <a:schemeClr val="tx2"/>
                </a:solidFill>
                <a:latin typeface="Calibri"/>
              </a:rPr>
              <a:t>Core Aims </a:t>
            </a:r>
            <a:endParaRPr lang="en-GB" dirty="0"/>
          </a:p>
        </p:txBody>
      </p:sp>
      <p:sp>
        <p:nvSpPr>
          <p:cNvPr id="3" name="Text Placeholder 2"/>
          <p:cNvSpPr>
            <a:spLocks noGrp="1"/>
          </p:cNvSpPr>
          <p:nvPr>
            <p:ph type="body" sz="half" idx="2"/>
          </p:nvPr>
        </p:nvSpPr>
        <p:spPr>
          <a:xfrm>
            <a:off x="1462135" y="2193969"/>
            <a:ext cx="6387199" cy="4089378"/>
          </a:xfrm>
        </p:spPr>
        <p:txBody>
          <a:bodyPr>
            <a:normAutofit/>
          </a:bodyPr>
          <a:lstStyle/>
          <a:p>
            <a:r>
              <a:rPr lang="en-GB" dirty="0">
                <a:latin typeface="Arial" panose="020B0604020202020204" pitchFamily="34" charset="0"/>
                <a:cs typeface="Arial" panose="020B0604020202020204" pitchFamily="34" charset="0"/>
              </a:rPr>
              <a:t>Distinct voice of the European and global tax professionals;</a:t>
            </a:r>
          </a:p>
          <a:p>
            <a:r>
              <a:rPr lang="en-GB" dirty="0">
                <a:latin typeface="Arial" panose="020B0604020202020204" pitchFamily="34" charset="0"/>
                <a:cs typeface="Arial" panose="020B0604020202020204" pitchFamily="34" charset="0"/>
              </a:rPr>
              <a:t>Aspirations - to  safeguard the interests of tax advisers and to contribute to the development of EU &amp; international tax law and policy; </a:t>
            </a:r>
          </a:p>
          <a:p>
            <a:r>
              <a:rPr lang="en-GB" dirty="0">
                <a:latin typeface="Arial" panose="020B0604020202020204" pitchFamily="34" charset="0"/>
                <a:cs typeface="Arial" panose="020B0604020202020204" pitchFamily="34" charset="0"/>
              </a:rPr>
              <a:t>Knowledge Leadership - CFE offers its members’ technical expertise to international bodies, ensuring that legislation does not have unintended consequences, for the benefit of the many: CFE ensures its interventions are compliant with Member organisations’ ‘public charter’ commitments; </a:t>
            </a:r>
          </a:p>
          <a:p>
            <a:r>
              <a:rPr lang="en-GB" dirty="0">
                <a:latin typeface="Arial" panose="020B0604020202020204" pitchFamily="34" charset="0"/>
                <a:cs typeface="Arial" panose="020B0604020202020204" pitchFamily="34" charset="0"/>
              </a:rPr>
              <a:t>Engaging with high-level EU officials in both formal and informal such that CFE delegates can directly interact with them and share views: CFE Conferences &amp; Networking events;</a:t>
            </a:r>
          </a:p>
          <a:p>
            <a:r>
              <a:rPr lang="en-GB" dirty="0">
                <a:latin typeface="Arial" panose="020B0604020202020204" pitchFamily="34" charset="0"/>
                <a:cs typeface="Arial" panose="020B0604020202020204" pitchFamily="34" charset="0"/>
              </a:rPr>
              <a:t>EU Transparency Register Compliance &amp; Arm’s Length from particular interests, solely driven by the technical and policy steer from its Member organisations; </a:t>
            </a:r>
          </a:p>
          <a:p>
            <a:r>
              <a:rPr lang="en-GB" dirty="0">
                <a:latin typeface="Arial" panose="020B0604020202020204" pitchFamily="34" charset="0"/>
                <a:cs typeface="Arial" panose="020B0604020202020204" pitchFamily="34" charset="0"/>
              </a:rPr>
              <a:t>Independent: Delegates from Member Organisations sit on CFE technical committees on basis of their expertise, regardless  of their affiliation to a particular firm or advisory; </a:t>
            </a:r>
          </a:p>
          <a:p>
            <a:r>
              <a:rPr lang="en-GB" dirty="0">
                <a:latin typeface="Arial" panose="020B0604020202020204" pitchFamily="34" charset="0"/>
                <a:cs typeface="Arial" panose="020B0604020202020204" pitchFamily="34" charset="0"/>
              </a:rPr>
              <a:t>Beyond EU: OECD recognises CFE’s distinct role in the international tax policy reform (global input- Global Tax Advisers Platform (GTAP);</a:t>
            </a:r>
          </a:p>
          <a:p>
            <a:r>
              <a:rPr lang="en-GB" dirty="0">
                <a:latin typeface="Arial" panose="020B0604020202020204" pitchFamily="34" charset="0"/>
                <a:cs typeface="Arial" panose="020B0604020202020204" pitchFamily="34" charset="0"/>
              </a:rPr>
              <a:t>Longevity: 60</a:t>
            </a:r>
            <a:r>
              <a:rPr lang="en-GB" baseline="30000" dirty="0">
                <a:latin typeface="Arial" panose="020B0604020202020204" pitchFamily="34" charset="0"/>
                <a:cs typeface="Arial" panose="020B0604020202020204" pitchFamily="34" charset="0"/>
              </a:rPr>
              <a:t>th</a:t>
            </a:r>
            <a:r>
              <a:rPr lang="en-GB" dirty="0">
                <a:latin typeface="Arial" panose="020B0604020202020204" pitchFamily="34" charset="0"/>
                <a:cs typeface="Arial" panose="020B0604020202020204" pitchFamily="34" charset="0"/>
              </a:rPr>
              <a:t> Year of CFE</a:t>
            </a:r>
          </a:p>
          <a:p>
            <a:pPr algn="just"/>
            <a:endParaRPr lang="en-GB" dirty="0"/>
          </a:p>
          <a:p>
            <a:endParaRPr lang="en-GB" i="1" dirty="0"/>
          </a:p>
          <a:p>
            <a:endParaRPr lang="en-GB" dirty="0"/>
          </a:p>
        </p:txBody>
      </p:sp>
      <p:sp>
        <p:nvSpPr>
          <p:cNvPr id="5" name="Segnaposto numero diapositiva 4"/>
          <p:cNvSpPr>
            <a:spLocks noGrp="1"/>
          </p:cNvSpPr>
          <p:nvPr>
            <p:ph type="sldNum" sz="quarter" idx="12"/>
          </p:nvPr>
        </p:nvSpPr>
        <p:spPr/>
        <p:txBody>
          <a:bodyPr/>
          <a:lstStyle/>
          <a:p>
            <a:pPr defTabSz="342900"/>
            <a:fld id="{2066355A-084C-D24E-9AD2-7E4FC41EA627}" type="slidenum">
              <a:rPr lang="en-US" sz="900">
                <a:latin typeface="Calibri"/>
              </a:rPr>
              <a:pPr defTabSz="342900"/>
              <a:t>28</a:t>
            </a:fld>
            <a:endParaRPr lang="en-US" sz="900" dirty="0">
              <a:latin typeface="Calibri"/>
            </a:endParaRPr>
          </a:p>
        </p:txBody>
      </p:sp>
      <p:pic>
        <p:nvPicPr>
          <p:cNvPr id="8" name="Picture 2" descr="Icons_Images-20.png">
            <a:extLst>
              <a:ext uri="{FF2B5EF4-FFF2-40B4-BE49-F238E27FC236}">
                <a16:creationId xmlns:a16="http://schemas.microsoft.com/office/drawing/2014/main" id="{D6B0394B-5586-E6D2-E56C-B82ADC1DD4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6499" y="990818"/>
            <a:ext cx="1864325" cy="691515"/>
          </a:xfrm>
          <a:prstGeom prst="rect">
            <a:avLst/>
          </a:prstGeom>
        </p:spPr>
      </p:pic>
      <p:sp>
        <p:nvSpPr>
          <p:cNvPr id="9" name="CasellaDiTesto 8">
            <a:extLst>
              <a:ext uri="{FF2B5EF4-FFF2-40B4-BE49-F238E27FC236}">
                <a16:creationId xmlns:a16="http://schemas.microsoft.com/office/drawing/2014/main" id="{79AA0822-E755-0F23-5FAC-5E174870478A}"/>
              </a:ext>
            </a:extLst>
          </p:cNvPr>
          <p:cNvSpPr txBox="1"/>
          <p:nvPr/>
        </p:nvSpPr>
        <p:spPr>
          <a:xfrm>
            <a:off x="-92315" y="5663331"/>
            <a:ext cx="1602094" cy="219291"/>
          </a:xfrm>
          <a:prstGeom prst="rect">
            <a:avLst/>
          </a:prstGeom>
          <a:noFill/>
        </p:spPr>
        <p:txBody>
          <a:bodyPr wrap="square" rtlCol="0">
            <a:spAutoFit/>
          </a:bodyPr>
          <a:lstStyle/>
          <a:p>
            <a:pPr algn="ctr" defTabSz="342900"/>
            <a:r>
              <a:rPr lang="it-IT" sz="825" dirty="0">
                <a:solidFill>
                  <a:srgbClr val="394C57"/>
                </a:solidFill>
                <a:latin typeface="Arial" panose="020B0604020202020204" pitchFamily="34" charset="0"/>
                <a:cs typeface="Arial" panose="020B0604020202020204" pitchFamily="34" charset="0"/>
              </a:rPr>
              <a:t>Piergiorgio Valente</a:t>
            </a:r>
          </a:p>
        </p:txBody>
      </p:sp>
    </p:spTree>
    <p:extLst>
      <p:ext uri="{BB962C8B-B14F-4D97-AF65-F5344CB8AC3E}">
        <p14:creationId xmlns:p14="http://schemas.microsoft.com/office/powerpoint/2010/main" val="3854193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5706F3-939E-7DDF-026A-9A8A628CA1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602726" y="1142935"/>
            <a:ext cx="6139195" cy="871538"/>
          </a:xfrm>
        </p:spPr>
        <p:txBody>
          <a:bodyPr/>
          <a:lstStyle/>
          <a:p>
            <a:r>
              <a:rPr lang="en-US" dirty="0"/>
              <a:t>CFE Policy Priorities </a:t>
            </a:r>
            <a:br>
              <a:rPr lang="en-US" dirty="0"/>
            </a:br>
            <a:r>
              <a:rPr lang="en-US" b="1" dirty="0">
                <a:solidFill>
                  <a:schemeClr val="tx2"/>
                </a:solidFill>
                <a:latin typeface="Calibri"/>
              </a:rPr>
              <a:t>Issues to Champion </a:t>
            </a:r>
            <a:endParaRPr lang="en-GB" dirty="0"/>
          </a:p>
        </p:txBody>
      </p:sp>
      <p:sp>
        <p:nvSpPr>
          <p:cNvPr id="3" name="Text Placeholder 2"/>
          <p:cNvSpPr>
            <a:spLocks noGrp="1"/>
          </p:cNvSpPr>
          <p:nvPr>
            <p:ph type="body" sz="half" idx="2"/>
          </p:nvPr>
        </p:nvSpPr>
        <p:spPr>
          <a:xfrm>
            <a:off x="1602726" y="2356478"/>
            <a:ext cx="6139195" cy="3186835"/>
          </a:xfrm>
        </p:spPr>
        <p:txBody>
          <a:bodyPr>
            <a:normAutofit fontScale="92500" lnSpcReduction="20000"/>
          </a:bodyPr>
          <a:lstStyle/>
          <a:p>
            <a:pPr algn="just"/>
            <a:r>
              <a:rPr lang="en-GB" b="1" dirty="0">
                <a:latin typeface="Arial" panose="020B0604020202020204" pitchFamily="34" charset="0"/>
                <a:cs typeface="Arial" panose="020B0604020202020204" pitchFamily="34" charset="0"/>
              </a:rPr>
              <a:t>Taxpayers Rights -</a:t>
            </a:r>
            <a:r>
              <a:rPr lang="en-GB" dirty="0">
                <a:latin typeface="Arial" panose="020B0604020202020204" pitchFamily="34" charset="0"/>
                <a:cs typeface="Arial" panose="020B0604020202020204" pitchFamily="34" charset="0"/>
              </a:rPr>
              <a:t>  CFE is in favour of binding mechanisms that set out rights and obligations for taxpayers which must be followed by tax administrations, and can be relied on by taxpayers. CFE believes that a binding EU Code or Charter on Taxpayers' Rights setting out equal rights for taxpayers in all Member States would enhance the efficiency and effectiveness of tax systems, and increase the tax morale of European citizens. </a:t>
            </a:r>
          </a:p>
          <a:p>
            <a:pPr marL="0" indent="0" algn="just">
              <a:buNone/>
            </a:pPr>
            <a:endParaRPr lang="en-GB" dirty="0">
              <a:latin typeface="Arial" panose="020B0604020202020204" pitchFamily="34" charset="0"/>
              <a:cs typeface="Arial" panose="020B0604020202020204" pitchFamily="34" charset="0"/>
            </a:endParaRPr>
          </a:p>
          <a:p>
            <a:pPr algn="just"/>
            <a:r>
              <a:rPr lang="en-US" b="1" dirty="0">
                <a:latin typeface="Arial" panose="020B0604020202020204" pitchFamily="34" charset="0"/>
                <a:cs typeface="Arial" panose="020B0604020202020204" pitchFamily="34" charset="0"/>
              </a:rPr>
              <a:t>Sustainable Tax Systems -</a:t>
            </a:r>
            <a:r>
              <a:rPr lang="en-US" dirty="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CFE believes equilibrium between investment and growth-friendly tax policies that support both the social goals of each Member State and the EU Single Market is crucial. Reducing complexities and distortions in EU tax systems is also essential to improve tax competitiveness. To that end, a common approach for the Single Market is desirable, such that Member States implement and adhere to agreed initiatives. </a:t>
            </a:r>
          </a:p>
          <a:p>
            <a:pPr marL="0" indent="0" algn="just">
              <a:buNone/>
            </a:pPr>
            <a:endParaRPr lang="en-GB" dirty="0">
              <a:latin typeface="Arial" panose="020B0604020202020204" pitchFamily="34" charset="0"/>
              <a:cs typeface="Arial" panose="020B0604020202020204" pitchFamily="34" charset="0"/>
            </a:endParaRPr>
          </a:p>
          <a:p>
            <a:pPr algn="just"/>
            <a:r>
              <a:rPr lang="en-GB" b="1" dirty="0">
                <a:latin typeface="Arial" panose="020B0604020202020204" pitchFamily="34" charset="0"/>
                <a:cs typeface="Arial" panose="020B0604020202020204" pitchFamily="34" charset="0"/>
              </a:rPr>
              <a:t>Global Tax Policy - Global Tax Advisers Platform (GTAP): </a:t>
            </a:r>
            <a:r>
              <a:rPr lang="en-GB" dirty="0">
                <a:latin typeface="Arial" panose="020B0604020202020204" pitchFamily="34" charset="0"/>
                <a:cs typeface="Arial" panose="020B0604020202020204" pitchFamily="34" charset="0"/>
              </a:rPr>
              <a:t>As a response to the globalised tax governance environment, CFE would also like to promote the Global Tax Advisers Cooperation Platform, GTAP. GTAP was established by CFE Tax Advisers Europe, AOTCA and WAUTI, who collectively represent more than 600,000 tax advisers in Europe, Asia and Africa. GTAP is an international platform that seeks to bring together national and international organisations of tax professionals from all around the world. GTAP serves a unique purpose: to encourage tax professionals to take up the challenge of proposing a new system: simple, flexible, and fit for purpose, a system that can reclaim taxpayers’ confidence. </a:t>
            </a:r>
            <a:endParaRPr lang="en-US" dirty="0">
              <a:latin typeface="Arial" panose="020B0604020202020204" pitchFamily="34" charset="0"/>
              <a:cs typeface="Arial" panose="020B0604020202020204" pitchFamily="34" charset="0"/>
            </a:endParaRPr>
          </a:p>
          <a:p>
            <a:pPr algn="just"/>
            <a:endParaRPr lang="en-US" dirty="0"/>
          </a:p>
          <a:p>
            <a:pPr algn="just"/>
            <a:endParaRPr lang="en-US" dirty="0"/>
          </a:p>
          <a:p>
            <a:pPr marL="0" indent="0" algn="just">
              <a:buNone/>
            </a:pPr>
            <a:endParaRPr lang="en-US" dirty="0"/>
          </a:p>
          <a:p>
            <a:pPr algn="just"/>
            <a:endParaRPr lang="en-GB" dirty="0"/>
          </a:p>
          <a:p>
            <a:pPr algn="just"/>
            <a:endParaRPr lang="en-GB" dirty="0"/>
          </a:p>
          <a:p>
            <a:pPr algn="just"/>
            <a:endParaRPr lang="en-GB" dirty="0"/>
          </a:p>
          <a:p>
            <a:pPr algn="just"/>
            <a:endParaRPr lang="en-GB" dirty="0"/>
          </a:p>
          <a:p>
            <a:endParaRPr lang="en-GB" i="1" dirty="0"/>
          </a:p>
          <a:p>
            <a:endParaRPr lang="en-GB" dirty="0"/>
          </a:p>
        </p:txBody>
      </p:sp>
      <p:sp>
        <p:nvSpPr>
          <p:cNvPr id="5" name="Segnaposto numero diapositiva 4"/>
          <p:cNvSpPr>
            <a:spLocks noGrp="1"/>
          </p:cNvSpPr>
          <p:nvPr>
            <p:ph type="sldNum" sz="quarter" idx="12"/>
          </p:nvPr>
        </p:nvSpPr>
        <p:spPr/>
        <p:txBody>
          <a:bodyPr/>
          <a:lstStyle/>
          <a:p>
            <a:pPr defTabSz="342900"/>
            <a:fld id="{2066355A-084C-D24E-9AD2-7E4FC41EA627}" type="slidenum">
              <a:rPr lang="en-US" sz="900">
                <a:latin typeface="Calibri"/>
              </a:rPr>
              <a:pPr defTabSz="342900"/>
              <a:t>29</a:t>
            </a:fld>
            <a:endParaRPr lang="en-US" sz="900" dirty="0">
              <a:latin typeface="Calibri"/>
            </a:endParaRPr>
          </a:p>
        </p:txBody>
      </p:sp>
      <p:pic>
        <p:nvPicPr>
          <p:cNvPr id="9" name="Picture 2" descr="Icons_Images-20.png">
            <a:extLst>
              <a:ext uri="{FF2B5EF4-FFF2-40B4-BE49-F238E27FC236}">
                <a16:creationId xmlns:a16="http://schemas.microsoft.com/office/drawing/2014/main" id="{42CB15F4-7EBA-F381-928A-B3B169D0BA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6499" y="990818"/>
            <a:ext cx="1864325" cy="691515"/>
          </a:xfrm>
          <a:prstGeom prst="rect">
            <a:avLst/>
          </a:prstGeom>
        </p:spPr>
      </p:pic>
      <p:sp>
        <p:nvSpPr>
          <p:cNvPr id="10" name="CasellaDiTesto 9">
            <a:extLst>
              <a:ext uri="{FF2B5EF4-FFF2-40B4-BE49-F238E27FC236}">
                <a16:creationId xmlns:a16="http://schemas.microsoft.com/office/drawing/2014/main" id="{AF0ED62B-3F45-86DC-189F-820FA25AE29C}"/>
              </a:ext>
            </a:extLst>
          </p:cNvPr>
          <p:cNvSpPr txBox="1"/>
          <p:nvPr/>
        </p:nvSpPr>
        <p:spPr>
          <a:xfrm>
            <a:off x="-92315" y="5663331"/>
            <a:ext cx="1602094" cy="219291"/>
          </a:xfrm>
          <a:prstGeom prst="rect">
            <a:avLst/>
          </a:prstGeom>
          <a:noFill/>
        </p:spPr>
        <p:txBody>
          <a:bodyPr wrap="square" rtlCol="0">
            <a:spAutoFit/>
          </a:bodyPr>
          <a:lstStyle/>
          <a:p>
            <a:pPr algn="ctr" defTabSz="342900"/>
            <a:r>
              <a:rPr lang="it-IT" sz="825" dirty="0">
                <a:solidFill>
                  <a:srgbClr val="394C57"/>
                </a:solidFill>
                <a:latin typeface="Arial" panose="020B0604020202020204" pitchFamily="34" charset="0"/>
                <a:cs typeface="Arial" panose="020B0604020202020204" pitchFamily="34" charset="0"/>
              </a:rPr>
              <a:t>Piergiorgio Valente</a:t>
            </a:r>
          </a:p>
        </p:txBody>
      </p:sp>
    </p:spTree>
    <p:extLst>
      <p:ext uri="{BB962C8B-B14F-4D97-AF65-F5344CB8AC3E}">
        <p14:creationId xmlns:p14="http://schemas.microsoft.com/office/powerpoint/2010/main" val="918532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61F79AD-B546-36B1-200C-7F19FEF39C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105632" y="5681685"/>
            <a:ext cx="3086100" cy="273844"/>
          </a:xfrm>
        </p:spPr>
        <p:txBody>
          <a:bodyPr/>
          <a:lstStyle/>
          <a:p>
            <a:r>
              <a:rPr lang="en-US" dirty="0"/>
              <a:t>AOTCA General Meeting and International Tax Conference 2022</a:t>
            </a:r>
            <a:endParaRPr lang="en-ID" dirty="0"/>
          </a:p>
        </p:txBody>
      </p:sp>
      <p:sp>
        <p:nvSpPr>
          <p:cNvPr id="16" name="Slide Number Placeholder 3">
            <a:extLst>
              <a:ext uri="{FF2B5EF4-FFF2-40B4-BE49-F238E27FC236}">
                <a16:creationId xmlns:a16="http://schemas.microsoft.com/office/drawing/2014/main" id="{76950F18-E288-44B6-D02D-62B8A81DC63F}"/>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3</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05646"/>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itle 1">
            <a:extLst>
              <a:ext uri="{FF2B5EF4-FFF2-40B4-BE49-F238E27FC236}">
                <a16:creationId xmlns:a16="http://schemas.microsoft.com/office/drawing/2014/main" id="{0D3FF84F-A461-0D3F-BE21-E5CCF8A979AB}"/>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Main OECD Developments</a:t>
            </a:r>
            <a:endParaRPr lang="en-GB" sz="1500" b="1" dirty="0">
              <a:solidFill>
                <a:srgbClr val="002060"/>
              </a:solidFill>
              <a:latin typeface="Arial" panose="020B0604020202020204" pitchFamily="34" charset="0"/>
              <a:cs typeface="Arial" panose="020B0604020202020204" pitchFamily="34" charset="0"/>
            </a:endParaRPr>
          </a:p>
        </p:txBody>
      </p:sp>
      <p:graphicFrame>
        <p:nvGraphicFramePr>
          <p:cNvPr id="12" name="Diagram 11">
            <a:extLst>
              <a:ext uri="{FF2B5EF4-FFF2-40B4-BE49-F238E27FC236}">
                <a16:creationId xmlns:a16="http://schemas.microsoft.com/office/drawing/2014/main" id="{6C29BCA0-A553-A749-09A2-F4CEC22D2C4D}"/>
              </a:ext>
            </a:extLst>
          </p:cNvPr>
          <p:cNvGraphicFramePr/>
          <p:nvPr/>
        </p:nvGraphicFramePr>
        <p:xfrm>
          <a:off x="640081" y="1624012"/>
          <a:ext cx="7918019" cy="40576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Hexagon 12">
            <a:extLst>
              <a:ext uri="{FF2B5EF4-FFF2-40B4-BE49-F238E27FC236}">
                <a16:creationId xmlns:a16="http://schemas.microsoft.com/office/drawing/2014/main" id="{F5B190B5-8A5D-7617-C61F-9E41EA4F9F90}"/>
              </a:ext>
            </a:extLst>
          </p:cNvPr>
          <p:cNvSpPr/>
          <p:nvPr/>
        </p:nvSpPr>
        <p:spPr>
          <a:xfrm>
            <a:off x="6789420" y="1908088"/>
            <a:ext cx="1363980" cy="252636"/>
          </a:xfrm>
          <a:prstGeom prst="hexagon">
            <a:avLst/>
          </a:prstGeom>
          <a:solidFill>
            <a:srgbClr val="2C3673"/>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8588" indent="-128588" algn="ctr">
              <a:buFont typeface="Wingdings" panose="05000000000000000000" pitchFamily="2" charset="2"/>
              <a:buChar char="§"/>
            </a:pPr>
            <a:r>
              <a:rPr lang="en-AU" sz="750" dirty="0">
                <a:solidFill>
                  <a:schemeClr val="bg1"/>
                </a:solidFill>
              </a:rPr>
              <a:t>Key priorities</a:t>
            </a:r>
          </a:p>
        </p:txBody>
      </p:sp>
      <p:pic>
        <p:nvPicPr>
          <p:cNvPr id="14" name="Immagine 11">
            <a:extLst>
              <a:ext uri="{FF2B5EF4-FFF2-40B4-BE49-F238E27FC236}">
                <a16:creationId xmlns:a16="http://schemas.microsoft.com/office/drawing/2014/main" id="{D43874A7-F111-24F5-B405-68E1C2D9C16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Tree>
    <p:extLst>
      <p:ext uri="{BB962C8B-B14F-4D97-AF65-F5344CB8AC3E}">
        <p14:creationId xmlns:p14="http://schemas.microsoft.com/office/powerpoint/2010/main" val="3241568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1F6C1B0-6052-97B3-C151-6B6DC464C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ttangolo 1">
            <a:extLst>
              <a:ext uri="{FF2B5EF4-FFF2-40B4-BE49-F238E27FC236}">
                <a16:creationId xmlns:a16="http://schemas.microsoft.com/office/drawing/2014/main" id="{22B3B201-1DE3-A8DA-9EF5-51B2624E5469}"/>
              </a:ext>
            </a:extLst>
          </p:cNvPr>
          <p:cNvSpPr/>
          <p:nvPr/>
        </p:nvSpPr>
        <p:spPr>
          <a:xfrm>
            <a:off x="5056095" y="1590115"/>
            <a:ext cx="2911288" cy="83939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p>
        </p:txBody>
      </p:sp>
      <p:sp>
        <p:nvSpPr>
          <p:cNvPr id="8" name="Rectangle 3"/>
          <p:cNvSpPr>
            <a:spLocks noChangeArrowheads="1"/>
          </p:cNvSpPr>
          <p:nvPr/>
        </p:nvSpPr>
        <p:spPr bwMode="auto">
          <a:xfrm>
            <a:off x="1996864" y="3042143"/>
            <a:ext cx="1726724" cy="2366032"/>
          </a:xfrm>
          <a:prstGeom prst="rect">
            <a:avLst/>
          </a:prstGeom>
          <a:solidFill>
            <a:schemeClr val="bg1"/>
          </a:solidFill>
          <a:ln>
            <a:noFill/>
          </a:ln>
          <a:effectLst/>
        </p:spPr>
        <p:txBody>
          <a:bodyPr vert="horz" wrap="square" lIns="68580" tIns="34290" rIns="68580" bIns="34290" numCol="1" anchor="ctr" anchorCtr="0" compatLnSpc="1">
            <a:prstTxWarp prst="textNoShape">
              <a:avLst/>
            </a:prstTxWarp>
            <a:spAutoFit/>
          </a:bodyPr>
          <a:lstStyle/>
          <a:p>
            <a:pPr algn="ctr" eaLnBrk="0" fontAlgn="base" hangingPunct="0">
              <a:spcBef>
                <a:spcPct val="0"/>
              </a:spcBef>
              <a:spcAft>
                <a:spcPct val="0"/>
              </a:spcAft>
            </a:pPr>
            <a:r>
              <a:rPr lang="en-US" altLang="it-IT" sz="900" b="1" dirty="0">
                <a:ea typeface="Calibri" panose="020F0502020204030204" pitchFamily="34" charset="0"/>
                <a:cs typeface="Times New Roman" panose="02020603050405020304" pitchFamily="18" charset="0"/>
              </a:rPr>
              <a:t>Prof. Piergiorgio Valente</a:t>
            </a:r>
          </a:p>
          <a:p>
            <a:pPr algn="ctr" eaLnBrk="0" fontAlgn="base" hangingPunct="0">
              <a:spcBef>
                <a:spcPct val="0"/>
              </a:spcBef>
              <a:spcAft>
                <a:spcPct val="0"/>
              </a:spcAft>
            </a:pPr>
            <a:endParaRPr lang="it-IT" altLang="it-IT" sz="825" dirty="0"/>
          </a:p>
          <a:p>
            <a:pPr algn="ctr" eaLnBrk="0" fontAlgn="base" hangingPunct="0">
              <a:spcBef>
                <a:spcPct val="0"/>
              </a:spcBef>
              <a:spcAft>
                <a:spcPct val="0"/>
              </a:spcAft>
            </a:pPr>
            <a:r>
              <a:rPr lang="en-US" altLang="it-IT" sz="825" dirty="0">
                <a:ea typeface="Calibri" panose="020F0502020204030204" pitchFamily="34" charset="0"/>
                <a:cs typeface="Times New Roman" panose="02020603050405020304" pitchFamily="18" charset="0"/>
              </a:rPr>
              <a:t>President</a:t>
            </a:r>
            <a:endParaRPr lang="it-IT" altLang="it-IT" sz="825" dirty="0"/>
          </a:p>
          <a:p>
            <a:pPr algn="ctr" eaLnBrk="0" fontAlgn="base" hangingPunct="0">
              <a:spcBef>
                <a:spcPct val="0"/>
              </a:spcBef>
              <a:spcAft>
                <a:spcPct val="0"/>
              </a:spcAft>
            </a:pPr>
            <a:r>
              <a:rPr lang="en-US" altLang="it-IT" sz="825" i="1" dirty="0">
                <a:ea typeface="Calibri" panose="020F0502020204030204" pitchFamily="34" charset="0"/>
                <a:cs typeface="Times New Roman" panose="02020603050405020304" pitchFamily="18" charset="0"/>
              </a:rPr>
              <a:t>CFE Tax Advisers Europe</a:t>
            </a:r>
          </a:p>
          <a:p>
            <a:pPr algn="ctr" eaLnBrk="0" fontAlgn="base" hangingPunct="0">
              <a:spcBef>
                <a:spcPct val="0"/>
              </a:spcBef>
              <a:spcAft>
                <a:spcPct val="0"/>
              </a:spcAft>
            </a:pPr>
            <a:r>
              <a:rPr lang="en-US" altLang="it-IT" sz="825" i="1" dirty="0">
                <a:cs typeface="Times New Roman" panose="02020603050405020304" pitchFamily="18" charset="0"/>
              </a:rPr>
              <a:t>Chairman</a:t>
            </a:r>
          </a:p>
          <a:p>
            <a:pPr algn="ctr" eaLnBrk="0" fontAlgn="base" hangingPunct="0">
              <a:spcBef>
                <a:spcPct val="0"/>
              </a:spcBef>
              <a:spcAft>
                <a:spcPct val="0"/>
              </a:spcAft>
            </a:pPr>
            <a:r>
              <a:rPr lang="en-US" altLang="it-IT" sz="825" i="1" dirty="0">
                <a:cs typeface="Times New Roman" panose="02020603050405020304" pitchFamily="18" charset="0"/>
              </a:rPr>
              <a:t>GTAP Global Tax Advisers Platform</a:t>
            </a:r>
            <a:endParaRPr lang="it-IT" altLang="it-IT" sz="825" dirty="0"/>
          </a:p>
          <a:p>
            <a:pPr algn="ctr" eaLnBrk="0" fontAlgn="base" hangingPunct="0">
              <a:spcBef>
                <a:spcPct val="0"/>
              </a:spcBef>
              <a:spcAft>
                <a:spcPct val="0"/>
              </a:spcAft>
            </a:pPr>
            <a:endParaRPr lang="en-US" altLang="it-IT" sz="825" dirty="0">
              <a:ea typeface="Calibri" panose="020F0502020204030204" pitchFamily="34" charset="0"/>
              <a:cs typeface="Times New Roman" panose="02020603050405020304" pitchFamily="18" charset="0"/>
            </a:endParaRPr>
          </a:p>
          <a:p>
            <a:pPr algn="ctr" eaLnBrk="0" fontAlgn="base" hangingPunct="0">
              <a:spcBef>
                <a:spcPct val="0"/>
              </a:spcBef>
              <a:spcAft>
                <a:spcPct val="0"/>
              </a:spcAft>
            </a:pPr>
            <a:r>
              <a:rPr lang="en-US" altLang="it-IT" sz="825" dirty="0">
                <a:ea typeface="Calibri" panose="020F0502020204030204" pitchFamily="34" charset="0"/>
                <a:cs typeface="Times New Roman" panose="02020603050405020304" pitchFamily="18" charset="0"/>
              </a:rPr>
              <a:t>Avenue de Tervueren 188A</a:t>
            </a:r>
            <a:endParaRPr lang="it-IT" altLang="it-IT" sz="825" dirty="0"/>
          </a:p>
          <a:p>
            <a:pPr algn="ctr" eaLnBrk="0" fontAlgn="base" hangingPunct="0">
              <a:spcBef>
                <a:spcPct val="0"/>
              </a:spcBef>
              <a:spcAft>
                <a:spcPct val="0"/>
              </a:spcAft>
            </a:pPr>
            <a:r>
              <a:rPr lang="en-US" altLang="it-IT" sz="825" dirty="0">
                <a:ea typeface="Calibri" panose="020F0502020204030204" pitchFamily="34" charset="0"/>
                <a:cs typeface="Times New Roman" panose="02020603050405020304" pitchFamily="18" charset="0"/>
              </a:rPr>
              <a:t>B- 1150 Brussels</a:t>
            </a:r>
            <a:endParaRPr lang="it-IT" altLang="it-IT" sz="825" dirty="0"/>
          </a:p>
          <a:p>
            <a:pPr algn="ctr" eaLnBrk="0" fontAlgn="base" hangingPunct="0">
              <a:spcBef>
                <a:spcPct val="0"/>
              </a:spcBef>
              <a:spcAft>
                <a:spcPct val="0"/>
              </a:spcAft>
            </a:pPr>
            <a:r>
              <a:rPr lang="en-US" altLang="it-IT" sz="825" dirty="0">
                <a:ea typeface="Calibri" panose="020F0502020204030204" pitchFamily="34" charset="0"/>
                <a:cs typeface="Times New Roman" panose="02020603050405020304" pitchFamily="18" charset="0"/>
              </a:rPr>
              <a:t>T. +32 2 761 0091</a:t>
            </a:r>
          </a:p>
          <a:p>
            <a:pPr algn="ctr" eaLnBrk="0" fontAlgn="base" hangingPunct="0">
              <a:spcBef>
                <a:spcPct val="0"/>
              </a:spcBef>
              <a:spcAft>
                <a:spcPct val="0"/>
              </a:spcAft>
            </a:pPr>
            <a:r>
              <a:rPr lang="en-US" altLang="it-IT" sz="825" dirty="0">
                <a:cs typeface="Times New Roman" panose="02020603050405020304" pitchFamily="18" charset="0"/>
              </a:rPr>
              <a:t>M. +39 3355454304</a:t>
            </a:r>
            <a:endParaRPr lang="it-IT" altLang="it-IT" sz="825" dirty="0"/>
          </a:p>
          <a:p>
            <a:pPr algn="ctr" eaLnBrk="0" fontAlgn="base" hangingPunct="0">
              <a:spcBef>
                <a:spcPct val="0"/>
              </a:spcBef>
              <a:spcAft>
                <a:spcPct val="0"/>
              </a:spcAft>
            </a:pPr>
            <a:endParaRPr lang="en-US" altLang="it-IT" sz="825" dirty="0">
              <a:ea typeface="Calibri" panose="020F0502020204030204" pitchFamily="34" charset="0"/>
              <a:cs typeface="Times New Roman" panose="02020603050405020304" pitchFamily="18" charset="0"/>
            </a:endParaRPr>
          </a:p>
          <a:p>
            <a:pPr algn="ctr" eaLnBrk="0" fontAlgn="base" hangingPunct="0">
              <a:spcBef>
                <a:spcPct val="0"/>
              </a:spcBef>
              <a:spcAft>
                <a:spcPct val="0"/>
              </a:spcAft>
            </a:pPr>
            <a:r>
              <a:rPr lang="en-US" altLang="it-IT" sz="825" dirty="0">
                <a:ea typeface="Calibri" panose="020F0502020204030204" pitchFamily="34" charset="0"/>
                <a:cs typeface="Times New Roman" panose="02020603050405020304" pitchFamily="18" charset="0"/>
              </a:rPr>
              <a:t> </a:t>
            </a:r>
            <a:r>
              <a:rPr lang="en-US" altLang="it-IT" sz="825" dirty="0">
                <a:ea typeface="Calibri" panose="020F0502020204030204" pitchFamily="34" charset="0"/>
                <a:cs typeface="Times New Roman" panose="02020603050405020304" pitchFamily="18" charset="0"/>
                <a:hlinkClick r:id="rId4"/>
              </a:rPr>
              <a:t>p.valente@gebnetwork.it</a:t>
            </a:r>
            <a:endParaRPr lang="en-US" altLang="it-IT" sz="825" dirty="0">
              <a:ea typeface="Calibri" panose="020F0502020204030204" pitchFamily="34" charset="0"/>
              <a:cs typeface="Times New Roman" panose="02020603050405020304" pitchFamily="18" charset="0"/>
            </a:endParaRPr>
          </a:p>
          <a:p>
            <a:pPr algn="ctr" eaLnBrk="0" fontAlgn="base" hangingPunct="0">
              <a:spcBef>
                <a:spcPct val="0"/>
              </a:spcBef>
              <a:spcAft>
                <a:spcPct val="0"/>
              </a:spcAft>
            </a:pPr>
            <a:r>
              <a:rPr lang="it-IT" altLang="it-IT" sz="825" dirty="0"/>
              <a:t>info@taxadviserseurope.org</a:t>
            </a:r>
          </a:p>
          <a:p>
            <a:pPr algn="ctr" eaLnBrk="0" fontAlgn="base" hangingPunct="0">
              <a:spcBef>
                <a:spcPct val="0"/>
              </a:spcBef>
              <a:spcAft>
                <a:spcPct val="0"/>
              </a:spcAft>
            </a:pPr>
            <a:r>
              <a:rPr lang="it-IT" altLang="it-IT" sz="825" dirty="0"/>
              <a:t>www.taxadviserseurope.org	</a:t>
            </a:r>
          </a:p>
          <a:p>
            <a:pPr algn="ctr" eaLnBrk="0" fontAlgn="base" hangingPunct="0">
              <a:spcBef>
                <a:spcPct val="0"/>
              </a:spcBef>
              <a:spcAft>
                <a:spcPct val="0"/>
              </a:spcAft>
            </a:pPr>
            <a:r>
              <a:rPr lang="en-GB" altLang="it-IT" sz="825" dirty="0">
                <a:ea typeface="Calibri" panose="020F0502020204030204" pitchFamily="34" charset="0"/>
                <a:cs typeface="Times New Roman" panose="02020603050405020304" pitchFamily="18" charset="0"/>
              </a:rPr>
              <a:t>EU Transparency Register </a:t>
            </a:r>
          </a:p>
          <a:p>
            <a:pPr algn="ctr" eaLnBrk="0" fontAlgn="base" hangingPunct="0">
              <a:spcBef>
                <a:spcPct val="0"/>
              </a:spcBef>
              <a:spcAft>
                <a:spcPct val="0"/>
              </a:spcAft>
            </a:pPr>
            <a:r>
              <a:rPr lang="en-GB" altLang="it-IT" sz="825" dirty="0">
                <a:ea typeface="Calibri" panose="020F0502020204030204" pitchFamily="34" charset="0"/>
                <a:cs typeface="Times New Roman" panose="02020603050405020304" pitchFamily="18" charset="0"/>
              </a:rPr>
              <a:t>no. 3543183647-05</a:t>
            </a:r>
            <a:endParaRPr lang="it-IT" altLang="it-IT" sz="825" dirty="0"/>
          </a:p>
        </p:txBody>
      </p:sp>
      <p:sp>
        <p:nvSpPr>
          <p:cNvPr id="9" name="Rectangle 4"/>
          <p:cNvSpPr>
            <a:spLocks noChangeArrowheads="1"/>
          </p:cNvSpPr>
          <p:nvPr/>
        </p:nvSpPr>
        <p:spPr bwMode="auto">
          <a:xfrm>
            <a:off x="6128659" y="3292633"/>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it-IT" sz="1350">
              <a:solidFill>
                <a:schemeClr val="bg1"/>
              </a:solidFill>
            </a:endParaRPr>
          </a:p>
        </p:txBody>
      </p:sp>
      <p:sp>
        <p:nvSpPr>
          <p:cNvPr id="10" name="Rectangle 5"/>
          <p:cNvSpPr>
            <a:spLocks noChangeArrowheads="1"/>
          </p:cNvSpPr>
          <p:nvPr/>
        </p:nvSpPr>
        <p:spPr bwMode="auto">
          <a:xfrm>
            <a:off x="6128659" y="442848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it-IT" sz="1350">
              <a:solidFill>
                <a:schemeClr val="bg1"/>
              </a:solidFill>
            </a:endParaRPr>
          </a:p>
        </p:txBody>
      </p:sp>
      <p:pic>
        <p:nvPicPr>
          <p:cNvPr id="3" name="Picture 2" descr="A person wearing a suit and tie&#10;&#10;Description automatically generated with medium confidence">
            <a:extLst>
              <a:ext uri="{FF2B5EF4-FFF2-40B4-BE49-F238E27FC236}">
                <a16:creationId xmlns:a16="http://schemas.microsoft.com/office/drawing/2014/main" id="{C0D6543C-7755-9BB7-AE9D-1888F733B8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1471" y="3139625"/>
            <a:ext cx="635429" cy="79905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4" name="Picture 4">
            <a:extLst>
              <a:ext uri="{FF2B5EF4-FFF2-40B4-BE49-F238E27FC236}">
                <a16:creationId xmlns:a16="http://schemas.microsoft.com/office/drawing/2014/main" id="{70F0BB4F-E715-0492-A2DF-5708BB3FDB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29580" y="1667824"/>
            <a:ext cx="2348352" cy="731453"/>
          </a:xfrm>
          <a:prstGeom prst="rect">
            <a:avLst/>
          </a:prstGeom>
        </p:spPr>
      </p:pic>
    </p:spTree>
    <p:extLst>
      <p:ext uri="{BB962C8B-B14F-4D97-AF65-F5344CB8AC3E}">
        <p14:creationId xmlns:p14="http://schemas.microsoft.com/office/powerpoint/2010/main" val="1985017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23D5843-93C6-87F5-640B-15EF0A3EE0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780944" y="2068377"/>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105632" y="5681685"/>
            <a:ext cx="3086100" cy="273844"/>
          </a:xfrm>
        </p:spPr>
        <p:txBody>
          <a:bodyPr/>
          <a:lstStyle/>
          <a:p>
            <a:r>
              <a:rPr lang="en-US" dirty="0"/>
              <a:t>AOTCA General Meeting and International Tax Conference 2022</a:t>
            </a:r>
            <a:endParaRPr lang="en-ID" dirty="0"/>
          </a:p>
        </p:txBody>
      </p:sp>
      <p:sp>
        <p:nvSpPr>
          <p:cNvPr id="214" name="Slide Number Placeholder 3">
            <a:extLst>
              <a:ext uri="{FF2B5EF4-FFF2-40B4-BE49-F238E27FC236}">
                <a16:creationId xmlns:a16="http://schemas.microsoft.com/office/drawing/2014/main" id="{37265F40-D4B2-AE8B-3773-AE91C4A9332B}"/>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4</a:t>
            </a:fld>
            <a:endParaRPr lang="en-US" dirty="0">
              <a:solidFill>
                <a:srgbClr val="002060"/>
              </a:solidFill>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364331" cy="553998"/>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itle 1">
            <a:extLst>
              <a:ext uri="{FF2B5EF4-FFF2-40B4-BE49-F238E27FC236}">
                <a16:creationId xmlns:a16="http://schemas.microsoft.com/office/drawing/2014/main" id="{0D3FF84F-A461-0D3F-BE21-E5CCF8A979AB}"/>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Main OECD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4" name="Rectangle 14">
            <a:extLst>
              <a:ext uri="{FF2B5EF4-FFF2-40B4-BE49-F238E27FC236}">
                <a16:creationId xmlns:a16="http://schemas.microsoft.com/office/drawing/2014/main" id="{12C84750-7BA4-3DFB-E374-C6B5C4038856}"/>
              </a:ext>
            </a:extLst>
          </p:cNvPr>
          <p:cNvSpPr/>
          <p:nvPr/>
        </p:nvSpPr>
        <p:spPr>
          <a:xfrm>
            <a:off x="1629500" y="3517686"/>
            <a:ext cx="1142987" cy="702000"/>
          </a:xfrm>
          <a:prstGeom prst="rect">
            <a:avLst/>
          </a:prstGeom>
          <a:ln>
            <a:solidFill>
              <a:srgbClr val="E98D4A"/>
            </a:solidFill>
          </a:ln>
        </p:spPr>
        <p:txBody>
          <a:bodyPr wrap="square">
            <a:noAutofit/>
          </a:bodyPr>
          <a:lstStyle/>
          <a:p>
            <a:pPr algn="ctr">
              <a:spcAft>
                <a:spcPts val="450"/>
              </a:spcAft>
            </a:pPr>
            <a:r>
              <a:rPr lang="en-US" sz="675" b="1" dirty="0">
                <a:latin typeface="Arial" panose="020B0604020202020204" pitchFamily="34" charset="0"/>
                <a:ea typeface="Calibri" panose="020F0502020204030204" pitchFamily="34" charset="0"/>
                <a:cs typeface="Arial" panose="020B0604020202020204" pitchFamily="34" charset="0"/>
              </a:rPr>
              <a:t>July 2021</a:t>
            </a:r>
          </a:p>
          <a:p>
            <a:pPr algn="ctr"/>
            <a:r>
              <a:rPr lang="en-US" sz="675" dirty="0"/>
              <a:t>Agreement by 134 IF member jurisdictions on key features of a new international tax framework</a:t>
            </a:r>
            <a:endParaRPr lang="it-IT" sz="675" dirty="0">
              <a:latin typeface="Arial" panose="020B0604020202020204" pitchFamily="34" charset="0"/>
              <a:ea typeface="Calibri" panose="020F0502020204030204" pitchFamily="34" charset="0"/>
              <a:cs typeface="Arial" panose="020B0604020202020204" pitchFamily="34" charset="0"/>
            </a:endParaRPr>
          </a:p>
        </p:txBody>
      </p:sp>
      <p:cxnSp>
        <p:nvCxnSpPr>
          <p:cNvPr id="14" name="Straight Connector 56">
            <a:extLst>
              <a:ext uri="{FF2B5EF4-FFF2-40B4-BE49-F238E27FC236}">
                <a16:creationId xmlns:a16="http://schemas.microsoft.com/office/drawing/2014/main" id="{4F217F21-E30F-0A50-E117-0BB6010C79B4}"/>
              </a:ext>
            </a:extLst>
          </p:cNvPr>
          <p:cNvCxnSpPr>
            <a:cxnSpLocks/>
          </p:cNvCxnSpPr>
          <p:nvPr/>
        </p:nvCxnSpPr>
        <p:spPr>
          <a:xfrm>
            <a:off x="1223378" y="4299565"/>
            <a:ext cx="6308881" cy="0"/>
          </a:xfrm>
          <a:prstGeom prst="line">
            <a:avLst/>
          </a:prstGeom>
          <a:ln w="25400">
            <a:solidFill>
              <a:srgbClr val="21572F"/>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6" name="Rectangle 73">
            <a:extLst>
              <a:ext uri="{FF2B5EF4-FFF2-40B4-BE49-F238E27FC236}">
                <a16:creationId xmlns:a16="http://schemas.microsoft.com/office/drawing/2014/main" id="{4E49F064-DBA4-A91A-0D0E-9FAE4A05E342}"/>
              </a:ext>
            </a:extLst>
          </p:cNvPr>
          <p:cNvSpPr/>
          <p:nvPr/>
        </p:nvSpPr>
        <p:spPr>
          <a:xfrm>
            <a:off x="2303864" y="4365762"/>
            <a:ext cx="1188000" cy="702000"/>
          </a:xfrm>
          <a:prstGeom prst="rect">
            <a:avLst/>
          </a:prstGeom>
        </p:spPr>
        <p:txBody>
          <a:bodyPr wrap="square">
            <a:noAutofit/>
          </a:bodyPr>
          <a:lstStyle/>
          <a:p>
            <a:pPr algn="ctr">
              <a:spcAft>
                <a:spcPts val="450"/>
              </a:spcAft>
            </a:pPr>
            <a:r>
              <a:rPr lang="it-IT" sz="675" b="1" dirty="0">
                <a:latin typeface="Arial" panose="020B0604020202020204" pitchFamily="34" charset="0"/>
                <a:ea typeface="Calibri" panose="020F0502020204030204" pitchFamily="34" charset="0"/>
                <a:cs typeface="Arial" panose="020B0604020202020204" pitchFamily="34" charset="0"/>
              </a:rPr>
              <a:t>October 2021</a:t>
            </a:r>
          </a:p>
          <a:p>
            <a:pPr algn="ctr">
              <a:spcAft>
                <a:spcPts val="450"/>
              </a:spcAft>
            </a:pPr>
            <a:r>
              <a:rPr lang="en-US" sz="675" dirty="0"/>
              <a:t>Updated and finalized the July agreement; joined by 136 IF member jurisdictions, representing more than 90% of global GDP</a:t>
            </a:r>
            <a:endParaRPr lang="it-IT" sz="675" dirty="0">
              <a:latin typeface="Arial" panose="020B0604020202020204" pitchFamily="34" charset="0"/>
              <a:ea typeface="Calibri" panose="020F0502020204030204" pitchFamily="34" charset="0"/>
              <a:cs typeface="Arial" panose="020B0604020202020204" pitchFamily="34" charset="0"/>
            </a:endParaRPr>
          </a:p>
        </p:txBody>
      </p:sp>
      <p:sp>
        <p:nvSpPr>
          <p:cNvPr id="17" name="Rectangle 74">
            <a:extLst>
              <a:ext uri="{FF2B5EF4-FFF2-40B4-BE49-F238E27FC236}">
                <a16:creationId xmlns:a16="http://schemas.microsoft.com/office/drawing/2014/main" id="{B86D4E9D-FCE1-0E0C-1138-31D6145CA142}"/>
              </a:ext>
            </a:extLst>
          </p:cNvPr>
          <p:cNvSpPr/>
          <p:nvPr/>
        </p:nvSpPr>
        <p:spPr>
          <a:xfrm>
            <a:off x="3317432" y="3517686"/>
            <a:ext cx="1188000" cy="702000"/>
          </a:xfrm>
          <a:prstGeom prst="rect">
            <a:avLst/>
          </a:prstGeom>
          <a:ln>
            <a:solidFill>
              <a:srgbClr val="E98D4A"/>
            </a:solidFill>
          </a:ln>
        </p:spPr>
        <p:txBody>
          <a:bodyPr wrap="square">
            <a:noAutofit/>
          </a:bodyPr>
          <a:lstStyle/>
          <a:p>
            <a:pPr algn="ctr">
              <a:spcAft>
                <a:spcPts val="450"/>
              </a:spcAft>
            </a:pPr>
            <a:r>
              <a:rPr lang="it-IT" sz="675" b="1" dirty="0">
                <a:solidFill>
                  <a:srgbClr val="000000"/>
                </a:solidFill>
                <a:latin typeface="Arial" panose="020B0604020202020204" pitchFamily="34" charset="0"/>
                <a:ea typeface="Calibri" panose="020F0502020204030204" pitchFamily="34" charset="0"/>
                <a:cs typeface="Arial" panose="020B0604020202020204" pitchFamily="34" charset="0"/>
              </a:rPr>
              <a:t>November 2021</a:t>
            </a:r>
          </a:p>
          <a:p>
            <a:pPr algn="ctr">
              <a:spcAft>
                <a:spcPts val="450"/>
              </a:spcAft>
            </a:pPr>
            <a:r>
              <a:rPr lang="en-US" sz="675" dirty="0"/>
              <a:t>Development of GloBE model rules and Subject to Tax Rule model treaty provision, with commentary on both</a:t>
            </a:r>
            <a:r>
              <a:rPr lang="it-IT" sz="675" dirty="0">
                <a:solidFill>
                  <a:srgbClr val="000000"/>
                </a:solidFill>
                <a:latin typeface="Arial" panose="020B0604020202020204" pitchFamily="34" charset="0"/>
                <a:ea typeface="Calibri" panose="020F0502020204030204" pitchFamily="34" charset="0"/>
                <a:cs typeface="Arial" panose="020B0604020202020204" pitchFamily="34" charset="0"/>
              </a:rPr>
              <a:t>. </a:t>
            </a:r>
          </a:p>
        </p:txBody>
      </p:sp>
      <p:sp>
        <p:nvSpPr>
          <p:cNvPr id="18" name="Rectangle 75">
            <a:extLst>
              <a:ext uri="{FF2B5EF4-FFF2-40B4-BE49-F238E27FC236}">
                <a16:creationId xmlns:a16="http://schemas.microsoft.com/office/drawing/2014/main" id="{2FBFC7DC-8397-E082-50B3-3CAB72E40EED}"/>
              </a:ext>
            </a:extLst>
          </p:cNvPr>
          <p:cNvSpPr/>
          <p:nvPr/>
        </p:nvSpPr>
        <p:spPr>
          <a:xfrm>
            <a:off x="4293185" y="4391577"/>
            <a:ext cx="1188000" cy="750190"/>
          </a:xfrm>
          <a:prstGeom prst="rect">
            <a:avLst/>
          </a:prstGeom>
          <a:ln>
            <a:solidFill>
              <a:srgbClr val="E98D4A"/>
            </a:solidFill>
          </a:ln>
        </p:spPr>
        <p:txBody>
          <a:bodyPr wrap="square">
            <a:noAutofit/>
          </a:bodyPr>
          <a:lstStyle/>
          <a:p>
            <a:pPr algn="ctr">
              <a:spcAft>
                <a:spcPts val="450"/>
              </a:spcAft>
            </a:pPr>
            <a:r>
              <a:rPr lang="it-IT" sz="675" b="1" dirty="0">
                <a:latin typeface="Arial" panose="020B0604020202020204" pitchFamily="34" charset="0"/>
                <a:ea typeface="Calibri" panose="020F0502020204030204" pitchFamily="34" charset="0"/>
                <a:cs typeface="Arial" panose="020B0604020202020204" pitchFamily="34" charset="0"/>
              </a:rPr>
              <a:t>Early 2022</a:t>
            </a:r>
          </a:p>
          <a:p>
            <a:pPr algn="ctr">
              <a:spcAft>
                <a:spcPts val="450"/>
              </a:spcAft>
            </a:pPr>
            <a:r>
              <a:rPr lang="en-US" sz="675" dirty="0"/>
              <a:t>Finalization of Amount A Multilateral Convention (MLC), Explanatory Statement, and model rules for domestic legislation.</a:t>
            </a:r>
          </a:p>
          <a:p>
            <a:pPr algn="ctr">
              <a:spcAft>
                <a:spcPts val="450"/>
              </a:spcAft>
            </a:pPr>
            <a:r>
              <a:rPr lang="it-IT" sz="675" b="1" dirty="0">
                <a:latin typeface="Arial" panose="020B0604020202020204" pitchFamily="34" charset="0"/>
                <a:ea typeface="Calibri" panose="020F0502020204030204" pitchFamily="34" charset="0"/>
                <a:cs typeface="Arial" panose="020B0604020202020204" pitchFamily="34" charset="0"/>
              </a:rPr>
              <a:t>Mid 2022</a:t>
            </a:r>
          </a:p>
          <a:p>
            <a:pPr algn="ctr">
              <a:spcAft>
                <a:spcPts val="450"/>
              </a:spcAft>
            </a:pPr>
            <a:r>
              <a:rPr lang="en-US" sz="675" dirty="0"/>
              <a:t>Development of Subject to Tax Rule multilateral instrument (MLI)</a:t>
            </a:r>
            <a:r>
              <a:rPr lang="it-IT" sz="675" dirty="0">
                <a:latin typeface="Arial" panose="020B0604020202020204" pitchFamily="34" charset="0"/>
                <a:ea typeface="Calibri" panose="020F0502020204030204" pitchFamily="34" charset="0"/>
                <a:cs typeface="Arial" panose="020B0604020202020204" pitchFamily="34" charset="0"/>
              </a:rPr>
              <a:t>.</a:t>
            </a:r>
            <a:endParaRPr lang="en-US" sz="675" dirty="0"/>
          </a:p>
          <a:p>
            <a:pPr algn="ctr">
              <a:spcAft>
                <a:spcPts val="450"/>
              </a:spcAft>
            </a:pPr>
            <a:endParaRPr lang="it-IT" sz="675" dirty="0">
              <a:latin typeface="Arial" panose="020B0604020202020204" pitchFamily="34" charset="0"/>
              <a:ea typeface="Calibri" panose="020F0502020204030204" pitchFamily="34" charset="0"/>
              <a:cs typeface="Arial" panose="020B0604020202020204" pitchFamily="34" charset="0"/>
            </a:endParaRPr>
          </a:p>
        </p:txBody>
      </p:sp>
      <p:cxnSp>
        <p:nvCxnSpPr>
          <p:cNvPr id="21" name="Connector: Elbow 83">
            <a:extLst>
              <a:ext uri="{FF2B5EF4-FFF2-40B4-BE49-F238E27FC236}">
                <a16:creationId xmlns:a16="http://schemas.microsoft.com/office/drawing/2014/main" id="{4B6C7475-DF98-3627-16ED-668DD3A96ADD}"/>
              </a:ext>
            </a:extLst>
          </p:cNvPr>
          <p:cNvCxnSpPr>
            <a:cxnSpLocks/>
            <a:stCxn id="16" idx="1"/>
          </p:cNvCxnSpPr>
          <p:nvPr/>
        </p:nvCxnSpPr>
        <p:spPr>
          <a:xfrm rot="10800000">
            <a:off x="1909080" y="4308063"/>
            <a:ext cx="394786" cy="408701"/>
          </a:xfrm>
          <a:prstGeom prst="bentConnector2">
            <a:avLst/>
          </a:prstGeom>
          <a:ln w="25400" cap="flat">
            <a:solidFill>
              <a:srgbClr val="21572F"/>
            </a:solidFill>
            <a:prstDash val="sysDot"/>
            <a:miter lim="800000"/>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6">
            <a:extLst>
              <a:ext uri="{FF2B5EF4-FFF2-40B4-BE49-F238E27FC236}">
                <a16:creationId xmlns:a16="http://schemas.microsoft.com/office/drawing/2014/main" id="{D48A2BAD-2201-0AEE-3874-11FD3B12BA2A}"/>
              </a:ext>
            </a:extLst>
          </p:cNvPr>
          <p:cNvCxnSpPr>
            <a:cxnSpLocks/>
          </p:cNvCxnSpPr>
          <p:nvPr/>
        </p:nvCxnSpPr>
        <p:spPr>
          <a:xfrm>
            <a:off x="1243337" y="4297330"/>
            <a:ext cx="21254" cy="0"/>
          </a:xfrm>
          <a:prstGeom prst="line">
            <a:avLst/>
          </a:prstGeom>
          <a:ln w="25400">
            <a:solidFill>
              <a:srgbClr val="21572F"/>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3" name="Connector: Elbow 16">
            <a:extLst>
              <a:ext uri="{FF2B5EF4-FFF2-40B4-BE49-F238E27FC236}">
                <a16:creationId xmlns:a16="http://schemas.microsoft.com/office/drawing/2014/main" id="{02960D3B-440F-FD9F-C608-D95FB6ED88FA}"/>
              </a:ext>
            </a:extLst>
          </p:cNvPr>
          <p:cNvCxnSpPr>
            <a:cxnSpLocks/>
          </p:cNvCxnSpPr>
          <p:nvPr/>
        </p:nvCxnSpPr>
        <p:spPr>
          <a:xfrm rot="10800000" flipV="1">
            <a:off x="3106383" y="3869109"/>
            <a:ext cx="211049" cy="392034"/>
          </a:xfrm>
          <a:prstGeom prst="bentConnector2">
            <a:avLst/>
          </a:prstGeom>
          <a:ln w="25400" cap="flat">
            <a:solidFill>
              <a:srgbClr val="21572F"/>
            </a:solidFill>
            <a:prstDash val="sysDot"/>
            <a:miter lim="800000"/>
            <a:headEnd type="oval"/>
            <a:tailEnd type="oval"/>
          </a:ln>
        </p:spPr>
        <p:style>
          <a:lnRef idx="1">
            <a:schemeClr val="accent1"/>
          </a:lnRef>
          <a:fillRef idx="0">
            <a:schemeClr val="accent1"/>
          </a:fillRef>
          <a:effectRef idx="0">
            <a:schemeClr val="accent1"/>
          </a:effectRef>
          <a:fontRef idx="minor">
            <a:schemeClr val="tx1"/>
          </a:fontRef>
        </p:style>
      </p:cxnSp>
      <p:grpSp>
        <p:nvGrpSpPr>
          <p:cNvPr id="24" name="Group 4">
            <a:extLst>
              <a:ext uri="{FF2B5EF4-FFF2-40B4-BE49-F238E27FC236}">
                <a16:creationId xmlns:a16="http://schemas.microsoft.com/office/drawing/2014/main" id="{E123FCE2-8100-FF9F-C296-04C6118FF927}"/>
              </a:ext>
            </a:extLst>
          </p:cNvPr>
          <p:cNvGrpSpPr>
            <a:grpSpLocks noChangeAspect="1"/>
          </p:cNvGrpSpPr>
          <p:nvPr/>
        </p:nvGrpSpPr>
        <p:grpSpPr bwMode="auto">
          <a:xfrm>
            <a:off x="6656880" y="3964692"/>
            <a:ext cx="391838" cy="250130"/>
            <a:chOff x="1589" y="1923"/>
            <a:chExt cx="412" cy="263"/>
          </a:xfrm>
          <a:solidFill>
            <a:schemeClr val="bg1"/>
          </a:solidFill>
        </p:grpSpPr>
        <p:sp>
          <p:nvSpPr>
            <p:cNvPr id="25" name="Line 5">
              <a:extLst>
                <a:ext uri="{FF2B5EF4-FFF2-40B4-BE49-F238E27FC236}">
                  <a16:creationId xmlns:a16="http://schemas.microsoft.com/office/drawing/2014/main" id="{23AED8D2-B552-04DE-C7D9-07F726525577}"/>
                </a:ext>
              </a:extLst>
            </p:cNvPr>
            <p:cNvSpPr>
              <a:spLocks noChangeShapeType="1"/>
            </p:cNvSpPr>
            <p:nvPr/>
          </p:nvSpPr>
          <p:spPr bwMode="auto">
            <a:xfrm>
              <a:off x="1957" y="2055"/>
              <a:ext cx="44" cy="0"/>
            </a:xfrm>
            <a:prstGeom prst="line">
              <a:avLst/>
            </a:prstGeom>
            <a:grpFill/>
            <a:ln w="19050" cap="rnd">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26" name="Line 6">
              <a:extLst>
                <a:ext uri="{FF2B5EF4-FFF2-40B4-BE49-F238E27FC236}">
                  <a16:creationId xmlns:a16="http://schemas.microsoft.com/office/drawing/2014/main" id="{872E9E60-A719-21C8-035D-504D542D5626}"/>
                </a:ext>
              </a:extLst>
            </p:cNvPr>
            <p:cNvSpPr>
              <a:spLocks noChangeShapeType="1"/>
            </p:cNvSpPr>
            <p:nvPr/>
          </p:nvSpPr>
          <p:spPr bwMode="auto">
            <a:xfrm>
              <a:off x="1940" y="2119"/>
              <a:ext cx="40" cy="19"/>
            </a:xfrm>
            <a:prstGeom prst="line">
              <a:avLst/>
            </a:prstGeom>
            <a:grpFill/>
            <a:ln w="19050" cap="rnd">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27" name="Line 7">
              <a:extLst>
                <a:ext uri="{FF2B5EF4-FFF2-40B4-BE49-F238E27FC236}">
                  <a16:creationId xmlns:a16="http://schemas.microsoft.com/office/drawing/2014/main" id="{B8725673-4AFB-1F6A-916C-14CDBF95321D}"/>
                </a:ext>
              </a:extLst>
            </p:cNvPr>
            <p:cNvSpPr>
              <a:spLocks noChangeShapeType="1"/>
            </p:cNvSpPr>
            <p:nvPr/>
          </p:nvSpPr>
          <p:spPr bwMode="auto">
            <a:xfrm flipV="1">
              <a:off x="1940" y="1971"/>
              <a:ext cx="40" cy="20"/>
            </a:xfrm>
            <a:prstGeom prst="line">
              <a:avLst/>
            </a:prstGeom>
            <a:grpFill/>
            <a:ln w="19050" cap="rnd">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28" name="Line 8">
              <a:extLst>
                <a:ext uri="{FF2B5EF4-FFF2-40B4-BE49-F238E27FC236}">
                  <a16:creationId xmlns:a16="http://schemas.microsoft.com/office/drawing/2014/main" id="{A772C379-553A-34CE-3949-C65B749B31A9}"/>
                </a:ext>
              </a:extLst>
            </p:cNvPr>
            <p:cNvSpPr>
              <a:spLocks noChangeShapeType="1"/>
            </p:cNvSpPr>
            <p:nvPr/>
          </p:nvSpPr>
          <p:spPr bwMode="auto">
            <a:xfrm flipH="1">
              <a:off x="1589" y="2055"/>
              <a:ext cx="44" cy="0"/>
            </a:xfrm>
            <a:prstGeom prst="line">
              <a:avLst/>
            </a:prstGeom>
            <a:grpFill/>
            <a:ln w="19050" cap="rnd">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29" name="Line 9">
              <a:extLst>
                <a:ext uri="{FF2B5EF4-FFF2-40B4-BE49-F238E27FC236}">
                  <a16:creationId xmlns:a16="http://schemas.microsoft.com/office/drawing/2014/main" id="{60C87BC6-D412-75AA-753B-51B81E767C44}"/>
                </a:ext>
              </a:extLst>
            </p:cNvPr>
            <p:cNvSpPr>
              <a:spLocks noChangeShapeType="1"/>
            </p:cNvSpPr>
            <p:nvPr/>
          </p:nvSpPr>
          <p:spPr bwMode="auto">
            <a:xfrm flipH="1" flipV="1">
              <a:off x="1610" y="1971"/>
              <a:ext cx="40" cy="20"/>
            </a:xfrm>
            <a:prstGeom prst="line">
              <a:avLst/>
            </a:prstGeom>
            <a:grpFill/>
            <a:ln w="19050" cap="rnd">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30" name="Line 10">
              <a:extLst>
                <a:ext uri="{FF2B5EF4-FFF2-40B4-BE49-F238E27FC236}">
                  <a16:creationId xmlns:a16="http://schemas.microsoft.com/office/drawing/2014/main" id="{CEA362C1-220F-E479-382A-4FF1EF4D4D15}"/>
                </a:ext>
              </a:extLst>
            </p:cNvPr>
            <p:cNvSpPr>
              <a:spLocks noChangeShapeType="1"/>
            </p:cNvSpPr>
            <p:nvPr/>
          </p:nvSpPr>
          <p:spPr bwMode="auto">
            <a:xfrm flipH="1">
              <a:off x="1610" y="2119"/>
              <a:ext cx="40" cy="19"/>
            </a:xfrm>
            <a:prstGeom prst="line">
              <a:avLst/>
            </a:prstGeom>
            <a:grpFill/>
            <a:ln w="19050" cap="rnd">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31" name="Oval 11">
              <a:extLst>
                <a:ext uri="{FF2B5EF4-FFF2-40B4-BE49-F238E27FC236}">
                  <a16:creationId xmlns:a16="http://schemas.microsoft.com/office/drawing/2014/main" id="{40E23C9C-B1D1-1DD0-596C-B39C1E502828}"/>
                </a:ext>
              </a:extLst>
            </p:cNvPr>
            <p:cNvSpPr>
              <a:spLocks noChangeArrowheads="1"/>
            </p:cNvSpPr>
            <p:nvPr/>
          </p:nvSpPr>
          <p:spPr bwMode="auto">
            <a:xfrm>
              <a:off x="1664" y="1923"/>
              <a:ext cx="262" cy="263"/>
            </a:xfrm>
            <a:prstGeom prst="ellipse">
              <a:avLst/>
            </a:prstGeom>
            <a:grpFill/>
            <a:ln w="19050" cap="flat">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32" name="Freeform 12">
              <a:extLst>
                <a:ext uri="{FF2B5EF4-FFF2-40B4-BE49-F238E27FC236}">
                  <a16:creationId xmlns:a16="http://schemas.microsoft.com/office/drawing/2014/main" id="{AAD0F191-D8B2-7EDC-9EEB-C7D9935F1B07}"/>
                </a:ext>
              </a:extLst>
            </p:cNvPr>
            <p:cNvSpPr>
              <a:spLocks/>
            </p:cNvSpPr>
            <p:nvPr/>
          </p:nvSpPr>
          <p:spPr bwMode="auto">
            <a:xfrm>
              <a:off x="1666" y="1925"/>
              <a:ext cx="118" cy="154"/>
            </a:xfrm>
            <a:custGeom>
              <a:avLst/>
              <a:gdLst>
                <a:gd name="T0" fmla="*/ 0 w 203"/>
                <a:gd name="T1" fmla="*/ 185 h 263"/>
                <a:gd name="T2" fmla="*/ 13 w 203"/>
                <a:gd name="T3" fmla="*/ 215 h 263"/>
                <a:gd name="T4" fmla="*/ 19 w 203"/>
                <a:gd name="T5" fmla="*/ 219 h 263"/>
                <a:gd name="T6" fmla="*/ 24 w 203"/>
                <a:gd name="T7" fmla="*/ 219 h 263"/>
                <a:gd name="T8" fmla="*/ 31 w 203"/>
                <a:gd name="T9" fmla="*/ 215 h 263"/>
                <a:gd name="T10" fmla="*/ 45 w 203"/>
                <a:gd name="T11" fmla="*/ 187 h 263"/>
                <a:gd name="T12" fmla="*/ 49 w 203"/>
                <a:gd name="T13" fmla="*/ 185 h 263"/>
                <a:gd name="T14" fmla="*/ 54 w 203"/>
                <a:gd name="T15" fmla="*/ 187 h 263"/>
                <a:gd name="T16" fmla="*/ 70 w 203"/>
                <a:gd name="T17" fmla="*/ 223 h 263"/>
                <a:gd name="T18" fmla="*/ 76 w 203"/>
                <a:gd name="T19" fmla="*/ 229 h 263"/>
                <a:gd name="T20" fmla="*/ 115 w 203"/>
                <a:gd name="T21" fmla="*/ 261 h 263"/>
                <a:gd name="T22" fmla="*/ 121 w 203"/>
                <a:gd name="T23" fmla="*/ 262 h 263"/>
                <a:gd name="T24" fmla="*/ 126 w 203"/>
                <a:gd name="T25" fmla="*/ 258 h 263"/>
                <a:gd name="T26" fmla="*/ 130 w 203"/>
                <a:gd name="T27" fmla="*/ 247 h 263"/>
                <a:gd name="T28" fmla="*/ 129 w 203"/>
                <a:gd name="T29" fmla="*/ 234 h 263"/>
                <a:gd name="T30" fmla="*/ 113 w 203"/>
                <a:gd name="T31" fmla="*/ 206 h 263"/>
                <a:gd name="T32" fmla="*/ 115 w 203"/>
                <a:gd name="T33" fmla="*/ 188 h 263"/>
                <a:gd name="T34" fmla="*/ 127 w 203"/>
                <a:gd name="T35" fmla="*/ 175 h 263"/>
                <a:gd name="T36" fmla="*/ 129 w 203"/>
                <a:gd name="T37" fmla="*/ 158 h 263"/>
                <a:gd name="T38" fmla="*/ 119 w 203"/>
                <a:gd name="T39" fmla="*/ 137 h 263"/>
                <a:gd name="T40" fmla="*/ 124 w 203"/>
                <a:gd name="T41" fmla="*/ 119 h 263"/>
                <a:gd name="T42" fmla="*/ 138 w 203"/>
                <a:gd name="T43" fmla="*/ 107 h 263"/>
                <a:gd name="T44" fmla="*/ 143 w 203"/>
                <a:gd name="T45" fmla="*/ 90 h 263"/>
                <a:gd name="T46" fmla="*/ 133 w 203"/>
                <a:gd name="T47" fmla="*/ 63 h 263"/>
                <a:gd name="T48" fmla="*/ 134 w 203"/>
                <a:gd name="T49" fmla="*/ 59 h 263"/>
                <a:gd name="T50" fmla="*/ 139 w 203"/>
                <a:gd name="T51" fmla="*/ 57 h 263"/>
                <a:gd name="T52" fmla="*/ 174 w 203"/>
                <a:gd name="T53" fmla="*/ 64 h 263"/>
                <a:gd name="T54" fmla="*/ 185 w 203"/>
                <a:gd name="T55" fmla="*/ 60 h 263"/>
                <a:gd name="T56" fmla="*/ 201 w 203"/>
                <a:gd name="T57" fmla="*/ 41 h 263"/>
                <a:gd name="T58" fmla="*/ 202 w 203"/>
                <a:gd name="T59" fmla="*/ 33 h 263"/>
                <a:gd name="T60" fmla="*/ 188 w 203"/>
                <a:gd name="T61"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 h="263">
                  <a:moveTo>
                    <a:pt x="0" y="185"/>
                  </a:moveTo>
                  <a:cubicBezTo>
                    <a:pt x="13" y="215"/>
                    <a:pt x="13" y="215"/>
                    <a:pt x="13" y="215"/>
                  </a:cubicBezTo>
                  <a:cubicBezTo>
                    <a:pt x="14" y="218"/>
                    <a:pt x="16" y="219"/>
                    <a:pt x="19" y="219"/>
                  </a:cubicBezTo>
                  <a:cubicBezTo>
                    <a:pt x="24" y="219"/>
                    <a:pt x="24" y="219"/>
                    <a:pt x="24" y="219"/>
                  </a:cubicBezTo>
                  <a:cubicBezTo>
                    <a:pt x="27" y="219"/>
                    <a:pt x="30" y="218"/>
                    <a:pt x="31" y="215"/>
                  </a:cubicBezTo>
                  <a:cubicBezTo>
                    <a:pt x="45" y="187"/>
                    <a:pt x="45" y="187"/>
                    <a:pt x="45" y="187"/>
                  </a:cubicBezTo>
                  <a:cubicBezTo>
                    <a:pt x="46" y="186"/>
                    <a:pt x="48" y="185"/>
                    <a:pt x="49" y="185"/>
                  </a:cubicBezTo>
                  <a:cubicBezTo>
                    <a:pt x="51" y="185"/>
                    <a:pt x="53" y="186"/>
                    <a:pt x="54" y="187"/>
                  </a:cubicBezTo>
                  <a:cubicBezTo>
                    <a:pt x="70" y="223"/>
                    <a:pt x="70" y="223"/>
                    <a:pt x="70" y="223"/>
                  </a:cubicBezTo>
                  <a:cubicBezTo>
                    <a:pt x="72" y="225"/>
                    <a:pt x="74" y="227"/>
                    <a:pt x="76" y="229"/>
                  </a:cubicBezTo>
                  <a:cubicBezTo>
                    <a:pt x="115" y="261"/>
                    <a:pt x="115" y="261"/>
                    <a:pt x="115" y="261"/>
                  </a:cubicBezTo>
                  <a:cubicBezTo>
                    <a:pt x="117" y="262"/>
                    <a:pt x="119" y="263"/>
                    <a:pt x="121" y="262"/>
                  </a:cubicBezTo>
                  <a:cubicBezTo>
                    <a:pt x="123" y="261"/>
                    <a:pt x="125" y="260"/>
                    <a:pt x="126" y="258"/>
                  </a:cubicBezTo>
                  <a:cubicBezTo>
                    <a:pt x="130" y="247"/>
                    <a:pt x="130" y="247"/>
                    <a:pt x="130" y="247"/>
                  </a:cubicBezTo>
                  <a:cubicBezTo>
                    <a:pt x="132" y="243"/>
                    <a:pt x="132" y="238"/>
                    <a:pt x="129" y="234"/>
                  </a:cubicBezTo>
                  <a:cubicBezTo>
                    <a:pt x="113" y="206"/>
                    <a:pt x="113" y="206"/>
                    <a:pt x="113" y="206"/>
                  </a:cubicBezTo>
                  <a:cubicBezTo>
                    <a:pt x="110" y="200"/>
                    <a:pt x="111" y="193"/>
                    <a:pt x="115" y="188"/>
                  </a:cubicBezTo>
                  <a:cubicBezTo>
                    <a:pt x="127" y="175"/>
                    <a:pt x="127" y="175"/>
                    <a:pt x="127" y="175"/>
                  </a:cubicBezTo>
                  <a:cubicBezTo>
                    <a:pt x="131" y="170"/>
                    <a:pt x="131" y="164"/>
                    <a:pt x="129" y="158"/>
                  </a:cubicBezTo>
                  <a:cubicBezTo>
                    <a:pt x="119" y="137"/>
                    <a:pt x="119" y="137"/>
                    <a:pt x="119" y="137"/>
                  </a:cubicBezTo>
                  <a:cubicBezTo>
                    <a:pt x="116" y="131"/>
                    <a:pt x="118" y="123"/>
                    <a:pt x="124" y="119"/>
                  </a:cubicBezTo>
                  <a:cubicBezTo>
                    <a:pt x="138" y="107"/>
                    <a:pt x="138" y="107"/>
                    <a:pt x="138" y="107"/>
                  </a:cubicBezTo>
                  <a:cubicBezTo>
                    <a:pt x="143" y="103"/>
                    <a:pt x="145" y="97"/>
                    <a:pt x="143" y="90"/>
                  </a:cubicBezTo>
                  <a:cubicBezTo>
                    <a:pt x="133" y="63"/>
                    <a:pt x="133" y="63"/>
                    <a:pt x="133" y="63"/>
                  </a:cubicBezTo>
                  <a:cubicBezTo>
                    <a:pt x="133" y="62"/>
                    <a:pt x="133" y="60"/>
                    <a:pt x="134" y="59"/>
                  </a:cubicBezTo>
                  <a:cubicBezTo>
                    <a:pt x="135" y="57"/>
                    <a:pt x="137" y="57"/>
                    <a:pt x="139" y="57"/>
                  </a:cubicBezTo>
                  <a:cubicBezTo>
                    <a:pt x="174" y="64"/>
                    <a:pt x="174" y="64"/>
                    <a:pt x="174" y="64"/>
                  </a:cubicBezTo>
                  <a:cubicBezTo>
                    <a:pt x="178" y="65"/>
                    <a:pt x="183" y="63"/>
                    <a:pt x="185" y="60"/>
                  </a:cubicBezTo>
                  <a:cubicBezTo>
                    <a:pt x="201" y="41"/>
                    <a:pt x="201" y="41"/>
                    <a:pt x="201" y="41"/>
                  </a:cubicBezTo>
                  <a:cubicBezTo>
                    <a:pt x="203" y="39"/>
                    <a:pt x="203" y="36"/>
                    <a:pt x="202" y="33"/>
                  </a:cubicBezTo>
                  <a:cubicBezTo>
                    <a:pt x="188" y="0"/>
                    <a:pt x="188" y="0"/>
                    <a:pt x="188" y="0"/>
                  </a:cubicBezTo>
                </a:path>
              </a:pathLst>
            </a:custGeom>
            <a:grpFill/>
            <a:ln w="19050" cap="flat">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33" name="Freeform 13">
              <a:extLst>
                <a:ext uri="{FF2B5EF4-FFF2-40B4-BE49-F238E27FC236}">
                  <a16:creationId xmlns:a16="http://schemas.microsoft.com/office/drawing/2014/main" id="{B02269F7-CAF9-1F00-1762-47871BFAADF9}"/>
                </a:ext>
              </a:extLst>
            </p:cNvPr>
            <p:cNvSpPr>
              <a:spLocks/>
            </p:cNvSpPr>
            <p:nvPr/>
          </p:nvSpPr>
          <p:spPr bwMode="auto">
            <a:xfrm>
              <a:off x="1722" y="2093"/>
              <a:ext cx="68" cy="52"/>
            </a:xfrm>
            <a:custGeom>
              <a:avLst/>
              <a:gdLst>
                <a:gd name="T0" fmla="*/ 101 w 117"/>
                <a:gd name="T1" fmla="*/ 5 h 88"/>
                <a:gd name="T2" fmla="*/ 94 w 117"/>
                <a:gd name="T3" fmla="*/ 0 h 88"/>
                <a:gd name="T4" fmla="*/ 53 w 117"/>
                <a:gd name="T5" fmla="*/ 1 h 88"/>
                <a:gd name="T6" fmla="*/ 49 w 117"/>
                <a:gd name="T7" fmla="*/ 4 h 88"/>
                <a:gd name="T8" fmla="*/ 37 w 117"/>
                <a:gd name="T9" fmla="*/ 20 h 88"/>
                <a:gd name="T10" fmla="*/ 33 w 117"/>
                <a:gd name="T11" fmla="*/ 23 h 88"/>
                <a:gd name="T12" fmla="*/ 9 w 117"/>
                <a:gd name="T13" fmla="*/ 29 h 88"/>
                <a:gd name="T14" fmla="*/ 3 w 117"/>
                <a:gd name="T15" fmla="*/ 35 h 88"/>
                <a:gd name="T16" fmla="*/ 0 w 117"/>
                <a:gd name="T17" fmla="*/ 69 h 88"/>
                <a:gd name="T18" fmla="*/ 3 w 117"/>
                <a:gd name="T19" fmla="*/ 75 h 88"/>
                <a:gd name="T20" fmla="*/ 9 w 117"/>
                <a:gd name="T21" fmla="*/ 77 h 88"/>
                <a:gd name="T22" fmla="*/ 53 w 117"/>
                <a:gd name="T23" fmla="*/ 70 h 88"/>
                <a:gd name="T24" fmla="*/ 61 w 117"/>
                <a:gd name="T25" fmla="*/ 74 h 88"/>
                <a:gd name="T26" fmla="*/ 66 w 117"/>
                <a:gd name="T27" fmla="*/ 84 h 88"/>
                <a:gd name="T28" fmla="*/ 74 w 117"/>
                <a:gd name="T29" fmla="*/ 88 h 88"/>
                <a:gd name="T30" fmla="*/ 91 w 117"/>
                <a:gd name="T31" fmla="*/ 85 h 88"/>
                <a:gd name="T32" fmla="*/ 96 w 117"/>
                <a:gd name="T33" fmla="*/ 82 h 88"/>
                <a:gd name="T34" fmla="*/ 115 w 117"/>
                <a:gd name="T35" fmla="*/ 50 h 88"/>
                <a:gd name="T36" fmla="*/ 116 w 117"/>
                <a:gd name="T37" fmla="*/ 44 h 88"/>
                <a:gd name="T38" fmla="*/ 101 w 117"/>
                <a:gd name="T39" fmla="*/ 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88">
                  <a:moveTo>
                    <a:pt x="101" y="5"/>
                  </a:moveTo>
                  <a:cubicBezTo>
                    <a:pt x="100" y="2"/>
                    <a:pt x="97" y="0"/>
                    <a:pt x="94" y="0"/>
                  </a:cubicBezTo>
                  <a:cubicBezTo>
                    <a:pt x="53" y="1"/>
                    <a:pt x="53" y="1"/>
                    <a:pt x="53" y="1"/>
                  </a:cubicBezTo>
                  <a:cubicBezTo>
                    <a:pt x="51" y="2"/>
                    <a:pt x="50" y="3"/>
                    <a:pt x="49" y="4"/>
                  </a:cubicBezTo>
                  <a:cubicBezTo>
                    <a:pt x="37" y="20"/>
                    <a:pt x="37" y="20"/>
                    <a:pt x="37" y="20"/>
                  </a:cubicBezTo>
                  <a:cubicBezTo>
                    <a:pt x="36" y="21"/>
                    <a:pt x="35" y="23"/>
                    <a:pt x="33" y="23"/>
                  </a:cubicBezTo>
                  <a:cubicBezTo>
                    <a:pt x="9" y="29"/>
                    <a:pt x="9" y="29"/>
                    <a:pt x="9" y="29"/>
                  </a:cubicBezTo>
                  <a:cubicBezTo>
                    <a:pt x="6" y="29"/>
                    <a:pt x="4" y="32"/>
                    <a:pt x="3" y="35"/>
                  </a:cubicBezTo>
                  <a:cubicBezTo>
                    <a:pt x="0" y="69"/>
                    <a:pt x="0" y="69"/>
                    <a:pt x="0" y="69"/>
                  </a:cubicBezTo>
                  <a:cubicBezTo>
                    <a:pt x="0" y="71"/>
                    <a:pt x="1" y="73"/>
                    <a:pt x="3" y="75"/>
                  </a:cubicBezTo>
                  <a:cubicBezTo>
                    <a:pt x="4" y="76"/>
                    <a:pt x="7" y="77"/>
                    <a:pt x="9" y="77"/>
                  </a:cubicBezTo>
                  <a:cubicBezTo>
                    <a:pt x="53" y="70"/>
                    <a:pt x="53" y="70"/>
                    <a:pt x="53" y="70"/>
                  </a:cubicBezTo>
                  <a:cubicBezTo>
                    <a:pt x="56" y="70"/>
                    <a:pt x="59" y="71"/>
                    <a:pt x="61" y="74"/>
                  </a:cubicBezTo>
                  <a:cubicBezTo>
                    <a:pt x="66" y="84"/>
                    <a:pt x="66" y="84"/>
                    <a:pt x="66" y="84"/>
                  </a:cubicBezTo>
                  <a:cubicBezTo>
                    <a:pt x="68" y="87"/>
                    <a:pt x="71" y="88"/>
                    <a:pt x="74" y="88"/>
                  </a:cubicBezTo>
                  <a:cubicBezTo>
                    <a:pt x="91" y="85"/>
                    <a:pt x="91" y="85"/>
                    <a:pt x="91" y="85"/>
                  </a:cubicBezTo>
                  <a:cubicBezTo>
                    <a:pt x="93" y="85"/>
                    <a:pt x="95" y="84"/>
                    <a:pt x="96" y="82"/>
                  </a:cubicBezTo>
                  <a:cubicBezTo>
                    <a:pt x="115" y="50"/>
                    <a:pt x="115" y="50"/>
                    <a:pt x="115" y="50"/>
                  </a:cubicBezTo>
                  <a:cubicBezTo>
                    <a:pt x="117" y="48"/>
                    <a:pt x="117" y="46"/>
                    <a:pt x="116" y="44"/>
                  </a:cubicBezTo>
                  <a:lnTo>
                    <a:pt x="101" y="5"/>
                  </a:lnTo>
                  <a:close/>
                </a:path>
              </a:pathLst>
            </a:custGeom>
            <a:grpFill/>
            <a:ln w="19050" cap="flat">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34" name="Freeform 14">
              <a:extLst>
                <a:ext uri="{FF2B5EF4-FFF2-40B4-BE49-F238E27FC236}">
                  <a16:creationId xmlns:a16="http://schemas.microsoft.com/office/drawing/2014/main" id="{318CB4E0-B633-73E5-1A93-F2DA724C9E24}"/>
                </a:ext>
              </a:extLst>
            </p:cNvPr>
            <p:cNvSpPr>
              <a:spLocks/>
            </p:cNvSpPr>
            <p:nvPr/>
          </p:nvSpPr>
          <p:spPr bwMode="auto">
            <a:xfrm>
              <a:off x="1761" y="1995"/>
              <a:ext cx="29" cy="53"/>
            </a:xfrm>
            <a:custGeom>
              <a:avLst/>
              <a:gdLst>
                <a:gd name="T0" fmla="*/ 10 w 50"/>
                <a:gd name="T1" fmla="*/ 11 h 92"/>
                <a:gd name="T2" fmla="*/ 5 w 50"/>
                <a:gd name="T3" fmla="*/ 23 h 92"/>
                <a:gd name="T4" fmla="*/ 10 w 50"/>
                <a:gd name="T5" fmla="*/ 42 h 92"/>
                <a:gd name="T6" fmla="*/ 9 w 50"/>
                <a:gd name="T7" fmla="*/ 53 h 92"/>
                <a:gd name="T8" fmla="*/ 1 w 50"/>
                <a:gd name="T9" fmla="*/ 75 h 92"/>
                <a:gd name="T10" fmla="*/ 2 w 50"/>
                <a:gd name="T11" fmla="*/ 83 h 92"/>
                <a:gd name="T12" fmla="*/ 8 w 50"/>
                <a:gd name="T13" fmla="*/ 88 h 92"/>
                <a:gd name="T14" fmla="*/ 17 w 50"/>
                <a:gd name="T15" fmla="*/ 91 h 92"/>
                <a:gd name="T16" fmla="*/ 28 w 50"/>
                <a:gd name="T17" fmla="*/ 86 h 92"/>
                <a:gd name="T18" fmla="*/ 46 w 50"/>
                <a:gd name="T19" fmla="*/ 59 h 92"/>
                <a:gd name="T20" fmla="*/ 48 w 50"/>
                <a:gd name="T21" fmla="*/ 43 h 92"/>
                <a:gd name="T22" fmla="*/ 40 w 50"/>
                <a:gd name="T23" fmla="*/ 10 h 92"/>
                <a:gd name="T24" fmla="*/ 32 w 50"/>
                <a:gd name="T25" fmla="*/ 1 h 92"/>
                <a:gd name="T26" fmla="*/ 21 w 50"/>
                <a:gd name="T27" fmla="*/ 3 h 92"/>
                <a:gd name="T28" fmla="*/ 10 w 50"/>
                <a:gd name="T29" fmla="*/ 1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92">
                  <a:moveTo>
                    <a:pt x="10" y="11"/>
                  </a:moveTo>
                  <a:cubicBezTo>
                    <a:pt x="6" y="14"/>
                    <a:pt x="4" y="19"/>
                    <a:pt x="5" y="23"/>
                  </a:cubicBezTo>
                  <a:cubicBezTo>
                    <a:pt x="10" y="42"/>
                    <a:pt x="10" y="42"/>
                    <a:pt x="10" y="42"/>
                  </a:cubicBezTo>
                  <a:cubicBezTo>
                    <a:pt x="11" y="46"/>
                    <a:pt x="10" y="50"/>
                    <a:pt x="9" y="53"/>
                  </a:cubicBezTo>
                  <a:cubicBezTo>
                    <a:pt x="1" y="75"/>
                    <a:pt x="1" y="75"/>
                    <a:pt x="1" y="75"/>
                  </a:cubicBezTo>
                  <a:cubicBezTo>
                    <a:pt x="0" y="77"/>
                    <a:pt x="0" y="80"/>
                    <a:pt x="2" y="83"/>
                  </a:cubicBezTo>
                  <a:cubicBezTo>
                    <a:pt x="3" y="86"/>
                    <a:pt x="6" y="88"/>
                    <a:pt x="8" y="88"/>
                  </a:cubicBezTo>
                  <a:cubicBezTo>
                    <a:pt x="17" y="91"/>
                    <a:pt x="17" y="91"/>
                    <a:pt x="17" y="91"/>
                  </a:cubicBezTo>
                  <a:cubicBezTo>
                    <a:pt x="21" y="92"/>
                    <a:pt x="26" y="90"/>
                    <a:pt x="28" y="86"/>
                  </a:cubicBezTo>
                  <a:cubicBezTo>
                    <a:pt x="46" y="59"/>
                    <a:pt x="46" y="59"/>
                    <a:pt x="46" y="59"/>
                  </a:cubicBezTo>
                  <a:cubicBezTo>
                    <a:pt x="49" y="54"/>
                    <a:pt x="50" y="49"/>
                    <a:pt x="48" y="43"/>
                  </a:cubicBezTo>
                  <a:cubicBezTo>
                    <a:pt x="40" y="10"/>
                    <a:pt x="40" y="10"/>
                    <a:pt x="40" y="10"/>
                  </a:cubicBezTo>
                  <a:cubicBezTo>
                    <a:pt x="39" y="6"/>
                    <a:pt x="36" y="3"/>
                    <a:pt x="32" y="1"/>
                  </a:cubicBezTo>
                  <a:cubicBezTo>
                    <a:pt x="28" y="0"/>
                    <a:pt x="24" y="0"/>
                    <a:pt x="21" y="3"/>
                  </a:cubicBezTo>
                  <a:lnTo>
                    <a:pt x="10" y="11"/>
                  </a:lnTo>
                  <a:close/>
                </a:path>
              </a:pathLst>
            </a:custGeom>
            <a:grpFill/>
            <a:ln w="19050" cap="flat">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35" name="Freeform 15">
              <a:extLst>
                <a:ext uri="{FF2B5EF4-FFF2-40B4-BE49-F238E27FC236}">
                  <a16:creationId xmlns:a16="http://schemas.microsoft.com/office/drawing/2014/main" id="{9DC12DA1-2493-1B51-E098-F943457D5D64}"/>
                </a:ext>
              </a:extLst>
            </p:cNvPr>
            <p:cNvSpPr>
              <a:spLocks/>
            </p:cNvSpPr>
            <p:nvPr/>
          </p:nvSpPr>
          <p:spPr bwMode="auto">
            <a:xfrm>
              <a:off x="1816" y="1930"/>
              <a:ext cx="100" cy="175"/>
            </a:xfrm>
            <a:custGeom>
              <a:avLst/>
              <a:gdLst>
                <a:gd name="T0" fmla="*/ 171 w 171"/>
                <a:gd name="T1" fmla="*/ 300 h 300"/>
                <a:gd name="T2" fmla="*/ 142 w 171"/>
                <a:gd name="T3" fmla="*/ 281 h 300"/>
                <a:gd name="T4" fmla="*/ 138 w 171"/>
                <a:gd name="T5" fmla="*/ 275 h 300"/>
                <a:gd name="T6" fmla="*/ 135 w 171"/>
                <a:gd name="T7" fmla="*/ 241 h 300"/>
                <a:gd name="T8" fmla="*/ 132 w 171"/>
                <a:gd name="T9" fmla="*/ 235 h 300"/>
                <a:gd name="T10" fmla="*/ 100 w 171"/>
                <a:gd name="T11" fmla="*/ 207 h 300"/>
                <a:gd name="T12" fmla="*/ 97 w 171"/>
                <a:gd name="T13" fmla="*/ 202 h 300"/>
                <a:gd name="T14" fmla="*/ 75 w 171"/>
                <a:gd name="T15" fmla="*/ 161 h 300"/>
                <a:gd name="T16" fmla="*/ 74 w 171"/>
                <a:gd name="T17" fmla="*/ 157 h 300"/>
                <a:gd name="T18" fmla="*/ 78 w 171"/>
                <a:gd name="T19" fmla="*/ 87 h 300"/>
                <a:gd name="T20" fmla="*/ 75 w 171"/>
                <a:gd name="T21" fmla="*/ 79 h 300"/>
                <a:gd name="T22" fmla="*/ 58 w 171"/>
                <a:gd name="T23" fmla="*/ 67 h 300"/>
                <a:gd name="T24" fmla="*/ 50 w 171"/>
                <a:gd name="T25" fmla="*/ 65 h 300"/>
                <a:gd name="T26" fmla="*/ 14 w 171"/>
                <a:gd name="T27" fmla="*/ 79 h 300"/>
                <a:gd name="T28" fmla="*/ 11 w 171"/>
                <a:gd name="T29" fmla="*/ 78 h 300"/>
                <a:gd name="T30" fmla="*/ 9 w 171"/>
                <a:gd name="T31" fmla="*/ 75 h 300"/>
                <a:gd name="T32" fmla="*/ 11 w 171"/>
                <a:gd name="T33" fmla="*/ 57 h 300"/>
                <a:gd name="T34" fmla="*/ 10 w 171"/>
                <a:gd name="T35" fmla="*/ 48 h 300"/>
                <a:gd name="T36" fmla="*/ 2 w 171"/>
                <a:gd name="T37" fmla="*/ 28 h 300"/>
                <a:gd name="T38" fmla="*/ 5 w 171"/>
                <a:gd name="T39" fmla="*/ 19 h 300"/>
                <a:gd name="T40" fmla="*/ 32 w 171"/>
                <a:gd name="T41"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1" h="300">
                  <a:moveTo>
                    <a:pt x="171" y="300"/>
                  </a:moveTo>
                  <a:cubicBezTo>
                    <a:pt x="142" y="281"/>
                    <a:pt x="142" y="281"/>
                    <a:pt x="142" y="281"/>
                  </a:cubicBezTo>
                  <a:cubicBezTo>
                    <a:pt x="140" y="280"/>
                    <a:pt x="138" y="278"/>
                    <a:pt x="138" y="275"/>
                  </a:cubicBezTo>
                  <a:cubicBezTo>
                    <a:pt x="135" y="241"/>
                    <a:pt x="135" y="241"/>
                    <a:pt x="135" y="241"/>
                  </a:cubicBezTo>
                  <a:cubicBezTo>
                    <a:pt x="135" y="239"/>
                    <a:pt x="134" y="237"/>
                    <a:pt x="132" y="235"/>
                  </a:cubicBezTo>
                  <a:cubicBezTo>
                    <a:pt x="100" y="207"/>
                    <a:pt x="100" y="207"/>
                    <a:pt x="100" y="207"/>
                  </a:cubicBezTo>
                  <a:cubicBezTo>
                    <a:pt x="99" y="206"/>
                    <a:pt x="98" y="204"/>
                    <a:pt x="97" y="202"/>
                  </a:cubicBezTo>
                  <a:cubicBezTo>
                    <a:pt x="75" y="161"/>
                    <a:pt x="75" y="161"/>
                    <a:pt x="75" y="161"/>
                  </a:cubicBezTo>
                  <a:cubicBezTo>
                    <a:pt x="74" y="160"/>
                    <a:pt x="74" y="158"/>
                    <a:pt x="74" y="157"/>
                  </a:cubicBezTo>
                  <a:cubicBezTo>
                    <a:pt x="78" y="87"/>
                    <a:pt x="78" y="87"/>
                    <a:pt x="78" y="87"/>
                  </a:cubicBezTo>
                  <a:cubicBezTo>
                    <a:pt x="78" y="84"/>
                    <a:pt x="77" y="81"/>
                    <a:pt x="75" y="79"/>
                  </a:cubicBezTo>
                  <a:cubicBezTo>
                    <a:pt x="58" y="67"/>
                    <a:pt x="58" y="67"/>
                    <a:pt x="58" y="67"/>
                  </a:cubicBezTo>
                  <a:cubicBezTo>
                    <a:pt x="56" y="65"/>
                    <a:pt x="53" y="64"/>
                    <a:pt x="50" y="65"/>
                  </a:cubicBezTo>
                  <a:cubicBezTo>
                    <a:pt x="14" y="79"/>
                    <a:pt x="14" y="79"/>
                    <a:pt x="14" y="79"/>
                  </a:cubicBezTo>
                  <a:cubicBezTo>
                    <a:pt x="13" y="79"/>
                    <a:pt x="12" y="79"/>
                    <a:pt x="11" y="78"/>
                  </a:cubicBezTo>
                  <a:cubicBezTo>
                    <a:pt x="10" y="77"/>
                    <a:pt x="9" y="76"/>
                    <a:pt x="9" y="75"/>
                  </a:cubicBezTo>
                  <a:cubicBezTo>
                    <a:pt x="11" y="57"/>
                    <a:pt x="11" y="57"/>
                    <a:pt x="11" y="57"/>
                  </a:cubicBezTo>
                  <a:cubicBezTo>
                    <a:pt x="12" y="54"/>
                    <a:pt x="11" y="51"/>
                    <a:pt x="10" y="48"/>
                  </a:cubicBezTo>
                  <a:cubicBezTo>
                    <a:pt x="2" y="28"/>
                    <a:pt x="2" y="28"/>
                    <a:pt x="2" y="28"/>
                  </a:cubicBezTo>
                  <a:cubicBezTo>
                    <a:pt x="0" y="25"/>
                    <a:pt x="1" y="21"/>
                    <a:pt x="5" y="19"/>
                  </a:cubicBezTo>
                  <a:cubicBezTo>
                    <a:pt x="32" y="0"/>
                    <a:pt x="32" y="0"/>
                    <a:pt x="32" y="0"/>
                  </a:cubicBezTo>
                </a:path>
              </a:pathLst>
            </a:custGeom>
            <a:grpFill/>
            <a:ln w="19050" cap="flat">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sp>
          <p:nvSpPr>
            <p:cNvPr id="36" name="Freeform 16">
              <a:extLst>
                <a:ext uri="{FF2B5EF4-FFF2-40B4-BE49-F238E27FC236}">
                  <a16:creationId xmlns:a16="http://schemas.microsoft.com/office/drawing/2014/main" id="{F9239793-2D78-98C2-747A-CAF6A80FDD0B}"/>
                </a:ext>
              </a:extLst>
            </p:cNvPr>
            <p:cNvSpPr>
              <a:spLocks/>
            </p:cNvSpPr>
            <p:nvPr/>
          </p:nvSpPr>
          <p:spPr bwMode="auto">
            <a:xfrm>
              <a:off x="1797" y="2118"/>
              <a:ext cx="39" cy="45"/>
            </a:xfrm>
            <a:custGeom>
              <a:avLst/>
              <a:gdLst>
                <a:gd name="T0" fmla="*/ 27 w 67"/>
                <a:gd name="T1" fmla="*/ 74 h 77"/>
                <a:gd name="T2" fmla="*/ 16 w 67"/>
                <a:gd name="T3" fmla="*/ 75 h 77"/>
                <a:gd name="T4" fmla="*/ 2 w 67"/>
                <a:gd name="T5" fmla="*/ 63 h 77"/>
                <a:gd name="T6" fmla="*/ 0 w 67"/>
                <a:gd name="T7" fmla="*/ 57 h 77"/>
                <a:gd name="T8" fmla="*/ 2 w 67"/>
                <a:gd name="T9" fmla="*/ 51 h 77"/>
                <a:gd name="T10" fmla="*/ 27 w 67"/>
                <a:gd name="T11" fmla="*/ 28 h 77"/>
                <a:gd name="T12" fmla="*/ 32 w 67"/>
                <a:gd name="T13" fmla="*/ 22 h 77"/>
                <a:gd name="T14" fmla="*/ 38 w 67"/>
                <a:gd name="T15" fmla="*/ 6 h 77"/>
                <a:gd name="T16" fmla="*/ 43 w 67"/>
                <a:gd name="T17" fmla="*/ 1 h 77"/>
                <a:gd name="T18" fmla="*/ 50 w 67"/>
                <a:gd name="T19" fmla="*/ 2 h 77"/>
                <a:gd name="T20" fmla="*/ 63 w 67"/>
                <a:gd name="T21" fmla="*/ 11 h 77"/>
                <a:gd name="T22" fmla="*/ 64 w 67"/>
                <a:gd name="T23" fmla="*/ 22 h 77"/>
                <a:gd name="T24" fmla="*/ 55 w 67"/>
                <a:gd name="T25" fmla="*/ 42 h 77"/>
                <a:gd name="T26" fmla="*/ 50 w 67"/>
                <a:gd name="T27" fmla="*/ 49 h 77"/>
                <a:gd name="T28" fmla="*/ 27 w 67"/>
                <a:gd name="T29" fmla="*/ 7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 h="77">
                  <a:moveTo>
                    <a:pt x="27" y="74"/>
                  </a:moveTo>
                  <a:cubicBezTo>
                    <a:pt x="24" y="77"/>
                    <a:pt x="19" y="77"/>
                    <a:pt x="16" y="75"/>
                  </a:cubicBezTo>
                  <a:cubicBezTo>
                    <a:pt x="2" y="63"/>
                    <a:pt x="2" y="63"/>
                    <a:pt x="2" y="63"/>
                  </a:cubicBezTo>
                  <a:cubicBezTo>
                    <a:pt x="1" y="61"/>
                    <a:pt x="0" y="59"/>
                    <a:pt x="0" y="57"/>
                  </a:cubicBezTo>
                  <a:cubicBezTo>
                    <a:pt x="0" y="55"/>
                    <a:pt x="1" y="53"/>
                    <a:pt x="2" y="51"/>
                  </a:cubicBezTo>
                  <a:cubicBezTo>
                    <a:pt x="27" y="28"/>
                    <a:pt x="27" y="28"/>
                    <a:pt x="27" y="28"/>
                  </a:cubicBezTo>
                  <a:cubicBezTo>
                    <a:pt x="29" y="27"/>
                    <a:pt x="31" y="24"/>
                    <a:pt x="32" y="22"/>
                  </a:cubicBezTo>
                  <a:cubicBezTo>
                    <a:pt x="38" y="6"/>
                    <a:pt x="38" y="6"/>
                    <a:pt x="38" y="6"/>
                  </a:cubicBezTo>
                  <a:cubicBezTo>
                    <a:pt x="38" y="3"/>
                    <a:pt x="40" y="1"/>
                    <a:pt x="43" y="1"/>
                  </a:cubicBezTo>
                  <a:cubicBezTo>
                    <a:pt x="45" y="0"/>
                    <a:pt x="48" y="0"/>
                    <a:pt x="50" y="2"/>
                  </a:cubicBezTo>
                  <a:cubicBezTo>
                    <a:pt x="63" y="11"/>
                    <a:pt x="63" y="11"/>
                    <a:pt x="63" y="11"/>
                  </a:cubicBezTo>
                  <a:cubicBezTo>
                    <a:pt x="66" y="14"/>
                    <a:pt x="67" y="19"/>
                    <a:pt x="64" y="22"/>
                  </a:cubicBezTo>
                  <a:cubicBezTo>
                    <a:pt x="55" y="42"/>
                    <a:pt x="55" y="42"/>
                    <a:pt x="55" y="42"/>
                  </a:cubicBezTo>
                  <a:cubicBezTo>
                    <a:pt x="54" y="45"/>
                    <a:pt x="52" y="47"/>
                    <a:pt x="50" y="49"/>
                  </a:cubicBezTo>
                  <a:lnTo>
                    <a:pt x="27" y="74"/>
                  </a:lnTo>
                  <a:close/>
                </a:path>
              </a:pathLst>
            </a:custGeom>
            <a:grpFill/>
            <a:ln w="19050" cap="flat">
              <a:solidFill>
                <a:srgbClr val="21572F"/>
              </a:solidFill>
              <a:prstDash val="solid"/>
              <a:miter lim="800000"/>
              <a:headEnd/>
              <a:tailEnd/>
            </a:ln>
          </p:spPr>
          <p:txBody>
            <a:bodyPr vert="horz" wrap="square" lIns="68580" tIns="34290" rIns="68580" bIns="34290" numCol="1" anchor="t" anchorCtr="0" compatLnSpc="1">
              <a:prstTxWarp prst="textNoShape">
                <a:avLst/>
              </a:prstTxWarp>
            </a:bodyPr>
            <a:lstStyle/>
            <a:p>
              <a:endParaRPr lang="en-US" sz="675" dirty="0"/>
            </a:p>
          </p:txBody>
        </p:sp>
      </p:grpSp>
      <p:sp>
        <p:nvSpPr>
          <p:cNvPr id="37" name="Freeform 20">
            <a:extLst>
              <a:ext uri="{FF2B5EF4-FFF2-40B4-BE49-F238E27FC236}">
                <a16:creationId xmlns:a16="http://schemas.microsoft.com/office/drawing/2014/main" id="{220FE8FF-DF79-CC11-D8DC-815A03A32C22}"/>
              </a:ext>
            </a:extLst>
          </p:cNvPr>
          <p:cNvSpPr>
            <a:spLocks noEditPoints="1"/>
          </p:cNvSpPr>
          <p:nvPr/>
        </p:nvSpPr>
        <p:spPr bwMode="auto">
          <a:xfrm>
            <a:off x="4512011" y="3986218"/>
            <a:ext cx="254664" cy="268199"/>
          </a:xfrm>
          <a:custGeom>
            <a:avLst/>
            <a:gdLst>
              <a:gd name="T0" fmla="*/ 207 w 208"/>
              <a:gd name="T1" fmla="*/ 91 h 208"/>
              <a:gd name="T2" fmla="*/ 204 w 208"/>
              <a:gd name="T3" fmla="*/ 84 h 208"/>
              <a:gd name="T4" fmla="*/ 174 w 208"/>
              <a:gd name="T5" fmla="*/ 85 h 208"/>
              <a:gd name="T6" fmla="*/ 111 w 208"/>
              <a:gd name="T7" fmla="*/ 100 h 208"/>
              <a:gd name="T8" fmla="*/ 96 w 208"/>
              <a:gd name="T9" fmla="*/ 104 h 208"/>
              <a:gd name="T10" fmla="*/ 111 w 208"/>
              <a:gd name="T11" fmla="*/ 108 h 208"/>
              <a:gd name="T12" fmla="*/ 174 w 208"/>
              <a:gd name="T13" fmla="*/ 123 h 208"/>
              <a:gd name="T14" fmla="*/ 204 w 208"/>
              <a:gd name="T15" fmla="*/ 124 h 208"/>
              <a:gd name="T16" fmla="*/ 207 w 208"/>
              <a:gd name="T17" fmla="*/ 117 h 208"/>
              <a:gd name="T18" fmla="*/ 177 w 208"/>
              <a:gd name="T19" fmla="*/ 116 h 208"/>
              <a:gd name="T20" fmla="*/ 177 w 208"/>
              <a:gd name="T21" fmla="*/ 92 h 208"/>
              <a:gd name="T22" fmla="*/ 185 w 208"/>
              <a:gd name="T23" fmla="*/ 101 h 208"/>
              <a:gd name="T24" fmla="*/ 194 w 208"/>
              <a:gd name="T25" fmla="*/ 116 h 208"/>
              <a:gd name="T26" fmla="*/ 178 w 208"/>
              <a:gd name="T27" fmla="*/ 144 h 208"/>
              <a:gd name="T28" fmla="*/ 108 w 208"/>
              <a:gd name="T29" fmla="*/ 184 h 208"/>
              <a:gd name="T30" fmla="*/ 160 w 208"/>
              <a:gd name="T31" fmla="*/ 135 h 208"/>
              <a:gd name="T32" fmla="*/ 153 w 208"/>
              <a:gd name="T33" fmla="*/ 131 h 208"/>
              <a:gd name="T34" fmla="*/ 108 w 208"/>
              <a:gd name="T35" fmla="*/ 144 h 208"/>
              <a:gd name="T36" fmla="*/ 138 w 208"/>
              <a:gd name="T37" fmla="*/ 117 h 208"/>
              <a:gd name="T38" fmla="*/ 108 w 208"/>
              <a:gd name="T39" fmla="*/ 136 h 208"/>
              <a:gd name="T40" fmla="*/ 104 w 208"/>
              <a:gd name="T41" fmla="*/ 124 h 208"/>
              <a:gd name="T42" fmla="*/ 100 w 208"/>
              <a:gd name="T43" fmla="*/ 136 h 208"/>
              <a:gd name="T44" fmla="*/ 80 w 208"/>
              <a:gd name="T45" fmla="*/ 108 h 208"/>
              <a:gd name="T46" fmla="*/ 80 w 208"/>
              <a:gd name="T47" fmla="*/ 100 h 208"/>
              <a:gd name="T48" fmla="*/ 100 w 208"/>
              <a:gd name="T49" fmla="*/ 72 h 208"/>
              <a:gd name="T50" fmla="*/ 104 w 208"/>
              <a:gd name="T51" fmla="*/ 84 h 208"/>
              <a:gd name="T52" fmla="*/ 108 w 208"/>
              <a:gd name="T53" fmla="*/ 72 h 208"/>
              <a:gd name="T54" fmla="*/ 138 w 208"/>
              <a:gd name="T55" fmla="*/ 91 h 208"/>
              <a:gd name="T56" fmla="*/ 140 w 208"/>
              <a:gd name="T57" fmla="*/ 86 h 208"/>
              <a:gd name="T58" fmla="*/ 108 w 208"/>
              <a:gd name="T59" fmla="*/ 48 h 208"/>
              <a:gd name="T60" fmla="*/ 159 w 208"/>
              <a:gd name="T61" fmla="*/ 79 h 208"/>
              <a:gd name="T62" fmla="*/ 160 w 208"/>
              <a:gd name="T63" fmla="*/ 73 h 208"/>
              <a:gd name="T64" fmla="*/ 108 w 208"/>
              <a:gd name="T65" fmla="*/ 24 h 208"/>
              <a:gd name="T66" fmla="*/ 178 w 208"/>
              <a:gd name="T67" fmla="*/ 64 h 208"/>
              <a:gd name="T68" fmla="*/ 179 w 208"/>
              <a:gd name="T69" fmla="*/ 58 h 208"/>
              <a:gd name="T70" fmla="*/ 108 w 208"/>
              <a:gd name="T71" fmla="*/ 4 h 208"/>
              <a:gd name="T72" fmla="*/ 100 w 208"/>
              <a:gd name="T73" fmla="*/ 4 h 208"/>
              <a:gd name="T74" fmla="*/ 16 w 208"/>
              <a:gd name="T75" fmla="*/ 100 h 208"/>
              <a:gd name="T76" fmla="*/ 0 w 208"/>
              <a:gd name="T77" fmla="*/ 104 h 208"/>
              <a:gd name="T78" fmla="*/ 16 w 208"/>
              <a:gd name="T79" fmla="*/ 108 h 208"/>
              <a:gd name="T80" fmla="*/ 100 w 208"/>
              <a:gd name="T81" fmla="*/ 204 h 208"/>
              <a:gd name="T82" fmla="*/ 108 w 208"/>
              <a:gd name="T83" fmla="*/ 204 h 208"/>
              <a:gd name="T84" fmla="*/ 179 w 208"/>
              <a:gd name="T85" fmla="*/ 150 h 208"/>
              <a:gd name="T86" fmla="*/ 100 w 208"/>
              <a:gd name="T87" fmla="*/ 64 h 208"/>
              <a:gd name="T88" fmla="*/ 48 w 208"/>
              <a:gd name="T89" fmla="*/ 100 h 208"/>
              <a:gd name="T90" fmla="*/ 100 w 208"/>
              <a:gd name="T91" fmla="*/ 64 h 208"/>
              <a:gd name="T92" fmla="*/ 100 w 208"/>
              <a:gd name="T93" fmla="*/ 40 h 208"/>
              <a:gd name="T94" fmla="*/ 24 w 208"/>
              <a:gd name="T95" fmla="*/ 100 h 208"/>
              <a:gd name="T96" fmla="*/ 100 w 208"/>
              <a:gd name="T97" fmla="*/ 184 h 208"/>
              <a:gd name="T98" fmla="*/ 40 w 208"/>
              <a:gd name="T99" fmla="*/ 108 h 208"/>
              <a:gd name="T100" fmla="*/ 100 w 208"/>
              <a:gd name="T101" fmla="*/ 184 h 208"/>
              <a:gd name="T102" fmla="*/ 48 w 208"/>
              <a:gd name="T103" fmla="*/ 108 h 208"/>
              <a:gd name="T104" fmla="*/ 100 w 208"/>
              <a:gd name="T105" fmla="*/ 14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8" h="208">
                <a:moveTo>
                  <a:pt x="194" y="104"/>
                </a:moveTo>
                <a:cubicBezTo>
                  <a:pt x="207" y="91"/>
                  <a:pt x="207" y="91"/>
                  <a:pt x="207" y="91"/>
                </a:cubicBezTo>
                <a:cubicBezTo>
                  <a:pt x="208" y="90"/>
                  <a:pt x="208" y="88"/>
                  <a:pt x="208" y="86"/>
                </a:cubicBezTo>
                <a:cubicBezTo>
                  <a:pt x="207" y="85"/>
                  <a:pt x="206" y="84"/>
                  <a:pt x="204" y="84"/>
                </a:cubicBezTo>
                <a:cubicBezTo>
                  <a:pt x="176" y="84"/>
                  <a:pt x="176" y="84"/>
                  <a:pt x="176" y="84"/>
                </a:cubicBezTo>
                <a:cubicBezTo>
                  <a:pt x="175" y="84"/>
                  <a:pt x="174" y="84"/>
                  <a:pt x="174" y="85"/>
                </a:cubicBezTo>
                <a:cubicBezTo>
                  <a:pt x="155" y="100"/>
                  <a:pt x="155" y="100"/>
                  <a:pt x="155" y="100"/>
                </a:cubicBezTo>
                <a:cubicBezTo>
                  <a:pt x="111" y="100"/>
                  <a:pt x="111" y="100"/>
                  <a:pt x="111" y="100"/>
                </a:cubicBezTo>
                <a:cubicBezTo>
                  <a:pt x="109" y="98"/>
                  <a:pt x="107" y="96"/>
                  <a:pt x="104" y="96"/>
                </a:cubicBezTo>
                <a:cubicBezTo>
                  <a:pt x="100" y="96"/>
                  <a:pt x="96" y="100"/>
                  <a:pt x="96" y="104"/>
                </a:cubicBezTo>
                <a:cubicBezTo>
                  <a:pt x="96" y="108"/>
                  <a:pt x="100" y="112"/>
                  <a:pt x="104" y="112"/>
                </a:cubicBezTo>
                <a:cubicBezTo>
                  <a:pt x="107" y="112"/>
                  <a:pt x="110" y="110"/>
                  <a:pt x="111" y="108"/>
                </a:cubicBezTo>
                <a:cubicBezTo>
                  <a:pt x="155" y="108"/>
                  <a:pt x="155" y="108"/>
                  <a:pt x="155" y="108"/>
                </a:cubicBezTo>
                <a:cubicBezTo>
                  <a:pt x="174" y="123"/>
                  <a:pt x="174" y="123"/>
                  <a:pt x="174" y="123"/>
                </a:cubicBezTo>
                <a:cubicBezTo>
                  <a:pt x="174" y="124"/>
                  <a:pt x="175" y="124"/>
                  <a:pt x="176" y="124"/>
                </a:cubicBezTo>
                <a:cubicBezTo>
                  <a:pt x="204" y="124"/>
                  <a:pt x="204" y="124"/>
                  <a:pt x="204" y="124"/>
                </a:cubicBezTo>
                <a:cubicBezTo>
                  <a:pt x="206" y="124"/>
                  <a:pt x="207" y="123"/>
                  <a:pt x="208" y="122"/>
                </a:cubicBezTo>
                <a:cubicBezTo>
                  <a:pt x="208" y="120"/>
                  <a:pt x="208" y="118"/>
                  <a:pt x="207" y="117"/>
                </a:cubicBezTo>
                <a:lnTo>
                  <a:pt x="194" y="104"/>
                </a:lnTo>
                <a:close/>
                <a:moveTo>
                  <a:pt x="177" y="116"/>
                </a:moveTo>
                <a:cubicBezTo>
                  <a:pt x="162" y="104"/>
                  <a:pt x="162" y="104"/>
                  <a:pt x="162" y="104"/>
                </a:cubicBezTo>
                <a:cubicBezTo>
                  <a:pt x="177" y="92"/>
                  <a:pt x="177" y="92"/>
                  <a:pt x="177" y="92"/>
                </a:cubicBezTo>
                <a:cubicBezTo>
                  <a:pt x="194" y="92"/>
                  <a:pt x="194" y="92"/>
                  <a:pt x="194" y="92"/>
                </a:cubicBezTo>
                <a:cubicBezTo>
                  <a:pt x="185" y="101"/>
                  <a:pt x="185" y="101"/>
                  <a:pt x="185" y="101"/>
                </a:cubicBezTo>
                <a:cubicBezTo>
                  <a:pt x="184" y="103"/>
                  <a:pt x="184" y="105"/>
                  <a:pt x="185" y="107"/>
                </a:cubicBezTo>
                <a:cubicBezTo>
                  <a:pt x="194" y="116"/>
                  <a:pt x="194" y="116"/>
                  <a:pt x="194" y="116"/>
                </a:cubicBezTo>
                <a:lnTo>
                  <a:pt x="177" y="116"/>
                </a:lnTo>
                <a:close/>
                <a:moveTo>
                  <a:pt x="178" y="144"/>
                </a:moveTo>
                <a:cubicBezTo>
                  <a:pt x="176" y="143"/>
                  <a:pt x="173" y="144"/>
                  <a:pt x="172" y="146"/>
                </a:cubicBezTo>
                <a:cubicBezTo>
                  <a:pt x="159" y="168"/>
                  <a:pt x="135" y="183"/>
                  <a:pt x="108" y="184"/>
                </a:cubicBezTo>
                <a:cubicBezTo>
                  <a:pt x="108" y="168"/>
                  <a:pt x="108" y="168"/>
                  <a:pt x="108" y="168"/>
                </a:cubicBezTo>
                <a:cubicBezTo>
                  <a:pt x="131" y="166"/>
                  <a:pt x="150" y="153"/>
                  <a:pt x="160" y="135"/>
                </a:cubicBezTo>
                <a:cubicBezTo>
                  <a:pt x="161" y="133"/>
                  <a:pt x="161" y="130"/>
                  <a:pt x="159" y="129"/>
                </a:cubicBezTo>
                <a:cubicBezTo>
                  <a:pt x="157" y="128"/>
                  <a:pt x="154" y="129"/>
                  <a:pt x="153" y="131"/>
                </a:cubicBezTo>
                <a:cubicBezTo>
                  <a:pt x="144" y="147"/>
                  <a:pt x="128" y="158"/>
                  <a:pt x="108" y="160"/>
                </a:cubicBezTo>
                <a:cubicBezTo>
                  <a:pt x="108" y="144"/>
                  <a:pt x="108" y="144"/>
                  <a:pt x="108" y="144"/>
                </a:cubicBezTo>
                <a:cubicBezTo>
                  <a:pt x="122" y="142"/>
                  <a:pt x="134" y="134"/>
                  <a:pt x="140" y="122"/>
                </a:cubicBezTo>
                <a:cubicBezTo>
                  <a:pt x="141" y="120"/>
                  <a:pt x="140" y="118"/>
                  <a:pt x="138" y="117"/>
                </a:cubicBezTo>
                <a:cubicBezTo>
                  <a:pt x="136" y="116"/>
                  <a:pt x="134" y="116"/>
                  <a:pt x="133" y="118"/>
                </a:cubicBezTo>
                <a:cubicBezTo>
                  <a:pt x="128" y="128"/>
                  <a:pt x="119" y="134"/>
                  <a:pt x="108" y="136"/>
                </a:cubicBezTo>
                <a:cubicBezTo>
                  <a:pt x="108" y="128"/>
                  <a:pt x="108" y="128"/>
                  <a:pt x="108" y="128"/>
                </a:cubicBezTo>
                <a:cubicBezTo>
                  <a:pt x="108" y="126"/>
                  <a:pt x="106" y="124"/>
                  <a:pt x="104" y="124"/>
                </a:cubicBezTo>
                <a:cubicBezTo>
                  <a:pt x="102" y="124"/>
                  <a:pt x="100" y="126"/>
                  <a:pt x="100" y="128"/>
                </a:cubicBezTo>
                <a:cubicBezTo>
                  <a:pt x="100" y="136"/>
                  <a:pt x="100" y="136"/>
                  <a:pt x="100" y="136"/>
                </a:cubicBezTo>
                <a:cubicBezTo>
                  <a:pt x="86" y="134"/>
                  <a:pt x="74" y="122"/>
                  <a:pt x="72" y="108"/>
                </a:cubicBezTo>
                <a:cubicBezTo>
                  <a:pt x="80" y="108"/>
                  <a:pt x="80" y="108"/>
                  <a:pt x="80" y="108"/>
                </a:cubicBezTo>
                <a:cubicBezTo>
                  <a:pt x="82" y="108"/>
                  <a:pt x="84" y="106"/>
                  <a:pt x="84" y="104"/>
                </a:cubicBezTo>
                <a:cubicBezTo>
                  <a:pt x="84" y="102"/>
                  <a:pt x="82" y="100"/>
                  <a:pt x="80" y="100"/>
                </a:cubicBezTo>
                <a:cubicBezTo>
                  <a:pt x="72" y="100"/>
                  <a:pt x="72" y="100"/>
                  <a:pt x="72" y="100"/>
                </a:cubicBezTo>
                <a:cubicBezTo>
                  <a:pt x="74" y="86"/>
                  <a:pt x="86" y="74"/>
                  <a:pt x="100" y="72"/>
                </a:cubicBezTo>
                <a:cubicBezTo>
                  <a:pt x="100" y="80"/>
                  <a:pt x="100" y="80"/>
                  <a:pt x="100" y="80"/>
                </a:cubicBezTo>
                <a:cubicBezTo>
                  <a:pt x="100" y="82"/>
                  <a:pt x="102" y="84"/>
                  <a:pt x="104" y="84"/>
                </a:cubicBezTo>
                <a:cubicBezTo>
                  <a:pt x="106" y="84"/>
                  <a:pt x="108" y="82"/>
                  <a:pt x="108" y="80"/>
                </a:cubicBezTo>
                <a:cubicBezTo>
                  <a:pt x="108" y="72"/>
                  <a:pt x="108" y="72"/>
                  <a:pt x="108" y="72"/>
                </a:cubicBezTo>
                <a:cubicBezTo>
                  <a:pt x="119" y="74"/>
                  <a:pt x="128" y="80"/>
                  <a:pt x="133" y="90"/>
                </a:cubicBezTo>
                <a:cubicBezTo>
                  <a:pt x="134" y="92"/>
                  <a:pt x="136" y="92"/>
                  <a:pt x="138" y="91"/>
                </a:cubicBezTo>
                <a:cubicBezTo>
                  <a:pt x="140" y="90"/>
                  <a:pt x="141" y="88"/>
                  <a:pt x="140" y="86"/>
                </a:cubicBezTo>
                <a:cubicBezTo>
                  <a:pt x="140" y="86"/>
                  <a:pt x="140" y="86"/>
                  <a:pt x="140" y="86"/>
                </a:cubicBezTo>
                <a:cubicBezTo>
                  <a:pt x="134" y="74"/>
                  <a:pt x="122" y="66"/>
                  <a:pt x="108" y="64"/>
                </a:cubicBezTo>
                <a:cubicBezTo>
                  <a:pt x="108" y="48"/>
                  <a:pt x="108" y="48"/>
                  <a:pt x="108" y="48"/>
                </a:cubicBezTo>
                <a:cubicBezTo>
                  <a:pt x="128" y="50"/>
                  <a:pt x="144" y="61"/>
                  <a:pt x="153" y="77"/>
                </a:cubicBezTo>
                <a:cubicBezTo>
                  <a:pt x="154" y="79"/>
                  <a:pt x="157" y="80"/>
                  <a:pt x="159" y="79"/>
                </a:cubicBezTo>
                <a:cubicBezTo>
                  <a:pt x="161" y="78"/>
                  <a:pt x="161" y="75"/>
                  <a:pt x="160" y="73"/>
                </a:cubicBezTo>
                <a:cubicBezTo>
                  <a:pt x="160" y="73"/>
                  <a:pt x="160" y="73"/>
                  <a:pt x="160" y="73"/>
                </a:cubicBezTo>
                <a:cubicBezTo>
                  <a:pt x="150" y="55"/>
                  <a:pt x="131" y="42"/>
                  <a:pt x="108" y="40"/>
                </a:cubicBezTo>
                <a:cubicBezTo>
                  <a:pt x="108" y="24"/>
                  <a:pt x="108" y="24"/>
                  <a:pt x="108" y="24"/>
                </a:cubicBezTo>
                <a:cubicBezTo>
                  <a:pt x="135" y="25"/>
                  <a:pt x="159" y="40"/>
                  <a:pt x="172" y="62"/>
                </a:cubicBezTo>
                <a:cubicBezTo>
                  <a:pt x="173" y="64"/>
                  <a:pt x="176" y="65"/>
                  <a:pt x="178" y="64"/>
                </a:cubicBezTo>
                <a:cubicBezTo>
                  <a:pt x="180" y="63"/>
                  <a:pt x="180" y="60"/>
                  <a:pt x="179" y="58"/>
                </a:cubicBezTo>
                <a:cubicBezTo>
                  <a:pt x="179" y="58"/>
                  <a:pt x="179" y="58"/>
                  <a:pt x="179" y="58"/>
                </a:cubicBezTo>
                <a:cubicBezTo>
                  <a:pt x="164" y="34"/>
                  <a:pt x="138" y="17"/>
                  <a:pt x="108" y="16"/>
                </a:cubicBezTo>
                <a:cubicBezTo>
                  <a:pt x="108" y="4"/>
                  <a:pt x="108" y="4"/>
                  <a:pt x="108" y="4"/>
                </a:cubicBezTo>
                <a:cubicBezTo>
                  <a:pt x="108" y="2"/>
                  <a:pt x="106" y="0"/>
                  <a:pt x="104" y="0"/>
                </a:cubicBezTo>
                <a:cubicBezTo>
                  <a:pt x="102" y="0"/>
                  <a:pt x="100" y="2"/>
                  <a:pt x="100" y="4"/>
                </a:cubicBezTo>
                <a:cubicBezTo>
                  <a:pt x="100" y="16"/>
                  <a:pt x="100" y="16"/>
                  <a:pt x="100" y="16"/>
                </a:cubicBezTo>
                <a:cubicBezTo>
                  <a:pt x="55" y="18"/>
                  <a:pt x="18" y="55"/>
                  <a:pt x="16" y="100"/>
                </a:cubicBezTo>
                <a:cubicBezTo>
                  <a:pt x="4" y="100"/>
                  <a:pt x="4" y="100"/>
                  <a:pt x="4" y="100"/>
                </a:cubicBezTo>
                <a:cubicBezTo>
                  <a:pt x="2" y="100"/>
                  <a:pt x="0" y="102"/>
                  <a:pt x="0" y="104"/>
                </a:cubicBezTo>
                <a:cubicBezTo>
                  <a:pt x="0" y="106"/>
                  <a:pt x="2" y="108"/>
                  <a:pt x="4" y="108"/>
                </a:cubicBezTo>
                <a:cubicBezTo>
                  <a:pt x="16" y="108"/>
                  <a:pt x="16" y="108"/>
                  <a:pt x="16" y="108"/>
                </a:cubicBezTo>
                <a:cubicBezTo>
                  <a:pt x="18" y="153"/>
                  <a:pt x="55" y="190"/>
                  <a:pt x="100" y="192"/>
                </a:cubicBezTo>
                <a:cubicBezTo>
                  <a:pt x="100" y="204"/>
                  <a:pt x="100" y="204"/>
                  <a:pt x="100" y="204"/>
                </a:cubicBezTo>
                <a:cubicBezTo>
                  <a:pt x="100" y="206"/>
                  <a:pt x="102" y="208"/>
                  <a:pt x="104" y="208"/>
                </a:cubicBezTo>
                <a:cubicBezTo>
                  <a:pt x="106" y="208"/>
                  <a:pt x="108" y="206"/>
                  <a:pt x="108" y="204"/>
                </a:cubicBezTo>
                <a:cubicBezTo>
                  <a:pt x="108" y="192"/>
                  <a:pt x="108" y="192"/>
                  <a:pt x="108" y="192"/>
                </a:cubicBezTo>
                <a:cubicBezTo>
                  <a:pt x="138" y="191"/>
                  <a:pt x="164" y="174"/>
                  <a:pt x="179" y="150"/>
                </a:cubicBezTo>
                <a:cubicBezTo>
                  <a:pt x="180" y="148"/>
                  <a:pt x="180" y="145"/>
                  <a:pt x="178" y="144"/>
                </a:cubicBezTo>
                <a:close/>
                <a:moveTo>
                  <a:pt x="100" y="64"/>
                </a:moveTo>
                <a:cubicBezTo>
                  <a:pt x="81" y="66"/>
                  <a:pt x="66" y="81"/>
                  <a:pt x="64" y="100"/>
                </a:cubicBezTo>
                <a:cubicBezTo>
                  <a:pt x="48" y="100"/>
                  <a:pt x="48" y="100"/>
                  <a:pt x="48" y="100"/>
                </a:cubicBezTo>
                <a:cubicBezTo>
                  <a:pt x="50" y="72"/>
                  <a:pt x="72" y="50"/>
                  <a:pt x="100" y="48"/>
                </a:cubicBezTo>
                <a:lnTo>
                  <a:pt x="100" y="64"/>
                </a:lnTo>
                <a:close/>
                <a:moveTo>
                  <a:pt x="100" y="24"/>
                </a:moveTo>
                <a:cubicBezTo>
                  <a:pt x="100" y="40"/>
                  <a:pt x="100" y="40"/>
                  <a:pt x="100" y="40"/>
                </a:cubicBezTo>
                <a:cubicBezTo>
                  <a:pt x="68" y="42"/>
                  <a:pt x="42" y="68"/>
                  <a:pt x="40" y="100"/>
                </a:cubicBezTo>
                <a:cubicBezTo>
                  <a:pt x="24" y="100"/>
                  <a:pt x="24" y="100"/>
                  <a:pt x="24" y="100"/>
                </a:cubicBezTo>
                <a:cubicBezTo>
                  <a:pt x="26" y="59"/>
                  <a:pt x="59" y="26"/>
                  <a:pt x="100" y="24"/>
                </a:cubicBezTo>
                <a:close/>
                <a:moveTo>
                  <a:pt x="100" y="184"/>
                </a:moveTo>
                <a:cubicBezTo>
                  <a:pt x="59" y="182"/>
                  <a:pt x="26" y="149"/>
                  <a:pt x="24" y="108"/>
                </a:cubicBezTo>
                <a:cubicBezTo>
                  <a:pt x="40" y="108"/>
                  <a:pt x="40" y="108"/>
                  <a:pt x="40" y="108"/>
                </a:cubicBezTo>
                <a:cubicBezTo>
                  <a:pt x="42" y="140"/>
                  <a:pt x="68" y="166"/>
                  <a:pt x="100" y="168"/>
                </a:cubicBezTo>
                <a:lnTo>
                  <a:pt x="100" y="184"/>
                </a:lnTo>
                <a:close/>
                <a:moveTo>
                  <a:pt x="100" y="160"/>
                </a:moveTo>
                <a:cubicBezTo>
                  <a:pt x="72" y="158"/>
                  <a:pt x="50" y="136"/>
                  <a:pt x="48" y="108"/>
                </a:cubicBezTo>
                <a:cubicBezTo>
                  <a:pt x="64" y="108"/>
                  <a:pt x="64" y="108"/>
                  <a:pt x="64" y="108"/>
                </a:cubicBezTo>
                <a:cubicBezTo>
                  <a:pt x="66" y="127"/>
                  <a:pt x="81" y="142"/>
                  <a:pt x="100" y="144"/>
                </a:cubicBezTo>
                <a:lnTo>
                  <a:pt x="100" y="160"/>
                </a:lnTo>
                <a:close/>
              </a:path>
            </a:pathLst>
          </a:custGeom>
          <a:solidFill>
            <a:schemeClr val="bg2"/>
          </a:solidFill>
          <a:ln>
            <a:solidFill>
              <a:srgbClr val="21572F"/>
            </a:solidFill>
          </a:ln>
        </p:spPr>
        <p:txBody>
          <a:bodyPr vert="horz" wrap="square" lIns="68580" tIns="34290" rIns="68580" bIns="34290" numCol="1" anchor="t" anchorCtr="0" compatLnSpc="1">
            <a:prstTxWarp prst="textNoShape">
              <a:avLst/>
            </a:prstTxWarp>
          </a:bodyPr>
          <a:lstStyle/>
          <a:p>
            <a:endParaRPr lang="en-US" sz="675" dirty="0"/>
          </a:p>
        </p:txBody>
      </p:sp>
      <p:sp>
        <p:nvSpPr>
          <p:cNvPr id="38" name="Freeform 24">
            <a:extLst>
              <a:ext uri="{FF2B5EF4-FFF2-40B4-BE49-F238E27FC236}">
                <a16:creationId xmlns:a16="http://schemas.microsoft.com/office/drawing/2014/main" id="{BFBBB57E-1C40-FCC0-0EE9-A6C094C49A2D}"/>
              </a:ext>
            </a:extLst>
          </p:cNvPr>
          <p:cNvSpPr>
            <a:spLocks noEditPoints="1"/>
          </p:cNvSpPr>
          <p:nvPr/>
        </p:nvSpPr>
        <p:spPr bwMode="auto">
          <a:xfrm>
            <a:off x="5408411" y="5024077"/>
            <a:ext cx="265038" cy="279125"/>
          </a:xfrm>
          <a:custGeom>
            <a:avLst/>
            <a:gdLst>
              <a:gd name="T0" fmla="*/ 184 w 208"/>
              <a:gd name="T1" fmla="*/ 92 h 208"/>
              <a:gd name="T2" fmla="*/ 163 w 208"/>
              <a:gd name="T3" fmla="*/ 107 h 208"/>
              <a:gd name="T4" fmla="*/ 160 w 208"/>
              <a:gd name="T5" fmla="*/ 106 h 208"/>
              <a:gd name="T6" fmla="*/ 148 w 208"/>
              <a:gd name="T7" fmla="*/ 48 h 208"/>
              <a:gd name="T8" fmla="*/ 100 w 208"/>
              <a:gd name="T9" fmla="*/ 46 h 208"/>
              <a:gd name="T10" fmla="*/ 111 w 208"/>
              <a:gd name="T11" fmla="*/ 35 h 208"/>
              <a:gd name="T12" fmla="*/ 105 w 208"/>
              <a:gd name="T13" fmla="*/ 6 h 208"/>
              <a:gd name="T14" fmla="*/ 55 w 208"/>
              <a:gd name="T15" fmla="*/ 6 h 208"/>
              <a:gd name="T16" fmla="*/ 49 w 208"/>
              <a:gd name="T17" fmla="*/ 35 h 208"/>
              <a:gd name="T18" fmla="*/ 60 w 208"/>
              <a:gd name="T19" fmla="*/ 46 h 208"/>
              <a:gd name="T20" fmla="*/ 12 w 208"/>
              <a:gd name="T21" fmla="*/ 48 h 208"/>
              <a:gd name="T22" fmla="*/ 0 w 208"/>
              <a:gd name="T23" fmla="*/ 106 h 208"/>
              <a:gd name="T24" fmla="*/ 17 w 208"/>
              <a:gd name="T25" fmla="*/ 113 h 208"/>
              <a:gd name="T26" fmla="*/ 32 w 208"/>
              <a:gd name="T27" fmla="*/ 100 h 208"/>
              <a:gd name="T28" fmla="*/ 48 w 208"/>
              <a:gd name="T29" fmla="*/ 128 h 208"/>
              <a:gd name="T30" fmla="*/ 32 w 208"/>
              <a:gd name="T31" fmla="*/ 156 h 208"/>
              <a:gd name="T32" fmla="*/ 17 w 208"/>
              <a:gd name="T33" fmla="*/ 143 h 208"/>
              <a:gd name="T34" fmla="*/ 0 w 208"/>
              <a:gd name="T35" fmla="*/ 150 h 208"/>
              <a:gd name="T36" fmla="*/ 12 w 208"/>
              <a:gd name="T37" fmla="*/ 208 h 208"/>
              <a:gd name="T38" fmla="*/ 160 w 208"/>
              <a:gd name="T39" fmla="*/ 196 h 208"/>
              <a:gd name="T40" fmla="*/ 162 w 208"/>
              <a:gd name="T41" fmla="*/ 148 h 208"/>
              <a:gd name="T42" fmla="*/ 173 w 208"/>
              <a:gd name="T43" fmla="*/ 159 h 208"/>
              <a:gd name="T44" fmla="*/ 202 w 208"/>
              <a:gd name="T45" fmla="*/ 153 h 208"/>
              <a:gd name="T46" fmla="*/ 202 w 208"/>
              <a:gd name="T47" fmla="*/ 103 h 208"/>
              <a:gd name="T48" fmla="*/ 184 w 208"/>
              <a:gd name="T49" fmla="*/ 156 h 208"/>
              <a:gd name="T50" fmla="*/ 169 w 208"/>
              <a:gd name="T51" fmla="*/ 143 h 208"/>
              <a:gd name="T52" fmla="*/ 152 w 208"/>
              <a:gd name="T53" fmla="*/ 150 h 208"/>
              <a:gd name="T54" fmla="*/ 148 w 208"/>
              <a:gd name="T55" fmla="*/ 200 h 208"/>
              <a:gd name="T56" fmla="*/ 8 w 208"/>
              <a:gd name="T57" fmla="*/ 196 h 208"/>
              <a:gd name="T58" fmla="*/ 10 w 208"/>
              <a:gd name="T59" fmla="*/ 148 h 208"/>
              <a:gd name="T60" fmla="*/ 21 w 208"/>
              <a:gd name="T61" fmla="*/ 159 h 208"/>
              <a:gd name="T62" fmla="*/ 50 w 208"/>
              <a:gd name="T63" fmla="*/ 153 h 208"/>
              <a:gd name="T64" fmla="*/ 50 w 208"/>
              <a:gd name="T65" fmla="*/ 103 h 208"/>
              <a:gd name="T66" fmla="*/ 21 w 208"/>
              <a:gd name="T67" fmla="*/ 97 h 208"/>
              <a:gd name="T68" fmla="*/ 10 w 208"/>
              <a:gd name="T69" fmla="*/ 108 h 208"/>
              <a:gd name="T70" fmla="*/ 8 w 208"/>
              <a:gd name="T71" fmla="*/ 60 h 208"/>
              <a:gd name="T72" fmla="*/ 58 w 208"/>
              <a:gd name="T73" fmla="*/ 56 h 208"/>
              <a:gd name="T74" fmla="*/ 64 w 208"/>
              <a:gd name="T75" fmla="*/ 39 h 208"/>
              <a:gd name="T76" fmla="*/ 52 w 208"/>
              <a:gd name="T77" fmla="*/ 24 h 208"/>
              <a:gd name="T78" fmla="*/ 80 w 208"/>
              <a:gd name="T79" fmla="*/ 8 h 208"/>
              <a:gd name="T80" fmla="*/ 108 w 208"/>
              <a:gd name="T81" fmla="*/ 24 h 208"/>
              <a:gd name="T82" fmla="*/ 96 w 208"/>
              <a:gd name="T83" fmla="*/ 39 h 208"/>
              <a:gd name="T84" fmla="*/ 102 w 208"/>
              <a:gd name="T85" fmla="*/ 56 h 208"/>
              <a:gd name="T86" fmla="*/ 152 w 208"/>
              <a:gd name="T87" fmla="*/ 60 h 208"/>
              <a:gd name="T88" fmla="*/ 162 w 208"/>
              <a:gd name="T89" fmla="*/ 116 h 208"/>
              <a:gd name="T90" fmla="*/ 178 w 208"/>
              <a:gd name="T91" fmla="*/ 103 h 208"/>
              <a:gd name="T92" fmla="*/ 195 w 208"/>
              <a:gd name="T93" fmla="*/ 107 h 208"/>
              <a:gd name="T94" fmla="*/ 195 w 208"/>
              <a:gd name="T95" fmla="*/ 149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8" h="208">
                <a:moveTo>
                  <a:pt x="202" y="103"/>
                </a:moveTo>
                <a:cubicBezTo>
                  <a:pt x="197" y="97"/>
                  <a:pt x="191" y="92"/>
                  <a:pt x="184" y="92"/>
                </a:cubicBezTo>
                <a:cubicBezTo>
                  <a:pt x="180" y="92"/>
                  <a:pt x="176" y="94"/>
                  <a:pt x="173" y="97"/>
                </a:cubicBezTo>
                <a:cubicBezTo>
                  <a:pt x="169" y="100"/>
                  <a:pt x="166" y="104"/>
                  <a:pt x="163" y="107"/>
                </a:cubicBezTo>
                <a:cubicBezTo>
                  <a:pt x="162" y="108"/>
                  <a:pt x="162" y="108"/>
                  <a:pt x="162" y="108"/>
                </a:cubicBezTo>
                <a:cubicBezTo>
                  <a:pt x="161" y="108"/>
                  <a:pt x="160" y="107"/>
                  <a:pt x="160" y="106"/>
                </a:cubicBezTo>
                <a:cubicBezTo>
                  <a:pt x="160" y="60"/>
                  <a:pt x="160" y="60"/>
                  <a:pt x="160" y="60"/>
                </a:cubicBezTo>
                <a:cubicBezTo>
                  <a:pt x="160" y="53"/>
                  <a:pt x="155" y="48"/>
                  <a:pt x="148" y="48"/>
                </a:cubicBezTo>
                <a:cubicBezTo>
                  <a:pt x="102" y="48"/>
                  <a:pt x="102" y="48"/>
                  <a:pt x="102" y="48"/>
                </a:cubicBezTo>
                <a:cubicBezTo>
                  <a:pt x="101" y="48"/>
                  <a:pt x="100" y="47"/>
                  <a:pt x="100" y="46"/>
                </a:cubicBezTo>
                <a:cubicBezTo>
                  <a:pt x="100" y="46"/>
                  <a:pt x="100" y="46"/>
                  <a:pt x="101" y="45"/>
                </a:cubicBezTo>
                <a:cubicBezTo>
                  <a:pt x="104" y="42"/>
                  <a:pt x="108" y="39"/>
                  <a:pt x="111" y="35"/>
                </a:cubicBezTo>
                <a:cubicBezTo>
                  <a:pt x="114" y="32"/>
                  <a:pt x="116" y="28"/>
                  <a:pt x="116" y="24"/>
                </a:cubicBezTo>
                <a:cubicBezTo>
                  <a:pt x="116" y="17"/>
                  <a:pt x="111" y="10"/>
                  <a:pt x="105" y="6"/>
                </a:cubicBezTo>
                <a:cubicBezTo>
                  <a:pt x="98" y="2"/>
                  <a:pt x="90" y="0"/>
                  <a:pt x="80" y="0"/>
                </a:cubicBezTo>
                <a:cubicBezTo>
                  <a:pt x="70" y="0"/>
                  <a:pt x="62" y="2"/>
                  <a:pt x="55" y="6"/>
                </a:cubicBezTo>
                <a:cubicBezTo>
                  <a:pt x="49" y="10"/>
                  <a:pt x="44" y="17"/>
                  <a:pt x="44" y="24"/>
                </a:cubicBezTo>
                <a:cubicBezTo>
                  <a:pt x="44" y="28"/>
                  <a:pt x="46" y="32"/>
                  <a:pt x="49" y="35"/>
                </a:cubicBezTo>
                <a:cubicBezTo>
                  <a:pt x="52" y="39"/>
                  <a:pt x="56" y="42"/>
                  <a:pt x="59" y="45"/>
                </a:cubicBezTo>
                <a:cubicBezTo>
                  <a:pt x="60" y="46"/>
                  <a:pt x="60" y="46"/>
                  <a:pt x="60" y="46"/>
                </a:cubicBezTo>
                <a:cubicBezTo>
                  <a:pt x="60" y="47"/>
                  <a:pt x="59" y="48"/>
                  <a:pt x="58" y="48"/>
                </a:cubicBezTo>
                <a:cubicBezTo>
                  <a:pt x="12" y="48"/>
                  <a:pt x="12" y="48"/>
                  <a:pt x="12" y="48"/>
                </a:cubicBezTo>
                <a:cubicBezTo>
                  <a:pt x="5" y="48"/>
                  <a:pt x="0" y="53"/>
                  <a:pt x="0" y="60"/>
                </a:cubicBezTo>
                <a:cubicBezTo>
                  <a:pt x="0" y="106"/>
                  <a:pt x="0" y="106"/>
                  <a:pt x="0" y="106"/>
                </a:cubicBezTo>
                <a:cubicBezTo>
                  <a:pt x="0" y="112"/>
                  <a:pt x="5" y="116"/>
                  <a:pt x="10" y="116"/>
                </a:cubicBezTo>
                <a:cubicBezTo>
                  <a:pt x="12" y="116"/>
                  <a:pt x="15" y="115"/>
                  <a:pt x="17" y="113"/>
                </a:cubicBezTo>
                <a:cubicBezTo>
                  <a:pt x="20" y="109"/>
                  <a:pt x="23" y="106"/>
                  <a:pt x="26" y="103"/>
                </a:cubicBezTo>
                <a:cubicBezTo>
                  <a:pt x="29" y="101"/>
                  <a:pt x="31" y="100"/>
                  <a:pt x="32" y="100"/>
                </a:cubicBezTo>
                <a:cubicBezTo>
                  <a:pt x="36" y="100"/>
                  <a:pt x="40" y="102"/>
                  <a:pt x="43" y="107"/>
                </a:cubicBezTo>
                <a:cubicBezTo>
                  <a:pt x="46" y="113"/>
                  <a:pt x="48" y="120"/>
                  <a:pt x="48" y="128"/>
                </a:cubicBezTo>
                <a:cubicBezTo>
                  <a:pt x="48" y="136"/>
                  <a:pt x="46" y="143"/>
                  <a:pt x="43" y="149"/>
                </a:cubicBezTo>
                <a:cubicBezTo>
                  <a:pt x="40" y="154"/>
                  <a:pt x="36" y="156"/>
                  <a:pt x="32" y="156"/>
                </a:cubicBezTo>
                <a:cubicBezTo>
                  <a:pt x="31" y="156"/>
                  <a:pt x="29" y="155"/>
                  <a:pt x="26" y="153"/>
                </a:cubicBezTo>
                <a:cubicBezTo>
                  <a:pt x="23" y="150"/>
                  <a:pt x="20" y="147"/>
                  <a:pt x="17" y="143"/>
                </a:cubicBezTo>
                <a:cubicBezTo>
                  <a:pt x="15" y="141"/>
                  <a:pt x="12" y="140"/>
                  <a:pt x="10" y="140"/>
                </a:cubicBezTo>
                <a:cubicBezTo>
                  <a:pt x="5" y="140"/>
                  <a:pt x="0" y="144"/>
                  <a:pt x="0" y="150"/>
                </a:cubicBezTo>
                <a:cubicBezTo>
                  <a:pt x="0" y="196"/>
                  <a:pt x="0" y="196"/>
                  <a:pt x="0" y="196"/>
                </a:cubicBezTo>
                <a:cubicBezTo>
                  <a:pt x="0" y="203"/>
                  <a:pt x="5" y="208"/>
                  <a:pt x="12" y="208"/>
                </a:cubicBezTo>
                <a:cubicBezTo>
                  <a:pt x="148" y="208"/>
                  <a:pt x="148" y="208"/>
                  <a:pt x="148" y="208"/>
                </a:cubicBezTo>
                <a:cubicBezTo>
                  <a:pt x="155" y="208"/>
                  <a:pt x="160" y="203"/>
                  <a:pt x="160" y="196"/>
                </a:cubicBezTo>
                <a:cubicBezTo>
                  <a:pt x="160" y="150"/>
                  <a:pt x="160" y="150"/>
                  <a:pt x="160" y="150"/>
                </a:cubicBezTo>
                <a:cubicBezTo>
                  <a:pt x="160" y="149"/>
                  <a:pt x="161" y="148"/>
                  <a:pt x="162" y="148"/>
                </a:cubicBezTo>
                <a:cubicBezTo>
                  <a:pt x="162" y="148"/>
                  <a:pt x="162" y="148"/>
                  <a:pt x="163" y="149"/>
                </a:cubicBezTo>
                <a:cubicBezTo>
                  <a:pt x="166" y="152"/>
                  <a:pt x="169" y="156"/>
                  <a:pt x="173" y="159"/>
                </a:cubicBezTo>
                <a:cubicBezTo>
                  <a:pt x="176" y="162"/>
                  <a:pt x="180" y="164"/>
                  <a:pt x="184" y="164"/>
                </a:cubicBezTo>
                <a:cubicBezTo>
                  <a:pt x="191" y="164"/>
                  <a:pt x="197" y="159"/>
                  <a:pt x="202" y="153"/>
                </a:cubicBezTo>
                <a:cubicBezTo>
                  <a:pt x="206" y="146"/>
                  <a:pt x="208" y="138"/>
                  <a:pt x="208" y="128"/>
                </a:cubicBezTo>
                <a:cubicBezTo>
                  <a:pt x="208" y="118"/>
                  <a:pt x="206" y="110"/>
                  <a:pt x="202" y="103"/>
                </a:cubicBezTo>
                <a:close/>
                <a:moveTo>
                  <a:pt x="195" y="149"/>
                </a:moveTo>
                <a:cubicBezTo>
                  <a:pt x="192" y="154"/>
                  <a:pt x="188" y="156"/>
                  <a:pt x="184" y="156"/>
                </a:cubicBezTo>
                <a:cubicBezTo>
                  <a:pt x="183" y="156"/>
                  <a:pt x="181" y="155"/>
                  <a:pt x="178" y="153"/>
                </a:cubicBezTo>
                <a:cubicBezTo>
                  <a:pt x="175" y="150"/>
                  <a:pt x="172" y="147"/>
                  <a:pt x="169" y="143"/>
                </a:cubicBezTo>
                <a:cubicBezTo>
                  <a:pt x="167" y="141"/>
                  <a:pt x="164" y="140"/>
                  <a:pt x="162" y="140"/>
                </a:cubicBezTo>
                <a:cubicBezTo>
                  <a:pt x="157" y="140"/>
                  <a:pt x="152" y="144"/>
                  <a:pt x="152" y="150"/>
                </a:cubicBezTo>
                <a:cubicBezTo>
                  <a:pt x="152" y="196"/>
                  <a:pt x="152" y="196"/>
                  <a:pt x="152" y="196"/>
                </a:cubicBezTo>
                <a:cubicBezTo>
                  <a:pt x="152" y="198"/>
                  <a:pt x="150" y="200"/>
                  <a:pt x="148" y="200"/>
                </a:cubicBezTo>
                <a:cubicBezTo>
                  <a:pt x="12" y="200"/>
                  <a:pt x="12" y="200"/>
                  <a:pt x="12" y="200"/>
                </a:cubicBezTo>
                <a:cubicBezTo>
                  <a:pt x="10" y="200"/>
                  <a:pt x="8" y="198"/>
                  <a:pt x="8" y="196"/>
                </a:cubicBezTo>
                <a:cubicBezTo>
                  <a:pt x="8" y="150"/>
                  <a:pt x="8" y="150"/>
                  <a:pt x="8" y="150"/>
                </a:cubicBezTo>
                <a:cubicBezTo>
                  <a:pt x="8" y="149"/>
                  <a:pt x="9" y="148"/>
                  <a:pt x="10" y="148"/>
                </a:cubicBezTo>
                <a:cubicBezTo>
                  <a:pt x="10" y="148"/>
                  <a:pt x="10" y="148"/>
                  <a:pt x="11" y="149"/>
                </a:cubicBezTo>
                <a:cubicBezTo>
                  <a:pt x="14" y="152"/>
                  <a:pt x="17" y="156"/>
                  <a:pt x="21" y="159"/>
                </a:cubicBezTo>
                <a:cubicBezTo>
                  <a:pt x="24" y="162"/>
                  <a:pt x="28" y="164"/>
                  <a:pt x="32" y="164"/>
                </a:cubicBezTo>
                <a:cubicBezTo>
                  <a:pt x="39" y="164"/>
                  <a:pt x="45" y="159"/>
                  <a:pt x="50" y="153"/>
                </a:cubicBezTo>
                <a:cubicBezTo>
                  <a:pt x="54" y="146"/>
                  <a:pt x="56" y="138"/>
                  <a:pt x="56" y="128"/>
                </a:cubicBezTo>
                <a:cubicBezTo>
                  <a:pt x="56" y="118"/>
                  <a:pt x="54" y="110"/>
                  <a:pt x="50" y="103"/>
                </a:cubicBezTo>
                <a:cubicBezTo>
                  <a:pt x="45" y="97"/>
                  <a:pt x="39" y="92"/>
                  <a:pt x="32" y="92"/>
                </a:cubicBezTo>
                <a:cubicBezTo>
                  <a:pt x="28" y="92"/>
                  <a:pt x="24" y="94"/>
                  <a:pt x="21" y="97"/>
                </a:cubicBezTo>
                <a:cubicBezTo>
                  <a:pt x="17" y="100"/>
                  <a:pt x="14" y="104"/>
                  <a:pt x="11" y="107"/>
                </a:cubicBezTo>
                <a:cubicBezTo>
                  <a:pt x="10" y="108"/>
                  <a:pt x="10" y="108"/>
                  <a:pt x="10" y="108"/>
                </a:cubicBezTo>
                <a:cubicBezTo>
                  <a:pt x="9" y="108"/>
                  <a:pt x="8" y="107"/>
                  <a:pt x="8" y="106"/>
                </a:cubicBezTo>
                <a:cubicBezTo>
                  <a:pt x="8" y="60"/>
                  <a:pt x="8" y="60"/>
                  <a:pt x="8" y="60"/>
                </a:cubicBezTo>
                <a:cubicBezTo>
                  <a:pt x="8" y="58"/>
                  <a:pt x="10" y="56"/>
                  <a:pt x="12" y="56"/>
                </a:cubicBezTo>
                <a:cubicBezTo>
                  <a:pt x="58" y="56"/>
                  <a:pt x="58" y="56"/>
                  <a:pt x="58" y="56"/>
                </a:cubicBezTo>
                <a:cubicBezTo>
                  <a:pt x="64" y="56"/>
                  <a:pt x="68" y="51"/>
                  <a:pt x="68" y="46"/>
                </a:cubicBezTo>
                <a:cubicBezTo>
                  <a:pt x="68" y="44"/>
                  <a:pt x="67" y="41"/>
                  <a:pt x="64" y="39"/>
                </a:cubicBezTo>
                <a:cubicBezTo>
                  <a:pt x="61" y="36"/>
                  <a:pt x="58" y="33"/>
                  <a:pt x="55" y="30"/>
                </a:cubicBezTo>
                <a:cubicBezTo>
                  <a:pt x="53" y="27"/>
                  <a:pt x="52" y="25"/>
                  <a:pt x="52" y="24"/>
                </a:cubicBezTo>
                <a:cubicBezTo>
                  <a:pt x="52" y="20"/>
                  <a:pt x="54" y="16"/>
                  <a:pt x="59" y="13"/>
                </a:cubicBezTo>
                <a:cubicBezTo>
                  <a:pt x="65" y="10"/>
                  <a:pt x="72" y="8"/>
                  <a:pt x="80" y="8"/>
                </a:cubicBezTo>
                <a:cubicBezTo>
                  <a:pt x="88" y="8"/>
                  <a:pt x="95" y="10"/>
                  <a:pt x="101" y="13"/>
                </a:cubicBezTo>
                <a:cubicBezTo>
                  <a:pt x="106" y="16"/>
                  <a:pt x="108" y="20"/>
                  <a:pt x="108" y="24"/>
                </a:cubicBezTo>
                <a:cubicBezTo>
                  <a:pt x="108" y="25"/>
                  <a:pt x="107" y="27"/>
                  <a:pt x="105" y="30"/>
                </a:cubicBezTo>
                <a:cubicBezTo>
                  <a:pt x="102" y="33"/>
                  <a:pt x="99" y="36"/>
                  <a:pt x="96" y="39"/>
                </a:cubicBezTo>
                <a:cubicBezTo>
                  <a:pt x="93" y="41"/>
                  <a:pt x="92" y="44"/>
                  <a:pt x="92" y="46"/>
                </a:cubicBezTo>
                <a:cubicBezTo>
                  <a:pt x="92" y="51"/>
                  <a:pt x="96" y="56"/>
                  <a:pt x="102" y="56"/>
                </a:cubicBezTo>
                <a:cubicBezTo>
                  <a:pt x="148" y="56"/>
                  <a:pt x="148" y="56"/>
                  <a:pt x="148" y="56"/>
                </a:cubicBezTo>
                <a:cubicBezTo>
                  <a:pt x="150" y="56"/>
                  <a:pt x="152" y="58"/>
                  <a:pt x="152" y="60"/>
                </a:cubicBezTo>
                <a:cubicBezTo>
                  <a:pt x="152" y="106"/>
                  <a:pt x="152" y="106"/>
                  <a:pt x="152" y="106"/>
                </a:cubicBezTo>
                <a:cubicBezTo>
                  <a:pt x="152" y="112"/>
                  <a:pt x="157" y="116"/>
                  <a:pt x="162" y="116"/>
                </a:cubicBezTo>
                <a:cubicBezTo>
                  <a:pt x="164" y="116"/>
                  <a:pt x="167" y="115"/>
                  <a:pt x="169" y="112"/>
                </a:cubicBezTo>
                <a:cubicBezTo>
                  <a:pt x="172" y="109"/>
                  <a:pt x="175" y="106"/>
                  <a:pt x="178" y="103"/>
                </a:cubicBezTo>
                <a:cubicBezTo>
                  <a:pt x="181" y="101"/>
                  <a:pt x="183" y="100"/>
                  <a:pt x="184" y="100"/>
                </a:cubicBezTo>
                <a:cubicBezTo>
                  <a:pt x="188" y="100"/>
                  <a:pt x="192" y="102"/>
                  <a:pt x="195" y="107"/>
                </a:cubicBezTo>
                <a:cubicBezTo>
                  <a:pt x="198" y="113"/>
                  <a:pt x="200" y="120"/>
                  <a:pt x="200" y="128"/>
                </a:cubicBezTo>
                <a:cubicBezTo>
                  <a:pt x="200" y="136"/>
                  <a:pt x="198" y="143"/>
                  <a:pt x="195" y="1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675" dirty="0"/>
          </a:p>
        </p:txBody>
      </p:sp>
      <p:grpSp>
        <p:nvGrpSpPr>
          <p:cNvPr id="39" name="Group 27">
            <a:extLst>
              <a:ext uri="{FF2B5EF4-FFF2-40B4-BE49-F238E27FC236}">
                <a16:creationId xmlns:a16="http://schemas.microsoft.com/office/drawing/2014/main" id="{6F662836-1118-814E-621E-68FAC0C9802C}"/>
              </a:ext>
            </a:extLst>
          </p:cNvPr>
          <p:cNvGrpSpPr>
            <a:grpSpLocks noChangeAspect="1"/>
          </p:cNvGrpSpPr>
          <p:nvPr/>
        </p:nvGrpSpPr>
        <p:grpSpPr bwMode="auto">
          <a:xfrm>
            <a:off x="6319680" y="4937490"/>
            <a:ext cx="540247" cy="260546"/>
            <a:chOff x="3659" y="2053"/>
            <a:chExt cx="361" cy="213"/>
          </a:xfrm>
          <a:solidFill>
            <a:schemeClr val="bg2"/>
          </a:solidFill>
        </p:grpSpPr>
        <p:sp>
          <p:nvSpPr>
            <p:cNvPr id="40" name="Freeform 28">
              <a:extLst>
                <a:ext uri="{FF2B5EF4-FFF2-40B4-BE49-F238E27FC236}">
                  <a16:creationId xmlns:a16="http://schemas.microsoft.com/office/drawing/2014/main" id="{ACB75092-2245-91A9-CE6C-C00FD66AF137}"/>
                </a:ext>
              </a:extLst>
            </p:cNvPr>
            <p:cNvSpPr>
              <a:spLocks/>
            </p:cNvSpPr>
            <p:nvPr/>
          </p:nvSpPr>
          <p:spPr bwMode="auto">
            <a:xfrm>
              <a:off x="3986" y="2100"/>
              <a:ext cx="10" cy="14"/>
            </a:xfrm>
            <a:custGeom>
              <a:avLst/>
              <a:gdLst>
                <a:gd name="T0" fmla="*/ 0 w 10"/>
                <a:gd name="T1" fmla="*/ 0 h 14"/>
                <a:gd name="T2" fmla="*/ 0 w 10"/>
                <a:gd name="T3" fmla="*/ 0 h 14"/>
                <a:gd name="T4" fmla="*/ 0 w 10"/>
                <a:gd name="T5" fmla="*/ 0 h 14"/>
                <a:gd name="T6" fmla="*/ 2 w 10"/>
                <a:gd name="T7" fmla="*/ 2 h 14"/>
                <a:gd name="T8" fmla="*/ 2 w 10"/>
                <a:gd name="T9" fmla="*/ 2 h 14"/>
                <a:gd name="T10" fmla="*/ 2 w 10"/>
                <a:gd name="T11" fmla="*/ 4 h 14"/>
                <a:gd name="T12" fmla="*/ 2 w 10"/>
                <a:gd name="T13" fmla="*/ 5 h 14"/>
                <a:gd name="T14" fmla="*/ 3 w 10"/>
                <a:gd name="T15" fmla="*/ 5 h 14"/>
                <a:gd name="T16" fmla="*/ 4 w 10"/>
                <a:gd name="T17" fmla="*/ 5 h 14"/>
                <a:gd name="T18" fmla="*/ 4 w 10"/>
                <a:gd name="T19" fmla="*/ 6 h 14"/>
                <a:gd name="T20" fmla="*/ 5 w 10"/>
                <a:gd name="T21" fmla="*/ 7 h 14"/>
                <a:gd name="T22" fmla="*/ 6 w 10"/>
                <a:gd name="T23" fmla="*/ 7 h 14"/>
                <a:gd name="T24" fmla="*/ 6 w 10"/>
                <a:gd name="T25" fmla="*/ 9 h 14"/>
                <a:gd name="T26" fmla="*/ 6 w 10"/>
                <a:gd name="T27" fmla="*/ 10 h 14"/>
                <a:gd name="T28" fmla="*/ 6 w 10"/>
                <a:gd name="T29" fmla="*/ 11 h 14"/>
                <a:gd name="T30" fmla="*/ 8 w 10"/>
                <a:gd name="T31" fmla="*/ 12 h 14"/>
                <a:gd name="T32" fmla="*/ 8 w 10"/>
                <a:gd name="T33" fmla="*/ 13 h 14"/>
                <a:gd name="T34" fmla="*/ 8 w 10"/>
                <a:gd name="T35" fmla="*/ 14 h 14"/>
                <a:gd name="T36" fmla="*/ 9 w 10"/>
                <a:gd name="T37" fmla="*/ 14 h 14"/>
                <a:gd name="T38" fmla="*/ 10 w 10"/>
                <a:gd name="T39" fmla="*/ 14 h 14"/>
                <a:gd name="T40" fmla="*/ 10 w 10"/>
                <a:gd name="T41" fmla="*/ 14 h 14"/>
                <a:gd name="T42" fmla="*/ 10 w 10"/>
                <a:gd name="T43" fmla="*/ 13 h 14"/>
                <a:gd name="T44" fmla="*/ 10 w 10"/>
                <a:gd name="T45" fmla="*/ 13 h 14"/>
                <a:gd name="T46" fmla="*/ 10 w 10"/>
                <a:gd name="T47" fmla="*/ 13 h 14"/>
                <a:gd name="T48" fmla="*/ 9 w 10"/>
                <a:gd name="T49" fmla="*/ 12 h 14"/>
                <a:gd name="T50" fmla="*/ 8 w 10"/>
                <a:gd name="T51" fmla="*/ 11 h 14"/>
                <a:gd name="T52" fmla="*/ 8 w 10"/>
                <a:gd name="T53" fmla="*/ 11 h 14"/>
                <a:gd name="T54" fmla="*/ 8 w 10"/>
                <a:gd name="T55" fmla="*/ 9 h 14"/>
                <a:gd name="T56" fmla="*/ 8 w 10"/>
                <a:gd name="T57" fmla="*/ 10 h 14"/>
                <a:gd name="T58" fmla="*/ 8 w 10"/>
                <a:gd name="T59" fmla="*/ 10 h 14"/>
                <a:gd name="T60" fmla="*/ 9 w 10"/>
                <a:gd name="T61" fmla="*/ 11 h 14"/>
                <a:gd name="T62" fmla="*/ 9 w 10"/>
                <a:gd name="T63" fmla="*/ 10 h 14"/>
                <a:gd name="T64" fmla="*/ 9 w 10"/>
                <a:gd name="T65" fmla="*/ 9 h 14"/>
                <a:gd name="T66" fmla="*/ 8 w 10"/>
                <a:gd name="T67" fmla="*/ 9 h 14"/>
                <a:gd name="T68" fmla="*/ 8 w 10"/>
                <a:gd name="T69" fmla="*/ 8 h 14"/>
                <a:gd name="T70" fmla="*/ 7 w 10"/>
                <a:gd name="T71" fmla="*/ 7 h 14"/>
                <a:gd name="T72" fmla="*/ 6 w 10"/>
                <a:gd name="T73" fmla="*/ 6 h 14"/>
                <a:gd name="T74" fmla="*/ 5 w 10"/>
                <a:gd name="T75" fmla="*/ 5 h 14"/>
                <a:gd name="T76" fmla="*/ 4 w 10"/>
                <a:gd name="T77" fmla="*/ 4 h 14"/>
                <a:gd name="T78" fmla="*/ 4 w 10"/>
                <a:gd name="T79" fmla="*/ 3 h 14"/>
                <a:gd name="T80" fmla="*/ 4 w 10"/>
                <a:gd name="T81" fmla="*/ 2 h 14"/>
                <a:gd name="T82" fmla="*/ 2 w 10"/>
                <a:gd name="T83" fmla="*/ 2 h 14"/>
                <a:gd name="T84" fmla="*/ 2 w 10"/>
                <a:gd name="T85" fmla="*/ 1 h 14"/>
                <a:gd name="T86" fmla="*/ 1 w 10"/>
                <a:gd name="T87" fmla="*/ 0 h 14"/>
                <a:gd name="T88" fmla="*/ 0 w 10"/>
                <a:gd name="T8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 h="14">
                  <a:moveTo>
                    <a:pt x="0" y="0"/>
                  </a:moveTo>
                  <a:lnTo>
                    <a:pt x="0" y="0"/>
                  </a:lnTo>
                  <a:lnTo>
                    <a:pt x="0" y="0"/>
                  </a:lnTo>
                  <a:lnTo>
                    <a:pt x="2" y="2"/>
                  </a:lnTo>
                  <a:lnTo>
                    <a:pt x="2" y="2"/>
                  </a:lnTo>
                  <a:lnTo>
                    <a:pt x="2" y="4"/>
                  </a:lnTo>
                  <a:lnTo>
                    <a:pt x="2" y="5"/>
                  </a:lnTo>
                  <a:lnTo>
                    <a:pt x="3" y="5"/>
                  </a:lnTo>
                  <a:lnTo>
                    <a:pt x="4" y="5"/>
                  </a:lnTo>
                  <a:lnTo>
                    <a:pt x="4" y="6"/>
                  </a:lnTo>
                  <a:lnTo>
                    <a:pt x="5" y="7"/>
                  </a:lnTo>
                  <a:lnTo>
                    <a:pt x="6" y="7"/>
                  </a:lnTo>
                  <a:lnTo>
                    <a:pt x="6" y="9"/>
                  </a:lnTo>
                  <a:lnTo>
                    <a:pt x="6" y="10"/>
                  </a:lnTo>
                  <a:lnTo>
                    <a:pt x="6" y="11"/>
                  </a:lnTo>
                  <a:lnTo>
                    <a:pt x="8" y="12"/>
                  </a:lnTo>
                  <a:lnTo>
                    <a:pt x="8" y="13"/>
                  </a:lnTo>
                  <a:lnTo>
                    <a:pt x="8" y="14"/>
                  </a:lnTo>
                  <a:lnTo>
                    <a:pt x="9" y="14"/>
                  </a:lnTo>
                  <a:lnTo>
                    <a:pt x="10" y="14"/>
                  </a:lnTo>
                  <a:lnTo>
                    <a:pt x="10" y="14"/>
                  </a:lnTo>
                  <a:lnTo>
                    <a:pt x="10" y="13"/>
                  </a:lnTo>
                  <a:lnTo>
                    <a:pt x="10" y="13"/>
                  </a:lnTo>
                  <a:lnTo>
                    <a:pt x="10" y="13"/>
                  </a:lnTo>
                  <a:lnTo>
                    <a:pt x="9" y="12"/>
                  </a:lnTo>
                  <a:lnTo>
                    <a:pt x="8" y="11"/>
                  </a:lnTo>
                  <a:lnTo>
                    <a:pt x="8" y="11"/>
                  </a:lnTo>
                  <a:lnTo>
                    <a:pt x="8" y="9"/>
                  </a:lnTo>
                  <a:lnTo>
                    <a:pt x="8" y="10"/>
                  </a:lnTo>
                  <a:lnTo>
                    <a:pt x="8" y="10"/>
                  </a:lnTo>
                  <a:lnTo>
                    <a:pt x="9" y="11"/>
                  </a:lnTo>
                  <a:lnTo>
                    <a:pt x="9" y="10"/>
                  </a:lnTo>
                  <a:lnTo>
                    <a:pt x="9" y="9"/>
                  </a:lnTo>
                  <a:lnTo>
                    <a:pt x="8" y="9"/>
                  </a:lnTo>
                  <a:lnTo>
                    <a:pt x="8" y="8"/>
                  </a:lnTo>
                  <a:lnTo>
                    <a:pt x="7" y="7"/>
                  </a:lnTo>
                  <a:lnTo>
                    <a:pt x="6" y="6"/>
                  </a:lnTo>
                  <a:lnTo>
                    <a:pt x="5" y="5"/>
                  </a:lnTo>
                  <a:lnTo>
                    <a:pt x="4" y="4"/>
                  </a:lnTo>
                  <a:lnTo>
                    <a:pt x="4" y="3"/>
                  </a:lnTo>
                  <a:lnTo>
                    <a:pt x="4" y="2"/>
                  </a:lnTo>
                  <a:lnTo>
                    <a:pt x="2" y="2"/>
                  </a:lnTo>
                  <a:lnTo>
                    <a:pt x="2"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1" name="Freeform 29">
              <a:extLst>
                <a:ext uri="{FF2B5EF4-FFF2-40B4-BE49-F238E27FC236}">
                  <a16:creationId xmlns:a16="http://schemas.microsoft.com/office/drawing/2014/main" id="{D8BB9F36-DAD5-94EA-CB4B-478D49B4DA6D}"/>
                </a:ext>
              </a:extLst>
            </p:cNvPr>
            <p:cNvSpPr>
              <a:spLocks/>
            </p:cNvSpPr>
            <p:nvPr/>
          </p:nvSpPr>
          <p:spPr bwMode="auto">
            <a:xfrm>
              <a:off x="3986" y="2100"/>
              <a:ext cx="10" cy="14"/>
            </a:xfrm>
            <a:custGeom>
              <a:avLst/>
              <a:gdLst>
                <a:gd name="T0" fmla="*/ 0 w 10"/>
                <a:gd name="T1" fmla="*/ 0 h 14"/>
                <a:gd name="T2" fmla="*/ 0 w 10"/>
                <a:gd name="T3" fmla="*/ 0 h 14"/>
                <a:gd name="T4" fmla="*/ 0 w 10"/>
                <a:gd name="T5" fmla="*/ 0 h 14"/>
                <a:gd name="T6" fmla="*/ 2 w 10"/>
                <a:gd name="T7" fmla="*/ 2 h 14"/>
                <a:gd name="T8" fmla="*/ 2 w 10"/>
                <a:gd name="T9" fmla="*/ 2 h 14"/>
                <a:gd name="T10" fmla="*/ 2 w 10"/>
                <a:gd name="T11" fmla="*/ 4 h 14"/>
                <a:gd name="T12" fmla="*/ 2 w 10"/>
                <a:gd name="T13" fmla="*/ 5 h 14"/>
                <a:gd name="T14" fmla="*/ 3 w 10"/>
                <a:gd name="T15" fmla="*/ 5 h 14"/>
                <a:gd name="T16" fmla="*/ 4 w 10"/>
                <a:gd name="T17" fmla="*/ 5 h 14"/>
                <a:gd name="T18" fmla="*/ 4 w 10"/>
                <a:gd name="T19" fmla="*/ 6 h 14"/>
                <a:gd name="T20" fmla="*/ 5 w 10"/>
                <a:gd name="T21" fmla="*/ 7 h 14"/>
                <a:gd name="T22" fmla="*/ 6 w 10"/>
                <a:gd name="T23" fmla="*/ 7 h 14"/>
                <a:gd name="T24" fmla="*/ 6 w 10"/>
                <a:gd name="T25" fmla="*/ 9 h 14"/>
                <a:gd name="T26" fmla="*/ 6 w 10"/>
                <a:gd name="T27" fmla="*/ 10 h 14"/>
                <a:gd name="T28" fmla="*/ 6 w 10"/>
                <a:gd name="T29" fmla="*/ 11 h 14"/>
                <a:gd name="T30" fmla="*/ 8 w 10"/>
                <a:gd name="T31" fmla="*/ 12 h 14"/>
                <a:gd name="T32" fmla="*/ 8 w 10"/>
                <a:gd name="T33" fmla="*/ 13 h 14"/>
                <a:gd name="T34" fmla="*/ 8 w 10"/>
                <a:gd name="T35" fmla="*/ 14 h 14"/>
                <a:gd name="T36" fmla="*/ 9 w 10"/>
                <a:gd name="T37" fmla="*/ 14 h 14"/>
                <a:gd name="T38" fmla="*/ 10 w 10"/>
                <a:gd name="T39" fmla="*/ 14 h 14"/>
                <a:gd name="T40" fmla="*/ 10 w 10"/>
                <a:gd name="T41" fmla="*/ 14 h 14"/>
                <a:gd name="T42" fmla="*/ 10 w 10"/>
                <a:gd name="T43" fmla="*/ 13 h 14"/>
                <a:gd name="T44" fmla="*/ 10 w 10"/>
                <a:gd name="T45" fmla="*/ 13 h 14"/>
                <a:gd name="T46" fmla="*/ 10 w 10"/>
                <a:gd name="T47" fmla="*/ 13 h 14"/>
                <a:gd name="T48" fmla="*/ 9 w 10"/>
                <a:gd name="T49" fmla="*/ 12 h 14"/>
                <a:gd name="T50" fmla="*/ 8 w 10"/>
                <a:gd name="T51" fmla="*/ 11 h 14"/>
                <a:gd name="T52" fmla="*/ 8 w 10"/>
                <a:gd name="T53" fmla="*/ 11 h 14"/>
                <a:gd name="T54" fmla="*/ 8 w 10"/>
                <a:gd name="T55" fmla="*/ 9 h 14"/>
                <a:gd name="T56" fmla="*/ 8 w 10"/>
                <a:gd name="T57" fmla="*/ 10 h 14"/>
                <a:gd name="T58" fmla="*/ 8 w 10"/>
                <a:gd name="T59" fmla="*/ 10 h 14"/>
                <a:gd name="T60" fmla="*/ 9 w 10"/>
                <a:gd name="T61" fmla="*/ 11 h 14"/>
                <a:gd name="T62" fmla="*/ 9 w 10"/>
                <a:gd name="T63" fmla="*/ 10 h 14"/>
                <a:gd name="T64" fmla="*/ 9 w 10"/>
                <a:gd name="T65" fmla="*/ 9 h 14"/>
                <a:gd name="T66" fmla="*/ 8 w 10"/>
                <a:gd name="T67" fmla="*/ 9 h 14"/>
                <a:gd name="T68" fmla="*/ 8 w 10"/>
                <a:gd name="T69" fmla="*/ 8 h 14"/>
                <a:gd name="T70" fmla="*/ 7 w 10"/>
                <a:gd name="T71" fmla="*/ 7 h 14"/>
                <a:gd name="T72" fmla="*/ 6 w 10"/>
                <a:gd name="T73" fmla="*/ 6 h 14"/>
                <a:gd name="T74" fmla="*/ 5 w 10"/>
                <a:gd name="T75" fmla="*/ 5 h 14"/>
                <a:gd name="T76" fmla="*/ 4 w 10"/>
                <a:gd name="T77" fmla="*/ 4 h 14"/>
                <a:gd name="T78" fmla="*/ 4 w 10"/>
                <a:gd name="T79" fmla="*/ 3 h 14"/>
                <a:gd name="T80" fmla="*/ 4 w 10"/>
                <a:gd name="T81" fmla="*/ 2 h 14"/>
                <a:gd name="T82" fmla="*/ 2 w 10"/>
                <a:gd name="T83" fmla="*/ 2 h 14"/>
                <a:gd name="T84" fmla="*/ 2 w 10"/>
                <a:gd name="T85" fmla="*/ 1 h 14"/>
                <a:gd name="T86" fmla="*/ 1 w 10"/>
                <a:gd name="T87" fmla="*/ 0 h 14"/>
                <a:gd name="T88" fmla="*/ 0 w 10"/>
                <a:gd name="T8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 h="14">
                  <a:moveTo>
                    <a:pt x="0" y="0"/>
                  </a:moveTo>
                  <a:lnTo>
                    <a:pt x="0" y="0"/>
                  </a:lnTo>
                  <a:lnTo>
                    <a:pt x="0" y="0"/>
                  </a:lnTo>
                  <a:lnTo>
                    <a:pt x="2" y="2"/>
                  </a:lnTo>
                  <a:lnTo>
                    <a:pt x="2" y="2"/>
                  </a:lnTo>
                  <a:lnTo>
                    <a:pt x="2" y="4"/>
                  </a:lnTo>
                  <a:lnTo>
                    <a:pt x="2" y="5"/>
                  </a:lnTo>
                  <a:lnTo>
                    <a:pt x="3" y="5"/>
                  </a:lnTo>
                  <a:lnTo>
                    <a:pt x="4" y="5"/>
                  </a:lnTo>
                  <a:lnTo>
                    <a:pt x="4" y="6"/>
                  </a:lnTo>
                  <a:lnTo>
                    <a:pt x="5" y="7"/>
                  </a:lnTo>
                  <a:lnTo>
                    <a:pt x="6" y="7"/>
                  </a:lnTo>
                  <a:lnTo>
                    <a:pt x="6" y="9"/>
                  </a:lnTo>
                  <a:lnTo>
                    <a:pt x="6" y="10"/>
                  </a:lnTo>
                  <a:lnTo>
                    <a:pt x="6" y="11"/>
                  </a:lnTo>
                  <a:lnTo>
                    <a:pt x="8" y="12"/>
                  </a:lnTo>
                  <a:lnTo>
                    <a:pt x="8" y="13"/>
                  </a:lnTo>
                  <a:lnTo>
                    <a:pt x="8" y="14"/>
                  </a:lnTo>
                  <a:lnTo>
                    <a:pt x="9" y="14"/>
                  </a:lnTo>
                  <a:lnTo>
                    <a:pt x="10" y="14"/>
                  </a:lnTo>
                  <a:lnTo>
                    <a:pt x="10" y="14"/>
                  </a:lnTo>
                  <a:lnTo>
                    <a:pt x="10" y="13"/>
                  </a:lnTo>
                  <a:lnTo>
                    <a:pt x="10" y="13"/>
                  </a:lnTo>
                  <a:lnTo>
                    <a:pt x="10" y="13"/>
                  </a:lnTo>
                  <a:lnTo>
                    <a:pt x="9" y="12"/>
                  </a:lnTo>
                  <a:lnTo>
                    <a:pt x="8" y="11"/>
                  </a:lnTo>
                  <a:lnTo>
                    <a:pt x="8" y="11"/>
                  </a:lnTo>
                  <a:lnTo>
                    <a:pt x="8" y="9"/>
                  </a:lnTo>
                  <a:lnTo>
                    <a:pt x="8" y="10"/>
                  </a:lnTo>
                  <a:lnTo>
                    <a:pt x="8" y="10"/>
                  </a:lnTo>
                  <a:lnTo>
                    <a:pt x="9" y="11"/>
                  </a:lnTo>
                  <a:lnTo>
                    <a:pt x="9" y="10"/>
                  </a:lnTo>
                  <a:lnTo>
                    <a:pt x="9" y="9"/>
                  </a:lnTo>
                  <a:lnTo>
                    <a:pt x="8" y="9"/>
                  </a:lnTo>
                  <a:lnTo>
                    <a:pt x="8" y="8"/>
                  </a:lnTo>
                  <a:lnTo>
                    <a:pt x="7" y="7"/>
                  </a:lnTo>
                  <a:lnTo>
                    <a:pt x="6" y="6"/>
                  </a:lnTo>
                  <a:lnTo>
                    <a:pt x="5" y="5"/>
                  </a:lnTo>
                  <a:lnTo>
                    <a:pt x="4" y="4"/>
                  </a:lnTo>
                  <a:lnTo>
                    <a:pt x="4" y="3"/>
                  </a:lnTo>
                  <a:lnTo>
                    <a:pt x="4" y="2"/>
                  </a:lnTo>
                  <a:lnTo>
                    <a:pt x="2" y="2"/>
                  </a:lnTo>
                  <a:lnTo>
                    <a:pt x="2" y="1"/>
                  </a:lnTo>
                  <a:lnTo>
                    <a:pt x="1"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2" name="Freeform 30">
              <a:extLst>
                <a:ext uri="{FF2B5EF4-FFF2-40B4-BE49-F238E27FC236}">
                  <a16:creationId xmlns:a16="http://schemas.microsoft.com/office/drawing/2014/main" id="{B31D1A60-12E9-EDBC-958F-00E838E2A00C}"/>
                </a:ext>
              </a:extLst>
            </p:cNvPr>
            <p:cNvSpPr>
              <a:spLocks/>
            </p:cNvSpPr>
            <p:nvPr/>
          </p:nvSpPr>
          <p:spPr bwMode="auto">
            <a:xfrm>
              <a:off x="3994" y="2115"/>
              <a:ext cx="7" cy="6"/>
            </a:xfrm>
            <a:custGeom>
              <a:avLst/>
              <a:gdLst>
                <a:gd name="T0" fmla="*/ 1 w 7"/>
                <a:gd name="T1" fmla="*/ 0 h 6"/>
                <a:gd name="T2" fmla="*/ 0 w 7"/>
                <a:gd name="T3" fmla="*/ 0 h 6"/>
                <a:gd name="T4" fmla="*/ 0 w 7"/>
                <a:gd name="T5" fmla="*/ 0 h 6"/>
                <a:gd name="T6" fmla="*/ 1 w 7"/>
                <a:gd name="T7" fmla="*/ 1 h 6"/>
                <a:gd name="T8" fmla="*/ 1 w 7"/>
                <a:gd name="T9" fmla="*/ 2 h 6"/>
                <a:gd name="T10" fmla="*/ 1 w 7"/>
                <a:gd name="T11" fmla="*/ 3 h 6"/>
                <a:gd name="T12" fmla="*/ 0 w 7"/>
                <a:gd name="T13" fmla="*/ 3 h 6"/>
                <a:gd name="T14" fmla="*/ 0 w 7"/>
                <a:gd name="T15" fmla="*/ 4 h 6"/>
                <a:gd name="T16" fmla="*/ 0 w 7"/>
                <a:gd name="T17" fmla="*/ 4 h 6"/>
                <a:gd name="T18" fmla="*/ 0 w 7"/>
                <a:gd name="T19" fmla="*/ 5 h 6"/>
                <a:gd name="T20" fmla="*/ 1 w 7"/>
                <a:gd name="T21" fmla="*/ 6 h 6"/>
                <a:gd name="T22" fmla="*/ 2 w 7"/>
                <a:gd name="T23" fmla="*/ 5 h 6"/>
                <a:gd name="T24" fmla="*/ 2 w 7"/>
                <a:gd name="T25" fmla="*/ 5 h 6"/>
                <a:gd name="T26" fmla="*/ 2 w 7"/>
                <a:gd name="T27" fmla="*/ 5 h 6"/>
                <a:gd name="T28" fmla="*/ 2 w 7"/>
                <a:gd name="T29" fmla="*/ 5 h 6"/>
                <a:gd name="T30" fmla="*/ 3 w 7"/>
                <a:gd name="T31" fmla="*/ 4 h 6"/>
                <a:gd name="T32" fmla="*/ 4 w 7"/>
                <a:gd name="T33" fmla="*/ 5 h 6"/>
                <a:gd name="T34" fmla="*/ 4 w 7"/>
                <a:gd name="T35" fmla="*/ 5 h 6"/>
                <a:gd name="T36" fmla="*/ 4 w 7"/>
                <a:gd name="T37" fmla="*/ 5 h 6"/>
                <a:gd name="T38" fmla="*/ 5 w 7"/>
                <a:gd name="T39" fmla="*/ 5 h 6"/>
                <a:gd name="T40" fmla="*/ 6 w 7"/>
                <a:gd name="T41" fmla="*/ 4 h 6"/>
                <a:gd name="T42" fmla="*/ 6 w 7"/>
                <a:gd name="T43" fmla="*/ 4 h 6"/>
                <a:gd name="T44" fmla="*/ 7 w 7"/>
                <a:gd name="T45" fmla="*/ 3 h 6"/>
                <a:gd name="T46" fmla="*/ 6 w 7"/>
                <a:gd name="T47" fmla="*/ 2 h 6"/>
                <a:gd name="T48" fmla="*/ 6 w 7"/>
                <a:gd name="T49" fmla="*/ 1 h 6"/>
                <a:gd name="T50" fmla="*/ 5 w 7"/>
                <a:gd name="T51" fmla="*/ 1 h 6"/>
                <a:gd name="T52" fmla="*/ 4 w 7"/>
                <a:gd name="T53" fmla="*/ 2 h 6"/>
                <a:gd name="T54" fmla="*/ 4 w 7"/>
                <a:gd name="T55" fmla="*/ 2 h 6"/>
                <a:gd name="T56" fmla="*/ 2 w 7"/>
                <a:gd name="T57" fmla="*/ 1 h 6"/>
                <a:gd name="T58" fmla="*/ 2 w 7"/>
                <a:gd name="T59" fmla="*/ 0 h 6"/>
                <a:gd name="T60" fmla="*/ 1 w 7"/>
                <a:gd name="T6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6">
                  <a:moveTo>
                    <a:pt x="1" y="0"/>
                  </a:moveTo>
                  <a:lnTo>
                    <a:pt x="0" y="0"/>
                  </a:lnTo>
                  <a:lnTo>
                    <a:pt x="0" y="0"/>
                  </a:lnTo>
                  <a:lnTo>
                    <a:pt x="1" y="1"/>
                  </a:lnTo>
                  <a:lnTo>
                    <a:pt x="1" y="2"/>
                  </a:lnTo>
                  <a:lnTo>
                    <a:pt x="1" y="3"/>
                  </a:lnTo>
                  <a:lnTo>
                    <a:pt x="0" y="3"/>
                  </a:lnTo>
                  <a:lnTo>
                    <a:pt x="0" y="4"/>
                  </a:lnTo>
                  <a:lnTo>
                    <a:pt x="0" y="4"/>
                  </a:lnTo>
                  <a:lnTo>
                    <a:pt x="0" y="5"/>
                  </a:lnTo>
                  <a:lnTo>
                    <a:pt x="1" y="6"/>
                  </a:lnTo>
                  <a:lnTo>
                    <a:pt x="2" y="5"/>
                  </a:lnTo>
                  <a:lnTo>
                    <a:pt x="2" y="5"/>
                  </a:lnTo>
                  <a:lnTo>
                    <a:pt x="2" y="5"/>
                  </a:lnTo>
                  <a:lnTo>
                    <a:pt x="2" y="5"/>
                  </a:lnTo>
                  <a:lnTo>
                    <a:pt x="3" y="4"/>
                  </a:lnTo>
                  <a:lnTo>
                    <a:pt x="4" y="5"/>
                  </a:lnTo>
                  <a:lnTo>
                    <a:pt x="4" y="5"/>
                  </a:lnTo>
                  <a:lnTo>
                    <a:pt x="4" y="5"/>
                  </a:lnTo>
                  <a:lnTo>
                    <a:pt x="5" y="5"/>
                  </a:lnTo>
                  <a:lnTo>
                    <a:pt x="6" y="4"/>
                  </a:lnTo>
                  <a:lnTo>
                    <a:pt x="6" y="4"/>
                  </a:lnTo>
                  <a:lnTo>
                    <a:pt x="7" y="3"/>
                  </a:lnTo>
                  <a:lnTo>
                    <a:pt x="6" y="2"/>
                  </a:lnTo>
                  <a:lnTo>
                    <a:pt x="6" y="1"/>
                  </a:lnTo>
                  <a:lnTo>
                    <a:pt x="5" y="1"/>
                  </a:lnTo>
                  <a:lnTo>
                    <a:pt x="4" y="2"/>
                  </a:lnTo>
                  <a:lnTo>
                    <a:pt x="4" y="2"/>
                  </a:lnTo>
                  <a:lnTo>
                    <a:pt x="2" y="1"/>
                  </a:lnTo>
                  <a:lnTo>
                    <a:pt x="2"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3" name="Freeform 31">
              <a:extLst>
                <a:ext uri="{FF2B5EF4-FFF2-40B4-BE49-F238E27FC236}">
                  <a16:creationId xmlns:a16="http://schemas.microsoft.com/office/drawing/2014/main" id="{F62688AF-9B37-3D1D-87F7-883591E35723}"/>
                </a:ext>
              </a:extLst>
            </p:cNvPr>
            <p:cNvSpPr>
              <a:spLocks/>
            </p:cNvSpPr>
            <p:nvPr/>
          </p:nvSpPr>
          <p:spPr bwMode="auto">
            <a:xfrm>
              <a:off x="3994" y="2115"/>
              <a:ext cx="7" cy="6"/>
            </a:xfrm>
            <a:custGeom>
              <a:avLst/>
              <a:gdLst>
                <a:gd name="T0" fmla="*/ 1 w 7"/>
                <a:gd name="T1" fmla="*/ 0 h 6"/>
                <a:gd name="T2" fmla="*/ 0 w 7"/>
                <a:gd name="T3" fmla="*/ 0 h 6"/>
                <a:gd name="T4" fmla="*/ 0 w 7"/>
                <a:gd name="T5" fmla="*/ 0 h 6"/>
                <a:gd name="T6" fmla="*/ 1 w 7"/>
                <a:gd name="T7" fmla="*/ 1 h 6"/>
                <a:gd name="T8" fmla="*/ 1 w 7"/>
                <a:gd name="T9" fmla="*/ 2 h 6"/>
                <a:gd name="T10" fmla="*/ 1 w 7"/>
                <a:gd name="T11" fmla="*/ 3 h 6"/>
                <a:gd name="T12" fmla="*/ 0 w 7"/>
                <a:gd name="T13" fmla="*/ 3 h 6"/>
                <a:gd name="T14" fmla="*/ 0 w 7"/>
                <a:gd name="T15" fmla="*/ 4 h 6"/>
                <a:gd name="T16" fmla="*/ 0 w 7"/>
                <a:gd name="T17" fmla="*/ 4 h 6"/>
                <a:gd name="T18" fmla="*/ 0 w 7"/>
                <a:gd name="T19" fmla="*/ 5 h 6"/>
                <a:gd name="T20" fmla="*/ 1 w 7"/>
                <a:gd name="T21" fmla="*/ 6 h 6"/>
                <a:gd name="T22" fmla="*/ 2 w 7"/>
                <a:gd name="T23" fmla="*/ 5 h 6"/>
                <a:gd name="T24" fmla="*/ 2 w 7"/>
                <a:gd name="T25" fmla="*/ 5 h 6"/>
                <a:gd name="T26" fmla="*/ 2 w 7"/>
                <a:gd name="T27" fmla="*/ 5 h 6"/>
                <a:gd name="T28" fmla="*/ 2 w 7"/>
                <a:gd name="T29" fmla="*/ 5 h 6"/>
                <a:gd name="T30" fmla="*/ 3 w 7"/>
                <a:gd name="T31" fmla="*/ 4 h 6"/>
                <a:gd name="T32" fmla="*/ 4 w 7"/>
                <a:gd name="T33" fmla="*/ 5 h 6"/>
                <a:gd name="T34" fmla="*/ 4 w 7"/>
                <a:gd name="T35" fmla="*/ 5 h 6"/>
                <a:gd name="T36" fmla="*/ 4 w 7"/>
                <a:gd name="T37" fmla="*/ 5 h 6"/>
                <a:gd name="T38" fmla="*/ 5 w 7"/>
                <a:gd name="T39" fmla="*/ 5 h 6"/>
                <a:gd name="T40" fmla="*/ 6 w 7"/>
                <a:gd name="T41" fmla="*/ 4 h 6"/>
                <a:gd name="T42" fmla="*/ 6 w 7"/>
                <a:gd name="T43" fmla="*/ 4 h 6"/>
                <a:gd name="T44" fmla="*/ 7 w 7"/>
                <a:gd name="T45" fmla="*/ 3 h 6"/>
                <a:gd name="T46" fmla="*/ 6 w 7"/>
                <a:gd name="T47" fmla="*/ 2 h 6"/>
                <a:gd name="T48" fmla="*/ 6 w 7"/>
                <a:gd name="T49" fmla="*/ 1 h 6"/>
                <a:gd name="T50" fmla="*/ 5 w 7"/>
                <a:gd name="T51" fmla="*/ 1 h 6"/>
                <a:gd name="T52" fmla="*/ 4 w 7"/>
                <a:gd name="T53" fmla="*/ 2 h 6"/>
                <a:gd name="T54" fmla="*/ 4 w 7"/>
                <a:gd name="T55" fmla="*/ 2 h 6"/>
                <a:gd name="T56" fmla="*/ 2 w 7"/>
                <a:gd name="T57" fmla="*/ 1 h 6"/>
                <a:gd name="T58" fmla="*/ 2 w 7"/>
                <a:gd name="T59" fmla="*/ 0 h 6"/>
                <a:gd name="T60" fmla="*/ 1 w 7"/>
                <a:gd name="T6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6">
                  <a:moveTo>
                    <a:pt x="1" y="0"/>
                  </a:moveTo>
                  <a:lnTo>
                    <a:pt x="0" y="0"/>
                  </a:lnTo>
                  <a:lnTo>
                    <a:pt x="0" y="0"/>
                  </a:lnTo>
                  <a:lnTo>
                    <a:pt x="1" y="1"/>
                  </a:lnTo>
                  <a:lnTo>
                    <a:pt x="1" y="2"/>
                  </a:lnTo>
                  <a:lnTo>
                    <a:pt x="1" y="3"/>
                  </a:lnTo>
                  <a:lnTo>
                    <a:pt x="0" y="3"/>
                  </a:lnTo>
                  <a:lnTo>
                    <a:pt x="0" y="4"/>
                  </a:lnTo>
                  <a:lnTo>
                    <a:pt x="0" y="4"/>
                  </a:lnTo>
                  <a:lnTo>
                    <a:pt x="0" y="5"/>
                  </a:lnTo>
                  <a:lnTo>
                    <a:pt x="1" y="6"/>
                  </a:lnTo>
                  <a:lnTo>
                    <a:pt x="2" y="5"/>
                  </a:lnTo>
                  <a:lnTo>
                    <a:pt x="2" y="5"/>
                  </a:lnTo>
                  <a:lnTo>
                    <a:pt x="2" y="5"/>
                  </a:lnTo>
                  <a:lnTo>
                    <a:pt x="2" y="5"/>
                  </a:lnTo>
                  <a:lnTo>
                    <a:pt x="3" y="4"/>
                  </a:lnTo>
                  <a:lnTo>
                    <a:pt x="4" y="5"/>
                  </a:lnTo>
                  <a:lnTo>
                    <a:pt x="4" y="5"/>
                  </a:lnTo>
                  <a:lnTo>
                    <a:pt x="4" y="5"/>
                  </a:lnTo>
                  <a:lnTo>
                    <a:pt x="5" y="5"/>
                  </a:lnTo>
                  <a:lnTo>
                    <a:pt x="6" y="4"/>
                  </a:lnTo>
                  <a:lnTo>
                    <a:pt x="6" y="4"/>
                  </a:lnTo>
                  <a:lnTo>
                    <a:pt x="7" y="3"/>
                  </a:lnTo>
                  <a:lnTo>
                    <a:pt x="6" y="2"/>
                  </a:lnTo>
                  <a:lnTo>
                    <a:pt x="6" y="1"/>
                  </a:lnTo>
                  <a:lnTo>
                    <a:pt x="5" y="1"/>
                  </a:lnTo>
                  <a:lnTo>
                    <a:pt x="4" y="2"/>
                  </a:lnTo>
                  <a:lnTo>
                    <a:pt x="4" y="2"/>
                  </a:lnTo>
                  <a:lnTo>
                    <a:pt x="2" y="1"/>
                  </a:lnTo>
                  <a:lnTo>
                    <a:pt x="2" y="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4" name="Freeform 32">
              <a:extLst>
                <a:ext uri="{FF2B5EF4-FFF2-40B4-BE49-F238E27FC236}">
                  <a16:creationId xmlns:a16="http://schemas.microsoft.com/office/drawing/2014/main" id="{44D3FB39-7304-F07C-D8D8-7DCC9ED2C294}"/>
                </a:ext>
              </a:extLst>
            </p:cNvPr>
            <p:cNvSpPr>
              <a:spLocks/>
            </p:cNvSpPr>
            <p:nvPr/>
          </p:nvSpPr>
          <p:spPr bwMode="auto">
            <a:xfrm>
              <a:off x="3987" y="2121"/>
              <a:ext cx="13" cy="17"/>
            </a:xfrm>
            <a:custGeom>
              <a:avLst/>
              <a:gdLst>
                <a:gd name="T0" fmla="*/ 9 w 13"/>
                <a:gd name="T1" fmla="*/ 1 h 17"/>
                <a:gd name="T2" fmla="*/ 9 w 13"/>
                <a:gd name="T3" fmla="*/ 2 h 17"/>
                <a:gd name="T4" fmla="*/ 9 w 13"/>
                <a:gd name="T5" fmla="*/ 4 h 17"/>
                <a:gd name="T6" fmla="*/ 9 w 13"/>
                <a:gd name="T7" fmla="*/ 7 h 17"/>
                <a:gd name="T8" fmla="*/ 8 w 13"/>
                <a:gd name="T9" fmla="*/ 7 h 17"/>
                <a:gd name="T10" fmla="*/ 7 w 13"/>
                <a:gd name="T11" fmla="*/ 7 h 17"/>
                <a:gd name="T12" fmla="*/ 7 w 13"/>
                <a:gd name="T13" fmla="*/ 8 h 17"/>
                <a:gd name="T14" fmla="*/ 7 w 13"/>
                <a:gd name="T15" fmla="*/ 9 h 17"/>
                <a:gd name="T16" fmla="*/ 5 w 13"/>
                <a:gd name="T17" fmla="*/ 10 h 17"/>
                <a:gd name="T18" fmla="*/ 3 w 13"/>
                <a:gd name="T19" fmla="*/ 10 h 17"/>
                <a:gd name="T20" fmla="*/ 3 w 13"/>
                <a:gd name="T21" fmla="*/ 12 h 17"/>
                <a:gd name="T22" fmla="*/ 2 w 13"/>
                <a:gd name="T23" fmla="*/ 12 h 17"/>
                <a:gd name="T24" fmla="*/ 1 w 13"/>
                <a:gd name="T25" fmla="*/ 13 h 17"/>
                <a:gd name="T26" fmla="*/ 0 w 13"/>
                <a:gd name="T27" fmla="*/ 14 h 17"/>
                <a:gd name="T28" fmla="*/ 2 w 13"/>
                <a:gd name="T29" fmla="*/ 14 h 17"/>
                <a:gd name="T30" fmla="*/ 2 w 13"/>
                <a:gd name="T31" fmla="*/ 16 h 17"/>
                <a:gd name="T32" fmla="*/ 3 w 13"/>
                <a:gd name="T33" fmla="*/ 17 h 17"/>
                <a:gd name="T34" fmla="*/ 4 w 13"/>
                <a:gd name="T35" fmla="*/ 16 h 17"/>
                <a:gd name="T36" fmla="*/ 3 w 13"/>
                <a:gd name="T37" fmla="*/ 14 h 17"/>
                <a:gd name="T38" fmla="*/ 3 w 13"/>
                <a:gd name="T39" fmla="*/ 12 h 17"/>
                <a:gd name="T40" fmla="*/ 5 w 13"/>
                <a:gd name="T41" fmla="*/ 11 h 17"/>
                <a:gd name="T42" fmla="*/ 7 w 13"/>
                <a:gd name="T43" fmla="*/ 12 h 17"/>
                <a:gd name="T44" fmla="*/ 7 w 13"/>
                <a:gd name="T45" fmla="*/ 13 h 17"/>
                <a:gd name="T46" fmla="*/ 7 w 13"/>
                <a:gd name="T47" fmla="*/ 12 h 17"/>
                <a:gd name="T48" fmla="*/ 8 w 13"/>
                <a:gd name="T49" fmla="*/ 11 h 17"/>
                <a:gd name="T50" fmla="*/ 9 w 13"/>
                <a:gd name="T51" fmla="*/ 10 h 17"/>
                <a:gd name="T52" fmla="*/ 11 w 13"/>
                <a:gd name="T53" fmla="*/ 10 h 17"/>
                <a:gd name="T54" fmla="*/ 13 w 13"/>
                <a:gd name="T55" fmla="*/ 9 h 17"/>
                <a:gd name="T56" fmla="*/ 11 w 13"/>
                <a:gd name="T57" fmla="*/ 8 h 17"/>
                <a:gd name="T58" fmla="*/ 11 w 13"/>
                <a:gd name="T59" fmla="*/ 5 h 17"/>
                <a:gd name="T60" fmla="*/ 11 w 13"/>
                <a:gd name="T61" fmla="*/ 2 h 17"/>
                <a:gd name="T62" fmla="*/ 10 w 13"/>
                <a:gd name="T6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 h="17">
                  <a:moveTo>
                    <a:pt x="9" y="0"/>
                  </a:moveTo>
                  <a:lnTo>
                    <a:pt x="9" y="1"/>
                  </a:lnTo>
                  <a:lnTo>
                    <a:pt x="9" y="1"/>
                  </a:lnTo>
                  <a:lnTo>
                    <a:pt x="9" y="2"/>
                  </a:lnTo>
                  <a:lnTo>
                    <a:pt x="9" y="3"/>
                  </a:lnTo>
                  <a:lnTo>
                    <a:pt x="9" y="4"/>
                  </a:lnTo>
                  <a:lnTo>
                    <a:pt x="9" y="5"/>
                  </a:lnTo>
                  <a:lnTo>
                    <a:pt x="9" y="7"/>
                  </a:lnTo>
                  <a:lnTo>
                    <a:pt x="9" y="7"/>
                  </a:lnTo>
                  <a:lnTo>
                    <a:pt x="8" y="7"/>
                  </a:lnTo>
                  <a:lnTo>
                    <a:pt x="7" y="7"/>
                  </a:lnTo>
                  <a:lnTo>
                    <a:pt x="7" y="7"/>
                  </a:lnTo>
                  <a:lnTo>
                    <a:pt x="7" y="7"/>
                  </a:lnTo>
                  <a:lnTo>
                    <a:pt x="7" y="8"/>
                  </a:lnTo>
                  <a:lnTo>
                    <a:pt x="7" y="8"/>
                  </a:lnTo>
                  <a:lnTo>
                    <a:pt x="7" y="9"/>
                  </a:lnTo>
                  <a:lnTo>
                    <a:pt x="6" y="10"/>
                  </a:lnTo>
                  <a:lnTo>
                    <a:pt x="5" y="10"/>
                  </a:lnTo>
                  <a:lnTo>
                    <a:pt x="3" y="10"/>
                  </a:lnTo>
                  <a:lnTo>
                    <a:pt x="3" y="10"/>
                  </a:lnTo>
                  <a:lnTo>
                    <a:pt x="3" y="10"/>
                  </a:lnTo>
                  <a:lnTo>
                    <a:pt x="3" y="12"/>
                  </a:lnTo>
                  <a:lnTo>
                    <a:pt x="3" y="12"/>
                  </a:lnTo>
                  <a:lnTo>
                    <a:pt x="2" y="12"/>
                  </a:lnTo>
                  <a:lnTo>
                    <a:pt x="1" y="12"/>
                  </a:lnTo>
                  <a:lnTo>
                    <a:pt x="1" y="13"/>
                  </a:lnTo>
                  <a:lnTo>
                    <a:pt x="0" y="13"/>
                  </a:lnTo>
                  <a:lnTo>
                    <a:pt x="0" y="14"/>
                  </a:lnTo>
                  <a:lnTo>
                    <a:pt x="1" y="14"/>
                  </a:lnTo>
                  <a:lnTo>
                    <a:pt x="2" y="14"/>
                  </a:lnTo>
                  <a:lnTo>
                    <a:pt x="2" y="15"/>
                  </a:lnTo>
                  <a:lnTo>
                    <a:pt x="2" y="16"/>
                  </a:lnTo>
                  <a:lnTo>
                    <a:pt x="3" y="17"/>
                  </a:lnTo>
                  <a:lnTo>
                    <a:pt x="3" y="17"/>
                  </a:lnTo>
                  <a:lnTo>
                    <a:pt x="3" y="17"/>
                  </a:lnTo>
                  <a:lnTo>
                    <a:pt x="4" y="16"/>
                  </a:lnTo>
                  <a:lnTo>
                    <a:pt x="4" y="15"/>
                  </a:lnTo>
                  <a:lnTo>
                    <a:pt x="3" y="14"/>
                  </a:lnTo>
                  <a:lnTo>
                    <a:pt x="3" y="13"/>
                  </a:lnTo>
                  <a:lnTo>
                    <a:pt x="3" y="12"/>
                  </a:lnTo>
                  <a:lnTo>
                    <a:pt x="3" y="12"/>
                  </a:lnTo>
                  <a:lnTo>
                    <a:pt x="5" y="11"/>
                  </a:lnTo>
                  <a:lnTo>
                    <a:pt x="6" y="11"/>
                  </a:lnTo>
                  <a:lnTo>
                    <a:pt x="7" y="12"/>
                  </a:lnTo>
                  <a:lnTo>
                    <a:pt x="7" y="12"/>
                  </a:lnTo>
                  <a:lnTo>
                    <a:pt x="7" y="13"/>
                  </a:lnTo>
                  <a:lnTo>
                    <a:pt x="7" y="13"/>
                  </a:lnTo>
                  <a:lnTo>
                    <a:pt x="7" y="12"/>
                  </a:lnTo>
                  <a:lnTo>
                    <a:pt x="8" y="12"/>
                  </a:lnTo>
                  <a:lnTo>
                    <a:pt x="8" y="11"/>
                  </a:lnTo>
                  <a:lnTo>
                    <a:pt x="9" y="10"/>
                  </a:lnTo>
                  <a:lnTo>
                    <a:pt x="9" y="10"/>
                  </a:lnTo>
                  <a:lnTo>
                    <a:pt x="11" y="10"/>
                  </a:lnTo>
                  <a:lnTo>
                    <a:pt x="11" y="10"/>
                  </a:lnTo>
                  <a:lnTo>
                    <a:pt x="13" y="10"/>
                  </a:lnTo>
                  <a:lnTo>
                    <a:pt x="13" y="9"/>
                  </a:lnTo>
                  <a:lnTo>
                    <a:pt x="12" y="8"/>
                  </a:lnTo>
                  <a:lnTo>
                    <a:pt x="11" y="8"/>
                  </a:lnTo>
                  <a:lnTo>
                    <a:pt x="11" y="6"/>
                  </a:lnTo>
                  <a:lnTo>
                    <a:pt x="11" y="5"/>
                  </a:lnTo>
                  <a:lnTo>
                    <a:pt x="11" y="3"/>
                  </a:lnTo>
                  <a:lnTo>
                    <a:pt x="11" y="2"/>
                  </a:lnTo>
                  <a:lnTo>
                    <a:pt x="11" y="1"/>
                  </a:lnTo>
                  <a:lnTo>
                    <a:pt x="10" y="0"/>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5" name="Freeform 33">
              <a:extLst>
                <a:ext uri="{FF2B5EF4-FFF2-40B4-BE49-F238E27FC236}">
                  <a16:creationId xmlns:a16="http://schemas.microsoft.com/office/drawing/2014/main" id="{BA906B58-7697-E657-FDBF-EE4854D8D1CD}"/>
                </a:ext>
              </a:extLst>
            </p:cNvPr>
            <p:cNvSpPr>
              <a:spLocks/>
            </p:cNvSpPr>
            <p:nvPr/>
          </p:nvSpPr>
          <p:spPr bwMode="auto">
            <a:xfrm>
              <a:off x="3987" y="2121"/>
              <a:ext cx="13" cy="17"/>
            </a:xfrm>
            <a:custGeom>
              <a:avLst/>
              <a:gdLst>
                <a:gd name="T0" fmla="*/ 9 w 13"/>
                <a:gd name="T1" fmla="*/ 1 h 17"/>
                <a:gd name="T2" fmla="*/ 9 w 13"/>
                <a:gd name="T3" fmla="*/ 2 h 17"/>
                <a:gd name="T4" fmla="*/ 9 w 13"/>
                <a:gd name="T5" fmla="*/ 4 h 17"/>
                <a:gd name="T6" fmla="*/ 9 w 13"/>
                <a:gd name="T7" fmla="*/ 7 h 17"/>
                <a:gd name="T8" fmla="*/ 8 w 13"/>
                <a:gd name="T9" fmla="*/ 7 h 17"/>
                <a:gd name="T10" fmla="*/ 7 w 13"/>
                <a:gd name="T11" fmla="*/ 7 h 17"/>
                <a:gd name="T12" fmla="*/ 7 w 13"/>
                <a:gd name="T13" fmla="*/ 8 h 17"/>
                <a:gd name="T14" fmla="*/ 7 w 13"/>
                <a:gd name="T15" fmla="*/ 9 h 17"/>
                <a:gd name="T16" fmla="*/ 5 w 13"/>
                <a:gd name="T17" fmla="*/ 10 h 17"/>
                <a:gd name="T18" fmla="*/ 3 w 13"/>
                <a:gd name="T19" fmla="*/ 10 h 17"/>
                <a:gd name="T20" fmla="*/ 3 w 13"/>
                <a:gd name="T21" fmla="*/ 12 h 17"/>
                <a:gd name="T22" fmla="*/ 2 w 13"/>
                <a:gd name="T23" fmla="*/ 12 h 17"/>
                <a:gd name="T24" fmla="*/ 1 w 13"/>
                <a:gd name="T25" fmla="*/ 13 h 17"/>
                <a:gd name="T26" fmla="*/ 0 w 13"/>
                <a:gd name="T27" fmla="*/ 14 h 17"/>
                <a:gd name="T28" fmla="*/ 2 w 13"/>
                <a:gd name="T29" fmla="*/ 14 h 17"/>
                <a:gd name="T30" fmla="*/ 2 w 13"/>
                <a:gd name="T31" fmla="*/ 16 h 17"/>
                <a:gd name="T32" fmla="*/ 3 w 13"/>
                <a:gd name="T33" fmla="*/ 17 h 17"/>
                <a:gd name="T34" fmla="*/ 4 w 13"/>
                <a:gd name="T35" fmla="*/ 16 h 17"/>
                <a:gd name="T36" fmla="*/ 3 w 13"/>
                <a:gd name="T37" fmla="*/ 14 h 17"/>
                <a:gd name="T38" fmla="*/ 3 w 13"/>
                <a:gd name="T39" fmla="*/ 12 h 17"/>
                <a:gd name="T40" fmla="*/ 5 w 13"/>
                <a:gd name="T41" fmla="*/ 11 h 17"/>
                <a:gd name="T42" fmla="*/ 7 w 13"/>
                <a:gd name="T43" fmla="*/ 12 h 17"/>
                <a:gd name="T44" fmla="*/ 7 w 13"/>
                <a:gd name="T45" fmla="*/ 13 h 17"/>
                <a:gd name="T46" fmla="*/ 7 w 13"/>
                <a:gd name="T47" fmla="*/ 12 h 17"/>
                <a:gd name="T48" fmla="*/ 8 w 13"/>
                <a:gd name="T49" fmla="*/ 11 h 17"/>
                <a:gd name="T50" fmla="*/ 9 w 13"/>
                <a:gd name="T51" fmla="*/ 10 h 17"/>
                <a:gd name="T52" fmla="*/ 11 w 13"/>
                <a:gd name="T53" fmla="*/ 10 h 17"/>
                <a:gd name="T54" fmla="*/ 13 w 13"/>
                <a:gd name="T55" fmla="*/ 9 h 17"/>
                <a:gd name="T56" fmla="*/ 11 w 13"/>
                <a:gd name="T57" fmla="*/ 8 h 17"/>
                <a:gd name="T58" fmla="*/ 11 w 13"/>
                <a:gd name="T59" fmla="*/ 5 h 17"/>
                <a:gd name="T60" fmla="*/ 11 w 13"/>
                <a:gd name="T61" fmla="*/ 2 h 17"/>
                <a:gd name="T62" fmla="*/ 10 w 13"/>
                <a:gd name="T6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 h="17">
                  <a:moveTo>
                    <a:pt x="9" y="0"/>
                  </a:moveTo>
                  <a:lnTo>
                    <a:pt x="9" y="1"/>
                  </a:lnTo>
                  <a:lnTo>
                    <a:pt x="9" y="1"/>
                  </a:lnTo>
                  <a:lnTo>
                    <a:pt x="9" y="2"/>
                  </a:lnTo>
                  <a:lnTo>
                    <a:pt x="9" y="3"/>
                  </a:lnTo>
                  <a:lnTo>
                    <a:pt x="9" y="4"/>
                  </a:lnTo>
                  <a:lnTo>
                    <a:pt x="9" y="5"/>
                  </a:lnTo>
                  <a:lnTo>
                    <a:pt x="9" y="7"/>
                  </a:lnTo>
                  <a:lnTo>
                    <a:pt x="9" y="7"/>
                  </a:lnTo>
                  <a:lnTo>
                    <a:pt x="8" y="7"/>
                  </a:lnTo>
                  <a:lnTo>
                    <a:pt x="7" y="7"/>
                  </a:lnTo>
                  <a:lnTo>
                    <a:pt x="7" y="7"/>
                  </a:lnTo>
                  <a:lnTo>
                    <a:pt x="7" y="7"/>
                  </a:lnTo>
                  <a:lnTo>
                    <a:pt x="7" y="8"/>
                  </a:lnTo>
                  <a:lnTo>
                    <a:pt x="7" y="8"/>
                  </a:lnTo>
                  <a:lnTo>
                    <a:pt x="7" y="9"/>
                  </a:lnTo>
                  <a:lnTo>
                    <a:pt x="6" y="10"/>
                  </a:lnTo>
                  <a:lnTo>
                    <a:pt x="5" y="10"/>
                  </a:lnTo>
                  <a:lnTo>
                    <a:pt x="3" y="10"/>
                  </a:lnTo>
                  <a:lnTo>
                    <a:pt x="3" y="10"/>
                  </a:lnTo>
                  <a:lnTo>
                    <a:pt x="3" y="10"/>
                  </a:lnTo>
                  <a:lnTo>
                    <a:pt x="3" y="12"/>
                  </a:lnTo>
                  <a:lnTo>
                    <a:pt x="3" y="12"/>
                  </a:lnTo>
                  <a:lnTo>
                    <a:pt x="2" y="12"/>
                  </a:lnTo>
                  <a:lnTo>
                    <a:pt x="1" y="12"/>
                  </a:lnTo>
                  <a:lnTo>
                    <a:pt x="1" y="13"/>
                  </a:lnTo>
                  <a:lnTo>
                    <a:pt x="0" y="13"/>
                  </a:lnTo>
                  <a:lnTo>
                    <a:pt x="0" y="14"/>
                  </a:lnTo>
                  <a:lnTo>
                    <a:pt x="1" y="14"/>
                  </a:lnTo>
                  <a:lnTo>
                    <a:pt x="2" y="14"/>
                  </a:lnTo>
                  <a:lnTo>
                    <a:pt x="2" y="15"/>
                  </a:lnTo>
                  <a:lnTo>
                    <a:pt x="2" y="16"/>
                  </a:lnTo>
                  <a:lnTo>
                    <a:pt x="3" y="17"/>
                  </a:lnTo>
                  <a:lnTo>
                    <a:pt x="3" y="17"/>
                  </a:lnTo>
                  <a:lnTo>
                    <a:pt x="3" y="17"/>
                  </a:lnTo>
                  <a:lnTo>
                    <a:pt x="4" y="16"/>
                  </a:lnTo>
                  <a:lnTo>
                    <a:pt x="4" y="15"/>
                  </a:lnTo>
                  <a:lnTo>
                    <a:pt x="3" y="14"/>
                  </a:lnTo>
                  <a:lnTo>
                    <a:pt x="3" y="13"/>
                  </a:lnTo>
                  <a:lnTo>
                    <a:pt x="3" y="12"/>
                  </a:lnTo>
                  <a:lnTo>
                    <a:pt x="3" y="12"/>
                  </a:lnTo>
                  <a:lnTo>
                    <a:pt x="5" y="11"/>
                  </a:lnTo>
                  <a:lnTo>
                    <a:pt x="6" y="11"/>
                  </a:lnTo>
                  <a:lnTo>
                    <a:pt x="7" y="12"/>
                  </a:lnTo>
                  <a:lnTo>
                    <a:pt x="7" y="12"/>
                  </a:lnTo>
                  <a:lnTo>
                    <a:pt x="7" y="13"/>
                  </a:lnTo>
                  <a:lnTo>
                    <a:pt x="7" y="13"/>
                  </a:lnTo>
                  <a:lnTo>
                    <a:pt x="7" y="12"/>
                  </a:lnTo>
                  <a:lnTo>
                    <a:pt x="8" y="12"/>
                  </a:lnTo>
                  <a:lnTo>
                    <a:pt x="8" y="11"/>
                  </a:lnTo>
                  <a:lnTo>
                    <a:pt x="9" y="10"/>
                  </a:lnTo>
                  <a:lnTo>
                    <a:pt x="9" y="10"/>
                  </a:lnTo>
                  <a:lnTo>
                    <a:pt x="11" y="10"/>
                  </a:lnTo>
                  <a:lnTo>
                    <a:pt x="11" y="10"/>
                  </a:lnTo>
                  <a:lnTo>
                    <a:pt x="13" y="10"/>
                  </a:lnTo>
                  <a:lnTo>
                    <a:pt x="13" y="9"/>
                  </a:lnTo>
                  <a:lnTo>
                    <a:pt x="12" y="8"/>
                  </a:lnTo>
                  <a:lnTo>
                    <a:pt x="11" y="8"/>
                  </a:lnTo>
                  <a:lnTo>
                    <a:pt x="11" y="6"/>
                  </a:lnTo>
                  <a:lnTo>
                    <a:pt x="11" y="5"/>
                  </a:lnTo>
                  <a:lnTo>
                    <a:pt x="11" y="3"/>
                  </a:lnTo>
                  <a:lnTo>
                    <a:pt x="11" y="2"/>
                  </a:lnTo>
                  <a:lnTo>
                    <a:pt x="11" y="1"/>
                  </a:lnTo>
                  <a:lnTo>
                    <a:pt x="10" y="0"/>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6" name="Freeform 34">
              <a:extLst>
                <a:ext uri="{FF2B5EF4-FFF2-40B4-BE49-F238E27FC236}">
                  <a16:creationId xmlns:a16="http://schemas.microsoft.com/office/drawing/2014/main" id="{EFA2027A-6EBF-E075-5431-C6D17D27C90A}"/>
                </a:ext>
              </a:extLst>
            </p:cNvPr>
            <p:cNvSpPr>
              <a:spLocks/>
            </p:cNvSpPr>
            <p:nvPr/>
          </p:nvSpPr>
          <p:spPr bwMode="auto">
            <a:xfrm>
              <a:off x="3991" y="2133"/>
              <a:ext cx="2" cy="2"/>
            </a:xfrm>
            <a:custGeom>
              <a:avLst/>
              <a:gdLst>
                <a:gd name="T0" fmla="*/ 1 w 2"/>
                <a:gd name="T1" fmla="*/ 0 h 2"/>
                <a:gd name="T2" fmla="*/ 1 w 2"/>
                <a:gd name="T3" fmla="*/ 0 h 2"/>
                <a:gd name="T4" fmla="*/ 0 w 2"/>
                <a:gd name="T5" fmla="*/ 0 h 2"/>
                <a:gd name="T6" fmla="*/ 0 w 2"/>
                <a:gd name="T7" fmla="*/ 1 h 2"/>
                <a:gd name="T8" fmla="*/ 1 w 2"/>
                <a:gd name="T9" fmla="*/ 2 h 2"/>
                <a:gd name="T10" fmla="*/ 1 w 2"/>
                <a:gd name="T11" fmla="*/ 2 h 2"/>
                <a:gd name="T12" fmla="*/ 1 w 2"/>
                <a:gd name="T13" fmla="*/ 2 h 2"/>
                <a:gd name="T14" fmla="*/ 2 w 2"/>
                <a:gd name="T15" fmla="*/ 1 h 2"/>
                <a:gd name="T16" fmla="*/ 2 w 2"/>
                <a:gd name="T17" fmla="*/ 0 h 2"/>
                <a:gd name="T18" fmla="*/ 1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0"/>
                  </a:moveTo>
                  <a:lnTo>
                    <a:pt x="1" y="0"/>
                  </a:lnTo>
                  <a:lnTo>
                    <a:pt x="0" y="0"/>
                  </a:lnTo>
                  <a:lnTo>
                    <a:pt x="0" y="1"/>
                  </a:lnTo>
                  <a:lnTo>
                    <a:pt x="1" y="2"/>
                  </a:lnTo>
                  <a:lnTo>
                    <a:pt x="1" y="2"/>
                  </a:lnTo>
                  <a:lnTo>
                    <a:pt x="1" y="2"/>
                  </a:lnTo>
                  <a:lnTo>
                    <a:pt x="2" y="1"/>
                  </a:lnTo>
                  <a:lnTo>
                    <a:pt x="2"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7" name="Freeform 35">
              <a:extLst>
                <a:ext uri="{FF2B5EF4-FFF2-40B4-BE49-F238E27FC236}">
                  <a16:creationId xmlns:a16="http://schemas.microsoft.com/office/drawing/2014/main" id="{954EA236-2C9D-173C-0FC9-0980DE5F7F59}"/>
                </a:ext>
              </a:extLst>
            </p:cNvPr>
            <p:cNvSpPr>
              <a:spLocks/>
            </p:cNvSpPr>
            <p:nvPr/>
          </p:nvSpPr>
          <p:spPr bwMode="auto">
            <a:xfrm>
              <a:off x="3991" y="2133"/>
              <a:ext cx="2" cy="2"/>
            </a:xfrm>
            <a:custGeom>
              <a:avLst/>
              <a:gdLst>
                <a:gd name="T0" fmla="*/ 1 w 2"/>
                <a:gd name="T1" fmla="*/ 0 h 2"/>
                <a:gd name="T2" fmla="*/ 1 w 2"/>
                <a:gd name="T3" fmla="*/ 0 h 2"/>
                <a:gd name="T4" fmla="*/ 0 w 2"/>
                <a:gd name="T5" fmla="*/ 0 h 2"/>
                <a:gd name="T6" fmla="*/ 0 w 2"/>
                <a:gd name="T7" fmla="*/ 1 h 2"/>
                <a:gd name="T8" fmla="*/ 1 w 2"/>
                <a:gd name="T9" fmla="*/ 2 h 2"/>
                <a:gd name="T10" fmla="*/ 1 w 2"/>
                <a:gd name="T11" fmla="*/ 2 h 2"/>
                <a:gd name="T12" fmla="*/ 1 w 2"/>
                <a:gd name="T13" fmla="*/ 2 h 2"/>
                <a:gd name="T14" fmla="*/ 2 w 2"/>
                <a:gd name="T15" fmla="*/ 1 h 2"/>
                <a:gd name="T16" fmla="*/ 2 w 2"/>
                <a:gd name="T17" fmla="*/ 0 h 2"/>
                <a:gd name="T18" fmla="*/ 1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1" y="0"/>
                  </a:moveTo>
                  <a:lnTo>
                    <a:pt x="1" y="0"/>
                  </a:lnTo>
                  <a:lnTo>
                    <a:pt x="0" y="0"/>
                  </a:lnTo>
                  <a:lnTo>
                    <a:pt x="0" y="1"/>
                  </a:lnTo>
                  <a:lnTo>
                    <a:pt x="1" y="2"/>
                  </a:lnTo>
                  <a:lnTo>
                    <a:pt x="1" y="2"/>
                  </a:lnTo>
                  <a:lnTo>
                    <a:pt x="1" y="2"/>
                  </a:lnTo>
                  <a:lnTo>
                    <a:pt x="2" y="1"/>
                  </a:lnTo>
                  <a:lnTo>
                    <a:pt x="2" y="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8" name="Freeform 36">
              <a:extLst>
                <a:ext uri="{FF2B5EF4-FFF2-40B4-BE49-F238E27FC236}">
                  <a16:creationId xmlns:a16="http://schemas.microsoft.com/office/drawing/2014/main" id="{68143A8F-EA7A-04B3-A614-D25FC59896D5}"/>
                </a:ext>
              </a:extLst>
            </p:cNvPr>
            <p:cNvSpPr>
              <a:spLocks/>
            </p:cNvSpPr>
            <p:nvPr/>
          </p:nvSpPr>
          <p:spPr bwMode="auto">
            <a:xfrm>
              <a:off x="3818" y="2091"/>
              <a:ext cx="9" cy="14"/>
            </a:xfrm>
            <a:custGeom>
              <a:avLst/>
              <a:gdLst>
                <a:gd name="T0" fmla="*/ 2 w 9"/>
                <a:gd name="T1" fmla="*/ 0 h 14"/>
                <a:gd name="T2" fmla="*/ 1 w 9"/>
                <a:gd name="T3" fmla="*/ 0 h 14"/>
                <a:gd name="T4" fmla="*/ 1 w 9"/>
                <a:gd name="T5" fmla="*/ 2 h 14"/>
                <a:gd name="T6" fmla="*/ 1 w 9"/>
                <a:gd name="T7" fmla="*/ 3 h 14"/>
                <a:gd name="T8" fmla="*/ 1 w 9"/>
                <a:gd name="T9" fmla="*/ 5 h 14"/>
                <a:gd name="T10" fmla="*/ 2 w 9"/>
                <a:gd name="T11" fmla="*/ 5 h 14"/>
                <a:gd name="T12" fmla="*/ 2 w 9"/>
                <a:gd name="T13" fmla="*/ 6 h 14"/>
                <a:gd name="T14" fmla="*/ 1 w 9"/>
                <a:gd name="T15" fmla="*/ 7 h 14"/>
                <a:gd name="T16" fmla="*/ 2 w 9"/>
                <a:gd name="T17" fmla="*/ 7 h 14"/>
                <a:gd name="T18" fmla="*/ 3 w 9"/>
                <a:gd name="T19" fmla="*/ 7 h 14"/>
                <a:gd name="T20" fmla="*/ 2 w 9"/>
                <a:gd name="T21" fmla="*/ 8 h 14"/>
                <a:gd name="T22" fmla="*/ 2 w 9"/>
                <a:gd name="T23" fmla="*/ 9 h 14"/>
                <a:gd name="T24" fmla="*/ 1 w 9"/>
                <a:gd name="T25" fmla="*/ 9 h 14"/>
                <a:gd name="T26" fmla="*/ 1 w 9"/>
                <a:gd name="T27" fmla="*/ 10 h 14"/>
                <a:gd name="T28" fmla="*/ 3 w 9"/>
                <a:gd name="T29" fmla="*/ 10 h 14"/>
                <a:gd name="T30" fmla="*/ 3 w 9"/>
                <a:gd name="T31" fmla="*/ 11 h 14"/>
                <a:gd name="T32" fmla="*/ 2 w 9"/>
                <a:gd name="T33" fmla="*/ 11 h 14"/>
                <a:gd name="T34" fmla="*/ 1 w 9"/>
                <a:gd name="T35" fmla="*/ 11 h 14"/>
                <a:gd name="T36" fmla="*/ 0 w 9"/>
                <a:gd name="T37" fmla="*/ 13 h 14"/>
                <a:gd name="T38" fmla="*/ 1 w 9"/>
                <a:gd name="T39" fmla="*/ 14 h 14"/>
                <a:gd name="T40" fmla="*/ 2 w 9"/>
                <a:gd name="T41" fmla="*/ 13 h 14"/>
                <a:gd name="T42" fmla="*/ 4 w 9"/>
                <a:gd name="T43" fmla="*/ 12 h 14"/>
                <a:gd name="T44" fmla="*/ 5 w 9"/>
                <a:gd name="T45" fmla="*/ 11 h 14"/>
                <a:gd name="T46" fmla="*/ 7 w 9"/>
                <a:gd name="T47" fmla="*/ 12 h 14"/>
                <a:gd name="T48" fmla="*/ 8 w 9"/>
                <a:gd name="T49" fmla="*/ 11 h 14"/>
                <a:gd name="T50" fmla="*/ 9 w 9"/>
                <a:gd name="T51" fmla="*/ 10 h 14"/>
                <a:gd name="T52" fmla="*/ 8 w 9"/>
                <a:gd name="T53" fmla="*/ 9 h 14"/>
                <a:gd name="T54" fmla="*/ 7 w 9"/>
                <a:gd name="T55" fmla="*/ 8 h 14"/>
                <a:gd name="T56" fmla="*/ 7 w 9"/>
                <a:gd name="T57" fmla="*/ 8 h 14"/>
                <a:gd name="T58" fmla="*/ 7 w 9"/>
                <a:gd name="T59" fmla="*/ 7 h 14"/>
                <a:gd name="T60" fmla="*/ 6 w 9"/>
                <a:gd name="T61" fmla="*/ 5 h 14"/>
                <a:gd name="T62" fmla="*/ 5 w 9"/>
                <a:gd name="T63" fmla="*/ 5 h 14"/>
                <a:gd name="T64" fmla="*/ 4 w 9"/>
                <a:gd name="T65" fmla="*/ 5 h 14"/>
                <a:gd name="T66" fmla="*/ 5 w 9"/>
                <a:gd name="T67" fmla="*/ 3 h 14"/>
                <a:gd name="T68" fmla="*/ 5 w 9"/>
                <a:gd name="T69" fmla="*/ 3 h 14"/>
                <a:gd name="T70" fmla="*/ 6 w 9"/>
                <a:gd name="T71" fmla="*/ 2 h 14"/>
                <a:gd name="T72" fmla="*/ 5 w 9"/>
                <a:gd name="T73" fmla="*/ 1 h 14"/>
                <a:gd name="T74" fmla="*/ 4 w 9"/>
                <a:gd name="T75" fmla="*/ 1 h 14"/>
                <a:gd name="T76" fmla="*/ 3 w 9"/>
                <a:gd name="T77" fmla="*/ 1 h 14"/>
                <a:gd name="T78" fmla="*/ 4 w 9"/>
                <a:gd name="T79" fmla="*/ 0 h 14"/>
                <a:gd name="T80" fmla="*/ 4 w 9"/>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 h="14">
                  <a:moveTo>
                    <a:pt x="3" y="0"/>
                  </a:moveTo>
                  <a:lnTo>
                    <a:pt x="2" y="0"/>
                  </a:lnTo>
                  <a:lnTo>
                    <a:pt x="1" y="0"/>
                  </a:lnTo>
                  <a:lnTo>
                    <a:pt x="1" y="0"/>
                  </a:lnTo>
                  <a:lnTo>
                    <a:pt x="1" y="1"/>
                  </a:lnTo>
                  <a:lnTo>
                    <a:pt x="1" y="2"/>
                  </a:lnTo>
                  <a:lnTo>
                    <a:pt x="1" y="3"/>
                  </a:lnTo>
                  <a:lnTo>
                    <a:pt x="1" y="3"/>
                  </a:lnTo>
                  <a:lnTo>
                    <a:pt x="1" y="5"/>
                  </a:lnTo>
                  <a:lnTo>
                    <a:pt x="1" y="5"/>
                  </a:lnTo>
                  <a:lnTo>
                    <a:pt x="1" y="5"/>
                  </a:lnTo>
                  <a:lnTo>
                    <a:pt x="2" y="5"/>
                  </a:lnTo>
                  <a:lnTo>
                    <a:pt x="2" y="5"/>
                  </a:lnTo>
                  <a:lnTo>
                    <a:pt x="2" y="6"/>
                  </a:lnTo>
                  <a:lnTo>
                    <a:pt x="1" y="6"/>
                  </a:lnTo>
                  <a:lnTo>
                    <a:pt x="1" y="7"/>
                  </a:lnTo>
                  <a:lnTo>
                    <a:pt x="1" y="7"/>
                  </a:lnTo>
                  <a:lnTo>
                    <a:pt x="2" y="7"/>
                  </a:lnTo>
                  <a:lnTo>
                    <a:pt x="3" y="7"/>
                  </a:lnTo>
                  <a:lnTo>
                    <a:pt x="3" y="7"/>
                  </a:lnTo>
                  <a:lnTo>
                    <a:pt x="3" y="7"/>
                  </a:lnTo>
                  <a:lnTo>
                    <a:pt x="2" y="8"/>
                  </a:lnTo>
                  <a:lnTo>
                    <a:pt x="2" y="8"/>
                  </a:lnTo>
                  <a:lnTo>
                    <a:pt x="2" y="9"/>
                  </a:lnTo>
                  <a:lnTo>
                    <a:pt x="1" y="9"/>
                  </a:lnTo>
                  <a:lnTo>
                    <a:pt x="1" y="9"/>
                  </a:lnTo>
                  <a:lnTo>
                    <a:pt x="1" y="9"/>
                  </a:lnTo>
                  <a:lnTo>
                    <a:pt x="1" y="10"/>
                  </a:lnTo>
                  <a:lnTo>
                    <a:pt x="2" y="11"/>
                  </a:lnTo>
                  <a:lnTo>
                    <a:pt x="3" y="10"/>
                  </a:lnTo>
                  <a:lnTo>
                    <a:pt x="3" y="10"/>
                  </a:lnTo>
                  <a:lnTo>
                    <a:pt x="3" y="11"/>
                  </a:lnTo>
                  <a:lnTo>
                    <a:pt x="3" y="11"/>
                  </a:lnTo>
                  <a:lnTo>
                    <a:pt x="2" y="11"/>
                  </a:lnTo>
                  <a:lnTo>
                    <a:pt x="1" y="11"/>
                  </a:lnTo>
                  <a:lnTo>
                    <a:pt x="1" y="11"/>
                  </a:lnTo>
                  <a:lnTo>
                    <a:pt x="0" y="12"/>
                  </a:lnTo>
                  <a:lnTo>
                    <a:pt x="0" y="13"/>
                  </a:lnTo>
                  <a:lnTo>
                    <a:pt x="1" y="14"/>
                  </a:lnTo>
                  <a:lnTo>
                    <a:pt x="1" y="14"/>
                  </a:lnTo>
                  <a:lnTo>
                    <a:pt x="1" y="13"/>
                  </a:lnTo>
                  <a:lnTo>
                    <a:pt x="2" y="13"/>
                  </a:lnTo>
                  <a:lnTo>
                    <a:pt x="3" y="13"/>
                  </a:lnTo>
                  <a:lnTo>
                    <a:pt x="4" y="12"/>
                  </a:lnTo>
                  <a:lnTo>
                    <a:pt x="5" y="12"/>
                  </a:lnTo>
                  <a:lnTo>
                    <a:pt x="5" y="11"/>
                  </a:lnTo>
                  <a:lnTo>
                    <a:pt x="7" y="12"/>
                  </a:lnTo>
                  <a:lnTo>
                    <a:pt x="7" y="12"/>
                  </a:lnTo>
                  <a:lnTo>
                    <a:pt x="7" y="12"/>
                  </a:lnTo>
                  <a:lnTo>
                    <a:pt x="8" y="11"/>
                  </a:lnTo>
                  <a:lnTo>
                    <a:pt x="9" y="11"/>
                  </a:lnTo>
                  <a:lnTo>
                    <a:pt x="9" y="10"/>
                  </a:lnTo>
                  <a:lnTo>
                    <a:pt x="9" y="9"/>
                  </a:lnTo>
                  <a:lnTo>
                    <a:pt x="8" y="9"/>
                  </a:lnTo>
                  <a:lnTo>
                    <a:pt x="7" y="9"/>
                  </a:lnTo>
                  <a:lnTo>
                    <a:pt x="7" y="8"/>
                  </a:lnTo>
                  <a:lnTo>
                    <a:pt x="7" y="8"/>
                  </a:lnTo>
                  <a:lnTo>
                    <a:pt x="7" y="8"/>
                  </a:lnTo>
                  <a:lnTo>
                    <a:pt x="7" y="7"/>
                  </a:lnTo>
                  <a:lnTo>
                    <a:pt x="7" y="7"/>
                  </a:lnTo>
                  <a:lnTo>
                    <a:pt x="7" y="6"/>
                  </a:lnTo>
                  <a:lnTo>
                    <a:pt x="6" y="5"/>
                  </a:lnTo>
                  <a:lnTo>
                    <a:pt x="5" y="5"/>
                  </a:lnTo>
                  <a:lnTo>
                    <a:pt x="5" y="5"/>
                  </a:lnTo>
                  <a:lnTo>
                    <a:pt x="4" y="5"/>
                  </a:lnTo>
                  <a:lnTo>
                    <a:pt x="4" y="5"/>
                  </a:lnTo>
                  <a:lnTo>
                    <a:pt x="4" y="4"/>
                  </a:lnTo>
                  <a:lnTo>
                    <a:pt x="5" y="3"/>
                  </a:lnTo>
                  <a:lnTo>
                    <a:pt x="5" y="3"/>
                  </a:lnTo>
                  <a:lnTo>
                    <a:pt x="5" y="3"/>
                  </a:lnTo>
                  <a:lnTo>
                    <a:pt x="6" y="3"/>
                  </a:lnTo>
                  <a:lnTo>
                    <a:pt x="6" y="2"/>
                  </a:lnTo>
                  <a:lnTo>
                    <a:pt x="5" y="1"/>
                  </a:lnTo>
                  <a:lnTo>
                    <a:pt x="5" y="1"/>
                  </a:lnTo>
                  <a:lnTo>
                    <a:pt x="5" y="1"/>
                  </a:lnTo>
                  <a:lnTo>
                    <a:pt x="4" y="1"/>
                  </a:lnTo>
                  <a:lnTo>
                    <a:pt x="4" y="2"/>
                  </a:lnTo>
                  <a:lnTo>
                    <a:pt x="3" y="1"/>
                  </a:lnTo>
                  <a:lnTo>
                    <a:pt x="4" y="1"/>
                  </a:lnTo>
                  <a:lnTo>
                    <a:pt x="4" y="0"/>
                  </a:lnTo>
                  <a:lnTo>
                    <a:pt x="4" y="0"/>
                  </a:lnTo>
                  <a:lnTo>
                    <a:pt x="4"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49" name="Freeform 37">
              <a:extLst>
                <a:ext uri="{FF2B5EF4-FFF2-40B4-BE49-F238E27FC236}">
                  <a16:creationId xmlns:a16="http://schemas.microsoft.com/office/drawing/2014/main" id="{1362B971-56B3-6526-0209-8DC1308EDE95}"/>
                </a:ext>
              </a:extLst>
            </p:cNvPr>
            <p:cNvSpPr>
              <a:spLocks/>
            </p:cNvSpPr>
            <p:nvPr/>
          </p:nvSpPr>
          <p:spPr bwMode="auto">
            <a:xfrm>
              <a:off x="3818" y="2091"/>
              <a:ext cx="9" cy="14"/>
            </a:xfrm>
            <a:custGeom>
              <a:avLst/>
              <a:gdLst>
                <a:gd name="T0" fmla="*/ 2 w 9"/>
                <a:gd name="T1" fmla="*/ 0 h 14"/>
                <a:gd name="T2" fmla="*/ 1 w 9"/>
                <a:gd name="T3" fmla="*/ 0 h 14"/>
                <a:gd name="T4" fmla="*/ 1 w 9"/>
                <a:gd name="T5" fmla="*/ 2 h 14"/>
                <a:gd name="T6" fmla="*/ 1 w 9"/>
                <a:gd name="T7" fmla="*/ 3 h 14"/>
                <a:gd name="T8" fmla="*/ 1 w 9"/>
                <a:gd name="T9" fmla="*/ 5 h 14"/>
                <a:gd name="T10" fmla="*/ 2 w 9"/>
                <a:gd name="T11" fmla="*/ 5 h 14"/>
                <a:gd name="T12" fmla="*/ 2 w 9"/>
                <a:gd name="T13" fmla="*/ 6 h 14"/>
                <a:gd name="T14" fmla="*/ 1 w 9"/>
                <a:gd name="T15" fmla="*/ 7 h 14"/>
                <a:gd name="T16" fmla="*/ 2 w 9"/>
                <a:gd name="T17" fmla="*/ 7 h 14"/>
                <a:gd name="T18" fmla="*/ 3 w 9"/>
                <a:gd name="T19" fmla="*/ 7 h 14"/>
                <a:gd name="T20" fmla="*/ 2 w 9"/>
                <a:gd name="T21" fmla="*/ 8 h 14"/>
                <a:gd name="T22" fmla="*/ 2 w 9"/>
                <a:gd name="T23" fmla="*/ 9 h 14"/>
                <a:gd name="T24" fmla="*/ 1 w 9"/>
                <a:gd name="T25" fmla="*/ 9 h 14"/>
                <a:gd name="T26" fmla="*/ 1 w 9"/>
                <a:gd name="T27" fmla="*/ 10 h 14"/>
                <a:gd name="T28" fmla="*/ 3 w 9"/>
                <a:gd name="T29" fmla="*/ 10 h 14"/>
                <a:gd name="T30" fmla="*/ 3 w 9"/>
                <a:gd name="T31" fmla="*/ 11 h 14"/>
                <a:gd name="T32" fmla="*/ 2 w 9"/>
                <a:gd name="T33" fmla="*/ 11 h 14"/>
                <a:gd name="T34" fmla="*/ 1 w 9"/>
                <a:gd name="T35" fmla="*/ 11 h 14"/>
                <a:gd name="T36" fmla="*/ 0 w 9"/>
                <a:gd name="T37" fmla="*/ 13 h 14"/>
                <a:gd name="T38" fmla="*/ 1 w 9"/>
                <a:gd name="T39" fmla="*/ 14 h 14"/>
                <a:gd name="T40" fmla="*/ 2 w 9"/>
                <a:gd name="T41" fmla="*/ 13 h 14"/>
                <a:gd name="T42" fmla="*/ 4 w 9"/>
                <a:gd name="T43" fmla="*/ 12 h 14"/>
                <a:gd name="T44" fmla="*/ 5 w 9"/>
                <a:gd name="T45" fmla="*/ 11 h 14"/>
                <a:gd name="T46" fmla="*/ 7 w 9"/>
                <a:gd name="T47" fmla="*/ 12 h 14"/>
                <a:gd name="T48" fmla="*/ 8 w 9"/>
                <a:gd name="T49" fmla="*/ 11 h 14"/>
                <a:gd name="T50" fmla="*/ 9 w 9"/>
                <a:gd name="T51" fmla="*/ 10 h 14"/>
                <a:gd name="T52" fmla="*/ 8 w 9"/>
                <a:gd name="T53" fmla="*/ 9 h 14"/>
                <a:gd name="T54" fmla="*/ 7 w 9"/>
                <a:gd name="T55" fmla="*/ 8 h 14"/>
                <a:gd name="T56" fmla="*/ 7 w 9"/>
                <a:gd name="T57" fmla="*/ 8 h 14"/>
                <a:gd name="T58" fmla="*/ 7 w 9"/>
                <a:gd name="T59" fmla="*/ 7 h 14"/>
                <a:gd name="T60" fmla="*/ 6 w 9"/>
                <a:gd name="T61" fmla="*/ 5 h 14"/>
                <a:gd name="T62" fmla="*/ 5 w 9"/>
                <a:gd name="T63" fmla="*/ 5 h 14"/>
                <a:gd name="T64" fmla="*/ 4 w 9"/>
                <a:gd name="T65" fmla="*/ 5 h 14"/>
                <a:gd name="T66" fmla="*/ 5 w 9"/>
                <a:gd name="T67" fmla="*/ 3 h 14"/>
                <a:gd name="T68" fmla="*/ 5 w 9"/>
                <a:gd name="T69" fmla="*/ 3 h 14"/>
                <a:gd name="T70" fmla="*/ 6 w 9"/>
                <a:gd name="T71" fmla="*/ 2 h 14"/>
                <a:gd name="T72" fmla="*/ 5 w 9"/>
                <a:gd name="T73" fmla="*/ 1 h 14"/>
                <a:gd name="T74" fmla="*/ 4 w 9"/>
                <a:gd name="T75" fmla="*/ 1 h 14"/>
                <a:gd name="T76" fmla="*/ 3 w 9"/>
                <a:gd name="T77" fmla="*/ 1 h 14"/>
                <a:gd name="T78" fmla="*/ 4 w 9"/>
                <a:gd name="T79" fmla="*/ 0 h 14"/>
                <a:gd name="T80" fmla="*/ 4 w 9"/>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 h="14">
                  <a:moveTo>
                    <a:pt x="3" y="0"/>
                  </a:moveTo>
                  <a:lnTo>
                    <a:pt x="2" y="0"/>
                  </a:lnTo>
                  <a:lnTo>
                    <a:pt x="1" y="0"/>
                  </a:lnTo>
                  <a:lnTo>
                    <a:pt x="1" y="0"/>
                  </a:lnTo>
                  <a:lnTo>
                    <a:pt x="1" y="1"/>
                  </a:lnTo>
                  <a:lnTo>
                    <a:pt x="1" y="2"/>
                  </a:lnTo>
                  <a:lnTo>
                    <a:pt x="1" y="3"/>
                  </a:lnTo>
                  <a:lnTo>
                    <a:pt x="1" y="3"/>
                  </a:lnTo>
                  <a:lnTo>
                    <a:pt x="1" y="5"/>
                  </a:lnTo>
                  <a:lnTo>
                    <a:pt x="1" y="5"/>
                  </a:lnTo>
                  <a:lnTo>
                    <a:pt x="1" y="5"/>
                  </a:lnTo>
                  <a:lnTo>
                    <a:pt x="2" y="5"/>
                  </a:lnTo>
                  <a:lnTo>
                    <a:pt x="2" y="5"/>
                  </a:lnTo>
                  <a:lnTo>
                    <a:pt x="2" y="6"/>
                  </a:lnTo>
                  <a:lnTo>
                    <a:pt x="1" y="6"/>
                  </a:lnTo>
                  <a:lnTo>
                    <a:pt x="1" y="7"/>
                  </a:lnTo>
                  <a:lnTo>
                    <a:pt x="1" y="7"/>
                  </a:lnTo>
                  <a:lnTo>
                    <a:pt x="2" y="7"/>
                  </a:lnTo>
                  <a:lnTo>
                    <a:pt x="3" y="7"/>
                  </a:lnTo>
                  <a:lnTo>
                    <a:pt x="3" y="7"/>
                  </a:lnTo>
                  <a:lnTo>
                    <a:pt x="3" y="7"/>
                  </a:lnTo>
                  <a:lnTo>
                    <a:pt x="2" y="8"/>
                  </a:lnTo>
                  <a:lnTo>
                    <a:pt x="2" y="8"/>
                  </a:lnTo>
                  <a:lnTo>
                    <a:pt x="2" y="9"/>
                  </a:lnTo>
                  <a:lnTo>
                    <a:pt x="1" y="9"/>
                  </a:lnTo>
                  <a:lnTo>
                    <a:pt x="1" y="9"/>
                  </a:lnTo>
                  <a:lnTo>
                    <a:pt x="1" y="9"/>
                  </a:lnTo>
                  <a:lnTo>
                    <a:pt x="1" y="10"/>
                  </a:lnTo>
                  <a:lnTo>
                    <a:pt x="2" y="11"/>
                  </a:lnTo>
                  <a:lnTo>
                    <a:pt x="3" y="10"/>
                  </a:lnTo>
                  <a:lnTo>
                    <a:pt x="3" y="10"/>
                  </a:lnTo>
                  <a:lnTo>
                    <a:pt x="3" y="11"/>
                  </a:lnTo>
                  <a:lnTo>
                    <a:pt x="3" y="11"/>
                  </a:lnTo>
                  <a:lnTo>
                    <a:pt x="2" y="11"/>
                  </a:lnTo>
                  <a:lnTo>
                    <a:pt x="1" y="11"/>
                  </a:lnTo>
                  <a:lnTo>
                    <a:pt x="1" y="11"/>
                  </a:lnTo>
                  <a:lnTo>
                    <a:pt x="0" y="12"/>
                  </a:lnTo>
                  <a:lnTo>
                    <a:pt x="0" y="13"/>
                  </a:lnTo>
                  <a:lnTo>
                    <a:pt x="1" y="14"/>
                  </a:lnTo>
                  <a:lnTo>
                    <a:pt x="1" y="14"/>
                  </a:lnTo>
                  <a:lnTo>
                    <a:pt x="1" y="13"/>
                  </a:lnTo>
                  <a:lnTo>
                    <a:pt x="2" y="13"/>
                  </a:lnTo>
                  <a:lnTo>
                    <a:pt x="3" y="13"/>
                  </a:lnTo>
                  <a:lnTo>
                    <a:pt x="4" y="12"/>
                  </a:lnTo>
                  <a:lnTo>
                    <a:pt x="5" y="12"/>
                  </a:lnTo>
                  <a:lnTo>
                    <a:pt x="5" y="11"/>
                  </a:lnTo>
                  <a:lnTo>
                    <a:pt x="7" y="12"/>
                  </a:lnTo>
                  <a:lnTo>
                    <a:pt x="7" y="12"/>
                  </a:lnTo>
                  <a:lnTo>
                    <a:pt x="7" y="12"/>
                  </a:lnTo>
                  <a:lnTo>
                    <a:pt x="8" y="11"/>
                  </a:lnTo>
                  <a:lnTo>
                    <a:pt x="9" y="11"/>
                  </a:lnTo>
                  <a:lnTo>
                    <a:pt x="9" y="10"/>
                  </a:lnTo>
                  <a:lnTo>
                    <a:pt x="9" y="9"/>
                  </a:lnTo>
                  <a:lnTo>
                    <a:pt x="8" y="9"/>
                  </a:lnTo>
                  <a:lnTo>
                    <a:pt x="7" y="9"/>
                  </a:lnTo>
                  <a:lnTo>
                    <a:pt x="7" y="8"/>
                  </a:lnTo>
                  <a:lnTo>
                    <a:pt x="7" y="8"/>
                  </a:lnTo>
                  <a:lnTo>
                    <a:pt x="7" y="8"/>
                  </a:lnTo>
                  <a:lnTo>
                    <a:pt x="7" y="7"/>
                  </a:lnTo>
                  <a:lnTo>
                    <a:pt x="7" y="7"/>
                  </a:lnTo>
                  <a:lnTo>
                    <a:pt x="7" y="6"/>
                  </a:lnTo>
                  <a:lnTo>
                    <a:pt x="6" y="5"/>
                  </a:lnTo>
                  <a:lnTo>
                    <a:pt x="5" y="5"/>
                  </a:lnTo>
                  <a:lnTo>
                    <a:pt x="5" y="5"/>
                  </a:lnTo>
                  <a:lnTo>
                    <a:pt x="4" y="5"/>
                  </a:lnTo>
                  <a:lnTo>
                    <a:pt x="4" y="5"/>
                  </a:lnTo>
                  <a:lnTo>
                    <a:pt x="4" y="4"/>
                  </a:lnTo>
                  <a:lnTo>
                    <a:pt x="5" y="3"/>
                  </a:lnTo>
                  <a:lnTo>
                    <a:pt x="5" y="3"/>
                  </a:lnTo>
                  <a:lnTo>
                    <a:pt x="5" y="3"/>
                  </a:lnTo>
                  <a:lnTo>
                    <a:pt x="6" y="3"/>
                  </a:lnTo>
                  <a:lnTo>
                    <a:pt x="6" y="2"/>
                  </a:lnTo>
                  <a:lnTo>
                    <a:pt x="5" y="1"/>
                  </a:lnTo>
                  <a:lnTo>
                    <a:pt x="5" y="1"/>
                  </a:lnTo>
                  <a:lnTo>
                    <a:pt x="5" y="1"/>
                  </a:lnTo>
                  <a:lnTo>
                    <a:pt x="4" y="1"/>
                  </a:lnTo>
                  <a:lnTo>
                    <a:pt x="4" y="2"/>
                  </a:lnTo>
                  <a:lnTo>
                    <a:pt x="3" y="1"/>
                  </a:lnTo>
                  <a:lnTo>
                    <a:pt x="4" y="1"/>
                  </a:lnTo>
                  <a:lnTo>
                    <a:pt x="4" y="0"/>
                  </a:lnTo>
                  <a:lnTo>
                    <a:pt x="4" y="0"/>
                  </a:lnTo>
                  <a:lnTo>
                    <a:pt x="4" y="0"/>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0" name="Freeform 38">
              <a:extLst>
                <a:ext uri="{FF2B5EF4-FFF2-40B4-BE49-F238E27FC236}">
                  <a16:creationId xmlns:a16="http://schemas.microsoft.com/office/drawing/2014/main" id="{116F9B76-9295-E23E-730E-78133576E885}"/>
                </a:ext>
              </a:extLst>
            </p:cNvPr>
            <p:cNvSpPr>
              <a:spLocks/>
            </p:cNvSpPr>
            <p:nvPr/>
          </p:nvSpPr>
          <p:spPr bwMode="auto">
            <a:xfrm>
              <a:off x="3812" y="2096"/>
              <a:ext cx="6" cy="6"/>
            </a:xfrm>
            <a:custGeom>
              <a:avLst/>
              <a:gdLst>
                <a:gd name="T0" fmla="*/ 4 w 6"/>
                <a:gd name="T1" fmla="*/ 0 h 6"/>
                <a:gd name="T2" fmla="*/ 3 w 6"/>
                <a:gd name="T3" fmla="*/ 0 h 6"/>
                <a:gd name="T4" fmla="*/ 3 w 6"/>
                <a:gd name="T5" fmla="*/ 0 h 6"/>
                <a:gd name="T6" fmla="*/ 2 w 6"/>
                <a:gd name="T7" fmla="*/ 0 h 6"/>
                <a:gd name="T8" fmla="*/ 2 w 6"/>
                <a:gd name="T9" fmla="*/ 1 h 6"/>
                <a:gd name="T10" fmla="*/ 2 w 6"/>
                <a:gd name="T11" fmla="*/ 1 h 6"/>
                <a:gd name="T12" fmla="*/ 0 w 6"/>
                <a:gd name="T13" fmla="*/ 1 h 6"/>
                <a:gd name="T14" fmla="*/ 0 w 6"/>
                <a:gd name="T15" fmla="*/ 2 h 6"/>
                <a:gd name="T16" fmla="*/ 0 w 6"/>
                <a:gd name="T17" fmla="*/ 2 h 6"/>
                <a:gd name="T18" fmla="*/ 0 w 6"/>
                <a:gd name="T19" fmla="*/ 3 h 6"/>
                <a:gd name="T20" fmla="*/ 0 w 6"/>
                <a:gd name="T21" fmla="*/ 4 h 6"/>
                <a:gd name="T22" fmla="*/ 1 w 6"/>
                <a:gd name="T23" fmla="*/ 4 h 6"/>
                <a:gd name="T24" fmla="*/ 1 w 6"/>
                <a:gd name="T25" fmla="*/ 4 h 6"/>
                <a:gd name="T26" fmla="*/ 1 w 6"/>
                <a:gd name="T27" fmla="*/ 4 h 6"/>
                <a:gd name="T28" fmla="*/ 1 w 6"/>
                <a:gd name="T29" fmla="*/ 4 h 6"/>
                <a:gd name="T30" fmla="*/ 0 w 6"/>
                <a:gd name="T31" fmla="*/ 4 h 6"/>
                <a:gd name="T32" fmla="*/ 0 w 6"/>
                <a:gd name="T33" fmla="*/ 5 h 6"/>
                <a:gd name="T34" fmla="*/ 0 w 6"/>
                <a:gd name="T35" fmla="*/ 6 h 6"/>
                <a:gd name="T36" fmla="*/ 0 w 6"/>
                <a:gd name="T37" fmla="*/ 6 h 6"/>
                <a:gd name="T38" fmla="*/ 0 w 6"/>
                <a:gd name="T39" fmla="*/ 6 h 6"/>
                <a:gd name="T40" fmla="*/ 2 w 6"/>
                <a:gd name="T41" fmla="*/ 6 h 6"/>
                <a:gd name="T42" fmla="*/ 2 w 6"/>
                <a:gd name="T43" fmla="*/ 6 h 6"/>
                <a:gd name="T44" fmla="*/ 3 w 6"/>
                <a:gd name="T45" fmla="*/ 6 h 6"/>
                <a:gd name="T46" fmla="*/ 4 w 6"/>
                <a:gd name="T47" fmla="*/ 6 h 6"/>
                <a:gd name="T48" fmla="*/ 4 w 6"/>
                <a:gd name="T49" fmla="*/ 6 h 6"/>
                <a:gd name="T50" fmla="*/ 5 w 6"/>
                <a:gd name="T51" fmla="*/ 6 h 6"/>
                <a:gd name="T52" fmla="*/ 5 w 6"/>
                <a:gd name="T53" fmla="*/ 5 h 6"/>
                <a:gd name="T54" fmla="*/ 5 w 6"/>
                <a:gd name="T55" fmla="*/ 4 h 6"/>
                <a:gd name="T56" fmla="*/ 5 w 6"/>
                <a:gd name="T57" fmla="*/ 3 h 6"/>
                <a:gd name="T58" fmla="*/ 5 w 6"/>
                <a:gd name="T59" fmla="*/ 2 h 6"/>
                <a:gd name="T60" fmla="*/ 6 w 6"/>
                <a:gd name="T61" fmla="*/ 2 h 6"/>
                <a:gd name="T62" fmla="*/ 6 w 6"/>
                <a:gd name="T63" fmla="*/ 1 h 6"/>
                <a:gd name="T64" fmla="*/ 6 w 6"/>
                <a:gd name="T65" fmla="*/ 0 h 6"/>
                <a:gd name="T66" fmla="*/ 5 w 6"/>
                <a:gd name="T67" fmla="*/ 0 h 6"/>
                <a:gd name="T68" fmla="*/ 4 w 6"/>
                <a:gd name="T69" fmla="*/ 0 h 6"/>
                <a:gd name="T70" fmla="*/ 4 w 6"/>
                <a:gd name="T71" fmla="*/ 0 h 6"/>
                <a:gd name="T72" fmla="*/ 4 w 6"/>
                <a:gd name="T7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 h="6">
                  <a:moveTo>
                    <a:pt x="4" y="0"/>
                  </a:moveTo>
                  <a:lnTo>
                    <a:pt x="3" y="0"/>
                  </a:lnTo>
                  <a:lnTo>
                    <a:pt x="3" y="0"/>
                  </a:lnTo>
                  <a:lnTo>
                    <a:pt x="2" y="0"/>
                  </a:lnTo>
                  <a:lnTo>
                    <a:pt x="2" y="1"/>
                  </a:lnTo>
                  <a:lnTo>
                    <a:pt x="2" y="1"/>
                  </a:lnTo>
                  <a:lnTo>
                    <a:pt x="0" y="1"/>
                  </a:lnTo>
                  <a:lnTo>
                    <a:pt x="0" y="2"/>
                  </a:lnTo>
                  <a:lnTo>
                    <a:pt x="0" y="2"/>
                  </a:lnTo>
                  <a:lnTo>
                    <a:pt x="0" y="3"/>
                  </a:lnTo>
                  <a:lnTo>
                    <a:pt x="0" y="4"/>
                  </a:lnTo>
                  <a:lnTo>
                    <a:pt x="1" y="4"/>
                  </a:lnTo>
                  <a:lnTo>
                    <a:pt x="1" y="4"/>
                  </a:lnTo>
                  <a:lnTo>
                    <a:pt x="1" y="4"/>
                  </a:lnTo>
                  <a:lnTo>
                    <a:pt x="1" y="4"/>
                  </a:lnTo>
                  <a:lnTo>
                    <a:pt x="0" y="4"/>
                  </a:lnTo>
                  <a:lnTo>
                    <a:pt x="0" y="5"/>
                  </a:lnTo>
                  <a:lnTo>
                    <a:pt x="0" y="6"/>
                  </a:lnTo>
                  <a:lnTo>
                    <a:pt x="0" y="6"/>
                  </a:lnTo>
                  <a:lnTo>
                    <a:pt x="0" y="6"/>
                  </a:lnTo>
                  <a:lnTo>
                    <a:pt x="2" y="6"/>
                  </a:lnTo>
                  <a:lnTo>
                    <a:pt x="2" y="6"/>
                  </a:lnTo>
                  <a:lnTo>
                    <a:pt x="3" y="6"/>
                  </a:lnTo>
                  <a:lnTo>
                    <a:pt x="4" y="6"/>
                  </a:lnTo>
                  <a:lnTo>
                    <a:pt x="4" y="6"/>
                  </a:lnTo>
                  <a:lnTo>
                    <a:pt x="5" y="6"/>
                  </a:lnTo>
                  <a:lnTo>
                    <a:pt x="5" y="5"/>
                  </a:lnTo>
                  <a:lnTo>
                    <a:pt x="5" y="4"/>
                  </a:lnTo>
                  <a:lnTo>
                    <a:pt x="5" y="3"/>
                  </a:lnTo>
                  <a:lnTo>
                    <a:pt x="5" y="2"/>
                  </a:lnTo>
                  <a:lnTo>
                    <a:pt x="6" y="2"/>
                  </a:lnTo>
                  <a:lnTo>
                    <a:pt x="6" y="1"/>
                  </a:lnTo>
                  <a:lnTo>
                    <a:pt x="6" y="0"/>
                  </a:lnTo>
                  <a:lnTo>
                    <a:pt x="5" y="0"/>
                  </a:lnTo>
                  <a:lnTo>
                    <a:pt x="4" y="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1" name="Freeform 39">
              <a:extLst>
                <a:ext uri="{FF2B5EF4-FFF2-40B4-BE49-F238E27FC236}">
                  <a16:creationId xmlns:a16="http://schemas.microsoft.com/office/drawing/2014/main" id="{2E340357-D9FB-7C64-861F-996EF2275519}"/>
                </a:ext>
              </a:extLst>
            </p:cNvPr>
            <p:cNvSpPr>
              <a:spLocks/>
            </p:cNvSpPr>
            <p:nvPr/>
          </p:nvSpPr>
          <p:spPr bwMode="auto">
            <a:xfrm>
              <a:off x="3812" y="2096"/>
              <a:ext cx="6" cy="6"/>
            </a:xfrm>
            <a:custGeom>
              <a:avLst/>
              <a:gdLst>
                <a:gd name="T0" fmla="*/ 4 w 6"/>
                <a:gd name="T1" fmla="*/ 0 h 6"/>
                <a:gd name="T2" fmla="*/ 3 w 6"/>
                <a:gd name="T3" fmla="*/ 0 h 6"/>
                <a:gd name="T4" fmla="*/ 3 w 6"/>
                <a:gd name="T5" fmla="*/ 0 h 6"/>
                <a:gd name="T6" fmla="*/ 2 w 6"/>
                <a:gd name="T7" fmla="*/ 0 h 6"/>
                <a:gd name="T8" fmla="*/ 2 w 6"/>
                <a:gd name="T9" fmla="*/ 1 h 6"/>
                <a:gd name="T10" fmla="*/ 2 w 6"/>
                <a:gd name="T11" fmla="*/ 1 h 6"/>
                <a:gd name="T12" fmla="*/ 0 w 6"/>
                <a:gd name="T13" fmla="*/ 1 h 6"/>
                <a:gd name="T14" fmla="*/ 0 w 6"/>
                <a:gd name="T15" fmla="*/ 2 h 6"/>
                <a:gd name="T16" fmla="*/ 0 w 6"/>
                <a:gd name="T17" fmla="*/ 2 h 6"/>
                <a:gd name="T18" fmla="*/ 0 w 6"/>
                <a:gd name="T19" fmla="*/ 3 h 6"/>
                <a:gd name="T20" fmla="*/ 0 w 6"/>
                <a:gd name="T21" fmla="*/ 4 h 6"/>
                <a:gd name="T22" fmla="*/ 1 w 6"/>
                <a:gd name="T23" fmla="*/ 4 h 6"/>
                <a:gd name="T24" fmla="*/ 1 w 6"/>
                <a:gd name="T25" fmla="*/ 4 h 6"/>
                <a:gd name="T26" fmla="*/ 1 w 6"/>
                <a:gd name="T27" fmla="*/ 4 h 6"/>
                <a:gd name="T28" fmla="*/ 1 w 6"/>
                <a:gd name="T29" fmla="*/ 4 h 6"/>
                <a:gd name="T30" fmla="*/ 0 w 6"/>
                <a:gd name="T31" fmla="*/ 4 h 6"/>
                <a:gd name="T32" fmla="*/ 0 w 6"/>
                <a:gd name="T33" fmla="*/ 5 h 6"/>
                <a:gd name="T34" fmla="*/ 0 w 6"/>
                <a:gd name="T35" fmla="*/ 6 h 6"/>
                <a:gd name="T36" fmla="*/ 0 w 6"/>
                <a:gd name="T37" fmla="*/ 6 h 6"/>
                <a:gd name="T38" fmla="*/ 0 w 6"/>
                <a:gd name="T39" fmla="*/ 6 h 6"/>
                <a:gd name="T40" fmla="*/ 2 w 6"/>
                <a:gd name="T41" fmla="*/ 6 h 6"/>
                <a:gd name="T42" fmla="*/ 2 w 6"/>
                <a:gd name="T43" fmla="*/ 6 h 6"/>
                <a:gd name="T44" fmla="*/ 3 w 6"/>
                <a:gd name="T45" fmla="*/ 6 h 6"/>
                <a:gd name="T46" fmla="*/ 4 w 6"/>
                <a:gd name="T47" fmla="*/ 6 h 6"/>
                <a:gd name="T48" fmla="*/ 4 w 6"/>
                <a:gd name="T49" fmla="*/ 6 h 6"/>
                <a:gd name="T50" fmla="*/ 5 w 6"/>
                <a:gd name="T51" fmla="*/ 6 h 6"/>
                <a:gd name="T52" fmla="*/ 5 w 6"/>
                <a:gd name="T53" fmla="*/ 5 h 6"/>
                <a:gd name="T54" fmla="*/ 5 w 6"/>
                <a:gd name="T55" fmla="*/ 4 h 6"/>
                <a:gd name="T56" fmla="*/ 5 w 6"/>
                <a:gd name="T57" fmla="*/ 3 h 6"/>
                <a:gd name="T58" fmla="*/ 5 w 6"/>
                <a:gd name="T59" fmla="*/ 2 h 6"/>
                <a:gd name="T60" fmla="*/ 6 w 6"/>
                <a:gd name="T61" fmla="*/ 2 h 6"/>
                <a:gd name="T62" fmla="*/ 6 w 6"/>
                <a:gd name="T63" fmla="*/ 1 h 6"/>
                <a:gd name="T64" fmla="*/ 6 w 6"/>
                <a:gd name="T65" fmla="*/ 0 h 6"/>
                <a:gd name="T66" fmla="*/ 5 w 6"/>
                <a:gd name="T67" fmla="*/ 0 h 6"/>
                <a:gd name="T68" fmla="*/ 4 w 6"/>
                <a:gd name="T69" fmla="*/ 0 h 6"/>
                <a:gd name="T70" fmla="*/ 4 w 6"/>
                <a:gd name="T71" fmla="*/ 0 h 6"/>
                <a:gd name="T72" fmla="*/ 4 w 6"/>
                <a:gd name="T7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 h="6">
                  <a:moveTo>
                    <a:pt x="4" y="0"/>
                  </a:moveTo>
                  <a:lnTo>
                    <a:pt x="3" y="0"/>
                  </a:lnTo>
                  <a:lnTo>
                    <a:pt x="3" y="0"/>
                  </a:lnTo>
                  <a:lnTo>
                    <a:pt x="2" y="0"/>
                  </a:lnTo>
                  <a:lnTo>
                    <a:pt x="2" y="1"/>
                  </a:lnTo>
                  <a:lnTo>
                    <a:pt x="2" y="1"/>
                  </a:lnTo>
                  <a:lnTo>
                    <a:pt x="0" y="1"/>
                  </a:lnTo>
                  <a:lnTo>
                    <a:pt x="0" y="2"/>
                  </a:lnTo>
                  <a:lnTo>
                    <a:pt x="0" y="2"/>
                  </a:lnTo>
                  <a:lnTo>
                    <a:pt x="0" y="3"/>
                  </a:lnTo>
                  <a:lnTo>
                    <a:pt x="0" y="4"/>
                  </a:lnTo>
                  <a:lnTo>
                    <a:pt x="1" y="4"/>
                  </a:lnTo>
                  <a:lnTo>
                    <a:pt x="1" y="4"/>
                  </a:lnTo>
                  <a:lnTo>
                    <a:pt x="1" y="4"/>
                  </a:lnTo>
                  <a:lnTo>
                    <a:pt x="1" y="4"/>
                  </a:lnTo>
                  <a:lnTo>
                    <a:pt x="0" y="4"/>
                  </a:lnTo>
                  <a:lnTo>
                    <a:pt x="0" y="5"/>
                  </a:lnTo>
                  <a:lnTo>
                    <a:pt x="0" y="6"/>
                  </a:lnTo>
                  <a:lnTo>
                    <a:pt x="0" y="6"/>
                  </a:lnTo>
                  <a:lnTo>
                    <a:pt x="0" y="6"/>
                  </a:lnTo>
                  <a:lnTo>
                    <a:pt x="2" y="6"/>
                  </a:lnTo>
                  <a:lnTo>
                    <a:pt x="2" y="6"/>
                  </a:lnTo>
                  <a:lnTo>
                    <a:pt x="3" y="6"/>
                  </a:lnTo>
                  <a:lnTo>
                    <a:pt x="4" y="6"/>
                  </a:lnTo>
                  <a:lnTo>
                    <a:pt x="4" y="6"/>
                  </a:lnTo>
                  <a:lnTo>
                    <a:pt x="5" y="6"/>
                  </a:lnTo>
                  <a:lnTo>
                    <a:pt x="5" y="5"/>
                  </a:lnTo>
                  <a:lnTo>
                    <a:pt x="5" y="4"/>
                  </a:lnTo>
                  <a:lnTo>
                    <a:pt x="5" y="3"/>
                  </a:lnTo>
                  <a:lnTo>
                    <a:pt x="5" y="2"/>
                  </a:lnTo>
                  <a:lnTo>
                    <a:pt x="6" y="2"/>
                  </a:lnTo>
                  <a:lnTo>
                    <a:pt x="6" y="1"/>
                  </a:lnTo>
                  <a:lnTo>
                    <a:pt x="6" y="0"/>
                  </a:lnTo>
                  <a:lnTo>
                    <a:pt x="5" y="0"/>
                  </a:lnTo>
                  <a:lnTo>
                    <a:pt x="4" y="0"/>
                  </a:lnTo>
                  <a:lnTo>
                    <a:pt x="4" y="0"/>
                  </a:lnTo>
                  <a:lnTo>
                    <a:pt x="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2" name="Freeform 40">
              <a:extLst>
                <a:ext uri="{FF2B5EF4-FFF2-40B4-BE49-F238E27FC236}">
                  <a16:creationId xmlns:a16="http://schemas.microsoft.com/office/drawing/2014/main" id="{E9D00246-FBDF-2B2F-976D-90EFED80AFD9}"/>
                </a:ext>
              </a:extLst>
            </p:cNvPr>
            <p:cNvSpPr>
              <a:spLocks/>
            </p:cNvSpPr>
            <p:nvPr/>
          </p:nvSpPr>
          <p:spPr bwMode="auto">
            <a:xfrm>
              <a:off x="3805" y="2078"/>
              <a:ext cx="11" cy="6"/>
            </a:xfrm>
            <a:custGeom>
              <a:avLst/>
              <a:gdLst>
                <a:gd name="T0" fmla="*/ 2 w 11"/>
                <a:gd name="T1" fmla="*/ 0 h 6"/>
                <a:gd name="T2" fmla="*/ 1 w 11"/>
                <a:gd name="T3" fmla="*/ 1 h 6"/>
                <a:gd name="T4" fmla="*/ 0 w 11"/>
                <a:gd name="T5" fmla="*/ 1 h 6"/>
                <a:gd name="T6" fmla="*/ 0 w 11"/>
                <a:gd name="T7" fmla="*/ 2 h 6"/>
                <a:gd name="T8" fmla="*/ 0 w 11"/>
                <a:gd name="T9" fmla="*/ 3 h 6"/>
                <a:gd name="T10" fmla="*/ 0 w 11"/>
                <a:gd name="T11" fmla="*/ 3 h 6"/>
                <a:gd name="T12" fmla="*/ 0 w 11"/>
                <a:gd name="T13" fmla="*/ 3 h 6"/>
                <a:gd name="T14" fmla="*/ 0 w 11"/>
                <a:gd name="T15" fmla="*/ 4 h 6"/>
                <a:gd name="T16" fmla="*/ 1 w 11"/>
                <a:gd name="T17" fmla="*/ 4 h 6"/>
                <a:gd name="T18" fmla="*/ 1 w 11"/>
                <a:gd name="T19" fmla="*/ 4 h 6"/>
                <a:gd name="T20" fmla="*/ 1 w 11"/>
                <a:gd name="T21" fmla="*/ 5 h 6"/>
                <a:gd name="T22" fmla="*/ 1 w 11"/>
                <a:gd name="T23" fmla="*/ 5 h 6"/>
                <a:gd name="T24" fmla="*/ 1 w 11"/>
                <a:gd name="T25" fmla="*/ 5 h 6"/>
                <a:gd name="T26" fmla="*/ 2 w 11"/>
                <a:gd name="T27" fmla="*/ 5 h 6"/>
                <a:gd name="T28" fmla="*/ 3 w 11"/>
                <a:gd name="T29" fmla="*/ 5 h 6"/>
                <a:gd name="T30" fmla="*/ 4 w 11"/>
                <a:gd name="T31" fmla="*/ 6 h 6"/>
                <a:gd name="T32" fmla="*/ 5 w 11"/>
                <a:gd name="T33" fmla="*/ 6 h 6"/>
                <a:gd name="T34" fmla="*/ 6 w 11"/>
                <a:gd name="T35" fmla="*/ 5 h 6"/>
                <a:gd name="T36" fmla="*/ 7 w 11"/>
                <a:gd name="T37" fmla="*/ 5 h 6"/>
                <a:gd name="T38" fmla="*/ 8 w 11"/>
                <a:gd name="T39" fmla="*/ 5 h 6"/>
                <a:gd name="T40" fmla="*/ 9 w 11"/>
                <a:gd name="T41" fmla="*/ 4 h 6"/>
                <a:gd name="T42" fmla="*/ 11 w 11"/>
                <a:gd name="T43" fmla="*/ 4 h 6"/>
                <a:gd name="T44" fmla="*/ 11 w 11"/>
                <a:gd name="T45" fmla="*/ 3 h 6"/>
                <a:gd name="T46" fmla="*/ 11 w 11"/>
                <a:gd name="T47" fmla="*/ 3 h 6"/>
                <a:gd name="T48" fmla="*/ 10 w 11"/>
                <a:gd name="T49" fmla="*/ 2 h 6"/>
                <a:gd name="T50" fmla="*/ 10 w 11"/>
                <a:gd name="T51" fmla="*/ 1 h 6"/>
                <a:gd name="T52" fmla="*/ 9 w 11"/>
                <a:gd name="T53" fmla="*/ 1 h 6"/>
                <a:gd name="T54" fmla="*/ 9 w 11"/>
                <a:gd name="T55" fmla="*/ 1 h 6"/>
                <a:gd name="T56" fmla="*/ 8 w 11"/>
                <a:gd name="T57" fmla="*/ 1 h 6"/>
                <a:gd name="T58" fmla="*/ 7 w 11"/>
                <a:gd name="T59" fmla="*/ 1 h 6"/>
                <a:gd name="T60" fmla="*/ 5 w 11"/>
                <a:gd name="T61" fmla="*/ 2 h 6"/>
                <a:gd name="T62" fmla="*/ 4 w 11"/>
                <a:gd name="T63" fmla="*/ 2 h 6"/>
                <a:gd name="T64" fmla="*/ 3 w 11"/>
                <a:gd name="T65" fmla="*/ 3 h 6"/>
                <a:gd name="T66" fmla="*/ 3 w 11"/>
                <a:gd name="T67" fmla="*/ 3 h 6"/>
                <a:gd name="T68" fmla="*/ 3 w 11"/>
                <a:gd name="T69" fmla="*/ 2 h 6"/>
                <a:gd name="T70" fmla="*/ 3 w 11"/>
                <a:gd name="T71" fmla="*/ 1 h 6"/>
                <a:gd name="T72" fmla="*/ 2 w 11"/>
                <a:gd name="T7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 h="6">
                  <a:moveTo>
                    <a:pt x="2" y="0"/>
                  </a:moveTo>
                  <a:lnTo>
                    <a:pt x="1" y="1"/>
                  </a:lnTo>
                  <a:lnTo>
                    <a:pt x="0" y="1"/>
                  </a:lnTo>
                  <a:lnTo>
                    <a:pt x="0" y="2"/>
                  </a:lnTo>
                  <a:lnTo>
                    <a:pt x="0" y="3"/>
                  </a:lnTo>
                  <a:lnTo>
                    <a:pt x="0" y="3"/>
                  </a:lnTo>
                  <a:lnTo>
                    <a:pt x="0" y="3"/>
                  </a:lnTo>
                  <a:lnTo>
                    <a:pt x="0" y="4"/>
                  </a:lnTo>
                  <a:lnTo>
                    <a:pt x="1" y="4"/>
                  </a:lnTo>
                  <a:lnTo>
                    <a:pt x="1" y="4"/>
                  </a:lnTo>
                  <a:lnTo>
                    <a:pt x="1" y="5"/>
                  </a:lnTo>
                  <a:lnTo>
                    <a:pt x="1" y="5"/>
                  </a:lnTo>
                  <a:lnTo>
                    <a:pt x="1" y="5"/>
                  </a:lnTo>
                  <a:lnTo>
                    <a:pt x="2" y="5"/>
                  </a:lnTo>
                  <a:lnTo>
                    <a:pt x="3" y="5"/>
                  </a:lnTo>
                  <a:lnTo>
                    <a:pt x="4" y="6"/>
                  </a:lnTo>
                  <a:lnTo>
                    <a:pt x="5" y="6"/>
                  </a:lnTo>
                  <a:lnTo>
                    <a:pt x="6" y="5"/>
                  </a:lnTo>
                  <a:lnTo>
                    <a:pt x="7" y="5"/>
                  </a:lnTo>
                  <a:lnTo>
                    <a:pt x="8" y="5"/>
                  </a:lnTo>
                  <a:lnTo>
                    <a:pt x="9" y="4"/>
                  </a:lnTo>
                  <a:lnTo>
                    <a:pt x="11" y="4"/>
                  </a:lnTo>
                  <a:lnTo>
                    <a:pt x="11" y="3"/>
                  </a:lnTo>
                  <a:lnTo>
                    <a:pt x="11" y="3"/>
                  </a:lnTo>
                  <a:lnTo>
                    <a:pt x="10" y="2"/>
                  </a:lnTo>
                  <a:lnTo>
                    <a:pt x="10" y="1"/>
                  </a:lnTo>
                  <a:lnTo>
                    <a:pt x="9" y="1"/>
                  </a:lnTo>
                  <a:lnTo>
                    <a:pt x="9" y="1"/>
                  </a:lnTo>
                  <a:lnTo>
                    <a:pt x="8" y="1"/>
                  </a:lnTo>
                  <a:lnTo>
                    <a:pt x="7" y="1"/>
                  </a:lnTo>
                  <a:lnTo>
                    <a:pt x="5" y="2"/>
                  </a:lnTo>
                  <a:lnTo>
                    <a:pt x="4" y="2"/>
                  </a:lnTo>
                  <a:lnTo>
                    <a:pt x="3" y="3"/>
                  </a:lnTo>
                  <a:lnTo>
                    <a:pt x="3" y="3"/>
                  </a:lnTo>
                  <a:lnTo>
                    <a:pt x="3" y="2"/>
                  </a:lnTo>
                  <a:lnTo>
                    <a:pt x="3"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3" name="Freeform 41">
              <a:extLst>
                <a:ext uri="{FF2B5EF4-FFF2-40B4-BE49-F238E27FC236}">
                  <a16:creationId xmlns:a16="http://schemas.microsoft.com/office/drawing/2014/main" id="{9D1F2E71-D501-B049-FC3C-04CC00C87612}"/>
                </a:ext>
              </a:extLst>
            </p:cNvPr>
            <p:cNvSpPr>
              <a:spLocks/>
            </p:cNvSpPr>
            <p:nvPr/>
          </p:nvSpPr>
          <p:spPr bwMode="auto">
            <a:xfrm>
              <a:off x="3805" y="2078"/>
              <a:ext cx="11" cy="6"/>
            </a:xfrm>
            <a:custGeom>
              <a:avLst/>
              <a:gdLst>
                <a:gd name="T0" fmla="*/ 2 w 11"/>
                <a:gd name="T1" fmla="*/ 0 h 6"/>
                <a:gd name="T2" fmla="*/ 1 w 11"/>
                <a:gd name="T3" fmla="*/ 1 h 6"/>
                <a:gd name="T4" fmla="*/ 0 w 11"/>
                <a:gd name="T5" fmla="*/ 1 h 6"/>
                <a:gd name="T6" fmla="*/ 0 w 11"/>
                <a:gd name="T7" fmla="*/ 2 h 6"/>
                <a:gd name="T8" fmla="*/ 0 w 11"/>
                <a:gd name="T9" fmla="*/ 3 h 6"/>
                <a:gd name="T10" fmla="*/ 0 w 11"/>
                <a:gd name="T11" fmla="*/ 3 h 6"/>
                <a:gd name="T12" fmla="*/ 0 w 11"/>
                <a:gd name="T13" fmla="*/ 3 h 6"/>
                <a:gd name="T14" fmla="*/ 0 w 11"/>
                <a:gd name="T15" fmla="*/ 4 h 6"/>
                <a:gd name="T16" fmla="*/ 1 w 11"/>
                <a:gd name="T17" fmla="*/ 4 h 6"/>
                <a:gd name="T18" fmla="*/ 1 w 11"/>
                <a:gd name="T19" fmla="*/ 4 h 6"/>
                <a:gd name="T20" fmla="*/ 1 w 11"/>
                <a:gd name="T21" fmla="*/ 5 h 6"/>
                <a:gd name="T22" fmla="*/ 1 w 11"/>
                <a:gd name="T23" fmla="*/ 5 h 6"/>
                <a:gd name="T24" fmla="*/ 1 w 11"/>
                <a:gd name="T25" fmla="*/ 5 h 6"/>
                <a:gd name="T26" fmla="*/ 2 w 11"/>
                <a:gd name="T27" fmla="*/ 5 h 6"/>
                <a:gd name="T28" fmla="*/ 3 w 11"/>
                <a:gd name="T29" fmla="*/ 5 h 6"/>
                <a:gd name="T30" fmla="*/ 4 w 11"/>
                <a:gd name="T31" fmla="*/ 6 h 6"/>
                <a:gd name="T32" fmla="*/ 5 w 11"/>
                <a:gd name="T33" fmla="*/ 6 h 6"/>
                <a:gd name="T34" fmla="*/ 6 w 11"/>
                <a:gd name="T35" fmla="*/ 5 h 6"/>
                <a:gd name="T36" fmla="*/ 7 w 11"/>
                <a:gd name="T37" fmla="*/ 5 h 6"/>
                <a:gd name="T38" fmla="*/ 8 w 11"/>
                <a:gd name="T39" fmla="*/ 5 h 6"/>
                <a:gd name="T40" fmla="*/ 9 w 11"/>
                <a:gd name="T41" fmla="*/ 4 h 6"/>
                <a:gd name="T42" fmla="*/ 11 w 11"/>
                <a:gd name="T43" fmla="*/ 4 h 6"/>
                <a:gd name="T44" fmla="*/ 11 w 11"/>
                <a:gd name="T45" fmla="*/ 3 h 6"/>
                <a:gd name="T46" fmla="*/ 11 w 11"/>
                <a:gd name="T47" fmla="*/ 3 h 6"/>
                <a:gd name="T48" fmla="*/ 10 w 11"/>
                <a:gd name="T49" fmla="*/ 2 h 6"/>
                <a:gd name="T50" fmla="*/ 10 w 11"/>
                <a:gd name="T51" fmla="*/ 1 h 6"/>
                <a:gd name="T52" fmla="*/ 9 w 11"/>
                <a:gd name="T53" fmla="*/ 1 h 6"/>
                <a:gd name="T54" fmla="*/ 9 w 11"/>
                <a:gd name="T55" fmla="*/ 1 h 6"/>
                <a:gd name="T56" fmla="*/ 8 w 11"/>
                <a:gd name="T57" fmla="*/ 1 h 6"/>
                <a:gd name="T58" fmla="*/ 7 w 11"/>
                <a:gd name="T59" fmla="*/ 1 h 6"/>
                <a:gd name="T60" fmla="*/ 5 w 11"/>
                <a:gd name="T61" fmla="*/ 2 h 6"/>
                <a:gd name="T62" fmla="*/ 4 w 11"/>
                <a:gd name="T63" fmla="*/ 2 h 6"/>
                <a:gd name="T64" fmla="*/ 3 w 11"/>
                <a:gd name="T65" fmla="*/ 3 h 6"/>
                <a:gd name="T66" fmla="*/ 3 w 11"/>
                <a:gd name="T67" fmla="*/ 3 h 6"/>
                <a:gd name="T68" fmla="*/ 3 w 11"/>
                <a:gd name="T69" fmla="*/ 2 h 6"/>
                <a:gd name="T70" fmla="*/ 3 w 11"/>
                <a:gd name="T71" fmla="*/ 1 h 6"/>
                <a:gd name="T72" fmla="*/ 2 w 11"/>
                <a:gd name="T7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 h="6">
                  <a:moveTo>
                    <a:pt x="2" y="0"/>
                  </a:moveTo>
                  <a:lnTo>
                    <a:pt x="1" y="1"/>
                  </a:lnTo>
                  <a:lnTo>
                    <a:pt x="0" y="1"/>
                  </a:lnTo>
                  <a:lnTo>
                    <a:pt x="0" y="2"/>
                  </a:lnTo>
                  <a:lnTo>
                    <a:pt x="0" y="3"/>
                  </a:lnTo>
                  <a:lnTo>
                    <a:pt x="0" y="3"/>
                  </a:lnTo>
                  <a:lnTo>
                    <a:pt x="0" y="3"/>
                  </a:lnTo>
                  <a:lnTo>
                    <a:pt x="0" y="4"/>
                  </a:lnTo>
                  <a:lnTo>
                    <a:pt x="1" y="4"/>
                  </a:lnTo>
                  <a:lnTo>
                    <a:pt x="1" y="4"/>
                  </a:lnTo>
                  <a:lnTo>
                    <a:pt x="1" y="5"/>
                  </a:lnTo>
                  <a:lnTo>
                    <a:pt x="1" y="5"/>
                  </a:lnTo>
                  <a:lnTo>
                    <a:pt x="1" y="5"/>
                  </a:lnTo>
                  <a:lnTo>
                    <a:pt x="2" y="5"/>
                  </a:lnTo>
                  <a:lnTo>
                    <a:pt x="3" y="5"/>
                  </a:lnTo>
                  <a:lnTo>
                    <a:pt x="4" y="6"/>
                  </a:lnTo>
                  <a:lnTo>
                    <a:pt x="5" y="6"/>
                  </a:lnTo>
                  <a:lnTo>
                    <a:pt x="6" y="5"/>
                  </a:lnTo>
                  <a:lnTo>
                    <a:pt x="7" y="5"/>
                  </a:lnTo>
                  <a:lnTo>
                    <a:pt x="8" y="5"/>
                  </a:lnTo>
                  <a:lnTo>
                    <a:pt x="9" y="4"/>
                  </a:lnTo>
                  <a:lnTo>
                    <a:pt x="11" y="4"/>
                  </a:lnTo>
                  <a:lnTo>
                    <a:pt x="11" y="3"/>
                  </a:lnTo>
                  <a:lnTo>
                    <a:pt x="11" y="3"/>
                  </a:lnTo>
                  <a:lnTo>
                    <a:pt x="10" y="2"/>
                  </a:lnTo>
                  <a:lnTo>
                    <a:pt x="10" y="1"/>
                  </a:lnTo>
                  <a:lnTo>
                    <a:pt x="9" y="1"/>
                  </a:lnTo>
                  <a:lnTo>
                    <a:pt x="9" y="1"/>
                  </a:lnTo>
                  <a:lnTo>
                    <a:pt x="8" y="1"/>
                  </a:lnTo>
                  <a:lnTo>
                    <a:pt x="7" y="1"/>
                  </a:lnTo>
                  <a:lnTo>
                    <a:pt x="5" y="2"/>
                  </a:lnTo>
                  <a:lnTo>
                    <a:pt x="4" y="2"/>
                  </a:lnTo>
                  <a:lnTo>
                    <a:pt x="3" y="3"/>
                  </a:lnTo>
                  <a:lnTo>
                    <a:pt x="3" y="3"/>
                  </a:lnTo>
                  <a:lnTo>
                    <a:pt x="3" y="2"/>
                  </a:lnTo>
                  <a:lnTo>
                    <a:pt x="3"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4" name="Freeform 42">
              <a:extLst>
                <a:ext uri="{FF2B5EF4-FFF2-40B4-BE49-F238E27FC236}">
                  <a16:creationId xmlns:a16="http://schemas.microsoft.com/office/drawing/2014/main" id="{04EC69D7-69C2-C31B-987F-E7708913792E}"/>
                </a:ext>
              </a:extLst>
            </p:cNvPr>
            <p:cNvSpPr>
              <a:spLocks/>
            </p:cNvSpPr>
            <p:nvPr/>
          </p:nvSpPr>
          <p:spPr bwMode="auto">
            <a:xfrm>
              <a:off x="3883" y="2201"/>
              <a:ext cx="10" cy="19"/>
            </a:xfrm>
            <a:custGeom>
              <a:avLst/>
              <a:gdLst>
                <a:gd name="T0" fmla="*/ 8 w 10"/>
                <a:gd name="T1" fmla="*/ 0 h 19"/>
                <a:gd name="T2" fmla="*/ 8 w 10"/>
                <a:gd name="T3" fmla="*/ 0 h 19"/>
                <a:gd name="T4" fmla="*/ 7 w 10"/>
                <a:gd name="T5" fmla="*/ 2 h 19"/>
                <a:gd name="T6" fmla="*/ 7 w 10"/>
                <a:gd name="T7" fmla="*/ 3 h 19"/>
                <a:gd name="T8" fmla="*/ 6 w 10"/>
                <a:gd name="T9" fmla="*/ 4 h 19"/>
                <a:gd name="T10" fmla="*/ 4 w 10"/>
                <a:gd name="T11" fmla="*/ 4 h 19"/>
                <a:gd name="T12" fmla="*/ 3 w 10"/>
                <a:gd name="T13" fmla="*/ 4 h 19"/>
                <a:gd name="T14" fmla="*/ 2 w 10"/>
                <a:gd name="T15" fmla="*/ 6 h 19"/>
                <a:gd name="T16" fmla="*/ 1 w 10"/>
                <a:gd name="T17" fmla="*/ 8 h 19"/>
                <a:gd name="T18" fmla="*/ 1 w 10"/>
                <a:gd name="T19" fmla="*/ 11 h 19"/>
                <a:gd name="T20" fmla="*/ 1 w 10"/>
                <a:gd name="T21" fmla="*/ 13 h 19"/>
                <a:gd name="T22" fmla="*/ 0 w 10"/>
                <a:gd name="T23" fmla="*/ 14 h 19"/>
                <a:gd name="T24" fmla="*/ 0 w 10"/>
                <a:gd name="T25" fmla="*/ 15 h 19"/>
                <a:gd name="T26" fmla="*/ 0 w 10"/>
                <a:gd name="T27" fmla="*/ 18 h 19"/>
                <a:gd name="T28" fmla="*/ 1 w 10"/>
                <a:gd name="T29" fmla="*/ 19 h 19"/>
                <a:gd name="T30" fmla="*/ 2 w 10"/>
                <a:gd name="T31" fmla="*/ 19 h 19"/>
                <a:gd name="T32" fmla="*/ 4 w 10"/>
                <a:gd name="T33" fmla="*/ 19 h 19"/>
                <a:gd name="T34" fmla="*/ 4 w 10"/>
                <a:gd name="T35" fmla="*/ 19 h 19"/>
                <a:gd name="T36" fmla="*/ 5 w 10"/>
                <a:gd name="T37" fmla="*/ 18 h 19"/>
                <a:gd name="T38" fmla="*/ 6 w 10"/>
                <a:gd name="T39" fmla="*/ 17 h 19"/>
                <a:gd name="T40" fmla="*/ 7 w 10"/>
                <a:gd name="T41" fmla="*/ 15 h 19"/>
                <a:gd name="T42" fmla="*/ 7 w 10"/>
                <a:gd name="T43" fmla="*/ 13 h 19"/>
                <a:gd name="T44" fmla="*/ 7 w 10"/>
                <a:gd name="T45" fmla="*/ 12 h 19"/>
                <a:gd name="T46" fmla="*/ 8 w 10"/>
                <a:gd name="T47" fmla="*/ 11 h 19"/>
                <a:gd name="T48" fmla="*/ 8 w 10"/>
                <a:gd name="T49" fmla="*/ 8 h 19"/>
                <a:gd name="T50" fmla="*/ 8 w 10"/>
                <a:gd name="T51" fmla="*/ 6 h 19"/>
                <a:gd name="T52" fmla="*/ 8 w 10"/>
                <a:gd name="T53" fmla="*/ 6 h 19"/>
                <a:gd name="T54" fmla="*/ 9 w 10"/>
                <a:gd name="T55" fmla="*/ 5 h 19"/>
                <a:gd name="T56" fmla="*/ 9 w 10"/>
                <a:gd name="T57" fmla="*/ 6 h 19"/>
                <a:gd name="T58" fmla="*/ 10 w 10"/>
                <a:gd name="T59" fmla="*/ 5 h 19"/>
                <a:gd name="T60" fmla="*/ 10 w 10"/>
                <a:gd name="T61" fmla="*/ 4 h 19"/>
                <a:gd name="T62" fmla="*/ 10 w 10"/>
                <a:gd name="T63" fmla="*/ 2 h 19"/>
                <a:gd name="T64" fmla="*/ 10 w 10"/>
                <a:gd name="T65" fmla="*/ 2 h 19"/>
                <a:gd name="T66" fmla="*/ 10 w 10"/>
                <a:gd name="T67" fmla="*/ 1 h 19"/>
                <a:gd name="T68" fmla="*/ 8 w 10"/>
                <a:gd name="T6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 h="19">
                  <a:moveTo>
                    <a:pt x="8" y="0"/>
                  </a:moveTo>
                  <a:lnTo>
                    <a:pt x="8" y="0"/>
                  </a:lnTo>
                  <a:lnTo>
                    <a:pt x="7" y="2"/>
                  </a:lnTo>
                  <a:lnTo>
                    <a:pt x="7" y="3"/>
                  </a:lnTo>
                  <a:lnTo>
                    <a:pt x="6" y="4"/>
                  </a:lnTo>
                  <a:lnTo>
                    <a:pt x="4" y="4"/>
                  </a:lnTo>
                  <a:lnTo>
                    <a:pt x="3" y="4"/>
                  </a:lnTo>
                  <a:lnTo>
                    <a:pt x="2" y="6"/>
                  </a:lnTo>
                  <a:lnTo>
                    <a:pt x="1" y="8"/>
                  </a:lnTo>
                  <a:lnTo>
                    <a:pt x="1" y="11"/>
                  </a:lnTo>
                  <a:lnTo>
                    <a:pt x="1" y="13"/>
                  </a:lnTo>
                  <a:lnTo>
                    <a:pt x="0" y="14"/>
                  </a:lnTo>
                  <a:lnTo>
                    <a:pt x="0" y="15"/>
                  </a:lnTo>
                  <a:lnTo>
                    <a:pt x="0" y="18"/>
                  </a:lnTo>
                  <a:lnTo>
                    <a:pt x="1" y="19"/>
                  </a:lnTo>
                  <a:lnTo>
                    <a:pt x="2" y="19"/>
                  </a:lnTo>
                  <a:lnTo>
                    <a:pt x="4" y="19"/>
                  </a:lnTo>
                  <a:lnTo>
                    <a:pt x="4" y="19"/>
                  </a:lnTo>
                  <a:lnTo>
                    <a:pt x="5" y="18"/>
                  </a:lnTo>
                  <a:lnTo>
                    <a:pt x="6" y="17"/>
                  </a:lnTo>
                  <a:lnTo>
                    <a:pt x="7" y="15"/>
                  </a:lnTo>
                  <a:lnTo>
                    <a:pt x="7" y="13"/>
                  </a:lnTo>
                  <a:lnTo>
                    <a:pt x="7" y="12"/>
                  </a:lnTo>
                  <a:lnTo>
                    <a:pt x="8" y="11"/>
                  </a:lnTo>
                  <a:lnTo>
                    <a:pt x="8" y="8"/>
                  </a:lnTo>
                  <a:lnTo>
                    <a:pt x="8" y="6"/>
                  </a:lnTo>
                  <a:lnTo>
                    <a:pt x="8" y="6"/>
                  </a:lnTo>
                  <a:lnTo>
                    <a:pt x="9" y="5"/>
                  </a:lnTo>
                  <a:lnTo>
                    <a:pt x="9" y="6"/>
                  </a:lnTo>
                  <a:lnTo>
                    <a:pt x="10" y="5"/>
                  </a:lnTo>
                  <a:lnTo>
                    <a:pt x="10" y="4"/>
                  </a:lnTo>
                  <a:lnTo>
                    <a:pt x="10" y="2"/>
                  </a:lnTo>
                  <a:lnTo>
                    <a:pt x="10" y="2"/>
                  </a:lnTo>
                  <a:lnTo>
                    <a:pt x="10" y="1"/>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5" name="Freeform 43">
              <a:extLst>
                <a:ext uri="{FF2B5EF4-FFF2-40B4-BE49-F238E27FC236}">
                  <a16:creationId xmlns:a16="http://schemas.microsoft.com/office/drawing/2014/main" id="{E4C43AE5-A11F-6465-FEBE-ECDB84BD977E}"/>
                </a:ext>
              </a:extLst>
            </p:cNvPr>
            <p:cNvSpPr>
              <a:spLocks/>
            </p:cNvSpPr>
            <p:nvPr/>
          </p:nvSpPr>
          <p:spPr bwMode="auto">
            <a:xfrm>
              <a:off x="3883" y="2201"/>
              <a:ext cx="10" cy="19"/>
            </a:xfrm>
            <a:custGeom>
              <a:avLst/>
              <a:gdLst>
                <a:gd name="T0" fmla="*/ 8 w 10"/>
                <a:gd name="T1" fmla="*/ 0 h 19"/>
                <a:gd name="T2" fmla="*/ 8 w 10"/>
                <a:gd name="T3" fmla="*/ 0 h 19"/>
                <a:gd name="T4" fmla="*/ 7 w 10"/>
                <a:gd name="T5" fmla="*/ 2 h 19"/>
                <a:gd name="T6" fmla="*/ 7 w 10"/>
                <a:gd name="T7" fmla="*/ 3 h 19"/>
                <a:gd name="T8" fmla="*/ 6 w 10"/>
                <a:gd name="T9" fmla="*/ 4 h 19"/>
                <a:gd name="T10" fmla="*/ 4 w 10"/>
                <a:gd name="T11" fmla="*/ 4 h 19"/>
                <a:gd name="T12" fmla="*/ 3 w 10"/>
                <a:gd name="T13" fmla="*/ 4 h 19"/>
                <a:gd name="T14" fmla="*/ 2 w 10"/>
                <a:gd name="T15" fmla="*/ 6 h 19"/>
                <a:gd name="T16" fmla="*/ 1 w 10"/>
                <a:gd name="T17" fmla="*/ 8 h 19"/>
                <a:gd name="T18" fmla="*/ 1 w 10"/>
                <a:gd name="T19" fmla="*/ 11 h 19"/>
                <a:gd name="T20" fmla="*/ 1 w 10"/>
                <a:gd name="T21" fmla="*/ 13 h 19"/>
                <a:gd name="T22" fmla="*/ 0 w 10"/>
                <a:gd name="T23" fmla="*/ 14 h 19"/>
                <a:gd name="T24" fmla="*/ 0 w 10"/>
                <a:gd name="T25" fmla="*/ 15 h 19"/>
                <a:gd name="T26" fmla="*/ 0 w 10"/>
                <a:gd name="T27" fmla="*/ 18 h 19"/>
                <a:gd name="T28" fmla="*/ 1 w 10"/>
                <a:gd name="T29" fmla="*/ 19 h 19"/>
                <a:gd name="T30" fmla="*/ 2 w 10"/>
                <a:gd name="T31" fmla="*/ 19 h 19"/>
                <a:gd name="T32" fmla="*/ 4 w 10"/>
                <a:gd name="T33" fmla="*/ 19 h 19"/>
                <a:gd name="T34" fmla="*/ 4 w 10"/>
                <a:gd name="T35" fmla="*/ 19 h 19"/>
                <a:gd name="T36" fmla="*/ 5 w 10"/>
                <a:gd name="T37" fmla="*/ 18 h 19"/>
                <a:gd name="T38" fmla="*/ 6 w 10"/>
                <a:gd name="T39" fmla="*/ 17 h 19"/>
                <a:gd name="T40" fmla="*/ 7 w 10"/>
                <a:gd name="T41" fmla="*/ 15 h 19"/>
                <a:gd name="T42" fmla="*/ 7 w 10"/>
                <a:gd name="T43" fmla="*/ 13 h 19"/>
                <a:gd name="T44" fmla="*/ 7 w 10"/>
                <a:gd name="T45" fmla="*/ 12 h 19"/>
                <a:gd name="T46" fmla="*/ 8 w 10"/>
                <a:gd name="T47" fmla="*/ 11 h 19"/>
                <a:gd name="T48" fmla="*/ 8 w 10"/>
                <a:gd name="T49" fmla="*/ 8 h 19"/>
                <a:gd name="T50" fmla="*/ 8 w 10"/>
                <a:gd name="T51" fmla="*/ 6 h 19"/>
                <a:gd name="T52" fmla="*/ 8 w 10"/>
                <a:gd name="T53" fmla="*/ 6 h 19"/>
                <a:gd name="T54" fmla="*/ 9 w 10"/>
                <a:gd name="T55" fmla="*/ 5 h 19"/>
                <a:gd name="T56" fmla="*/ 9 w 10"/>
                <a:gd name="T57" fmla="*/ 6 h 19"/>
                <a:gd name="T58" fmla="*/ 10 w 10"/>
                <a:gd name="T59" fmla="*/ 5 h 19"/>
                <a:gd name="T60" fmla="*/ 10 w 10"/>
                <a:gd name="T61" fmla="*/ 4 h 19"/>
                <a:gd name="T62" fmla="*/ 10 w 10"/>
                <a:gd name="T63" fmla="*/ 2 h 19"/>
                <a:gd name="T64" fmla="*/ 10 w 10"/>
                <a:gd name="T65" fmla="*/ 2 h 19"/>
                <a:gd name="T66" fmla="*/ 10 w 10"/>
                <a:gd name="T67" fmla="*/ 1 h 19"/>
                <a:gd name="T68" fmla="*/ 8 w 10"/>
                <a:gd name="T6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 h="19">
                  <a:moveTo>
                    <a:pt x="8" y="0"/>
                  </a:moveTo>
                  <a:lnTo>
                    <a:pt x="8" y="0"/>
                  </a:lnTo>
                  <a:lnTo>
                    <a:pt x="7" y="2"/>
                  </a:lnTo>
                  <a:lnTo>
                    <a:pt x="7" y="3"/>
                  </a:lnTo>
                  <a:lnTo>
                    <a:pt x="6" y="4"/>
                  </a:lnTo>
                  <a:lnTo>
                    <a:pt x="4" y="4"/>
                  </a:lnTo>
                  <a:lnTo>
                    <a:pt x="3" y="4"/>
                  </a:lnTo>
                  <a:lnTo>
                    <a:pt x="2" y="6"/>
                  </a:lnTo>
                  <a:lnTo>
                    <a:pt x="1" y="8"/>
                  </a:lnTo>
                  <a:lnTo>
                    <a:pt x="1" y="11"/>
                  </a:lnTo>
                  <a:lnTo>
                    <a:pt x="1" y="13"/>
                  </a:lnTo>
                  <a:lnTo>
                    <a:pt x="0" y="14"/>
                  </a:lnTo>
                  <a:lnTo>
                    <a:pt x="0" y="15"/>
                  </a:lnTo>
                  <a:lnTo>
                    <a:pt x="0" y="18"/>
                  </a:lnTo>
                  <a:lnTo>
                    <a:pt x="1" y="19"/>
                  </a:lnTo>
                  <a:lnTo>
                    <a:pt x="2" y="19"/>
                  </a:lnTo>
                  <a:lnTo>
                    <a:pt x="4" y="19"/>
                  </a:lnTo>
                  <a:lnTo>
                    <a:pt x="4" y="19"/>
                  </a:lnTo>
                  <a:lnTo>
                    <a:pt x="5" y="18"/>
                  </a:lnTo>
                  <a:lnTo>
                    <a:pt x="6" y="17"/>
                  </a:lnTo>
                  <a:lnTo>
                    <a:pt x="7" y="15"/>
                  </a:lnTo>
                  <a:lnTo>
                    <a:pt x="7" y="13"/>
                  </a:lnTo>
                  <a:lnTo>
                    <a:pt x="7" y="12"/>
                  </a:lnTo>
                  <a:lnTo>
                    <a:pt x="8" y="11"/>
                  </a:lnTo>
                  <a:lnTo>
                    <a:pt x="8" y="8"/>
                  </a:lnTo>
                  <a:lnTo>
                    <a:pt x="8" y="6"/>
                  </a:lnTo>
                  <a:lnTo>
                    <a:pt x="8" y="6"/>
                  </a:lnTo>
                  <a:lnTo>
                    <a:pt x="9" y="5"/>
                  </a:lnTo>
                  <a:lnTo>
                    <a:pt x="9" y="6"/>
                  </a:lnTo>
                  <a:lnTo>
                    <a:pt x="10" y="5"/>
                  </a:lnTo>
                  <a:lnTo>
                    <a:pt x="10" y="4"/>
                  </a:lnTo>
                  <a:lnTo>
                    <a:pt x="10" y="2"/>
                  </a:lnTo>
                  <a:lnTo>
                    <a:pt x="10" y="2"/>
                  </a:lnTo>
                  <a:lnTo>
                    <a:pt x="10" y="1"/>
                  </a:lnTo>
                  <a:lnTo>
                    <a:pt x="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6" name="Freeform 44">
              <a:extLst>
                <a:ext uri="{FF2B5EF4-FFF2-40B4-BE49-F238E27FC236}">
                  <a16:creationId xmlns:a16="http://schemas.microsoft.com/office/drawing/2014/main" id="{C2BF6957-3FF7-D5C9-F3FE-221E7A33995F}"/>
                </a:ext>
              </a:extLst>
            </p:cNvPr>
            <p:cNvSpPr>
              <a:spLocks/>
            </p:cNvSpPr>
            <p:nvPr/>
          </p:nvSpPr>
          <p:spPr bwMode="auto">
            <a:xfrm>
              <a:off x="3952" y="2175"/>
              <a:ext cx="24" cy="22"/>
            </a:xfrm>
            <a:custGeom>
              <a:avLst/>
              <a:gdLst>
                <a:gd name="T0" fmla="*/ 1 w 24"/>
                <a:gd name="T1" fmla="*/ 0 h 22"/>
                <a:gd name="T2" fmla="*/ 1 w 24"/>
                <a:gd name="T3" fmla="*/ 0 h 22"/>
                <a:gd name="T4" fmla="*/ 0 w 24"/>
                <a:gd name="T5" fmla="*/ 1 h 22"/>
                <a:gd name="T6" fmla="*/ 0 w 24"/>
                <a:gd name="T7" fmla="*/ 2 h 22"/>
                <a:gd name="T8" fmla="*/ 1 w 24"/>
                <a:gd name="T9" fmla="*/ 3 h 22"/>
                <a:gd name="T10" fmla="*/ 2 w 24"/>
                <a:gd name="T11" fmla="*/ 4 h 22"/>
                <a:gd name="T12" fmla="*/ 2 w 24"/>
                <a:gd name="T13" fmla="*/ 4 h 22"/>
                <a:gd name="T14" fmla="*/ 4 w 24"/>
                <a:gd name="T15" fmla="*/ 6 h 22"/>
                <a:gd name="T16" fmla="*/ 4 w 24"/>
                <a:gd name="T17" fmla="*/ 6 h 22"/>
                <a:gd name="T18" fmla="*/ 5 w 24"/>
                <a:gd name="T19" fmla="*/ 8 h 22"/>
                <a:gd name="T20" fmla="*/ 6 w 24"/>
                <a:gd name="T21" fmla="*/ 8 h 22"/>
                <a:gd name="T22" fmla="*/ 6 w 24"/>
                <a:gd name="T23" fmla="*/ 9 h 22"/>
                <a:gd name="T24" fmla="*/ 6 w 24"/>
                <a:gd name="T25" fmla="*/ 10 h 22"/>
                <a:gd name="T26" fmla="*/ 7 w 24"/>
                <a:gd name="T27" fmla="*/ 10 h 22"/>
                <a:gd name="T28" fmla="*/ 8 w 24"/>
                <a:gd name="T29" fmla="*/ 12 h 22"/>
                <a:gd name="T30" fmla="*/ 8 w 24"/>
                <a:gd name="T31" fmla="*/ 13 h 22"/>
                <a:gd name="T32" fmla="*/ 8 w 24"/>
                <a:gd name="T33" fmla="*/ 14 h 22"/>
                <a:gd name="T34" fmla="*/ 10 w 24"/>
                <a:gd name="T35" fmla="*/ 16 h 22"/>
                <a:gd name="T36" fmla="*/ 11 w 24"/>
                <a:gd name="T37" fmla="*/ 17 h 22"/>
                <a:gd name="T38" fmla="*/ 12 w 24"/>
                <a:gd name="T39" fmla="*/ 17 h 22"/>
                <a:gd name="T40" fmla="*/ 12 w 24"/>
                <a:gd name="T41" fmla="*/ 17 h 22"/>
                <a:gd name="T42" fmla="*/ 12 w 24"/>
                <a:gd name="T43" fmla="*/ 18 h 22"/>
                <a:gd name="T44" fmla="*/ 12 w 24"/>
                <a:gd name="T45" fmla="*/ 19 h 22"/>
                <a:gd name="T46" fmla="*/ 12 w 24"/>
                <a:gd name="T47" fmla="*/ 20 h 22"/>
                <a:gd name="T48" fmla="*/ 14 w 24"/>
                <a:gd name="T49" fmla="*/ 20 h 22"/>
                <a:gd name="T50" fmla="*/ 14 w 24"/>
                <a:gd name="T51" fmla="*/ 21 h 22"/>
                <a:gd name="T52" fmla="*/ 16 w 24"/>
                <a:gd name="T53" fmla="*/ 21 h 22"/>
                <a:gd name="T54" fmla="*/ 19 w 24"/>
                <a:gd name="T55" fmla="*/ 21 h 22"/>
                <a:gd name="T56" fmla="*/ 21 w 24"/>
                <a:gd name="T57" fmla="*/ 22 h 22"/>
                <a:gd name="T58" fmla="*/ 23 w 24"/>
                <a:gd name="T59" fmla="*/ 22 h 22"/>
                <a:gd name="T60" fmla="*/ 24 w 24"/>
                <a:gd name="T61" fmla="*/ 22 h 22"/>
                <a:gd name="T62" fmla="*/ 24 w 24"/>
                <a:gd name="T63" fmla="*/ 21 h 22"/>
                <a:gd name="T64" fmla="*/ 24 w 24"/>
                <a:gd name="T65" fmla="*/ 21 h 22"/>
                <a:gd name="T66" fmla="*/ 24 w 24"/>
                <a:gd name="T67" fmla="*/ 20 h 22"/>
                <a:gd name="T68" fmla="*/ 23 w 24"/>
                <a:gd name="T69" fmla="*/ 19 h 22"/>
                <a:gd name="T70" fmla="*/ 22 w 24"/>
                <a:gd name="T71" fmla="*/ 19 h 22"/>
                <a:gd name="T72" fmla="*/ 21 w 24"/>
                <a:gd name="T73" fmla="*/ 19 h 22"/>
                <a:gd name="T74" fmla="*/ 20 w 24"/>
                <a:gd name="T75" fmla="*/ 18 h 22"/>
                <a:gd name="T76" fmla="*/ 19 w 24"/>
                <a:gd name="T77" fmla="*/ 18 h 22"/>
                <a:gd name="T78" fmla="*/ 17 w 24"/>
                <a:gd name="T79" fmla="*/ 18 h 22"/>
                <a:gd name="T80" fmla="*/ 16 w 24"/>
                <a:gd name="T81" fmla="*/ 17 h 22"/>
                <a:gd name="T82" fmla="*/ 15 w 24"/>
                <a:gd name="T83" fmla="*/ 17 h 22"/>
                <a:gd name="T84" fmla="*/ 14 w 24"/>
                <a:gd name="T85" fmla="*/ 17 h 22"/>
                <a:gd name="T86" fmla="*/ 13 w 24"/>
                <a:gd name="T87" fmla="*/ 17 h 22"/>
                <a:gd name="T88" fmla="*/ 13 w 24"/>
                <a:gd name="T89" fmla="*/ 16 h 22"/>
                <a:gd name="T90" fmla="*/ 14 w 24"/>
                <a:gd name="T91" fmla="*/ 15 h 22"/>
                <a:gd name="T92" fmla="*/ 13 w 24"/>
                <a:gd name="T93" fmla="*/ 13 h 22"/>
                <a:gd name="T94" fmla="*/ 12 w 24"/>
                <a:gd name="T95" fmla="*/ 12 h 22"/>
                <a:gd name="T96" fmla="*/ 12 w 24"/>
                <a:gd name="T97" fmla="*/ 11 h 22"/>
                <a:gd name="T98" fmla="*/ 11 w 24"/>
                <a:gd name="T99" fmla="*/ 10 h 22"/>
                <a:gd name="T100" fmla="*/ 10 w 24"/>
                <a:gd name="T101" fmla="*/ 10 h 22"/>
                <a:gd name="T102" fmla="*/ 10 w 24"/>
                <a:gd name="T103" fmla="*/ 8 h 22"/>
                <a:gd name="T104" fmla="*/ 10 w 24"/>
                <a:gd name="T105" fmla="*/ 8 h 22"/>
                <a:gd name="T106" fmla="*/ 8 w 24"/>
                <a:gd name="T107" fmla="*/ 8 h 22"/>
                <a:gd name="T108" fmla="*/ 7 w 24"/>
                <a:gd name="T109" fmla="*/ 6 h 22"/>
                <a:gd name="T110" fmla="*/ 6 w 24"/>
                <a:gd name="T111" fmla="*/ 5 h 22"/>
                <a:gd name="T112" fmla="*/ 5 w 24"/>
                <a:gd name="T113" fmla="*/ 4 h 22"/>
                <a:gd name="T114" fmla="*/ 4 w 24"/>
                <a:gd name="T115" fmla="*/ 2 h 22"/>
                <a:gd name="T116" fmla="*/ 3 w 24"/>
                <a:gd name="T117" fmla="*/ 1 h 22"/>
                <a:gd name="T118" fmla="*/ 2 w 24"/>
                <a:gd name="T119" fmla="*/ 1 h 22"/>
                <a:gd name="T120" fmla="*/ 1 w 24"/>
                <a:gd name="T1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 h="22">
                  <a:moveTo>
                    <a:pt x="1" y="0"/>
                  </a:moveTo>
                  <a:lnTo>
                    <a:pt x="1" y="0"/>
                  </a:lnTo>
                  <a:lnTo>
                    <a:pt x="0" y="1"/>
                  </a:lnTo>
                  <a:lnTo>
                    <a:pt x="0" y="2"/>
                  </a:lnTo>
                  <a:lnTo>
                    <a:pt x="1" y="3"/>
                  </a:lnTo>
                  <a:lnTo>
                    <a:pt x="2" y="4"/>
                  </a:lnTo>
                  <a:lnTo>
                    <a:pt x="2" y="4"/>
                  </a:lnTo>
                  <a:lnTo>
                    <a:pt x="4" y="6"/>
                  </a:lnTo>
                  <a:lnTo>
                    <a:pt x="4" y="6"/>
                  </a:lnTo>
                  <a:lnTo>
                    <a:pt x="5" y="8"/>
                  </a:lnTo>
                  <a:lnTo>
                    <a:pt x="6" y="8"/>
                  </a:lnTo>
                  <a:lnTo>
                    <a:pt x="6" y="9"/>
                  </a:lnTo>
                  <a:lnTo>
                    <a:pt x="6" y="10"/>
                  </a:lnTo>
                  <a:lnTo>
                    <a:pt x="7" y="10"/>
                  </a:lnTo>
                  <a:lnTo>
                    <a:pt x="8" y="12"/>
                  </a:lnTo>
                  <a:lnTo>
                    <a:pt x="8" y="13"/>
                  </a:lnTo>
                  <a:lnTo>
                    <a:pt x="8" y="14"/>
                  </a:lnTo>
                  <a:lnTo>
                    <a:pt x="10" y="16"/>
                  </a:lnTo>
                  <a:lnTo>
                    <a:pt x="11" y="17"/>
                  </a:lnTo>
                  <a:lnTo>
                    <a:pt x="12" y="17"/>
                  </a:lnTo>
                  <a:lnTo>
                    <a:pt x="12" y="17"/>
                  </a:lnTo>
                  <a:lnTo>
                    <a:pt x="12" y="18"/>
                  </a:lnTo>
                  <a:lnTo>
                    <a:pt x="12" y="19"/>
                  </a:lnTo>
                  <a:lnTo>
                    <a:pt x="12" y="20"/>
                  </a:lnTo>
                  <a:lnTo>
                    <a:pt x="14" y="20"/>
                  </a:lnTo>
                  <a:lnTo>
                    <a:pt x="14" y="21"/>
                  </a:lnTo>
                  <a:lnTo>
                    <a:pt x="16" y="21"/>
                  </a:lnTo>
                  <a:lnTo>
                    <a:pt x="19" y="21"/>
                  </a:lnTo>
                  <a:lnTo>
                    <a:pt x="21" y="22"/>
                  </a:lnTo>
                  <a:lnTo>
                    <a:pt x="23" y="22"/>
                  </a:lnTo>
                  <a:lnTo>
                    <a:pt x="24" y="22"/>
                  </a:lnTo>
                  <a:lnTo>
                    <a:pt x="24" y="21"/>
                  </a:lnTo>
                  <a:lnTo>
                    <a:pt x="24" y="21"/>
                  </a:lnTo>
                  <a:lnTo>
                    <a:pt x="24" y="20"/>
                  </a:lnTo>
                  <a:lnTo>
                    <a:pt x="23" y="19"/>
                  </a:lnTo>
                  <a:lnTo>
                    <a:pt x="22" y="19"/>
                  </a:lnTo>
                  <a:lnTo>
                    <a:pt x="21" y="19"/>
                  </a:lnTo>
                  <a:lnTo>
                    <a:pt x="20" y="18"/>
                  </a:lnTo>
                  <a:lnTo>
                    <a:pt x="19" y="18"/>
                  </a:lnTo>
                  <a:lnTo>
                    <a:pt x="17" y="18"/>
                  </a:lnTo>
                  <a:lnTo>
                    <a:pt x="16" y="17"/>
                  </a:lnTo>
                  <a:lnTo>
                    <a:pt x="15" y="17"/>
                  </a:lnTo>
                  <a:lnTo>
                    <a:pt x="14" y="17"/>
                  </a:lnTo>
                  <a:lnTo>
                    <a:pt x="13" y="17"/>
                  </a:lnTo>
                  <a:lnTo>
                    <a:pt x="13" y="16"/>
                  </a:lnTo>
                  <a:lnTo>
                    <a:pt x="14" y="15"/>
                  </a:lnTo>
                  <a:lnTo>
                    <a:pt x="13" y="13"/>
                  </a:lnTo>
                  <a:lnTo>
                    <a:pt x="12" y="12"/>
                  </a:lnTo>
                  <a:lnTo>
                    <a:pt x="12" y="11"/>
                  </a:lnTo>
                  <a:lnTo>
                    <a:pt x="11" y="10"/>
                  </a:lnTo>
                  <a:lnTo>
                    <a:pt x="10" y="10"/>
                  </a:lnTo>
                  <a:lnTo>
                    <a:pt x="10" y="8"/>
                  </a:lnTo>
                  <a:lnTo>
                    <a:pt x="10" y="8"/>
                  </a:lnTo>
                  <a:lnTo>
                    <a:pt x="8" y="8"/>
                  </a:lnTo>
                  <a:lnTo>
                    <a:pt x="7" y="6"/>
                  </a:lnTo>
                  <a:lnTo>
                    <a:pt x="6" y="5"/>
                  </a:lnTo>
                  <a:lnTo>
                    <a:pt x="5" y="4"/>
                  </a:lnTo>
                  <a:lnTo>
                    <a:pt x="4" y="2"/>
                  </a:lnTo>
                  <a:lnTo>
                    <a:pt x="3" y="1"/>
                  </a:lnTo>
                  <a:lnTo>
                    <a:pt x="2" y="1"/>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7" name="Freeform 45">
              <a:extLst>
                <a:ext uri="{FF2B5EF4-FFF2-40B4-BE49-F238E27FC236}">
                  <a16:creationId xmlns:a16="http://schemas.microsoft.com/office/drawing/2014/main" id="{9079DEA6-88F1-1222-7B81-1986607CD5B1}"/>
                </a:ext>
              </a:extLst>
            </p:cNvPr>
            <p:cNvSpPr>
              <a:spLocks/>
            </p:cNvSpPr>
            <p:nvPr/>
          </p:nvSpPr>
          <p:spPr bwMode="auto">
            <a:xfrm>
              <a:off x="3952" y="2175"/>
              <a:ext cx="24" cy="22"/>
            </a:xfrm>
            <a:custGeom>
              <a:avLst/>
              <a:gdLst>
                <a:gd name="T0" fmla="*/ 1 w 24"/>
                <a:gd name="T1" fmla="*/ 0 h 22"/>
                <a:gd name="T2" fmla="*/ 1 w 24"/>
                <a:gd name="T3" fmla="*/ 0 h 22"/>
                <a:gd name="T4" fmla="*/ 0 w 24"/>
                <a:gd name="T5" fmla="*/ 1 h 22"/>
                <a:gd name="T6" fmla="*/ 0 w 24"/>
                <a:gd name="T7" fmla="*/ 2 h 22"/>
                <a:gd name="T8" fmla="*/ 1 w 24"/>
                <a:gd name="T9" fmla="*/ 3 h 22"/>
                <a:gd name="T10" fmla="*/ 2 w 24"/>
                <a:gd name="T11" fmla="*/ 4 h 22"/>
                <a:gd name="T12" fmla="*/ 2 w 24"/>
                <a:gd name="T13" fmla="*/ 4 h 22"/>
                <a:gd name="T14" fmla="*/ 4 w 24"/>
                <a:gd name="T15" fmla="*/ 6 h 22"/>
                <a:gd name="T16" fmla="*/ 4 w 24"/>
                <a:gd name="T17" fmla="*/ 6 h 22"/>
                <a:gd name="T18" fmla="*/ 5 w 24"/>
                <a:gd name="T19" fmla="*/ 8 h 22"/>
                <a:gd name="T20" fmla="*/ 6 w 24"/>
                <a:gd name="T21" fmla="*/ 8 h 22"/>
                <a:gd name="T22" fmla="*/ 6 w 24"/>
                <a:gd name="T23" fmla="*/ 9 h 22"/>
                <a:gd name="T24" fmla="*/ 6 w 24"/>
                <a:gd name="T25" fmla="*/ 10 h 22"/>
                <a:gd name="T26" fmla="*/ 7 w 24"/>
                <a:gd name="T27" fmla="*/ 10 h 22"/>
                <a:gd name="T28" fmla="*/ 8 w 24"/>
                <a:gd name="T29" fmla="*/ 12 h 22"/>
                <a:gd name="T30" fmla="*/ 8 w 24"/>
                <a:gd name="T31" fmla="*/ 13 h 22"/>
                <a:gd name="T32" fmla="*/ 8 w 24"/>
                <a:gd name="T33" fmla="*/ 14 h 22"/>
                <a:gd name="T34" fmla="*/ 10 w 24"/>
                <a:gd name="T35" fmla="*/ 16 h 22"/>
                <a:gd name="T36" fmla="*/ 11 w 24"/>
                <a:gd name="T37" fmla="*/ 17 h 22"/>
                <a:gd name="T38" fmla="*/ 12 w 24"/>
                <a:gd name="T39" fmla="*/ 17 h 22"/>
                <a:gd name="T40" fmla="*/ 12 w 24"/>
                <a:gd name="T41" fmla="*/ 17 h 22"/>
                <a:gd name="T42" fmla="*/ 12 w 24"/>
                <a:gd name="T43" fmla="*/ 18 h 22"/>
                <a:gd name="T44" fmla="*/ 12 w 24"/>
                <a:gd name="T45" fmla="*/ 19 h 22"/>
                <a:gd name="T46" fmla="*/ 12 w 24"/>
                <a:gd name="T47" fmla="*/ 20 h 22"/>
                <a:gd name="T48" fmla="*/ 14 w 24"/>
                <a:gd name="T49" fmla="*/ 20 h 22"/>
                <a:gd name="T50" fmla="*/ 14 w 24"/>
                <a:gd name="T51" fmla="*/ 21 h 22"/>
                <a:gd name="T52" fmla="*/ 16 w 24"/>
                <a:gd name="T53" fmla="*/ 21 h 22"/>
                <a:gd name="T54" fmla="*/ 19 w 24"/>
                <a:gd name="T55" fmla="*/ 21 h 22"/>
                <a:gd name="T56" fmla="*/ 21 w 24"/>
                <a:gd name="T57" fmla="*/ 22 h 22"/>
                <a:gd name="T58" fmla="*/ 23 w 24"/>
                <a:gd name="T59" fmla="*/ 22 h 22"/>
                <a:gd name="T60" fmla="*/ 24 w 24"/>
                <a:gd name="T61" fmla="*/ 22 h 22"/>
                <a:gd name="T62" fmla="*/ 24 w 24"/>
                <a:gd name="T63" fmla="*/ 21 h 22"/>
                <a:gd name="T64" fmla="*/ 24 w 24"/>
                <a:gd name="T65" fmla="*/ 21 h 22"/>
                <a:gd name="T66" fmla="*/ 24 w 24"/>
                <a:gd name="T67" fmla="*/ 20 h 22"/>
                <a:gd name="T68" fmla="*/ 23 w 24"/>
                <a:gd name="T69" fmla="*/ 19 h 22"/>
                <a:gd name="T70" fmla="*/ 22 w 24"/>
                <a:gd name="T71" fmla="*/ 19 h 22"/>
                <a:gd name="T72" fmla="*/ 21 w 24"/>
                <a:gd name="T73" fmla="*/ 19 h 22"/>
                <a:gd name="T74" fmla="*/ 20 w 24"/>
                <a:gd name="T75" fmla="*/ 18 h 22"/>
                <a:gd name="T76" fmla="*/ 19 w 24"/>
                <a:gd name="T77" fmla="*/ 18 h 22"/>
                <a:gd name="T78" fmla="*/ 17 w 24"/>
                <a:gd name="T79" fmla="*/ 18 h 22"/>
                <a:gd name="T80" fmla="*/ 16 w 24"/>
                <a:gd name="T81" fmla="*/ 17 h 22"/>
                <a:gd name="T82" fmla="*/ 15 w 24"/>
                <a:gd name="T83" fmla="*/ 17 h 22"/>
                <a:gd name="T84" fmla="*/ 14 w 24"/>
                <a:gd name="T85" fmla="*/ 17 h 22"/>
                <a:gd name="T86" fmla="*/ 13 w 24"/>
                <a:gd name="T87" fmla="*/ 17 h 22"/>
                <a:gd name="T88" fmla="*/ 13 w 24"/>
                <a:gd name="T89" fmla="*/ 16 h 22"/>
                <a:gd name="T90" fmla="*/ 14 w 24"/>
                <a:gd name="T91" fmla="*/ 15 h 22"/>
                <a:gd name="T92" fmla="*/ 13 w 24"/>
                <a:gd name="T93" fmla="*/ 13 h 22"/>
                <a:gd name="T94" fmla="*/ 12 w 24"/>
                <a:gd name="T95" fmla="*/ 12 h 22"/>
                <a:gd name="T96" fmla="*/ 12 w 24"/>
                <a:gd name="T97" fmla="*/ 11 h 22"/>
                <a:gd name="T98" fmla="*/ 11 w 24"/>
                <a:gd name="T99" fmla="*/ 10 h 22"/>
                <a:gd name="T100" fmla="*/ 10 w 24"/>
                <a:gd name="T101" fmla="*/ 10 h 22"/>
                <a:gd name="T102" fmla="*/ 10 w 24"/>
                <a:gd name="T103" fmla="*/ 8 h 22"/>
                <a:gd name="T104" fmla="*/ 10 w 24"/>
                <a:gd name="T105" fmla="*/ 8 h 22"/>
                <a:gd name="T106" fmla="*/ 8 w 24"/>
                <a:gd name="T107" fmla="*/ 8 h 22"/>
                <a:gd name="T108" fmla="*/ 7 w 24"/>
                <a:gd name="T109" fmla="*/ 6 h 22"/>
                <a:gd name="T110" fmla="*/ 6 w 24"/>
                <a:gd name="T111" fmla="*/ 5 h 22"/>
                <a:gd name="T112" fmla="*/ 5 w 24"/>
                <a:gd name="T113" fmla="*/ 4 h 22"/>
                <a:gd name="T114" fmla="*/ 4 w 24"/>
                <a:gd name="T115" fmla="*/ 2 h 22"/>
                <a:gd name="T116" fmla="*/ 3 w 24"/>
                <a:gd name="T117" fmla="*/ 1 h 22"/>
                <a:gd name="T118" fmla="*/ 2 w 24"/>
                <a:gd name="T119" fmla="*/ 1 h 22"/>
                <a:gd name="T120" fmla="*/ 1 w 24"/>
                <a:gd name="T1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 h="22">
                  <a:moveTo>
                    <a:pt x="1" y="0"/>
                  </a:moveTo>
                  <a:lnTo>
                    <a:pt x="1" y="0"/>
                  </a:lnTo>
                  <a:lnTo>
                    <a:pt x="0" y="1"/>
                  </a:lnTo>
                  <a:lnTo>
                    <a:pt x="0" y="2"/>
                  </a:lnTo>
                  <a:lnTo>
                    <a:pt x="1" y="3"/>
                  </a:lnTo>
                  <a:lnTo>
                    <a:pt x="2" y="4"/>
                  </a:lnTo>
                  <a:lnTo>
                    <a:pt x="2" y="4"/>
                  </a:lnTo>
                  <a:lnTo>
                    <a:pt x="4" y="6"/>
                  </a:lnTo>
                  <a:lnTo>
                    <a:pt x="4" y="6"/>
                  </a:lnTo>
                  <a:lnTo>
                    <a:pt x="5" y="8"/>
                  </a:lnTo>
                  <a:lnTo>
                    <a:pt x="6" y="8"/>
                  </a:lnTo>
                  <a:lnTo>
                    <a:pt x="6" y="9"/>
                  </a:lnTo>
                  <a:lnTo>
                    <a:pt x="6" y="10"/>
                  </a:lnTo>
                  <a:lnTo>
                    <a:pt x="7" y="10"/>
                  </a:lnTo>
                  <a:lnTo>
                    <a:pt x="8" y="12"/>
                  </a:lnTo>
                  <a:lnTo>
                    <a:pt x="8" y="13"/>
                  </a:lnTo>
                  <a:lnTo>
                    <a:pt x="8" y="14"/>
                  </a:lnTo>
                  <a:lnTo>
                    <a:pt x="10" y="16"/>
                  </a:lnTo>
                  <a:lnTo>
                    <a:pt x="11" y="17"/>
                  </a:lnTo>
                  <a:lnTo>
                    <a:pt x="12" y="17"/>
                  </a:lnTo>
                  <a:lnTo>
                    <a:pt x="12" y="17"/>
                  </a:lnTo>
                  <a:lnTo>
                    <a:pt x="12" y="18"/>
                  </a:lnTo>
                  <a:lnTo>
                    <a:pt x="12" y="19"/>
                  </a:lnTo>
                  <a:lnTo>
                    <a:pt x="12" y="20"/>
                  </a:lnTo>
                  <a:lnTo>
                    <a:pt x="14" y="20"/>
                  </a:lnTo>
                  <a:lnTo>
                    <a:pt x="14" y="21"/>
                  </a:lnTo>
                  <a:lnTo>
                    <a:pt x="16" y="21"/>
                  </a:lnTo>
                  <a:lnTo>
                    <a:pt x="19" y="21"/>
                  </a:lnTo>
                  <a:lnTo>
                    <a:pt x="21" y="22"/>
                  </a:lnTo>
                  <a:lnTo>
                    <a:pt x="23" y="22"/>
                  </a:lnTo>
                  <a:lnTo>
                    <a:pt x="24" y="22"/>
                  </a:lnTo>
                  <a:lnTo>
                    <a:pt x="24" y="21"/>
                  </a:lnTo>
                  <a:lnTo>
                    <a:pt x="24" y="21"/>
                  </a:lnTo>
                  <a:lnTo>
                    <a:pt x="24" y="20"/>
                  </a:lnTo>
                  <a:lnTo>
                    <a:pt x="23" y="19"/>
                  </a:lnTo>
                  <a:lnTo>
                    <a:pt x="22" y="19"/>
                  </a:lnTo>
                  <a:lnTo>
                    <a:pt x="21" y="19"/>
                  </a:lnTo>
                  <a:lnTo>
                    <a:pt x="20" y="18"/>
                  </a:lnTo>
                  <a:lnTo>
                    <a:pt x="19" y="18"/>
                  </a:lnTo>
                  <a:lnTo>
                    <a:pt x="17" y="18"/>
                  </a:lnTo>
                  <a:lnTo>
                    <a:pt x="16" y="17"/>
                  </a:lnTo>
                  <a:lnTo>
                    <a:pt x="15" y="17"/>
                  </a:lnTo>
                  <a:lnTo>
                    <a:pt x="14" y="17"/>
                  </a:lnTo>
                  <a:lnTo>
                    <a:pt x="13" y="17"/>
                  </a:lnTo>
                  <a:lnTo>
                    <a:pt x="13" y="16"/>
                  </a:lnTo>
                  <a:lnTo>
                    <a:pt x="14" y="15"/>
                  </a:lnTo>
                  <a:lnTo>
                    <a:pt x="13" y="13"/>
                  </a:lnTo>
                  <a:lnTo>
                    <a:pt x="12" y="12"/>
                  </a:lnTo>
                  <a:lnTo>
                    <a:pt x="12" y="11"/>
                  </a:lnTo>
                  <a:lnTo>
                    <a:pt x="11" y="10"/>
                  </a:lnTo>
                  <a:lnTo>
                    <a:pt x="10" y="10"/>
                  </a:lnTo>
                  <a:lnTo>
                    <a:pt x="10" y="8"/>
                  </a:lnTo>
                  <a:lnTo>
                    <a:pt x="10" y="8"/>
                  </a:lnTo>
                  <a:lnTo>
                    <a:pt x="8" y="8"/>
                  </a:lnTo>
                  <a:lnTo>
                    <a:pt x="7" y="6"/>
                  </a:lnTo>
                  <a:lnTo>
                    <a:pt x="6" y="5"/>
                  </a:lnTo>
                  <a:lnTo>
                    <a:pt x="5" y="4"/>
                  </a:lnTo>
                  <a:lnTo>
                    <a:pt x="4" y="2"/>
                  </a:lnTo>
                  <a:lnTo>
                    <a:pt x="3" y="1"/>
                  </a:lnTo>
                  <a:lnTo>
                    <a:pt x="2" y="1"/>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8" name="Freeform 46">
              <a:extLst>
                <a:ext uri="{FF2B5EF4-FFF2-40B4-BE49-F238E27FC236}">
                  <a16:creationId xmlns:a16="http://schemas.microsoft.com/office/drawing/2014/main" id="{1177A4E0-7A6C-8147-A1CA-6ED7E6D291FC}"/>
                </a:ext>
              </a:extLst>
            </p:cNvPr>
            <p:cNvSpPr>
              <a:spLocks/>
            </p:cNvSpPr>
            <p:nvPr/>
          </p:nvSpPr>
          <p:spPr bwMode="auto">
            <a:xfrm>
              <a:off x="3932" y="2170"/>
              <a:ext cx="4" cy="4"/>
            </a:xfrm>
            <a:custGeom>
              <a:avLst/>
              <a:gdLst>
                <a:gd name="T0" fmla="*/ 2 w 4"/>
                <a:gd name="T1" fmla="*/ 0 h 4"/>
                <a:gd name="T2" fmla="*/ 1 w 4"/>
                <a:gd name="T3" fmla="*/ 0 h 4"/>
                <a:gd name="T4" fmla="*/ 1 w 4"/>
                <a:gd name="T5" fmla="*/ 1 h 4"/>
                <a:gd name="T6" fmla="*/ 0 w 4"/>
                <a:gd name="T7" fmla="*/ 2 h 4"/>
                <a:gd name="T8" fmla="*/ 0 w 4"/>
                <a:gd name="T9" fmla="*/ 3 h 4"/>
                <a:gd name="T10" fmla="*/ 2 w 4"/>
                <a:gd name="T11" fmla="*/ 4 h 4"/>
                <a:gd name="T12" fmla="*/ 2 w 4"/>
                <a:gd name="T13" fmla="*/ 4 h 4"/>
                <a:gd name="T14" fmla="*/ 3 w 4"/>
                <a:gd name="T15" fmla="*/ 4 h 4"/>
                <a:gd name="T16" fmla="*/ 3 w 4"/>
                <a:gd name="T17" fmla="*/ 4 h 4"/>
                <a:gd name="T18" fmla="*/ 4 w 4"/>
                <a:gd name="T19" fmla="*/ 3 h 4"/>
                <a:gd name="T20" fmla="*/ 4 w 4"/>
                <a:gd name="T21" fmla="*/ 2 h 4"/>
                <a:gd name="T22" fmla="*/ 3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1" y="0"/>
                  </a:lnTo>
                  <a:lnTo>
                    <a:pt x="1" y="1"/>
                  </a:lnTo>
                  <a:lnTo>
                    <a:pt x="0" y="2"/>
                  </a:lnTo>
                  <a:lnTo>
                    <a:pt x="0" y="3"/>
                  </a:lnTo>
                  <a:lnTo>
                    <a:pt x="2" y="4"/>
                  </a:lnTo>
                  <a:lnTo>
                    <a:pt x="2" y="4"/>
                  </a:lnTo>
                  <a:lnTo>
                    <a:pt x="3" y="4"/>
                  </a:lnTo>
                  <a:lnTo>
                    <a:pt x="3" y="4"/>
                  </a:lnTo>
                  <a:lnTo>
                    <a:pt x="4" y="3"/>
                  </a:lnTo>
                  <a:lnTo>
                    <a:pt x="4" y="2"/>
                  </a:lnTo>
                  <a:lnTo>
                    <a:pt x="3"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59" name="Freeform 47">
              <a:extLst>
                <a:ext uri="{FF2B5EF4-FFF2-40B4-BE49-F238E27FC236}">
                  <a16:creationId xmlns:a16="http://schemas.microsoft.com/office/drawing/2014/main" id="{7245C5E2-893A-0E6A-86AD-25C4A0BC58FB}"/>
                </a:ext>
              </a:extLst>
            </p:cNvPr>
            <p:cNvSpPr>
              <a:spLocks/>
            </p:cNvSpPr>
            <p:nvPr/>
          </p:nvSpPr>
          <p:spPr bwMode="auto">
            <a:xfrm>
              <a:off x="3932" y="2170"/>
              <a:ext cx="4" cy="4"/>
            </a:xfrm>
            <a:custGeom>
              <a:avLst/>
              <a:gdLst>
                <a:gd name="T0" fmla="*/ 2 w 4"/>
                <a:gd name="T1" fmla="*/ 0 h 4"/>
                <a:gd name="T2" fmla="*/ 1 w 4"/>
                <a:gd name="T3" fmla="*/ 0 h 4"/>
                <a:gd name="T4" fmla="*/ 1 w 4"/>
                <a:gd name="T5" fmla="*/ 1 h 4"/>
                <a:gd name="T6" fmla="*/ 0 w 4"/>
                <a:gd name="T7" fmla="*/ 2 h 4"/>
                <a:gd name="T8" fmla="*/ 0 w 4"/>
                <a:gd name="T9" fmla="*/ 3 h 4"/>
                <a:gd name="T10" fmla="*/ 2 w 4"/>
                <a:gd name="T11" fmla="*/ 4 h 4"/>
                <a:gd name="T12" fmla="*/ 2 w 4"/>
                <a:gd name="T13" fmla="*/ 4 h 4"/>
                <a:gd name="T14" fmla="*/ 3 w 4"/>
                <a:gd name="T15" fmla="*/ 4 h 4"/>
                <a:gd name="T16" fmla="*/ 3 w 4"/>
                <a:gd name="T17" fmla="*/ 4 h 4"/>
                <a:gd name="T18" fmla="*/ 4 w 4"/>
                <a:gd name="T19" fmla="*/ 3 h 4"/>
                <a:gd name="T20" fmla="*/ 4 w 4"/>
                <a:gd name="T21" fmla="*/ 2 h 4"/>
                <a:gd name="T22" fmla="*/ 3 w 4"/>
                <a:gd name="T23" fmla="*/ 0 h 4"/>
                <a:gd name="T24" fmla="*/ 2 w 4"/>
                <a:gd name="T25" fmla="*/ 0 h 4"/>
                <a:gd name="T26" fmla="*/ 2 w 4"/>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0"/>
                  </a:moveTo>
                  <a:lnTo>
                    <a:pt x="1" y="0"/>
                  </a:lnTo>
                  <a:lnTo>
                    <a:pt x="1" y="1"/>
                  </a:lnTo>
                  <a:lnTo>
                    <a:pt x="0" y="2"/>
                  </a:lnTo>
                  <a:lnTo>
                    <a:pt x="0" y="3"/>
                  </a:lnTo>
                  <a:lnTo>
                    <a:pt x="2" y="4"/>
                  </a:lnTo>
                  <a:lnTo>
                    <a:pt x="2" y="4"/>
                  </a:lnTo>
                  <a:lnTo>
                    <a:pt x="3" y="4"/>
                  </a:lnTo>
                  <a:lnTo>
                    <a:pt x="3" y="4"/>
                  </a:lnTo>
                  <a:lnTo>
                    <a:pt x="4" y="3"/>
                  </a:lnTo>
                  <a:lnTo>
                    <a:pt x="4" y="2"/>
                  </a:lnTo>
                  <a:lnTo>
                    <a:pt x="3" y="0"/>
                  </a:lnTo>
                  <a:lnTo>
                    <a:pt x="2"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0" name="Freeform 48">
              <a:extLst>
                <a:ext uri="{FF2B5EF4-FFF2-40B4-BE49-F238E27FC236}">
                  <a16:creationId xmlns:a16="http://schemas.microsoft.com/office/drawing/2014/main" id="{38C0FA14-7251-B1C9-956A-900B3671165F}"/>
                </a:ext>
              </a:extLst>
            </p:cNvPr>
            <p:cNvSpPr>
              <a:spLocks/>
            </p:cNvSpPr>
            <p:nvPr/>
          </p:nvSpPr>
          <p:spPr bwMode="auto">
            <a:xfrm>
              <a:off x="3967" y="2154"/>
              <a:ext cx="4" cy="3"/>
            </a:xfrm>
            <a:custGeom>
              <a:avLst/>
              <a:gdLst>
                <a:gd name="T0" fmla="*/ 2 w 4"/>
                <a:gd name="T1" fmla="*/ 0 h 3"/>
                <a:gd name="T2" fmla="*/ 1 w 4"/>
                <a:gd name="T3" fmla="*/ 0 h 3"/>
                <a:gd name="T4" fmla="*/ 1 w 4"/>
                <a:gd name="T5" fmla="*/ 1 h 3"/>
                <a:gd name="T6" fmla="*/ 0 w 4"/>
                <a:gd name="T7" fmla="*/ 1 h 3"/>
                <a:gd name="T8" fmla="*/ 0 w 4"/>
                <a:gd name="T9" fmla="*/ 2 h 3"/>
                <a:gd name="T10" fmla="*/ 1 w 4"/>
                <a:gd name="T11" fmla="*/ 3 h 3"/>
                <a:gd name="T12" fmla="*/ 2 w 4"/>
                <a:gd name="T13" fmla="*/ 3 h 3"/>
                <a:gd name="T14" fmla="*/ 3 w 4"/>
                <a:gd name="T15" fmla="*/ 3 h 3"/>
                <a:gd name="T16" fmla="*/ 4 w 4"/>
                <a:gd name="T17" fmla="*/ 2 h 3"/>
                <a:gd name="T18" fmla="*/ 4 w 4"/>
                <a:gd name="T19" fmla="*/ 1 h 3"/>
                <a:gd name="T20" fmla="*/ 3 w 4"/>
                <a:gd name="T21" fmla="*/ 0 h 3"/>
                <a:gd name="T22" fmla="*/ 2 w 4"/>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3">
                  <a:moveTo>
                    <a:pt x="2" y="0"/>
                  </a:moveTo>
                  <a:lnTo>
                    <a:pt x="1" y="0"/>
                  </a:lnTo>
                  <a:lnTo>
                    <a:pt x="1" y="1"/>
                  </a:lnTo>
                  <a:lnTo>
                    <a:pt x="0" y="1"/>
                  </a:lnTo>
                  <a:lnTo>
                    <a:pt x="0" y="2"/>
                  </a:lnTo>
                  <a:lnTo>
                    <a:pt x="1" y="3"/>
                  </a:lnTo>
                  <a:lnTo>
                    <a:pt x="2" y="3"/>
                  </a:lnTo>
                  <a:lnTo>
                    <a:pt x="3" y="3"/>
                  </a:lnTo>
                  <a:lnTo>
                    <a:pt x="4" y="2"/>
                  </a:lnTo>
                  <a:lnTo>
                    <a:pt x="4" y="1"/>
                  </a:lnTo>
                  <a:lnTo>
                    <a:pt x="3"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1" name="Freeform 49">
              <a:extLst>
                <a:ext uri="{FF2B5EF4-FFF2-40B4-BE49-F238E27FC236}">
                  <a16:creationId xmlns:a16="http://schemas.microsoft.com/office/drawing/2014/main" id="{5EDE1D54-5F95-FFCD-6966-C7BDE7D760FE}"/>
                </a:ext>
              </a:extLst>
            </p:cNvPr>
            <p:cNvSpPr>
              <a:spLocks/>
            </p:cNvSpPr>
            <p:nvPr/>
          </p:nvSpPr>
          <p:spPr bwMode="auto">
            <a:xfrm>
              <a:off x="3967" y="2154"/>
              <a:ext cx="4" cy="3"/>
            </a:xfrm>
            <a:custGeom>
              <a:avLst/>
              <a:gdLst>
                <a:gd name="T0" fmla="*/ 2 w 4"/>
                <a:gd name="T1" fmla="*/ 0 h 3"/>
                <a:gd name="T2" fmla="*/ 1 w 4"/>
                <a:gd name="T3" fmla="*/ 0 h 3"/>
                <a:gd name="T4" fmla="*/ 1 w 4"/>
                <a:gd name="T5" fmla="*/ 1 h 3"/>
                <a:gd name="T6" fmla="*/ 0 w 4"/>
                <a:gd name="T7" fmla="*/ 1 h 3"/>
                <a:gd name="T8" fmla="*/ 0 w 4"/>
                <a:gd name="T9" fmla="*/ 2 h 3"/>
                <a:gd name="T10" fmla="*/ 1 w 4"/>
                <a:gd name="T11" fmla="*/ 3 h 3"/>
                <a:gd name="T12" fmla="*/ 2 w 4"/>
                <a:gd name="T13" fmla="*/ 3 h 3"/>
                <a:gd name="T14" fmla="*/ 3 w 4"/>
                <a:gd name="T15" fmla="*/ 3 h 3"/>
                <a:gd name="T16" fmla="*/ 4 w 4"/>
                <a:gd name="T17" fmla="*/ 2 h 3"/>
                <a:gd name="T18" fmla="*/ 4 w 4"/>
                <a:gd name="T19" fmla="*/ 1 h 3"/>
                <a:gd name="T20" fmla="*/ 3 w 4"/>
                <a:gd name="T21" fmla="*/ 0 h 3"/>
                <a:gd name="T22" fmla="*/ 2 w 4"/>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3">
                  <a:moveTo>
                    <a:pt x="2" y="0"/>
                  </a:moveTo>
                  <a:lnTo>
                    <a:pt x="1" y="0"/>
                  </a:lnTo>
                  <a:lnTo>
                    <a:pt x="1" y="1"/>
                  </a:lnTo>
                  <a:lnTo>
                    <a:pt x="0" y="1"/>
                  </a:lnTo>
                  <a:lnTo>
                    <a:pt x="0" y="2"/>
                  </a:lnTo>
                  <a:lnTo>
                    <a:pt x="1" y="3"/>
                  </a:lnTo>
                  <a:lnTo>
                    <a:pt x="2" y="3"/>
                  </a:lnTo>
                  <a:lnTo>
                    <a:pt x="3" y="3"/>
                  </a:lnTo>
                  <a:lnTo>
                    <a:pt x="4" y="2"/>
                  </a:lnTo>
                  <a:lnTo>
                    <a:pt x="4" y="1"/>
                  </a:lnTo>
                  <a:lnTo>
                    <a:pt x="3"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2" name="Freeform 50">
              <a:extLst>
                <a:ext uri="{FF2B5EF4-FFF2-40B4-BE49-F238E27FC236}">
                  <a16:creationId xmlns:a16="http://schemas.microsoft.com/office/drawing/2014/main" id="{18382129-47EE-22A8-9DA4-18A7E3FAD1FA}"/>
                </a:ext>
              </a:extLst>
            </p:cNvPr>
            <p:cNvSpPr>
              <a:spLocks/>
            </p:cNvSpPr>
            <p:nvPr/>
          </p:nvSpPr>
          <p:spPr bwMode="auto">
            <a:xfrm>
              <a:off x="3969" y="2174"/>
              <a:ext cx="12" cy="16"/>
            </a:xfrm>
            <a:custGeom>
              <a:avLst/>
              <a:gdLst>
                <a:gd name="T0" fmla="*/ 10 w 12"/>
                <a:gd name="T1" fmla="*/ 0 h 16"/>
                <a:gd name="T2" fmla="*/ 10 w 12"/>
                <a:gd name="T3" fmla="*/ 0 h 16"/>
                <a:gd name="T4" fmla="*/ 9 w 12"/>
                <a:gd name="T5" fmla="*/ 2 h 16"/>
                <a:gd name="T6" fmla="*/ 7 w 12"/>
                <a:gd name="T7" fmla="*/ 3 h 16"/>
                <a:gd name="T8" fmla="*/ 6 w 12"/>
                <a:gd name="T9" fmla="*/ 5 h 16"/>
                <a:gd name="T10" fmla="*/ 6 w 12"/>
                <a:gd name="T11" fmla="*/ 5 h 16"/>
                <a:gd name="T12" fmla="*/ 4 w 12"/>
                <a:gd name="T13" fmla="*/ 6 h 16"/>
                <a:gd name="T14" fmla="*/ 3 w 12"/>
                <a:gd name="T15" fmla="*/ 8 h 16"/>
                <a:gd name="T16" fmla="*/ 1 w 12"/>
                <a:gd name="T17" fmla="*/ 8 h 16"/>
                <a:gd name="T18" fmla="*/ 0 w 12"/>
                <a:gd name="T19" fmla="*/ 9 h 16"/>
                <a:gd name="T20" fmla="*/ 0 w 12"/>
                <a:gd name="T21" fmla="*/ 11 h 16"/>
                <a:gd name="T22" fmla="*/ 2 w 12"/>
                <a:gd name="T23" fmla="*/ 11 h 16"/>
                <a:gd name="T24" fmla="*/ 3 w 12"/>
                <a:gd name="T25" fmla="*/ 13 h 16"/>
                <a:gd name="T26" fmla="*/ 3 w 12"/>
                <a:gd name="T27" fmla="*/ 14 h 16"/>
                <a:gd name="T28" fmla="*/ 4 w 12"/>
                <a:gd name="T29" fmla="*/ 14 h 16"/>
                <a:gd name="T30" fmla="*/ 6 w 12"/>
                <a:gd name="T31" fmla="*/ 14 h 16"/>
                <a:gd name="T32" fmla="*/ 7 w 12"/>
                <a:gd name="T33" fmla="*/ 15 h 16"/>
                <a:gd name="T34" fmla="*/ 8 w 12"/>
                <a:gd name="T35" fmla="*/ 16 h 16"/>
                <a:gd name="T36" fmla="*/ 8 w 12"/>
                <a:gd name="T37" fmla="*/ 15 h 16"/>
                <a:gd name="T38" fmla="*/ 10 w 12"/>
                <a:gd name="T39" fmla="*/ 14 h 16"/>
                <a:gd name="T40" fmla="*/ 10 w 12"/>
                <a:gd name="T41" fmla="*/ 13 h 16"/>
                <a:gd name="T42" fmla="*/ 10 w 12"/>
                <a:gd name="T43" fmla="*/ 11 h 16"/>
                <a:gd name="T44" fmla="*/ 11 w 12"/>
                <a:gd name="T45" fmla="*/ 11 h 16"/>
                <a:gd name="T46" fmla="*/ 12 w 12"/>
                <a:gd name="T47" fmla="*/ 10 h 16"/>
                <a:gd name="T48" fmla="*/ 12 w 12"/>
                <a:gd name="T49" fmla="*/ 9 h 16"/>
                <a:gd name="T50" fmla="*/ 12 w 12"/>
                <a:gd name="T51" fmla="*/ 7 h 16"/>
                <a:gd name="T52" fmla="*/ 11 w 12"/>
                <a:gd name="T53" fmla="*/ 5 h 16"/>
                <a:gd name="T54" fmla="*/ 11 w 12"/>
                <a:gd name="T55" fmla="*/ 5 h 16"/>
                <a:gd name="T56" fmla="*/ 12 w 12"/>
                <a:gd name="T57" fmla="*/ 4 h 16"/>
                <a:gd name="T58" fmla="*/ 12 w 12"/>
                <a:gd name="T59" fmla="*/ 3 h 16"/>
                <a:gd name="T60" fmla="*/ 12 w 12"/>
                <a:gd name="T61" fmla="*/ 2 h 16"/>
                <a:gd name="T62" fmla="*/ 11 w 12"/>
                <a:gd name="T63" fmla="*/ 1 h 16"/>
                <a:gd name="T64" fmla="*/ 11 w 12"/>
                <a:gd name="T65" fmla="*/ 0 h 16"/>
                <a:gd name="T66" fmla="*/ 10 w 12"/>
                <a:gd name="T6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 h="16">
                  <a:moveTo>
                    <a:pt x="10" y="0"/>
                  </a:moveTo>
                  <a:lnTo>
                    <a:pt x="10" y="0"/>
                  </a:lnTo>
                  <a:lnTo>
                    <a:pt x="9" y="2"/>
                  </a:lnTo>
                  <a:lnTo>
                    <a:pt x="7" y="3"/>
                  </a:lnTo>
                  <a:lnTo>
                    <a:pt x="6" y="5"/>
                  </a:lnTo>
                  <a:lnTo>
                    <a:pt x="6" y="5"/>
                  </a:lnTo>
                  <a:lnTo>
                    <a:pt x="4" y="6"/>
                  </a:lnTo>
                  <a:lnTo>
                    <a:pt x="3" y="8"/>
                  </a:lnTo>
                  <a:lnTo>
                    <a:pt x="1" y="8"/>
                  </a:lnTo>
                  <a:lnTo>
                    <a:pt x="0" y="9"/>
                  </a:lnTo>
                  <a:lnTo>
                    <a:pt x="0" y="11"/>
                  </a:lnTo>
                  <a:lnTo>
                    <a:pt x="2" y="11"/>
                  </a:lnTo>
                  <a:lnTo>
                    <a:pt x="3" y="13"/>
                  </a:lnTo>
                  <a:lnTo>
                    <a:pt x="3" y="14"/>
                  </a:lnTo>
                  <a:lnTo>
                    <a:pt x="4" y="14"/>
                  </a:lnTo>
                  <a:lnTo>
                    <a:pt x="6" y="14"/>
                  </a:lnTo>
                  <a:lnTo>
                    <a:pt x="7" y="15"/>
                  </a:lnTo>
                  <a:lnTo>
                    <a:pt x="8" y="16"/>
                  </a:lnTo>
                  <a:lnTo>
                    <a:pt x="8" y="15"/>
                  </a:lnTo>
                  <a:lnTo>
                    <a:pt x="10" y="14"/>
                  </a:lnTo>
                  <a:lnTo>
                    <a:pt x="10" y="13"/>
                  </a:lnTo>
                  <a:lnTo>
                    <a:pt x="10" y="11"/>
                  </a:lnTo>
                  <a:lnTo>
                    <a:pt x="11" y="11"/>
                  </a:lnTo>
                  <a:lnTo>
                    <a:pt x="12" y="10"/>
                  </a:lnTo>
                  <a:lnTo>
                    <a:pt x="12" y="9"/>
                  </a:lnTo>
                  <a:lnTo>
                    <a:pt x="12" y="7"/>
                  </a:lnTo>
                  <a:lnTo>
                    <a:pt x="11" y="5"/>
                  </a:lnTo>
                  <a:lnTo>
                    <a:pt x="11" y="5"/>
                  </a:lnTo>
                  <a:lnTo>
                    <a:pt x="12" y="4"/>
                  </a:lnTo>
                  <a:lnTo>
                    <a:pt x="12" y="3"/>
                  </a:lnTo>
                  <a:lnTo>
                    <a:pt x="12" y="2"/>
                  </a:lnTo>
                  <a:lnTo>
                    <a:pt x="11" y="1"/>
                  </a:lnTo>
                  <a:lnTo>
                    <a:pt x="11"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3" name="Freeform 51">
              <a:extLst>
                <a:ext uri="{FF2B5EF4-FFF2-40B4-BE49-F238E27FC236}">
                  <a16:creationId xmlns:a16="http://schemas.microsoft.com/office/drawing/2014/main" id="{3C0D8FF9-C481-F2AE-4F2B-19D013B26589}"/>
                </a:ext>
              </a:extLst>
            </p:cNvPr>
            <p:cNvSpPr>
              <a:spLocks/>
            </p:cNvSpPr>
            <p:nvPr/>
          </p:nvSpPr>
          <p:spPr bwMode="auto">
            <a:xfrm>
              <a:off x="3969" y="2174"/>
              <a:ext cx="12" cy="16"/>
            </a:xfrm>
            <a:custGeom>
              <a:avLst/>
              <a:gdLst>
                <a:gd name="T0" fmla="*/ 10 w 12"/>
                <a:gd name="T1" fmla="*/ 0 h 16"/>
                <a:gd name="T2" fmla="*/ 10 w 12"/>
                <a:gd name="T3" fmla="*/ 0 h 16"/>
                <a:gd name="T4" fmla="*/ 9 w 12"/>
                <a:gd name="T5" fmla="*/ 2 h 16"/>
                <a:gd name="T6" fmla="*/ 7 w 12"/>
                <a:gd name="T7" fmla="*/ 3 h 16"/>
                <a:gd name="T8" fmla="*/ 6 w 12"/>
                <a:gd name="T9" fmla="*/ 5 h 16"/>
                <a:gd name="T10" fmla="*/ 6 w 12"/>
                <a:gd name="T11" fmla="*/ 5 h 16"/>
                <a:gd name="T12" fmla="*/ 4 w 12"/>
                <a:gd name="T13" fmla="*/ 6 h 16"/>
                <a:gd name="T14" fmla="*/ 3 w 12"/>
                <a:gd name="T15" fmla="*/ 8 h 16"/>
                <a:gd name="T16" fmla="*/ 1 w 12"/>
                <a:gd name="T17" fmla="*/ 8 h 16"/>
                <a:gd name="T18" fmla="*/ 0 w 12"/>
                <a:gd name="T19" fmla="*/ 9 h 16"/>
                <a:gd name="T20" fmla="*/ 0 w 12"/>
                <a:gd name="T21" fmla="*/ 11 h 16"/>
                <a:gd name="T22" fmla="*/ 2 w 12"/>
                <a:gd name="T23" fmla="*/ 11 h 16"/>
                <a:gd name="T24" fmla="*/ 3 w 12"/>
                <a:gd name="T25" fmla="*/ 13 h 16"/>
                <a:gd name="T26" fmla="*/ 3 w 12"/>
                <a:gd name="T27" fmla="*/ 14 h 16"/>
                <a:gd name="T28" fmla="*/ 4 w 12"/>
                <a:gd name="T29" fmla="*/ 14 h 16"/>
                <a:gd name="T30" fmla="*/ 6 w 12"/>
                <a:gd name="T31" fmla="*/ 14 h 16"/>
                <a:gd name="T32" fmla="*/ 7 w 12"/>
                <a:gd name="T33" fmla="*/ 15 h 16"/>
                <a:gd name="T34" fmla="*/ 8 w 12"/>
                <a:gd name="T35" fmla="*/ 16 h 16"/>
                <a:gd name="T36" fmla="*/ 8 w 12"/>
                <a:gd name="T37" fmla="*/ 15 h 16"/>
                <a:gd name="T38" fmla="*/ 10 w 12"/>
                <a:gd name="T39" fmla="*/ 14 h 16"/>
                <a:gd name="T40" fmla="*/ 10 w 12"/>
                <a:gd name="T41" fmla="*/ 13 h 16"/>
                <a:gd name="T42" fmla="*/ 10 w 12"/>
                <a:gd name="T43" fmla="*/ 11 h 16"/>
                <a:gd name="T44" fmla="*/ 11 w 12"/>
                <a:gd name="T45" fmla="*/ 11 h 16"/>
                <a:gd name="T46" fmla="*/ 12 w 12"/>
                <a:gd name="T47" fmla="*/ 10 h 16"/>
                <a:gd name="T48" fmla="*/ 12 w 12"/>
                <a:gd name="T49" fmla="*/ 9 h 16"/>
                <a:gd name="T50" fmla="*/ 12 w 12"/>
                <a:gd name="T51" fmla="*/ 7 h 16"/>
                <a:gd name="T52" fmla="*/ 11 w 12"/>
                <a:gd name="T53" fmla="*/ 5 h 16"/>
                <a:gd name="T54" fmla="*/ 11 w 12"/>
                <a:gd name="T55" fmla="*/ 5 h 16"/>
                <a:gd name="T56" fmla="*/ 12 w 12"/>
                <a:gd name="T57" fmla="*/ 4 h 16"/>
                <a:gd name="T58" fmla="*/ 12 w 12"/>
                <a:gd name="T59" fmla="*/ 3 h 16"/>
                <a:gd name="T60" fmla="*/ 12 w 12"/>
                <a:gd name="T61" fmla="*/ 2 h 16"/>
                <a:gd name="T62" fmla="*/ 11 w 12"/>
                <a:gd name="T63" fmla="*/ 1 h 16"/>
                <a:gd name="T64" fmla="*/ 11 w 12"/>
                <a:gd name="T65" fmla="*/ 0 h 16"/>
                <a:gd name="T66" fmla="*/ 10 w 12"/>
                <a:gd name="T6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 h="16">
                  <a:moveTo>
                    <a:pt x="10" y="0"/>
                  </a:moveTo>
                  <a:lnTo>
                    <a:pt x="10" y="0"/>
                  </a:lnTo>
                  <a:lnTo>
                    <a:pt x="9" y="2"/>
                  </a:lnTo>
                  <a:lnTo>
                    <a:pt x="7" y="3"/>
                  </a:lnTo>
                  <a:lnTo>
                    <a:pt x="6" y="5"/>
                  </a:lnTo>
                  <a:lnTo>
                    <a:pt x="6" y="5"/>
                  </a:lnTo>
                  <a:lnTo>
                    <a:pt x="4" y="6"/>
                  </a:lnTo>
                  <a:lnTo>
                    <a:pt x="3" y="8"/>
                  </a:lnTo>
                  <a:lnTo>
                    <a:pt x="1" y="8"/>
                  </a:lnTo>
                  <a:lnTo>
                    <a:pt x="0" y="9"/>
                  </a:lnTo>
                  <a:lnTo>
                    <a:pt x="0" y="11"/>
                  </a:lnTo>
                  <a:lnTo>
                    <a:pt x="2" y="11"/>
                  </a:lnTo>
                  <a:lnTo>
                    <a:pt x="3" y="13"/>
                  </a:lnTo>
                  <a:lnTo>
                    <a:pt x="3" y="14"/>
                  </a:lnTo>
                  <a:lnTo>
                    <a:pt x="4" y="14"/>
                  </a:lnTo>
                  <a:lnTo>
                    <a:pt x="6" y="14"/>
                  </a:lnTo>
                  <a:lnTo>
                    <a:pt x="7" y="15"/>
                  </a:lnTo>
                  <a:lnTo>
                    <a:pt x="8" y="16"/>
                  </a:lnTo>
                  <a:lnTo>
                    <a:pt x="8" y="15"/>
                  </a:lnTo>
                  <a:lnTo>
                    <a:pt x="10" y="14"/>
                  </a:lnTo>
                  <a:lnTo>
                    <a:pt x="10" y="13"/>
                  </a:lnTo>
                  <a:lnTo>
                    <a:pt x="10" y="11"/>
                  </a:lnTo>
                  <a:lnTo>
                    <a:pt x="11" y="11"/>
                  </a:lnTo>
                  <a:lnTo>
                    <a:pt x="12" y="10"/>
                  </a:lnTo>
                  <a:lnTo>
                    <a:pt x="12" y="9"/>
                  </a:lnTo>
                  <a:lnTo>
                    <a:pt x="12" y="7"/>
                  </a:lnTo>
                  <a:lnTo>
                    <a:pt x="11" y="5"/>
                  </a:lnTo>
                  <a:lnTo>
                    <a:pt x="11" y="5"/>
                  </a:lnTo>
                  <a:lnTo>
                    <a:pt x="12" y="4"/>
                  </a:lnTo>
                  <a:lnTo>
                    <a:pt x="12" y="3"/>
                  </a:lnTo>
                  <a:lnTo>
                    <a:pt x="12" y="2"/>
                  </a:lnTo>
                  <a:lnTo>
                    <a:pt x="11" y="1"/>
                  </a:lnTo>
                  <a:lnTo>
                    <a:pt x="11" y="0"/>
                  </a:lnTo>
                  <a:lnTo>
                    <a:pt x="1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4" name="Freeform 52">
              <a:extLst>
                <a:ext uri="{FF2B5EF4-FFF2-40B4-BE49-F238E27FC236}">
                  <a16:creationId xmlns:a16="http://schemas.microsoft.com/office/drawing/2014/main" id="{BE39E9CE-BC7C-7EB0-1471-C118AA27EF01}"/>
                </a:ext>
              </a:extLst>
            </p:cNvPr>
            <p:cNvSpPr>
              <a:spLocks/>
            </p:cNvSpPr>
            <p:nvPr/>
          </p:nvSpPr>
          <p:spPr bwMode="auto">
            <a:xfrm>
              <a:off x="3981" y="2181"/>
              <a:ext cx="9" cy="11"/>
            </a:xfrm>
            <a:custGeom>
              <a:avLst/>
              <a:gdLst>
                <a:gd name="T0" fmla="*/ 9 w 9"/>
                <a:gd name="T1" fmla="*/ 0 h 11"/>
                <a:gd name="T2" fmla="*/ 8 w 9"/>
                <a:gd name="T3" fmla="*/ 1 h 11"/>
                <a:gd name="T4" fmla="*/ 7 w 9"/>
                <a:gd name="T5" fmla="*/ 1 h 11"/>
                <a:gd name="T6" fmla="*/ 6 w 9"/>
                <a:gd name="T7" fmla="*/ 1 h 11"/>
                <a:gd name="T8" fmla="*/ 5 w 9"/>
                <a:gd name="T9" fmla="*/ 1 h 11"/>
                <a:gd name="T10" fmla="*/ 4 w 9"/>
                <a:gd name="T11" fmla="*/ 1 h 11"/>
                <a:gd name="T12" fmla="*/ 2 w 9"/>
                <a:gd name="T13" fmla="*/ 1 h 11"/>
                <a:gd name="T14" fmla="*/ 2 w 9"/>
                <a:gd name="T15" fmla="*/ 2 h 11"/>
                <a:gd name="T16" fmla="*/ 1 w 9"/>
                <a:gd name="T17" fmla="*/ 3 h 11"/>
                <a:gd name="T18" fmla="*/ 1 w 9"/>
                <a:gd name="T19" fmla="*/ 4 h 11"/>
                <a:gd name="T20" fmla="*/ 0 w 9"/>
                <a:gd name="T21" fmla="*/ 7 h 11"/>
                <a:gd name="T22" fmla="*/ 0 w 9"/>
                <a:gd name="T23" fmla="*/ 8 h 11"/>
                <a:gd name="T24" fmla="*/ 1 w 9"/>
                <a:gd name="T25" fmla="*/ 9 h 11"/>
                <a:gd name="T26" fmla="*/ 1 w 9"/>
                <a:gd name="T27" fmla="*/ 11 h 11"/>
                <a:gd name="T28" fmla="*/ 2 w 9"/>
                <a:gd name="T29" fmla="*/ 11 h 11"/>
                <a:gd name="T30" fmla="*/ 2 w 9"/>
                <a:gd name="T31" fmla="*/ 11 h 11"/>
                <a:gd name="T32" fmla="*/ 3 w 9"/>
                <a:gd name="T33" fmla="*/ 11 h 11"/>
                <a:gd name="T34" fmla="*/ 2 w 9"/>
                <a:gd name="T35" fmla="*/ 10 h 11"/>
                <a:gd name="T36" fmla="*/ 2 w 9"/>
                <a:gd name="T37" fmla="*/ 9 h 11"/>
                <a:gd name="T38" fmla="*/ 2 w 9"/>
                <a:gd name="T39" fmla="*/ 8 h 11"/>
                <a:gd name="T40" fmla="*/ 3 w 9"/>
                <a:gd name="T41" fmla="*/ 7 h 11"/>
                <a:gd name="T42" fmla="*/ 3 w 9"/>
                <a:gd name="T43" fmla="*/ 8 h 11"/>
                <a:gd name="T44" fmla="*/ 3 w 9"/>
                <a:gd name="T45" fmla="*/ 9 h 11"/>
                <a:gd name="T46" fmla="*/ 4 w 9"/>
                <a:gd name="T47" fmla="*/ 10 h 11"/>
                <a:gd name="T48" fmla="*/ 5 w 9"/>
                <a:gd name="T49" fmla="*/ 10 h 11"/>
                <a:gd name="T50" fmla="*/ 6 w 9"/>
                <a:gd name="T51" fmla="*/ 10 h 11"/>
                <a:gd name="T52" fmla="*/ 5 w 9"/>
                <a:gd name="T53" fmla="*/ 9 h 11"/>
                <a:gd name="T54" fmla="*/ 5 w 9"/>
                <a:gd name="T55" fmla="*/ 7 h 11"/>
                <a:gd name="T56" fmla="*/ 5 w 9"/>
                <a:gd name="T57" fmla="*/ 6 h 11"/>
                <a:gd name="T58" fmla="*/ 5 w 9"/>
                <a:gd name="T59" fmla="*/ 5 h 11"/>
                <a:gd name="T60" fmla="*/ 6 w 9"/>
                <a:gd name="T61" fmla="*/ 5 h 11"/>
                <a:gd name="T62" fmla="*/ 7 w 9"/>
                <a:gd name="T63" fmla="*/ 4 h 11"/>
                <a:gd name="T64" fmla="*/ 7 w 9"/>
                <a:gd name="T65" fmla="*/ 4 h 11"/>
                <a:gd name="T66" fmla="*/ 6 w 9"/>
                <a:gd name="T67" fmla="*/ 4 h 11"/>
                <a:gd name="T68" fmla="*/ 5 w 9"/>
                <a:gd name="T69" fmla="*/ 4 h 11"/>
                <a:gd name="T70" fmla="*/ 4 w 9"/>
                <a:gd name="T71" fmla="*/ 4 h 11"/>
                <a:gd name="T72" fmla="*/ 4 w 9"/>
                <a:gd name="T73" fmla="*/ 4 h 11"/>
                <a:gd name="T74" fmla="*/ 3 w 9"/>
                <a:gd name="T75" fmla="*/ 4 h 11"/>
                <a:gd name="T76" fmla="*/ 3 w 9"/>
                <a:gd name="T77" fmla="*/ 3 h 11"/>
                <a:gd name="T78" fmla="*/ 4 w 9"/>
                <a:gd name="T79" fmla="*/ 2 h 11"/>
                <a:gd name="T80" fmla="*/ 5 w 9"/>
                <a:gd name="T81" fmla="*/ 2 h 11"/>
                <a:gd name="T82" fmla="*/ 7 w 9"/>
                <a:gd name="T83" fmla="*/ 3 h 11"/>
                <a:gd name="T84" fmla="*/ 8 w 9"/>
                <a:gd name="T85" fmla="*/ 2 h 11"/>
                <a:gd name="T86" fmla="*/ 9 w 9"/>
                <a:gd name="T87" fmla="*/ 2 h 11"/>
                <a:gd name="T88" fmla="*/ 9 w 9"/>
                <a:gd name="T89" fmla="*/ 1 h 11"/>
                <a:gd name="T90" fmla="*/ 9 w 9"/>
                <a:gd name="T9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1">
                  <a:moveTo>
                    <a:pt x="9" y="0"/>
                  </a:moveTo>
                  <a:lnTo>
                    <a:pt x="8" y="1"/>
                  </a:lnTo>
                  <a:lnTo>
                    <a:pt x="7" y="1"/>
                  </a:lnTo>
                  <a:lnTo>
                    <a:pt x="6" y="1"/>
                  </a:lnTo>
                  <a:lnTo>
                    <a:pt x="5" y="1"/>
                  </a:lnTo>
                  <a:lnTo>
                    <a:pt x="4" y="1"/>
                  </a:lnTo>
                  <a:lnTo>
                    <a:pt x="2" y="1"/>
                  </a:lnTo>
                  <a:lnTo>
                    <a:pt x="2" y="2"/>
                  </a:lnTo>
                  <a:lnTo>
                    <a:pt x="1" y="3"/>
                  </a:lnTo>
                  <a:lnTo>
                    <a:pt x="1" y="4"/>
                  </a:lnTo>
                  <a:lnTo>
                    <a:pt x="0" y="7"/>
                  </a:lnTo>
                  <a:lnTo>
                    <a:pt x="0" y="8"/>
                  </a:lnTo>
                  <a:lnTo>
                    <a:pt x="1" y="9"/>
                  </a:lnTo>
                  <a:lnTo>
                    <a:pt x="1" y="11"/>
                  </a:lnTo>
                  <a:lnTo>
                    <a:pt x="2" y="11"/>
                  </a:lnTo>
                  <a:lnTo>
                    <a:pt x="2" y="11"/>
                  </a:lnTo>
                  <a:lnTo>
                    <a:pt x="3" y="11"/>
                  </a:lnTo>
                  <a:lnTo>
                    <a:pt x="2" y="10"/>
                  </a:lnTo>
                  <a:lnTo>
                    <a:pt x="2" y="9"/>
                  </a:lnTo>
                  <a:lnTo>
                    <a:pt x="2" y="8"/>
                  </a:lnTo>
                  <a:lnTo>
                    <a:pt x="3" y="7"/>
                  </a:lnTo>
                  <a:lnTo>
                    <a:pt x="3" y="8"/>
                  </a:lnTo>
                  <a:lnTo>
                    <a:pt x="3" y="9"/>
                  </a:lnTo>
                  <a:lnTo>
                    <a:pt x="4" y="10"/>
                  </a:lnTo>
                  <a:lnTo>
                    <a:pt x="5" y="10"/>
                  </a:lnTo>
                  <a:lnTo>
                    <a:pt x="6" y="10"/>
                  </a:lnTo>
                  <a:lnTo>
                    <a:pt x="5" y="9"/>
                  </a:lnTo>
                  <a:lnTo>
                    <a:pt x="5" y="7"/>
                  </a:lnTo>
                  <a:lnTo>
                    <a:pt x="5" y="6"/>
                  </a:lnTo>
                  <a:lnTo>
                    <a:pt x="5" y="5"/>
                  </a:lnTo>
                  <a:lnTo>
                    <a:pt x="6" y="5"/>
                  </a:lnTo>
                  <a:lnTo>
                    <a:pt x="7" y="4"/>
                  </a:lnTo>
                  <a:lnTo>
                    <a:pt x="7" y="4"/>
                  </a:lnTo>
                  <a:lnTo>
                    <a:pt x="6" y="4"/>
                  </a:lnTo>
                  <a:lnTo>
                    <a:pt x="5" y="4"/>
                  </a:lnTo>
                  <a:lnTo>
                    <a:pt x="4" y="4"/>
                  </a:lnTo>
                  <a:lnTo>
                    <a:pt x="4" y="4"/>
                  </a:lnTo>
                  <a:lnTo>
                    <a:pt x="3" y="4"/>
                  </a:lnTo>
                  <a:lnTo>
                    <a:pt x="3" y="3"/>
                  </a:lnTo>
                  <a:lnTo>
                    <a:pt x="4" y="2"/>
                  </a:lnTo>
                  <a:lnTo>
                    <a:pt x="5" y="2"/>
                  </a:lnTo>
                  <a:lnTo>
                    <a:pt x="7" y="3"/>
                  </a:lnTo>
                  <a:lnTo>
                    <a:pt x="8" y="2"/>
                  </a:lnTo>
                  <a:lnTo>
                    <a:pt x="9" y="2"/>
                  </a:lnTo>
                  <a:lnTo>
                    <a:pt x="9" y="1"/>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5" name="Freeform 53">
              <a:extLst>
                <a:ext uri="{FF2B5EF4-FFF2-40B4-BE49-F238E27FC236}">
                  <a16:creationId xmlns:a16="http://schemas.microsoft.com/office/drawing/2014/main" id="{4F6FD2B5-E14F-7F9A-B72A-E472F356A3EA}"/>
                </a:ext>
              </a:extLst>
            </p:cNvPr>
            <p:cNvSpPr>
              <a:spLocks/>
            </p:cNvSpPr>
            <p:nvPr/>
          </p:nvSpPr>
          <p:spPr bwMode="auto">
            <a:xfrm>
              <a:off x="3981" y="2181"/>
              <a:ext cx="9" cy="11"/>
            </a:xfrm>
            <a:custGeom>
              <a:avLst/>
              <a:gdLst>
                <a:gd name="T0" fmla="*/ 9 w 9"/>
                <a:gd name="T1" fmla="*/ 0 h 11"/>
                <a:gd name="T2" fmla="*/ 8 w 9"/>
                <a:gd name="T3" fmla="*/ 1 h 11"/>
                <a:gd name="T4" fmla="*/ 7 w 9"/>
                <a:gd name="T5" fmla="*/ 1 h 11"/>
                <a:gd name="T6" fmla="*/ 6 w 9"/>
                <a:gd name="T7" fmla="*/ 1 h 11"/>
                <a:gd name="T8" fmla="*/ 5 w 9"/>
                <a:gd name="T9" fmla="*/ 1 h 11"/>
                <a:gd name="T10" fmla="*/ 4 w 9"/>
                <a:gd name="T11" fmla="*/ 1 h 11"/>
                <a:gd name="T12" fmla="*/ 2 w 9"/>
                <a:gd name="T13" fmla="*/ 1 h 11"/>
                <a:gd name="T14" fmla="*/ 2 w 9"/>
                <a:gd name="T15" fmla="*/ 2 h 11"/>
                <a:gd name="T16" fmla="*/ 1 w 9"/>
                <a:gd name="T17" fmla="*/ 3 h 11"/>
                <a:gd name="T18" fmla="*/ 1 w 9"/>
                <a:gd name="T19" fmla="*/ 4 h 11"/>
                <a:gd name="T20" fmla="*/ 0 w 9"/>
                <a:gd name="T21" fmla="*/ 7 h 11"/>
                <a:gd name="T22" fmla="*/ 0 w 9"/>
                <a:gd name="T23" fmla="*/ 8 h 11"/>
                <a:gd name="T24" fmla="*/ 1 w 9"/>
                <a:gd name="T25" fmla="*/ 9 h 11"/>
                <a:gd name="T26" fmla="*/ 1 w 9"/>
                <a:gd name="T27" fmla="*/ 11 h 11"/>
                <a:gd name="T28" fmla="*/ 2 w 9"/>
                <a:gd name="T29" fmla="*/ 11 h 11"/>
                <a:gd name="T30" fmla="*/ 2 w 9"/>
                <a:gd name="T31" fmla="*/ 11 h 11"/>
                <a:gd name="T32" fmla="*/ 3 w 9"/>
                <a:gd name="T33" fmla="*/ 11 h 11"/>
                <a:gd name="T34" fmla="*/ 2 w 9"/>
                <a:gd name="T35" fmla="*/ 10 h 11"/>
                <a:gd name="T36" fmla="*/ 2 w 9"/>
                <a:gd name="T37" fmla="*/ 9 h 11"/>
                <a:gd name="T38" fmla="*/ 2 w 9"/>
                <a:gd name="T39" fmla="*/ 8 h 11"/>
                <a:gd name="T40" fmla="*/ 3 w 9"/>
                <a:gd name="T41" fmla="*/ 7 h 11"/>
                <a:gd name="T42" fmla="*/ 3 w 9"/>
                <a:gd name="T43" fmla="*/ 8 h 11"/>
                <a:gd name="T44" fmla="*/ 3 w 9"/>
                <a:gd name="T45" fmla="*/ 9 h 11"/>
                <a:gd name="T46" fmla="*/ 4 w 9"/>
                <a:gd name="T47" fmla="*/ 10 h 11"/>
                <a:gd name="T48" fmla="*/ 5 w 9"/>
                <a:gd name="T49" fmla="*/ 10 h 11"/>
                <a:gd name="T50" fmla="*/ 6 w 9"/>
                <a:gd name="T51" fmla="*/ 10 h 11"/>
                <a:gd name="T52" fmla="*/ 5 w 9"/>
                <a:gd name="T53" fmla="*/ 9 h 11"/>
                <a:gd name="T54" fmla="*/ 5 w 9"/>
                <a:gd name="T55" fmla="*/ 7 h 11"/>
                <a:gd name="T56" fmla="*/ 5 w 9"/>
                <a:gd name="T57" fmla="*/ 6 h 11"/>
                <a:gd name="T58" fmla="*/ 5 w 9"/>
                <a:gd name="T59" fmla="*/ 5 h 11"/>
                <a:gd name="T60" fmla="*/ 6 w 9"/>
                <a:gd name="T61" fmla="*/ 5 h 11"/>
                <a:gd name="T62" fmla="*/ 7 w 9"/>
                <a:gd name="T63" fmla="*/ 4 h 11"/>
                <a:gd name="T64" fmla="*/ 7 w 9"/>
                <a:gd name="T65" fmla="*/ 4 h 11"/>
                <a:gd name="T66" fmla="*/ 6 w 9"/>
                <a:gd name="T67" fmla="*/ 4 h 11"/>
                <a:gd name="T68" fmla="*/ 5 w 9"/>
                <a:gd name="T69" fmla="*/ 4 h 11"/>
                <a:gd name="T70" fmla="*/ 4 w 9"/>
                <a:gd name="T71" fmla="*/ 4 h 11"/>
                <a:gd name="T72" fmla="*/ 4 w 9"/>
                <a:gd name="T73" fmla="*/ 4 h 11"/>
                <a:gd name="T74" fmla="*/ 3 w 9"/>
                <a:gd name="T75" fmla="*/ 4 h 11"/>
                <a:gd name="T76" fmla="*/ 3 w 9"/>
                <a:gd name="T77" fmla="*/ 3 h 11"/>
                <a:gd name="T78" fmla="*/ 4 w 9"/>
                <a:gd name="T79" fmla="*/ 2 h 11"/>
                <a:gd name="T80" fmla="*/ 5 w 9"/>
                <a:gd name="T81" fmla="*/ 2 h 11"/>
                <a:gd name="T82" fmla="*/ 7 w 9"/>
                <a:gd name="T83" fmla="*/ 3 h 11"/>
                <a:gd name="T84" fmla="*/ 8 w 9"/>
                <a:gd name="T85" fmla="*/ 2 h 11"/>
                <a:gd name="T86" fmla="*/ 9 w 9"/>
                <a:gd name="T87" fmla="*/ 2 h 11"/>
                <a:gd name="T88" fmla="*/ 9 w 9"/>
                <a:gd name="T89" fmla="*/ 1 h 11"/>
                <a:gd name="T90" fmla="*/ 9 w 9"/>
                <a:gd name="T9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1">
                  <a:moveTo>
                    <a:pt x="9" y="0"/>
                  </a:moveTo>
                  <a:lnTo>
                    <a:pt x="8" y="1"/>
                  </a:lnTo>
                  <a:lnTo>
                    <a:pt x="7" y="1"/>
                  </a:lnTo>
                  <a:lnTo>
                    <a:pt x="6" y="1"/>
                  </a:lnTo>
                  <a:lnTo>
                    <a:pt x="5" y="1"/>
                  </a:lnTo>
                  <a:lnTo>
                    <a:pt x="4" y="1"/>
                  </a:lnTo>
                  <a:lnTo>
                    <a:pt x="2" y="1"/>
                  </a:lnTo>
                  <a:lnTo>
                    <a:pt x="2" y="2"/>
                  </a:lnTo>
                  <a:lnTo>
                    <a:pt x="1" y="3"/>
                  </a:lnTo>
                  <a:lnTo>
                    <a:pt x="1" y="4"/>
                  </a:lnTo>
                  <a:lnTo>
                    <a:pt x="0" y="7"/>
                  </a:lnTo>
                  <a:lnTo>
                    <a:pt x="0" y="8"/>
                  </a:lnTo>
                  <a:lnTo>
                    <a:pt x="1" y="9"/>
                  </a:lnTo>
                  <a:lnTo>
                    <a:pt x="1" y="11"/>
                  </a:lnTo>
                  <a:lnTo>
                    <a:pt x="2" y="11"/>
                  </a:lnTo>
                  <a:lnTo>
                    <a:pt x="2" y="11"/>
                  </a:lnTo>
                  <a:lnTo>
                    <a:pt x="3" y="11"/>
                  </a:lnTo>
                  <a:lnTo>
                    <a:pt x="2" y="10"/>
                  </a:lnTo>
                  <a:lnTo>
                    <a:pt x="2" y="9"/>
                  </a:lnTo>
                  <a:lnTo>
                    <a:pt x="2" y="8"/>
                  </a:lnTo>
                  <a:lnTo>
                    <a:pt x="3" y="7"/>
                  </a:lnTo>
                  <a:lnTo>
                    <a:pt x="3" y="8"/>
                  </a:lnTo>
                  <a:lnTo>
                    <a:pt x="3" y="9"/>
                  </a:lnTo>
                  <a:lnTo>
                    <a:pt x="4" y="10"/>
                  </a:lnTo>
                  <a:lnTo>
                    <a:pt x="5" y="10"/>
                  </a:lnTo>
                  <a:lnTo>
                    <a:pt x="6" y="10"/>
                  </a:lnTo>
                  <a:lnTo>
                    <a:pt x="5" y="9"/>
                  </a:lnTo>
                  <a:lnTo>
                    <a:pt x="5" y="7"/>
                  </a:lnTo>
                  <a:lnTo>
                    <a:pt x="5" y="6"/>
                  </a:lnTo>
                  <a:lnTo>
                    <a:pt x="5" y="5"/>
                  </a:lnTo>
                  <a:lnTo>
                    <a:pt x="6" y="5"/>
                  </a:lnTo>
                  <a:lnTo>
                    <a:pt x="7" y="4"/>
                  </a:lnTo>
                  <a:lnTo>
                    <a:pt x="7" y="4"/>
                  </a:lnTo>
                  <a:lnTo>
                    <a:pt x="6" y="4"/>
                  </a:lnTo>
                  <a:lnTo>
                    <a:pt x="5" y="4"/>
                  </a:lnTo>
                  <a:lnTo>
                    <a:pt x="4" y="4"/>
                  </a:lnTo>
                  <a:lnTo>
                    <a:pt x="4" y="4"/>
                  </a:lnTo>
                  <a:lnTo>
                    <a:pt x="3" y="4"/>
                  </a:lnTo>
                  <a:lnTo>
                    <a:pt x="3" y="3"/>
                  </a:lnTo>
                  <a:lnTo>
                    <a:pt x="4" y="2"/>
                  </a:lnTo>
                  <a:lnTo>
                    <a:pt x="5" y="2"/>
                  </a:lnTo>
                  <a:lnTo>
                    <a:pt x="7" y="3"/>
                  </a:lnTo>
                  <a:lnTo>
                    <a:pt x="8" y="2"/>
                  </a:lnTo>
                  <a:lnTo>
                    <a:pt x="9" y="2"/>
                  </a:lnTo>
                  <a:lnTo>
                    <a:pt x="9" y="1"/>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6" name="Freeform 54">
              <a:extLst>
                <a:ext uri="{FF2B5EF4-FFF2-40B4-BE49-F238E27FC236}">
                  <a16:creationId xmlns:a16="http://schemas.microsoft.com/office/drawing/2014/main" id="{4CDED2BC-DA2D-6618-4D55-C3DD13805E78}"/>
                </a:ext>
              </a:extLst>
            </p:cNvPr>
            <p:cNvSpPr>
              <a:spLocks/>
            </p:cNvSpPr>
            <p:nvPr/>
          </p:nvSpPr>
          <p:spPr bwMode="auto">
            <a:xfrm>
              <a:off x="3986" y="2170"/>
              <a:ext cx="5" cy="5"/>
            </a:xfrm>
            <a:custGeom>
              <a:avLst/>
              <a:gdLst>
                <a:gd name="T0" fmla="*/ 3 w 5"/>
                <a:gd name="T1" fmla="*/ 0 h 5"/>
                <a:gd name="T2" fmla="*/ 2 w 5"/>
                <a:gd name="T3" fmla="*/ 0 h 5"/>
                <a:gd name="T4" fmla="*/ 2 w 5"/>
                <a:gd name="T5" fmla="*/ 1 h 5"/>
                <a:gd name="T6" fmla="*/ 2 w 5"/>
                <a:gd name="T7" fmla="*/ 1 h 5"/>
                <a:gd name="T8" fmla="*/ 1 w 5"/>
                <a:gd name="T9" fmla="*/ 1 h 5"/>
                <a:gd name="T10" fmla="*/ 0 w 5"/>
                <a:gd name="T11" fmla="*/ 2 h 5"/>
                <a:gd name="T12" fmla="*/ 0 w 5"/>
                <a:gd name="T13" fmla="*/ 3 h 5"/>
                <a:gd name="T14" fmla="*/ 0 w 5"/>
                <a:gd name="T15" fmla="*/ 3 h 5"/>
                <a:gd name="T16" fmla="*/ 1 w 5"/>
                <a:gd name="T17" fmla="*/ 3 h 5"/>
                <a:gd name="T18" fmla="*/ 2 w 5"/>
                <a:gd name="T19" fmla="*/ 3 h 5"/>
                <a:gd name="T20" fmla="*/ 2 w 5"/>
                <a:gd name="T21" fmla="*/ 4 h 5"/>
                <a:gd name="T22" fmla="*/ 2 w 5"/>
                <a:gd name="T23" fmla="*/ 4 h 5"/>
                <a:gd name="T24" fmla="*/ 3 w 5"/>
                <a:gd name="T25" fmla="*/ 5 h 5"/>
                <a:gd name="T26" fmla="*/ 4 w 5"/>
                <a:gd name="T27" fmla="*/ 5 h 5"/>
                <a:gd name="T28" fmla="*/ 4 w 5"/>
                <a:gd name="T29" fmla="*/ 4 h 5"/>
                <a:gd name="T30" fmla="*/ 4 w 5"/>
                <a:gd name="T31" fmla="*/ 4 h 5"/>
                <a:gd name="T32" fmla="*/ 5 w 5"/>
                <a:gd name="T33" fmla="*/ 4 h 5"/>
                <a:gd name="T34" fmla="*/ 5 w 5"/>
                <a:gd name="T35" fmla="*/ 2 h 5"/>
                <a:gd name="T36" fmla="*/ 4 w 5"/>
                <a:gd name="T37" fmla="*/ 2 h 5"/>
                <a:gd name="T38" fmla="*/ 4 w 5"/>
                <a:gd name="T39" fmla="*/ 0 h 5"/>
                <a:gd name="T40" fmla="*/ 3 w 5"/>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5">
                  <a:moveTo>
                    <a:pt x="3" y="0"/>
                  </a:moveTo>
                  <a:lnTo>
                    <a:pt x="2" y="0"/>
                  </a:lnTo>
                  <a:lnTo>
                    <a:pt x="2" y="1"/>
                  </a:lnTo>
                  <a:lnTo>
                    <a:pt x="2" y="1"/>
                  </a:lnTo>
                  <a:lnTo>
                    <a:pt x="1" y="1"/>
                  </a:lnTo>
                  <a:lnTo>
                    <a:pt x="0" y="2"/>
                  </a:lnTo>
                  <a:lnTo>
                    <a:pt x="0" y="3"/>
                  </a:lnTo>
                  <a:lnTo>
                    <a:pt x="0" y="3"/>
                  </a:lnTo>
                  <a:lnTo>
                    <a:pt x="1" y="3"/>
                  </a:lnTo>
                  <a:lnTo>
                    <a:pt x="2" y="3"/>
                  </a:lnTo>
                  <a:lnTo>
                    <a:pt x="2" y="4"/>
                  </a:lnTo>
                  <a:lnTo>
                    <a:pt x="2" y="4"/>
                  </a:lnTo>
                  <a:lnTo>
                    <a:pt x="3" y="5"/>
                  </a:lnTo>
                  <a:lnTo>
                    <a:pt x="4" y="5"/>
                  </a:lnTo>
                  <a:lnTo>
                    <a:pt x="4" y="4"/>
                  </a:lnTo>
                  <a:lnTo>
                    <a:pt x="4" y="4"/>
                  </a:lnTo>
                  <a:lnTo>
                    <a:pt x="5" y="4"/>
                  </a:lnTo>
                  <a:lnTo>
                    <a:pt x="5" y="2"/>
                  </a:lnTo>
                  <a:lnTo>
                    <a:pt x="4" y="2"/>
                  </a:lnTo>
                  <a:lnTo>
                    <a:pt x="4"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7" name="Freeform 55">
              <a:extLst>
                <a:ext uri="{FF2B5EF4-FFF2-40B4-BE49-F238E27FC236}">
                  <a16:creationId xmlns:a16="http://schemas.microsoft.com/office/drawing/2014/main" id="{7847F53E-1D08-90FC-047F-DC8F0D90C5C7}"/>
                </a:ext>
              </a:extLst>
            </p:cNvPr>
            <p:cNvSpPr>
              <a:spLocks/>
            </p:cNvSpPr>
            <p:nvPr/>
          </p:nvSpPr>
          <p:spPr bwMode="auto">
            <a:xfrm>
              <a:off x="3986" y="2170"/>
              <a:ext cx="5" cy="5"/>
            </a:xfrm>
            <a:custGeom>
              <a:avLst/>
              <a:gdLst>
                <a:gd name="T0" fmla="*/ 3 w 5"/>
                <a:gd name="T1" fmla="*/ 0 h 5"/>
                <a:gd name="T2" fmla="*/ 2 w 5"/>
                <a:gd name="T3" fmla="*/ 0 h 5"/>
                <a:gd name="T4" fmla="*/ 2 w 5"/>
                <a:gd name="T5" fmla="*/ 1 h 5"/>
                <a:gd name="T6" fmla="*/ 2 w 5"/>
                <a:gd name="T7" fmla="*/ 1 h 5"/>
                <a:gd name="T8" fmla="*/ 1 w 5"/>
                <a:gd name="T9" fmla="*/ 1 h 5"/>
                <a:gd name="T10" fmla="*/ 0 w 5"/>
                <a:gd name="T11" fmla="*/ 2 h 5"/>
                <a:gd name="T12" fmla="*/ 0 w 5"/>
                <a:gd name="T13" fmla="*/ 3 h 5"/>
                <a:gd name="T14" fmla="*/ 0 w 5"/>
                <a:gd name="T15" fmla="*/ 3 h 5"/>
                <a:gd name="T16" fmla="*/ 1 w 5"/>
                <a:gd name="T17" fmla="*/ 3 h 5"/>
                <a:gd name="T18" fmla="*/ 2 w 5"/>
                <a:gd name="T19" fmla="*/ 3 h 5"/>
                <a:gd name="T20" fmla="*/ 2 w 5"/>
                <a:gd name="T21" fmla="*/ 4 h 5"/>
                <a:gd name="T22" fmla="*/ 2 w 5"/>
                <a:gd name="T23" fmla="*/ 4 h 5"/>
                <a:gd name="T24" fmla="*/ 3 w 5"/>
                <a:gd name="T25" fmla="*/ 5 h 5"/>
                <a:gd name="T26" fmla="*/ 4 w 5"/>
                <a:gd name="T27" fmla="*/ 5 h 5"/>
                <a:gd name="T28" fmla="*/ 4 w 5"/>
                <a:gd name="T29" fmla="*/ 4 h 5"/>
                <a:gd name="T30" fmla="*/ 4 w 5"/>
                <a:gd name="T31" fmla="*/ 4 h 5"/>
                <a:gd name="T32" fmla="*/ 5 w 5"/>
                <a:gd name="T33" fmla="*/ 4 h 5"/>
                <a:gd name="T34" fmla="*/ 5 w 5"/>
                <a:gd name="T35" fmla="*/ 2 h 5"/>
                <a:gd name="T36" fmla="*/ 4 w 5"/>
                <a:gd name="T37" fmla="*/ 2 h 5"/>
                <a:gd name="T38" fmla="*/ 4 w 5"/>
                <a:gd name="T39" fmla="*/ 0 h 5"/>
                <a:gd name="T40" fmla="*/ 3 w 5"/>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5">
                  <a:moveTo>
                    <a:pt x="3" y="0"/>
                  </a:moveTo>
                  <a:lnTo>
                    <a:pt x="2" y="0"/>
                  </a:lnTo>
                  <a:lnTo>
                    <a:pt x="2" y="1"/>
                  </a:lnTo>
                  <a:lnTo>
                    <a:pt x="2" y="1"/>
                  </a:lnTo>
                  <a:lnTo>
                    <a:pt x="1" y="1"/>
                  </a:lnTo>
                  <a:lnTo>
                    <a:pt x="0" y="2"/>
                  </a:lnTo>
                  <a:lnTo>
                    <a:pt x="0" y="3"/>
                  </a:lnTo>
                  <a:lnTo>
                    <a:pt x="0" y="3"/>
                  </a:lnTo>
                  <a:lnTo>
                    <a:pt x="1" y="3"/>
                  </a:lnTo>
                  <a:lnTo>
                    <a:pt x="2" y="3"/>
                  </a:lnTo>
                  <a:lnTo>
                    <a:pt x="2" y="4"/>
                  </a:lnTo>
                  <a:lnTo>
                    <a:pt x="2" y="4"/>
                  </a:lnTo>
                  <a:lnTo>
                    <a:pt x="3" y="5"/>
                  </a:lnTo>
                  <a:lnTo>
                    <a:pt x="4" y="5"/>
                  </a:lnTo>
                  <a:lnTo>
                    <a:pt x="4" y="4"/>
                  </a:lnTo>
                  <a:lnTo>
                    <a:pt x="4" y="4"/>
                  </a:lnTo>
                  <a:lnTo>
                    <a:pt x="5" y="4"/>
                  </a:lnTo>
                  <a:lnTo>
                    <a:pt x="5" y="2"/>
                  </a:lnTo>
                  <a:lnTo>
                    <a:pt x="4" y="2"/>
                  </a:lnTo>
                  <a:lnTo>
                    <a:pt x="4" y="0"/>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8" name="Freeform 56">
              <a:extLst>
                <a:ext uri="{FF2B5EF4-FFF2-40B4-BE49-F238E27FC236}">
                  <a16:creationId xmlns:a16="http://schemas.microsoft.com/office/drawing/2014/main" id="{907128D4-BF3C-8FBA-7895-D6D8342F6200}"/>
                </a:ext>
              </a:extLst>
            </p:cNvPr>
            <p:cNvSpPr>
              <a:spLocks/>
            </p:cNvSpPr>
            <p:nvPr/>
          </p:nvSpPr>
          <p:spPr bwMode="auto">
            <a:xfrm>
              <a:off x="3981" y="2156"/>
              <a:ext cx="6" cy="9"/>
            </a:xfrm>
            <a:custGeom>
              <a:avLst/>
              <a:gdLst>
                <a:gd name="T0" fmla="*/ 2 w 6"/>
                <a:gd name="T1" fmla="*/ 0 h 9"/>
                <a:gd name="T2" fmla="*/ 2 w 6"/>
                <a:gd name="T3" fmla="*/ 0 h 9"/>
                <a:gd name="T4" fmla="*/ 1 w 6"/>
                <a:gd name="T5" fmla="*/ 1 h 9"/>
                <a:gd name="T6" fmla="*/ 1 w 6"/>
                <a:gd name="T7" fmla="*/ 2 h 9"/>
                <a:gd name="T8" fmla="*/ 1 w 6"/>
                <a:gd name="T9" fmla="*/ 3 h 9"/>
                <a:gd name="T10" fmla="*/ 0 w 6"/>
                <a:gd name="T11" fmla="*/ 3 h 9"/>
                <a:gd name="T12" fmla="*/ 0 w 6"/>
                <a:gd name="T13" fmla="*/ 5 h 9"/>
                <a:gd name="T14" fmla="*/ 0 w 6"/>
                <a:gd name="T15" fmla="*/ 5 h 9"/>
                <a:gd name="T16" fmla="*/ 1 w 6"/>
                <a:gd name="T17" fmla="*/ 6 h 9"/>
                <a:gd name="T18" fmla="*/ 2 w 6"/>
                <a:gd name="T19" fmla="*/ 7 h 9"/>
                <a:gd name="T20" fmla="*/ 2 w 6"/>
                <a:gd name="T21" fmla="*/ 7 h 9"/>
                <a:gd name="T22" fmla="*/ 3 w 6"/>
                <a:gd name="T23" fmla="*/ 7 h 9"/>
                <a:gd name="T24" fmla="*/ 4 w 6"/>
                <a:gd name="T25" fmla="*/ 8 h 9"/>
                <a:gd name="T26" fmla="*/ 5 w 6"/>
                <a:gd name="T27" fmla="*/ 9 h 9"/>
                <a:gd name="T28" fmla="*/ 6 w 6"/>
                <a:gd name="T29" fmla="*/ 8 h 9"/>
                <a:gd name="T30" fmla="*/ 5 w 6"/>
                <a:gd name="T31" fmla="*/ 7 h 9"/>
                <a:gd name="T32" fmla="*/ 5 w 6"/>
                <a:gd name="T33" fmla="*/ 7 h 9"/>
                <a:gd name="T34" fmla="*/ 3 w 6"/>
                <a:gd name="T35" fmla="*/ 5 h 9"/>
                <a:gd name="T36" fmla="*/ 3 w 6"/>
                <a:gd name="T37" fmla="*/ 5 h 9"/>
                <a:gd name="T38" fmla="*/ 4 w 6"/>
                <a:gd name="T39" fmla="*/ 3 h 9"/>
                <a:gd name="T40" fmla="*/ 4 w 6"/>
                <a:gd name="T41" fmla="*/ 1 h 9"/>
                <a:gd name="T42" fmla="*/ 2 w 6"/>
                <a:gd name="T4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9">
                  <a:moveTo>
                    <a:pt x="2" y="0"/>
                  </a:moveTo>
                  <a:lnTo>
                    <a:pt x="2" y="0"/>
                  </a:lnTo>
                  <a:lnTo>
                    <a:pt x="1" y="1"/>
                  </a:lnTo>
                  <a:lnTo>
                    <a:pt x="1" y="2"/>
                  </a:lnTo>
                  <a:lnTo>
                    <a:pt x="1" y="3"/>
                  </a:lnTo>
                  <a:lnTo>
                    <a:pt x="0" y="3"/>
                  </a:lnTo>
                  <a:lnTo>
                    <a:pt x="0" y="5"/>
                  </a:lnTo>
                  <a:lnTo>
                    <a:pt x="0" y="5"/>
                  </a:lnTo>
                  <a:lnTo>
                    <a:pt x="1" y="6"/>
                  </a:lnTo>
                  <a:lnTo>
                    <a:pt x="2" y="7"/>
                  </a:lnTo>
                  <a:lnTo>
                    <a:pt x="2" y="7"/>
                  </a:lnTo>
                  <a:lnTo>
                    <a:pt x="3" y="7"/>
                  </a:lnTo>
                  <a:lnTo>
                    <a:pt x="4" y="8"/>
                  </a:lnTo>
                  <a:lnTo>
                    <a:pt x="5" y="9"/>
                  </a:lnTo>
                  <a:lnTo>
                    <a:pt x="6" y="8"/>
                  </a:lnTo>
                  <a:lnTo>
                    <a:pt x="5" y="7"/>
                  </a:lnTo>
                  <a:lnTo>
                    <a:pt x="5" y="7"/>
                  </a:lnTo>
                  <a:lnTo>
                    <a:pt x="3" y="5"/>
                  </a:lnTo>
                  <a:lnTo>
                    <a:pt x="3" y="5"/>
                  </a:lnTo>
                  <a:lnTo>
                    <a:pt x="4" y="3"/>
                  </a:lnTo>
                  <a:lnTo>
                    <a:pt x="4"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69" name="Freeform 57">
              <a:extLst>
                <a:ext uri="{FF2B5EF4-FFF2-40B4-BE49-F238E27FC236}">
                  <a16:creationId xmlns:a16="http://schemas.microsoft.com/office/drawing/2014/main" id="{B7814FF3-1C49-143D-FD96-1F0E32A8F72D}"/>
                </a:ext>
              </a:extLst>
            </p:cNvPr>
            <p:cNvSpPr>
              <a:spLocks/>
            </p:cNvSpPr>
            <p:nvPr/>
          </p:nvSpPr>
          <p:spPr bwMode="auto">
            <a:xfrm>
              <a:off x="3981" y="2156"/>
              <a:ext cx="6" cy="9"/>
            </a:xfrm>
            <a:custGeom>
              <a:avLst/>
              <a:gdLst>
                <a:gd name="T0" fmla="*/ 2 w 6"/>
                <a:gd name="T1" fmla="*/ 0 h 9"/>
                <a:gd name="T2" fmla="*/ 2 w 6"/>
                <a:gd name="T3" fmla="*/ 0 h 9"/>
                <a:gd name="T4" fmla="*/ 1 w 6"/>
                <a:gd name="T5" fmla="*/ 1 h 9"/>
                <a:gd name="T6" fmla="*/ 1 w 6"/>
                <a:gd name="T7" fmla="*/ 2 h 9"/>
                <a:gd name="T8" fmla="*/ 1 w 6"/>
                <a:gd name="T9" fmla="*/ 3 h 9"/>
                <a:gd name="T10" fmla="*/ 0 w 6"/>
                <a:gd name="T11" fmla="*/ 3 h 9"/>
                <a:gd name="T12" fmla="*/ 0 w 6"/>
                <a:gd name="T13" fmla="*/ 5 h 9"/>
                <a:gd name="T14" fmla="*/ 0 w 6"/>
                <a:gd name="T15" fmla="*/ 5 h 9"/>
                <a:gd name="T16" fmla="*/ 1 w 6"/>
                <a:gd name="T17" fmla="*/ 6 h 9"/>
                <a:gd name="T18" fmla="*/ 2 w 6"/>
                <a:gd name="T19" fmla="*/ 7 h 9"/>
                <a:gd name="T20" fmla="*/ 2 w 6"/>
                <a:gd name="T21" fmla="*/ 7 h 9"/>
                <a:gd name="T22" fmla="*/ 3 w 6"/>
                <a:gd name="T23" fmla="*/ 7 h 9"/>
                <a:gd name="T24" fmla="*/ 4 w 6"/>
                <a:gd name="T25" fmla="*/ 8 h 9"/>
                <a:gd name="T26" fmla="*/ 5 w 6"/>
                <a:gd name="T27" fmla="*/ 9 h 9"/>
                <a:gd name="T28" fmla="*/ 6 w 6"/>
                <a:gd name="T29" fmla="*/ 8 h 9"/>
                <a:gd name="T30" fmla="*/ 5 w 6"/>
                <a:gd name="T31" fmla="*/ 7 h 9"/>
                <a:gd name="T32" fmla="*/ 5 w 6"/>
                <a:gd name="T33" fmla="*/ 7 h 9"/>
                <a:gd name="T34" fmla="*/ 3 w 6"/>
                <a:gd name="T35" fmla="*/ 5 h 9"/>
                <a:gd name="T36" fmla="*/ 3 w 6"/>
                <a:gd name="T37" fmla="*/ 5 h 9"/>
                <a:gd name="T38" fmla="*/ 4 w 6"/>
                <a:gd name="T39" fmla="*/ 3 h 9"/>
                <a:gd name="T40" fmla="*/ 4 w 6"/>
                <a:gd name="T41" fmla="*/ 1 h 9"/>
                <a:gd name="T42" fmla="*/ 2 w 6"/>
                <a:gd name="T4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9">
                  <a:moveTo>
                    <a:pt x="2" y="0"/>
                  </a:moveTo>
                  <a:lnTo>
                    <a:pt x="2" y="0"/>
                  </a:lnTo>
                  <a:lnTo>
                    <a:pt x="1" y="1"/>
                  </a:lnTo>
                  <a:lnTo>
                    <a:pt x="1" y="2"/>
                  </a:lnTo>
                  <a:lnTo>
                    <a:pt x="1" y="3"/>
                  </a:lnTo>
                  <a:lnTo>
                    <a:pt x="0" y="3"/>
                  </a:lnTo>
                  <a:lnTo>
                    <a:pt x="0" y="5"/>
                  </a:lnTo>
                  <a:lnTo>
                    <a:pt x="0" y="5"/>
                  </a:lnTo>
                  <a:lnTo>
                    <a:pt x="1" y="6"/>
                  </a:lnTo>
                  <a:lnTo>
                    <a:pt x="2" y="7"/>
                  </a:lnTo>
                  <a:lnTo>
                    <a:pt x="2" y="7"/>
                  </a:lnTo>
                  <a:lnTo>
                    <a:pt x="3" y="7"/>
                  </a:lnTo>
                  <a:lnTo>
                    <a:pt x="4" y="8"/>
                  </a:lnTo>
                  <a:lnTo>
                    <a:pt x="5" y="9"/>
                  </a:lnTo>
                  <a:lnTo>
                    <a:pt x="6" y="8"/>
                  </a:lnTo>
                  <a:lnTo>
                    <a:pt x="5" y="7"/>
                  </a:lnTo>
                  <a:lnTo>
                    <a:pt x="5" y="7"/>
                  </a:lnTo>
                  <a:lnTo>
                    <a:pt x="3" y="5"/>
                  </a:lnTo>
                  <a:lnTo>
                    <a:pt x="3" y="5"/>
                  </a:lnTo>
                  <a:lnTo>
                    <a:pt x="4" y="3"/>
                  </a:lnTo>
                  <a:lnTo>
                    <a:pt x="4"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0" name="Freeform 58">
              <a:extLst>
                <a:ext uri="{FF2B5EF4-FFF2-40B4-BE49-F238E27FC236}">
                  <a16:creationId xmlns:a16="http://schemas.microsoft.com/office/drawing/2014/main" id="{E2C3F4E1-2C67-C8A1-EF85-D232D170ED1B}"/>
                </a:ext>
              </a:extLst>
            </p:cNvPr>
            <p:cNvSpPr>
              <a:spLocks/>
            </p:cNvSpPr>
            <p:nvPr/>
          </p:nvSpPr>
          <p:spPr bwMode="auto">
            <a:xfrm>
              <a:off x="3979" y="2166"/>
              <a:ext cx="3" cy="6"/>
            </a:xfrm>
            <a:custGeom>
              <a:avLst/>
              <a:gdLst>
                <a:gd name="T0" fmla="*/ 2 w 3"/>
                <a:gd name="T1" fmla="*/ 0 h 6"/>
                <a:gd name="T2" fmla="*/ 2 w 3"/>
                <a:gd name="T3" fmla="*/ 1 h 6"/>
                <a:gd name="T4" fmla="*/ 2 w 3"/>
                <a:gd name="T5" fmla="*/ 2 h 6"/>
                <a:gd name="T6" fmla="*/ 1 w 3"/>
                <a:gd name="T7" fmla="*/ 4 h 6"/>
                <a:gd name="T8" fmla="*/ 0 w 3"/>
                <a:gd name="T9" fmla="*/ 5 h 6"/>
                <a:gd name="T10" fmla="*/ 0 w 3"/>
                <a:gd name="T11" fmla="*/ 6 h 6"/>
                <a:gd name="T12" fmla="*/ 1 w 3"/>
                <a:gd name="T13" fmla="*/ 6 h 6"/>
                <a:gd name="T14" fmla="*/ 2 w 3"/>
                <a:gd name="T15" fmla="*/ 5 h 6"/>
                <a:gd name="T16" fmla="*/ 2 w 3"/>
                <a:gd name="T17" fmla="*/ 4 h 6"/>
                <a:gd name="T18" fmla="*/ 2 w 3"/>
                <a:gd name="T19" fmla="*/ 3 h 6"/>
                <a:gd name="T20" fmla="*/ 3 w 3"/>
                <a:gd name="T21" fmla="*/ 2 h 6"/>
                <a:gd name="T22" fmla="*/ 3 w 3"/>
                <a:gd name="T23" fmla="*/ 1 h 6"/>
                <a:gd name="T24" fmla="*/ 2 w 3"/>
                <a:gd name="T2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0"/>
                  </a:moveTo>
                  <a:lnTo>
                    <a:pt x="2" y="1"/>
                  </a:lnTo>
                  <a:lnTo>
                    <a:pt x="2" y="2"/>
                  </a:lnTo>
                  <a:lnTo>
                    <a:pt x="1" y="4"/>
                  </a:lnTo>
                  <a:lnTo>
                    <a:pt x="0" y="5"/>
                  </a:lnTo>
                  <a:lnTo>
                    <a:pt x="0" y="6"/>
                  </a:lnTo>
                  <a:lnTo>
                    <a:pt x="1" y="6"/>
                  </a:lnTo>
                  <a:lnTo>
                    <a:pt x="2" y="5"/>
                  </a:lnTo>
                  <a:lnTo>
                    <a:pt x="2" y="4"/>
                  </a:lnTo>
                  <a:lnTo>
                    <a:pt x="2" y="3"/>
                  </a:lnTo>
                  <a:lnTo>
                    <a:pt x="3" y="2"/>
                  </a:lnTo>
                  <a:lnTo>
                    <a:pt x="3"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1" name="Freeform 59">
              <a:extLst>
                <a:ext uri="{FF2B5EF4-FFF2-40B4-BE49-F238E27FC236}">
                  <a16:creationId xmlns:a16="http://schemas.microsoft.com/office/drawing/2014/main" id="{F0213BF7-6332-A085-618E-1FAE5599ABBF}"/>
                </a:ext>
              </a:extLst>
            </p:cNvPr>
            <p:cNvSpPr>
              <a:spLocks/>
            </p:cNvSpPr>
            <p:nvPr/>
          </p:nvSpPr>
          <p:spPr bwMode="auto">
            <a:xfrm>
              <a:off x="3979" y="2166"/>
              <a:ext cx="3" cy="6"/>
            </a:xfrm>
            <a:custGeom>
              <a:avLst/>
              <a:gdLst>
                <a:gd name="T0" fmla="*/ 2 w 3"/>
                <a:gd name="T1" fmla="*/ 0 h 6"/>
                <a:gd name="T2" fmla="*/ 2 w 3"/>
                <a:gd name="T3" fmla="*/ 1 h 6"/>
                <a:gd name="T4" fmla="*/ 2 w 3"/>
                <a:gd name="T5" fmla="*/ 2 h 6"/>
                <a:gd name="T6" fmla="*/ 1 w 3"/>
                <a:gd name="T7" fmla="*/ 4 h 6"/>
                <a:gd name="T8" fmla="*/ 0 w 3"/>
                <a:gd name="T9" fmla="*/ 5 h 6"/>
                <a:gd name="T10" fmla="*/ 0 w 3"/>
                <a:gd name="T11" fmla="*/ 6 h 6"/>
                <a:gd name="T12" fmla="*/ 1 w 3"/>
                <a:gd name="T13" fmla="*/ 6 h 6"/>
                <a:gd name="T14" fmla="*/ 2 w 3"/>
                <a:gd name="T15" fmla="*/ 5 h 6"/>
                <a:gd name="T16" fmla="*/ 2 w 3"/>
                <a:gd name="T17" fmla="*/ 4 h 6"/>
                <a:gd name="T18" fmla="*/ 2 w 3"/>
                <a:gd name="T19" fmla="*/ 3 h 6"/>
                <a:gd name="T20" fmla="*/ 3 w 3"/>
                <a:gd name="T21" fmla="*/ 2 h 6"/>
                <a:gd name="T22" fmla="*/ 3 w 3"/>
                <a:gd name="T23" fmla="*/ 1 h 6"/>
                <a:gd name="T24" fmla="*/ 2 w 3"/>
                <a:gd name="T2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6">
                  <a:moveTo>
                    <a:pt x="2" y="0"/>
                  </a:moveTo>
                  <a:lnTo>
                    <a:pt x="2" y="1"/>
                  </a:lnTo>
                  <a:lnTo>
                    <a:pt x="2" y="2"/>
                  </a:lnTo>
                  <a:lnTo>
                    <a:pt x="1" y="4"/>
                  </a:lnTo>
                  <a:lnTo>
                    <a:pt x="0" y="5"/>
                  </a:lnTo>
                  <a:lnTo>
                    <a:pt x="0" y="6"/>
                  </a:lnTo>
                  <a:lnTo>
                    <a:pt x="1" y="6"/>
                  </a:lnTo>
                  <a:lnTo>
                    <a:pt x="2" y="5"/>
                  </a:lnTo>
                  <a:lnTo>
                    <a:pt x="2" y="4"/>
                  </a:lnTo>
                  <a:lnTo>
                    <a:pt x="2" y="3"/>
                  </a:lnTo>
                  <a:lnTo>
                    <a:pt x="3" y="2"/>
                  </a:lnTo>
                  <a:lnTo>
                    <a:pt x="3"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2" name="Freeform 60">
              <a:extLst>
                <a:ext uri="{FF2B5EF4-FFF2-40B4-BE49-F238E27FC236}">
                  <a16:creationId xmlns:a16="http://schemas.microsoft.com/office/drawing/2014/main" id="{5E1D9F8B-21F6-762E-45B4-D7930BB2B183}"/>
                </a:ext>
              </a:extLst>
            </p:cNvPr>
            <p:cNvSpPr>
              <a:spLocks/>
            </p:cNvSpPr>
            <p:nvPr/>
          </p:nvSpPr>
          <p:spPr bwMode="auto">
            <a:xfrm>
              <a:off x="3996" y="2185"/>
              <a:ext cx="24" cy="16"/>
            </a:xfrm>
            <a:custGeom>
              <a:avLst/>
              <a:gdLst>
                <a:gd name="T0" fmla="*/ 2 w 24"/>
                <a:gd name="T1" fmla="*/ 0 h 16"/>
                <a:gd name="T2" fmla="*/ 0 w 24"/>
                <a:gd name="T3" fmla="*/ 0 h 16"/>
                <a:gd name="T4" fmla="*/ 2 w 24"/>
                <a:gd name="T5" fmla="*/ 2 h 16"/>
                <a:gd name="T6" fmla="*/ 2 w 24"/>
                <a:gd name="T7" fmla="*/ 3 h 16"/>
                <a:gd name="T8" fmla="*/ 1 w 24"/>
                <a:gd name="T9" fmla="*/ 3 h 16"/>
                <a:gd name="T10" fmla="*/ 2 w 24"/>
                <a:gd name="T11" fmla="*/ 5 h 16"/>
                <a:gd name="T12" fmla="*/ 3 w 24"/>
                <a:gd name="T13" fmla="*/ 5 h 16"/>
                <a:gd name="T14" fmla="*/ 4 w 24"/>
                <a:gd name="T15" fmla="*/ 5 h 16"/>
                <a:gd name="T16" fmla="*/ 6 w 24"/>
                <a:gd name="T17" fmla="*/ 6 h 16"/>
                <a:gd name="T18" fmla="*/ 9 w 24"/>
                <a:gd name="T19" fmla="*/ 7 h 16"/>
                <a:gd name="T20" fmla="*/ 9 w 24"/>
                <a:gd name="T21" fmla="*/ 9 h 16"/>
                <a:gd name="T22" fmla="*/ 9 w 24"/>
                <a:gd name="T23" fmla="*/ 11 h 16"/>
                <a:gd name="T24" fmla="*/ 9 w 24"/>
                <a:gd name="T25" fmla="*/ 12 h 16"/>
                <a:gd name="T26" fmla="*/ 11 w 24"/>
                <a:gd name="T27" fmla="*/ 12 h 16"/>
                <a:gd name="T28" fmla="*/ 13 w 24"/>
                <a:gd name="T29" fmla="*/ 13 h 16"/>
                <a:gd name="T30" fmla="*/ 16 w 24"/>
                <a:gd name="T31" fmla="*/ 12 h 16"/>
                <a:gd name="T32" fmla="*/ 17 w 24"/>
                <a:gd name="T33" fmla="*/ 11 h 16"/>
                <a:gd name="T34" fmla="*/ 19 w 24"/>
                <a:gd name="T35" fmla="*/ 13 h 16"/>
                <a:gd name="T36" fmla="*/ 19 w 24"/>
                <a:gd name="T37" fmla="*/ 15 h 16"/>
                <a:gd name="T38" fmla="*/ 22 w 24"/>
                <a:gd name="T39" fmla="*/ 16 h 16"/>
                <a:gd name="T40" fmla="*/ 24 w 24"/>
                <a:gd name="T41" fmla="*/ 16 h 16"/>
                <a:gd name="T42" fmla="*/ 24 w 24"/>
                <a:gd name="T43" fmla="*/ 13 h 16"/>
                <a:gd name="T44" fmla="*/ 23 w 24"/>
                <a:gd name="T45" fmla="*/ 13 h 16"/>
                <a:gd name="T46" fmla="*/ 22 w 24"/>
                <a:gd name="T47" fmla="*/ 12 h 16"/>
                <a:gd name="T48" fmla="*/ 20 w 24"/>
                <a:gd name="T49" fmla="*/ 11 h 16"/>
                <a:gd name="T50" fmla="*/ 21 w 24"/>
                <a:gd name="T51" fmla="*/ 9 h 16"/>
                <a:gd name="T52" fmla="*/ 20 w 24"/>
                <a:gd name="T53" fmla="*/ 7 h 16"/>
                <a:gd name="T54" fmla="*/ 19 w 24"/>
                <a:gd name="T55" fmla="*/ 7 h 16"/>
                <a:gd name="T56" fmla="*/ 18 w 24"/>
                <a:gd name="T57" fmla="*/ 6 h 16"/>
                <a:gd name="T58" fmla="*/ 17 w 24"/>
                <a:gd name="T59" fmla="*/ 5 h 16"/>
                <a:gd name="T60" fmla="*/ 16 w 24"/>
                <a:gd name="T61" fmla="*/ 5 h 16"/>
                <a:gd name="T62" fmla="*/ 14 w 24"/>
                <a:gd name="T63" fmla="*/ 4 h 16"/>
                <a:gd name="T64" fmla="*/ 12 w 24"/>
                <a:gd name="T65" fmla="*/ 3 h 16"/>
                <a:gd name="T66" fmla="*/ 11 w 24"/>
                <a:gd name="T67" fmla="*/ 2 h 16"/>
                <a:gd name="T68" fmla="*/ 9 w 24"/>
                <a:gd name="T69" fmla="*/ 1 h 16"/>
                <a:gd name="T70" fmla="*/ 7 w 24"/>
                <a:gd name="T71" fmla="*/ 3 h 16"/>
                <a:gd name="T72" fmla="*/ 7 w 24"/>
                <a:gd name="T73" fmla="*/ 3 h 16"/>
                <a:gd name="T74" fmla="*/ 5 w 24"/>
                <a:gd name="T75" fmla="*/ 3 h 16"/>
                <a:gd name="T76" fmla="*/ 5 w 24"/>
                <a:gd name="T77" fmla="*/ 2 h 16"/>
                <a:gd name="T78" fmla="*/ 5 w 24"/>
                <a:gd name="T79" fmla="*/ 0 h 16"/>
                <a:gd name="T80" fmla="*/ 4 w 24"/>
                <a:gd name="T8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 h="16">
                  <a:moveTo>
                    <a:pt x="4" y="0"/>
                  </a:moveTo>
                  <a:lnTo>
                    <a:pt x="2" y="0"/>
                  </a:lnTo>
                  <a:lnTo>
                    <a:pt x="1" y="0"/>
                  </a:lnTo>
                  <a:lnTo>
                    <a:pt x="0" y="0"/>
                  </a:lnTo>
                  <a:lnTo>
                    <a:pt x="1" y="1"/>
                  </a:lnTo>
                  <a:lnTo>
                    <a:pt x="2" y="2"/>
                  </a:lnTo>
                  <a:lnTo>
                    <a:pt x="2" y="2"/>
                  </a:lnTo>
                  <a:lnTo>
                    <a:pt x="2" y="3"/>
                  </a:lnTo>
                  <a:lnTo>
                    <a:pt x="2" y="3"/>
                  </a:lnTo>
                  <a:lnTo>
                    <a:pt x="1" y="3"/>
                  </a:lnTo>
                  <a:lnTo>
                    <a:pt x="1" y="4"/>
                  </a:lnTo>
                  <a:lnTo>
                    <a:pt x="2" y="5"/>
                  </a:lnTo>
                  <a:lnTo>
                    <a:pt x="2" y="5"/>
                  </a:lnTo>
                  <a:lnTo>
                    <a:pt x="3" y="5"/>
                  </a:lnTo>
                  <a:lnTo>
                    <a:pt x="3" y="5"/>
                  </a:lnTo>
                  <a:lnTo>
                    <a:pt x="4" y="5"/>
                  </a:lnTo>
                  <a:lnTo>
                    <a:pt x="5" y="5"/>
                  </a:lnTo>
                  <a:lnTo>
                    <a:pt x="6" y="6"/>
                  </a:lnTo>
                  <a:lnTo>
                    <a:pt x="8" y="7"/>
                  </a:lnTo>
                  <a:lnTo>
                    <a:pt x="9" y="7"/>
                  </a:lnTo>
                  <a:lnTo>
                    <a:pt x="9" y="8"/>
                  </a:lnTo>
                  <a:lnTo>
                    <a:pt x="9" y="9"/>
                  </a:lnTo>
                  <a:lnTo>
                    <a:pt x="9" y="10"/>
                  </a:lnTo>
                  <a:lnTo>
                    <a:pt x="9" y="11"/>
                  </a:lnTo>
                  <a:lnTo>
                    <a:pt x="8" y="11"/>
                  </a:lnTo>
                  <a:lnTo>
                    <a:pt x="9" y="12"/>
                  </a:lnTo>
                  <a:lnTo>
                    <a:pt x="10" y="12"/>
                  </a:lnTo>
                  <a:lnTo>
                    <a:pt x="11" y="12"/>
                  </a:lnTo>
                  <a:lnTo>
                    <a:pt x="12" y="13"/>
                  </a:lnTo>
                  <a:lnTo>
                    <a:pt x="13" y="13"/>
                  </a:lnTo>
                  <a:lnTo>
                    <a:pt x="15" y="13"/>
                  </a:lnTo>
                  <a:lnTo>
                    <a:pt x="16" y="12"/>
                  </a:lnTo>
                  <a:lnTo>
                    <a:pt x="16" y="11"/>
                  </a:lnTo>
                  <a:lnTo>
                    <a:pt x="17" y="11"/>
                  </a:lnTo>
                  <a:lnTo>
                    <a:pt x="18" y="12"/>
                  </a:lnTo>
                  <a:lnTo>
                    <a:pt x="19" y="13"/>
                  </a:lnTo>
                  <a:lnTo>
                    <a:pt x="19" y="14"/>
                  </a:lnTo>
                  <a:lnTo>
                    <a:pt x="19" y="15"/>
                  </a:lnTo>
                  <a:lnTo>
                    <a:pt x="21" y="16"/>
                  </a:lnTo>
                  <a:lnTo>
                    <a:pt x="22" y="16"/>
                  </a:lnTo>
                  <a:lnTo>
                    <a:pt x="23" y="16"/>
                  </a:lnTo>
                  <a:lnTo>
                    <a:pt x="24" y="16"/>
                  </a:lnTo>
                  <a:lnTo>
                    <a:pt x="24" y="15"/>
                  </a:lnTo>
                  <a:lnTo>
                    <a:pt x="24" y="13"/>
                  </a:lnTo>
                  <a:lnTo>
                    <a:pt x="24" y="13"/>
                  </a:lnTo>
                  <a:lnTo>
                    <a:pt x="23" y="13"/>
                  </a:lnTo>
                  <a:lnTo>
                    <a:pt x="22" y="13"/>
                  </a:lnTo>
                  <a:lnTo>
                    <a:pt x="22" y="12"/>
                  </a:lnTo>
                  <a:lnTo>
                    <a:pt x="21" y="11"/>
                  </a:lnTo>
                  <a:lnTo>
                    <a:pt x="20" y="11"/>
                  </a:lnTo>
                  <a:lnTo>
                    <a:pt x="20" y="10"/>
                  </a:lnTo>
                  <a:lnTo>
                    <a:pt x="21" y="9"/>
                  </a:lnTo>
                  <a:lnTo>
                    <a:pt x="21" y="9"/>
                  </a:lnTo>
                  <a:lnTo>
                    <a:pt x="20" y="7"/>
                  </a:lnTo>
                  <a:lnTo>
                    <a:pt x="19" y="7"/>
                  </a:lnTo>
                  <a:lnTo>
                    <a:pt x="19" y="7"/>
                  </a:lnTo>
                  <a:lnTo>
                    <a:pt x="19" y="7"/>
                  </a:lnTo>
                  <a:lnTo>
                    <a:pt x="18" y="6"/>
                  </a:lnTo>
                  <a:lnTo>
                    <a:pt x="17" y="6"/>
                  </a:lnTo>
                  <a:lnTo>
                    <a:pt x="17" y="5"/>
                  </a:lnTo>
                  <a:lnTo>
                    <a:pt x="17" y="5"/>
                  </a:lnTo>
                  <a:lnTo>
                    <a:pt x="16" y="5"/>
                  </a:lnTo>
                  <a:lnTo>
                    <a:pt x="15" y="5"/>
                  </a:lnTo>
                  <a:lnTo>
                    <a:pt x="14" y="4"/>
                  </a:lnTo>
                  <a:lnTo>
                    <a:pt x="13" y="3"/>
                  </a:lnTo>
                  <a:lnTo>
                    <a:pt x="12" y="3"/>
                  </a:lnTo>
                  <a:lnTo>
                    <a:pt x="11" y="3"/>
                  </a:lnTo>
                  <a:lnTo>
                    <a:pt x="11" y="2"/>
                  </a:lnTo>
                  <a:lnTo>
                    <a:pt x="9" y="1"/>
                  </a:lnTo>
                  <a:lnTo>
                    <a:pt x="9" y="1"/>
                  </a:lnTo>
                  <a:lnTo>
                    <a:pt x="8" y="2"/>
                  </a:lnTo>
                  <a:lnTo>
                    <a:pt x="7" y="3"/>
                  </a:lnTo>
                  <a:lnTo>
                    <a:pt x="7" y="3"/>
                  </a:lnTo>
                  <a:lnTo>
                    <a:pt x="7" y="3"/>
                  </a:lnTo>
                  <a:lnTo>
                    <a:pt x="6" y="4"/>
                  </a:lnTo>
                  <a:lnTo>
                    <a:pt x="5" y="3"/>
                  </a:lnTo>
                  <a:lnTo>
                    <a:pt x="5" y="3"/>
                  </a:lnTo>
                  <a:lnTo>
                    <a:pt x="5" y="2"/>
                  </a:lnTo>
                  <a:lnTo>
                    <a:pt x="5" y="1"/>
                  </a:lnTo>
                  <a:lnTo>
                    <a:pt x="5" y="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3" name="Freeform 61">
              <a:extLst>
                <a:ext uri="{FF2B5EF4-FFF2-40B4-BE49-F238E27FC236}">
                  <a16:creationId xmlns:a16="http://schemas.microsoft.com/office/drawing/2014/main" id="{9FD48757-A696-CE3E-8B1D-244269AA3C42}"/>
                </a:ext>
              </a:extLst>
            </p:cNvPr>
            <p:cNvSpPr>
              <a:spLocks/>
            </p:cNvSpPr>
            <p:nvPr/>
          </p:nvSpPr>
          <p:spPr bwMode="auto">
            <a:xfrm>
              <a:off x="3996" y="2185"/>
              <a:ext cx="24" cy="16"/>
            </a:xfrm>
            <a:custGeom>
              <a:avLst/>
              <a:gdLst>
                <a:gd name="T0" fmla="*/ 2 w 24"/>
                <a:gd name="T1" fmla="*/ 0 h 16"/>
                <a:gd name="T2" fmla="*/ 0 w 24"/>
                <a:gd name="T3" fmla="*/ 0 h 16"/>
                <a:gd name="T4" fmla="*/ 2 w 24"/>
                <a:gd name="T5" fmla="*/ 2 h 16"/>
                <a:gd name="T6" fmla="*/ 2 w 24"/>
                <a:gd name="T7" fmla="*/ 3 h 16"/>
                <a:gd name="T8" fmla="*/ 1 w 24"/>
                <a:gd name="T9" fmla="*/ 3 h 16"/>
                <a:gd name="T10" fmla="*/ 2 w 24"/>
                <a:gd name="T11" fmla="*/ 5 h 16"/>
                <a:gd name="T12" fmla="*/ 3 w 24"/>
                <a:gd name="T13" fmla="*/ 5 h 16"/>
                <a:gd name="T14" fmla="*/ 4 w 24"/>
                <a:gd name="T15" fmla="*/ 5 h 16"/>
                <a:gd name="T16" fmla="*/ 6 w 24"/>
                <a:gd name="T17" fmla="*/ 6 h 16"/>
                <a:gd name="T18" fmla="*/ 9 w 24"/>
                <a:gd name="T19" fmla="*/ 7 h 16"/>
                <a:gd name="T20" fmla="*/ 9 w 24"/>
                <a:gd name="T21" fmla="*/ 9 h 16"/>
                <a:gd name="T22" fmla="*/ 9 w 24"/>
                <a:gd name="T23" fmla="*/ 11 h 16"/>
                <a:gd name="T24" fmla="*/ 9 w 24"/>
                <a:gd name="T25" fmla="*/ 12 h 16"/>
                <a:gd name="T26" fmla="*/ 11 w 24"/>
                <a:gd name="T27" fmla="*/ 12 h 16"/>
                <a:gd name="T28" fmla="*/ 13 w 24"/>
                <a:gd name="T29" fmla="*/ 13 h 16"/>
                <a:gd name="T30" fmla="*/ 16 w 24"/>
                <a:gd name="T31" fmla="*/ 12 h 16"/>
                <a:gd name="T32" fmla="*/ 17 w 24"/>
                <a:gd name="T33" fmla="*/ 11 h 16"/>
                <a:gd name="T34" fmla="*/ 19 w 24"/>
                <a:gd name="T35" fmla="*/ 13 h 16"/>
                <a:gd name="T36" fmla="*/ 19 w 24"/>
                <a:gd name="T37" fmla="*/ 15 h 16"/>
                <a:gd name="T38" fmla="*/ 22 w 24"/>
                <a:gd name="T39" fmla="*/ 16 h 16"/>
                <a:gd name="T40" fmla="*/ 24 w 24"/>
                <a:gd name="T41" fmla="*/ 16 h 16"/>
                <a:gd name="T42" fmla="*/ 24 w 24"/>
                <a:gd name="T43" fmla="*/ 13 h 16"/>
                <a:gd name="T44" fmla="*/ 23 w 24"/>
                <a:gd name="T45" fmla="*/ 13 h 16"/>
                <a:gd name="T46" fmla="*/ 22 w 24"/>
                <a:gd name="T47" fmla="*/ 12 h 16"/>
                <a:gd name="T48" fmla="*/ 20 w 24"/>
                <a:gd name="T49" fmla="*/ 11 h 16"/>
                <a:gd name="T50" fmla="*/ 21 w 24"/>
                <a:gd name="T51" fmla="*/ 9 h 16"/>
                <a:gd name="T52" fmla="*/ 20 w 24"/>
                <a:gd name="T53" fmla="*/ 7 h 16"/>
                <a:gd name="T54" fmla="*/ 19 w 24"/>
                <a:gd name="T55" fmla="*/ 7 h 16"/>
                <a:gd name="T56" fmla="*/ 18 w 24"/>
                <a:gd name="T57" fmla="*/ 6 h 16"/>
                <a:gd name="T58" fmla="*/ 17 w 24"/>
                <a:gd name="T59" fmla="*/ 5 h 16"/>
                <a:gd name="T60" fmla="*/ 16 w 24"/>
                <a:gd name="T61" fmla="*/ 5 h 16"/>
                <a:gd name="T62" fmla="*/ 14 w 24"/>
                <a:gd name="T63" fmla="*/ 4 h 16"/>
                <a:gd name="T64" fmla="*/ 12 w 24"/>
                <a:gd name="T65" fmla="*/ 3 h 16"/>
                <a:gd name="T66" fmla="*/ 11 w 24"/>
                <a:gd name="T67" fmla="*/ 2 h 16"/>
                <a:gd name="T68" fmla="*/ 9 w 24"/>
                <a:gd name="T69" fmla="*/ 1 h 16"/>
                <a:gd name="T70" fmla="*/ 7 w 24"/>
                <a:gd name="T71" fmla="*/ 3 h 16"/>
                <a:gd name="T72" fmla="*/ 7 w 24"/>
                <a:gd name="T73" fmla="*/ 3 h 16"/>
                <a:gd name="T74" fmla="*/ 5 w 24"/>
                <a:gd name="T75" fmla="*/ 3 h 16"/>
                <a:gd name="T76" fmla="*/ 5 w 24"/>
                <a:gd name="T77" fmla="*/ 2 h 16"/>
                <a:gd name="T78" fmla="*/ 5 w 24"/>
                <a:gd name="T79" fmla="*/ 0 h 16"/>
                <a:gd name="T80" fmla="*/ 4 w 24"/>
                <a:gd name="T8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 h="16">
                  <a:moveTo>
                    <a:pt x="4" y="0"/>
                  </a:moveTo>
                  <a:lnTo>
                    <a:pt x="2" y="0"/>
                  </a:lnTo>
                  <a:lnTo>
                    <a:pt x="1" y="0"/>
                  </a:lnTo>
                  <a:lnTo>
                    <a:pt x="0" y="0"/>
                  </a:lnTo>
                  <a:lnTo>
                    <a:pt x="1" y="1"/>
                  </a:lnTo>
                  <a:lnTo>
                    <a:pt x="2" y="2"/>
                  </a:lnTo>
                  <a:lnTo>
                    <a:pt x="2" y="2"/>
                  </a:lnTo>
                  <a:lnTo>
                    <a:pt x="2" y="3"/>
                  </a:lnTo>
                  <a:lnTo>
                    <a:pt x="2" y="3"/>
                  </a:lnTo>
                  <a:lnTo>
                    <a:pt x="1" y="3"/>
                  </a:lnTo>
                  <a:lnTo>
                    <a:pt x="1" y="4"/>
                  </a:lnTo>
                  <a:lnTo>
                    <a:pt x="2" y="5"/>
                  </a:lnTo>
                  <a:lnTo>
                    <a:pt x="2" y="5"/>
                  </a:lnTo>
                  <a:lnTo>
                    <a:pt x="3" y="5"/>
                  </a:lnTo>
                  <a:lnTo>
                    <a:pt x="3" y="5"/>
                  </a:lnTo>
                  <a:lnTo>
                    <a:pt x="4" y="5"/>
                  </a:lnTo>
                  <a:lnTo>
                    <a:pt x="5" y="5"/>
                  </a:lnTo>
                  <a:lnTo>
                    <a:pt x="6" y="6"/>
                  </a:lnTo>
                  <a:lnTo>
                    <a:pt x="8" y="7"/>
                  </a:lnTo>
                  <a:lnTo>
                    <a:pt x="9" y="7"/>
                  </a:lnTo>
                  <a:lnTo>
                    <a:pt x="9" y="8"/>
                  </a:lnTo>
                  <a:lnTo>
                    <a:pt x="9" y="9"/>
                  </a:lnTo>
                  <a:lnTo>
                    <a:pt x="9" y="10"/>
                  </a:lnTo>
                  <a:lnTo>
                    <a:pt x="9" y="11"/>
                  </a:lnTo>
                  <a:lnTo>
                    <a:pt x="8" y="11"/>
                  </a:lnTo>
                  <a:lnTo>
                    <a:pt x="9" y="12"/>
                  </a:lnTo>
                  <a:lnTo>
                    <a:pt x="10" y="12"/>
                  </a:lnTo>
                  <a:lnTo>
                    <a:pt x="11" y="12"/>
                  </a:lnTo>
                  <a:lnTo>
                    <a:pt x="12" y="13"/>
                  </a:lnTo>
                  <a:lnTo>
                    <a:pt x="13" y="13"/>
                  </a:lnTo>
                  <a:lnTo>
                    <a:pt x="15" y="13"/>
                  </a:lnTo>
                  <a:lnTo>
                    <a:pt x="16" y="12"/>
                  </a:lnTo>
                  <a:lnTo>
                    <a:pt x="16" y="11"/>
                  </a:lnTo>
                  <a:lnTo>
                    <a:pt x="17" y="11"/>
                  </a:lnTo>
                  <a:lnTo>
                    <a:pt x="18" y="12"/>
                  </a:lnTo>
                  <a:lnTo>
                    <a:pt x="19" y="13"/>
                  </a:lnTo>
                  <a:lnTo>
                    <a:pt x="19" y="14"/>
                  </a:lnTo>
                  <a:lnTo>
                    <a:pt x="19" y="15"/>
                  </a:lnTo>
                  <a:lnTo>
                    <a:pt x="21" y="16"/>
                  </a:lnTo>
                  <a:lnTo>
                    <a:pt x="22" y="16"/>
                  </a:lnTo>
                  <a:lnTo>
                    <a:pt x="23" y="16"/>
                  </a:lnTo>
                  <a:lnTo>
                    <a:pt x="24" y="16"/>
                  </a:lnTo>
                  <a:lnTo>
                    <a:pt x="24" y="15"/>
                  </a:lnTo>
                  <a:lnTo>
                    <a:pt x="24" y="13"/>
                  </a:lnTo>
                  <a:lnTo>
                    <a:pt x="24" y="13"/>
                  </a:lnTo>
                  <a:lnTo>
                    <a:pt x="23" y="13"/>
                  </a:lnTo>
                  <a:lnTo>
                    <a:pt x="22" y="13"/>
                  </a:lnTo>
                  <a:lnTo>
                    <a:pt x="22" y="12"/>
                  </a:lnTo>
                  <a:lnTo>
                    <a:pt x="21" y="11"/>
                  </a:lnTo>
                  <a:lnTo>
                    <a:pt x="20" y="11"/>
                  </a:lnTo>
                  <a:lnTo>
                    <a:pt x="20" y="10"/>
                  </a:lnTo>
                  <a:lnTo>
                    <a:pt x="21" y="9"/>
                  </a:lnTo>
                  <a:lnTo>
                    <a:pt x="21" y="9"/>
                  </a:lnTo>
                  <a:lnTo>
                    <a:pt x="20" y="7"/>
                  </a:lnTo>
                  <a:lnTo>
                    <a:pt x="19" y="7"/>
                  </a:lnTo>
                  <a:lnTo>
                    <a:pt x="19" y="7"/>
                  </a:lnTo>
                  <a:lnTo>
                    <a:pt x="19" y="7"/>
                  </a:lnTo>
                  <a:lnTo>
                    <a:pt x="18" y="6"/>
                  </a:lnTo>
                  <a:lnTo>
                    <a:pt x="17" y="6"/>
                  </a:lnTo>
                  <a:lnTo>
                    <a:pt x="17" y="5"/>
                  </a:lnTo>
                  <a:lnTo>
                    <a:pt x="17" y="5"/>
                  </a:lnTo>
                  <a:lnTo>
                    <a:pt x="16" y="5"/>
                  </a:lnTo>
                  <a:lnTo>
                    <a:pt x="15" y="5"/>
                  </a:lnTo>
                  <a:lnTo>
                    <a:pt x="14" y="4"/>
                  </a:lnTo>
                  <a:lnTo>
                    <a:pt x="13" y="3"/>
                  </a:lnTo>
                  <a:lnTo>
                    <a:pt x="12" y="3"/>
                  </a:lnTo>
                  <a:lnTo>
                    <a:pt x="11" y="3"/>
                  </a:lnTo>
                  <a:lnTo>
                    <a:pt x="11" y="2"/>
                  </a:lnTo>
                  <a:lnTo>
                    <a:pt x="9" y="1"/>
                  </a:lnTo>
                  <a:lnTo>
                    <a:pt x="9" y="1"/>
                  </a:lnTo>
                  <a:lnTo>
                    <a:pt x="8" y="2"/>
                  </a:lnTo>
                  <a:lnTo>
                    <a:pt x="7" y="3"/>
                  </a:lnTo>
                  <a:lnTo>
                    <a:pt x="7" y="3"/>
                  </a:lnTo>
                  <a:lnTo>
                    <a:pt x="7" y="3"/>
                  </a:lnTo>
                  <a:lnTo>
                    <a:pt x="6" y="4"/>
                  </a:lnTo>
                  <a:lnTo>
                    <a:pt x="5" y="3"/>
                  </a:lnTo>
                  <a:lnTo>
                    <a:pt x="5" y="3"/>
                  </a:lnTo>
                  <a:lnTo>
                    <a:pt x="5" y="2"/>
                  </a:lnTo>
                  <a:lnTo>
                    <a:pt x="5" y="1"/>
                  </a:lnTo>
                  <a:lnTo>
                    <a:pt x="5" y="0"/>
                  </a:lnTo>
                  <a:lnTo>
                    <a:pt x="4" y="0"/>
                  </a:lnTo>
                  <a:lnTo>
                    <a:pt x="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4" name="Freeform 62">
              <a:extLst>
                <a:ext uri="{FF2B5EF4-FFF2-40B4-BE49-F238E27FC236}">
                  <a16:creationId xmlns:a16="http://schemas.microsoft.com/office/drawing/2014/main" id="{B4C4B97B-FD61-74D1-E48A-3AF1B73010FA}"/>
                </a:ext>
              </a:extLst>
            </p:cNvPr>
            <p:cNvSpPr>
              <a:spLocks/>
            </p:cNvSpPr>
            <p:nvPr/>
          </p:nvSpPr>
          <p:spPr bwMode="auto">
            <a:xfrm>
              <a:off x="3968" y="2201"/>
              <a:ext cx="49" cy="42"/>
            </a:xfrm>
            <a:custGeom>
              <a:avLst/>
              <a:gdLst>
                <a:gd name="T0" fmla="*/ 40 w 49"/>
                <a:gd name="T1" fmla="*/ 2 h 42"/>
                <a:gd name="T2" fmla="*/ 39 w 49"/>
                <a:gd name="T3" fmla="*/ 5 h 42"/>
                <a:gd name="T4" fmla="*/ 39 w 49"/>
                <a:gd name="T5" fmla="*/ 8 h 42"/>
                <a:gd name="T6" fmla="*/ 35 w 49"/>
                <a:gd name="T7" fmla="*/ 7 h 42"/>
                <a:gd name="T8" fmla="*/ 32 w 49"/>
                <a:gd name="T9" fmla="*/ 5 h 42"/>
                <a:gd name="T10" fmla="*/ 34 w 49"/>
                <a:gd name="T11" fmla="*/ 2 h 42"/>
                <a:gd name="T12" fmla="*/ 33 w 49"/>
                <a:gd name="T13" fmla="*/ 1 h 42"/>
                <a:gd name="T14" fmla="*/ 30 w 49"/>
                <a:gd name="T15" fmla="*/ 0 h 42"/>
                <a:gd name="T16" fmla="*/ 29 w 49"/>
                <a:gd name="T17" fmla="*/ 2 h 42"/>
                <a:gd name="T18" fmla="*/ 26 w 49"/>
                <a:gd name="T19" fmla="*/ 2 h 42"/>
                <a:gd name="T20" fmla="*/ 26 w 49"/>
                <a:gd name="T21" fmla="*/ 5 h 42"/>
                <a:gd name="T22" fmla="*/ 23 w 49"/>
                <a:gd name="T23" fmla="*/ 4 h 42"/>
                <a:gd name="T24" fmla="*/ 19 w 49"/>
                <a:gd name="T25" fmla="*/ 5 h 42"/>
                <a:gd name="T26" fmla="*/ 18 w 49"/>
                <a:gd name="T27" fmla="*/ 8 h 42"/>
                <a:gd name="T28" fmla="*/ 17 w 49"/>
                <a:gd name="T29" fmla="*/ 9 h 42"/>
                <a:gd name="T30" fmla="*/ 15 w 49"/>
                <a:gd name="T31" fmla="*/ 10 h 42"/>
                <a:gd name="T32" fmla="*/ 14 w 49"/>
                <a:gd name="T33" fmla="*/ 12 h 42"/>
                <a:gd name="T34" fmla="*/ 11 w 49"/>
                <a:gd name="T35" fmla="*/ 13 h 42"/>
                <a:gd name="T36" fmla="*/ 7 w 49"/>
                <a:gd name="T37" fmla="*/ 15 h 42"/>
                <a:gd name="T38" fmla="*/ 4 w 49"/>
                <a:gd name="T39" fmla="*/ 17 h 42"/>
                <a:gd name="T40" fmla="*/ 3 w 49"/>
                <a:gd name="T41" fmla="*/ 20 h 42"/>
                <a:gd name="T42" fmla="*/ 2 w 49"/>
                <a:gd name="T43" fmla="*/ 23 h 42"/>
                <a:gd name="T44" fmla="*/ 3 w 49"/>
                <a:gd name="T45" fmla="*/ 27 h 42"/>
                <a:gd name="T46" fmla="*/ 3 w 49"/>
                <a:gd name="T47" fmla="*/ 31 h 42"/>
                <a:gd name="T48" fmla="*/ 2 w 49"/>
                <a:gd name="T49" fmla="*/ 33 h 42"/>
                <a:gd name="T50" fmla="*/ 1 w 49"/>
                <a:gd name="T51" fmla="*/ 36 h 42"/>
                <a:gd name="T52" fmla="*/ 8 w 49"/>
                <a:gd name="T53" fmla="*/ 35 h 42"/>
                <a:gd name="T54" fmla="*/ 15 w 49"/>
                <a:gd name="T55" fmla="*/ 32 h 42"/>
                <a:gd name="T56" fmla="*/ 22 w 49"/>
                <a:gd name="T57" fmla="*/ 31 h 42"/>
                <a:gd name="T58" fmla="*/ 25 w 49"/>
                <a:gd name="T59" fmla="*/ 32 h 42"/>
                <a:gd name="T60" fmla="*/ 26 w 49"/>
                <a:gd name="T61" fmla="*/ 35 h 42"/>
                <a:gd name="T62" fmla="*/ 28 w 49"/>
                <a:gd name="T63" fmla="*/ 33 h 42"/>
                <a:gd name="T64" fmla="*/ 27 w 49"/>
                <a:gd name="T65" fmla="*/ 35 h 42"/>
                <a:gd name="T66" fmla="*/ 26 w 49"/>
                <a:gd name="T67" fmla="*/ 37 h 42"/>
                <a:gd name="T68" fmla="*/ 28 w 49"/>
                <a:gd name="T69" fmla="*/ 37 h 42"/>
                <a:gd name="T70" fmla="*/ 29 w 49"/>
                <a:gd name="T71" fmla="*/ 39 h 42"/>
                <a:gd name="T72" fmla="*/ 30 w 49"/>
                <a:gd name="T73" fmla="*/ 41 h 42"/>
                <a:gd name="T74" fmla="*/ 33 w 49"/>
                <a:gd name="T75" fmla="*/ 41 h 42"/>
                <a:gd name="T76" fmla="*/ 35 w 49"/>
                <a:gd name="T77" fmla="*/ 42 h 42"/>
                <a:gd name="T78" fmla="*/ 38 w 49"/>
                <a:gd name="T79" fmla="*/ 41 h 42"/>
                <a:gd name="T80" fmla="*/ 41 w 49"/>
                <a:gd name="T81" fmla="*/ 39 h 42"/>
                <a:gd name="T82" fmla="*/ 43 w 49"/>
                <a:gd name="T83" fmla="*/ 35 h 42"/>
                <a:gd name="T84" fmla="*/ 47 w 49"/>
                <a:gd name="T85" fmla="*/ 28 h 42"/>
                <a:gd name="T86" fmla="*/ 49 w 49"/>
                <a:gd name="T87" fmla="*/ 19 h 42"/>
                <a:gd name="T88" fmla="*/ 47 w 49"/>
                <a:gd name="T89" fmla="*/ 15 h 42"/>
                <a:gd name="T90" fmla="*/ 45 w 49"/>
                <a:gd name="T91" fmla="*/ 13 h 42"/>
                <a:gd name="T92" fmla="*/ 45 w 49"/>
                <a:gd name="T93" fmla="*/ 9 h 42"/>
                <a:gd name="T94" fmla="*/ 44 w 49"/>
                <a:gd name="T95" fmla="*/ 6 h 42"/>
                <a:gd name="T96" fmla="*/ 42 w 49"/>
                <a:gd name="T97" fmla="*/ 5 h 42"/>
                <a:gd name="T98" fmla="*/ 43 w 49"/>
                <a:gd name="T99" fmla="*/ 2 h 42"/>
                <a:gd name="T100" fmla="*/ 41 w 49"/>
                <a:gd name="T10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9" h="42">
                  <a:moveTo>
                    <a:pt x="41" y="0"/>
                  </a:moveTo>
                  <a:lnTo>
                    <a:pt x="41" y="0"/>
                  </a:lnTo>
                  <a:lnTo>
                    <a:pt x="41" y="1"/>
                  </a:lnTo>
                  <a:lnTo>
                    <a:pt x="40" y="2"/>
                  </a:lnTo>
                  <a:lnTo>
                    <a:pt x="39" y="2"/>
                  </a:lnTo>
                  <a:lnTo>
                    <a:pt x="39" y="3"/>
                  </a:lnTo>
                  <a:lnTo>
                    <a:pt x="39" y="4"/>
                  </a:lnTo>
                  <a:lnTo>
                    <a:pt x="39" y="5"/>
                  </a:lnTo>
                  <a:lnTo>
                    <a:pt x="39" y="5"/>
                  </a:lnTo>
                  <a:lnTo>
                    <a:pt x="39" y="6"/>
                  </a:lnTo>
                  <a:lnTo>
                    <a:pt x="39" y="7"/>
                  </a:lnTo>
                  <a:lnTo>
                    <a:pt x="39" y="8"/>
                  </a:lnTo>
                  <a:lnTo>
                    <a:pt x="39" y="9"/>
                  </a:lnTo>
                  <a:lnTo>
                    <a:pt x="37" y="9"/>
                  </a:lnTo>
                  <a:lnTo>
                    <a:pt x="36" y="8"/>
                  </a:lnTo>
                  <a:lnTo>
                    <a:pt x="35" y="7"/>
                  </a:lnTo>
                  <a:lnTo>
                    <a:pt x="33" y="6"/>
                  </a:lnTo>
                  <a:lnTo>
                    <a:pt x="33" y="6"/>
                  </a:lnTo>
                  <a:lnTo>
                    <a:pt x="32" y="6"/>
                  </a:lnTo>
                  <a:lnTo>
                    <a:pt x="32" y="5"/>
                  </a:lnTo>
                  <a:lnTo>
                    <a:pt x="33" y="4"/>
                  </a:lnTo>
                  <a:lnTo>
                    <a:pt x="33" y="4"/>
                  </a:lnTo>
                  <a:lnTo>
                    <a:pt x="33" y="3"/>
                  </a:lnTo>
                  <a:lnTo>
                    <a:pt x="34" y="2"/>
                  </a:lnTo>
                  <a:lnTo>
                    <a:pt x="35" y="2"/>
                  </a:lnTo>
                  <a:lnTo>
                    <a:pt x="35" y="2"/>
                  </a:lnTo>
                  <a:lnTo>
                    <a:pt x="35" y="1"/>
                  </a:lnTo>
                  <a:lnTo>
                    <a:pt x="33" y="1"/>
                  </a:lnTo>
                  <a:lnTo>
                    <a:pt x="33" y="1"/>
                  </a:lnTo>
                  <a:lnTo>
                    <a:pt x="32" y="1"/>
                  </a:lnTo>
                  <a:lnTo>
                    <a:pt x="31" y="1"/>
                  </a:lnTo>
                  <a:lnTo>
                    <a:pt x="30" y="0"/>
                  </a:lnTo>
                  <a:lnTo>
                    <a:pt x="30" y="0"/>
                  </a:lnTo>
                  <a:lnTo>
                    <a:pt x="29" y="1"/>
                  </a:lnTo>
                  <a:lnTo>
                    <a:pt x="29" y="1"/>
                  </a:lnTo>
                  <a:lnTo>
                    <a:pt x="29" y="2"/>
                  </a:lnTo>
                  <a:lnTo>
                    <a:pt x="28" y="2"/>
                  </a:lnTo>
                  <a:lnTo>
                    <a:pt x="27" y="2"/>
                  </a:lnTo>
                  <a:lnTo>
                    <a:pt x="26" y="2"/>
                  </a:lnTo>
                  <a:lnTo>
                    <a:pt x="26" y="2"/>
                  </a:lnTo>
                  <a:lnTo>
                    <a:pt x="25" y="3"/>
                  </a:lnTo>
                  <a:lnTo>
                    <a:pt x="25" y="4"/>
                  </a:lnTo>
                  <a:lnTo>
                    <a:pt x="25" y="4"/>
                  </a:lnTo>
                  <a:lnTo>
                    <a:pt x="26" y="5"/>
                  </a:lnTo>
                  <a:lnTo>
                    <a:pt x="25" y="6"/>
                  </a:lnTo>
                  <a:lnTo>
                    <a:pt x="24" y="6"/>
                  </a:lnTo>
                  <a:lnTo>
                    <a:pt x="24" y="5"/>
                  </a:lnTo>
                  <a:lnTo>
                    <a:pt x="23" y="4"/>
                  </a:lnTo>
                  <a:lnTo>
                    <a:pt x="22" y="4"/>
                  </a:lnTo>
                  <a:lnTo>
                    <a:pt x="21" y="4"/>
                  </a:lnTo>
                  <a:lnTo>
                    <a:pt x="20" y="4"/>
                  </a:lnTo>
                  <a:lnTo>
                    <a:pt x="19" y="5"/>
                  </a:lnTo>
                  <a:lnTo>
                    <a:pt x="19" y="6"/>
                  </a:lnTo>
                  <a:lnTo>
                    <a:pt x="19" y="6"/>
                  </a:lnTo>
                  <a:lnTo>
                    <a:pt x="18" y="7"/>
                  </a:lnTo>
                  <a:lnTo>
                    <a:pt x="18" y="8"/>
                  </a:lnTo>
                  <a:lnTo>
                    <a:pt x="18" y="9"/>
                  </a:lnTo>
                  <a:lnTo>
                    <a:pt x="18" y="10"/>
                  </a:lnTo>
                  <a:lnTo>
                    <a:pt x="18" y="10"/>
                  </a:lnTo>
                  <a:lnTo>
                    <a:pt x="17" y="9"/>
                  </a:lnTo>
                  <a:lnTo>
                    <a:pt x="17" y="8"/>
                  </a:lnTo>
                  <a:lnTo>
                    <a:pt x="16" y="8"/>
                  </a:lnTo>
                  <a:lnTo>
                    <a:pt x="15" y="9"/>
                  </a:lnTo>
                  <a:lnTo>
                    <a:pt x="15" y="10"/>
                  </a:lnTo>
                  <a:lnTo>
                    <a:pt x="15" y="11"/>
                  </a:lnTo>
                  <a:lnTo>
                    <a:pt x="15" y="11"/>
                  </a:lnTo>
                  <a:lnTo>
                    <a:pt x="15" y="11"/>
                  </a:lnTo>
                  <a:lnTo>
                    <a:pt x="14" y="12"/>
                  </a:lnTo>
                  <a:lnTo>
                    <a:pt x="13" y="13"/>
                  </a:lnTo>
                  <a:lnTo>
                    <a:pt x="13" y="13"/>
                  </a:lnTo>
                  <a:lnTo>
                    <a:pt x="11" y="13"/>
                  </a:lnTo>
                  <a:lnTo>
                    <a:pt x="11" y="13"/>
                  </a:lnTo>
                  <a:lnTo>
                    <a:pt x="9" y="14"/>
                  </a:lnTo>
                  <a:lnTo>
                    <a:pt x="9" y="14"/>
                  </a:lnTo>
                  <a:lnTo>
                    <a:pt x="7" y="15"/>
                  </a:lnTo>
                  <a:lnTo>
                    <a:pt x="7" y="15"/>
                  </a:lnTo>
                  <a:lnTo>
                    <a:pt x="7" y="16"/>
                  </a:lnTo>
                  <a:lnTo>
                    <a:pt x="6" y="16"/>
                  </a:lnTo>
                  <a:lnTo>
                    <a:pt x="5" y="16"/>
                  </a:lnTo>
                  <a:lnTo>
                    <a:pt x="4" y="17"/>
                  </a:lnTo>
                  <a:lnTo>
                    <a:pt x="3" y="18"/>
                  </a:lnTo>
                  <a:lnTo>
                    <a:pt x="3" y="19"/>
                  </a:lnTo>
                  <a:lnTo>
                    <a:pt x="3" y="19"/>
                  </a:lnTo>
                  <a:lnTo>
                    <a:pt x="3" y="20"/>
                  </a:lnTo>
                  <a:lnTo>
                    <a:pt x="3" y="21"/>
                  </a:lnTo>
                  <a:lnTo>
                    <a:pt x="3" y="21"/>
                  </a:lnTo>
                  <a:lnTo>
                    <a:pt x="3" y="22"/>
                  </a:lnTo>
                  <a:lnTo>
                    <a:pt x="2" y="23"/>
                  </a:lnTo>
                  <a:lnTo>
                    <a:pt x="3" y="24"/>
                  </a:lnTo>
                  <a:lnTo>
                    <a:pt x="3" y="25"/>
                  </a:lnTo>
                  <a:lnTo>
                    <a:pt x="3" y="26"/>
                  </a:lnTo>
                  <a:lnTo>
                    <a:pt x="3" y="27"/>
                  </a:lnTo>
                  <a:lnTo>
                    <a:pt x="3" y="28"/>
                  </a:lnTo>
                  <a:lnTo>
                    <a:pt x="3" y="29"/>
                  </a:lnTo>
                  <a:lnTo>
                    <a:pt x="3" y="30"/>
                  </a:lnTo>
                  <a:lnTo>
                    <a:pt x="3" y="31"/>
                  </a:lnTo>
                  <a:lnTo>
                    <a:pt x="3" y="31"/>
                  </a:lnTo>
                  <a:lnTo>
                    <a:pt x="3" y="32"/>
                  </a:lnTo>
                  <a:lnTo>
                    <a:pt x="2" y="33"/>
                  </a:lnTo>
                  <a:lnTo>
                    <a:pt x="2" y="33"/>
                  </a:lnTo>
                  <a:lnTo>
                    <a:pt x="1" y="34"/>
                  </a:lnTo>
                  <a:lnTo>
                    <a:pt x="0" y="35"/>
                  </a:lnTo>
                  <a:lnTo>
                    <a:pt x="1" y="35"/>
                  </a:lnTo>
                  <a:lnTo>
                    <a:pt x="1" y="36"/>
                  </a:lnTo>
                  <a:lnTo>
                    <a:pt x="3" y="36"/>
                  </a:lnTo>
                  <a:lnTo>
                    <a:pt x="5" y="36"/>
                  </a:lnTo>
                  <a:lnTo>
                    <a:pt x="7" y="35"/>
                  </a:lnTo>
                  <a:lnTo>
                    <a:pt x="8" y="35"/>
                  </a:lnTo>
                  <a:lnTo>
                    <a:pt x="9" y="34"/>
                  </a:lnTo>
                  <a:lnTo>
                    <a:pt x="11" y="34"/>
                  </a:lnTo>
                  <a:lnTo>
                    <a:pt x="13" y="33"/>
                  </a:lnTo>
                  <a:lnTo>
                    <a:pt x="15" y="32"/>
                  </a:lnTo>
                  <a:lnTo>
                    <a:pt x="15" y="32"/>
                  </a:lnTo>
                  <a:lnTo>
                    <a:pt x="18" y="32"/>
                  </a:lnTo>
                  <a:lnTo>
                    <a:pt x="20" y="31"/>
                  </a:lnTo>
                  <a:lnTo>
                    <a:pt x="22" y="31"/>
                  </a:lnTo>
                  <a:lnTo>
                    <a:pt x="22" y="31"/>
                  </a:lnTo>
                  <a:lnTo>
                    <a:pt x="24" y="31"/>
                  </a:lnTo>
                  <a:lnTo>
                    <a:pt x="24" y="32"/>
                  </a:lnTo>
                  <a:lnTo>
                    <a:pt x="25" y="32"/>
                  </a:lnTo>
                  <a:lnTo>
                    <a:pt x="25" y="33"/>
                  </a:lnTo>
                  <a:lnTo>
                    <a:pt x="25" y="34"/>
                  </a:lnTo>
                  <a:lnTo>
                    <a:pt x="26" y="35"/>
                  </a:lnTo>
                  <a:lnTo>
                    <a:pt x="26" y="35"/>
                  </a:lnTo>
                  <a:lnTo>
                    <a:pt x="27" y="35"/>
                  </a:lnTo>
                  <a:lnTo>
                    <a:pt x="27" y="33"/>
                  </a:lnTo>
                  <a:lnTo>
                    <a:pt x="28" y="33"/>
                  </a:lnTo>
                  <a:lnTo>
                    <a:pt x="28" y="33"/>
                  </a:lnTo>
                  <a:lnTo>
                    <a:pt x="29" y="33"/>
                  </a:lnTo>
                  <a:lnTo>
                    <a:pt x="28" y="34"/>
                  </a:lnTo>
                  <a:lnTo>
                    <a:pt x="28" y="35"/>
                  </a:lnTo>
                  <a:lnTo>
                    <a:pt x="27" y="35"/>
                  </a:lnTo>
                  <a:lnTo>
                    <a:pt x="26" y="35"/>
                  </a:lnTo>
                  <a:lnTo>
                    <a:pt x="26" y="36"/>
                  </a:lnTo>
                  <a:lnTo>
                    <a:pt x="26" y="37"/>
                  </a:lnTo>
                  <a:lnTo>
                    <a:pt x="26" y="37"/>
                  </a:lnTo>
                  <a:lnTo>
                    <a:pt x="27" y="37"/>
                  </a:lnTo>
                  <a:lnTo>
                    <a:pt x="28" y="36"/>
                  </a:lnTo>
                  <a:lnTo>
                    <a:pt x="28" y="36"/>
                  </a:lnTo>
                  <a:lnTo>
                    <a:pt x="28" y="37"/>
                  </a:lnTo>
                  <a:lnTo>
                    <a:pt x="28" y="37"/>
                  </a:lnTo>
                  <a:lnTo>
                    <a:pt x="28" y="38"/>
                  </a:lnTo>
                  <a:lnTo>
                    <a:pt x="29" y="39"/>
                  </a:lnTo>
                  <a:lnTo>
                    <a:pt x="29" y="39"/>
                  </a:lnTo>
                  <a:lnTo>
                    <a:pt x="28" y="40"/>
                  </a:lnTo>
                  <a:lnTo>
                    <a:pt x="29" y="41"/>
                  </a:lnTo>
                  <a:lnTo>
                    <a:pt x="30" y="41"/>
                  </a:lnTo>
                  <a:lnTo>
                    <a:pt x="30" y="41"/>
                  </a:lnTo>
                  <a:lnTo>
                    <a:pt x="30" y="41"/>
                  </a:lnTo>
                  <a:lnTo>
                    <a:pt x="31" y="41"/>
                  </a:lnTo>
                  <a:lnTo>
                    <a:pt x="32" y="41"/>
                  </a:lnTo>
                  <a:lnTo>
                    <a:pt x="33" y="41"/>
                  </a:lnTo>
                  <a:lnTo>
                    <a:pt x="33" y="41"/>
                  </a:lnTo>
                  <a:lnTo>
                    <a:pt x="34" y="41"/>
                  </a:lnTo>
                  <a:lnTo>
                    <a:pt x="35" y="42"/>
                  </a:lnTo>
                  <a:lnTo>
                    <a:pt x="35" y="42"/>
                  </a:lnTo>
                  <a:lnTo>
                    <a:pt x="36" y="42"/>
                  </a:lnTo>
                  <a:lnTo>
                    <a:pt x="36" y="41"/>
                  </a:lnTo>
                  <a:lnTo>
                    <a:pt x="37" y="41"/>
                  </a:lnTo>
                  <a:lnTo>
                    <a:pt x="38" y="41"/>
                  </a:lnTo>
                  <a:lnTo>
                    <a:pt x="39" y="41"/>
                  </a:lnTo>
                  <a:lnTo>
                    <a:pt x="40" y="41"/>
                  </a:lnTo>
                  <a:lnTo>
                    <a:pt x="41" y="40"/>
                  </a:lnTo>
                  <a:lnTo>
                    <a:pt x="41" y="39"/>
                  </a:lnTo>
                  <a:lnTo>
                    <a:pt x="42" y="38"/>
                  </a:lnTo>
                  <a:lnTo>
                    <a:pt x="43" y="37"/>
                  </a:lnTo>
                  <a:lnTo>
                    <a:pt x="43" y="36"/>
                  </a:lnTo>
                  <a:lnTo>
                    <a:pt x="43" y="35"/>
                  </a:lnTo>
                  <a:lnTo>
                    <a:pt x="45" y="34"/>
                  </a:lnTo>
                  <a:lnTo>
                    <a:pt x="46" y="32"/>
                  </a:lnTo>
                  <a:lnTo>
                    <a:pt x="46" y="30"/>
                  </a:lnTo>
                  <a:lnTo>
                    <a:pt x="47" y="28"/>
                  </a:lnTo>
                  <a:lnTo>
                    <a:pt x="49" y="26"/>
                  </a:lnTo>
                  <a:lnTo>
                    <a:pt x="49" y="24"/>
                  </a:lnTo>
                  <a:lnTo>
                    <a:pt x="49" y="20"/>
                  </a:lnTo>
                  <a:lnTo>
                    <a:pt x="49" y="19"/>
                  </a:lnTo>
                  <a:lnTo>
                    <a:pt x="48" y="18"/>
                  </a:lnTo>
                  <a:lnTo>
                    <a:pt x="48" y="17"/>
                  </a:lnTo>
                  <a:lnTo>
                    <a:pt x="47" y="17"/>
                  </a:lnTo>
                  <a:lnTo>
                    <a:pt x="47" y="15"/>
                  </a:lnTo>
                  <a:lnTo>
                    <a:pt x="47" y="14"/>
                  </a:lnTo>
                  <a:lnTo>
                    <a:pt x="47" y="13"/>
                  </a:lnTo>
                  <a:lnTo>
                    <a:pt x="47" y="13"/>
                  </a:lnTo>
                  <a:lnTo>
                    <a:pt x="45" y="13"/>
                  </a:lnTo>
                  <a:lnTo>
                    <a:pt x="45" y="12"/>
                  </a:lnTo>
                  <a:lnTo>
                    <a:pt x="45" y="11"/>
                  </a:lnTo>
                  <a:lnTo>
                    <a:pt x="45" y="10"/>
                  </a:lnTo>
                  <a:lnTo>
                    <a:pt x="45" y="9"/>
                  </a:lnTo>
                  <a:lnTo>
                    <a:pt x="45" y="8"/>
                  </a:lnTo>
                  <a:lnTo>
                    <a:pt x="44" y="8"/>
                  </a:lnTo>
                  <a:lnTo>
                    <a:pt x="44" y="6"/>
                  </a:lnTo>
                  <a:lnTo>
                    <a:pt x="44" y="6"/>
                  </a:lnTo>
                  <a:lnTo>
                    <a:pt x="44" y="5"/>
                  </a:lnTo>
                  <a:lnTo>
                    <a:pt x="43" y="5"/>
                  </a:lnTo>
                  <a:lnTo>
                    <a:pt x="42" y="5"/>
                  </a:lnTo>
                  <a:lnTo>
                    <a:pt x="42" y="5"/>
                  </a:lnTo>
                  <a:lnTo>
                    <a:pt x="42" y="4"/>
                  </a:lnTo>
                  <a:lnTo>
                    <a:pt x="43" y="4"/>
                  </a:lnTo>
                  <a:lnTo>
                    <a:pt x="43" y="3"/>
                  </a:lnTo>
                  <a:lnTo>
                    <a:pt x="43" y="2"/>
                  </a:lnTo>
                  <a:lnTo>
                    <a:pt x="43" y="1"/>
                  </a:lnTo>
                  <a:lnTo>
                    <a:pt x="43" y="1"/>
                  </a:lnTo>
                  <a:lnTo>
                    <a:pt x="42" y="0"/>
                  </a:lnTo>
                  <a:lnTo>
                    <a:pt x="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5" name="Freeform 63">
              <a:extLst>
                <a:ext uri="{FF2B5EF4-FFF2-40B4-BE49-F238E27FC236}">
                  <a16:creationId xmlns:a16="http://schemas.microsoft.com/office/drawing/2014/main" id="{A73B1BD9-29F2-24F1-6910-E7B3829C1C3D}"/>
                </a:ext>
              </a:extLst>
            </p:cNvPr>
            <p:cNvSpPr>
              <a:spLocks/>
            </p:cNvSpPr>
            <p:nvPr/>
          </p:nvSpPr>
          <p:spPr bwMode="auto">
            <a:xfrm>
              <a:off x="3968" y="2201"/>
              <a:ext cx="49" cy="42"/>
            </a:xfrm>
            <a:custGeom>
              <a:avLst/>
              <a:gdLst>
                <a:gd name="T0" fmla="*/ 40 w 49"/>
                <a:gd name="T1" fmla="*/ 2 h 42"/>
                <a:gd name="T2" fmla="*/ 39 w 49"/>
                <a:gd name="T3" fmla="*/ 5 h 42"/>
                <a:gd name="T4" fmla="*/ 39 w 49"/>
                <a:gd name="T5" fmla="*/ 8 h 42"/>
                <a:gd name="T6" fmla="*/ 35 w 49"/>
                <a:gd name="T7" fmla="*/ 7 h 42"/>
                <a:gd name="T8" fmla="*/ 32 w 49"/>
                <a:gd name="T9" fmla="*/ 5 h 42"/>
                <a:gd name="T10" fmla="*/ 34 w 49"/>
                <a:gd name="T11" fmla="*/ 2 h 42"/>
                <a:gd name="T12" fmla="*/ 33 w 49"/>
                <a:gd name="T13" fmla="*/ 1 h 42"/>
                <a:gd name="T14" fmla="*/ 30 w 49"/>
                <a:gd name="T15" fmla="*/ 0 h 42"/>
                <a:gd name="T16" fmla="*/ 29 w 49"/>
                <a:gd name="T17" fmla="*/ 2 h 42"/>
                <a:gd name="T18" fmla="*/ 26 w 49"/>
                <a:gd name="T19" fmla="*/ 2 h 42"/>
                <a:gd name="T20" fmla="*/ 26 w 49"/>
                <a:gd name="T21" fmla="*/ 5 h 42"/>
                <a:gd name="T22" fmla="*/ 23 w 49"/>
                <a:gd name="T23" fmla="*/ 4 h 42"/>
                <a:gd name="T24" fmla="*/ 19 w 49"/>
                <a:gd name="T25" fmla="*/ 5 h 42"/>
                <a:gd name="T26" fmla="*/ 18 w 49"/>
                <a:gd name="T27" fmla="*/ 8 h 42"/>
                <a:gd name="T28" fmla="*/ 17 w 49"/>
                <a:gd name="T29" fmla="*/ 9 h 42"/>
                <a:gd name="T30" fmla="*/ 15 w 49"/>
                <a:gd name="T31" fmla="*/ 10 h 42"/>
                <a:gd name="T32" fmla="*/ 14 w 49"/>
                <a:gd name="T33" fmla="*/ 12 h 42"/>
                <a:gd name="T34" fmla="*/ 11 w 49"/>
                <a:gd name="T35" fmla="*/ 13 h 42"/>
                <a:gd name="T36" fmla="*/ 7 w 49"/>
                <a:gd name="T37" fmla="*/ 15 h 42"/>
                <a:gd name="T38" fmla="*/ 4 w 49"/>
                <a:gd name="T39" fmla="*/ 17 h 42"/>
                <a:gd name="T40" fmla="*/ 3 w 49"/>
                <a:gd name="T41" fmla="*/ 20 h 42"/>
                <a:gd name="T42" fmla="*/ 2 w 49"/>
                <a:gd name="T43" fmla="*/ 23 h 42"/>
                <a:gd name="T44" fmla="*/ 3 w 49"/>
                <a:gd name="T45" fmla="*/ 27 h 42"/>
                <a:gd name="T46" fmla="*/ 3 w 49"/>
                <a:gd name="T47" fmla="*/ 31 h 42"/>
                <a:gd name="T48" fmla="*/ 2 w 49"/>
                <a:gd name="T49" fmla="*/ 33 h 42"/>
                <a:gd name="T50" fmla="*/ 1 w 49"/>
                <a:gd name="T51" fmla="*/ 36 h 42"/>
                <a:gd name="T52" fmla="*/ 8 w 49"/>
                <a:gd name="T53" fmla="*/ 35 h 42"/>
                <a:gd name="T54" fmla="*/ 15 w 49"/>
                <a:gd name="T55" fmla="*/ 32 h 42"/>
                <a:gd name="T56" fmla="*/ 22 w 49"/>
                <a:gd name="T57" fmla="*/ 31 h 42"/>
                <a:gd name="T58" fmla="*/ 25 w 49"/>
                <a:gd name="T59" fmla="*/ 32 h 42"/>
                <a:gd name="T60" fmla="*/ 26 w 49"/>
                <a:gd name="T61" fmla="*/ 35 h 42"/>
                <a:gd name="T62" fmla="*/ 28 w 49"/>
                <a:gd name="T63" fmla="*/ 33 h 42"/>
                <a:gd name="T64" fmla="*/ 27 w 49"/>
                <a:gd name="T65" fmla="*/ 35 h 42"/>
                <a:gd name="T66" fmla="*/ 26 w 49"/>
                <a:gd name="T67" fmla="*/ 37 h 42"/>
                <a:gd name="T68" fmla="*/ 28 w 49"/>
                <a:gd name="T69" fmla="*/ 37 h 42"/>
                <a:gd name="T70" fmla="*/ 29 w 49"/>
                <a:gd name="T71" fmla="*/ 39 h 42"/>
                <a:gd name="T72" fmla="*/ 30 w 49"/>
                <a:gd name="T73" fmla="*/ 41 h 42"/>
                <a:gd name="T74" fmla="*/ 33 w 49"/>
                <a:gd name="T75" fmla="*/ 41 h 42"/>
                <a:gd name="T76" fmla="*/ 35 w 49"/>
                <a:gd name="T77" fmla="*/ 42 h 42"/>
                <a:gd name="T78" fmla="*/ 38 w 49"/>
                <a:gd name="T79" fmla="*/ 41 h 42"/>
                <a:gd name="T80" fmla="*/ 41 w 49"/>
                <a:gd name="T81" fmla="*/ 39 h 42"/>
                <a:gd name="T82" fmla="*/ 43 w 49"/>
                <a:gd name="T83" fmla="*/ 35 h 42"/>
                <a:gd name="T84" fmla="*/ 47 w 49"/>
                <a:gd name="T85" fmla="*/ 28 h 42"/>
                <a:gd name="T86" fmla="*/ 49 w 49"/>
                <a:gd name="T87" fmla="*/ 19 h 42"/>
                <a:gd name="T88" fmla="*/ 47 w 49"/>
                <a:gd name="T89" fmla="*/ 15 h 42"/>
                <a:gd name="T90" fmla="*/ 45 w 49"/>
                <a:gd name="T91" fmla="*/ 13 h 42"/>
                <a:gd name="T92" fmla="*/ 45 w 49"/>
                <a:gd name="T93" fmla="*/ 9 h 42"/>
                <a:gd name="T94" fmla="*/ 44 w 49"/>
                <a:gd name="T95" fmla="*/ 6 h 42"/>
                <a:gd name="T96" fmla="*/ 42 w 49"/>
                <a:gd name="T97" fmla="*/ 5 h 42"/>
                <a:gd name="T98" fmla="*/ 43 w 49"/>
                <a:gd name="T99" fmla="*/ 2 h 42"/>
                <a:gd name="T100" fmla="*/ 41 w 49"/>
                <a:gd name="T10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9" h="42">
                  <a:moveTo>
                    <a:pt x="41" y="0"/>
                  </a:moveTo>
                  <a:lnTo>
                    <a:pt x="41" y="0"/>
                  </a:lnTo>
                  <a:lnTo>
                    <a:pt x="41" y="1"/>
                  </a:lnTo>
                  <a:lnTo>
                    <a:pt x="40" y="2"/>
                  </a:lnTo>
                  <a:lnTo>
                    <a:pt x="39" y="2"/>
                  </a:lnTo>
                  <a:lnTo>
                    <a:pt x="39" y="3"/>
                  </a:lnTo>
                  <a:lnTo>
                    <a:pt x="39" y="4"/>
                  </a:lnTo>
                  <a:lnTo>
                    <a:pt x="39" y="5"/>
                  </a:lnTo>
                  <a:lnTo>
                    <a:pt x="39" y="5"/>
                  </a:lnTo>
                  <a:lnTo>
                    <a:pt x="39" y="6"/>
                  </a:lnTo>
                  <a:lnTo>
                    <a:pt x="39" y="7"/>
                  </a:lnTo>
                  <a:lnTo>
                    <a:pt x="39" y="8"/>
                  </a:lnTo>
                  <a:lnTo>
                    <a:pt x="39" y="9"/>
                  </a:lnTo>
                  <a:lnTo>
                    <a:pt x="37" y="9"/>
                  </a:lnTo>
                  <a:lnTo>
                    <a:pt x="36" y="8"/>
                  </a:lnTo>
                  <a:lnTo>
                    <a:pt x="35" y="7"/>
                  </a:lnTo>
                  <a:lnTo>
                    <a:pt x="33" y="6"/>
                  </a:lnTo>
                  <a:lnTo>
                    <a:pt x="33" y="6"/>
                  </a:lnTo>
                  <a:lnTo>
                    <a:pt x="32" y="6"/>
                  </a:lnTo>
                  <a:lnTo>
                    <a:pt x="32" y="5"/>
                  </a:lnTo>
                  <a:lnTo>
                    <a:pt x="33" y="4"/>
                  </a:lnTo>
                  <a:lnTo>
                    <a:pt x="33" y="4"/>
                  </a:lnTo>
                  <a:lnTo>
                    <a:pt x="33" y="3"/>
                  </a:lnTo>
                  <a:lnTo>
                    <a:pt x="34" y="2"/>
                  </a:lnTo>
                  <a:lnTo>
                    <a:pt x="35" y="2"/>
                  </a:lnTo>
                  <a:lnTo>
                    <a:pt x="35" y="2"/>
                  </a:lnTo>
                  <a:lnTo>
                    <a:pt x="35" y="1"/>
                  </a:lnTo>
                  <a:lnTo>
                    <a:pt x="33" y="1"/>
                  </a:lnTo>
                  <a:lnTo>
                    <a:pt x="33" y="1"/>
                  </a:lnTo>
                  <a:lnTo>
                    <a:pt x="32" y="1"/>
                  </a:lnTo>
                  <a:lnTo>
                    <a:pt x="31" y="1"/>
                  </a:lnTo>
                  <a:lnTo>
                    <a:pt x="30" y="0"/>
                  </a:lnTo>
                  <a:lnTo>
                    <a:pt x="30" y="0"/>
                  </a:lnTo>
                  <a:lnTo>
                    <a:pt x="29" y="1"/>
                  </a:lnTo>
                  <a:lnTo>
                    <a:pt x="29" y="1"/>
                  </a:lnTo>
                  <a:lnTo>
                    <a:pt x="29" y="2"/>
                  </a:lnTo>
                  <a:lnTo>
                    <a:pt x="28" y="2"/>
                  </a:lnTo>
                  <a:lnTo>
                    <a:pt x="27" y="2"/>
                  </a:lnTo>
                  <a:lnTo>
                    <a:pt x="26" y="2"/>
                  </a:lnTo>
                  <a:lnTo>
                    <a:pt x="26" y="2"/>
                  </a:lnTo>
                  <a:lnTo>
                    <a:pt x="25" y="3"/>
                  </a:lnTo>
                  <a:lnTo>
                    <a:pt x="25" y="4"/>
                  </a:lnTo>
                  <a:lnTo>
                    <a:pt x="25" y="4"/>
                  </a:lnTo>
                  <a:lnTo>
                    <a:pt x="26" y="5"/>
                  </a:lnTo>
                  <a:lnTo>
                    <a:pt x="25" y="6"/>
                  </a:lnTo>
                  <a:lnTo>
                    <a:pt x="24" y="6"/>
                  </a:lnTo>
                  <a:lnTo>
                    <a:pt x="24" y="5"/>
                  </a:lnTo>
                  <a:lnTo>
                    <a:pt x="23" y="4"/>
                  </a:lnTo>
                  <a:lnTo>
                    <a:pt x="22" y="4"/>
                  </a:lnTo>
                  <a:lnTo>
                    <a:pt x="21" y="4"/>
                  </a:lnTo>
                  <a:lnTo>
                    <a:pt x="20" y="4"/>
                  </a:lnTo>
                  <a:lnTo>
                    <a:pt x="19" y="5"/>
                  </a:lnTo>
                  <a:lnTo>
                    <a:pt x="19" y="6"/>
                  </a:lnTo>
                  <a:lnTo>
                    <a:pt x="19" y="6"/>
                  </a:lnTo>
                  <a:lnTo>
                    <a:pt x="18" y="7"/>
                  </a:lnTo>
                  <a:lnTo>
                    <a:pt x="18" y="8"/>
                  </a:lnTo>
                  <a:lnTo>
                    <a:pt x="18" y="9"/>
                  </a:lnTo>
                  <a:lnTo>
                    <a:pt x="18" y="10"/>
                  </a:lnTo>
                  <a:lnTo>
                    <a:pt x="18" y="10"/>
                  </a:lnTo>
                  <a:lnTo>
                    <a:pt x="17" y="9"/>
                  </a:lnTo>
                  <a:lnTo>
                    <a:pt x="17" y="8"/>
                  </a:lnTo>
                  <a:lnTo>
                    <a:pt x="16" y="8"/>
                  </a:lnTo>
                  <a:lnTo>
                    <a:pt x="15" y="9"/>
                  </a:lnTo>
                  <a:lnTo>
                    <a:pt x="15" y="10"/>
                  </a:lnTo>
                  <a:lnTo>
                    <a:pt x="15" y="11"/>
                  </a:lnTo>
                  <a:lnTo>
                    <a:pt x="15" y="11"/>
                  </a:lnTo>
                  <a:lnTo>
                    <a:pt x="15" y="11"/>
                  </a:lnTo>
                  <a:lnTo>
                    <a:pt x="14" y="12"/>
                  </a:lnTo>
                  <a:lnTo>
                    <a:pt x="13" y="13"/>
                  </a:lnTo>
                  <a:lnTo>
                    <a:pt x="13" y="13"/>
                  </a:lnTo>
                  <a:lnTo>
                    <a:pt x="11" y="13"/>
                  </a:lnTo>
                  <a:lnTo>
                    <a:pt x="11" y="13"/>
                  </a:lnTo>
                  <a:lnTo>
                    <a:pt x="9" y="14"/>
                  </a:lnTo>
                  <a:lnTo>
                    <a:pt x="9" y="14"/>
                  </a:lnTo>
                  <a:lnTo>
                    <a:pt x="7" y="15"/>
                  </a:lnTo>
                  <a:lnTo>
                    <a:pt x="7" y="15"/>
                  </a:lnTo>
                  <a:lnTo>
                    <a:pt x="7" y="16"/>
                  </a:lnTo>
                  <a:lnTo>
                    <a:pt x="6" y="16"/>
                  </a:lnTo>
                  <a:lnTo>
                    <a:pt x="5" y="16"/>
                  </a:lnTo>
                  <a:lnTo>
                    <a:pt x="4" y="17"/>
                  </a:lnTo>
                  <a:lnTo>
                    <a:pt x="3" y="18"/>
                  </a:lnTo>
                  <a:lnTo>
                    <a:pt x="3" y="19"/>
                  </a:lnTo>
                  <a:lnTo>
                    <a:pt x="3" y="19"/>
                  </a:lnTo>
                  <a:lnTo>
                    <a:pt x="3" y="20"/>
                  </a:lnTo>
                  <a:lnTo>
                    <a:pt x="3" y="21"/>
                  </a:lnTo>
                  <a:lnTo>
                    <a:pt x="3" y="21"/>
                  </a:lnTo>
                  <a:lnTo>
                    <a:pt x="3" y="22"/>
                  </a:lnTo>
                  <a:lnTo>
                    <a:pt x="2" y="23"/>
                  </a:lnTo>
                  <a:lnTo>
                    <a:pt x="3" y="24"/>
                  </a:lnTo>
                  <a:lnTo>
                    <a:pt x="3" y="25"/>
                  </a:lnTo>
                  <a:lnTo>
                    <a:pt x="3" y="26"/>
                  </a:lnTo>
                  <a:lnTo>
                    <a:pt x="3" y="27"/>
                  </a:lnTo>
                  <a:lnTo>
                    <a:pt x="3" y="28"/>
                  </a:lnTo>
                  <a:lnTo>
                    <a:pt x="3" y="29"/>
                  </a:lnTo>
                  <a:lnTo>
                    <a:pt x="3" y="30"/>
                  </a:lnTo>
                  <a:lnTo>
                    <a:pt x="3" y="31"/>
                  </a:lnTo>
                  <a:lnTo>
                    <a:pt x="3" y="31"/>
                  </a:lnTo>
                  <a:lnTo>
                    <a:pt x="3" y="32"/>
                  </a:lnTo>
                  <a:lnTo>
                    <a:pt x="2" y="33"/>
                  </a:lnTo>
                  <a:lnTo>
                    <a:pt x="2" y="33"/>
                  </a:lnTo>
                  <a:lnTo>
                    <a:pt x="1" y="34"/>
                  </a:lnTo>
                  <a:lnTo>
                    <a:pt x="0" y="35"/>
                  </a:lnTo>
                  <a:lnTo>
                    <a:pt x="1" y="35"/>
                  </a:lnTo>
                  <a:lnTo>
                    <a:pt x="1" y="36"/>
                  </a:lnTo>
                  <a:lnTo>
                    <a:pt x="3" y="36"/>
                  </a:lnTo>
                  <a:lnTo>
                    <a:pt x="5" y="36"/>
                  </a:lnTo>
                  <a:lnTo>
                    <a:pt x="7" y="35"/>
                  </a:lnTo>
                  <a:lnTo>
                    <a:pt x="8" y="35"/>
                  </a:lnTo>
                  <a:lnTo>
                    <a:pt x="9" y="34"/>
                  </a:lnTo>
                  <a:lnTo>
                    <a:pt x="11" y="34"/>
                  </a:lnTo>
                  <a:lnTo>
                    <a:pt x="13" y="33"/>
                  </a:lnTo>
                  <a:lnTo>
                    <a:pt x="15" y="32"/>
                  </a:lnTo>
                  <a:lnTo>
                    <a:pt x="15" y="32"/>
                  </a:lnTo>
                  <a:lnTo>
                    <a:pt x="18" y="32"/>
                  </a:lnTo>
                  <a:lnTo>
                    <a:pt x="20" y="31"/>
                  </a:lnTo>
                  <a:lnTo>
                    <a:pt x="22" y="31"/>
                  </a:lnTo>
                  <a:lnTo>
                    <a:pt x="22" y="31"/>
                  </a:lnTo>
                  <a:lnTo>
                    <a:pt x="24" y="31"/>
                  </a:lnTo>
                  <a:lnTo>
                    <a:pt x="24" y="32"/>
                  </a:lnTo>
                  <a:lnTo>
                    <a:pt x="25" y="32"/>
                  </a:lnTo>
                  <a:lnTo>
                    <a:pt x="25" y="33"/>
                  </a:lnTo>
                  <a:lnTo>
                    <a:pt x="25" y="34"/>
                  </a:lnTo>
                  <a:lnTo>
                    <a:pt x="26" y="35"/>
                  </a:lnTo>
                  <a:lnTo>
                    <a:pt x="26" y="35"/>
                  </a:lnTo>
                  <a:lnTo>
                    <a:pt x="27" y="35"/>
                  </a:lnTo>
                  <a:lnTo>
                    <a:pt x="27" y="33"/>
                  </a:lnTo>
                  <a:lnTo>
                    <a:pt x="28" y="33"/>
                  </a:lnTo>
                  <a:lnTo>
                    <a:pt x="28" y="33"/>
                  </a:lnTo>
                  <a:lnTo>
                    <a:pt x="29" y="33"/>
                  </a:lnTo>
                  <a:lnTo>
                    <a:pt x="28" y="34"/>
                  </a:lnTo>
                  <a:lnTo>
                    <a:pt x="28" y="35"/>
                  </a:lnTo>
                  <a:lnTo>
                    <a:pt x="27" y="35"/>
                  </a:lnTo>
                  <a:lnTo>
                    <a:pt x="26" y="35"/>
                  </a:lnTo>
                  <a:lnTo>
                    <a:pt x="26" y="36"/>
                  </a:lnTo>
                  <a:lnTo>
                    <a:pt x="26" y="37"/>
                  </a:lnTo>
                  <a:lnTo>
                    <a:pt x="26" y="37"/>
                  </a:lnTo>
                  <a:lnTo>
                    <a:pt x="27" y="37"/>
                  </a:lnTo>
                  <a:lnTo>
                    <a:pt x="28" y="36"/>
                  </a:lnTo>
                  <a:lnTo>
                    <a:pt x="28" y="36"/>
                  </a:lnTo>
                  <a:lnTo>
                    <a:pt x="28" y="37"/>
                  </a:lnTo>
                  <a:lnTo>
                    <a:pt x="28" y="37"/>
                  </a:lnTo>
                  <a:lnTo>
                    <a:pt x="28" y="38"/>
                  </a:lnTo>
                  <a:lnTo>
                    <a:pt x="29" y="39"/>
                  </a:lnTo>
                  <a:lnTo>
                    <a:pt x="29" y="39"/>
                  </a:lnTo>
                  <a:lnTo>
                    <a:pt x="28" y="40"/>
                  </a:lnTo>
                  <a:lnTo>
                    <a:pt x="29" y="41"/>
                  </a:lnTo>
                  <a:lnTo>
                    <a:pt x="30" y="41"/>
                  </a:lnTo>
                  <a:lnTo>
                    <a:pt x="30" y="41"/>
                  </a:lnTo>
                  <a:lnTo>
                    <a:pt x="30" y="41"/>
                  </a:lnTo>
                  <a:lnTo>
                    <a:pt x="31" y="41"/>
                  </a:lnTo>
                  <a:lnTo>
                    <a:pt x="32" y="41"/>
                  </a:lnTo>
                  <a:lnTo>
                    <a:pt x="33" y="41"/>
                  </a:lnTo>
                  <a:lnTo>
                    <a:pt x="33" y="41"/>
                  </a:lnTo>
                  <a:lnTo>
                    <a:pt x="34" y="41"/>
                  </a:lnTo>
                  <a:lnTo>
                    <a:pt x="35" y="42"/>
                  </a:lnTo>
                  <a:lnTo>
                    <a:pt x="35" y="42"/>
                  </a:lnTo>
                  <a:lnTo>
                    <a:pt x="36" y="42"/>
                  </a:lnTo>
                  <a:lnTo>
                    <a:pt x="36" y="41"/>
                  </a:lnTo>
                  <a:lnTo>
                    <a:pt x="37" y="41"/>
                  </a:lnTo>
                  <a:lnTo>
                    <a:pt x="38" y="41"/>
                  </a:lnTo>
                  <a:lnTo>
                    <a:pt x="39" y="41"/>
                  </a:lnTo>
                  <a:lnTo>
                    <a:pt x="40" y="41"/>
                  </a:lnTo>
                  <a:lnTo>
                    <a:pt x="41" y="40"/>
                  </a:lnTo>
                  <a:lnTo>
                    <a:pt x="41" y="39"/>
                  </a:lnTo>
                  <a:lnTo>
                    <a:pt x="42" y="38"/>
                  </a:lnTo>
                  <a:lnTo>
                    <a:pt x="43" y="37"/>
                  </a:lnTo>
                  <a:lnTo>
                    <a:pt x="43" y="36"/>
                  </a:lnTo>
                  <a:lnTo>
                    <a:pt x="43" y="35"/>
                  </a:lnTo>
                  <a:lnTo>
                    <a:pt x="45" y="34"/>
                  </a:lnTo>
                  <a:lnTo>
                    <a:pt x="46" y="32"/>
                  </a:lnTo>
                  <a:lnTo>
                    <a:pt x="46" y="30"/>
                  </a:lnTo>
                  <a:lnTo>
                    <a:pt x="47" y="28"/>
                  </a:lnTo>
                  <a:lnTo>
                    <a:pt x="49" y="26"/>
                  </a:lnTo>
                  <a:lnTo>
                    <a:pt x="49" y="24"/>
                  </a:lnTo>
                  <a:lnTo>
                    <a:pt x="49" y="20"/>
                  </a:lnTo>
                  <a:lnTo>
                    <a:pt x="49" y="19"/>
                  </a:lnTo>
                  <a:lnTo>
                    <a:pt x="48" y="18"/>
                  </a:lnTo>
                  <a:lnTo>
                    <a:pt x="48" y="17"/>
                  </a:lnTo>
                  <a:lnTo>
                    <a:pt x="47" y="17"/>
                  </a:lnTo>
                  <a:lnTo>
                    <a:pt x="47" y="15"/>
                  </a:lnTo>
                  <a:lnTo>
                    <a:pt x="47" y="14"/>
                  </a:lnTo>
                  <a:lnTo>
                    <a:pt x="47" y="13"/>
                  </a:lnTo>
                  <a:lnTo>
                    <a:pt x="47" y="13"/>
                  </a:lnTo>
                  <a:lnTo>
                    <a:pt x="45" y="13"/>
                  </a:lnTo>
                  <a:lnTo>
                    <a:pt x="45" y="12"/>
                  </a:lnTo>
                  <a:lnTo>
                    <a:pt x="45" y="11"/>
                  </a:lnTo>
                  <a:lnTo>
                    <a:pt x="45" y="10"/>
                  </a:lnTo>
                  <a:lnTo>
                    <a:pt x="45" y="9"/>
                  </a:lnTo>
                  <a:lnTo>
                    <a:pt x="45" y="8"/>
                  </a:lnTo>
                  <a:lnTo>
                    <a:pt x="44" y="8"/>
                  </a:lnTo>
                  <a:lnTo>
                    <a:pt x="44" y="6"/>
                  </a:lnTo>
                  <a:lnTo>
                    <a:pt x="44" y="6"/>
                  </a:lnTo>
                  <a:lnTo>
                    <a:pt x="44" y="5"/>
                  </a:lnTo>
                  <a:lnTo>
                    <a:pt x="43" y="5"/>
                  </a:lnTo>
                  <a:lnTo>
                    <a:pt x="42" y="5"/>
                  </a:lnTo>
                  <a:lnTo>
                    <a:pt x="42" y="5"/>
                  </a:lnTo>
                  <a:lnTo>
                    <a:pt x="42" y="4"/>
                  </a:lnTo>
                  <a:lnTo>
                    <a:pt x="43" y="4"/>
                  </a:lnTo>
                  <a:lnTo>
                    <a:pt x="43" y="3"/>
                  </a:lnTo>
                  <a:lnTo>
                    <a:pt x="43" y="2"/>
                  </a:lnTo>
                  <a:lnTo>
                    <a:pt x="43" y="1"/>
                  </a:lnTo>
                  <a:lnTo>
                    <a:pt x="43" y="1"/>
                  </a:lnTo>
                  <a:lnTo>
                    <a:pt x="42" y="0"/>
                  </a:lnTo>
                  <a:lnTo>
                    <a:pt x="4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6" name="Freeform 64">
              <a:extLst>
                <a:ext uri="{FF2B5EF4-FFF2-40B4-BE49-F238E27FC236}">
                  <a16:creationId xmlns:a16="http://schemas.microsoft.com/office/drawing/2014/main" id="{748658A9-B4C8-773B-8E3C-BFB2FD04E775}"/>
                </a:ext>
              </a:extLst>
            </p:cNvPr>
            <p:cNvSpPr>
              <a:spLocks/>
            </p:cNvSpPr>
            <p:nvPr/>
          </p:nvSpPr>
          <p:spPr bwMode="auto">
            <a:xfrm>
              <a:off x="3999" y="2246"/>
              <a:ext cx="5" cy="5"/>
            </a:xfrm>
            <a:custGeom>
              <a:avLst/>
              <a:gdLst>
                <a:gd name="T0" fmla="*/ 2 w 5"/>
                <a:gd name="T1" fmla="*/ 0 h 5"/>
                <a:gd name="T2" fmla="*/ 1 w 5"/>
                <a:gd name="T3" fmla="*/ 1 h 5"/>
                <a:gd name="T4" fmla="*/ 0 w 5"/>
                <a:gd name="T5" fmla="*/ 1 h 5"/>
                <a:gd name="T6" fmla="*/ 0 w 5"/>
                <a:gd name="T7" fmla="*/ 2 h 5"/>
                <a:gd name="T8" fmla="*/ 0 w 5"/>
                <a:gd name="T9" fmla="*/ 3 h 5"/>
                <a:gd name="T10" fmla="*/ 0 w 5"/>
                <a:gd name="T11" fmla="*/ 3 h 5"/>
                <a:gd name="T12" fmla="*/ 0 w 5"/>
                <a:gd name="T13" fmla="*/ 4 h 5"/>
                <a:gd name="T14" fmla="*/ 1 w 5"/>
                <a:gd name="T15" fmla="*/ 5 h 5"/>
                <a:gd name="T16" fmla="*/ 2 w 5"/>
                <a:gd name="T17" fmla="*/ 5 h 5"/>
                <a:gd name="T18" fmla="*/ 2 w 5"/>
                <a:gd name="T19" fmla="*/ 4 h 5"/>
                <a:gd name="T20" fmla="*/ 3 w 5"/>
                <a:gd name="T21" fmla="*/ 4 h 5"/>
                <a:gd name="T22" fmla="*/ 4 w 5"/>
                <a:gd name="T23" fmla="*/ 4 h 5"/>
                <a:gd name="T24" fmla="*/ 4 w 5"/>
                <a:gd name="T25" fmla="*/ 3 h 5"/>
                <a:gd name="T26" fmla="*/ 4 w 5"/>
                <a:gd name="T27" fmla="*/ 3 h 5"/>
                <a:gd name="T28" fmla="*/ 4 w 5"/>
                <a:gd name="T29" fmla="*/ 3 h 5"/>
                <a:gd name="T30" fmla="*/ 5 w 5"/>
                <a:gd name="T31" fmla="*/ 2 h 5"/>
                <a:gd name="T32" fmla="*/ 5 w 5"/>
                <a:gd name="T33" fmla="*/ 1 h 5"/>
                <a:gd name="T34" fmla="*/ 5 w 5"/>
                <a:gd name="T35" fmla="*/ 1 h 5"/>
                <a:gd name="T36" fmla="*/ 4 w 5"/>
                <a:gd name="T37" fmla="*/ 1 h 5"/>
                <a:gd name="T38" fmla="*/ 4 w 5"/>
                <a:gd name="T39" fmla="*/ 1 h 5"/>
                <a:gd name="T40" fmla="*/ 2 w 5"/>
                <a:gd name="T41" fmla="*/ 1 h 5"/>
                <a:gd name="T42" fmla="*/ 2 w 5"/>
                <a:gd name="T43" fmla="*/ 0 h 5"/>
                <a:gd name="T44" fmla="*/ 2 w 5"/>
                <a:gd name="T4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 h="5">
                  <a:moveTo>
                    <a:pt x="2" y="0"/>
                  </a:moveTo>
                  <a:lnTo>
                    <a:pt x="1" y="1"/>
                  </a:lnTo>
                  <a:lnTo>
                    <a:pt x="0" y="1"/>
                  </a:lnTo>
                  <a:lnTo>
                    <a:pt x="0" y="2"/>
                  </a:lnTo>
                  <a:lnTo>
                    <a:pt x="0" y="3"/>
                  </a:lnTo>
                  <a:lnTo>
                    <a:pt x="0" y="3"/>
                  </a:lnTo>
                  <a:lnTo>
                    <a:pt x="0" y="4"/>
                  </a:lnTo>
                  <a:lnTo>
                    <a:pt x="1" y="5"/>
                  </a:lnTo>
                  <a:lnTo>
                    <a:pt x="2" y="5"/>
                  </a:lnTo>
                  <a:lnTo>
                    <a:pt x="2" y="4"/>
                  </a:lnTo>
                  <a:lnTo>
                    <a:pt x="3" y="4"/>
                  </a:lnTo>
                  <a:lnTo>
                    <a:pt x="4" y="4"/>
                  </a:lnTo>
                  <a:lnTo>
                    <a:pt x="4" y="3"/>
                  </a:lnTo>
                  <a:lnTo>
                    <a:pt x="4" y="3"/>
                  </a:lnTo>
                  <a:lnTo>
                    <a:pt x="4" y="3"/>
                  </a:lnTo>
                  <a:lnTo>
                    <a:pt x="5" y="2"/>
                  </a:lnTo>
                  <a:lnTo>
                    <a:pt x="5" y="1"/>
                  </a:lnTo>
                  <a:lnTo>
                    <a:pt x="5" y="1"/>
                  </a:lnTo>
                  <a:lnTo>
                    <a:pt x="4" y="1"/>
                  </a:lnTo>
                  <a:lnTo>
                    <a:pt x="4" y="1"/>
                  </a:lnTo>
                  <a:lnTo>
                    <a:pt x="2" y="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7" name="Freeform 65">
              <a:extLst>
                <a:ext uri="{FF2B5EF4-FFF2-40B4-BE49-F238E27FC236}">
                  <a16:creationId xmlns:a16="http://schemas.microsoft.com/office/drawing/2014/main" id="{7A35146C-3567-3BA9-8C39-BE689956A10B}"/>
                </a:ext>
              </a:extLst>
            </p:cNvPr>
            <p:cNvSpPr>
              <a:spLocks/>
            </p:cNvSpPr>
            <p:nvPr/>
          </p:nvSpPr>
          <p:spPr bwMode="auto">
            <a:xfrm>
              <a:off x="3999" y="2246"/>
              <a:ext cx="5" cy="5"/>
            </a:xfrm>
            <a:custGeom>
              <a:avLst/>
              <a:gdLst>
                <a:gd name="T0" fmla="*/ 2 w 5"/>
                <a:gd name="T1" fmla="*/ 0 h 5"/>
                <a:gd name="T2" fmla="*/ 1 w 5"/>
                <a:gd name="T3" fmla="*/ 1 h 5"/>
                <a:gd name="T4" fmla="*/ 0 w 5"/>
                <a:gd name="T5" fmla="*/ 1 h 5"/>
                <a:gd name="T6" fmla="*/ 0 w 5"/>
                <a:gd name="T7" fmla="*/ 2 h 5"/>
                <a:gd name="T8" fmla="*/ 0 w 5"/>
                <a:gd name="T9" fmla="*/ 3 h 5"/>
                <a:gd name="T10" fmla="*/ 0 w 5"/>
                <a:gd name="T11" fmla="*/ 3 h 5"/>
                <a:gd name="T12" fmla="*/ 0 w 5"/>
                <a:gd name="T13" fmla="*/ 4 h 5"/>
                <a:gd name="T14" fmla="*/ 1 w 5"/>
                <a:gd name="T15" fmla="*/ 5 h 5"/>
                <a:gd name="T16" fmla="*/ 2 w 5"/>
                <a:gd name="T17" fmla="*/ 5 h 5"/>
                <a:gd name="T18" fmla="*/ 2 w 5"/>
                <a:gd name="T19" fmla="*/ 4 h 5"/>
                <a:gd name="T20" fmla="*/ 3 w 5"/>
                <a:gd name="T21" fmla="*/ 4 h 5"/>
                <a:gd name="T22" fmla="*/ 4 w 5"/>
                <a:gd name="T23" fmla="*/ 4 h 5"/>
                <a:gd name="T24" fmla="*/ 4 w 5"/>
                <a:gd name="T25" fmla="*/ 3 h 5"/>
                <a:gd name="T26" fmla="*/ 4 w 5"/>
                <a:gd name="T27" fmla="*/ 3 h 5"/>
                <a:gd name="T28" fmla="*/ 4 w 5"/>
                <a:gd name="T29" fmla="*/ 3 h 5"/>
                <a:gd name="T30" fmla="*/ 5 w 5"/>
                <a:gd name="T31" fmla="*/ 2 h 5"/>
                <a:gd name="T32" fmla="*/ 5 w 5"/>
                <a:gd name="T33" fmla="*/ 1 h 5"/>
                <a:gd name="T34" fmla="*/ 5 w 5"/>
                <a:gd name="T35" fmla="*/ 1 h 5"/>
                <a:gd name="T36" fmla="*/ 4 w 5"/>
                <a:gd name="T37" fmla="*/ 1 h 5"/>
                <a:gd name="T38" fmla="*/ 4 w 5"/>
                <a:gd name="T39" fmla="*/ 1 h 5"/>
                <a:gd name="T40" fmla="*/ 2 w 5"/>
                <a:gd name="T41" fmla="*/ 1 h 5"/>
                <a:gd name="T42" fmla="*/ 2 w 5"/>
                <a:gd name="T43" fmla="*/ 0 h 5"/>
                <a:gd name="T44" fmla="*/ 2 w 5"/>
                <a:gd name="T4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 h="5">
                  <a:moveTo>
                    <a:pt x="2" y="0"/>
                  </a:moveTo>
                  <a:lnTo>
                    <a:pt x="1" y="1"/>
                  </a:lnTo>
                  <a:lnTo>
                    <a:pt x="0" y="1"/>
                  </a:lnTo>
                  <a:lnTo>
                    <a:pt x="0" y="2"/>
                  </a:lnTo>
                  <a:lnTo>
                    <a:pt x="0" y="3"/>
                  </a:lnTo>
                  <a:lnTo>
                    <a:pt x="0" y="3"/>
                  </a:lnTo>
                  <a:lnTo>
                    <a:pt x="0" y="4"/>
                  </a:lnTo>
                  <a:lnTo>
                    <a:pt x="1" y="5"/>
                  </a:lnTo>
                  <a:lnTo>
                    <a:pt x="2" y="5"/>
                  </a:lnTo>
                  <a:lnTo>
                    <a:pt x="2" y="4"/>
                  </a:lnTo>
                  <a:lnTo>
                    <a:pt x="3" y="4"/>
                  </a:lnTo>
                  <a:lnTo>
                    <a:pt x="4" y="4"/>
                  </a:lnTo>
                  <a:lnTo>
                    <a:pt x="4" y="3"/>
                  </a:lnTo>
                  <a:lnTo>
                    <a:pt x="4" y="3"/>
                  </a:lnTo>
                  <a:lnTo>
                    <a:pt x="4" y="3"/>
                  </a:lnTo>
                  <a:lnTo>
                    <a:pt x="5" y="2"/>
                  </a:lnTo>
                  <a:lnTo>
                    <a:pt x="5" y="1"/>
                  </a:lnTo>
                  <a:lnTo>
                    <a:pt x="5" y="1"/>
                  </a:lnTo>
                  <a:lnTo>
                    <a:pt x="4" y="1"/>
                  </a:lnTo>
                  <a:lnTo>
                    <a:pt x="4" y="1"/>
                  </a:lnTo>
                  <a:lnTo>
                    <a:pt x="2" y="1"/>
                  </a:lnTo>
                  <a:lnTo>
                    <a:pt x="2"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8" name="Freeform 66">
              <a:extLst>
                <a:ext uri="{FF2B5EF4-FFF2-40B4-BE49-F238E27FC236}">
                  <a16:creationId xmlns:a16="http://schemas.microsoft.com/office/drawing/2014/main" id="{FDEB1BF4-12E7-5A8B-EFE0-0B5130540910}"/>
                </a:ext>
              </a:extLst>
            </p:cNvPr>
            <p:cNvSpPr>
              <a:spLocks/>
            </p:cNvSpPr>
            <p:nvPr/>
          </p:nvSpPr>
          <p:spPr bwMode="auto">
            <a:xfrm>
              <a:off x="3878" y="2065"/>
              <a:ext cx="11" cy="9"/>
            </a:xfrm>
            <a:custGeom>
              <a:avLst/>
              <a:gdLst>
                <a:gd name="T0" fmla="*/ 11 w 11"/>
                <a:gd name="T1" fmla="*/ 0 h 9"/>
                <a:gd name="T2" fmla="*/ 9 w 11"/>
                <a:gd name="T3" fmla="*/ 0 h 9"/>
                <a:gd name="T4" fmla="*/ 7 w 11"/>
                <a:gd name="T5" fmla="*/ 0 h 9"/>
                <a:gd name="T6" fmla="*/ 6 w 11"/>
                <a:gd name="T7" fmla="*/ 0 h 9"/>
                <a:gd name="T8" fmla="*/ 5 w 11"/>
                <a:gd name="T9" fmla="*/ 0 h 9"/>
                <a:gd name="T10" fmla="*/ 3 w 11"/>
                <a:gd name="T11" fmla="*/ 0 h 9"/>
                <a:gd name="T12" fmla="*/ 3 w 11"/>
                <a:gd name="T13" fmla="*/ 2 h 9"/>
                <a:gd name="T14" fmla="*/ 2 w 11"/>
                <a:gd name="T15" fmla="*/ 2 h 9"/>
                <a:gd name="T16" fmla="*/ 1 w 11"/>
                <a:gd name="T17" fmla="*/ 2 h 9"/>
                <a:gd name="T18" fmla="*/ 1 w 11"/>
                <a:gd name="T19" fmla="*/ 2 h 9"/>
                <a:gd name="T20" fmla="*/ 1 w 11"/>
                <a:gd name="T21" fmla="*/ 3 h 9"/>
                <a:gd name="T22" fmla="*/ 2 w 11"/>
                <a:gd name="T23" fmla="*/ 4 h 9"/>
                <a:gd name="T24" fmla="*/ 2 w 11"/>
                <a:gd name="T25" fmla="*/ 5 h 9"/>
                <a:gd name="T26" fmla="*/ 2 w 11"/>
                <a:gd name="T27" fmla="*/ 5 h 9"/>
                <a:gd name="T28" fmla="*/ 2 w 11"/>
                <a:gd name="T29" fmla="*/ 6 h 9"/>
                <a:gd name="T30" fmla="*/ 1 w 11"/>
                <a:gd name="T31" fmla="*/ 6 h 9"/>
                <a:gd name="T32" fmla="*/ 0 w 11"/>
                <a:gd name="T33" fmla="*/ 7 h 9"/>
                <a:gd name="T34" fmla="*/ 0 w 11"/>
                <a:gd name="T35" fmla="*/ 7 h 9"/>
                <a:gd name="T36" fmla="*/ 2 w 11"/>
                <a:gd name="T37" fmla="*/ 7 h 9"/>
                <a:gd name="T38" fmla="*/ 3 w 11"/>
                <a:gd name="T39" fmla="*/ 7 h 9"/>
                <a:gd name="T40" fmla="*/ 4 w 11"/>
                <a:gd name="T41" fmla="*/ 7 h 9"/>
                <a:gd name="T42" fmla="*/ 5 w 11"/>
                <a:gd name="T43" fmla="*/ 8 h 9"/>
                <a:gd name="T44" fmla="*/ 5 w 11"/>
                <a:gd name="T45" fmla="*/ 9 h 9"/>
                <a:gd name="T46" fmla="*/ 5 w 11"/>
                <a:gd name="T47" fmla="*/ 9 h 9"/>
                <a:gd name="T48" fmla="*/ 6 w 11"/>
                <a:gd name="T49" fmla="*/ 9 h 9"/>
                <a:gd name="T50" fmla="*/ 7 w 11"/>
                <a:gd name="T51" fmla="*/ 9 h 9"/>
                <a:gd name="T52" fmla="*/ 7 w 11"/>
                <a:gd name="T53" fmla="*/ 9 h 9"/>
                <a:gd name="T54" fmla="*/ 8 w 11"/>
                <a:gd name="T55" fmla="*/ 9 h 9"/>
                <a:gd name="T56" fmla="*/ 9 w 11"/>
                <a:gd name="T57" fmla="*/ 9 h 9"/>
                <a:gd name="T58" fmla="*/ 8 w 11"/>
                <a:gd name="T59" fmla="*/ 8 h 9"/>
                <a:gd name="T60" fmla="*/ 7 w 11"/>
                <a:gd name="T61" fmla="*/ 7 h 9"/>
                <a:gd name="T62" fmla="*/ 6 w 11"/>
                <a:gd name="T63" fmla="*/ 7 h 9"/>
                <a:gd name="T64" fmla="*/ 5 w 11"/>
                <a:gd name="T65" fmla="*/ 7 h 9"/>
                <a:gd name="T66" fmla="*/ 5 w 11"/>
                <a:gd name="T67" fmla="*/ 5 h 9"/>
                <a:gd name="T68" fmla="*/ 5 w 11"/>
                <a:gd name="T69" fmla="*/ 5 h 9"/>
                <a:gd name="T70" fmla="*/ 3 w 11"/>
                <a:gd name="T71" fmla="*/ 5 h 9"/>
                <a:gd name="T72" fmla="*/ 3 w 11"/>
                <a:gd name="T73" fmla="*/ 5 h 9"/>
                <a:gd name="T74" fmla="*/ 3 w 11"/>
                <a:gd name="T75" fmla="*/ 4 h 9"/>
                <a:gd name="T76" fmla="*/ 3 w 11"/>
                <a:gd name="T77" fmla="*/ 4 h 9"/>
                <a:gd name="T78" fmla="*/ 5 w 11"/>
                <a:gd name="T79" fmla="*/ 4 h 9"/>
                <a:gd name="T80" fmla="*/ 5 w 11"/>
                <a:gd name="T81" fmla="*/ 4 h 9"/>
                <a:gd name="T82" fmla="*/ 5 w 11"/>
                <a:gd name="T83" fmla="*/ 3 h 9"/>
                <a:gd name="T84" fmla="*/ 6 w 11"/>
                <a:gd name="T85" fmla="*/ 2 h 9"/>
                <a:gd name="T86" fmla="*/ 7 w 11"/>
                <a:gd name="T87" fmla="*/ 2 h 9"/>
                <a:gd name="T88" fmla="*/ 8 w 11"/>
                <a:gd name="T89" fmla="*/ 2 h 9"/>
                <a:gd name="T90" fmla="*/ 9 w 11"/>
                <a:gd name="T91" fmla="*/ 1 h 9"/>
                <a:gd name="T92" fmla="*/ 10 w 11"/>
                <a:gd name="T93" fmla="*/ 1 h 9"/>
                <a:gd name="T94" fmla="*/ 11 w 11"/>
                <a:gd name="T95" fmla="*/ 0 h 9"/>
                <a:gd name="T96" fmla="*/ 11 w 11"/>
                <a:gd name="T97" fmla="*/ 0 h 9"/>
                <a:gd name="T98" fmla="*/ 11 w 11"/>
                <a:gd name="T9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 h="9">
                  <a:moveTo>
                    <a:pt x="11" y="0"/>
                  </a:moveTo>
                  <a:lnTo>
                    <a:pt x="9" y="0"/>
                  </a:lnTo>
                  <a:lnTo>
                    <a:pt x="7" y="0"/>
                  </a:lnTo>
                  <a:lnTo>
                    <a:pt x="6" y="0"/>
                  </a:lnTo>
                  <a:lnTo>
                    <a:pt x="5" y="0"/>
                  </a:lnTo>
                  <a:lnTo>
                    <a:pt x="3" y="0"/>
                  </a:lnTo>
                  <a:lnTo>
                    <a:pt x="3" y="2"/>
                  </a:lnTo>
                  <a:lnTo>
                    <a:pt x="2" y="2"/>
                  </a:lnTo>
                  <a:lnTo>
                    <a:pt x="1" y="2"/>
                  </a:lnTo>
                  <a:lnTo>
                    <a:pt x="1" y="2"/>
                  </a:lnTo>
                  <a:lnTo>
                    <a:pt x="1" y="3"/>
                  </a:lnTo>
                  <a:lnTo>
                    <a:pt x="2" y="4"/>
                  </a:lnTo>
                  <a:lnTo>
                    <a:pt x="2" y="5"/>
                  </a:lnTo>
                  <a:lnTo>
                    <a:pt x="2" y="5"/>
                  </a:lnTo>
                  <a:lnTo>
                    <a:pt x="2" y="6"/>
                  </a:lnTo>
                  <a:lnTo>
                    <a:pt x="1" y="6"/>
                  </a:lnTo>
                  <a:lnTo>
                    <a:pt x="0" y="7"/>
                  </a:lnTo>
                  <a:lnTo>
                    <a:pt x="0" y="7"/>
                  </a:lnTo>
                  <a:lnTo>
                    <a:pt x="2" y="7"/>
                  </a:lnTo>
                  <a:lnTo>
                    <a:pt x="3" y="7"/>
                  </a:lnTo>
                  <a:lnTo>
                    <a:pt x="4" y="7"/>
                  </a:lnTo>
                  <a:lnTo>
                    <a:pt x="5" y="8"/>
                  </a:lnTo>
                  <a:lnTo>
                    <a:pt x="5" y="9"/>
                  </a:lnTo>
                  <a:lnTo>
                    <a:pt x="5" y="9"/>
                  </a:lnTo>
                  <a:lnTo>
                    <a:pt x="6" y="9"/>
                  </a:lnTo>
                  <a:lnTo>
                    <a:pt x="7" y="9"/>
                  </a:lnTo>
                  <a:lnTo>
                    <a:pt x="7" y="9"/>
                  </a:lnTo>
                  <a:lnTo>
                    <a:pt x="8" y="9"/>
                  </a:lnTo>
                  <a:lnTo>
                    <a:pt x="9" y="9"/>
                  </a:lnTo>
                  <a:lnTo>
                    <a:pt x="8" y="8"/>
                  </a:lnTo>
                  <a:lnTo>
                    <a:pt x="7" y="7"/>
                  </a:lnTo>
                  <a:lnTo>
                    <a:pt x="6" y="7"/>
                  </a:lnTo>
                  <a:lnTo>
                    <a:pt x="5" y="7"/>
                  </a:lnTo>
                  <a:lnTo>
                    <a:pt x="5" y="5"/>
                  </a:lnTo>
                  <a:lnTo>
                    <a:pt x="5" y="5"/>
                  </a:lnTo>
                  <a:lnTo>
                    <a:pt x="3" y="5"/>
                  </a:lnTo>
                  <a:lnTo>
                    <a:pt x="3" y="5"/>
                  </a:lnTo>
                  <a:lnTo>
                    <a:pt x="3" y="4"/>
                  </a:lnTo>
                  <a:lnTo>
                    <a:pt x="3" y="4"/>
                  </a:lnTo>
                  <a:lnTo>
                    <a:pt x="5" y="4"/>
                  </a:lnTo>
                  <a:lnTo>
                    <a:pt x="5" y="4"/>
                  </a:lnTo>
                  <a:lnTo>
                    <a:pt x="5" y="3"/>
                  </a:lnTo>
                  <a:lnTo>
                    <a:pt x="6" y="2"/>
                  </a:lnTo>
                  <a:lnTo>
                    <a:pt x="7" y="2"/>
                  </a:lnTo>
                  <a:lnTo>
                    <a:pt x="8" y="2"/>
                  </a:lnTo>
                  <a:lnTo>
                    <a:pt x="9" y="1"/>
                  </a:lnTo>
                  <a:lnTo>
                    <a:pt x="10" y="1"/>
                  </a:lnTo>
                  <a:lnTo>
                    <a:pt x="11"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79" name="Freeform 67">
              <a:extLst>
                <a:ext uri="{FF2B5EF4-FFF2-40B4-BE49-F238E27FC236}">
                  <a16:creationId xmlns:a16="http://schemas.microsoft.com/office/drawing/2014/main" id="{E16715BC-00AD-C8CB-9224-968EE8E30292}"/>
                </a:ext>
              </a:extLst>
            </p:cNvPr>
            <p:cNvSpPr>
              <a:spLocks/>
            </p:cNvSpPr>
            <p:nvPr/>
          </p:nvSpPr>
          <p:spPr bwMode="auto">
            <a:xfrm>
              <a:off x="3878" y="2065"/>
              <a:ext cx="11" cy="9"/>
            </a:xfrm>
            <a:custGeom>
              <a:avLst/>
              <a:gdLst>
                <a:gd name="T0" fmla="*/ 11 w 11"/>
                <a:gd name="T1" fmla="*/ 0 h 9"/>
                <a:gd name="T2" fmla="*/ 9 w 11"/>
                <a:gd name="T3" fmla="*/ 0 h 9"/>
                <a:gd name="T4" fmla="*/ 7 w 11"/>
                <a:gd name="T5" fmla="*/ 0 h 9"/>
                <a:gd name="T6" fmla="*/ 6 w 11"/>
                <a:gd name="T7" fmla="*/ 0 h 9"/>
                <a:gd name="T8" fmla="*/ 5 w 11"/>
                <a:gd name="T9" fmla="*/ 0 h 9"/>
                <a:gd name="T10" fmla="*/ 3 w 11"/>
                <a:gd name="T11" fmla="*/ 0 h 9"/>
                <a:gd name="T12" fmla="*/ 3 w 11"/>
                <a:gd name="T13" fmla="*/ 2 h 9"/>
                <a:gd name="T14" fmla="*/ 2 w 11"/>
                <a:gd name="T15" fmla="*/ 2 h 9"/>
                <a:gd name="T16" fmla="*/ 1 w 11"/>
                <a:gd name="T17" fmla="*/ 2 h 9"/>
                <a:gd name="T18" fmla="*/ 1 w 11"/>
                <a:gd name="T19" fmla="*/ 2 h 9"/>
                <a:gd name="T20" fmla="*/ 1 w 11"/>
                <a:gd name="T21" fmla="*/ 3 h 9"/>
                <a:gd name="T22" fmla="*/ 2 w 11"/>
                <a:gd name="T23" fmla="*/ 4 h 9"/>
                <a:gd name="T24" fmla="*/ 2 w 11"/>
                <a:gd name="T25" fmla="*/ 5 h 9"/>
                <a:gd name="T26" fmla="*/ 2 w 11"/>
                <a:gd name="T27" fmla="*/ 5 h 9"/>
                <a:gd name="T28" fmla="*/ 2 w 11"/>
                <a:gd name="T29" fmla="*/ 6 h 9"/>
                <a:gd name="T30" fmla="*/ 1 w 11"/>
                <a:gd name="T31" fmla="*/ 6 h 9"/>
                <a:gd name="T32" fmla="*/ 0 w 11"/>
                <a:gd name="T33" fmla="*/ 7 h 9"/>
                <a:gd name="T34" fmla="*/ 0 w 11"/>
                <a:gd name="T35" fmla="*/ 7 h 9"/>
                <a:gd name="T36" fmla="*/ 2 w 11"/>
                <a:gd name="T37" fmla="*/ 7 h 9"/>
                <a:gd name="T38" fmla="*/ 3 w 11"/>
                <a:gd name="T39" fmla="*/ 7 h 9"/>
                <a:gd name="T40" fmla="*/ 4 w 11"/>
                <a:gd name="T41" fmla="*/ 7 h 9"/>
                <a:gd name="T42" fmla="*/ 5 w 11"/>
                <a:gd name="T43" fmla="*/ 8 h 9"/>
                <a:gd name="T44" fmla="*/ 5 w 11"/>
                <a:gd name="T45" fmla="*/ 9 h 9"/>
                <a:gd name="T46" fmla="*/ 5 w 11"/>
                <a:gd name="T47" fmla="*/ 9 h 9"/>
                <a:gd name="T48" fmla="*/ 6 w 11"/>
                <a:gd name="T49" fmla="*/ 9 h 9"/>
                <a:gd name="T50" fmla="*/ 7 w 11"/>
                <a:gd name="T51" fmla="*/ 9 h 9"/>
                <a:gd name="T52" fmla="*/ 7 w 11"/>
                <a:gd name="T53" fmla="*/ 9 h 9"/>
                <a:gd name="T54" fmla="*/ 8 w 11"/>
                <a:gd name="T55" fmla="*/ 9 h 9"/>
                <a:gd name="T56" fmla="*/ 9 w 11"/>
                <a:gd name="T57" fmla="*/ 9 h 9"/>
                <a:gd name="T58" fmla="*/ 8 w 11"/>
                <a:gd name="T59" fmla="*/ 8 h 9"/>
                <a:gd name="T60" fmla="*/ 7 w 11"/>
                <a:gd name="T61" fmla="*/ 7 h 9"/>
                <a:gd name="T62" fmla="*/ 6 w 11"/>
                <a:gd name="T63" fmla="*/ 7 h 9"/>
                <a:gd name="T64" fmla="*/ 5 w 11"/>
                <a:gd name="T65" fmla="*/ 7 h 9"/>
                <a:gd name="T66" fmla="*/ 5 w 11"/>
                <a:gd name="T67" fmla="*/ 5 h 9"/>
                <a:gd name="T68" fmla="*/ 5 w 11"/>
                <a:gd name="T69" fmla="*/ 5 h 9"/>
                <a:gd name="T70" fmla="*/ 3 w 11"/>
                <a:gd name="T71" fmla="*/ 5 h 9"/>
                <a:gd name="T72" fmla="*/ 3 w 11"/>
                <a:gd name="T73" fmla="*/ 5 h 9"/>
                <a:gd name="T74" fmla="*/ 3 w 11"/>
                <a:gd name="T75" fmla="*/ 4 h 9"/>
                <a:gd name="T76" fmla="*/ 3 w 11"/>
                <a:gd name="T77" fmla="*/ 4 h 9"/>
                <a:gd name="T78" fmla="*/ 5 w 11"/>
                <a:gd name="T79" fmla="*/ 4 h 9"/>
                <a:gd name="T80" fmla="*/ 5 w 11"/>
                <a:gd name="T81" fmla="*/ 4 h 9"/>
                <a:gd name="T82" fmla="*/ 5 w 11"/>
                <a:gd name="T83" fmla="*/ 3 h 9"/>
                <a:gd name="T84" fmla="*/ 6 w 11"/>
                <a:gd name="T85" fmla="*/ 2 h 9"/>
                <a:gd name="T86" fmla="*/ 7 w 11"/>
                <a:gd name="T87" fmla="*/ 2 h 9"/>
                <a:gd name="T88" fmla="*/ 8 w 11"/>
                <a:gd name="T89" fmla="*/ 2 h 9"/>
                <a:gd name="T90" fmla="*/ 9 w 11"/>
                <a:gd name="T91" fmla="*/ 1 h 9"/>
                <a:gd name="T92" fmla="*/ 10 w 11"/>
                <a:gd name="T93" fmla="*/ 1 h 9"/>
                <a:gd name="T94" fmla="*/ 11 w 11"/>
                <a:gd name="T95" fmla="*/ 0 h 9"/>
                <a:gd name="T96" fmla="*/ 11 w 11"/>
                <a:gd name="T97" fmla="*/ 0 h 9"/>
                <a:gd name="T98" fmla="*/ 11 w 11"/>
                <a:gd name="T9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 h="9">
                  <a:moveTo>
                    <a:pt x="11" y="0"/>
                  </a:moveTo>
                  <a:lnTo>
                    <a:pt x="9" y="0"/>
                  </a:lnTo>
                  <a:lnTo>
                    <a:pt x="7" y="0"/>
                  </a:lnTo>
                  <a:lnTo>
                    <a:pt x="6" y="0"/>
                  </a:lnTo>
                  <a:lnTo>
                    <a:pt x="5" y="0"/>
                  </a:lnTo>
                  <a:lnTo>
                    <a:pt x="3" y="0"/>
                  </a:lnTo>
                  <a:lnTo>
                    <a:pt x="3" y="2"/>
                  </a:lnTo>
                  <a:lnTo>
                    <a:pt x="2" y="2"/>
                  </a:lnTo>
                  <a:lnTo>
                    <a:pt x="1" y="2"/>
                  </a:lnTo>
                  <a:lnTo>
                    <a:pt x="1" y="2"/>
                  </a:lnTo>
                  <a:lnTo>
                    <a:pt x="1" y="3"/>
                  </a:lnTo>
                  <a:lnTo>
                    <a:pt x="2" y="4"/>
                  </a:lnTo>
                  <a:lnTo>
                    <a:pt x="2" y="5"/>
                  </a:lnTo>
                  <a:lnTo>
                    <a:pt x="2" y="5"/>
                  </a:lnTo>
                  <a:lnTo>
                    <a:pt x="2" y="6"/>
                  </a:lnTo>
                  <a:lnTo>
                    <a:pt x="1" y="6"/>
                  </a:lnTo>
                  <a:lnTo>
                    <a:pt x="0" y="7"/>
                  </a:lnTo>
                  <a:lnTo>
                    <a:pt x="0" y="7"/>
                  </a:lnTo>
                  <a:lnTo>
                    <a:pt x="2" y="7"/>
                  </a:lnTo>
                  <a:lnTo>
                    <a:pt x="3" y="7"/>
                  </a:lnTo>
                  <a:lnTo>
                    <a:pt x="4" y="7"/>
                  </a:lnTo>
                  <a:lnTo>
                    <a:pt x="5" y="8"/>
                  </a:lnTo>
                  <a:lnTo>
                    <a:pt x="5" y="9"/>
                  </a:lnTo>
                  <a:lnTo>
                    <a:pt x="5" y="9"/>
                  </a:lnTo>
                  <a:lnTo>
                    <a:pt x="6" y="9"/>
                  </a:lnTo>
                  <a:lnTo>
                    <a:pt x="7" y="9"/>
                  </a:lnTo>
                  <a:lnTo>
                    <a:pt x="7" y="9"/>
                  </a:lnTo>
                  <a:lnTo>
                    <a:pt x="8" y="9"/>
                  </a:lnTo>
                  <a:lnTo>
                    <a:pt x="9" y="9"/>
                  </a:lnTo>
                  <a:lnTo>
                    <a:pt x="8" y="8"/>
                  </a:lnTo>
                  <a:lnTo>
                    <a:pt x="7" y="7"/>
                  </a:lnTo>
                  <a:lnTo>
                    <a:pt x="6" y="7"/>
                  </a:lnTo>
                  <a:lnTo>
                    <a:pt x="5" y="7"/>
                  </a:lnTo>
                  <a:lnTo>
                    <a:pt x="5" y="5"/>
                  </a:lnTo>
                  <a:lnTo>
                    <a:pt x="5" y="5"/>
                  </a:lnTo>
                  <a:lnTo>
                    <a:pt x="3" y="5"/>
                  </a:lnTo>
                  <a:lnTo>
                    <a:pt x="3" y="5"/>
                  </a:lnTo>
                  <a:lnTo>
                    <a:pt x="3" y="4"/>
                  </a:lnTo>
                  <a:lnTo>
                    <a:pt x="3" y="4"/>
                  </a:lnTo>
                  <a:lnTo>
                    <a:pt x="5" y="4"/>
                  </a:lnTo>
                  <a:lnTo>
                    <a:pt x="5" y="4"/>
                  </a:lnTo>
                  <a:lnTo>
                    <a:pt x="5" y="3"/>
                  </a:lnTo>
                  <a:lnTo>
                    <a:pt x="6" y="2"/>
                  </a:lnTo>
                  <a:lnTo>
                    <a:pt x="7" y="2"/>
                  </a:lnTo>
                  <a:lnTo>
                    <a:pt x="8" y="2"/>
                  </a:lnTo>
                  <a:lnTo>
                    <a:pt x="9" y="1"/>
                  </a:lnTo>
                  <a:lnTo>
                    <a:pt x="10" y="1"/>
                  </a:lnTo>
                  <a:lnTo>
                    <a:pt x="11" y="0"/>
                  </a:lnTo>
                  <a:lnTo>
                    <a:pt x="11" y="0"/>
                  </a:lnTo>
                  <a:lnTo>
                    <a:pt x="1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0" name="Freeform 68">
              <a:extLst>
                <a:ext uri="{FF2B5EF4-FFF2-40B4-BE49-F238E27FC236}">
                  <a16:creationId xmlns:a16="http://schemas.microsoft.com/office/drawing/2014/main" id="{418C0B3D-27C1-FCE1-6862-3B0A90DB3C50}"/>
                </a:ext>
              </a:extLst>
            </p:cNvPr>
            <p:cNvSpPr>
              <a:spLocks noEditPoints="1"/>
            </p:cNvSpPr>
            <p:nvPr/>
          </p:nvSpPr>
          <p:spPr bwMode="auto">
            <a:xfrm>
              <a:off x="3775" y="2053"/>
              <a:ext cx="51" cy="35"/>
            </a:xfrm>
            <a:custGeom>
              <a:avLst/>
              <a:gdLst>
                <a:gd name="T0" fmla="*/ 37 w 51"/>
                <a:gd name="T1" fmla="*/ 2 h 35"/>
                <a:gd name="T2" fmla="*/ 46 w 51"/>
                <a:gd name="T3" fmla="*/ 0 h 35"/>
                <a:gd name="T4" fmla="*/ 41 w 51"/>
                <a:gd name="T5" fmla="*/ 1 h 35"/>
                <a:gd name="T6" fmla="*/ 38 w 51"/>
                <a:gd name="T7" fmla="*/ 1 h 35"/>
                <a:gd name="T8" fmla="*/ 34 w 51"/>
                <a:gd name="T9" fmla="*/ 1 h 35"/>
                <a:gd name="T10" fmla="*/ 31 w 51"/>
                <a:gd name="T11" fmla="*/ 3 h 35"/>
                <a:gd name="T12" fmla="*/ 29 w 51"/>
                <a:gd name="T13" fmla="*/ 2 h 35"/>
                <a:gd name="T14" fmla="*/ 26 w 51"/>
                <a:gd name="T15" fmla="*/ 2 h 35"/>
                <a:gd name="T16" fmla="*/ 19 w 51"/>
                <a:gd name="T17" fmla="*/ 3 h 35"/>
                <a:gd name="T18" fmla="*/ 14 w 51"/>
                <a:gd name="T19" fmla="*/ 4 h 35"/>
                <a:gd name="T20" fmla="*/ 10 w 51"/>
                <a:gd name="T21" fmla="*/ 7 h 35"/>
                <a:gd name="T22" fmla="*/ 3 w 51"/>
                <a:gd name="T23" fmla="*/ 8 h 35"/>
                <a:gd name="T24" fmla="*/ 5 w 51"/>
                <a:gd name="T25" fmla="*/ 9 h 35"/>
                <a:gd name="T26" fmla="*/ 1 w 51"/>
                <a:gd name="T27" fmla="*/ 10 h 35"/>
                <a:gd name="T28" fmla="*/ 3 w 51"/>
                <a:gd name="T29" fmla="*/ 12 h 35"/>
                <a:gd name="T30" fmla="*/ 7 w 51"/>
                <a:gd name="T31" fmla="*/ 11 h 35"/>
                <a:gd name="T32" fmla="*/ 6 w 51"/>
                <a:gd name="T33" fmla="*/ 16 h 35"/>
                <a:gd name="T34" fmla="*/ 5 w 51"/>
                <a:gd name="T35" fmla="*/ 18 h 35"/>
                <a:gd name="T36" fmla="*/ 7 w 51"/>
                <a:gd name="T37" fmla="*/ 21 h 35"/>
                <a:gd name="T38" fmla="*/ 2 w 51"/>
                <a:gd name="T39" fmla="*/ 19 h 35"/>
                <a:gd name="T40" fmla="*/ 3 w 51"/>
                <a:gd name="T41" fmla="*/ 21 h 35"/>
                <a:gd name="T42" fmla="*/ 1 w 51"/>
                <a:gd name="T43" fmla="*/ 25 h 35"/>
                <a:gd name="T44" fmla="*/ 2 w 51"/>
                <a:gd name="T45" fmla="*/ 28 h 35"/>
                <a:gd name="T46" fmla="*/ 1 w 51"/>
                <a:gd name="T47" fmla="*/ 32 h 35"/>
                <a:gd name="T48" fmla="*/ 7 w 51"/>
                <a:gd name="T49" fmla="*/ 35 h 35"/>
                <a:gd name="T50" fmla="*/ 11 w 51"/>
                <a:gd name="T51" fmla="*/ 30 h 35"/>
                <a:gd name="T52" fmla="*/ 18 w 51"/>
                <a:gd name="T53" fmla="*/ 27 h 35"/>
                <a:gd name="T54" fmla="*/ 23 w 51"/>
                <a:gd name="T55" fmla="*/ 23 h 35"/>
                <a:gd name="T56" fmla="*/ 28 w 51"/>
                <a:gd name="T57" fmla="*/ 23 h 35"/>
                <a:gd name="T58" fmla="*/ 33 w 51"/>
                <a:gd name="T59" fmla="*/ 21 h 35"/>
                <a:gd name="T60" fmla="*/ 29 w 51"/>
                <a:gd name="T61" fmla="*/ 21 h 35"/>
                <a:gd name="T62" fmla="*/ 29 w 51"/>
                <a:gd name="T63" fmla="*/ 19 h 35"/>
                <a:gd name="T64" fmla="*/ 33 w 51"/>
                <a:gd name="T65" fmla="*/ 19 h 35"/>
                <a:gd name="T66" fmla="*/ 34 w 51"/>
                <a:gd name="T67" fmla="*/ 18 h 35"/>
                <a:gd name="T68" fmla="*/ 31 w 51"/>
                <a:gd name="T69" fmla="*/ 16 h 35"/>
                <a:gd name="T70" fmla="*/ 35 w 51"/>
                <a:gd name="T71" fmla="*/ 15 h 35"/>
                <a:gd name="T72" fmla="*/ 37 w 51"/>
                <a:gd name="T73" fmla="*/ 15 h 35"/>
                <a:gd name="T74" fmla="*/ 38 w 51"/>
                <a:gd name="T75" fmla="*/ 13 h 35"/>
                <a:gd name="T76" fmla="*/ 39 w 51"/>
                <a:gd name="T77" fmla="*/ 13 h 35"/>
                <a:gd name="T78" fmla="*/ 40 w 51"/>
                <a:gd name="T79" fmla="*/ 11 h 35"/>
                <a:gd name="T80" fmla="*/ 42 w 51"/>
                <a:gd name="T81" fmla="*/ 9 h 35"/>
                <a:gd name="T82" fmla="*/ 46 w 51"/>
                <a:gd name="T83" fmla="*/ 6 h 35"/>
                <a:gd name="T84" fmla="*/ 45 w 51"/>
                <a:gd name="T85" fmla="*/ 5 h 35"/>
                <a:gd name="T86" fmla="*/ 50 w 51"/>
                <a:gd name="T87" fmla="*/ 4 h 35"/>
                <a:gd name="T88" fmla="*/ 50 w 51"/>
                <a:gd name="T89" fmla="*/ 3 h 35"/>
                <a:gd name="T90" fmla="*/ 44 w 51"/>
                <a:gd name="T91" fmla="*/ 5 h 35"/>
                <a:gd name="T92" fmla="*/ 43 w 51"/>
                <a:gd name="T93" fmla="*/ 4 h 35"/>
                <a:gd name="T94" fmla="*/ 44 w 51"/>
                <a:gd name="T95" fmla="*/ 2 h 35"/>
                <a:gd name="T96" fmla="*/ 48 w 51"/>
                <a:gd name="T97" fmla="*/ 1 h 35"/>
                <a:gd name="T98" fmla="*/ 46 w 51"/>
                <a:gd name="T9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 h="35">
                  <a:moveTo>
                    <a:pt x="36" y="3"/>
                  </a:moveTo>
                  <a:lnTo>
                    <a:pt x="35" y="3"/>
                  </a:lnTo>
                  <a:lnTo>
                    <a:pt x="35" y="3"/>
                  </a:lnTo>
                  <a:lnTo>
                    <a:pt x="37" y="2"/>
                  </a:lnTo>
                  <a:lnTo>
                    <a:pt x="39" y="2"/>
                  </a:lnTo>
                  <a:lnTo>
                    <a:pt x="39" y="3"/>
                  </a:lnTo>
                  <a:lnTo>
                    <a:pt x="36" y="3"/>
                  </a:lnTo>
                  <a:close/>
                  <a:moveTo>
                    <a:pt x="46" y="0"/>
                  </a:moveTo>
                  <a:lnTo>
                    <a:pt x="44" y="0"/>
                  </a:lnTo>
                  <a:lnTo>
                    <a:pt x="44" y="1"/>
                  </a:lnTo>
                  <a:lnTo>
                    <a:pt x="42" y="1"/>
                  </a:lnTo>
                  <a:lnTo>
                    <a:pt x="41" y="1"/>
                  </a:lnTo>
                  <a:lnTo>
                    <a:pt x="39" y="1"/>
                  </a:lnTo>
                  <a:lnTo>
                    <a:pt x="39" y="0"/>
                  </a:lnTo>
                  <a:lnTo>
                    <a:pt x="39" y="1"/>
                  </a:lnTo>
                  <a:lnTo>
                    <a:pt x="38" y="1"/>
                  </a:lnTo>
                  <a:lnTo>
                    <a:pt x="36" y="1"/>
                  </a:lnTo>
                  <a:lnTo>
                    <a:pt x="35" y="1"/>
                  </a:lnTo>
                  <a:lnTo>
                    <a:pt x="35" y="1"/>
                  </a:lnTo>
                  <a:lnTo>
                    <a:pt x="34" y="1"/>
                  </a:lnTo>
                  <a:lnTo>
                    <a:pt x="33" y="2"/>
                  </a:lnTo>
                  <a:lnTo>
                    <a:pt x="32" y="2"/>
                  </a:lnTo>
                  <a:lnTo>
                    <a:pt x="31" y="3"/>
                  </a:lnTo>
                  <a:lnTo>
                    <a:pt x="31" y="3"/>
                  </a:lnTo>
                  <a:lnTo>
                    <a:pt x="31" y="3"/>
                  </a:lnTo>
                  <a:lnTo>
                    <a:pt x="31" y="2"/>
                  </a:lnTo>
                  <a:lnTo>
                    <a:pt x="30" y="2"/>
                  </a:lnTo>
                  <a:lnTo>
                    <a:pt x="29" y="2"/>
                  </a:lnTo>
                  <a:lnTo>
                    <a:pt x="27" y="3"/>
                  </a:lnTo>
                  <a:lnTo>
                    <a:pt x="24" y="3"/>
                  </a:lnTo>
                  <a:lnTo>
                    <a:pt x="24" y="3"/>
                  </a:lnTo>
                  <a:lnTo>
                    <a:pt x="26" y="2"/>
                  </a:lnTo>
                  <a:lnTo>
                    <a:pt x="25" y="1"/>
                  </a:lnTo>
                  <a:lnTo>
                    <a:pt x="24" y="2"/>
                  </a:lnTo>
                  <a:lnTo>
                    <a:pt x="22" y="3"/>
                  </a:lnTo>
                  <a:lnTo>
                    <a:pt x="19" y="3"/>
                  </a:lnTo>
                  <a:lnTo>
                    <a:pt x="18" y="3"/>
                  </a:lnTo>
                  <a:lnTo>
                    <a:pt x="17" y="4"/>
                  </a:lnTo>
                  <a:lnTo>
                    <a:pt x="16" y="4"/>
                  </a:lnTo>
                  <a:lnTo>
                    <a:pt x="14" y="4"/>
                  </a:lnTo>
                  <a:lnTo>
                    <a:pt x="12" y="4"/>
                  </a:lnTo>
                  <a:lnTo>
                    <a:pt x="11" y="5"/>
                  </a:lnTo>
                  <a:lnTo>
                    <a:pt x="11" y="6"/>
                  </a:lnTo>
                  <a:lnTo>
                    <a:pt x="10" y="7"/>
                  </a:lnTo>
                  <a:lnTo>
                    <a:pt x="8" y="7"/>
                  </a:lnTo>
                  <a:lnTo>
                    <a:pt x="6" y="8"/>
                  </a:lnTo>
                  <a:lnTo>
                    <a:pt x="3" y="7"/>
                  </a:lnTo>
                  <a:lnTo>
                    <a:pt x="3" y="8"/>
                  </a:lnTo>
                  <a:lnTo>
                    <a:pt x="2" y="8"/>
                  </a:lnTo>
                  <a:lnTo>
                    <a:pt x="3" y="9"/>
                  </a:lnTo>
                  <a:lnTo>
                    <a:pt x="5" y="9"/>
                  </a:lnTo>
                  <a:lnTo>
                    <a:pt x="5" y="9"/>
                  </a:lnTo>
                  <a:lnTo>
                    <a:pt x="5" y="10"/>
                  </a:lnTo>
                  <a:lnTo>
                    <a:pt x="4" y="10"/>
                  </a:lnTo>
                  <a:lnTo>
                    <a:pt x="3" y="10"/>
                  </a:lnTo>
                  <a:lnTo>
                    <a:pt x="1" y="10"/>
                  </a:lnTo>
                  <a:lnTo>
                    <a:pt x="1" y="10"/>
                  </a:lnTo>
                  <a:lnTo>
                    <a:pt x="0" y="11"/>
                  </a:lnTo>
                  <a:lnTo>
                    <a:pt x="1" y="12"/>
                  </a:lnTo>
                  <a:lnTo>
                    <a:pt x="3" y="12"/>
                  </a:lnTo>
                  <a:lnTo>
                    <a:pt x="4" y="11"/>
                  </a:lnTo>
                  <a:lnTo>
                    <a:pt x="5" y="11"/>
                  </a:lnTo>
                  <a:lnTo>
                    <a:pt x="6" y="11"/>
                  </a:lnTo>
                  <a:lnTo>
                    <a:pt x="7" y="11"/>
                  </a:lnTo>
                  <a:lnTo>
                    <a:pt x="7" y="12"/>
                  </a:lnTo>
                  <a:lnTo>
                    <a:pt x="7" y="12"/>
                  </a:lnTo>
                  <a:lnTo>
                    <a:pt x="7" y="14"/>
                  </a:lnTo>
                  <a:lnTo>
                    <a:pt x="6" y="16"/>
                  </a:lnTo>
                  <a:lnTo>
                    <a:pt x="4" y="17"/>
                  </a:lnTo>
                  <a:lnTo>
                    <a:pt x="4" y="18"/>
                  </a:lnTo>
                  <a:lnTo>
                    <a:pt x="5" y="18"/>
                  </a:lnTo>
                  <a:lnTo>
                    <a:pt x="5" y="18"/>
                  </a:lnTo>
                  <a:lnTo>
                    <a:pt x="7" y="17"/>
                  </a:lnTo>
                  <a:lnTo>
                    <a:pt x="7" y="17"/>
                  </a:lnTo>
                  <a:lnTo>
                    <a:pt x="7" y="19"/>
                  </a:lnTo>
                  <a:lnTo>
                    <a:pt x="7" y="21"/>
                  </a:lnTo>
                  <a:lnTo>
                    <a:pt x="6" y="21"/>
                  </a:lnTo>
                  <a:lnTo>
                    <a:pt x="5" y="19"/>
                  </a:lnTo>
                  <a:lnTo>
                    <a:pt x="3" y="19"/>
                  </a:lnTo>
                  <a:lnTo>
                    <a:pt x="2" y="19"/>
                  </a:lnTo>
                  <a:lnTo>
                    <a:pt x="1" y="21"/>
                  </a:lnTo>
                  <a:lnTo>
                    <a:pt x="1" y="21"/>
                  </a:lnTo>
                  <a:lnTo>
                    <a:pt x="1" y="22"/>
                  </a:lnTo>
                  <a:lnTo>
                    <a:pt x="3" y="21"/>
                  </a:lnTo>
                  <a:lnTo>
                    <a:pt x="4" y="20"/>
                  </a:lnTo>
                  <a:lnTo>
                    <a:pt x="5" y="21"/>
                  </a:lnTo>
                  <a:lnTo>
                    <a:pt x="3" y="23"/>
                  </a:lnTo>
                  <a:lnTo>
                    <a:pt x="1" y="25"/>
                  </a:lnTo>
                  <a:lnTo>
                    <a:pt x="1" y="26"/>
                  </a:lnTo>
                  <a:lnTo>
                    <a:pt x="0" y="28"/>
                  </a:lnTo>
                  <a:lnTo>
                    <a:pt x="1" y="28"/>
                  </a:lnTo>
                  <a:lnTo>
                    <a:pt x="2" y="28"/>
                  </a:lnTo>
                  <a:lnTo>
                    <a:pt x="3" y="28"/>
                  </a:lnTo>
                  <a:lnTo>
                    <a:pt x="2" y="29"/>
                  </a:lnTo>
                  <a:lnTo>
                    <a:pt x="0" y="30"/>
                  </a:lnTo>
                  <a:lnTo>
                    <a:pt x="1" y="32"/>
                  </a:lnTo>
                  <a:lnTo>
                    <a:pt x="3" y="34"/>
                  </a:lnTo>
                  <a:lnTo>
                    <a:pt x="5" y="34"/>
                  </a:lnTo>
                  <a:lnTo>
                    <a:pt x="5" y="35"/>
                  </a:lnTo>
                  <a:lnTo>
                    <a:pt x="7" y="35"/>
                  </a:lnTo>
                  <a:lnTo>
                    <a:pt x="8" y="34"/>
                  </a:lnTo>
                  <a:lnTo>
                    <a:pt x="9" y="32"/>
                  </a:lnTo>
                  <a:lnTo>
                    <a:pt x="10" y="31"/>
                  </a:lnTo>
                  <a:lnTo>
                    <a:pt x="11" y="30"/>
                  </a:lnTo>
                  <a:lnTo>
                    <a:pt x="12" y="28"/>
                  </a:lnTo>
                  <a:lnTo>
                    <a:pt x="15" y="27"/>
                  </a:lnTo>
                  <a:lnTo>
                    <a:pt x="16" y="27"/>
                  </a:lnTo>
                  <a:lnTo>
                    <a:pt x="18" y="27"/>
                  </a:lnTo>
                  <a:lnTo>
                    <a:pt x="20" y="25"/>
                  </a:lnTo>
                  <a:lnTo>
                    <a:pt x="21" y="25"/>
                  </a:lnTo>
                  <a:lnTo>
                    <a:pt x="22" y="24"/>
                  </a:lnTo>
                  <a:lnTo>
                    <a:pt x="23" y="23"/>
                  </a:lnTo>
                  <a:lnTo>
                    <a:pt x="24" y="23"/>
                  </a:lnTo>
                  <a:lnTo>
                    <a:pt x="24" y="23"/>
                  </a:lnTo>
                  <a:lnTo>
                    <a:pt x="26" y="23"/>
                  </a:lnTo>
                  <a:lnTo>
                    <a:pt x="28" y="23"/>
                  </a:lnTo>
                  <a:lnTo>
                    <a:pt x="30" y="22"/>
                  </a:lnTo>
                  <a:lnTo>
                    <a:pt x="31" y="21"/>
                  </a:lnTo>
                  <a:lnTo>
                    <a:pt x="32" y="21"/>
                  </a:lnTo>
                  <a:lnTo>
                    <a:pt x="33" y="21"/>
                  </a:lnTo>
                  <a:lnTo>
                    <a:pt x="33" y="20"/>
                  </a:lnTo>
                  <a:lnTo>
                    <a:pt x="32" y="20"/>
                  </a:lnTo>
                  <a:lnTo>
                    <a:pt x="31" y="20"/>
                  </a:lnTo>
                  <a:lnTo>
                    <a:pt x="29" y="21"/>
                  </a:lnTo>
                  <a:lnTo>
                    <a:pt x="28" y="21"/>
                  </a:lnTo>
                  <a:lnTo>
                    <a:pt x="28" y="19"/>
                  </a:lnTo>
                  <a:lnTo>
                    <a:pt x="29" y="19"/>
                  </a:lnTo>
                  <a:lnTo>
                    <a:pt x="29" y="19"/>
                  </a:lnTo>
                  <a:lnTo>
                    <a:pt x="29" y="18"/>
                  </a:lnTo>
                  <a:lnTo>
                    <a:pt x="30" y="18"/>
                  </a:lnTo>
                  <a:lnTo>
                    <a:pt x="32" y="19"/>
                  </a:lnTo>
                  <a:lnTo>
                    <a:pt x="33" y="19"/>
                  </a:lnTo>
                  <a:lnTo>
                    <a:pt x="34" y="19"/>
                  </a:lnTo>
                  <a:lnTo>
                    <a:pt x="35" y="19"/>
                  </a:lnTo>
                  <a:lnTo>
                    <a:pt x="35" y="19"/>
                  </a:lnTo>
                  <a:lnTo>
                    <a:pt x="34" y="18"/>
                  </a:lnTo>
                  <a:lnTo>
                    <a:pt x="33" y="17"/>
                  </a:lnTo>
                  <a:lnTo>
                    <a:pt x="33" y="17"/>
                  </a:lnTo>
                  <a:lnTo>
                    <a:pt x="31" y="17"/>
                  </a:lnTo>
                  <a:lnTo>
                    <a:pt x="31" y="16"/>
                  </a:lnTo>
                  <a:lnTo>
                    <a:pt x="33" y="15"/>
                  </a:lnTo>
                  <a:lnTo>
                    <a:pt x="33" y="15"/>
                  </a:lnTo>
                  <a:lnTo>
                    <a:pt x="34" y="15"/>
                  </a:lnTo>
                  <a:lnTo>
                    <a:pt x="35" y="15"/>
                  </a:lnTo>
                  <a:lnTo>
                    <a:pt x="35" y="16"/>
                  </a:lnTo>
                  <a:lnTo>
                    <a:pt x="37" y="16"/>
                  </a:lnTo>
                  <a:lnTo>
                    <a:pt x="38" y="16"/>
                  </a:lnTo>
                  <a:lnTo>
                    <a:pt x="37" y="15"/>
                  </a:lnTo>
                  <a:lnTo>
                    <a:pt x="37" y="14"/>
                  </a:lnTo>
                  <a:lnTo>
                    <a:pt x="37" y="14"/>
                  </a:lnTo>
                  <a:lnTo>
                    <a:pt x="38" y="14"/>
                  </a:lnTo>
                  <a:lnTo>
                    <a:pt x="38" y="13"/>
                  </a:lnTo>
                  <a:lnTo>
                    <a:pt x="38" y="12"/>
                  </a:lnTo>
                  <a:lnTo>
                    <a:pt x="39" y="12"/>
                  </a:lnTo>
                  <a:lnTo>
                    <a:pt x="39" y="13"/>
                  </a:lnTo>
                  <a:lnTo>
                    <a:pt x="39" y="13"/>
                  </a:lnTo>
                  <a:lnTo>
                    <a:pt x="40" y="12"/>
                  </a:lnTo>
                  <a:lnTo>
                    <a:pt x="40" y="12"/>
                  </a:lnTo>
                  <a:lnTo>
                    <a:pt x="40" y="11"/>
                  </a:lnTo>
                  <a:lnTo>
                    <a:pt x="40" y="11"/>
                  </a:lnTo>
                  <a:lnTo>
                    <a:pt x="41" y="11"/>
                  </a:lnTo>
                  <a:lnTo>
                    <a:pt x="42" y="11"/>
                  </a:lnTo>
                  <a:lnTo>
                    <a:pt x="42" y="10"/>
                  </a:lnTo>
                  <a:lnTo>
                    <a:pt x="42" y="9"/>
                  </a:lnTo>
                  <a:lnTo>
                    <a:pt x="42" y="8"/>
                  </a:lnTo>
                  <a:lnTo>
                    <a:pt x="43" y="7"/>
                  </a:lnTo>
                  <a:lnTo>
                    <a:pt x="45" y="7"/>
                  </a:lnTo>
                  <a:lnTo>
                    <a:pt x="46" y="6"/>
                  </a:lnTo>
                  <a:lnTo>
                    <a:pt x="47" y="6"/>
                  </a:lnTo>
                  <a:lnTo>
                    <a:pt x="46" y="6"/>
                  </a:lnTo>
                  <a:lnTo>
                    <a:pt x="45" y="6"/>
                  </a:lnTo>
                  <a:lnTo>
                    <a:pt x="45" y="5"/>
                  </a:lnTo>
                  <a:lnTo>
                    <a:pt x="46" y="5"/>
                  </a:lnTo>
                  <a:lnTo>
                    <a:pt x="47" y="5"/>
                  </a:lnTo>
                  <a:lnTo>
                    <a:pt x="48" y="5"/>
                  </a:lnTo>
                  <a:lnTo>
                    <a:pt x="50" y="4"/>
                  </a:lnTo>
                  <a:lnTo>
                    <a:pt x="51" y="4"/>
                  </a:lnTo>
                  <a:lnTo>
                    <a:pt x="51" y="3"/>
                  </a:lnTo>
                  <a:lnTo>
                    <a:pt x="50" y="3"/>
                  </a:lnTo>
                  <a:lnTo>
                    <a:pt x="50" y="3"/>
                  </a:lnTo>
                  <a:lnTo>
                    <a:pt x="48" y="3"/>
                  </a:lnTo>
                  <a:lnTo>
                    <a:pt x="46" y="3"/>
                  </a:lnTo>
                  <a:lnTo>
                    <a:pt x="45" y="4"/>
                  </a:lnTo>
                  <a:lnTo>
                    <a:pt x="44" y="5"/>
                  </a:lnTo>
                  <a:lnTo>
                    <a:pt x="41" y="6"/>
                  </a:lnTo>
                  <a:lnTo>
                    <a:pt x="41" y="5"/>
                  </a:lnTo>
                  <a:lnTo>
                    <a:pt x="41" y="4"/>
                  </a:lnTo>
                  <a:lnTo>
                    <a:pt x="43" y="4"/>
                  </a:lnTo>
                  <a:lnTo>
                    <a:pt x="44" y="4"/>
                  </a:lnTo>
                  <a:lnTo>
                    <a:pt x="45" y="3"/>
                  </a:lnTo>
                  <a:lnTo>
                    <a:pt x="45" y="3"/>
                  </a:lnTo>
                  <a:lnTo>
                    <a:pt x="44" y="2"/>
                  </a:lnTo>
                  <a:lnTo>
                    <a:pt x="46" y="2"/>
                  </a:lnTo>
                  <a:lnTo>
                    <a:pt x="47" y="3"/>
                  </a:lnTo>
                  <a:lnTo>
                    <a:pt x="48" y="2"/>
                  </a:lnTo>
                  <a:lnTo>
                    <a:pt x="48" y="1"/>
                  </a:lnTo>
                  <a:lnTo>
                    <a:pt x="47" y="1"/>
                  </a:lnTo>
                  <a:lnTo>
                    <a:pt x="47" y="1"/>
                  </a:lnTo>
                  <a:lnTo>
                    <a:pt x="46" y="1"/>
                  </a:lnTo>
                  <a:lnTo>
                    <a:pt x="46" y="0"/>
                  </a:ln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1" name="Freeform 69">
              <a:extLst>
                <a:ext uri="{FF2B5EF4-FFF2-40B4-BE49-F238E27FC236}">
                  <a16:creationId xmlns:a16="http://schemas.microsoft.com/office/drawing/2014/main" id="{2B60BDCB-5FAA-049C-F160-5A342F6765C1}"/>
                </a:ext>
              </a:extLst>
            </p:cNvPr>
            <p:cNvSpPr>
              <a:spLocks noEditPoints="1"/>
            </p:cNvSpPr>
            <p:nvPr/>
          </p:nvSpPr>
          <p:spPr bwMode="auto">
            <a:xfrm>
              <a:off x="3775" y="2053"/>
              <a:ext cx="51" cy="35"/>
            </a:xfrm>
            <a:custGeom>
              <a:avLst/>
              <a:gdLst>
                <a:gd name="T0" fmla="*/ 37 w 51"/>
                <a:gd name="T1" fmla="*/ 2 h 35"/>
                <a:gd name="T2" fmla="*/ 46 w 51"/>
                <a:gd name="T3" fmla="*/ 0 h 35"/>
                <a:gd name="T4" fmla="*/ 41 w 51"/>
                <a:gd name="T5" fmla="*/ 1 h 35"/>
                <a:gd name="T6" fmla="*/ 38 w 51"/>
                <a:gd name="T7" fmla="*/ 1 h 35"/>
                <a:gd name="T8" fmla="*/ 34 w 51"/>
                <a:gd name="T9" fmla="*/ 1 h 35"/>
                <a:gd name="T10" fmla="*/ 31 w 51"/>
                <a:gd name="T11" fmla="*/ 3 h 35"/>
                <a:gd name="T12" fmla="*/ 29 w 51"/>
                <a:gd name="T13" fmla="*/ 2 h 35"/>
                <a:gd name="T14" fmla="*/ 26 w 51"/>
                <a:gd name="T15" fmla="*/ 2 h 35"/>
                <a:gd name="T16" fmla="*/ 19 w 51"/>
                <a:gd name="T17" fmla="*/ 3 h 35"/>
                <a:gd name="T18" fmla="*/ 14 w 51"/>
                <a:gd name="T19" fmla="*/ 4 h 35"/>
                <a:gd name="T20" fmla="*/ 10 w 51"/>
                <a:gd name="T21" fmla="*/ 7 h 35"/>
                <a:gd name="T22" fmla="*/ 3 w 51"/>
                <a:gd name="T23" fmla="*/ 8 h 35"/>
                <a:gd name="T24" fmla="*/ 5 w 51"/>
                <a:gd name="T25" fmla="*/ 9 h 35"/>
                <a:gd name="T26" fmla="*/ 1 w 51"/>
                <a:gd name="T27" fmla="*/ 10 h 35"/>
                <a:gd name="T28" fmla="*/ 3 w 51"/>
                <a:gd name="T29" fmla="*/ 12 h 35"/>
                <a:gd name="T30" fmla="*/ 7 w 51"/>
                <a:gd name="T31" fmla="*/ 11 h 35"/>
                <a:gd name="T32" fmla="*/ 6 w 51"/>
                <a:gd name="T33" fmla="*/ 16 h 35"/>
                <a:gd name="T34" fmla="*/ 5 w 51"/>
                <a:gd name="T35" fmla="*/ 18 h 35"/>
                <a:gd name="T36" fmla="*/ 7 w 51"/>
                <a:gd name="T37" fmla="*/ 21 h 35"/>
                <a:gd name="T38" fmla="*/ 2 w 51"/>
                <a:gd name="T39" fmla="*/ 19 h 35"/>
                <a:gd name="T40" fmla="*/ 3 w 51"/>
                <a:gd name="T41" fmla="*/ 21 h 35"/>
                <a:gd name="T42" fmla="*/ 1 w 51"/>
                <a:gd name="T43" fmla="*/ 25 h 35"/>
                <a:gd name="T44" fmla="*/ 2 w 51"/>
                <a:gd name="T45" fmla="*/ 28 h 35"/>
                <a:gd name="T46" fmla="*/ 1 w 51"/>
                <a:gd name="T47" fmla="*/ 32 h 35"/>
                <a:gd name="T48" fmla="*/ 7 w 51"/>
                <a:gd name="T49" fmla="*/ 35 h 35"/>
                <a:gd name="T50" fmla="*/ 11 w 51"/>
                <a:gd name="T51" fmla="*/ 30 h 35"/>
                <a:gd name="T52" fmla="*/ 18 w 51"/>
                <a:gd name="T53" fmla="*/ 27 h 35"/>
                <a:gd name="T54" fmla="*/ 23 w 51"/>
                <a:gd name="T55" fmla="*/ 23 h 35"/>
                <a:gd name="T56" fmla="*/ 28 w 51"/>
                <a:gd name="T57" fmla="*/ 23 h 35"/>
                <a:gd name="T58" fmla="*/ 33 w 51"/>
                <a:gd name="T59" fmla="*/ 21 h 35"/>
                <a:gd name="T60" fmla="*/ 29 w 51"/>
                <a:gd name="T61" fmla="*/ 21 h 35"/>
                <a:gd name="T62" fmla="*/ 29 w 51"/>
                <a:gd name="T63" fmla="*/ 19 h 35"/>
                <a:gd name="T64" fmla="*/ 33 w 51"/>
                <a:gd name="T65" fmla="*/ 19 h 35"/>
                <a:gd name="T66" fmla="*/ 34 w 51"/>
                <a:gd name="T67" fmla="*/ 18 h 35"/>
                <a:gd name="T68" fmla="*/ 31 w 51"/>
                <a:gd name="T69" fmla="*/ 16 h 35"/>
                <a:gd name="T70" fmla="*/ 35 w 51"/>
                <a:gd name="T71" fmla="*/ 15 h 35"/>
                <a:gd name="T72" fmla="*/ 37 w 51"/>
                <a:gd name="T73" fmla="*/ 15 h 35"/>
                <a:gd name="T74" fmla="*/ 38 w 51"/>
                <a:gd name="T75" fmla="*/ 13 h 35"/>
                <a:gd name="T76" fmla="*/ 39 w 51"/>
                <a:gd name="T77" fmla="*/ 13 h 35"/>
                <a:gd name="T78" fmla="*/ 40 w 51"/>
                <a:gd name="T79" fmla="*/ 11 h 35"/>
                <a:gd name="T80" fmla="*/ 42 w 51"/>
                <a:gd name="T81" fmla="*/ 9 h 35"/>
                <a:gd name="T82" fmla="*/ 46 w 51"/>
                <a:gd name="T83" fmla="*/ 6 h 35"/>
                <a:gd name="T84" fmla="*/ 45 w 51"/>
                <a:gd name="T85" fmla="*/ 5 h 35"/>
                <a:gd name="T86" fmla="*/ 50 w 51"/>
                <a:gd name="T87" fmla="*/ 4 h 35"/>
                <a:gd name="T88" fmla="*/ 50 w 51"/>
                <a:gd name="T89" fmla="*/ 3 h 35"/>
                <a:gd name="T90" fmla="*/ 44 w 51"/>
                <a:gd name="T91" fmla="*/ 5 h 35"/>
                <a:gd name="T92" fmla="*/ 43 w 51"/>
                <a:gd name="T93" fmla="*/ 4 h 35"/>
                <a:gd name="T94" fmla="*/ 44 w 51"/>
                <a:gd name="T95" fmla="*/ 2 h 35"/>
                <a:gd name="T96" fmla="*/ 48 w 51"/>
                <a:gd name="T97" fmla="*/ 1 h 35"/>
                <a:gd name="T98" fmla="*/ 46 w 51"/>
                <a:gd name="T9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 h="35">
                  <a:moveTo>
                    <a:pt x="36" y="3"/>
                  </a:moveTo>
                  <a:lnTo>
                    <a:pt x="35" y="3"/>
                  </a:lnTo>
                  <a:lnTo>
                    <a:pt x="35" y="3"/>
                  </a:lnTo>
                  <a:lnTo>
                    <a:pt x="37" y="2"/>
                  </a:lnTo>
                  <a:lnTo>
                    <a:pt x="39" y="2"/>
                  </a:lnTo>
                  <a:lnTo>
                    <a:pt x="39" y="3"/>
                  </a:lnTo>
                  <a:lnTo>
                    <a:pt x="36" y="3"/>
                  </a:lnTo>
                  <a:moveTo>
                    <a:pt x="46" y="0"/>
                  </a:moveTo>
                  <a:lnTo>
                    <a:pt x="44" y="0"/>
                  </a:lnTo>
                  <a:lnTo>
                    <a:pt x="44" y="1"/>
                  </a:lnTo>
                  <a:lnTo>
                    <a:pt x="42" y="1"/>
                  </a:lnTo>
                  <a:lnTo>
                    <a:pt x="41" y="1"/>
                  </a:lnTo>
                  <a:lnTo>
                    <a:pt x="39" y="1"/>
                  </a:lnTo>
                  <a:lnTo>
                    <a:pt x="39" y="0"/>
                  </a:lnTo>
                  <a:lnTo>
                    <a:pt x="39" y="1"/>
                  </a:lnTo>
                  <a:lnTo>
                    <a:pt x="38" y="1"/>
                  </a:lnTo>
                  <a:lnTo>
                    <a:pt x="36" y="1"/>
                  </a:lnTo>
                  <a:lnTo>
                    <a:pt x="35" y="1"/>
                  </a:lnTo>
                  <a:lnTo>
                    <a:pt x="35" y="1"/>
                  </a:lnTo>
                  <a:lnTo>
                    <a:pt x="34" y="1"/>
                  </a:lnTo>
                  <a:lnTo>
                    <a:pt x="33" y="2"/>
                  </a:lnTo>
                  <a:lnTo>
                    <a:pt x="32" y="2"/>
                  </a:lnTo>
                  <a:lnTo>
                    <a:pt x="31" y="3"/>
                  </a:lnTo>
                  <a:lnTo>
                    <a:pt x="31" y="3"/>
                  </a:lnTo>
                  <a:lnTo>
                    <a:pt x="31" y="3"/>
                  </a:lnTo>
                  <a:lnTo>
                    <a:pt x="31" y="2"/>
                  </a:lnTo>
                  <a:lnTo>
                    <a:pt x="30" y="2"/>
                  </a:lnTo>
                  <a:lnTo>
                    <a:pt x="29" y="2"/>
                  </a:lnTo>
                  <a:lnTo>
                    <a:pt x="27" y="3"/>
                  </a:lnTo>
                  <a:lnTo>
                    <a:pt x="24" y="3"/>
                  </a:lnTo>
                  <a:lnTo>
                    <a:pt x="24" y="3"/>
                  </a:lnTo>
                  <a:lnTo>
                    <a:pt x="26" y="2"/>
                  </a:lnTo>
                  <a:lnTo>
                    <a:pt x="25" y="1"/>
                  </a:lnTo>
                  <a:lnTo>
                    <a:pt x="24" y="2"/>
                  </a:lnTo>
                  <a:lnTo>
                    <a:pt x="22" y="3"/>
                  </a:lnTo>
                  <a:lnTo>
                    <a:pt x="19" y="3"/>
                  </a:lnTo>
                  <a:lnTo>
                    <a:pt x="18" y="3"/>
                  </a:lnTo>
                  <a:lnTo>
                    <a:pt x="17" y="4"/>
                  </a:lnTo>
                  <a:lnTo>
                    <a:pt x="16" y="4"/>
                  </a:lnTo>
                  <a:lnTo>
                    <a:pt x="14" y="4"/>
                  </a:lnTo>
                  <a:lnTo>
                    <a:pt x="12" y="4"/>
                  </a:lnTo>
                  <a:lnTo>
                    <a:pt x="11" y="5"/>
                  </a:lnTo>
                  <a:lnTo>
                    <a:pt x="11" y="6"/>
                  </a:lnTo>
                  <a:lnTo>
                    <a:pt x="10" y="7"/>
                  </a:lnTo>
                  <a:lnTo>
                    <a:pt x="8" y="7"/>
                  </a:lnTo>
                  <a:lnTo>
                    <a:pt x="6" y="8"/>
                  </a:lnTo>
                  <a:lnTo>
                    <a:pt x="3" y="7"/>
                  </a:lnTo>
                  <a:lnTo>
                    <a:pt x="3" y="8"/>
                  </a:lnTo>
                  <a:lnTo>
                    <a:pt x="2" y="8"/>
                  </a:lnTo>
                  <a:lnTo>
                    <a:pt x="3" y="9"/>
                  </a:lnTo>
                  <a:lnTo>
                    <a:pt x="5" y="9"/>
                  </a:lnTo>
                  <a:lnTo>
                    <a:pt x="5" y="9"/>
                  </a:lnTo>
                  <a:lnTo>
                    <a:pt x="5" y="10"/>
                  </a:lnTo>
                  <a:lnTo>
                    <a:pt x="4" y="10"/>
                  </a:lnTo>
                  <a:lnTo>
                    <a:pt x="3" y="10"/>
                  </a:lnTo>
                  <a:lnTo>
                    <a:pt x="1" y="10"/>
                  </a:lnTo>
                  <a:lnTo>
                    <a:pt x="1" y="10"/>
                  </a:lnTo>
                  <a:lnTo>
                    <a:pt x="0" y="11"/>
                  </a:lnTo>
                  <a:lnTo>
                    <a:pt x="1" y="12"/>
                  </a:lnTo>
                  <a:lnTo>
                    <a:pt x="3" y="12"/>
                  </a:lnTo>
                  <a:lnTo>
                    <a:pt x="4" y="11"/>
                  </a:lnTo>
                  <a:lnTo>
                    <a:pt x="5" y="11"/>
                  </a:lnTo>
                  <a:lnTo>
                    <a:pt x="6" y="11"/>
                  </a:lnTo>
                  <a:lnTo>
                    <a:pt x="7" y="11"/>
                  </a:lnTo>
                  <a:lnTo>
                    <a:pt x="7" y="12"/>
                  </a:lnTo>
                  <a:lnTo>
                    <a:pt x="7" y="12"/>
                  </a:lnTo>
                  <a:lnTo>
                    <a:pt x="7" y="14"/>
                  </a:lnTo>
                  <a:lnTo>
                    <a:pt x="6" y="16"/>
                  </a:lnTo>
                  <a:lnTo>
                    <a:pt x="4" y="17"/>
                  </a:lnTo>
                  <a:lnTo>
                    <a:pt x="4" y="18"/>
                  </a:lnTo>
                  <a:lnTo>
                    <a:pt x="5" y="18"/>
                  </a:lnTo>
                  <a:lnTo>
                    <a:pt x="5" y="18"/>
                  </a:lnTo>
                  <a:lnTo>
                    <a:pt x="7" y="17"/>
                  </a:lnTo>
                  <a:lnTo>
                    <a:pt x="7" y="17"/>
                  </a:lnTo>
                  <a:lnTo>
                    <a:pt x="7" y="19"/>
                  </a:lnTo>
                  <a:lnTo>
                    <a:pt x="7" y="21"/>
                  </a:lnTo>
                  <a:lnTo>
                    <a:pt x="6" y="21"/>
                  </a:lnTo>
                  <a:lnTo>
                    <a:pt x="5" y="19"/>
                  </a:lnTo>
                  <a:lnTo>
                    <a:pt x="3" y="19"/>
                  </a:lnTo>
                  <a:lnTo>
                    <a:pt x="2" y="19"/>
                  </a:lnTo>
                  <a:lnTo>
                    <a:pt x="1" y="21"/>
                  </a:lnTo>
                  <a:lnTo>
                    <a:pt x="1" y="21"/>
                  </a:lnTo>
                  <a:lnTo>
                    <a:pt x="1" y="22"/>
                  </a:lnTo>
                  <a:lnTo>
                    <a:pt x="3" y="21"/>
                  </a:lnTo>
                  <a:lnTo>
                    <a:pt x="4" y="20"/>
                  </a:lnTo>
                  <a:lnTo>
                    <a:pt x="5" y="21"/>
                  </a:lnTo>
                  <a:lnTo>
                    <a:pt x="3" y="23"/>
                  </a:lnTo>
                  <a:lnTo>
                    <a:pt x="1" y="25"/>
                  </a:lnTo>
                  <a:lnTo>
                    <a:pt x="1" y="26"/>
                  </a:lnTo>
                  <a:lnTo>
                    <a:pt x="0" y="28"/>
                  </a:lnTo>
                  <a:lnTo>
                    <a:pt x="1" y="28"/>
                  </a:lnTo>
                  <a:lnTo>
                    <a:pt x="2" y="28"/>
                  </a:lnTo>
                  <a:lnTo>
                    <a:pt x="3" y="28"/>
                  </a:lnTo>
                  <a:lnTo>
                    <a:pt x="2" y="29"/>
                  </a:lnTo>
                  <a:lnTo>
                    <a:pt x="0" y="30"/>
                  </a:lnTo>
                  <a:lnTo>
                    <a:pt x="1" y="32"/>
                  </a:lnTo>
                  <a:lnTo>
                    <a:pt x="3" y="34"/>
                  </a:lnTo>
                  <a:lnTo>
                    <a:pt x="5" y="34"/>
                  </a:lnTo>
                  <a:lnTo>
                    <a:pt x="5" y="35"/>
                  </a:lnTo>
                  <a:lnTo>
                    <a:pt x="7" y="35"/>
                  </a:lnTo>
                  <a:lnTo>
                    <a:pt x="8" y="34"/>
                  </a:lnTo>
                  <a:lnTo>
                    <a:pt x="9" y="32"/>
                  </a:lnTo>
                  <a:lnTo>
                    <a:pt x="10" y="31"/>
                  </a:lnTo>
                  <a:lnTo>
                    <a:pt x="11" y="30"/>
                  </a:lnTo>
                  <a:lnTo>
                    <a:pt x="12" y="28"/>
                  </a:lnTo>
                  <a:lnTo>
                    <a:pt x="15" y="27"/>
                  </a:lnTo>
                  <a:lnTo>
                    <a:pt x="16" y="27"/>
                  </a:lnTo>
                  <a:lnTo>
                    <a:pt x="18" y="27"/>
                  </a:lnTo>
                  <a:lnTo>
                    <a:pt x="20" y="25"/>
                  </a:lnTo>
                  <a:lnTo>
                    <a:pt x="21" y="25"/>
                  </a:lnTo>
                  <a:lnTo>
                    <a:pt x="22" y="24"/>
                  </a:lnTo>
                  <a:lnTo>
                    <a:pt x="23" y="23"/>
                  </a:lnTo>
                  <a:lnTo>
                    <a:pt x="24" y="23"/>
                  </a:lnTo>
                  <a:lnTo>
                    <a:pt x="24" y="23"/>
                  </a:lnTo>
                  <a:lnTo>
                    <a:pt x="26" y="23"/>
                  </a:lnTo>
                  <a:lnTo>
                    <a:pt x="28" y="23"/>
                  </a:lnTo>
                  <a:lnTo>
                    <a:pt x="30" y="22"/>
                  </a:lnTo>
                  <a:lnTo>
                    <a:pt x="31" y="21"/>
                  </a:lnTo>
                  <a:lnTo>
                    <a:pt x="32" y="21"/>
                  </a:lnTo>
                  <a:lnTo>
                    <a:pt x="33" y="21"/>
                  </a:lnTo>
                  <a:lnTo>
                    <a:pt x="33" y="20"/>
                  </a:lnTo>
                  <a:lnTo>
                    <a:pt x="32" y="20"/>
                  </a:lnTo>
                  <a:lnTo>
                    <a:pt x="31" y="20"/>
                  </a:lnTo>
                  <a:lnTo>
                    <a:pt x="29" y="21"/>
                  </a:lnTo>
                  <a:lnTo>
                    <a:pt x="28" y="21"/>
                  </a:lnTo>
                  <a:lnTo>
                    <a:pt x="28" y="19"/>
                  </a:lnTo>
                  <a:lnTo>
                    <a:pt x="29" y="19"/>
                  </a:lnTo>
                  <a:lnTo>
                    <a:pt x="29" y="19"/>
                  </a:lnTo>
                  <a:lnTo>
                    <a:pt x="29" y="18"/>
                  </a:lnTo>
                  <a:lnTo>
                    <a:pt x="30" y="18"/>
                  </a:lnTo>
                  <a:lnTo>
                    <a:pt x="32" y="19"/>
                  </a:lnTo>
                  <a:lnTo>
                    <a:pt x="33" y="19"/>
                  </a:lnTo>
                  <a:lnTo>
                    <a:pt x="34" y="19"/>
                  </a:lnTo>
                  <a:lnTo>
                    <a:pt x="35" y="19"/>
                  </a:lnTo>
                  <a:lnTo>
                    <a:pt x="35" y="19"/>
                  </a:lnTo>
                  <a:lnTo>
                    <a:pt x="34" y="18"/>
                  </a:lnTo>
                  <a:lnTo>
                    <a:pt x="33" y="17"/>
                  </a:lnTo>
                  <a:lnTo>
                    <a:pt x="33" y="17"/>
                  </a:lnTo>
                  <a:lnTo>
                    <a:pt x="31" y="17"/>
                  </a:lnTo>
                  <a:lnTo>
                    <a:pt x="31" y="16"/>
                  </a:lnTo>
                  <a:lnTo>
                    <a:pt x="33" y="15"/>
                  </a:lnTo>
                  <a:lnTo>
                    <a:pt x="33" y="15"/>
                  </a:lnTo>
                  <a:lnTo>
                    <a:pt x="34" y="15"/>
                  </a:lnTo>
                  <a:lnTo>
                    <a:pt x="35" y="15"/>
                  </a:lnTo>
                  <a:lnTo>
                    <a:pt x="35" y="16"/>
                  </a:lnTo>
                  <a:lnTo>
                    <a:pt x="37" y="16"/>
                  </a:lnTo>
                  <a:lnTo>
                    <a:pt x="38" y="16"/>
                  </a:lnTo>
                  <a:lnTo>
                    <a:pt x="37" y="15"/>
                  </a:lnTo>
                  <a:lnTo>
                    <a:pt x="37" y="14"/>
                  </a:lnTo>
                  <a:lnTo>
                    <a:pt x="37" y="14"/>
                  </a:lnTo>
                  <a:lnTo>
                    <a:pt x="38" y="14"/>
                  </a:lnTo>
                  <a:lnTo>
                    <a:pt x="38" y="13"/>
                  </a:lnTo>
                  <a:lnTo>
                    <a:pt x="38" y="12"/>
                  </a:lnTo>
                  <a:lnTo>
                    <a:pt x="39" y="12"/>
                  </a:lnTo>
                  <a:lnTo>
                    <a:pt x="39" y="13"/>
                  </a:lnTo>
                  <a:lnTo>
                    <a:pt x="39" y="13"/>
                  </a:lnTo>
                  <a:lnTo>
                    <a:pt x="40" y="12"/>
                  </a:lnTo>
                  <a:lnTo>
                    <a:pt x="40" y="12"/>
                  </a:lnTo>
                  <a:lnTo>
                    <a:pt x="40" y="11"/>
                  </a:lnTo>
                  <a:lnTo>
                    <a:pt x="40" y="11"/>
                  </a:lnTo>
                  <a:lnTo>
                    <a:pt x="41" y="11"/>
                  </a:lnTo>
                  <a:lnTo>
                    <a:pt x="42" y="11"/>
                  </a:lnTo>
                  <a:lnTo>
                    <a:pt x="42" y="10"/>
                  </a:lnTo>
                  <a:lnTo>
                    <a:pt x="42" y="9"/>
                  </a:lnTo>
                  <a:lnTo>
                    <a:pt x="42" y="8"/>
                  </a:lnTo>
                  <a:lnTo>
                    <a:pt x="43" y="7"/>
                  </a:lnTo>
                  <a:lnTo>
                    <a:pt x="45" y="7"/>
                  </a:lnTo>
                  <a:lnTo>
                    <a:pt x="46" y="6"/>
                  </a:lnTo>
                  <a:lnTo>
                    <a:pt x="47" y="6"/>
                  </a:lnTo>
                  <a:lnTo>
                    <a:pt x="46" y="6"/>
                  </a:lnTo>
                  <a:lnTo>
                    <a:pt x="45" y="6"/>
                  </a:lnTo>
                  <a:lnTo>
                    <a:pt x="45" y="5"/>
                  </a:lnTo>
                  <a:lnTo>
                    <a:pt x="46" y="5"/>
                  </a:lnTo>
                  <a:lnTo>
                    <a:pt x="47" y="5"/>
                  </a:lnTo>
                  <a:lnTo>
                    <a:pt x="48" y="5"/>
                  </a:lnTo>
                  <a:lnTo>
                    <a:pt x="50" y="4"/>
                  </a:lnTo>
                  <a:lnTo>
                    <a:pt x="51" y="4"/>
                  </a:lnTo>
                  <a:lnTo>
                    <a:pt x="51" y="3"/>
                  </a:lnTo>
                  <a:lnTo>
                    <a:pt x="50" y="3"/>
                  </a:lnTo>
                  <a:lnTo>
                    <a:pt x="50" y="3"/>
                  </a:lnTo>
                  <a:lnTo>
                    <a:pt x="48" y="3"/>
                  </a:lnTo>
                  <a:lnTo>
                    <a:pt x="46" y="3"/>
                  </a:lnTo>
                  <a:lnTo>
                    <a:pt x="45" y="4"/>
                  </a:lnTo>
                  <a:lnTo>
                    <a:pt x="44" y="5"/>
                  </a:lnTo>
                  <a:lnTo>
                    <a:pt x="41" y="6"/>
                  </a:lnTo>
                  <a:lnTo>
                    <a:pt x="41" y="5"/>
                  </a:lnTo>
                  <a:lnTo>
                    <a:pt x="41" y="4"/>
                  </a:lnTo>
                  <a:lnTo>
                    <a:pt x="43" y="4"/>
                  </a:lnTo>
                  <a:lnTo>
                    <a:pt x="44" y="4"/>
                  </a:lnTo>
                  <a:lnTo>
                    <a:pt x="45" y="3"/>
                  </a:lnTo>
                  <a:lnTo>
                    <a:pt x="45" y="3"/>
                  </a:lnTo>
                  <a:lnTo>
                    <a:pt x="44" y="2"/>
                  </a:lnTo>
                  <a:lnTo>
                    <a:pt x="46" y="2"/>
                  </a:lnTo>
                  <a:lnTo>
                    <a:pt x="47" y="3"/>
                  </a:lnTo>
                  <a:lnTo>
                    <a:pt x="48" y="2"/>
                  </a:lnTo>
                  <a:lnTo>
                    <a:pt x="48" y="1"/>
                  </a:lnTo>
                  <a:lnTo>
                    <a:pt x="47" y="1"/>
                  </a:lnTo>
                  <a:lnTo>
                    <a:pt x="47" y="1"/>
                  </a:lnTo>
                  <a:lnTo>
                    <a:pt x="46" y="1"/>
                  </a:lnTo>
                  <a:lnTo>
                    <a:pt x="46" y="0"/>
                  </a:lnTo>
                  <a:lnTo>
                    <a:pt x="4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2" name="Freeform 70">
              <a:extLst>
                <a:ext uri="{FF2B5EF4-FFF2-40B4-BE49-F238E27FC236}">
                  <a16:creationId xmlns:a16="http://schemas.microsoft.com/office/drawing/2014/main" id="{FD6376B1-F377-BBF5-69D5-18728D9916E3}"/>
                </a:ext>
              </a:extLst>
            </p:cNvPr>
            <p:cNvSpPr>
              <a:spLocks/>
            </p:cNvSpPr>
            <p:nvPr/>
          </p:nvSpPr>
          <p:spPr bwMode="auto">
            <a:xfrm>
              <a:off x="3810" y="2055"/>
              <a:ext cx="4" cy="1"/>
            </a:xfrm>
            <a:custGeom>
              <a:avLst/>
              <a:gdLst>
                <a:gd name="T0" fmla="*/ 2 w 4"/>
                <a:gd name="T1" fmla="*/ 0 h 1"/>
                <a:gd name="T2" fmla="*/ 0 w 4"/>
                <a:gd name="T3" fmla="*/ 1 h 1"/>
                <a:gd name="T4" fmla="*/ 0 w 4"/>
                <a:gd name="T5" fmla="*/ 1 h 1"/>
                <a:gd name="T6" fmla="*/ 1 w 4"/>
                <a:gd name="T7" fmla="*/ 1 h 1"/>
                <a:gd name="T8" fmla="*/ 4 w 4"/>
                <a:gd name="T9" fmla="*/ 1 h 1"/>
                <a:gd name="T10" fmla="*/ 4 w 4"/>
                <a:gd name="T11" fmla="*/ 0 h 1"/>
                <a:gd name="T12" fmla="*/ 2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2" y="0"/>
                  </a:moveTo>
                  <a:lnTo>
                    <a:pt x="0" y="1"/>
                  </a:lnTo>
                  <a:lnTo>
                    <a:pt x="0" y="1"/>
                  </a:lnTo>
                  <a:lnTo>
                    <a:pt x="1" y="1"/>
                  </a:lnTo>
                  <a:lnTo>
                    <a:pt x="4" y="1"/>
                  </a:lnTo>
                  <a:lnTo>
                    <a:pt x="4"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3" name="Freeform 71">
              <a:extLst>
                <a:ext uri="{FF2B5EF4-FFF2-40B4-BE49-F238E27FC236}">
                  <a16:creationId xmlns:a16="http://schemas.microsoft.com/office/drawing/2014/main" id="{E6762B73-05B7-2B85-71C8-793875D1D034}"/>
                </a:ext>
              </a:extLst>
            </p:cNvPr>
            <p:cNvSpPr>
              <a:spLocks/>
            </p:cNvSpPr>
            <p:nvPr/>
          </p:nvSpPr>
          <p:spPr bwMode="auto">
            <a:xfrm>
              <a:off x="3810" y="2055"/>
              <a:ext cx="4" cy="1"/>
            </a:xfrm>
            <a:custGeom>
              <a:avLst/>
              <a:gdLst>
                <a:gd name="T0" fmla="*/ 2 w 4"/>
                <a:gd name="T1" fmla="*/ 0 h 1"/>
                <a:gd name="T2" fmla="*/ 0 w 4"/>
                <a:gd name="T3" fmla="*/ 1 h 1"/>
                <a:gd name="T4" fmla="*/ 0 w 4"/>
                <a:gd name="T5" fmla="*/ 1 h 1"/>
                <a:gd name="T6" fmla="*/ 1 w 4"/>
                <a:gd name="T7" fmla="*/ 1 h 1"/>
                <a:gd name="T8" fmla="*/ 4 w 4"/>
                <a:gd name="T9" fmla="*/ 1 h 1"/>
                <a:gd name="T10" fmla="*/ 4 w 4"/>
                <a:gd name="T11" fmla="*/ 0 h 1"/>
                <a:gd name="T12" fmla="*/ 2 w 4"/>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2" y="0"/>
                  </a:moveTo>
                  <a:lnTo>
                    <a:pt x="0" y="1"/>
                  </a:lnTo>
                  <a:lnTo>
                    <a:pt x="0" y="1"/>
                  </a:lnTo>
                  <a:lnTo>
                    <a:pt x="1" y="1"/>
                  </a:lnTo>
                  <a:lnTo>
                    <a:pt x="4" y="1"/>
                  </a:lnTo>
                  <a:lnTo>
                    <a:pt x="4"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4" name="Freeform 72">
              <a:extLst>
                <a:ext uri="{FF2B5EF4-FFF2-40B4-BE49-F238E27FC236}">
                  <a16:creationId xmlns:a16="http://schemas.microsoft.com/office/drawing/2014/main" id="{9598DDE7-4227-252A-0BA2-9AC7908E5B37}"/>
                </a:ext>
              </a:extLst>
            </p:cNvPr>
            <p:cNvSpPr>
              <a:spLocks/>
            </p:cNvSpPr>
            <p:nvPr/>
          </p:nvSpPr>
          <p:spPr bwMode="auto">
            <a:xfrm>
              <a:off x="3761" y="2054"/>
              <a:ext cx="36" cy="9"/>
            </a:xfrm>
            <a:custGeom>
              <a:avLst/>
              <a:gdLst>
                <a:gd name="T0" fmla="*/ 31 w 36"/>
                <a:gd name="T1" fmla="*/ 0 h 9"/>
                <a:gd name="T2" fmla="*/ 25 w 36"/>
                <a:gd name="T3" fmla="*/ 0 h 9"/>
                <a:gd name="T4" fmla="*/ 23 w 36"/>
                <a:gd name="T5" fmla="*/ 0 h 9"/>
                <a:gd name="T6" fmla="*/ 22 w 36"/>
                <a:gd name="T7" fmla="*/ 0 h 9"/>
                <a:gd name="T8" fmla="*/ 19 w 36"/>
                <a:gd name="T9" fmla="*/ 1 h 9"/>
                <a:gd name="T10" fmla="*/ 17 w 36"/>
                <a:gd name="T11" fmla="*/ 2 h 9"/>
                <a:gd name="T12" fmla="*/ 17 w 36"/>
                <a:gd name="T13" fmla="*/ 2 h 9"/>
                <a:gd name="T14" fmla="*/ 20 w 36"/>
                <a:gd name="T15" fmla="*/ 2 h 9"/>
                <a:gd name="T16" fmla="*/ 23 w 36"/>
                <a:gd name="T17" fmla="*/ 2 h 9"/>
                <a:gd name="T18" fmla="*/ 21 w 36"/>
                <a:gd name="T19" fmla="*/ 3 h 9"/>
                <a:gd name="T20" fmla="*/ 17 w 36"/>
                <a:gd name="T21" fmla="*/ 3 h 9"/>
                <a:gd name="T22" fmla="*/ 15 w 36"/>
                <a:gd name="T23" fmla="*/ 4 h 9"/>
                <a:gd name="T24" fmla="*/ 15 w 36"/>
                <a:gd name="T25" fmla="*/ 3 h 9"/>
                <a:gd name="T26" fmla="*/ 13 w 36"/>
                <a:gd name="T27" fmla="*/ 4 h 9"/>
                <a:gd name="T28" fmla="*/ 10 w 36"/>
                <a:gd name="T29" fmla="*/ 5 h 9"/>
                <a:gd name="T30" fmla="*/ 8 w 36"/>
                <a:gd name="T31" fmla="*/ 6 h 9"/>
                <a:gd name="T32" fmla="*/ 6 w 36"/>
                <a:gd name="T33" fmla="*/ 7 h 9"/>
                <a:gd name="T34" fmla="*/ 4 w 36"/>
                <a:gd name="T35" fmla="*/ 7 h 9"/>
                <a:gd name="T36" fmla="*/ 5 w 36"/>
                <a:gd name="T37" fmla="*/ 6 h 9"/>
                <a:gd name="T38" fmla="*/ 9 w 36"/>
                <a:gd name="T39" fmla="*/ 5 h 9"/>
                <a:gd name="T40" fmla="*/ 12 w 36"/>
                <a:gd name="T41" fmla="*/ 2 h 9"/>
                <a:gd name="T42" fmla="*/ 12 w 36"/>
                <a:gd name="T43" fmla="*/ 2 h 9"/>
                <a:gd name="T44" fmla="*/ 10 w 36"/>
                <a:gd name="T45" fmla="*/ 3 h 9"/>
                <a:gd name="T46" fmla="*/ 8 w 36"/>
                <a:gd name="T47" fmla="*/ 4 h 9"/>
                <a:gd name="T48" fmla="*/ 4 w 36"/>
                <a:gd name="T49" fmla="*/ 5 h 9"/>
                <a:gd name="T50" fmla="*/ 1 w 36"/>
                <a:gd name="T51" fmla="*/ 7 h 9"/>
                <a:gd name="T52" fmla="*/ 0 w 36"/>
                <a:gd name="T53" fmla="*/ 8 h 9"/>
                <a:gd name="T54" fmla="*/ 0 w 36"/>
                <a:gd name="T55" fmla="*/ 9 h 9"/>
                <a:gd name="T56" fmla="*/ 4 w 36"/>
                <a:gd name="T57" fmla="*/ 9 h 9"/>
                <a:gd name="T58" fmla="*/ 6 w 36"/>
                <a:gd name="T59" fmla="*/ 9 h 9"/>
                <a:gd name="T60" fmla="*/ 8 w 36"/>
                <a:gd name="T61" fmla="*/ 8 h 9"/>
                <a:gd name="T62" fmla="*/ 11 w 36"/>
                <a:gd name="T63" fmla="*/ 7 h 9"/>
                <a:gd name="T64" fmla="*/ 15 w 36"/>
                <a:gd name="T65" fmla="*/ 7 h 9"/>
                <a:gd name="T66" fmla="*/ 19 w 36"/>
                <a:gd name="T67" fmla="*/ 5 h 9"/>
                <a:gd name="T68" fmla="*/ 21 w 36"/>
                <a:gd name="T69" fmla="*/ 5 h 9"/>
                <a:gd name="T70" fmla="*/ 25 w 36"/>
                <a:gd name="T71" fmla="*/ 3 h 9"/>
                <a:gd name="T72" fmla="*/ 30 w 36"/>
                <a:gd name="T73" fmla="*/ 2 h 9"/>
                <a:gd name="T74" fmla="*/ 35 w 36"/>
                <a:gd name="T75" fmla="*/ 1 h 9"/>
                <a:gd name="T76" fmla="*/ 35 w 36"/>
                <a:gd name="T7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9">
                  <a:moveTo>
                    <a:pt x="34" y="0"/>
                  </a:moveTo>
                  <a:lnTo>
                    <a:pt x="31" y="0"/>
                  </a:lnTo>
                  <a:lnTo>
                    <a:pt x="28" y="0"/>
                  </a:lnTo>
                  <a:lnTo>
                    <a:pt x="25" y="0"/>
                  </a:lnTo>
                  <a:lnTo>
                    <a:pt x="25" y="0"/>
                  </a:lnTo>
                  <a:lnTo>
                    <a:pt x="23" y="0"/>
                  </a:lnTo>
                  <a:lnTo>
                    <a:pt x="23" y="0"/>
                  </a:lnTo>
                  <a:lnTo>
                    <a:pt x="22" y="0"/>
                  </a:lnTo>
                  <a:lnTo>
                    <a:pt x="21" y="0"/>
                  </a:lnTo>
                  <a:lnTo>
                    <a:pt x="19" y="1"/>
                  </a:lnTo>
                  <a:lnTo>
                    <a:pt x="17" y="1"/>
                  </a:lnTo>
                  <a:lnTo>
                    <a:pt x="17" y="2"/>
                  </a:lnTo>
                  <a:lnTo>
                    <a:pt x="17" y="2"/>
                  </a:lnTo>
                  <a:lnTo>
                    <a:pt x="17" y="2"/>
                  </a:lnTo>
                  <a:lnTo>
                    <a:pt x="19" y="2"/>
                  </a:lnTo>
                  <a:lnTo>
                    <a:pt x="20" y="2"/>
                  </a:lnTo>
                  <a:lnTo>
                    <a:pt x="21" y="2"/>
                  </a:lnTo>
                  <a:lnTo>
                    <a:pt x="23" y="2"/>
                  </a:lnTo>
                  <a:lnTo>
                    <a:pt x="23" y="2"/>
                  </a:lnTo>
                  <a:lnTo>
                    <a:pt x="21" y="3"/>
                  </a:lnTo>
                  <a:lnTo>
                    <a:pt x="19" y="3"/>
                  </a:lnTo>
                  <a:lnTo>
                    <a:pt x="17" y="3"/>
                  </a:lnTo>
                  <a:lnTo>
                    <a:pt x="16" y="4"/>
                  </a:lnTo>
                  <a:lnTo>
                    <a:pt x="15" y="4"/>
                  </a:lnTo>
                  <a:lnTo>
                    <a:pt x="15" y="2"/>
                  </a:lnTo>
                  <a:lnTo>
                    <a:pt x="15" y="3"/>
                  </a:lnTo>
                  <a:lnTo>
                    <a:pt x="13" y="4"/>
                  </a:lnTo>
                  <a:lnTo>
                    <a:pt x="13" y="4"/>
                  </a:lnTo>
                  <a:lnTo>
                    <a:pt x="11" y="5"/>
                  </a:lnTo>
                  <a:lnTo>
                    <a:pt x="10" y="5"/>
                  </a:lnTo>
                  <a:lnTo>
                    <a:pt x="10" y="5"/>
                  </a:lnTo>
                  <a:lnTo>
                    <a:pt x="8" y="6"/>
                  </a:lnTo>
                  <a:lnTo>
                    <a:pt x="7" y="6"/>
                  </a:lnTo>
                  <a:lnTo>
                    <a:pt x="6" y="7"/>
                  </a:lnTo>
                  <a:lnTo>
                    <a:pt x="5" y="7"/>
                  </a:lnTo>
                  <a:lnTo>
                    <a:pt x="4" y="7"/>
                  </a:lnTo>
                  <a:lnTo>
                    <a:pt x="4" y="7"/>
                  </a:lnTo>
                  <a:lnTo>
                    <a:pt x="5" y="6"/>
                  </a:lnTo>
                  <a:lnTo>
                    <a:pt x="8" y="5"/>
                  </a:lnTo>
                  <a:lnTo>
                    <a:pt x="9" y="5"/>
                  </a:lnTo>
                  <a:lnTo>
                    <a:pt x="10" y="4"/>
                  </a:lnTo>
                  <a:lnTo>
                    <a:pt x="12" y="2"/>
                  </a:lnTo>
                  <a:lnTo>
                    <a:pt x="13" y="2"/>
                  </a:lnTo>
                  <a:lnTo>
                    <a:pt x="12" y="2"/>
                  </a:lnTo>
                  <a:lnTo>
                    <a:pt x="10" y="2"/>
                  </a:lnTo>
                  <a:lnTo>
                    <a:pt x="10" y="3"/>
                  </a:lnTo>
                  <a:lnTo>
                    <a:pt x="8" y="3"/>
                  </a:lnTo>
                  <a:lnTo>
                    <a:pt x="8" y="4"/>
                  </a:lnTo>
                  <a:lnTo>
                    <a:pt x="7" y="4"/>
                  </a:lnTo>
                  <a:lnTo>
                    <a:pt x="4" y="5"/>
                  </a:lnTo>
                  <a:lnTo>
                    <a:pt x="2" y="6"/>
                  </a:lnTo>
                  <a:lnTo>
                    <a:pt x="1" y="7"/>
                  </a:lnTo>
                  <a:lnTo>
                    <a:pt x="1" y="8"/>
                  </a:lnTo>
                  <a:lnTo>
                    <a:pt x="0" y="8"/>
                  </a:lnTo>
                  <a:lnTo>
                    <a:pt x="0" y="9"/>
                  </a:lnTo>
                  <a:lnTo>
                    <a:pt x="0" y="9"/>
                  </a:lnTo>
                  <a:lnTo>
                    <a:pt x="2" y="9"/>
                  </a:lnTo>
                  <a:lnTo>
                    <a:pt x="4" y="9"/>
                  </a:lnTo>
                  <a:lnTo>
                    <a:pt x="4" y="9"/>
                  </a:lnTo>
                  <a:lnTo>
                    <a:pt x="6" y="9"/>
                  </a:lnTo>
                  <a:lnTo>
                    <a:pt x="7" y="9"/>
                  </a:lnTo>
                  <a:lnTo>
                    <a:pt x="8" y="8"/>
                  </a:lnTo>
                  <a:lnTo>
                    <a:pt x="10" y="7"/>
                  </a:lnTo>
                  <a:lnTo>
                    <a:pt x="11" y="7"/>
                  </a:lnTo>
                  <a:lnTo>
                    <a:pt x="13" y="7"/>
                  </a:lnTo>
                  <a:lnTo>
                    <a:pt x="15" y="7"/>
                  </a:lnTo>
                  <a:lnTo>
                    <a:pt x="17" y="5"/>
                  </a:lnTo>
                  <a:lnTo>
                    <a:pt x="19" y="5"/>
                  </a:lnTo>
                  <a:lnTo>
                    <a:pt x="19" y="5"/>
                  </a:lnTo>
                  <a:lnTo>
                    <a:pt x="21" y="5"/>
                  </a:lnTo>
                  <a:lnTo>
                    <a:pt x="23" y="4"/>
                  </a:lnTo>
                  <a:lnTo>
                    <a:pt x="25" y="3"/>
                  </a:lnTo>
                  <a:lnTo>
                    <a:pt x="26" y="2"/>
                  </a:lnTo>
                  <a:lnTo>
                    <a:pt x="30" y="2"/>
                  </a:lnTo>
                  <a:lnTo>
                    <a:pt x="32" y="1"/>
                  </a:lnTo>
                  <a:lnTo>
                    <a:pt x="35" y="1"/>
                  </a:lnTo>
                  <a:lnTo>
                    <a:pt x="36" y="0"/>
                  </a:lnTo>
                  <a:lnTo>
                    <a:pt x="35" y="0"/>
                  </a:lnTo>
                  <a:lnTo>
                    <a:pt x="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5" name="Freeform 73">
              <a:extLst>
                <a:ext uri="{FF2B5EF4-FFF2-40B4-BE49-F238E27FC236}">
                  <a16:creationId xmlns:a16="http://schemas.microsoft.com/office/drawing/2014/main" id="{8D8261B5-E7A4-F92E-2777-ABD3859387E5}"/>
                </a:ext>
              </a:extLst>
            </p:cNvPr>
            <p:cNvSpPr>
              <a:spLocks/>
            </p:cNvSpPr>
            <p:nvPr/>
          </p:nvSpPr>
          <p:spPr bwMode="auto">
            <a:xfrm>
              <a:off x="3761" y="2054"/>
              <a:ext cx="36" cy="9"/>
            </a:xfrm>
            <a:custGeom>
              <a:avLst/>
              <a:gdLst>
                <a:gd name="T0" fmla="*/ 31 w 36"/>
                <a:gd name="T1" fmla="*/ 0 h 9"/>
                <a:gd name="T2" fmla="*/ 25 w 36"/>
                <a:gd name="T3" fmla="*/ 0 h 9"/>
                <a:gd name="T4" fmla="*/ 23 w 36"/>
                <a:gd name="T5" fmla="*/ 0 h 9"/>
                <a:gd name="T6" fmla="*/ 22 w 36"/>
                <a:gd name="T7" fmla="*/ 0 h 9"/>
                <a:gd name="T8" fmla="*/ 19 w 36"/>
                <a:gd name="T9" fmla="*/ 1 h 9"/>
                <a:gd name="T10" fmla="*/ 17 w 36"/>
                <a:gd name="T11" fmla="*/ 2 h 9"/>
                <a:gd name="T12" fmla="*/ 17 w 36"/>
                <a:gd name="T13" fmla="*/ 2 h 9"/>
                <a:gd name="T14" fmla="*/ 20 w 36"/>
                <a:gd name="T15" fmla="*/ 2 h 9"/>
                <a:gd name="T16" fmla="*/ 23 w 36"/>
                <a:gd name="T17" fmla="*/ 2 h 9"/>
                <a:gd name="T18" fmla="*/ 21 w 36"/>
                <a:gd name="T19" fmla="*/ 3 h 9"/>
                <a:gd name="T20" fmla="*/ 17 w 36"/>
                <a:gd name="T21" fmla="*/ 3 h 9"/>
                <a:gd name="T22" fmla="*/ 15 w 36"/>
                <a:gd name="T23" fmla="*/ 4 h 9"/>
                <a:gd name="T24" fmla="*/ 15 w 36"/>
                <a:gd name="T25" fmla="*/ 3 h 9"/>
                <a:gd name="T26" fmla="*/ 13 w 36"/>
                <a:gd name="T27" fmla="*/ 4 h 9"/>
                <a:gd name="T28" fmla="*/ 10 w 36"/>
                <a:gd name="T29" fmla="*/ 5 h 9"/>
                <a:gd name="T30" fmla="*/ 8 w 36"/>
                <a:gd name="T31" fmla="*/ 6 h 9"/>
                <a:gd name="T32" fmla="*/ 6 w 36"/>
                <a:gd name="T33" fmla="*/ 7 h 9"/>
                <a:gd name="T34" fmla="*/ 4 w 36"/>
                <a:gd name="T35" fmla="*/ 7 h 9"/>
                <a:gd name="T36" fmla="*/ 5 w 36"/>
                <a:gd name="T37" fmla="*/ 6 h 9"/>
                <a:gd name="T38" fmla="*/ 9 w 36"/>
                <a:gd name="T39" fmla="*/ 5 h 9"/>
                <a:gd name="T40" fmla="*/ 12 w 36"/>
                <a:gd name="T41" fmla="*/ 2 h 9"/>
                <a:gd name="T42" fmla="*/ 12 w 36"/>
                <a:gd name="T43" fmla="*/ 2 h 9"/>
                <a:gd name="T44" fmla="*/ 10 w 36"/>
                <a:gd name="T45" fmla="*/ 3 h 9"/>
                <a:gd name="T46" fmla="*/ 8 w 36"/>
                <a:gd name="T47" fmla="*/ 4 h 9"/>
                <a:gd name="T48" fmla="*/ 4 w 36"/>
                <a:gd name="T49" fmla="*/ 5 h 9"/>
                <a:gd name="T50" fmla="*/ 1 w 36"/>
                <a:gd name="T51" fmla="*/ 7 h 9"/>
                <a:gd name="T52" fmla="*/ 0 w 36"/>
                <a:gd name="T53" fmla="*/ 8 h 9"/>
                <a:gd name="T54" fmla="*/ 0 w 36"/>
                <a:gd name="T55" fmla="*/ 9 h 9"/>
                <a:gd name="T56" fmla="*/ 4 w 36"/>
                <a:gd name="T57" fmla="*/ 9 h 9"/>
                <a:gd name="T58" fmla="*/ 6 w 36"/>
                <a:gd name="T59" fmla="*/ 9 h 9"/>
                <a:gd name="T60" fmla="*/ 8 w 36"/>
                <a:gd name="T61" fmla="*/ 8 h 9"/>
                <a:gd name="T62" fmla="*/ 11 w 36"/>
                <a:gd name="T63" fmla="*/ 7 h 9"/>
                <a:gd name="T64" fmla="*/ 15 w 36"/>
                <a:gd name="T65" fmla="*/ 7 h 9"/>
                <a:gd name="T66" fmla="*/ 19 w 36"/>
                <a:gd name="T67" fmla="*/ 5 h 9"/>
                <a:gd name="T68" fmla="*/ 21 w 36"/>
                <a:gd name="T69" fmla="*/ 5 h 9"/>
                <a:gd name="T70" fmla="*/ 25 w 36"/>
                <a:gd name="T71" fmla="*/ 3 h 9"/>
                <a:gd name="T72" fmla="*/ 30 w 36"/>
                <a:gd name="T73" fmla="*/ 2 h 9"/>
                <a:gd name="T74" fmla="*/ 35 w 36"/>
                <a:gd name="T75" fmla="*/ 1 h 9"/>
                <a:gd name="T76" fmla="*/ 35 w 36"/>
                <a:gd name="T7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9">
                  <a:moveTo>
                    <a:pt x="34" y="0"/>
                  </a:moveTo>
                  <a:lnTo>
                    <a:pt x="31" y="0"/>
                  </a:lnTo>
                  <a:lnTo>
                    <a:pt x="28" y="0"/>
                  </a:lnTo>
                  <a:lnTo>
                    <a:pt x="25" y="0"/>
                  </a:lnTo>
                  <a:lnTo>
                    <a:pt x="25" y="0"/>
                  </a:lnTo>
                  <a:lnTo>
                    <a:pt x="23" y="0"/>
                  </a:lnTo>
                  <a:lnTo>
                    <a:pt x="23" y="0"/>
                  </a:lnTo>
                  <a:lnTo>
                    <a:pt x="22" y="0"/>
                  </a:lnTo>
                  <a:lnTo>
                    <a:pt x="21" y="0"/>
                  </a:lnTo>
                  <a:lnTo>
                    <a:pt x="19" y="1"/>
                  </a:lnTo>
                  <a:lnTo>
                    <a:pt x="17" y="1"/>
                  </a:lnTo>
                  <a:lnTo>
                    <a:pt x="17" y="2"/>
                  </a:lnTo>
                  <a:lnTo>
                    <a:pt x="17" y="2"/>
                  </a:lnTo>
                  <a:lnTo>
                    <a:pt x="17" y="2"/>
                  </a:lnTo>
                  <a:lnTo>
                    <a:pt x="19" y="2"/>
                  </a:lnTo>
                  <a:lnTo>
                    <a:pt x="20" y="2"/>
                  </a:lnTo>
                  <a:lnTo>
                    <a:pt x="21" y="2"/>
                  </a:lnTo>
                  <a:lnTo>
                    <a:pt x="23" y="2"/>
                  </a:lnTo>
                  <a:lnTo>
                    <a:pt x="23" y="2"/>
                  </a:lnTo>
                  <a:lnTo>
                    <a:pt x="21" y="3"/>
                  </a:lnTo>
                  <a:lnTo>
                    <a:pt x="19" y="3"/>
                  </a:lnTo>
                  <a:lnTo>
                    <a:pt x="17" y="3"/>
                  </a:lnTo>
                  <a:lnTo>
                    <a:pt x="16" y="4"/>
                  </a:lnTo>
                  <a:lnTo>
                    <a:pt x="15" y="4"/>
                  </a:lnTo>
                  <a:lnTo>
                    <a:pt x="15" y="2"/>
                  </a:lnTo>
                  <a:lnTo>
                    <a:pt x="15" y="3"/>
                  </a:lnTo>
                  <a:lnTo>
                    <a:pt x="13" y="4"/>
                  </a:lnTo>
                  <a:lnTo>
                    <a:pt x="13" y="4"/>
                  </a:lnTo>
                  <a:lnTo>
                    <a:pt x="11" y="5"/>
                  </a:lnTo>
                  <a:lnTo>
                    <a:pt x="10" y="5"/>
                  </a:lnTo>
                  <a:lnTo>
                    <a:pt x="10" y="5"/>
                  </a:lnTo>
                  <a:lnTo>
                    <a:pt x="8" y="6"/>
                  </a:lnTo>
                  <a:lnTo>
                    <a:pt x="7" y="6"/>
                  </a:lnTo>
                  <a:lnTo>
                    <a:pt x="6" y="7"/>
                  </a:lnTo>
                  <a:lnTo>
                    <a:pt x="5" y="7"/>
                  </a:lnTo>
                  <a:lnTo>
                    <a:pt x="4" y="7"/>
                  </a:lnTo>
                  <a:lnTo>
                    <a:pt x="4" y="7"/>
                  </a:lnTo>
                  <a:lnTo>
                    <a:pt x="5" y="6"/>
                  </a:lnTo>
                  <a:lnTo>
                    <a:pt x="8" y="5"/>
                  </a:lnTo>
                  <a:lnTo>
                    <a:pt x="9" y="5"/>
                  </a:lnTo>
                  <a:lnTo>
                    <a:pt x="10" y="4"/>
                  </a:lnTo>
                  <a:lnTo>
                    <a:pt x="12" y="2"/>
                  </a:lnTo>
                  <a:lnTo>
                    <a:pt x="13" y="2"/>
                  </a:lnTo>
                  <a:lnTo>
                    <a:pt x="12" y="2"/>
                  </a:lnTo>
                  <a:lnTo>
                    <a:pt x="10" y="2"/>
                  </a:lnTo>
                  <a:lnTo>
                    <a:pt x="10" y="3"/>
                  </a:lnTo>
                  <a:lnTo>
                    <a:pt x="8" y="3"/>
                  </a:lnTo>
                  <a:lnTo>
                    <a:pt x="8" y="4"/>
                  </a:lnTo>
                  <a:lnTo>
                    <a:pt x="7" y="4"/>
                  </a:lnTo>
                  <a:lnTo>
                    <a:pt x="4" y="5"/>
                  </a:lnTo>
                  <a:lnTo>
                    <a:pt x="2" y="6"/>
                  </a:lnTo>
                  <a:lnTo>
                    <a:pt x="1" y="7"/>
                  </a:lnTo>
                  <a:lnTo>
                    <a:pt x="1" y="8"/>
                  </a:lnTo>
                  <a:lnTo>
                    <a:pt x="0" y="8"/>
                  </a:lnTo>
                  <a:lnTo>
                    <a:pt x="0" y="9"/>
                  </a:lnTo>
                  <a:lnTo>
                    <a:pt x="0" y="9"/>
                  </a:lnTo>
                  <a:lnTo>
                    <a:pt x="2" y="9"/>
                  </a:lnTo>
                  <a:lnTo>
                    <a:pt x="4" y="9"/>
                  </a:lnTo>
                  <a:lnTo>
                    <a:pt x="4" y="9"/>
                  </a:lnTo>
                  <a:lnTo>
                    <a:pt x="6" y="9"/>
                  </a:lnTo>
                  <a:lnTo>
                    <a:pt x="7" y="9"/>
                  </a:lnTo>
                  <a:lnTo>
                    <a:pt x="8" y="8"/>
                  </a:lnTo>
                  <a:lnTo>
                    <a:pt x="10" y="7"/>
                  </a:lnTo>
                  <a:lnTo>
                    <a:pt x="11" y="7"/>
                  </a:lnTo>
                  <a:lnTo>
                    <a:pt x="13" y="7"/>
                  </a:lnTo>
                  <a:lnTo>
                    <a:pt x="15" y="7"/>
                  </a:lnTo>
                  <a:lnTo>
                    <a:pt x="17" y="5"/>
                  </a:lnTo>
                  <a:lnTo>
                    <a:pt x="19" y="5"/>
                  </a:lnTo>
                  <a:lnTo>
                    <a:pt x="19" y="5"/>
                  </a:lnTo>
                  <a:lnTo>
                    <a:pt x="21" y="5"/>
                  </a:lnTo>
                  <a:lnTo>
                    <a:pt x="23" y="4"/>
                  </a:lnTo>
                  <a:lnTo>
                    <a:pt x="25" y="3"/>
                  </a:lnTo>
                  <a:lnTo>
                    <a:pt x="26" y="2"/>
                  </a:lnTo>
                  <a:lnTo>
                    <a:pt x="30" y="2"/>
                  </a:lnTo>
                  <a:lnTo>
                    <a:pt x="32" y="1"/>
                  </a:lnTo>
                  <a:lnTo>
                    <a:pt x="35" y="1"/>
                  </a:lnTo>
                  <a:lnTo>
                    <a:pt x="36" y="0"/>
                  </a:lnTo>
                  <a:lnTo>
                    <a:pt x="35" y="0"/>
                  </a:lnTo>
                  <a:lnTo>
                    <a:pt x="3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6" name="Freeform 74">
              <a:extLst>
                <a:ext uri="{FF2B5EF4-FFF2-40B4-BE49-F238E27FC236}">
                  <a16:creationId xmlns:a16="http://schemas.microsoft.com/office/drawing/2014/main" id="{C47E39CC-A297-B8C5-6AB1-338A419AA690}"/>
                </a:ext>
              </a:extLst>
            </p:cNvPr>
            <p:cNvSpPr>
              <a:spLocks/>
            </p:cNvSpPr>
            <p:nvPr/>
          </p:nvSpPr>
          <p:spPr bwMode="auto">
            <a:xfrm>
              <a:off x="3754" y="2059"/>
              <a:ext cx="5" cy="2"/>
            </a:xfrm>
            <a:custGeom>
              <a:avLst/>
              <a:gdLst>
                <a:gd name="T0" fmla="*/ 2 w 5"/>
                <a:gd name="T1" fmla="*/ 0 h 2"/>
                <a:gd name="T2" fmla="*/ 1 w 5"/>
                <a:gd name="T3" fmla="*/ 0 h 2"/>
                <a:gd name="T4" fmla="*/ 0 w 5"/>
                <a:gd name="T5" fmla="*/ 1 h 2"/>
                <a:gd name="T6" fmla="*/ 0 w 5"/>
                <a:gd name="T7" fmla="*/ 2 h 2"/>
                <a:gd name="T8" fmla="*/ 1 w 5"/>
                <a:gd name="T9" fmla="*/ 2 h 2"/>
                <a:gd name="T10" fmla="*/ 2 w 5"/>
                <a:gd name="T11" fmla="*/ 2 h 2"/>
                <a:gd name="T12" fmla="*/ 3 w 5"/>
                <a:gd name="T13" fmla="*/ 2 h 2"/>
                <a:gd name="T14" fmla="*/ 5 w 5"/>
                <a:gd name="T15" fmla="*/ 1 h 2"/>
                <a:gd name="T16" fmla="*/ 5 w 5"/>
                <a:gd name="T17" fmla="*/ 0 h 2"/>
                <a:gd name="T18" fmla="*/ 4 w 5"/>
                <a:gd name="T19" fmla="*/ 0 h 2"/>
                <a:gd name="T20" fmla="*/ 2 w 5"/>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2">
                  <a:moveTo>
                    <a:pt x="2" y="0"/>
                  </a:moveTo>
                  <a:lnTo>
                    <a:pt x="1" y="0"/>
                  </a:lnTo>
                  <a:lnTo>
                    <a:pt x="0" y="1"/>
                  </a:lnTo>
                  <a:lnTo>
                    <a:pt x="0" y="2"/>
                  </a:lnTo>
                  <a:lnTo>
                    <a:pt x="1" y="2"/>
                  </a:lnTo>
                  <a:lnTo>
                    <a:pt x="2" y="2"/>
                  </a:lnTo>
                  <a:lnTo>
                    <a:pt x="3" y="2"/>
                  </a:lnTo>
                  <a:lnTo>
                    <a:pt x="5" y="1"/>
                  </a:lnTo>
                  <a:lnTo>
                    <a:pt x="5" y="0"/>
                  </a:lnTo>
                  <a:lnTo>
                    <a:pt x="4"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7" name="Freeform 75">
              <a:extLst>
                <a:ext uri="{FF2B5EF4-FFF2-40B4-BE49-F238E27FC236}">
                  <a16:creationId xmlns:a16="http://schemas.microsoft.com/office/drawing/2014/main" id="{BA89790D-B9E2-688E-6ED2-3B24B5D7E32A}"/>
                </a:ext>
              </a:extLst>
            </p:cNvPr>
            <p:cNvSpPr>
              <a:spLocks/>
            </p:cNvSpPr>
            <p:nvPr/>
          </p:nvSpPr>
          <p:spPr bwMode="auto">
            <a:xfrm>
              <a:off x="3754" y="2059"/>
              <a:ext cx="5" cy="2"/>
            </a:xfrm>
            <a:custGeom>
              <a:avLst/>
              <a:gdLst>
                <a:gd name="T0" fmla="*/ 2 w 5"/>
                <a:gd name="T1" fmla="*/ 0 h 2"/>
                <a:gd name="T2" fmla="*/ 1 w 5"/>
                <a:gd name="T3" fmla="*/ 0 h 2"/>
                <a:gd name="T4" fmla="*/ 0 w 5"/>
                <a:gd name="T5" fmla="*/ 1 h 2"/>
                <a:gd name="T6" fmla="*/ 0 w 5"/>
                <a:gd name="T7" fmla="*/ 2 h 2"/>
                <a:gd name="T8" fmla="*/ 1 w 5"/>
                <a:gd name="T9" fmla="*/ 2 h 2"/>
                <a:gd name="T10" fmla="*/ 2 w 5"/>
                <a:gd name="T11" fmla="*/ 2 h 2"/>
                <a:gd name="T12" fmla="*/ 3 w 5"/>
                <a:gd name="T13" fmla="*/ 2 h 2"/>
                <a:gd name="T14" fmla="*/ 5 w 5"/>
                <a:gd name="T15" fmla="*/ 1 h 2"/>
                <a:gd name="T16" fmla="*/ 5 w 5"/>
                <a:gd name="T17" fmla="*/ 0 h 2"/>
                <a:gd name="T18" fmla="*/ 4 w 5"/>
                <a:gd name="T19" fmla="*/ 0 h 2"/>
                <a:gd name="T20" fmla="*/ 2 w 5"/>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2">
                  <a:moveTo>
                    <a:pt x="2" y="0"/>
                  </a:moveTo>
                  <a:lnTo>
                    <a:pt x="1" y="0"/>
                  </a:lnTo>
                  <a:lnTo>
                    <a:pt x="0" y="1"/>
                  </a:lnTo>
                  <a:lnTo>
                    <a:pt x="0" y="2"/>
                  </a:lnTo>
                  <a:lnTo>
                    <a:pt x="1" y="2"/>
                  </a:lnTo>
                  <a:lnTo>
                    <a:pt x="2" y="2"/>
                  </a:lnTo>
                  <a:lnTo>
                    <a:pt x="3" y="2"/>
                  </a:lnTo>
                  <a:lnTo>
                    <a:pt x="5" y="1"/>
                  </a:lnTo>
                  <a:lnTo>
                    <a:pt x="5" y="0"/>
                  </a:lnTo>
                  <a:lnTo>
                    <a:pt x="4"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8" name="Freeform 76">
              <a:extLst>
                <a:ext uri="{FF2B5EF4-FFF2-40B4-BE49-F238E27FC236}">
                  <a16:creationId xmlns:a16="http://schemas.microsoft.com/office/drawing/2014/main" id="{AF356B54-3B1F-90F1-BDF1-5ACDEB49419D}"/>
                </a:ext>
              </a:extLst>
            </p:cNvPr>
            <p:cNvSpPr>
              <a:spLocks/>
            </p:cNvSpPr>
            <p:nvPr/>
          </p:nvSpPr>
          <p:spPr bwMode="auto">
            <a:xfrm>
              <a:off x="3754" y="2062"/>
              <a:ext cx="11" cy="4"/>
            </a:xfrm>
            <a:custGeom>
              <a:avLst/>
              <a:gdLst>
                <a:gd name="T0" fmla="*/ 2 w 11"/>
                <a:gd name="T1" fmla="*/ 0 h 4"/>
                <a:gd name="T2" fmla="*/ 1 w 11"/>
                <a:gd name="T3" fmla="*/ 0 h 4"/>
                <a:gd name="T4" fmla="*/ 1 w 11"/>
                <a:gd name="T5" fmla="*/ 1 h 4"/>
                <a:gd name="T6" fmla="*/ 2 w 11"/>
                <a:gd name="T7" fmla="*/ 1 h 4"/>
                <a:gd name="T8" fmla="*/ 1 w 11"/>
                <a:gd name="T9" fmla="*/ 2 h 4"/>
                <a:gd name="T10" fmla="*/ 0 w 11"/>
                <a:gd name="T11" fmla="*/ 3 h 4"/>
                <a:gd name="T12" fmla="*/ 0 w 11"/>
                <a:gd name="T13" fmla="*/ 3 h 4"/>
                <a:gd name="T14" fmla="*/ 0 w 11"/>
                <a:gd name="T15" fmla="*/ 4 h 4"/>
                <a:gd name="T16" fmla="*/ 2 w 11"/>
                <a:gd name="T17" fmla="*/ 3 h 4"/>
                <a:gd name="T18" fmla="*/ 2 w 11"/>
                <a:gd name="T19" fmla="*/ 4 h 4"/>
                <a:gd name="T20" fmla="*/ 4 w 11"/>
                <a:gd name="T21" fmla="*/ 4 h 4"/>
                <a:gd name="T22" fmla="*/ 5 w 11"/>
                <a:gd name="T23" fmla="*/ 4 h 4"/>
                <a:gd name="T24" fmla="*/ 6 w 11"/>
                <a:gd name="T25" fmla="*/ 4 h 4"/>
                <a:gd name="T26" fmla="*/ 7 w 11"/>
                <a:gd name="T27" fmla="*/ 4 h 4"/>
                <a:gd name="T28" fmla="*/ 7 w 11"/>
                <a:gd name="T29" fmla="*/ 4 h 4"/>
                <a:gd name="T30" fmla="*/ 9 w 11"/>
                <a:gd name="T31" fmla="*/ 4 h 4"/>
                <a:gd name="T32" fmla="*/ 9 w 11"/>
                <a:gd name="T33" fmla="*/ 3 h 4"/>
                <a:gd name="T34" fmla="*/ 11 w 11"/>
                <a:gd name="T35" fmla="*/ 3 h 4"/>
                <a:gd name="T36" fmla="*/ 10 w 11"/>
                <a:gd name="T37" fmla="*/ 2 h 4"/>
                <a:gd name="T38" fmla="*/ 9 w 11"/>
                <a:gd name="T39" fmla="*/ 2 h 4"/>
                <a:gd name="T40" fmla="*/ 7 w 11"/>
                <a:gd name="T41" fmla="*/ 2 h 4"/>
                <a:gd name="T42" fmla="*/ 6 w 11"/>
                <a:gd name="T43" fmla="*/ 2 h 4"/>
                <a:gd name="T44" fmla="*/ 5 w 11"/>
                <a:gd name="T45" fmla="*/ 2 h 4"/>
                <a:gd name="T46" fmla="*/ 4 w 11"/>
                <a:gd name="T47" fmla="*/ 2 h 4"/>
                <a:gd name="T48" fmla="*/ 5 w 11"/>
                <a:gd name="T49" fmla="*/ 1 h 4"/>
                <a:gd name="T50" fmla="*/ 5 w 11"/>
                <a:gd name="T51" fmla="*/ 1 h 4"/>
                <a:gd name="T52" fmla="*/ 5 w 11"/>
                <a:gd name="T53" fmla="*/ 0 h 4"/>
                <a:gd name="T54" fmla="*/ 3 w 11"/>
                <a:gd name="T55" fmla="*/ 0 h 4"/>
                <a:gd name="T56" fmla="*/ 2 w 11"/>
                <a:gd name="T5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 h="4">
                  <a:moveTo>
                    <a:pt x="2" y="0"/>
                  </a:moveTo>
                  <a:lnTo>
                    <a:pt x="1" y="0"/>
                  </a:lnTo>
                  <a:lnTo>
                    <a:pt x="1" y="1"/>
                  </a:lnTo>
                  <a:lnTo>
                    <a:pt x="2" y="1"/>
                  </a:lnTo>
                  <a:lnTo>
                    <a:pt x="1" y="2"/>
                  </a:lnTo>
                  <a:lnTo>
                    <a:pt x="0" y="3"/>
                  </a:lnTo>
                  <a:lnTo>
                    <a:pt x="0" y="3"/>
                  </a:lnTo>
                  <a:lnTo>
                    <a:pt x="0" y="4"/>
                  </a:lnTo>
                  <a:lnTo>
                    <a:pt x="2" y="3"/>
                  </a:lnTo>
                  <a:lnTo>
                    <a:pt x="2" y="4"/>
                  </a:lnTo>
                  <a:lnTo>
                    <a:pt x="4" y="4"/>
                  </a:lnTo>
                  <a:lnTo>
                    <a:pt x="5" y="4"/>
                  </a:lnTo>
                  <a:lnTo>
                    <a:pt x="6" y="4"/>
                  </a:lnTo>
                  <a:lnTo>
                    <a:pt x="7" y="4"/>
                  </a:lnTo>
                  <a:lnTo>
                    <a:pt x="7" y="4"/>
                  </a:lnTo>
                  <a:lnTo>
                    <a:pt x="9" y="4"/>
                  </a:lnTo>
                  <a:lnTo>
                    <a:pt x="9" y="3"/>
                  </a:lnTo>
                  <a:lnTo>
                    <a:pt x="11" y="3"/>
                  </a:lnTo>
                  <a:lnTo>
                    <a:pt x="10" y="2"/>
                  </a:lnTo>
                  <a:lnTo>
                    <a:pt x="9" y="2"/>
                  </a:lnTo>
                  <a:lnTo>
                    <a:pt x="7" y="2"/>
                  </a:lnTo>
                  <a:lnTo>
                    <a:pt x="6" y="2"/>
                  </a:lnTo>
                  <a:lnTo>
                    <a:pt x="5" y="2"/>
                  </a:lnTo>
                  <a:lnTo>
                    <a:pt x="4" y="2"/>
                  </a:lnTo>
                  <a:lnTo>
                    <a:pt x="5" y="1"/>
                  </a:lnTo>
                  <a:lnTo>
                    <a:pt x="5" y="1"/>
                  </a:lnTo>
                  <a:lnTo>
                    <a:pt x="5" y="0"/>
                  </a:lnTo>
                  <a:lnTo>
                    <a:pt x="3"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89" name="Freeform 77">
              <a:extLst>
                <a:ext uri="{FF2B5EF4-FFF2-40B4-BE49-F238E27FC236}">
                  <a16:creationId xmlns:a16="http://schemas.microsoft.com/office/drawing/2014/main" id="{274EB3E9-417F-0EF8-2927-AB3AF5A268D8}"/>
                </a:ext>
              </a:extLst>
            </p:cNvPr>
            <p:cNvSpPr>
              <a:spLocks/>
            </p:cNvSpPr>
            <p:nvPr/>
          </p:nvSpPr>
          <p:spPr bwMode="auto">
            <a:xfrm>
              <a:off x="3754" y="2062"/>
              <a:ext cx="11" cy="4"/>
            </a:xfrm>
            <a:custGeom>
              <a:avLst/>
              <a:gdLst>
                <a:gd name="T0" fmla="*/ 2 w 11"/>
                <a:gd name="T1" fmla="*/ 0 h 4"/>
                <a:gd name="T2" fmla="*/ 1 w 11"/>
                <a:gd name="T3" fmla="*/ 0 h 4"/>
                <a:gd name="T4" fmla="*/ 1 w 11"/>
                <a:gd name="T5" fmla="*/ 1 h 4"/>
                <a:gd name="T6" fmla="*/ 2 w 11"/>
                <a:gd name="T7" fmla="*/ 1 h 4"/>
                <a:gd name="T8" fmla="*/ 1 w 11"/>
                <a:gd name="T9" fmla="*/ 2 h 4"/>
                <a:gd name="T10" fmla="*/ 0 w 11"/>
                <a:gd name="T11" fmla="*/ 3 h 4"/>
                <a:gd name="T12" fmla="*/ 0 w 11"/>
                <a:gd name="T13" fmla="*/ 3 h 4"/>
                <a:gd name="T14" fmla="*/ 0 w 11"/>
                <a:gd name="T15" fmla="*/ 4 h 4"/>
                <a:gd name="T16" fmla="*/ 2 w 11"/>
                <a:gd name="T17" fmla="*/ 3 h 4"/>
                <a:gd name="T18" fmla="*/ 2 w 11"/>
                <a:gd name="T19" fmla="*/ 4 h 4"/>
                <a:gd name="T20" fmla="*/ 4 w 11"/>
                <a:gd name="T21" fmla="*/ 4 h 4"/>
                <a:gd name="T22" fmla="*/ 5 w 11"/>
                <a:gd name="T23" fmla="*/ 4 h 4"/>
                <a:gd name="T24" fmla="*/ 6 w 11"/>
                <a:gd name="T25" fmla="*/ 4 h 4"/>
                <a:gd name="T26" fmla="*/ 7 w 11"/>
                <a:gd name="T27" fmla="*/ 4 h 4"/>
                <a:gd name="T28" fmla="*/ 7 w 11"/>
                <a:gd name="T29" fmla="*/ 4 h 4"/>
                <a:gd name="T30" fmla="*/ 9 w 11"/>
                <a:gd name="T31" fmla="*/ 4 h 4"/>
                <a:gd name="T32" fmla="*/ 9 w 11"/>
                <a:gd name="T33" fmla="*/ 3 h 4"/>
                <a:gd name="T34" fmla="*/ 11 w 11"/>
                <a:gd name="T35" fmla="*/ 3 h 4"/>
                <a:gd name="T36" fmla="*/ 10 w 11"/>
                <a:gd name="T37" fmla="*/ 2 h 4"/>
                <a:gd name="T38" fmla="*/ 9 w 11"/>
                <a:gd name="T39" fmla="*/ 2 h 4"/>
                <a:gd name="T40" fmla="*/ 7 w 11"/>
                <a:gd name="T41" fmla="*/ 2 h 4"/>
                <a:gd name="T42" fmla="*/ 6 w 11"/>
                <a:gd name="T43" fmla="*/ 2 h 4"/>
                <a:gd name="T44" fmla="*/ 5 w 11"/>
                <a:gd name="T45" fmla="*/ 2 h 4"/>
                <a:gd name="T46" fmla="*/ 4 w 11"/>
                <a:gd name="T47" fmla="*/ 2 h 4"/>
                <a:gd name="T48" fmla="*/ 5 w 11"/>
                <a:gd name="T49" fmla="*/ 1 h 4"/>
                <a:gd name="T50" fmla="*/ 5 w 11"/>
                <a:gd name="T51" fmla="*/ 1 h 4"/>
                <a:gd name="T52" fmla="*/ 5 w 11"/>
                <a:gd name="T53" fmla="*/ 0 h 4"/>
                <a:gd name="T54" fmla="*/ 3 w 11"/>
                <a:gd name="T55" fmla="*/ 0 h 4"/>
                <a:gd name="T56" fmla="*/ 2 w 11"/>
                <a:gd name="T5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 h="4">
                  <a:moveTo>
                    <a:pt x="2" y="0"/>
                  </a:moveTo>
                  <a:lnTo>
                    <a:pt x="1" y="0"/>
                  </a:lnTo>
                  <a:lnTo>
                    <a:pt x="1" y="1"/>
                  </a:lnTo>
                  <a:lnTo>
                    <a:pt x="2" y="1"/>
                  </a:lnTo>
                  <a:lnTo>
                    <a:pt x="1" y="2"/>
                  </a:lnTo>
                  <a:lnTo>
                    <a:pt x="0" y="3"/>
                  </a:lnTo>
                  <a:lnTo>
                    <a:pt x="0" y="3"/>
                  </a:lnTo>
                  <a:lnTo>
                    <a:pt x="0" y="4"/>
                  </a:lnTo>
                  <a:lnTo>
                    <a:pt x="2" y="3"/>
                  </a:lnTo>
                  <a:lnTo>
                    <a:pt x="2" y="4"/>
                  </a:lnTo>
                  <a:lnTo>
                    <a:pt x="4" y="4"/>
                  </a:lnTo>
                  <a:lnTo>
                    <a:pt x="5" y="4"/>
                  </a:lnTo>
                  <a:lnTo>
                    <a:pt x="6" y="4"/>
                  </a:lnTo>
                  <a:lnTo>
                    <a:pt x="7" y="4"/>
                  </a:lnTo>
                  <a:lnTo>
                    <a:pt x="7" y="4"/>
                  </a:lnTo>
                  <a:lnTo>
                    <a:pt x="9" y="4"/>
                  </a:lnTo>
                  <a:lnTo>
                    <a:pt x="9" y="3"/>
                  </a:lnTo>
                  <a:lnTo>
                    <a:pt x="11" y="3"/>
                  </a:lnTo>
                  <a:lnTo>
                    <a:pt x="10" y="2"/>
                  </a:lnTo>
                  <a:lnTo>
                    <a:pt x="9" y="2"/>
                  </a:lnTo>
                  <a:lnTo>
                    <a:pt x="7" y="2"/>
                  </a:lnTo>
                  <a:lnTo>
                    <a:pt x="6" y="2"/>
                  </a:lnTo>
                  <a:lnTo>
                    <a:pt x="5" y="2"/>
                  </a:lnTo>
                  <a:lnTo>
                    <a:pt x="4" y="2"/>
                  </a:lnTo>
                  <a:lnTo>
                    <a:pt x="5" y="1"/>
                  </a:lnTo>
                  <a:lnTo>
                    <a:pt x="5" y="1"/>
                  </a:lnTo>
                  <a:lnTo>
                    <a:pt x="5" y="0"/>
                  </a:lnTo>
                  <a:lnTo>
                    <a:pt x="3"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0" name="Freeform 78">
              <a:extLst>
                <a:ext uri="{FF2B5EF4-FFF2-40B4-BE49-F238E27FC236}">
                  <a16:creationId xmlns:a16="http://schemas.microsoft.com/office/drawing/2014/main" id="{FCA08266-8D9A-8951-45F0-5432C30FB666}"/>
                </a:ext>
              </a:extLst>
            </p:cNvPr>
            <p:cNvSpPr>
              <a:spLocks/>
            </p:cNvSpPr>
            <p:nvPr/>
          </p:nvSpPr>
          <p:spPr bwMode="auto">
            <a:xfrm>
              <a:off x="3746" y="2066"/>
              <a:ext cx="6" cy="4"/>
            </a:xfrm>
            <a:custGeom>
              <a:avLst/>
              <a:gdLst>
                <a:gd name="T0" fmla="*/ 5 w 6"/>
                <a:gd name="T1" fmla="*/ 0 h 4"/>
                <a:gd name="T2" fmla="*/ 3 w 6"/>
                <a:gd name="T3" fmla="*/ 1 h 4"/>
                <a:gd name="T4" fmla="*/ 1 w 6"/>
                <a:gd name="T5" fmla="*/ 1 h 4"/>
                <a:gd name="T6" fmla="*/ 0 w 6"/>
                <a:gd name="T7" fmla="*/ 2 h 4"/>
                <a:gd name="T8" fmla="*/ 0 w 6"/>
                <a:gd name="T9" fmla="*/ 4 h 4"/>
                <a:gd name="T10" fmla="*/ 1 w 6"/>
                <a:gd name="T11" fmla="*/ 4 h 4"/>
                <a:gd name="T12" fmla="*/ 2 w 6"/>
                <a:gd name="T13" fmla="*/ 2 h 4"/>
                <a:gd name="T14" fmla="*/ 3 w 6"/>
                <a:gd name="T15" fmla="*/ 2 h 4"/>
                <a:gd name="T16" fmla="*/ 4 w 6"/>
                <a:gd name="T17" fmla="*/ 1 h 4"/>
                <a:gd name="T18" fmla="*/ 6 w 6"/>
                <a:gd name="T19" fmla="*/ 1 h 4"/>
                <a:gd name="T20" fmla="*/ 5 w 6"/>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
                  <a:moveTo>
                    <a:pt x="5" y="0"/>
                  </a:moveTo>
                  <a:lnTo>
                    <a:pt x="3" y="1"/>
                  </a:lnTo>
                  <a:lnTo>
                    <a:pt x="1" y="1"/>
                  </a:lnTo>
                  <a:lnTo>
                    <a:pt x="0" y="2"/>
                  </a:lnTo>
                  <a:lnTo>
                    <a:pt x="0" y="4"/>
                  </a:lnTo>
                  <a:lnTo>
                    <a:pt x="1" y="4"/>
                  </a:lnTo>
                  <a:lnTo>
                    <a:pt x="2" y="2"/>
                  </a:lnTo>
                  <a:lnTo>
                    <a:pt x="3" y="2"/>
                  </a:lnTo>
                  <a:lnTo>
                    <a:pt x="4" y="1"/>
                  </a:lnTo>
                  <a:lnTo>
                    <a:pt x="6" y="1"/>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1" name="Freeform 79">
              <a:extLst>
                <a:ext uri="{FF2B5EF4-FFF2-40B4-BE49-F238E27FC236}">
                  <a16:creationId xmlns:a16="http://schemas.microsoft.com/office/drawing/2014/main" id="{20E37E6A-7BC7-3CFE-D726-16619F1F8B23}"/>
                </a:ext>
              </a:extLst>
            </p:cNvPr>
            <p:cNvSpPr>
              <a:spLocks/>
            </p:cNvSpPr>
            <p:nvPr/>
          </p:nvSpPr>
          <p:spPr bwMode="auto">
            <a:xfrm>
              <a:off x="3746" y="2066"/>
              <a:ext cx="6" cy="4"/>
            </a:xfrm>
            <a:custGeom>
              <a:avLst/>
              <a:gdLst>
                <a:gd name="T0" fmla="*/ 5 w 6"/>
                <a:gd name="T1" fmla="*/ 0 h 4"/>
                <a:gd name="T2" fmla="*/ 3 w 6"/>
                <a:gd name="T3" fmla="*/ 1 h 4"/>
                <a:gd name="T4" fmla="*/ 1 w 6"/>
                <a:gd name="T5" fmla="*/ 1 h 4"/>
                <a:gd name="T6" fmla="*/ 0 w 6"/>
                <a:gd name="T7" fmla="*/ 2 h 4"/>
                <a:gd name="T8" fmla="*/ 0 w 6"/>
                <a:gd name="T9" fmla="*/ 4 h 4"/>
                <a:gd name="T10" fmla="*/ 1 w 6"/>
                <a:gd name="T11" fmla="*/ 4 h 4"/>
                <a:gd name="T12" fmla="*/ 2 w 6"/>
                <a:gd name="T13" fmla="*/ 2 h 4"/>
                <a:gd name="T14" fmla="*/ 3 w 6"/>
                <a:gd name="T15" fmla="*/ 2 h 4"/>
                <a:gd name="T16" fmla="*/ 4 w 6"/>
                <a:gd name="T17" fmla="*/ 1 h 4"/>
                <a:gd name="T18" fmla="*/ 6 w 6"/>
                <a:gd name="T19" fmla="*/ 1 h 4"/>
                <a:gd name="T20" fmla="*/ 5 w 6"/>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
                  <a:moveTo>
                    <a:pt x="5" y="0"/>
                  </a:moveTo>
                  <a:lnTo>
                    <a:pt x="3" y="1"/>
                  </a:lnTo>
                  <a:lnTo>
                    <a:pt x="1" y="1"/>
                  </a:lnTo>
                  <a:lnTo>
                    <a:pt x="0" y="2"/>
                  </a:lnTo>
                  <a:lnTo>
                    <a:pt x="0" y="4"/>
                  </a:lnTo>
                  <a:lnTo>
                    <a:pt x="1" y="4"/>
                  </a:lnTo>
                  <a:lnTo>
                    <a:pt x="2" y="2"/>
                  </a:lnTo>
                  <a:lnTo>
                    <a:pt x="3" y="2"/>
                  </a:lnTo>
                  <a:lnTo>
                    <a:pt x="4" y="1"/>
                  </a:lnTo>
                  <a:lnTo>
                    <a:pt x="6" y="1"/>
                  </a:lnTo>
                  <a:lnTo>
                    <a:pt x="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2" name="Freeform 80">
              <a:extLst>
                <a:ext uri="{FF2B5EF4-FFF2-40B4-BE49-F238E27FC236}">
                  <a16:creationId xmlns:a16="http://schemas.microsoft.com/office/drawing/2014/main" id="{8C3C9414-785E-AAE8-7DBE-8378FF01B9A8}"/>
                </a:ext>
              </a:extLst>
            </p:cNvPr>
            <p:cNvSpPr>
              <a:spLocks/>
            </p:cNvSpPr>
            <p:nvPr/>
          </p:nvSpPr>
          <p:spPr bwMode="auto">
            <a:xfrm>
              <a:off x="3739" y="2066"/>
              <a:ext cx="7" cy="4"/>
            </a:xfrm>
            <a:custGeom>
              <a:avLst/>
              <a:gdLst>
                <a:gd name="T0" fmla="*/ 6 w 7"/>
                <a:gd name="T1" fmla="*/ 0 h 4"/>
                <a:gd name="T2" fmla="*/ 4 w 7"/>
                <a:gd name="T3" fmla="*/ 1 h 4"/>
                <a:gd name="T4" fmla="*/ 2 w 7"/>
                <a:gd name="T5" fmla="*/ 1 h 4"/>
                <a:gd name="T6" fmla="*/ 1 w 7"/>
                <a:gd name="T7" fmla="*/ 2 h 4"/>
                <a:gd name="T8" fmla="*/ 0 w 7"/>
                <a:gd name="T9" fmla="*/ 3 h 4"/>
                <a:gd name="T10" fmla="*/ 0 w 7"/>
                <a:gd name="T11" fmla="*/ 4 h 4"/>
                <a:gd name="T12" fmla="*/ 1 w 7"/>
                <a:gd name="T13" fmla="*/ 4 h 4"/>
                <a:gd name="T14" fmla="*/ 2 w 7"/>
                <a:gd name="T15" fmla="*/ 4 h 4"/>
                <a:gd name="T16" fmla="*/ 2 w 7"/>
                <a:gd name="T17" fmla="*/ 4 h 4"/>
                <a:gd name="T18" fmla="*/ 3 w 7"/>
                <a:gd name="T19" fmla="*/ 4 h 4"/>
                <a:gd name="T20" fmla="*/ 5 w 7"/>
                <a:gd name="T21" fmla="*/ 3 h 4"/>
                <a:gd name="T22" fmla="*/ 5 w 7"/>
                <a:gd name="T23" fmla="*/ 2 h 4"/>
                <a:gd name="T24" fmla="*/ 6 w 7"/>
                <a:gd name="T25" fmla="*/ 1 h 4"/>
                <a:gd name="T26" fmla="*/ 7 w 7"/>
                <a:gd name="T27" fmla="*/ 1 h 4"/>
                <a:gd name="T28" fmla="*/ 6 w 7"/>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4">
                  <a:moveTo>
                    <a:pt x="6" y="0"/>
                  </a:moveTo>
                  <a:lnTo>
                    <a:pt x="4" y="1"/>
                  </a:lnTo>
                  <a:lnTo>
                    <a:pt x="2" y="1"/>
                  </a:lnTo>
                  <a:lnTo>
                    <a:pt x="1" y="2"/>
                  </a:lnTo>
                  <a:lnTo>
                    <a:pt x="0" y="3"/>
                  </a:lnTo>
                  <a:lnTo>
                    <a:pt x="0" y="4"/>
                  </a:lnTo>
                  <a:lnTo>
                    <a:pt x="1" y="4"/>
                  </a:lnTo>
                  <a:lnTo>
                    <a:pt x="2" y="4"/>
                  </a:lnTo>
                  <a:lnTo>
                    <a:pt x="2" y="4"/>
                  </a:lnTo>
                  <a:lnTo>
                    <a:pt x="3" y="4"/>
                  </a:lnTo>
                  <a:lnTo>
                    <a:pt x="5" y="3"/>
                  </a:lnTo>
                  <a:lnTo>
                    <a:pt x="5" y="2"/>
                  </a:lnTo>
                  <a:lnTo>
                    <a:pt x="6" y="1"/>
                  </a:lnTo>
                  <a:lnTo>
                    <a:pt x="7" y="1"/>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3" name="Freeform 81">
              <a:extLst>
                <a:ext uri="{FF2B5EF4-FFF2-40B4-BE49-F238E27FC236}">
                  <a16:creationId xmlns:a16="http://schemas.microsoft.com/office/drawing/2014/main" id="{D8202643-7E23-C7BC-3850-2082DD94B95E}"/>
                </a:ext>
              </a:extLst>
            </p:cNvPr>
            <p:cNvSpPr>
              <a:spLocks/>
            </p:cNvSpPr>
            <p:nvPr/>
          </p:nvSpPr>
          <p:spPr bwMode="auto">
            <a:xfrm>
              <a:off x="3739" y="2066"/>
              <a:ext cx="7" cy="4"/>
            </a:xfrm>
            <a:custGeom>
              <a:avLst/>
              <a:gdLst>
                <a:gd name="T0" fmla="*/ 6 w 7"/>
                <a:gd name="T1" fmla="*/ 0 h 4"/>
                <a:gd name="T2" fmla="*/ 4 w 7"/>
                <a:gd name="T3" fmla="*/ 1 h 4"/>
                <a:gd name="T4" fmla="*/ 2 w 7"/>
                <a:gd name="T5" fmla="*/ 1 h 4"/>
                <a:gd name="T6" fmla="*/ 1 w 7"/>
                <a:gd name="T7" fmla="*/ 2 h 4"/>
                <a:gd name="T8" fmla="*/ 0 w 7"/>
                <a:gd name="T9" fmla="*/ 3 h 4"/>
                <a:gd name="T10" fmla="*/ 0 w 7"/>
                <a:gd name="T11" fmla="*/ 4 h 4"/>
                <a:gd name="T12" fmla="*/ 1 w 7"/>
                <a:gd name="T13" fmla="*/ 4 h 4"/>
                <a:gd name="T14" fmla="*/ 2 w 7"/>
                <a:gd name="T15" fmla="*/ 4 h 4"/>
                <a:gd name="T16" fmla="*/ 2 w 7"/>
                <a:gd name="T17" fmla="*/ 4 h 4"/>
                <a:gd name="T18" fmla="*/ 3 w 7"/>
                <a:gd name="T19" fmla="*/ 4 h 4"/>
                <a:gd name="T20" fmla="*/ 5 w 7"/>
                <a:gd name="T21" fmla="*/ 3 h 4"/>
                <a:gd name="T22" fmla="*/ 5 w 7"/>
                <a:gd name="T23" fmla="*/ 2 h 4"/>
                <a:gd name="T24" fmla="*/ 6 w 7"/>
                <a:gd name="T25" fmla="*/ 1 h 4"/>
                <a:gd name="T26" fmla="*/ 7 w 7"/>
                <a:gd name="T27" fmla="*/ 1 h 4"/>
                <a:gd name="T28" fmla="*/ 6 w 7"/>
                <a:gd name="T2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4">
                  <a:moveTo>
                    <a:pt x="6" y="0"/>
                  </a:moveTo>
                  <a:lnTo>
                    <a:pt x="4" y="1"/>
                  </a:lnTo>
                  <a:lnTo>
                    <a:pt x="2" y="1"/>
                  </a:lnTo>
                  <a:lnTo>
                    <a:pt x="1" y="2"/>
                  </a:lnTo>
                  <a:lnTo>
                    <a:pt x="0" y="3"/>
                  </a:lnTo>
                  <a:lnTo>
                    <a:pt x="0" y="4"/>
                  </a:lnTo>
                  <a:lnTo>
                    <a:pt x="1" y="4"/>
                  </a:lnTo>
                  <a:lnTo>
                    <a:pt x="2" y="4"/>
                  </a:lnTo>
                  <a:lnTo>
                    <a:pt x="2" y="4"/>
                  </a:lnTo>
                  <a:lnTo>
                    <a:pt x="3" y="4"/>
                  </a:lnTo>
                  <a:lnTo>
                    <a:pt x="5" y="3"/>
                  </a:lnTo>
                  <a:lnTo>
                    <a:pt x="5" y="2"/>
                  </a:lnTo>
                  <a:lnTo>
                    <a:pt x="6" y="1"/>
                  </a:lnTo>
                  <a:lnTo>
                    <a:pt x="7" y="1"/>
                  </a:lnTo>
                  <a:lnTo>
                    <a:pt x="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4" name="Freeform 82">
              <a:extLst>
                <a:ext uri="{FF2B5EF4-FFF2-40B4-BE49-F238E27FC236}">
                  <a16:creationId xmlns:a16="http://schemas.microsoft.com/office/drawing/2014/main" id="{3F95D354-9D4F-D56D-0BC1-128F0F6A94A2}"/>
                </a:ext>
              </a:extLst>
            </p:cNvPr>
            <p:cNvSpPr>
              <a:spLocks/>
            </p:cNvSpPr>
            <p:nvPr/>
          </p:nvSpPr>
          <p:spPr bwMode="auto">
            <a:xfrm>
              <a:off x="3722" y="2067"/>
              <a:ext cx="17" cy="8"/>
            </a:xfrm>
            <a:custGeom>
              <a:avLst/>
              <a:gdLst>
                <a:gd name="T0" fmla="*/ 17 w 17"/>
                <a:gd name="T1" fmla="*/ 0 h 8"/>
                <a:gd name="T2" fmla="*/ 15 w 17"/>
                <a:gd name="T3" fmla="*/ 0 h 8"/>
                <a:gd name="T4" fmla="*/ 15 w 17"/>
                <a:gd name="T5" fmla="*/ 0 h 8"/>
                <a:gd name="T6" fmla="*/ 14 w 17"/>
                <a:gd name="T7" fmla="*/ 0 h 8"/>
                <a:gd name="T8" fmla="*/ 13 w 17"/>
                <a:gd name="T9" fmla="*/ 1 h 8"/>
                <a:gd name="T10" fmla="*/ 11 w 17"/>
                <a:gd name="T11" fmla="*/ 3 h 8"/>
                <a:gd name="T12" fmla="*/ 11 w 17"/>
                <a:gd name="T13" fmla="*/ 3 h 8"/>
                <a:gd name="T14" fmla="*/ 10 w 17"/>
                <a:gd name="T15" fmla="*/ 3 h 8"/>
                <a:gd name="T16" fmla="*/ 11 w 17"/>
                <a:gd name="T17" fmla="*/ 2 h 8"/>
                <a:gd name="T18" fmla="*/ 11 w 17"/>
                <a:gd name="T19" fmla="*/ 1 h 8"/>
                <a:gd name="T20" fmla="*/ 9 w 17"/>
                <a:gd name="T21" fmla="*/ 2 h 8"/>
                <a:gd name="T22" fmla="*/ 8 w 17"/>
                <a:gd name="T23" fmla="*/ 1 h 8"/>
                <a:gd name="T24" fmla="*/ 6 w 17"/>
                <a:gd name="T25" fmla="*/ 1 h 8"/>
                <a:gd name="T26" fmla="*/ 4 w 17"/>
                <a:gd name="T27" fmla="*/ 2 h 8"/>
                <a:gd name="T28" fmla="*/ 3 w 17"/>
                <a:gd name="T29" fmla="*/ 2 h 8"/>
                <a:gd name="T30" fmla="*/ 2 w 17"/>
                <a:gd name="T31" fmla="*/ 3 h 8"/>
                <a:gd name="T32" fmla="*/ 2 w 17"/>
                <a:gd name="T33" fmla="*/ 3 h 8"/>
                <a:gd name="T34" fmla="*/ 2 w 17"/>
                <a:gd name="T35" fmla="*/ 4 h 8"/>
                <a:gd name="T36" fmla="*/ 1 w 17"/>
                <a:gd name="T37" fmla="*/ 5 h 8"/>
                <a:gd name="T38" fmla="*/ 5 w 17"/>
                <a:gd name="T39" fmla="*/ 4 h 8"/>
                <a:gd name="T40" fmla="*/ 6 w 17"/>
                <a:gd name="T41" fmla="*/ 5 h 8"/>
                <a:gd name="T42" fmla="*/ 4 w 17"/>
                <a:gd name="T43" fmla="*/ 5 h 8"/>
                <a:gd name="T44" fmla="*/ 1 w 17"/>
                <a:gd name="T45" fmla="*/ 5 h 8"/>
                <a:gd name="T46" fmla="*/ 0 w 17"/>
                <a:gd name="T47" fmla="*/ 6 h 8"/>
                <a:gd name="T48" fmla="*/ 0 w 17"/>
                <a:gd name="T49" fmla="*/ 7 h 8"/>
                <a:gd name="T50" fmla="*/ 2 w 17"/>
                <a:gd name="T51" fmla="*/ 8 h 8"/>
                <a:gd name="T52" fmla="*/ 5 w 17"/>
                <a:gd name="T53" fmla="*/ 7 h 8"/>
                <a:gd name="T54" fmla="*/ 7 w 17"/>
                <a:gd name="T55" fmla="*/ 6 h 8"/>
                <a:gd name="T56" fmla="*/ 8 w 17"/>
                <a:gd name="T57" fmla="*/ 6 h 8"/>
                <a:gd name="T58" fmla="*/ 9 w 17"/>
                <a:gd name="T59" fmla="*/ 7 h 8"/>
                <a:gd name="T60" fmla="*/ 12 w 17"/>
                <a:gd name="T61" fmla="*/ 7 h 8"/>
                <a:gd name="T62" fmla="*/ 12 w 17"/>
                <a:gd name="T63" fmla="*/ 6 h 8"/>
                <a:gd name="T64" fmla="*/ 14 w 17"/>
                <a:gd name="T65" fmla="*/ 5 h 8"/>
                <a:gd name="T66" fmla="*/ 15 w 17"/>
                <a:gd name="T67" fmla="*/ 5 h 8"/>
                <a:gd name="T68" fmla="*/ 13 w 17"/>
                <a:gd name="T69" fmla="*/ 5 h 8"/>
                <a:gd name="T70" fmla="*/ 13 w 17"/>
                <a:gd name="T71" fmla="*/ 4 h 8"/>
                <a:gd name="T72" fmla="*/ 13 w 17"/>
                <a:gd name="T73" fmla="*/ 3 h 8"/>
                <a:gd name="T74" fmla="*/ 15 w 17"/>
                <a:gd name="T75" fmla="*/ 3 h 8"/>
                <a:gd name="T76" fmla="*/ 15 w 17"/>
                <a:gd name="T77" fmla="*/ 2 h 8"/>
                <a:gd name="T78" fmla="*/ 15 w 17"/>
                <a:gd name="T79" fmla="*/ 1 h 8"/>
                <a:gd name="T80" fmla="*/ 17 w 17"/>
                <a:gd name="T81" fmla="*/ 0 h 8"/>
                <a:gd name="T82" fmla="*/ 17 w 17"/>
                <a:gd name="T83" fmla="*/ 0 h 8"/>
                <a:gd name="T84" fmla="*/ 17 w 17"/>
                <a:gd name="T8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 h="8">
                  <a:moveTo>
                    <a:pt x="17" y="0"/>
                  </a:moveTo>
                  <a:lnTo>
                    <a:pt x="15" y="0"/>
                  </a:lnTo>
                  <a:lnTo>
                    <a:pt x="15" y="0"/>
                  </a:lnTo>
                  <a:lnTo>
                    <a:pt x="14" y="0"/>
                  </a:lnTo>
                  <a:lnTo>
                    <a:pt x="13" y="1"/>
                  </a:lnTo>
                  <a:lnTo>
                    <a:pt x="11" y="3"/>
                  </a:lnTo>
                  <a:lnTo>
                    <a:pt x="11" y="3"/>
                  </a:lnTo>
                  <a:lnTo>
                    <a:pt x="10" y="3"/>
                  </a:lnTo>
                  <a:lnTo>
                    <a:pt x="11" y="2"/>
                  </a:lnTo>
                  <a:lnTo>
                    <a:pt x="11" y="1"/>
                  </a:lnTo>
                  <a:lnTo>
                    <a:pt x="9" y="2"/>
                  </a:lnTo>
                  <a:lnTo>
                    <a:pt x="8" y="1"/>
                  </a:lnTo>
                  <a:lnTo>
                    <a:pt x="6" y="1"/>
                  </a:lnTo>
                  <a:lnTo>
                    <a:pt x="4" y="2"/>
                  </a:lnTo>
                  <a:lnTo>
                    <a:pt x="3" y="2"/>
                  </a:lnTo>
                  <a:lnTo>
                    <a:pt x="2" y="3"/>
                  </a:lnTo>
                  <a:lnTo>
                    <a:pt x="2" y="3"/>
                  </a:lnTo>
                  <a:lnTo>
                    <a:pt x="2" y="4"/>
                  </a:lnTo>
                  <a:lnTo>
                    <a:pt x="1" y="5"/>
                  </a:lnTo>
                  <a:lnTo>
                    <a:pt x="5" y="4"/>
                  </a:lnTo>
                  <a:lnTo>
                    <a:pt x="6" y="5"/>
                  </a:lnTo>
                  <a:lnTo>
                    <a:pt x="4" y="5"/>
                  </a:lnTo>
                  <a:lnTo>
                    <a:pt x="1" y="5"/>
                  </a:lnTo>
                  <a:lnTo>
                    <a:pt x="0" y="6"/>
                  </a:lnTo>
                  <a:lnTo>
                    <a:pt x="0" y="7"/>
                  </a:lnTo>
                  <a:lnTo>
                    <a:pt x="2" y="8"/>
                  </a:lnTo>
                  <a:lnTo>
                    <a:pt x="5" y="7"/>
                  </a:lnTo>
                  <a:lnTo>
                    <a:pt x="7" y="6"/>
                  </a:lnTo>
                  <a:lnTo>
                    <a:pt x="8" y="6"/>
                  </a:lnTo>
                  <a:lnTo>
                    <a:pt x="9" y="7"/>
                  </a:lnTo>
                  <a:lnTo>
                    <a:pt x="12" y="7"/>
                  </a:lnTo>
                  <a:lnTo>
                    <a:pt x="12" y="6"/>
                  </a:lnTo>
                  <a:lnTo>
                    <a:pt x="14" y="5"/>
                  </a:lnTo>
                  <a:lnTo>
                    <a:pt x="15" y="5"/>
                  </a:lnTo>
                  <a:lnTo>
                    <a:pt x="13" y="5"/>
                  </a:lnTo>
                  <a:lnTo>
                    <a:pt x="13" y="4"/>
                  </a:lnTo>
                  <a:lnTo>
                    <a:pt x="13" y="3"/>
                  </a:lnTo>
                  <a:lnTo>
                    <a:pt x="15" y="3"/>
                  </a:lnTo>
                  <a:lnTo>
                    <a:pt x="15" y="2"/>
                  </a:lnTo>
                  <a:lnTo>
                    <a:pt x="15" y="1"/>
                  </a:lnTo>
                  <a:lnTo>
                    <a:pt x="17" y="0"/>
                  </a:lnTo>
                  <a:lnTo>
                    <a:pt x="17"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5" name="Freeform 83">
              <a:extLst>
                <a:ext uri="{FF2B5EF4-FFF2-40B4-BE49-F238E27FC236}">
                  <a16:creationId xmlns:a16="http://schemas.microsoft.com/office/drawing/2014/main" id="{5DE00A8A-0E9D-4C81-1B42-5421A106E451}"/>
                </a:ext>
              </a:extLst>
            </p:cNvPr>
            <p:cNvSpPr>
              <a:spLocks/>
            </p:cNvSpPr>
            <p:nvPr/>
          </p:nvSpPr>
          <p:spPr bwMode="auto">
            <a:xfrm>
              <a:off x="3722" y="2067"/>
              <a:ext cx="17" cy="8"/>
            </a:xfrm>
            <a:custGeom>
              <a:avLst/>
              <a:gdLst>
                <a:gd name="T0" fmla="*/ 17 w 17"/>
                <a:gd name="T1" fmla="*/ 0 h 8"/>
                <a:gd name="T2" fmla="*/ 15 w 17"/>
                <a:gd name="T3" fmla="*/ 0 h 8"/>
                <a:gd name="T4" fmla="*/ 15 w 17"/>
                <a:gd name="T5" fmla="*/ 0 h 8"/>
                <a:gd name="T6" fmla="*/ 14 w 17"/>
                <a:gd name="T7" fmla="*/ 0 h 8"/>
                <a:gd name="T8" fmla="*/ 13 w 17"/>
                <a:gd name="T9" fmla="*/ 1 h 8"/>
                <a:gd name="T10" fmla="*/ 11 w 17"/>
                <a:gd name="T11" fmla="*/ 3 h 8"/>
                <a:gd name="T12" fmla="*/ 11 w 17"/>
                <a:gd name="T13" fmla="*/ 3 h 8"/>
                <a:gd name="T14" fmla="*/ 10 w 17"/>
                <a:gd name="T15" fmla="*/ 3 h 8"/>
                <a:gd name="T16" fmla="*/ 11 w 17"/>
                <a:gd name="T17" fmla="*/ 2 h 8"/>
                <a:gd name="T18" fmla="*/ 11 w 17"/>
                <a:gd name="T19" fmla="*/ 1 h 8"/>
                <a:gd name="T20" fmla="*/ 9 w 17"/>
                <a:gd name="T21" fmla="*/ 2 h 8"/>
                <a:gd name="T22" fmla="*/ 8 w 17"/>
                <a:gd name="T23" fmla="*/ 1 h 8"/>
                <a:gd name="T24" fmla="*/ 6 w 17"/>
                <a:gd name="T25" fmla="*/ 1 h 8"/>
                <a:gd name="T26" fmla="*/ 4 w 17"/>
                <a:gd name="T27" fmla="*/ 2 h 8"/>
                <a:gd name="T28" fmla="*/ 3 w 17"/>
                <a:gd name="T29" fmla="*/ 2 h 8"/>
                <a:gd name="T30" fmla="*/ 2 w 17"/>
                <a:gd name="T31" fmla="*/ 3 h 8"/>
                <a:gd name="T32" fmla="*/ 2 w 17"/>
                <a:gd name="T33" fmla="*/ 3 h 8"/>
                <a:gd name="T34" fmla="*/ 2 w 17"/>
                <a:gd name="T35" fmla="*/ 4 h 8"/>
                <a:gd name="T36" fmla="*/ 1 w 17"/>
                <a:gd name="T37" fmla="*/ 5 h 8"/>
                <a:gd name="T38" fmla="*/ 5 w 17"/>
                <a:gd name="T39" fmla="*/ 4 h 8"/>
                <a:gd name="T40" fmla="*/ 6 w 17"/>
                <a:gd name="T41" fmla="*/ 5 h 8"/>
                <a:gd name="T42" fmla="*/ 4 w 17"/>
                <a:gd name="T43" fmla="*/ 5 h 8"/>
                <a:gd name="T44" fmla="*/ 1 w 17"/>
                <a:gd name="T45" fmla="*/ 5 h 8"/>
                <a:gd name="T46" fmla="*/ 0 w 17"/>
                <a:gd name="T47" fmla="*/ 6 h 8"/>
                <a:gd name="T48" fmla="*/ 0 w 17"/>
                <a:gd name="T49" fmla="*/ 7 h 8"/>
                <a:gd name="T50" fmla="*/ 2 w 17"/>
                <a:gd name="T51" fmla="*/ 8 h 8"/>
                <a:gd name="T52" fmla="*/ 5 w 17"/>
                <a:gd name="T53" fmla="*/ 7 h 8"/>
                <a:gd name="T54" fmla="*/ 7 w 17"/>
                <a:gd name="T55" fmla="*/ 6 h 8"/>
                <a:gd name="T56" fmla="*/ 8 w 17"/>
                <a:gd name="T57" fmla="*/ 6 h 8"/>
                <a:gd name="T58" fmla="*/ 9 w 17"/>
                <a:gd name="T59" fmla="*/ 7 h 8"/>
                <a:gd name="T60" fmla="*/ 12 w 17"/>
                <a:gd name="T61" fmla="*/ 7 h 8"/>
                <a:gd name="T62" fmla="*/ 12 w 17"/>
                <a:gd name="T63" fmla="*/ 6 h 8"/>
                <a:gd name="T64" fmla="*/ 14 w 17"/>
                <a:gd name="T65" fmla="*/ 5 h 8"/>
                <a:gd name="T66" fmla="*/ 15 w 17"/>
                <a:gd name="T67" fmla="*/ 5 h 8"/>
                <a:gd name="T68" fmla="*/ 13 w 17"/>
                <a:gd name="T69" fmla="*/ 5 h 8"/>
                <a:gd name="T70" fmla="*/ 13 w 17"/>
                <a:gd name="T71" fmla="*/ 4 h 8"/>
                <a:gd name="T72" fmla="*/ 13 w 17"/>
                <a:gd name="T73" fmla="*/ 3 h 8"/>
                <a:gd name="T74" fmla="*/ 15 w 17"/>
                <a:gd name="T75" fmla="*/ 3 h 8"/>
                <a:gd name="T76" fmla="*/ 15 w 17"/>
                <a:gd name="T77" fmla="*/ 2 h 8"/>
                <a:gd name="T78" fmla="*/ 15 w 17"/>
                <a:gd name="T79" fmla="*/ 1 h 8"/>
                <a:gd name="T80" fmla="*/ 17 w 17"/>
                <a:gd name="T81" fmla="*/ 0 h 8"/>
                <a:gd name="T82" fmla="*/ 17 w 17"/>
                <a:gd name="T83" fmla="*/ 0 h 8"/>
                <a:gd name="T84" fmla="*/ 17 w 17"/>
                <a:gd name="T8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 h="8">
                  <a:moveTo>
                    <a:pt x="17" y="0"/>
                  </a:moveTo>
                  <a:lnTo>
                    <a:pt x="15" y="0"/>
                  </a:lnTo>
                  <a:lnTo>
                    <a:pt x="15" y="0"/>
                  </a:lnTo>
                  <a:lnTo>
                    <a:pt x="14" y="0"/>
                  </a:lnTo>
                  <a:lnTo>
                    <a:pt x="13" y="1"/>
                  </a:lnTo>
                  <a:lnTo>
                    <a:pt x="11" y="3"/>
                  </a:lnTo>
                  <a:lnTo>
                    <a:pt x="11" y="3"/>
                  </a:lnTo>
                  <a:lnTo>
                    <a:pt x="10" y="3"/>
                  </a:lnTo>
                  <a:lnTo>
                    <a:pt x="11" y="2"/>
                  </a:lnTo>
                  <a:lnTo>
                    <a:pt x="11" y="1"/>
                  </a:lnTo>
                  <a:lnTo>
                    <a:pt x="9" y="2"/>
                  </a:lnTo>
                  <a:lnTo>
                    <a:pt x="8" y="1"/>
                  </a:lnTo>
                  <a:lnTo>
                    <a:pt x="6" y="1"/>
                  </a:lnTo>
                  <a:lnTo>
                    <a:pt x="4" y="2"/>
                  </a:lnTo>
                  <a:lnTo>
                    <a:pt x="3" y="2"/>
                  </a:lnTo>
                  <a:lnTo>
                    <a:pt x="2" y="3"/>
                  </a:lnTo>
                  <a:lnTo>
                    <a:pt x="2" y="3"/>
                  </a:lnTo>
                  <a:lnTo>
                    <a:pt x="2" y="4"/>
                  </a:lnTo>
                  <a:lnTo>
                    <a:pt x="1" y="5"/>
                  </a:lnTo>
                  <a:lnTo>
                    <a:pt x="5" y="4"/>
                  </a:lnTo>
                  <a:lnTo>
                    <a:pt x="6" y="5"/>
                  </a:lnTo>
                  <a:lnTo>
                    <a:pt x="4" y="5"/>
                  </a:lnTo>
                  <a:lnTo>
                    <a:pt x="1" y="5"/>
                  </a:lnTo>
                  <a:lnTo>
                    <a:pt x="0" y="6"/>
                  </a:lnTo>
                  <a:lnTo>
                    <a:pt x="0" y="7"/>
                  </a:lnTo>
                  <a:lnTo>
                    <a:pt x="2" y="8"/>
                  </a:lnTo>
                  <a:lnTo>
                    <a:pt x="5" y="7"/>
                  </a:lnTo>
                  <a:lnTo>
                    <a:pt x="7" y="6"/>
                  </a:lnTo>
                  <a:lnTo>
                    <a:pt x="8" y="6"/>
                  </a:lnTo>
                  <a:lnTo>
                    <a:pt x="9" y="7"/>
                  </a:lnTo>
                  <a:lnTo>
                    <a:pt x="12" y="7"/>
                  </a:lnTo>
                  <a:lnTo>
                    <a:pt x="12" y="6"/>
                  </a:lnTo>
                  <a:lnTo>
                    <a:pt x="14" y="5"/>
                  </a:lnTo>
                  <a:lnTo>
                    <a:pt x="15" y="5"/>
                  </a:lnTo>
                  <a:lnTo>
                    <a:pt x="13" y="5"/>
                  </a:lnTo>
                  <a:lnTo>
                    <a:pt x="13" y="4"/>
                  </a:lnTo>
                  <a:lnTo>
                    <a:pt x="13" y="3"/>
                  </a:lnTo>
                  <a:lnTo>
                    <a:pt x="15" y="3"/>
                  </a:lnTo>
                  <a:lnTo>
                    <a:pt x="15" y="2"/>
                  </a:lnTo>
                  <a:lnTo>
                    <a:pt x="15" y="1"/>
                  </a:lnTo>
                  <a:lnTo>
                    <a:pt x="17" y="0"/>
                  </a:lnTo>
                  <a:lnTo>
                    <a:pt x="17"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6" name="Freeform 84">
              <a:extLst>
                <a:ext uri="{FF2B5EF4-FFF2-40B4-BE49-F238E27FC236}">
                  <a16:creationId xmlns:a16="http://schemas.microsoft.com/office/drawing/2014/main" id="{59947ACD-BFEE-7F5A-FC09-0EC0B57ACC67}"/>
                </a:ext>
              </a:extLst>
            </p:cNvPr>
            <p:cNvSpPr>
              <a:spLocks/>
            </p:cNvSpPr>
            <p:nvPr/>
          </p:nvSpPr>
          <p:spPr bwMode="auto">
            <a:xfrm>
              <a:off x="3718" y="2065"/>
              <a:ext cx="14" cy="6"/>
            </a:xfrm>
            <a:custGeom>
              <a:avLst/>
              <a:gdLst>
                <a:gd name="T0" fmla="*/ 11 w 14"/>
                <a:gd name="T1" fmla="*/ 0 h 6"/>
                <a:gd name="T2" fmla="*/ 9 w 14"/>
                <a:gd name="T3" fmla="*/ 1 h 6"/>
                <a:gd name="T4" fmla="*/ 8 w 14"/>
                <a:gd name="T5" fmla="*/ 1 h 6"/>
                <a:gd name="T6" fmla="*/ 6 w 14"/>
                <a:gd name="T7" fmla="*/ 2 h 6"/>
                <a:gd name="T8" fmla="*/ 6 w 14"/>
                <a:gd name="T9" fmla="*/ 2 h 6"/>
                <a:gd name="T10" fmla="*/ 4 w 14"/>
                <a:gd name="T11" fmla="*/ 2 h 6"/>
                <a:gd name="T12" fmla="*/ 2 w 14"/>
                <a:gd name="T13" fmla="*/ 3 h 6"/>
                <a:gd name="T14" fmla="*/ 1 w 14"/>
                <a:gd name="T15" fmla="*/ 4 h 6"/>
                <a:gd name="T16" fmla="*/ 0 w 14"/>
                <a:gd name="T17" fmla="*/ 5 h 6"/>
                <a:gd name="T18" fmla="*/ 0 w 14"/>
                <a:gd name="T19" fmla="*/ 6 h 6"/>
                <a:gd name="T20" fmla="*/ 1 w 14"/>
                <a:gd name="T21" fmla="*/ 6 h 6"/>
                <a:gd name="T22" fmla="*/ 2 w 14"/>
                <a:gd name="T23" fmla="*/ 5 h 6"/>
                <a:gd name="T24" fmla="*/ 4 w 14"/>
                <a:gd name="T25" fmla="*/ 5 h 6"/>
                <a:gd name="T26" fmla="*/ 5 w 14"/>
                <a:gd name="T27" fmla="*/ 5 h 6"/>
                <a:gd name="T28" fmla="*/ 6 w 14"/>
                <a:gd name="T29" fmla="*/ 4 h 6"/>
                <a:gd name="T30" fmla="*/ 8 w 14"/>
                <a:gd name="T31" fmla="*/ 3 h 6"/>
                <a:gd name="T32" fmla="*/ 10 w 14"/>
                <a:gd name="T33" fmla="*/ 2 h 6"/>
                <a:gd name="T34" fmla="*/ 12 w 14"/>
                <a:gd name="T35" fmla="*/ 2 h 6"/>
                <a:gd name="T36" fmla="*/ 13 w 14"/>
                <a:gd name="T37" fmla="*/ 2 h 6"/>
                <a:gd name="T38" fmla="*/ 14 w 14"/>
                <a:gd name="T39" fmla="*/ 1 h 6"/>
                <a:gd name="T40" fmla="*/ 13 w 14"/>
                <a:gd name="T41" fmla="*/ 0 h 6"/>
                <a:gd name="T42" fmla="*/ 11 w 14"/>
                <a:gd name="T43" fmla="*/ 1 h 6"/>
                <a:gd name="T44" fmla="*/ 11 w 14"/>
                <a:gd name="T4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6">
                  <a:moveTo>
                    <a:pt x="11" y="0"/>
                  </a:moveTo>
                  <a:lnTo>
                    <a:pt x="9" y="1"/>
                  </a:lnTo>
                  <a:lnTo>
                    <a:pt x="8" y="1"/>
                  </a:lnTo>
                  <a:lnTo>
                    <a:pt x="6" y="2"/>
                  </a:lnTo>
                  <a:lnTo>
                    <a:pt x="6" y="2"/>
                  </a:lnTo>
                  <a:lnTo>
                    <a:pt x="4" y="2"/>
                  </a:lnTo>
                  <a:lnTo>
                    <a:pt x="2" y="3"/>
                  </a:lnTo>
                  <a:lnTo>
                    <a:pt x="1" y="4"/>
                  </a:lnTo>
                  <a:lnTo>
                    <a:pt x="0" y="5"/>
                  </a:lnTo>
                  <a:lnTo>
                    <a:pt x="0" y="6"/>
                  </a:lnTo>
                  <a:lnTo>
                    <a:pt x="1" y="6"/>
                  </a:lnTo>
                  <a:lnTo>
                    <a:pt x="2" y="5"/>
                  </a:lnTo>
                  <a:lnTo>
                    <a:pt x="4" y="5"/>
                  </a:lnTo>
                  <a:lnTo>
                    <a:pt x="5" y="5"/>
                  </a:lnTo>
                  <a:lnTo>
                    <a:pt x="6" y="4"/>
                  </a:lnTo>
                  <a:lnTo>
                    <a:pt x="8" y="3"/>
                  </a:lnTo>
                  <a:lnTo>
                    <a:pt x="10" y="2"/>
                  </a:lnTo>
                  <a:lnTo>
                    <a:pt x="12" y="2"/>
                  </a:lnTo>
                  <a:lnTo>
                    <a:pt x="13" y="2"/>
                  </a:lnTo>
                  <a:lnTo>
                    <a:pt x="14" y="1"/>
                  </a:lnTo>
                  <a:lnTo>
                    <a:pt x="13" y="0"/>
                  </a:lnTo>
                  <a:lnTo>
                    <a:pt x="11" y="1"/>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7" name="Freeform 85">
              <a:extLst>
                <a:ext uri="{FF2B5EF4-FFF2-40B4-BE49-F238E27FC236}">
                  <a16:creationId xmlns:a16="http://schemas.microsoft.com/office/drawing/2014/main" id="{7DC8256A-25CA-2725-44C3-153D193B498E}"/>
                </a:ext>
              </a:extLst>
            </p:cNvPr>
            <p:cNvSpPr>
              <a:spLocks/>
            </p:cNvSpPr>
            <p:nvPr/>
          </p:nvSpPr>
          <p:spPr bwMode="auto">
            <a:xfrm>
              <a:off x="3718" y="2065"/>
              <a:ext cx="14" cy="6"/>
            </a:xfrm>
            <a:custGeom>
              <a:avLst/>
              <a:gdLst>
                <a:gd name="T0" fmla="*/ 11 w 14"/>
                <a:gd name="T1" fmla="*/ 0 h 6"/>
                <a:gd name="T2" fmla="*/ 9 w 14"/>
                <a:gd name="T3" fmla="*/ 1 h 6"/>
                <a:gd name="T4" fmla="*/ 8 w 14"/>
                <a:gd name="T5" fmla="*/ 1 h 6"/>
                <a:gd name="T6" fmla="*/ 6 w 14"/>
                <a:gd name="T7" fmla="*/ 2 h 6"/>
                <a:gd name="T8" fmla="*/ 6 w 14"/>
                <a:gd name="T9" fmla="*/ 2 h 6"/>
                <a:gd name="T10" fmla="*/ 4 w 14"/>
                <a:gd name="T11" fmla="*/ 2 h 6"/>
                <a:gd name="T12" fmla="*/ 2 w 14"/>
                <a:gd name="T13" fmla="*/ 3 h 6"/>
                <a:gd name="T14" fmla="*/ 1 w 14"/>
                <a:gd name="T15" fmla="*/ 4 h 6"/>
                <a:gd name="T16" fmla="*/ 0 w 14"/>
                <a:gd name="T17" fmla="*/ 5 h 6"/>
                <a:gd name="T18" fmla="*/ 0 w 14"/>
                <a:gd name="T19" fmla="*/ 6 h 6"/>
                <a:gd name="T20" fmla="*/ 1 w 14"/>
                <a:gd name="T21" fmla="*/ 6 h 6"/>
                <a:gd name="T22" fmla="*/ 2 w 14"/>
                <a:gd name="T23" fmla="*/ 5 h 6"/>
                <a:gd name="T24" fmla="*/ 4 w 14"/>
                <a:gd name="T25" fmla="*/ 5 h 6"/>
                <a:gd name="T26" fmla="*/ 5 w 14"/>
                <a:gd name="T27" fmla="*/ 5 h 6"/>
                <a:gd name="T28" fmla="*/ 6 w 14"/>
                <a:gd name="T29" fmla="*/ 4 h 6"/>
                <a:gd name="T30" fmla="*/ 8 w 14"/>
                <a:gd name="T31" fmla="*/ 3 h 6"/>
                <a:gd name="T32" fmla="*/ 10 w 14"/>
                <a:gd name="T33" fmla="*/ 2 h 6"/>
                <a:gd name="T34" fmla="*/ 12 w 14"/>
                <a:gd name="T35" fmla="*/ 2 h 6"/>
                <a:gd name="T36" fmla="*/ 13 w 14"/>
                <a:gd name="T37" fmla="*/ 2 h 6"/>
                <a:gd name="T38" fmla="*/ 14 w 14"/>
                <a:gd name="T39" fmla="*/ 1 h 6"/>
                <a:gd name="T40" fmla="*/ 13 w 14"/>
                <a:gd name="T41" fmla="*/ 0 h 6"/>
                <a:gd name="T42" fmla="*/ 11 w 14"/>
                <a:gd name="T43" fmla="*/ 1 h 6"/>
                <a:gd name="T44" fmla="*/ 11 w 14"/>
                <a:gd name="T4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6">
                  <a:moveTo>
                    <a:pt x="11" y="0"/>
                  </a:moveTo>
                  <a:lnTo>
                    <a:pt x="9" y="1"/>
                  </a:lnTo>
                  <a:lnTo>
                    <a:pt x="8" y="1"/>
                  </a:lnTo>
                  <a:lnTo>
                    <a:pt x="6" y="2"/>
                  </a:lnTo>
                  <a:lnTo>
                    <a:pt x="6" y="2"/>
                  </a:lnTo>
                  <a:lnTo>
                    <a:pt x="4" y="2"/>
                  </a:lnTo>
                  <a:lnTo>
                    <a:pt x="2" y="3"/>
                  </a:lnTo>
                  <a:lnTo>
                    <a:pt x="1" y="4"/>
                  </a:lnTo>
                  <a:lnTo>
                    <a:pt x="0" y="5"/>
                  </a:lnTo>
                  <a:lnTo>
                    <a:pt x="0" y="6"/>
                  </a:lnTo>
                  <a:lnTo>
                    <a:pt x="1" y="6"/>
                  </a:lnTo>
                  <a:lnTo>
                    <a:pt x="2" y="5"/>
                  </a:lnTo>
                  <a:lnTo>
                    <a:pt x="4" y="5"/>
                  </a:lnTo>
                  <a:lnTo>
                    <a:pt x="5" y="5"/>
                  </a:lnTo>
                  <a:lnTo>
                    <a:pt x="6" y="4"/>
                  </a:lnTo>
                  <a:lnTo>
                    <a:pt x="8" y="3"/>
                  </a:lnTo>
                  <a:lnTo>
                    <a:pt x="10" y="2"/>
                  </a:lnTo>
                  <a:lnTo>
                    <a:pt x="12" y="2"/>
                  </a:lnTo>
                  <a:lnTo>
                    <a:pt x="13" y="2"/>
                  </a:lnTo>
                  <a:lnTo>
                    <a:pt x="14" y="1"/>
                  </a:lnTo>
                  <a:lnTo>
                    <a:pt x="13" y="0"/>
                  </a:lnTo>
                  <a:lnTo>
                    <a:pt x="11" y="1"/>
                  </a:lnTo>
                  <a:lnTo>
                    <a:pt x="1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8" name="Freeform 86">
              <a:extLst>
                <a:ext uri="{FF2B5EF4-FFF2-40B4-BE49-F238E27FC236}">
                  <a16:creationId xmlns:a16="http://schemas.microsoft.com/office/drawing/2014/main" id="{79BFB74D-6653-02D9-3190-63CCD1C7EA37}"/>
                </a:ext>
              </a:extLst>
            </p:cNvPr>
            <p:cNvSpPr>
              <a:spLocks/>
            </p:cNvSpPr>
            <p:nvPr/>
          </p:nvSpPr>
          <p:spPr bwMode="auto">
            <a:xfrm>
              <a:off x="3735" y="2062"/>
              <a:ext cx="10" cy="4"/>
            </a:xfrm>
            <a:custGeom>
              <a:avLst/>
              <a:gdLst>
                <a:gd name="T0" fmla="*/ 9 w 10"/>
                <a:gd name="T1" fmla="*/ 0 h 4"/>
                <a:gd name="T2" fmla="*/ 9 w 10"/>
                <a:gd name="T3" fmla="*/ 0 h 4"/>
                <a:gd name="T4" fmla="*/ 7 w 10"/>
                <a:gd name="T5" fmla="*/ 1 h 4"/>
                <a:gd name="T6" fmla="*/ 6 w 10"/>
                <a:gd name="T7" fmla="*/ 1 h 4"/>
                <a:gd name="T8" fmla="*/ 4 w 10"/>
                <a:gd name="T9" fmla="*/ 1 h 4"/>
                <a:gd name="T10" fmla="*/ 3 w 10"/>
                <a:gd name="T11" fmla="*/ 1 h 4"/>
                <a:gd name="T12" fmla="*/ 1 w 10"/>
                <a:gd name="T13" fmla="*/ 1 h 4"/>
                <a:gd name="T14" fmla="*/ 0 w 10"/>
                <a:gd name="T15" fmla="*/ 3 h 4"/>
                <a:gd name="T16" fmla="*/ 0 w 10"/>
                <a:gd name="T17" fmla="*/ 3 h 4"/>
                <a:gd name="T18" fmla="*/ 1 w 10"/>
                <a:gd name="T19" fmla="*/ 3 h 4"/>
                <a:gd name="T20" fmla="*/ 1 w 10"/>
                <a:gd name="T21" fmla="*/ 4 h 4"/>
                <a:gd name="T22" fmla="*/ 2 w 10"/>
                <a:gd name="T23" fmla="*/ 4 h 4"/>
                <a:gd name="T24" fmla="*/ 4 w 10"/>
                <a:gd name="T25" fmla="*/ 3 h 4"/>
                <a:gd name="T26" fmla="*/ 6 w 10"/>
                <a:gd name="T27" fmla="*/ 3 h 4"/>
                <a:gd name="T28" fmla="*/ 9 w 10"/>
                <a:gd name="T29" fmla="*/ 3 h 4"/>
                <a:gd name="T30" fmla="*/ 10 w 10"/>
                <a:gd name="T31" fmla="*/ 1 h 4"/>
                <a:gd name="T32" fmla="*/ 10 w 10"/>
                <a:gd name="T33" fmla="*/ 1 h 4"/>
                <a:gd name="T34" fmla="*/ 9 w 10"/>
                <a:gd name="T35" fmla="*/ 1 h 4"/>
                <a:gd name="T36" fmla="*/ 9 w 10"/>
                <a:gd name="T3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4">
                  <a:moveTo>
                    <a:pt x="9" y="0"/>
                  </a:moveTo>
                  <a:lnTo>
                    <a:pt x="9" y="0"/>
                  </a:lnTo>
                  <a:lnTo>
                    <a:pt x="7" y="1"/>
                  </a:lnTo>
                  <a:lnTo>
                    <a:pt x="6" y="1"/>
                  </a:lnTo>
                  <a:lnTo>
                    <a:pt x="4" y="1"/>
                  </a:lnTo>
                  <a:lnTo>
                    <a:pt x="3" y="1"/>
                  </a:lnTo>
                  <a:lnTo>
                    <a:pt x="1" y="1"/>
                  </a:lnTo>
                  <a:lnTo>
                    <a:pt x="0" y="3"/>
                  </a:lnTo>
                  <a:lnTo>
                    <a:pt x="0" y="3"/>
                  </a:lnTo>
                  <a:lnTo>
                    <a:pt x="1" y="3"/>
                  </a:lnTo>
                  <a:lnTo>
                    <a:pt x="1" y="4"/>
                  </a:lnTo>
                  <a:lnTo>
                    <a:pt x="2" y="4"/>
                  </a:lnTo>
                  <a:lnTo>
                    <a:pt x="4" y="3"/>
                  </a:lnTo>
                  <a:lnTo>
                    <a:pt x="6" y="3"/>
                  </a:lnTo>
                  <a:lnTo>
                    <a:pt x="9" y="3"/>
                  </a:lnTo>
                  <a:lnTo>
                    <a:pt x="10" y="1"/>
                  </a:lnTo>
                  <a:lnTo>
                    <a:pt x="10" y="1"/>
                  </a:lnTo>
                  <a:lnTo>
                    <a:pt x="9" y="1"/>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99" name="Freeform 87">
              <a:extLst>
                <a:ext uri="{FF2B5EF4-FFF2-40B4-BE49-F238E27FC236}">
                  <a16:creationId xmlns:a16="http://schemas.microsoft.com/office/drawing/2014/main" id="{A3CF28E3-7C84-FC18-FF1C-B71A51397ADA}"/>
                </a:ext>
              </a:extLst>
            </p:cNvPr>
            <p:cNvSpPr>
              <a:spLocks/>
            </p:cNvSpPr>
            <p:nvPr/>
          </p:nvSpPr>
          <p:spPr bwMode="auto">
            <a:xfrm>
              <a:off x="3735" y="2062"/>
              <a:ext cx="10" cy="4"/>
            </a:xfrm>
            <a:custGeom>
              <a:avLst/>
              <a:gdLst>
                <a:gd name="T0" fmla="*/ 9 w 10"/>
                <a:gd name="T1" fmla="*/ 0 h 4"/>
                <a:gd name="T2" fmla="*/ 9 w 10"/>
                <a:gd name="T3" fmla="*/ 0 h 4"/>
                <a:gd name="T4" fmla="*/ 7 w 10"/>
                <a:gd name="T5" fmla="*/ 1 h 4"/>
                <a:gd name="T6" fmla="*/ 6 w 10"/>
                <a:gd name="T7" fmla="*/ 1 h 4"/>
                <a:gd name="T8" fmla="*/ 4 w 10"/>
                <a:gd name="T9" fmla="*/ 1 h 4"/>
                <a:gd name="T10" fmla="*/ 3 w 10"/>
                <a:gd name="T11" fmla="*/ 1 h 4"/>
                <a:gd name="T12" fmla="*/ 1 w 10"/>
                <a:gd name="T13" fmla="*/ 1 h 4"/>
                <a:gd name="T14" fmla="*/ 0 w 10"/>
                <a:gd name="T15" fmla="*/ 3 h 4"/>
                <a:gd name="T16" fmla="*/ 0 w 10"/>
                <a:gd name="T17" fmla="*/ 3 h 4"/>
                <a:gd name="T18" fmla="*/ 1 w 10"/>
                <a:gd name="T19" fmla="*/ 3 h 4"/>
                <a:gd name="T20" fmla="*/ 1 w 10"/>
                <a:gd name="T21" fmla="*/ 4 h 4"/>
                <a:gd name="T22" fmla="*/ 2 w 10"/>
                <a:gd name="T23" fmla="*/ 4 h 4"/>
                <a:gd name="T24" fmla="*/ 4 w 10"/>
                <a:gd name="T25" fmla="*/ 3 h 4"/>
                <a:gd name="T26" fmla="*/ 6 w 10"/>
                <a:gd name="T27" fmla="*/ 3 h 4"/>
                <a:gd name="T28" fmla="*/ 9 w 10"/>
                <a:gd name="T29" fmla="*/ 3 h 4"/>
                <a:gd name="T30" fmla="*/ 10 w 10"/>
                <a:gd name="T31" fmla="*/ 1 h 4"/>
                <a:gd name="T32" fmla="*/ 10 w 10"/>
                <a:gd name="T33" fmla="*/ 1 h 4"/>
                <a:gd name="T34" fmla="*/ 9 w 10"/>
                <a:gd name="T35" fmla="*/ 1 h 4"/>
                <a:gd name="T36" fmla="*/ 9 w 10"/>
                <a:gd name="T3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4">
                  <a:moveTo>
                    <a:pt x="9" y="0"/>
                  </a:moveTo>
                  <a:lnTo>
                    <a:pt x="9" y="0"/>
                  </a:lnTo>
                  <a:lnTo>
                    <a:pt x="7" y="1"/>
                  </a:lnTo>
                  <a:lnTo>
                    <a:pt x="6" y="1"/>
                  </a:lnTo>
                  <a:lnTo>
                    <a:pt x="4" y="1"/>
                  </a:lnTo>
                  <a:lnTo>
                    <a:pt x="3" y="1"/>
                  </a:lnTo>
                  <a:lnTo>
                    <a:pt x="1" y="1"/>
                  </a:lnTo>
                  <a:lnTo>
                    <a:pt x="0" y="3"/>
                  </a:lnTo>
                  <a:lnTo>
                    <a:pt x="0" y="3"/>
                  </a:lnTo>
                  <a:lnTo>
                    <a:pt x="1" y="3"/>
                  </a:lnTo>
                  <a:lnTo>
                    <a:pt x="1" y="4"/>
                  </a:lnTo>
                  <a:lnTo>
                    <a:pt x="2" y="4"/>
                  </a:lnTo>
                  <a:lnTo>
                    <a:pt x="4" y="3"/>
                  </a:lnTo>
                  <a:lnTo>
                    <a:pt x="6" y="3"/>
                  </a:lnTo>
                  <a:lnTo>
                    <a:pt x="9" y="3"/>
                  </a:lnTo>
                  <a:lnTo>
                    <a:pt x="10" y="1"/>
                  </a:lnTo>
                  <a:lnTo>
                    <a:pt x="10" y="1"/>
                  </a:lnTo>
                  <a:lnTo>
                    <a:pt x="9" y="1"/>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0" name="Freeform 88">
              <a:extLst>
                <a:ext uri="{FF2B5EF4-FFF2-40B4-BE49-F238E27FC236}">
                  <a16:creationId xmlns:a16="http://schemas.microsoft.com/office/drawing/2014/main" id="{1E693AC0-0B2F-2EFA-714D-A0F2A0D27C01}"/>
                </a:ext>
              </a:extLst>
            </p:cNvPr>
            <p:cNvSpPr>
              <a:spLocks/>
            </p:cNvSpPr>
            <p:nvPr/>
          </p:nvSpPr>
          <p:spPr bwMode="auto">
            <a:xfrm>
              <a:off x="3733" y="2061"/>
              <a:ext cx="8" cy="2"/>
            </a:xfrm>
            <a:custGeom>
              <a:avLst/>
              <a:gdLst>
                <a:gd name="T0" fmla="*/ 8 w 8"/>
                <a:gd name="T1" fmla="*/ 0 h 2"/>
                <a:gd name="T2" fmla="*/ 6 w 8"/>
                <a:gd name="T3" fmla="*/ 0 h 2"/>
                <a:gd name="T4" fmla="*/ 5 w 8"/>
                <a:gd name="T5" fmla="*/ 1 h 2"/>
                <a:gd name="T6" fmla="*/ 3 w 8"/>
                <a:gd name="T7" fmla="*/ 1 h 2"/>
                <a:gd name="T8" fmla="*/ 2 w 8"/>
                <a:gd name="T9" fmla="*/ 1 h 2"/>
                <a:gd name="T10" fmla="*/ 0 w 8"/>
                <a:gd name="T11" fmla="*/ 2 h 2"/>
                <a:gd name="T12" fmla="*/ 0 w 8"/>
                <a:gd name="T13" fmla="*/ 2 h 2"/>
                <a:gd name="T14" fmla="*/ 2 w 8"/>
                <a:gd name="T15" fmla="*/ 2 h 2"/>
                <a:gd name="T16" fmla="*/ 5 w 8"/>
                <a:gd name="T17" fmla="*/ 1 h 2"/>
                <a:gd name="T18" fmla="*/ 6 w 8"/>
                <a:gd name="T19" fmla="*/ 1 h 2"/>
                <a:gd name="T20" fmla="*/ 8 w 8"/>
                <a:gd name="T21" fmla="*/ 1 h 2"/>
                <a:gd name="T22" fmla="*/ 8 w 8"/>
                <a:gd name="T23" fmla="*/ 0 h 2"/>
                <a:gd name="T24" fmla="*/ 8 w 8"/>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
                  <a:moveTo>
                    <a:pt x="8" y="0"/>
                  </a:moveTo>
                  <a:lnTo>
                    <a:pt x="6" y="0"/>
                  </a:lnTo>
                  <a:lnTo>
                    <a:pt x="5" y="1"/>
                  </a:lnTo>
                  <a:lnTo>
                    <a:pt x="3" y="1"/>
                  </a:lnTo>
                  <a:lnTo>
                    <a:pt x="2" y="1"/>
                  </a:lnTo>
                  <a:lnTo>
                    <a:pt x="0" y="2"/>
                  </a:lnTo>
                  <a:lnTo>
                    <a:pt x="0" y="2"/>
                  </a:lnTo>
                  <a:lnTo>
                    <a:pt x="2" y="2"/>
                  </a:lnTo>
                  <a:lnTo>
                    <a:pt x="5" y="1"/>
                  </a:lnTo>
                  <a:lnTo>
                    <a:pt x="6" y="1"/>
                  </a:lnTo>
                  <a:lnTo>
                    <a:pt x="8" y="1"/>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1" name="Freeform 89">
              <a:extLst>
                <a:ext uri="{FF2B5EF4-FFF2-40B4-BE49-F238E27FC236}">
                  <a16:creationId xmlns:a16="http://schemas.microsoft.com/office/drawing/2014/main" id="{D43F1D55-86F2-7FBD-A732-28E33E90A64A}"/>
                </a:ext>
              </a:extLst>
            </p:cNvPr>
            <p:cNvSpPr>
              <a:spLocks/>
            </p:cNvSpPr>
            <p:nvPr/>
          </p:nvSpPr>
          <p:spPr bwMode="auto">
            <a:xfrm>
              <a:off x="3733" y="2061"/>
              <a:ext cx="8" cy="2"/>
            </a:xfrm>
            <a:custGeom>
              <a:avLst/>
              <a:gdLst>
                <a:gd name="T0" fmla="*/ 8 w 8"/>
                <a:gd name="T1" fmla="*/ 0 h 2"/>
                <a:gd name="T2" fmla="*/ 6 w 8"/>
                <a:gd name="T3" fmla="*/ 0 h 2"/>
                <a:gd name="T4" fmla="*/ 5 w 8"/>
                <a:gd name="T5" fmla="*/ 1 h 2"/>
                <a:gd name="T6" fmla="*/ 3 w 8"/>
                <a:gd name="T7" fmla="*/ 1 h 2"/>
                <a:gd name="T8" fmla="*/ 2 w 8"/>
                <a:gd name="T9" fmla="*/ 1 h 2"/>
                <a:gd name="T10" fmla="*/ 0 w 8"/>
                <a:gd name="T11" fmla="*/ 2 h 2"/>
                <a:gd name="T12" fmla="*/ 0 w 8"/>
                <a:gd name="T13" fmla="*/ 2 h 2"/>
                <a:gd name="T14" fmla="*/ 2 w 8"/>
                <a:gd name="T15" fmla="*/ 2 h 2"/>
                <a:gd name="T16" fmla="*/ 5 w 8"/>
                <a:gd name="T17" fmla="*/ 1 h 2"/>
                <a:gd name="T18" fmla="*/ 6 w 8"/>
                <a:gd name="T19" fmla="*/ 1 h 2"/>
                <a:gd name="T20" fmla="*/ 8 w 8"/>
                <a:gd name="T21" fmla="*/ 1 h 2"/>
                <a:gd name="T22" fmla="*/ 8 w 8"/>
                <a:gd name="T23" fmla="*/ 0 h 2"/>
                <a:gd name="T24" fmla="*/ 8 w 8"/>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
                  <a:moveTo>
                    <a:pt x="8" y="0"/>
                  </a:moveTo>
                  <a:lnTo>
                    <a:pt x="6" y="0"/>
                  </a:lnTo>
                  <a:lnTo>
                    <a:pt x="5" y="1"/>
                  </a:lnTo>
                  <a:lnTo>
                    <a:pt x="3" y="1"/>
                  </a:lnTo>
                  <a:lnTo>
                    <a:pt x="2" y="1"/>
                  </a:lnTo>
                  <a:lnTo>
                    <a:pt x="0" y="2"/>
                  </a:lnTo>
                  <a:lnTo>
                    <a:pt x="0" y="2"/>
                  </a:lnTo>
                  <a:lnTo>
                    <a:pt x="2" y="2"/>
                  </a:lnTo>
                  <a:lnTo>
                    <a:pt x="5" y="1"/>
                  </a:lnTo>
                  <a:lnTo>
                    <a:pt x="6" y="1"/>
                  </a:lnTo>
                  <a:lnTo>
                    <a:pt x="8" y="1"/>
                  </a:lnTo>
                  <a:lnTo>
                    <a:pt x="8" y="0"/>
                  </a:lnTo>
                  <a:lnTo>
                    <a:pt x="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2" name="Freeform 90">
              <a:extLst>
                <a:ext uri="{FF2B5EF4-FFF2-40B4-BE49-F238E27FC236}">
                  <a16:creationId xmlns:a16="http://schemas.microsoft.com/office/drawing/2014/main" id="{6E018DA8-C456-4692-DF4C-C46653E12E09}"/>
                </a:ext>
              </a:extLst>
            </p:cNvPr>
            <p:cNvSpPr>
              <a:spLocks/>
            </p:cNvSpPr>
            <p:nvPr/>
          </p:nvSpPr>
          <p:spPr bwMode="auto">
            <a:xfrm>
              <a:off x="3749" y="2067"/>
              <a:ext cx="18" cy="18"/>
            </a:xfrm>
            <a:custGeom>
              <a:avLst/>
              <a:gdLst>
                <a:gd name="T0" fmla="*/ 5 w 18"/>
                <a:gd name="T1" fmla="*/ 0 h 18"/>
                <a:gd name="T2" fmla="*/ 1 w 18"/>
                <a:gd name="T3" fmla="*/ 2 h 18"/>
                <a:gd name="T4" fmla="*/ 0 w 18"/>
                <a:gd name="T5" fmla="*/ 5 h 18"/>
                <a:gd name="T6" fmla="*/ 4 w 18"/>
                <a:gd name="T7" fmla="*/ 5 h 18"/>
                <a:gd name="T8" fmla="*/ 7 w 18"/>
                <a:gd name="T9" fmla="*/ 5 h 18"/>
                <a:gd name="T10" fmla="*/ 8 w 18"/>
                <a:gd name="T11" fmla="*/ 7 h 18"/>
                <a:gd name="T12" fmla="*/ 10 w 18"/>
                <a:gd name="T13" fmla="*/ 9 h 18"/>
                <a:gd name="T14" fmla="*/ 8 w 18"/>
                <a:gd name="T15" fmla="*/ 11 h 18"/>
                <a:gd name="T16" fmla="*/ 5 w 18"/>
                <a:gd name="T17" fmla="*/ 11 h 18"/>
                <a:gd name="T18" fmla="*/ 3 w 18"/>
                <a:gd name="T19" fmla="*/ 12 h 18"/>
                <a:gd name="T20" fmla="*/ 3 w 18"/>
                <a:gd name="T21" fmla="*/ 14 h 18"/>
                <a:gd name="T22" fmla="*/ 4 w 18"/>
                <a:gd name="T23" fmla="*/ 15 h 18"/>
                <a:gd name="T24" fmla="*/ 6 w 18"/>
                <a:gd name="T25" fmla="*/ 15 h 18"/>
                <a:gd name="T26" fmla="*/ 7 w 18"/>
                <a:gd name="T27" fmla="*/ 16 h 18"/>
                <a:gd name="T28" fmla="*/ 9 w 18"/>
                <a:gd name="T29" fmla="*/ 17 h 18"/>
                <a:gd name="T30" fmla="*/ 10 w 18"/>
                <a:gd name="T31" fmla="*/ 18 h 18"/>
                <a:gd name="T32" fmla="*/ 10 w 18"/>
                <a:gd name="T33" fmla="*/ 16 h 18"/>
                <a:gd name="T34" fmla="*/ 10 w 18"/>
                <a:gd name="T35" fmla="*/ 15 h 18"/>
                <a:gd name="T36" fmla="*/ 12 w 18"/>
                <a:gd name="T37" fmla="*/ 16 h 18"/>
                <a:gd name="T38" fmla="*/ 13 w 18"/>
                <a:gd name="T39" fmla="*/ 15 h 18"/>
                <a:gd name="T40" fmla="*/ 13 w 18"/>
                <a:gd name="T41" fmla="*/ 13 h 18"/>
                <a:gd name="T42" fmla="*/ 13 w 18"/>
                <a:gd name="T43" fmla="*/ 11 h 18"/>
                <a:gd name="T44" fmla="*/ 15 w 18"/>
                <a:gd name="T45" fmla="*/ 11 h 18"/>
                <a:gd name="T46" fmla="*/ 15 w 18"/>
                <a:gd name="T47" fmla="*/ 14 h 18"/>
                <a:gd name="T48" fmla="*/ 16 w 18"/>
                <a:gd name="T49" fmla="*/ 13 h 18"/>
                <a:gd name="T50" fmla="*/ 18 w 18"/>
                <a:gd name="T51" fmla="*/ 10 h 18"/>
                <a:gd name="T52" fmla="*/ 16 w 18"/>
                <a:gd name="T53" fmla="*/ 9 h 18"/>
                <a:gd name="T54" fmla="*/ 15 w 18"/>
                <a:gd name="T55" fmla="*/ 7 h 18"/>
                <a:gd name="T56" fmla="*/ 17 w 18"/>
                <a:gd name="T57" fmla="*/ 6 h 18"/>
                <a:gd name="T58" fmla="*/ 17 w 18"/>
                <a:gd name="T59" fmla="*/ 5 h 18"/>
                <a:gd name="T60" fmla="*/ 16 w 18"/>
                <a:gd name="T61" fmla="*/ 3 h 18"/>
                <a:gd name="T62" fmla="*/ 14 w 18"/>
                <a:gd name="T63" fmla="*/ 3 h 18"/>
                <a:gd name="T64" fmla="*/ 10 w 18"/>
                <a:gd name="T65" fmla="*/ 3 h 18"/>
                <a:gd name="T66" fmla="*/ 9 w 18"/>
                <a:gd name="T67" fmla="*/ 3 h 18"/>
                <a:gd name="T68" fmla="*/ 10 w 18"/>
                <a:gd name="T69" fmla="*/ 1 h 18"/>
                <a:gd name="T70" fmla="*/ 10 w 18"/>
                <a:gd name="T71" fmla="*/ 0 h 18"/>
                <a:gd name="T72" fmla="*/ 7 w 18"/>
                <a:gd name="T73" fmla="*/ 2 h 18"/>
                <a:gd name="T74" fmla="*/ 6 w 18"/>
                <a:gd name="T75" fmla="*/ 3 h 18"/>
                <a:gd name="T76" fmla="*/ 3 w 18"/>
                <a:gd name="T77" fmla="*/ 3 h 18"/>
                <a:gd name="T78" fmla="*/ 5 w 18"/>
                <a:gd name="T79" fmla="*/ 1 h 18"/>
                <a:gd name="T80" fmla="*/ 8 w 18"/>
                <a:gd name="T81" fmla="*/ 0 h 18"/>
                <a:gd name="T82" fmla="*/ 7 w 18"/>
                <a:gd name="T8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 h="18">
                  <a:moveTo>
                    <a:pt x="7" y="0"/>
                  </a:moveTo>
                  <a:lnTo>
                    <a:pt x="5" y="0"/>
                  </a:lnTo>
                  <a:lnTo>
                    <a:pt x="4" y="0"/>
                  </a:lnTo>
                  <a:lnTo>
                    <a:pt x="1" y="2"/>
                  </a:lnTo>
                  <a:lnTo>
                    <a:pt x="1" y="3"/>
                  </a:lnTo>
                  <a:lnTo>
                    <a:pt x="0" y="5"/>
                  </a:lnTo>
                  <a:lnTo>
                    <a:pt x="1" y="5"/>
                  </a:lnTo>
                  <a:lnTo>
                    <a:pt x="4" y="5"/>
                  </a:lnTo>
                  <a:lnTo>
                    <a:pt x="6" y="6"/>
                  </a:lnTo>
                  <a:lnTo>
                    <a:pt x="7" y="5"/>
                  </a:lnTo>
                  <a:lnTo>
                    <a:pt x="9" y="6"/>
                  </a:lnTo>
                  <a:lnTo>
                    <a:pt x="8" y="7"/>
                  </a:lnTo>
                  <a:lnTo>
                    <a:pt x="9" y="8"/>
                  </a:lnTo>
                  <a:lnTo>
                    <a:pt x="10" y="9"/>
                  </a:lnTo>
                  <a:lnTo>
                    <a:pt x="10" y="9"/>
                  </a:lnTo>
                  <a:lnTo>
                    <a:pt x="8" y="11"/>
                  </a:lnTo>
                  <a:lnTo>
                    <a:pt x="7" y="11"/>
                  </a:lnTo>
                  <a:lnTo>
                    <a:pt x="5" y="11"/>
                  </a:lnTo>
                  <a:lnTo>
                    <a:pt x="4" y="11"/>
                  </a:lnTo>
                  <a:lnTo>
                    <a:pt x="3" y="12"/>
                  </a:lnTo>
                  <a:lnTo>
                    <a:pt x="2" y="14"/>
                  </a:lnTo>
                  <a:lnTo>
                    <a:pt x="3" y="14"/>
                  </a:lnTo>
                  <a:lnTo>
                    <a:pt x="3" y="14"/>
                  </a:lnTo>
                  <a:lnTo>
                    <a:pt x="4" y="15"/>
                  </a:lnTo>
                  <a:lnTo>
                    <a:pt x="5" y="15"/>
                  </a:lnTo>
                  <a:lnTo>
                    <a:pt x="6" y="15"/>
                  </a:lnTo>
                  <a:lnTo>
                    <a:pt x="6" y="16"/>
                  </a:lnTo>
                  <a:lnTo>
                    <a:pt x="7" y="16"/>
                  </a:lnTo>
                  <a:lnTo>
                    <a:pt x="8" y="17"/>
                  </a:lnTo>
                  <a:lnTo>
                    <a:pt x="9" y="17"/>
                  </a:lnTo>
                  <a:lnTo>
                    <a:pt x="10" y="18"/>
                  </a:lnTo>
                  <a:lnTo>
                    <a:pt x="10" y="18"/>
                  </a:lnTo>
                  <a:lnTo>
                    <a:pt x="10" y="16"/>
                  </a:lnTo>
                  <a:lnTo>
                    <a:pt x="10" y="16"/>
                  </a:lnTo>
                  <a:lnTo>
                    <a:pt x="10" y="15"/>
                  </a:lnTo>
                  <a:lnTo>
                    <a:pt x="10" y="15"/>
                  </a:lnTo>
                  <a:lnTo>
                    <a:pt x="11" y="16"/>
                  </a:lnTo>
                  <a:lnTo>
                    <a:pt x="12" y="16"/>
                  </a:lnTo>
                  <a:lnTo>
                    <a:pt x="13" y="16"/>
                  </a:lnTo>
                  <a:lnTo>
                    <a:pt x="13" y="15"/>
                  </a:lnTo>
                  <a:lnTo>
                    <a:pt x="14" y="14"/>
                  </a:lnTo>
                  <a:lnTo>
                    <a:pt x="13" y="13"/>
                  </a:lnTo>
                  <a:lnTo>
                    <a:pt x="13" y="12"/>
                  </a:lnTo>
                  <a:lnTo>
                    <a:pt x="13" y="11"/>
                  </a:lnTo>
                  <a:lnTo>
                    <a:pt x="14" y="11"/>
                  </a:lnTo>
                  <a:lnTo>
                    <a:pt x="15" y="11"/>
                  </a:lnTo>
                  <a:lnTo>
                    <a:pt x="15" y="12"/>
                  </a:lnTo>
                  <a:lnTo>
                    <a:pt x="15" y="14"/>
                  </a:lnTo>
                  <a:lnTo>
                    <a:pt x="15" y="14"/>
                  </a:lnTo>
                  <a:lnTo>
                    <a:pt x="16" y="13"/>
                  </a:lnTo>
                  <a:lnTo>
                    <a:pt x="18" y="12"/>
                  </a:lnTo>
                  <a:lnTo>
                    <a:pt x="18" y="10"/>
                  </a:lnTo>
                  <a:lnTo>
                    <a:pt x="18" y="9"/>
                  </a:lnTo>
                  <a:lnTo>
                    <a:pt x="16" y="9"/>
                  </a:lnTo>
                  <a:lnTo>
                    <a:pt x="15" y="8"/>
                  </a:lnTo>
                  <a:lnTo>
                    <a:pt x="15" y="7"/>
                  </a:lnTo>
                  <a:lnTo>
                    <a:pt x="16" y="7"/>
                  </a:lnTo>
                  <a:lnTo>
                    <a:pt x="17" y="6"/>
                  </a:lnTo>
                  <a:lnTo>
                    <a:pt x="16" y="5"/>
                  </a:lnTo>
                  <a:lnTo>
                    <a:pt x="17" y="5"/>
                  </a:lnTo>
                  <a:lnTo>
                    <a:pt x="16" y="5"/>
                  </a:lnTo>
                  <a:lnTo>
                    <a:pt x="16" y="3"/>
                  </a:lnTo>
                  <a:lnTo>
                    <a:pt x="15" y="3"/>
                  </a:lnTo>
                  <a:lnTo>
                    <a:pt x="14" y="3"/>
                  </a:lnTo>
                  <a:lnTo>
                    <a:pt x="12" y="3"/>
                  </a:lnTo>
                  <a:lnTo>
                    <a:pt x="10" y="3"/>
                  </a:lnTo>
                  <a:lnTo>
                    <a:pt x="10" y="3"/>
                  </a:lnTo>
                  <a:lnTo>
                    <a:pt x="9" y="3"/>
                  </a:lnTo>
                  <a:lnTo>
                    <a:pt x="9" y="2"/>
                  </a:lnTo>
                  <a:lnTo>
                    <a:pt x="10" y="1"/>
                  </a:lnTo>
                  <a:lnTo>
                    <a:pt x="11" y="1"/>
                  </a:lnTo>
                  <a:lnTo>
                    <a:pt x="10" y="0"/>
                  </a:lnTo>
                  <a:lnTo>
                    <a:pt x="10" y="0"/>
                  </a:lnTo>
                  <a:lnTo>
                    <a:pt x="7" y="2"/>
                  </a:lnTo>
                  <a:lnTo>
                    <a:pt x="7" y="2"/>
                  </a:lnTo>
                  <a:lnTo>
                    <a:pt x="6" y="3"/>
                  </a:lnTo>
                  <a:lnTo>
                    <a:pt x="4" y="4"/>
                  </a:lnTo>
                  <a:lnTo>
                    <a:pt x="3" y="3"/>
                  </a:lnTo>
                  <a:lnTo>
                    <a:pt x="4" y="2"/>
                  </a:lnTo>
                  <a:lnTo>
                    <a:pt x="5" y="1"/>
                  </a:lnTo>
                  <a:lnTo>
                    <a:pt x="7" y="1"/>
                  </a:lnTo>
                  <a:lnTo>
                    <a:pt x="8" y="0"/>
                  </a:lnTo>
                  <a:lnTo>
                    <a:pt x="9"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3" name="Freeform 91">
              <a:extLst>
                <a:ext uri="{FF2B5EF4-FFF2-40B4-BE49-F238E27FC236}">
                  <a16:creationId xmlns:a16="http://schemas.microsoft.com/office/drawing/2014/main" id="{BB6B0FC3-3746-1F76-6E3F-DE8069894B02}"/>
                </a:ext>
              </a:extLst>
            </p:cNvPr>
            <p:cNvSpPr>
              <a:spLocks/>
            </p:cNvSpPr>
            <p:nvPr/>
          </p:nvSpPr>
          <p:spPr bwMode="auto">
            <a:xfrm>
              <a:off x="3749" y="2067"/>
              <a:ext cx="18" cy="18"/>
            </a:xfrm>
            <a:custGeom>
              <a:avLst/>
              <a:gdLst>
                <a:gd name="T0" fmla="*/ 5 w 18"/>
                <a:gd name="T1" fmla="*/ 0 h 18"/>
                <a:gd name="T2" fmla="*/ 1 w 18"/>
                <a:gd name="T3" fmla="*/ 2 h 18"/>
                <a:gd name="T4" fmla="*/ 0 w 18"/>
                <a:gd name="T5" fmla="*/ 5 h 18"/>
                <a:gd name="T6" fmla="*/ 4 w 18"/>
                <a:gd name="T7" fmla="*/ 5 h 18"/>
                <a:gd name="T8" fmla="*/ 7 w 18"/>
                <a:gd name="T9" fmla="*/ 5 h 18"/>
                <a:gd name="T10" fmla="*/ 8 w 18"/>
                <a:gd name="T11" fmla="*/ 7 h 18"/>
                <a:gd name="T12" fmla="*/ 10 w 18"/>
                <a:gd name="T13" fmla="*/ 9 h 18"/>
                <a:gd name="T14" fmla="*/ 8 w 18"/>
                <a:gd name="T15" fmla="*/ 11 h 18"/>
                <a:gd name="T16" fmla="*/ 5 w 18"/>
                <a:gd name="T17" fmla="*/ 11 h 18"/>
                <a:gd name="T18" fmla="*/ 3 w 18"/>
                <a:gd name="T19" fmla="*/ 12 h 18"/>
                <a:gd name="T20" fmla="*/ 3 w 18"/>
                <a:gd name="T21" fmla="*/ 14 h 18"/>
                <a:gd name="T22" fmla="*/ 4 w 18"/>
                <a:gd name="T23" fmla="*/ 15 h 18"/>
                <a:gd name="T24" fmla="*/ 6 w 18"/>
                <a:gd name="T25" fmla="*/ 15 h 18"/>
                <a:gd name="T26" fmla="*/ 7 w 18"/>
                <a:gd name="T27" fmla="*/ 16 h 18"/>
                <a:gd name="T28" fmla="*/ 9 w 18"/>
                <a:gd name="T29" fmla="*/ 17 h 18"/>
                <a:gd name="T30" fmla="*/ 10 w 18"/>
                <a:gd name="T31" fmla="*/ 18 h 18"/>
                <a:gd name="T32" fmla="*/ 10 w 18"/>
                <a:gd name="T33" fmla="*/ 16 h 18"/>
                <a:gd name="T34" fmla="*/ 10 w 18"/>
                <a:gd name="T35" fmla="*/ 15 h 18"/>
                <a:gd name="T36" fmla="*/ 12 w 18"/>
                <a:gd name="T37" fmla="*/ 16 h 18"/>
                <a:gd name="T38" fmla="*/ 13 w 18"/>
                <a:gd name="T39" fmla="*/ 15 h 18"/>
                <a:gd name="T40" fmla="*/ 13 w 18"/>
                <a:gd name="T41" fmla="*/ 13 h 18"/>
                <a:gd name="T42" fmla="*/ 13 w 18"/>
                <a:gd name="T43" fmla="*/ 11 h 18"/>
                <a:gd name="T44" fmla="*/ 15 w 18"/>
                <a:gd name="T45" fmla="*/ 11 h 18"/>
                <a:gd name="T46" fmla="*/ 15 w 18"/>
                <a:gd name="T47" fmla="*/ 14 h 18"/>
                <a:gd name="T48" fmla="*/ 16 w 18"/>
                <a:gd name="T49" fmla="*/ 13 h 18"/>
                <a:gd name="T50" fmla="*/ 18 w 18"/>
                <a:gd name="T51" fmla="*/ 10 h 18"/>
                <a:gd name="T52" fmla="*/ 16 w 18"/>
                <a:gd name="T53" fmla="*/ 9 h 18"/>
                <a:gd name="T54" fmla="*/ 15 w 18"/>
                <a:gd name="T55" fmla="*/ 7 h 18"/>
                <a:gd name="T56" fmla="*/ 17 w 18"/>
                <a:gd name="T57" fmla="*/ 6 h 18"/>
                <a:gd name="T58" fmla="*/ 17 w 18"/>
                <a:gd name="T59" fmla="*/ 5 h 18"/>
                <a:gd name="T60" fmla="*/ 16 w 18"/>
                <a:gd name="T61" fmla="*/ 3 h 18"/>
                <a:gd name="T62" fmla="*/ 14 w 18"/>
                <a:gd name="T63" fmla="*/ 3 h 18"/>
                <a:gd name="T64" fmla="*/ 10 w 18"/>
                <a:gd name="T65" fmla="*/ 3 h 18"/>
                <a:gd name="T66" fmla="*/ 9 w 18"/>
                <a:gd name="T67" fmla="*/ 3 h 18"/>
                <a:gd name="T68" fmla="*/ 10 w 18"/>
                <a:gd name="T69" fmla="*/ 1 h 18"/>
                <a:gd name="T70" fmla="*/ 10 w 18"/>
                <a:gd name="T71" fmla="*/ 0 h 18"/>
                <a:gd name="T72" fmla="*/ 7 w 18"/>
                <a:gd name="T73" fmla="*/ 2 h 18"/>
                <a:gd name="T74" fmla="*/ 6 w 18"/>
                <a:gd name="T75" fmla="*/ 3 h 18"/>
                <a:gd name="T76" fmla="*/ 3 w 18"/>
                <a:gd name="T77" fmla="*/ 3 h 18"/>
                <a:gd name="T78" fmla="*/ 5 w 18"/>
                <a:gd name="T79" fmla="*/ 1 h 18"/>
                <a:gd name="T80" fmla="*/ 8 w 18"/>
                <a:gd name="T81" fmla="*/ 0 h 18"/>
                <a:gd name="T82" fmla="*/ 7 w 18"/>
                <a:gd name="T8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 h="18">
                  <a:moveTo>
                    <a:pt x="7" y="0"/>
                  </a:moveTo>
                  <a:lnTo>
                    <a:pt x="5" y="0"/>
                  </a:lnTo>
                  <a:lnTo>
                    <a:pt x="4" y="0"/>
                  </a:lnTo>
                  <a:lnTo>
                    <a:pt x="1" y="2"/>
                  </a:lnTo>
                  <a:lnTo>
                    <a:pt x="1" y="3"/>
                  </a:lnTo>
                  <a:lnTo>
                    <a:pt x="0" y="5"/>
                  </a:lnTo>
                  <a:lnTo>
                    <a:pt x="1" y="5"/>
                  </a:lnTo>
                  <a:lnTo>
                    <a:pt x="4" y="5"/>
                  </a:lnTo>
                  <a:lnTo>
                    <a:pt x="6" y="6"/>
                  </a:lnTo>
                  <a:lnTo>
                    <a:pt x="7" y="5"/>
                  </a:lnTo>
                  <a:lnTo>
                    <a:pt x="9" y="6"/>
                  </a:lnTo>
                  <a:lnTo>
                    <a:pt x="8" y="7"/>
                  </a:lnTo>
                  <a:lnTo>
                    <a:pt x="9" y="8"/>
                  </a:lnTo>
                  <a:lnTo>
                    <a:pt x="10" y="9"/>
                  </a:lnTo>
                  <a:lnTo>
                    <a:pt x="10" y="9"/>
                  </a:lnTo>
                  <a:lnTo>
                    <a:pt x="8" y="11"/>
                  </a:lnTo>
                  <a:lnTo>
                    <a:pt x="7" y="11"/>
                  </a:lnTo>
                  <a:lnTo>
                    <a:pt x="5" y="11"/>
                  </a:lnTo>
                  <a:lnTo>
                    <a:pt x="4" y="11"/>
                  </a:lnTo>
                  <a:lnTo>
                    <a:pt x="3" y="12"/>
                  </a:lnTo>
                  <a:lnTo>
                    <a:pt x="2" y="14"/>
                  </a:lnTo>
                  <a:lnTo>
                    <a:pt x="3" y="14"/>
                  </a:lnTo>
                  <a:lnTo>
                    <a:pt x="3" y="14"/>
                  </a:lnTo>
                  <a:lnTo>
                    <a:pt x="4" y="15"/>
                  </a:lnTo>
                  <a:lnTo>
                    <a:pt x="5" y="15"/>
                  </a:lnTo>
                  <a:lnTo>
                    <a:pt x="6" y="15"/>
                  </a:lnTo>
                  <a:lnTo>
                    <a:pt x="6" y="16"/>
                  </a:lnTo>
                  <a:lnTo>
                    <a:pt x="7" y="16"/>
                  </a:lnTo>
                  <a:lnTo>
                    <a:pt x="8" y="17"/>
                  </a:lnTo>
                  <a:lnTo>
                    <a:pt x="9" y="17"/>
                  </a:lnTo>
                  <a:lnTo>
                    <a:pt x="10" y="18"/>
                  </a:lnTo>
                  <a:lnTo>
                    <a:pt x="10" y="18"/>
                  </a:lnTo>
                  <a:lnTo>
                    <a:pt x="10" y="16"/>
                  </a:lnTo>
                  <a:lnTo>
                    <a:pt x="10" y="16"/>
                  </a:lnTo>
                  <a:lnTo>
                    <a:pt x="10" y="15"/>
                  </a:lnTo>
                  <a:lnTo>
                    <a:pt x="10" y="15"/>
                  </a:lnTo>
                  <a:lnTo>
                    <a:pt x="11" y="16"/>
                  </a:lnTo>
                  <a:lnTo>
                    <a:pt x="12" y="16"/>
                  </a:lnTo>
                  <a:lnTo>
                    <a:pt x="13" y="16"/>
                  </a:lnTo>
                  <a:lnTo>
                    <a:pt x="13" y="15"/>
                  </a:lnTo>
                  <a:lnTo>
                    <a:pt x="14" y="14"/>
                  </a:lnTo>
                  <a:lnTo>
                    <a:pt x="13" y="13"/>
                  </a:lnTo>
                  <a:lnTo>
                    <a:pt x="13" y="12"/>
                  </a:lnTo>
                  <a:lnTo>
                    <a:pt x="13" y="11"/>
                  </a:lnTo>
                  <a:lnTo>
                    <a:pt x="14" y="11"/>
                  </a:lnTo>
                  <a:lnTo>
                    <a:pt x="15" y="11"/>
                  </a:lnTo>
                  <a:lnTo>
                    <a:pt x="15" y="12"/>
                  </a:lnTo>
                  <a:lnTo>
                    <a:pt x="15" y="14"/>
                  </a:lnTo>
                  <a:lnTo>
                    <a:pt x="15" y="14"/>
                  </a:lnTo>
                  <a:lnTo>
                    <a:pt x="16" y="13"/>
                  </a:lnTo>
                  <a:lnTo>
                    <a:pt x="18" y="12"/>
                  </a:lnTo>
                  <a:lnTo>
                    <a:pt x="18" y="10"/>
                  </a:lnTo>
                  <a:lnTo>
                    <a:pt x="18" y="9"/>
                  </a:lnTo>
                  <a:lnTo>
                    <a:pt x="16" y="9"/>
                  </a:lnTo>
                  <a:lnTo>
                    <a:pt x="15" y="8"/>
                  </a:lnTo>
                  <a:lnTo>
                    <a:pt x="15" y="7"/>
                  </a:lnTo>
                  <a:lnTo>
                    <a:pt x="16" y="7"/>
                  </a:lnTo>
                  <a:lnTo>
                    <a:pt x="17" y="6"/>
                  </a:lnTo>
                  <a:lnTo>
                    <a:pt x="16" y="5"/>
                  </a:lnTo>
                  <a:lnTo>
                    <a:pt x="17" y="5"/>
                  </a:lnTo>
                  <a:lnTo>
                    <a:pt x="16" y="5"/>
                  </a:lnTo>
                  <a:lnTo>
                    <a:pt x="16" y="3"/>
                  </a:lnTo>
                  <a:lnTo>
                    <a:pt x="15" y="3"/>
                  </a:lnTo>
                  <a:lnTo>
                    <a:pt x="14" y="3"/>
                  </a:lnTo>
                  <a:lnTo>
                    <a:pt x="12" y="3"/>
                  </a:lnTo>
                  <a:lnTo>
                    <a:pt x="10" y="3"/>
                  </a:lnTo>
                  <a:lnTo>
                    <a:pt x="10" y="3"/>
                  </a:lnTo>
                  <a:lnTo>
                    <a:pt x="9" y="3"/>
                  </a:lnTo>
                  <a:lnTo>
                    <a:pt x="9" y="2"/>
                  </a:lnTo>
                  <a:lnTo>
                    <a:pt x="10" y="1"/>
                  </a:lnTo>
                  <a:lnTo>
                    <a:pt x="11" y="1"/>
                  </a:lnTo>
                  <a:lnTo>
                    <a:pt x="10" y="0"/>
                  </a:lnTo>
                  <a:lnTo>
                    <a:pt x="10" y="0"/>
                  </a:lnTo>
                  <a:lnTo>
                    <a:pt x="7" y="2"/>
                  </a:lnTo>
                  <a:lnTo>
                    <a:pt x="7" y="2"/>
                  </a:lnTo>
                  <a:lnTo>
                    <a:pt x="6" y="3"/>
                  </a:lnTo>
                  <a:lnTo>
                    <a:pt x="4" y="4"/>
                  </a:lnTo>
                  <a:lnTo>
                    <a:pt x="3" y="3"/>
                  </a:lnTo>
                  <a:lnTo>
                    <a:pt x="4" y="2"/>
                  </a:lnTo>
                  <a:lnTo>
                    <a:pt x="5" y="1"/>
                  </a:lnTo>
                  <a:lnTo>
                    <a:pt x="7" y="1"/>
                  </a:lnTo>
                  <a:lnTo>
                    <a:pt x="8" y="0"/>
                  </a:lnTo>
                  <a:lnTo>
                    <a:pt x="9" y="0"/>
                  </a:lnTo>
                  <a:lnTo>
                    <a:pt x="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4" name="Freeform 92">
              <a:extLst>
                <a:ext uri="{FF2B5EF4-FFF2-40B4-BE49-F238E27FC236}">
                  <a16:creationId xmlns:a16="http://schemas.microsoft.com/office/drawing/2014/main" id="{943C4AFB-6395-49A9-F40F-C7936BD1A1E0}"/>
                </a:ext>
              </a:extLst>
            </p:cNvPr>
            <p:cNvSpPr>
              <a:spLocks/>
            </p:cNvSpPr>
            <p:nvPr/>
          </p:nvSpPr>
          <p:spPr bwMode="auto">
            <a:xfrm>
              <a:off x="3761" y="2067"/>
              <a:ext cx="2" cy="2"/>
            </a:xfrm>
            <a:custGeom>
              <a:avLst/>
              <a:gdLst>
                <a:gd name="T0" fmla="*/ 2 w 2"/>
                <a:gd name="T1" fmla="*/ 0 h 2"/>
                <a:gd name="T2" fmla="*/ 0 w 2"/>
                <a:gd name="T3" fmla="*/ 0 h 2"/>
                <a:gd name="T4" fmla="*/ 0 w 2"/>
                <a:gd name="T5" fmla="*/ 0 h 2"/>
                <a:gd name="T6" fmla="*/ 0 w 2"/>
                <a:gd name="T7" fmla="*/ 2 h 2"/>
                <a:gd name="T8" fmla="*/ 1 w 2"/>
                <a:gd name="T9" fmla="*/ 2 h 2"/>
                <a:gd name="T10" fmla="*/ 2 w 2"/>
                <a:gd name="T11" fmla="*/ 0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0"/>
                  </a:lnTo>
                  <a:lnTo>
                    <a:pt x="0" y="0"/>
                  </a:lnTo>
                  <a:lnTo>
                    <a:pt x="0" y="2"/>
                  </a:lnTo>
                  <a:lnTo>
                    <a:pt x="1" y="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5" name="Freeform 93">
              <a:extLst>
                <a:ext uri="{FF2B5EF4-FFF2-40B4-BE49-F238E27FC236}">
                  <a16:creationId xmlns:a16="http://schemas.microsoft.com/office/drawing/2014/main" id="{34857DC4-DEA6-7D99-D7F0-A23BDE50A1CD}"/>
                </a:ext>
              </a:extLst>
            </p:cNvPr>
            <p:cNvSpPr>
              <a:spLocks/>
            </p:cNvSpPr>
            <p:nvPr/>
          </p:nvSpPr>
          <p:spPr bwMode="auto">
            <a:xfrm>
              <a:off x="3761" y="2067"/>
              <a:ext cx="2" cy="2"/>
            </a:xfrm>
            <a:custGeom>
              <a:avLst/>
              <a:gdLst>
                <a:gd name="T0" fmla="*/ 2 w 2"/>
                <a:gd name="T1" fmla="*/ 0 h 2"/>
                <a:gd name="T2" fmla="*/ 0 w 2"/>
                <a:gd name="T3" fmla="*/ 0 h 2"/>
                <a:gd name="T4" fmla="*/ 0 w 2"/>
                <a:gd name="T5" fmla="*/ 0 h 2"/>
                <a:gd name="T6" fmla="*/ 0 w 2"/>
                <a:gd name="T7" fmla="*/ 2 h 2"/>
                <a:gd name="T8" fmla="*/ 1 w 2"/>
                <a:gd name="T9" fmla="*/ 2 h 2"/>
                <a:gd name="T10" fmla="*/ 2 w 2"/>
                <a:gd name="T11" fmla="*/ 0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0"/>
                  </a:lnTo>
                  <a:lnTo>
                    <a:pt x="0" y="0"/>
                  </a:lnTo>
                  <a:lnTo>
                    <a:pt x="0" y="2"/>
                  </a:lnTo>
                  <a:lnTo>
                    <a:pt x="1" y="2"/>
                  </a:lnTo>
                  <a:lnTo>
                    <a:pt x="2"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6" name="Freeform 94">
              <a:extLst>
                <a:ext uri="{FF2B5EF4-FFF2-40B4-BE49-F238E27FC236}">
                  <a16:creationId xmlns:a16="http://schemas.microsoft.com/office/drawing/2014/main" id="{76B87FFD-64EC-4E2B-647C-7D510A8DFDF5}"/>
                </a:ext>
              </a:extLst>
            </p:cNvPr>
            <p:cNvSpPr>
              <a:spLocks/>
            </p:cNvSpPr>
            <p:nvPr/>
          </p:nvSpPr>
          <p:spPr bwMode="auto">
            <a:xfrm>
              <a:off x="3736" y="2073"/>
              <a:ext cx="2" cy="1"/>
            </a:xfrm>
            <a:custGeom>
              <a:avLst/>
              <a:gdLst>
                <a:gd name="T0" fmla="*/ 2 w 2"/>
                <a:gd name="T1" fmla="*/ 0 h 1"/>
                <a:gd name="T2" fmla="*/ 1 w 2"/>
                <a:gd name="T3" fmla="*/ 0 h 1"/>
                <a:gd name="T4" fmla="*/ 0 w 2"/>
                <a:gd name="T5" fmla="*/ 1 h 1"/>
                <a:gd name="T6" fmla="*/ 0 w 2"/>
                <a:gd name="T7" fmla="*/ 1 h 1"/>
                <a:gd name="T8" fmla="*/ 1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1" y="0"/>
                  </a:lnTo>
                  <a:lnTo>
                    <a:pt x="0" y="1"/>
                  </a:lnTo>
                  <a:lnTo>
                    <a:pt x="0" y="1"/>
                  </a:lnTo>
                  <a:lnTo>
                    <a:pt x="1" y="1"/>
                  </a:lnTo>
                  <a:lnTo>
                    <a:pt x="2"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7" name="Freeform 95">
              <a:extLst>
                <a:ext uri="{FF2B5EF4-FFF2-40B4-BE49-F238E27FC236}">
                  <a16:creationId xmlns:a16="http://schemas.microsoft.com/office/drawing/2014/main" id="{689421D2-AAAD-D273-E3F7-59FC723E24B4}"/>
                </a:ext>
              </a:extLst>
            </p:cNvPr>
            <p:cNvSpPr>
              <a:spLocks/>
            </p:cNvSpPr>
            <p:nvPr/>
          </p:nvSpPr>
          <p:spPr bwMode="auto">
            <a:xfrm>
              <a:off x="3736" y="2073"/>
              <a:ext cx="2" cy="1"/>
            </a:xfrm>
            <a:custGeom>
              <a:avLst/>
              <a:gdLst>
                <a:gd name="T0" fmla="*/ 2 w 2"/>
                <a:gd name="T1" fmla="*/ 0 h 1"/>
                <a:gd name="T2" fmla="*/ 1 w 2"/>
                <a:gd name="T3" fmla="*/ 0 h 1"/>
                <a:gd name="T4" fmla="*/ 0 w 2"/>
                <a:gd name="T5" fmla="*/ 1 h 1"/>
                <a:gd name="T6" fmla="*/ 0 w 2"/>
                <a:gd name="T7" fmla="*/ 1 h 1"/>
                <a:gd name="T8" fmla="*/ 1 w 2"/>
                <a:gd name="T9" fmla="*/ 1 h 1"/>
                <a:gd name="T10" fmla="*/ 2 w 2"/>
                <a:gd name="T11" fmla="*/ 1 h 1"/>
                <a:gd name="T12" fmla="*/ 2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0"/>
                  </a:moveTo>
                  <a:lnTo>
                    <a:pt x="1" y="0"/>
                  </a:lnTo>
                  <a:lnTo>
                    <a:pt x="0" y="1"/>
                  </a:lnTo>
                  <a:lnTo>
                    <a:pt x="0" y="1"/>
                  </a:lnTo>
                  <a:lnTo>
                    <a:pt x="1" y="1"/>
                  </a:lnTo>
                  <a:lnTo>
                    <a:pt x="2"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8" name="Freeform 96">
              <a:extLst>
                <a:ext uri="{FF2B5EF4-FFF2-40B4-BE49-F238E27FC236}">
                  <a16:creationId xmlns:a16="http://schemas.microsoft.com/office/drawing/2014/main" id="{1936D5FA-4F8F-816A-CF1F-B7191824DF10}"/>
                </a:ext>
              </a:extLst>
            </p:cNvPr>
            <p:cNvSpPr>
              <a:spLocks/>
            </p:cNvSpPr>
            <p:nvPr/>
          </p:nvSpPr>
          <p:spPr bwMode="auto">
            <a:xfrm>
              <a:off x="3740" y="2080"/>
              <a:ext cx="6" cy="3"/>
            </a:xfrm>
            <a:custGeom>
              <a:avLst/>
              <a:gdLst>
                <a:gd name="T0" fmla="*/ 5 w 6"/>
                <a:gd name="T1" fmla="*/ 0 h 3"/>
                <a:gd name="T2" fmla="*/ 4 w 6"/>
                <a:gd name="T3" fmla="*/ 0 h 3"/>
                <a:gd name="T4" fmla="*/ 1 w 6"/>
                <a:gd name="T5" fmla="*/ 1 h 3"/>
                <a:gd name="T6" fmla="*/ 0 w 6"/>
                <a:gd name="T7" fmla="*/ 2 h 3"/>
                <a:gd name="T8" fmla="*/ 1 w 6"/>
                <a:gd name="T9" fmla="*/ 3 h 3"/>
                <a:gd name="T10" fmla="*/ 2 w 6"/>
                <a:gd name="T11" fmla="*/ 3 h 3"/>
                <a:gd name="T12" fmla="*/ 4 w 6"/>
                <a:gd name="T13" fmla="*/ 2 h 3"/>
                <a:gd name="T14" fmla="*/ 5 w 6"/>
                <a:gd name="T15" fmla="*/ 2 h 3"/>
                <a:gd name="T16" fmla="*/ 6 w 6"/>
                <a:gd name="T17" fmla="*/ 1 h 3"/>
                <a:gd name="T18" fmla="*/ 6 w 6"/>
                <a:gd name="T19" fmla="*/ 1 h 3"/>
                <a:gd name="T20" fmla="*/ 5 w 6"/>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3">
                  <a:moveTo>
                    <a:pt x="5" y="0"/>
                  </a:moveTo>
                  <a:lnTo>
                    <a:pt x="4" y="0"/>
                  </a:lnTo>
                  <a:lnTo>
                    <a:pt x="1" y="1"/>
                  </a:lnTo>
                  <a:lnTo>
                    <a:pt x="0" y="2"/>
                  </a:lnTo>
                  <a:lnTo>
                    <a:pt x="1" y="3"/>
                  </a:lnTo>
                  <a:lnTo>
                    <a:pt x="2" y="3"/>
                  </a:lnTo>
                  <a:lnTo>
                    <a:pt x="4" y="2"/>
                  </a:lnTo>
                  <a:lnTo>
                    <a:pt x="5" y="2"/>
                  </a:lnTo>
                  <a:lnTo>
                    <a:pt x="6" y="1"/>
                  </a:lnTo>
                  <a:lnTo>
                    <a:pt x="6" y="1"/>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09" name="Freeform 97">
              <a:extLst>
                <a:ext uri="{FF2B5EF4-FFF2-40B4-BE49-F238E27FC236}">
                  <a16:creationId xmlns:a16="http://schemas.microsoft.com/office/drawing/2014/main" id="{82C38860-6C0F-34F2-7CDF-7AB97A5FE456}"/>
                </a:ext>
              </a:extLst>
            </p:cNvPr>
            <p:cNvSpPr>
              <a:spLocks/>
            </p:cNvSpPr>
            <p:nvPr/>
          </p:nvSpPr>
          <p:spPr bwMode="auto">
            <a:xfrm>
              <a:off x="3740" y="2080"/>
              <a:ext cx="6" cy="3"/>
            </a:xfrm>
            <a:custGeom>
              <a:avLst/>
              <a:gdLst>
                <a:gd name="T0" fmla="*/ 5 w 6"/>
                <a:gd name="T1" fmla="*/ 0 h 3"/>
                <a:gd name="T2" fmla="*/ 4 w 6"/>
                <a:gd name="T3" fmla="*/ 0 h 3"/>
                <a:gd name="T4" fmla="*/ 1 w 6"/>
                <a:gd name="T5" fmla="*/ 1 h 3"/>
                <a:gd name="T6" fmla="*/ 0 w 6"/>
                <a:gd name="T7" fmla="*/ 2 h 3"/>
                <a:gd name="T8" fmla="*/ 1 w 6"/>
                <a:gd name="T9" fmla="*/ 3 h 3"/>
                <a:gd name="T10" fmla="*/ 2 w 6"/>
                <a:gd name="T11" fmla="*/ 3 h 3"/>
                <a:gd name="T12" fmla="*/ 4 w 6"/>
                <a:gd name="T13" fmla="*/ 2 h 3"/>
                <a:gd name="T14" fmla="*/ 5 w 6"/>
                <a:gd name="T15" fmla="*/ 2 h 3"/>
                <a:gd name="T16" fmla="*/ 6 w 6"/>
                <a:gd name="T17" fmla="*/ 1 h 3"/>
                <a:gd name="T18" fmla="*/ 6 w 6"/>
                <a:gd name="T19" fmla="*/ 1 h 3"/>
                <a:gd name="T20" fmla="*/ 5 w 6"/>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3">
                  <a:moveTo>
                    <a:pt x="5" y="0"/>
                  </a:moveTo>
                  <a:lnTo>
                    <a:pt x="4" y="0"/>
                  </a:lnTo>
                  <a:lnTo>
                    <a:pt x="1" y="1"/>
                  </a:lnTo>
                  <a:lnTo>
                    <a:pt x="0" y="2"/>
                  </a:lnTo>
                  <a:lnTo>
                    <a:pt x="1" y="3"/>
                  </a:lnTo>
                  <a:lnTo>
                    <a:pt x="2" y="3"/>
                  </a:lnTo>
                  <a:lnTo>
                    <a:pt x="4" y="2"/>
                  </a:lnTo>
                  <a:lnTo>
                    <a:pt x="5" y="2"/>
                  </a:lnTo>
                  <a:lnTo>
                    <a:pt x="6" y="1"/>
                  </a:lnTo>
                  <a:lnTo>
                    <a:pt x="6" y="1"/>
                  </a:lnTo>
                  <a:lnTo>
                    <a:pt x="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0" name="Freeform 98">
              <a:extLst>
                <a:ext uri="{FF2B5EF4-FFF2-40B4-BE49-F238E27FC236}">
                  <a16:creationId xmlns:a16="http://schemas.microsoft.com/office/drawing/2014/main" id="{7E3AD796-D7E1-8A34-4D50-857AFD9E3B9E}"/>
                </a:ext>
              </a:extLst>
            </p:cNvPr>
            <p:cNvSpPr>
              <a:spLocks/>
            </p:cNvSpPr>
            <p:nvPr/>
          </p:nvSpPr>
          <p:spPr bwMode="auto">
            <a:xfrm>
              <a:off x="3747" y="2063"/>
              <a:ext cx="5" cy="2"/>
            </a:xfrm>
            <a:custGeom>
              <a:avLst/>
              <a:gdLst>
                <a:gd name="T0" fmla="*/ 4 w 5"/>
                <a:gd name="T1" fmla="*/ 0 h 2"/>
                <a:gd name="T2" fmla="*/ 2 w 5"/>
                <a:gd name="T3" fmla="*/ 0 h 2"/>
                <a:gd name="T4" fmla="*/ 1 w 5"/>
                <a:gd name="T5" fmla="*/ 0 h 2"/>
                <a:gd name="T6" fmla="*/ 0 w 5"/>
                <a:gd name="T7" fmla="*/ 1 h 2"/>
                <a:gd name="T8" fmla="*/ 1 w 5"/>
                <a:gd name="T9" fmla="*/ 2 h 2"/>
                <a:gd name="T10" fmla="*/ 3 w 5"/>
                <a:gd name="T11" fmla="*/ 2 h 2"/>
                <a:gd name="T12" fmla="*/ 5 w 5"/>
                <a:gd name="T13" fmla="*/ 0 h 2"/>
                <a:gd name="T14" fmla="*/ 4 w 5"/>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2">
                  <a:moveTo>
                    <a:pt x="4" y="0"/>
                  </a:moveTo>
                  <a:lnTo>
                    <a:pt x="2" y="0"/>
                  </a:lnTo>
                  <a:lnTo>
                    <a:pt x="1" y="0"/>
                  </a:lnTo>
                  <a:lnTo>
                    <a:pt x="0" y="1"/>
                  </a:lnTo>
                  <a:lnTo>
                    <a:pt x="1" y="2"/>
                  </a:lnTo>
                  <a:lnTo>
                    <a:pt x="3" y="2"/>
                  </a:lnTo>
                  <a:lnTo>
                    <a:pt x="5"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1" name="Freeform 99">
              <a:extLst>
                <a:ext uri="{FF2B5EF4-FFF2-40B4-BE49-F238E27FC236}">
                  <a16:creationId xmlns:a16="http://schemas.microsoft.com/office/drawing/2014/main" id="{8EB0D8CB-6A96-7A5A-9700-8F71CB4C7200}"/>
                </a:ext>
              </a:extLst>
            </p:cNvPr>
            <p:cNvSpPr>
              <a:spLocks/>
            </p:cNvSpPr>
            <p:nvPr/>
          </p:nvSpPr>
          <p:spPr bwMode="auto">
            <a:xfrm>
              <a:off x="3747" y="2063"/>
              <a:ext cx="5" cy="2"/>
            </a:xfrm>
            <a:custGeom>
              <a:avLst/>
              <a:gdLst>
                <a:gd name="T0" fmla="*/ 4 w 5"/>
                <a:gd name="T1" fmla="*/ 0 h 2"/>
                <a:gd name="T2" fmla="*/ 2 w 5"/>
                <a:gd name="T3" fmla="*/ 0 h 2"/>
                <a:gd name="T4" fmla="*/ 1 w 5"/>
                <a:gd name="T5" fmla="*/ 0 h 2"/>
                <a:gd name="T6" fmla="*/ 0 w 5"/>
                <a:gd name="T7" fmla="*/ 1 h 2"/>
                <a:gd name="T8" fmla="*/ 1 w 5"/>
                <a:gd name="T9" fmla="*/ 2 h 2"/>
                <a:gd name="T10" fmla="*/ 3 w 5"/>
                <a:gd name="T11" fmla="*/ 2 h 2"/>
                <a:gd name="T12" fmla="*/ 5 w 5"/>
                <a:gd name="T13" fmla="*/ 0 h 2"/>
                <a:gd name="T14" fmla="*/ 4 w 5"/>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2">
                  <a:moveTo>
                    <a:pt x="4" y="0"/>
                  </a:moveTo>
                  <a:lnTo>
                    <a:pt x="2" y="0"/>
                  </a:lnTo>
                  <a:lnTo>
                    <a:pt x="1" y="0"/>
                  </a:lnTo>
                  <a:lnTo>
                    <a:pt x="0" y="1"/>
                  </a:lnTo>
                  <a:lnTo>
                    <a:pt x="1" y="2"/>
                  </a:lnTo>
                  <a:lnTo>
                    <a:pt x="3" y="2"/>
                  </a:lnTo>
                  <a:lnTo>
                    <a:pt x="5" y="0"/>
                  </a:lnTo>
                  <a:lnTo>
                    <a:pt x="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2" name="Freeform 100">
              <a:extLst>
                <a:ext uri="{FF2B5EF4-FFF2-40B4-BE49-F238E27FC236}">
                  <a16:creationId xmlns:a16="http://schemas.microsoft.com/office/drawing/2014/main" id="{A0DE5CDA-884D-44DC-7439-F6CA38CB6FD8}"/>
                </a:ext>
              </a:extLst>
            </p:cNvPr>
            <p:cNvSpPr>
              <a:spLocks/>
            </p:cNvSpPr>
            <p:nvPr/>
          </p:nvSpPr>
          <p:spPr bwMode="auto">
            <a:xfrm>
              <a:off x="3684" y="2101"/>
              <a:ext cx="2" cy="5"/>
            </a:xfrm>
            <a:custGeom>
              <a:avLst/>
              <a:gdLst>
                <a:gd name="T0" fmla="*/ 0 w 2"/>
                <a:gd name="T1" fmla="*/ 0 h 5"/>
                <a:gd name="T2" fmla="*/ 0 w 2"/>
                <a:gd name="T3" fmla="*/ 1 h 5"/>
                <a:gd name="T4" fmla="*/ 0 w 2"/>
                <a:gd name="T5" fmla="*/ 1 h 5"/>
                <a:gd name="T6" fmla="*/ 0 w 2"/>
                <a:gd name="T7" fmla="*/ 3 h 5"/>
                <a:gd name="T8" fmla="*/ 1 w 2"/>
                <a:gd name="T9" fmla="*/ 5 h 5"/>
                <a:gd name="T10" fmla="*/ 1 w 2"/>
                <a:gd name="T11" fmla="*/ 5 h 5"/>
                <a:gd name="T12" fmla="*/ 2 w 2"/>
                <a:gd name="T13" fmla="*/ 4 h 5"/>
                <a:gd name="T14" fmla="*/ 1 w 2"/>
                <a:gd name="T15" fmla="*/ 1 h 5"/>
                <a:gd name="T16" fmla="*/ 1 w 2"/>
                <a:gd name="T17" fmla="*/ 1 h 5"/>
                <a:gd name="T18" fmla="*/ 0 w 2"/>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5">
                  <a:moveTo>
                    <a:pt x="0" y="0"/>
                  </a:moveTo>
                  <a:lnTo>
                    <a:pt x="0" y="1"/>
                  </a:lnTo>
                  <a:lnTo>
                    <a:pt x="0" y="1"/>
                  </a:lnTo>
                  <a:lnTo>
                    <a:pt x="0" y="3"/>
                  </a:lnTo>
                  <a:lnTo>
                    <a:pt x="1" y="5"/>
                  </a:lnTo>
                  <a:lnTo>
                    <a:pt x="1" y="5"/>
                  </a:lnTo>
                  <a:lnTo>
                    <a:pt x="2" y="4"/>
                  </a:lnTo>
                  <a:lnTo>
                    <a:pt x="1" y="1"/>
                  </a:lnTo>
                  <a:lnTo>
                    <a:pt x="1"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3" name="Freeform 101">
              <a:extLst>
                <a:ext uri="{FF2B5EF4-FFF2-40B4-BE49-F238E27FC236}">
                  <a16:creationId xmlns:a16="http://schemas.microsoft.com/office/drawing/2014/main" id="{128A4551-4B5E-90A3-17D0-64F46B49BFF7}"/>
                </a:ext>
              </a:extLst>
            </p:cNvPr>
            <p:cNvSpPr>
              <a:spLocks/>
            </p:cNvSpPr>
            <p:nvPr/>
          </p:nvSpPr>
          <p:spPr bwMode="auto">
            <a:xfrm>
              <a:off x="3684" y="2101"/>
              <a:ext cx="2" cy="5"/>
            </a:xfrm>
            <a:custGeom>
              <a:avLst/>
              <a:gdLst>
                <a:gd name="T0" fmla="*/ 0 w 2"/>
                <a:gd name="T1" fmla="*/ 0 h 5"/>
                <a:gd name="T2" fmla="*/ 0 w 2"/>
                <a:gd name="T3" fmla="*/ 1 h 5"/>
                <a:gd name="T4" fmla="*/ 0 w 2"/>
                <a:gd name="T5" fmla="*/ 1 h 5"/>
                <a:gd name="T6" fmla="*/ 0 w 2"/>
                <a:gd name="T7" fmla="*/ 3 h 5"/>
                <a:gd name="T8" fmla="*/ 1 w 2"/>
                <a:gd name="T9" fmla="*/ 5 h 5"/>
                <a:gd name="T10" fmla="*/ 1 w 2"/>
                <a:gd name="T11" fmla="*/ 5 h 5"/>
                <a:gd name="T12" fmla="*/ 2 w 2"/>
                <a:gd name="T13" fmla="*/ 4 h 5"/>
                <a:gd name="T14" fmla="*/ 1 w 2"/>
                <a:gd name="T15" fmla="*/ 1 h 5"/>
                <a:gd name="T16" fmla="*/ 1 w 2"/>
                <a:gd name="T17" fmla="*/ 1 h 5"/>
                <a:gd name="T18" fmla="*/ 0 w 2"/>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5">
                  <a:moveTo>
                    <a:pt x="0" y="0"/>
                  </a:moveTo>
                  <a:lnTo>
                    <a:pt x="0" y="1"/>
                  </a:lnTo>
                  <a:lnTo>
                    <a:pt x="0" y="1"/>
                  </a:lnTo>
                  <a:lnTo>
                    <a:pt x="0" y="3"/>
                  </a:lnTo>
                  <a:lnTo>
                    <a:pt x="1" y="5"/>
                  </a:lnTo>
                  <a:lnTo>
                    <a:pt x="1" y="5"/>
                  </a:lnTo>
                  <a:lnTo>
                    <a:pt x="2" y="4"/>
                  </a:lnTo>
                  <a:lnTo>
                    <a:pt x="1" y="1"/>
                  </a:lnTo>
                  <a:lnTo>
                    <a:pt x="1" y="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4" name="Freeform 102">
              <a:extLst>
                <a:ext uri="{FF2B5EF4-FFF2-40B4-BE49-F238E27FC236}">
                  <a16:creationId xmlns:a16="http://schemas.microsoft.com/office/drawing/2014/main" id="{0051723C-0E87-9A85-4A32-1D51423AD98F}"/>
                </a:ext>
              </a:extLst>
            </p:cNvPr>
            <p:cNvSpPr>
              <a:spLocks/>
            </p:cNvSpPr>
            <p:nvPr/>
          </p:nvSpPr>
          <p:spPr bwMode="auto">
            <a:xfrm>
              <a:off x="3717" y="2146"/>
              <a:ext cx="13" cy="5"/>
            </a:xfrm>
            <a:custGeom>
              <a:avLst/>
              <a:gdLst>
                <a:gd name="T0" fmla="*/ 3 w 13"/>
                <a:gd name="T1" fmla="*/ 0 h 5"/>
                <a:gd name="T2" fmla="*/ 1 w 13"/>
                <a:gd name="T3" fmla="*/ 0 h 5"/>
                <a:gd name="T4" fmla="*/ 0 w 13"/>
                <a:gd name="T5" fmla="*/ 2 h 5"/>
                <a:gd name="T6" fmla="*/ 0 w 13"/>
                <a:gd name="T7" fmla="*/ 2 h 5"/>
                <a:gd name="T8" fmla="*/ 1 w 13"/>
                <a:gd name="T9" fmla="*/ 2 h 5"/>
                <a:gd name="T10" fmla="*/ 3 w 13"/>
                <a:gd name="T11" fmla="*/ 1 h 5"/>
                <a:gd name="T12" fmla="*/ 3 w 13"/>
                <a:gd name="T13" fmla="*/ 2 h 5"/>
                <a:gd name="T14" fmla="*/ 5 w 13"/>
                <a:gd name="T15" fmla="*/ 2 h 5"/>
                <a:gd name="T16" fmla="*/ 7 w 13"/>
                <a:gd name="T17" fmla="*/ 3 h 5"/>
                <a:gd name="T18" fmla="*/ 7 w 13"/>
                <a:gd name="T19" fmla="*/ 3 h 5"/>
                <a:gd name="T20" fmla="*/ 8 w 13"/>
                <a:gd name="T21" fmla="*/ 4 h 5"/>
                <a:gd name="T22" fmla="*/ 7 w 13"/>
                <a:gd name="T23" fmla="*/ 4 h 5"/>
                <a:gd name="T24" fmla="*/ 7 w 13"/>
                <a:gd name="T25" fmla="*/ 5 h 5"/>
                <a:gd name="T26" fmla="*/ 8 w 13"/>
                <a:gd name="T27" fmla="*/ 5 h 5"/>
                <a:gd name="T28" fmla="*/ 9 w 13"/>
                <a:gd name="T29" fmla="*/ 4 h 5"/>
                <a:gd name="T30" fmla="*/ 9 w 13"/>
                <a:gd name="T31" fmla="*/ 5 h 5"/>
                <a:gd name="T32" fmla="*/ 13 w 13"/>
                <a:gd name="T33" fmla="*/ 5 h 5"/>
                <a:gd name="T34" fmla="*/ 12 w 13"/>
                <a:gd name="T35" fmla="*/ 4 h 5"/>
                <a:gd name="T36" fmla="*/ 10 w 13"/>
                <a:gd name="T37" fmla="*/ 4 h 5"/>
                <a:gd name="T38" fmla="*/ 9 w 13"/>
                <a:gd name="T39" fmla="*/ 2 h 5"/>
                <a:gd name="T40" fmla="*/ 8 w 13"/>
                <a:gd name="T41" fmla="*/ 2 h 5"/>
                <a:gd name="T42" fmla="*/ 7 w 13"/>
                <a:gd name="T43" fmla="*/ 1 h 5"/>
                <a:gd name="T44" fmla="*/ 5 w 13"/>
                <a:gd name="T45" fmla="*/ 0 h 5"/>
                <a:gd name="T46" fmla="*/ 3 w 13"/>
                <a:gd name="T4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5">
                  <a:moveTo>
                    <a:pt x="3" y="0"/>
                  </a:moveTo>
                  <a:lnTo>
                    <a:pt x="1" y="0"/>
                  </a:lnTo>
                  <a:lnTo>
                    <a:pt x="0" y="2"/>
                  </a:lnTo>
                  <a:lnTo>
                    <a:pt x="0" y="2"/>
                  </a:lnTo>
                  <a:lnTo>
                    <a:pt x="1" y="2"/>
                  </a:lnTo>
                  <a:lnTo>
                    <a:pt x="3" y="1"/>
                  </a:lnTo>
                  <a:lnTo>
                    <a:pt x="3" y="2"/>
                  </a:lnTo>
                  <a:lnTo>
                    <a:pt x="5" y="2"/>
                  </a:lnTo>
                  <a:lnTo>
                    <a:pt x="7" y="3"/>
                  </a:lnTo>
                  <a:lnTo>
                    <a:pt x="7" y="3"/>
                  </a:lnTo>
                  <a:lnTo>
                    <a:pt x="8" y="4"/>
                  </a:lnTo>
                  <a:lnTo>
                    <a:pt x="7" y="4"/>
                  </a:lnTo>
                  <a:lnTo>
                    <a:pt x="7" y="5"/>
                  </a:lnTo>
                  <a:lnTo>
                    <a:pt x="8" y="5"/>
                  </a:lnTo>
                  <a:lnTo>
                    <a:pt x="9" y="4"/>
                  </a:lnTo>
                  <a:lnTo>
                    <a:pt x="9" y="5"/>
                  </a:lnTo>
                  <a:lnTo>
                    <a:pt x="13" y="5"/>
                  </a:lnTo>
                  <a:lnTo>
                    <a:pt x="12" y="4"/>
                  </a:lnTo>
                  <a:lnTo>
                    <a:pt x="10" y="4"/>
                  </a:lnTo>
                  <a:lnTo>
                    <a:pt x="9" y="2"/>
                  </a:lnTo>
                  <a:lnTo>
                    <a:pt x="8" y="2"/>
                  </a:lnTo>
                  <a:lnTo>
                    <a:pt x="7" y="1"/>
                  </a:lnTo>
                  <a:lnTo>
                    <a:pt x="5"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5" name="Freeform 103">
              <a:extLst>
                <a:ext uri="{FF2B5EF4-FFF2-40B4-BE49-F238E27FC236}">
                  <a16:creationId xmlns:a16="http://schemas.microsoft.com/office/drawing/2014/main" id="{DB580C47-10E7-20F0-FFF9-70C3C242F955}"/>
                </a:ext>
              </a:extLst>
            </p:cNvPr>
            <p:cNvSpPr>
              <a:spLocks/>
            </p:cNvSpPr>
            <p:nvPr/>
          </p:nvSpPr>
          <p:spPr bwMode="auto">
            <a:xfrm>
              <a:off x="3717" y="2146"/>
              <a:ext cx="13" cy="5"/>
            </a:xfrm>
            <a:custGeom>
              <a:avLst/>
              <a:gdLst>
                <a:gd name="T0" fmla="*/ 3 w 13"/>
                <a:gd name="T1" fmla="*/ 0 h 5"/>
                <a:gd name="T2" fmla="*/ 1 w 13"/>
                <a:gd name="T3" fmla="*/ 0 h 5"/>
                <a:gd name="T4" fmla="*/ 0 w 13"/>
                <a:gd name="T5" fmla="*/ 2 h 5"/>
                <a:gd name="T6" fmla="*/ 0 w 13"/>
                <a:gd name="T7" fmla="*/ 2 h 5"/>
                <a:gd name="T8" fmla="*/ 1 w 13"/>
                <a:gd name="T9" fmla="*/ 2 h 5"/>
                <a:gd name="T10" fmla="*/ 3 w 13"/>
                <a:gd name="T11" fmla="*/ 1 h 5"/>
                <a:gd name="T12" fmla="*/ 3 w 13"/>
                <a:gd name="T13" fmla="*/ 2 h 5"/>
                <a:gd name="T14" fmla="*/ 5 w 13"/>
                <a:gd name="T15" fmla="*/ 2 h 5"/>
                <a:gd name="T16" fmla="*/ 7 w 13"/>
                <a:gd name="T17" fmla="*/ 3 h 5"/>
                <a:gd name="T18" fmla="*/ 7 w 13"/>
                <a:gd name="T19" fmla="*/ 3 h 5"/>
                <a:gd name="T20" fmla="*/ 8 w 13"/>
                <a:gd name="T21" fmla="*/ 4 h 5"/>
                <a:gd name="T22" fmla="*/ 7 w 13"/>
                <a:gd name="T23" fmla="*/ 4 h 5"/>
                <a:gd name="T24" fmla="*/ 7 w 13"/>
                <a:gd name="T25" fmla="*/ 5 h 5"/>
                <a:gd name="T26" fmla="*/ 8 w 13"/>
                <a:gd name="T27" fmla="*/ 5 h 5"/>
                <a:gd name="T28" fmla="*/ 9 w 13"/>
                <a:gd name="T29" fmla="*/ 4 h 5"/>
                <a:gd name="T30" fmla="*/ 9 w 13"/>
                <a:gd name="T31" fmla="*/ 5 h 5"/>
                <a:gd name="T32" fmla="*/ 13 w 13"/>
                <a:gd name="T33" fmla="*/ 5 h 5"/>
                <a:gd name="T34" fmla="*/ 12 w 13"/>
                <a:gd name="T35" fmla="*/ 4 h 5"/>
                <a:gd name="T36" fmla="*/ 10 w 13"/>
                <a:gd name="T37" fmla="*/ 4 h 5"/>
                <a:gd name="T38" fmla="*/ 9 w 13"/>
                <a:gd name="T39" fmla="*/ 2 h 5"/>
                <a:gd name="T40" fmla="*/ 8 w 13"/>
                <a:gd name="T41" fmla="*/ 2 h 5"/>
                <a:gd name="T42" fmla="*/ 7 w 13"/>
                <a:gd name="T43" fmla="*/ 1 h 5"/>
                <a:gd name="T44" fmla="*/ 5 w 13"/>
                <a:gd name="T45" fmla="*/ 0 h 5"/>
                <a:gd name="T46" fmla="*/ 3 w 13"/>
                <a:gd name="T4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5">
                  <a:moveTo>
                    <a:pt x="3" y="0"/>
                  </a:moveTo>
                  <a:lnTo>
                    <a:pt x="1" y="0"/>
                  </a:lnTo>
                  <a:lnTo>
                    <a:pt x="0" y="2"/>
                  </a:lnTo>
                  <a:lnTo>
                    <a:pt x="0" y="2"/>
                  </a:lnTo>
                  <a:lnTo>
                    <a:pt x="1" y="2"/>
                  </a:lnTo>
                  <a:lnTo>
                    <a:pt x="3" y="1"/>
                  </a:lnTo>
                  <a:lnTo>
                    <a:pt x="3" y="2"/>
                  </a:lnTo>
                  <a:lnTo>
                    <a:pt x="5" y="2"/>
                  </a:lnTo>
                  <a:lnTo>
                    <a:pt x="7" y="3"/>
                  </a:lnTo>
                  <a:lnTo>
                    <a:pt x="7" y="3"/>
                  </a:lnTo>
                  <a:lnTo>
                    <a:pt x="8" y="4"/>
                  </a:lnTo>
                  <a:lnTo>
                    <a:pt x="7" y="4"/>
                  </a:lnTo>
                  <a:lnTo>
                    <a:pt x="7" y="5"/>
                  </a:lnTo>
                  <a:lnTo>
                    <a:pt x="8" y="5"/>
                  </a:lnTo>
                  <a:lnTo>
                    <a:pt x="9" y="4"/>
                  </a:lnTo>
                  <a:lnTo>
                    <a:pt x="9" y="5"/>
                  </a:lnTo>
                  <a:lnTo>
                    <a:pt x="13" y="5"/>
                  </a:lnTo>
                  <a:lnTo>
                    <a:pt x="12" y="4"/>
                  </a:lnTo>
                  <a:lnTo>
                    <a:pt x="10" y="4"/>
                  </a:lnTo>
                  <a:lnTo>
                    <a:pt x="9" y="2"/>
                  </a:lnTo>
                  <a:lnTo>
                    <a:pt x="8" y="2"/>
                  </a:lnTo>
                  <a:lnTo>
                    <a:pt x="7" y="1"/>
                  </a:lnTo>
                  <a:lnTo>
                    <a:pt x="5" y="0"/>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6" name="Freeform 104">
              <a:extLst>
                <a:ext uri="{FF2B5EF4-FFF2-40B4-BE49-F238E27FC236}">
                  <a16:creationId xmlns:a16="http://schemas.microsoft.com/office/drawing/2014/main" id="{F8442909-26C7-C040-F24B-E737B600467F}"/>
                </a:ext>
              </a:extLst>
            </p:cNvPr>
            <p:cNvSpPr>
              <a:spLocks/>
            </p:cNvSpPr>
            <p:nvPr/>
          </p:nvSpPr>
          <p:spPr bwMode="auto">
            <a:xfrm>
              <a:off x="3729" y="2151"/>
              <a:ext cx="10" cy="4"/>
            </a:xfrm>
            <a:custGeom>
              <a:avLst/>
              <a:gdLst>
                <a:gd name="T0" fmla="*/ 2 w 10"/>
                <a:gd name="T1" fmla="*/ 0 h 4"/>
                <a:gd name="T2" fmla="*/ 2 w 10"/>
                <a:gd name="T3" fmla="*/ 1 h 4"/>
                <a:gd name="T4" fmla="*/ 2 w 10"/>
                <a:gd name="T5" fmla="*/ 2 h 4"/>
                <a:gd name="T6" fmla="*/ 2 w 10"/>
                <a:gd name="T7" fmla="*/ 2 h 4"/>
                <a:gd name="T8" fmla="*/ 0 w 10"/>
                <a:gd name="T9" fmla="*/ 2 h 4"/>
                <a:gd name="T10" fmla="*/ 0 w 10"/>
                <a:gd name="T11" fmla="*/ 3 h 4"/>
                <a:gd name="T12" fmla="*/ 0 w 10"/>
                <a:gd name="T13" fmla="*/ 3 h 4"/>
                <a:gd name="T14" fmla="*/ 2 w 10"/>
                <a:gd name="T15" fmla="*/ 3 h 4"/>
                <a:gd name="T16" fmla="*/ 2 w 10"/>
                <a:gd name="T17" fmla="*/ 4 h 4"/>
                <a:gd name="T18" fmla="*/ 4 w 10"/>
                <a:gd name="T19" fmla="*/ 4 h 4"/>
                <a:gd name="T20" fmla="*/ 4 w 10"/>
                <a:gd name="T21" fmla="*/ 3 h 4"/>
                <a:gd name="T22" fmla="*/ 6 w 10"/>
                <a:gd name="T23" fmla="*/ 4 h 4"/>
                <a:gd name="T24" fmla="*/ 7 w 10"/>
                <a:gd name="T25" fmla="*/ 3 h 4"/>
                <a:gd name="T26" fmla="*/ 8 w 10"/>
                <a:gd name="T27" fmla="*/ 3 h 4"/>
                <a:gd name="T28" fmla="*/ 10 w 10"/>
                <a:gd name="T29" fmla="*/ 4 h 4"/>
                <a:gd name="T30" fmla="*/ 10 w 10"/>
                <a:gd name="T31" fmla="*/ 3 h 4"/>
                <a:gd name="T32" fmla="*/ 10 w 10"/>
                <a:gd name="T33" fmla="*/ 2 h 4"/>
                <a:gd name="T34" fmla="*/ 8 w 10"/>
                <a:gd name="T35" fmla="*/ 2 h 4"/>
                <a:gd name="T36" fmla="*/ 7 w 10"/>
                <a:gd name="T37" fmla="*/ 2 h 4"/>
                <a:gd name="T38" fmla="*/ 7 w 10"/>
                <a:gd name="T39" fmla="*/ 1 h 4"/>
                <a:gd name="T40" fmla="*/ 6 w 10"/>
                <a:gd name="T41" fmla="*/ 0 h 4"/>
                <a:gd name="T42" fmla="*/ 5 w 10"/>
                <a:gd name="T43" fmla="*/ 1 h 4"/>
                <a:gd name="T44" fmla="*/ 4 w 10"/>
                <a:gd name="T45" fmla="*/ 0 h 4"/>
                <a:gd name="T46" fmla="*/ 3 w 10"/>
                <a:gd name="T47" fmla="*/ 0 h 4"/>
                <a:gd name="T48" fmla="*/ 2 w 10"/>
                <a:gd name="T4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4">
                  <a:moveTo>
                    <a:pt x="2" y="0"/>
                  </a:moveTo>
                  <a:lnTo>
                    <a:pt x="2" y="1"/>
                  </a:lnTo>
                  <a:lnTo>
                    <a:pt x="2" y="2"/>
                  </a:lnTo>
                  <a:lnTo>
                    <a:pt x="2" y="2"/>
                  </a:lnTo>
                  <a:lnTo>
                    <a:pt x="0" y="2"/>
                  </a:lnTo>
                  <a:lnTo>
                    <a:pt x="0" y="3"/>
                  </a:lnTo>
                  <a:lnTo>
                    <a:pt x="0" y="3"/>
                  </a:lnTo>
                  <a:lnTo>
                    <a:pt x="2" y="3"/>
                  </a:lnTo>
                  <a:lnTo>
                    <a:pt x="2" y="4"/>
                  </a:lnTo>
                  <a:lnTo>
                    <a:pt x="4" y="4"/>
                  </a:lnTo>
                  <a:lnTo>
                    <a:pt x="4" y="3"/>
                  </a:lnTo>
                  <a:lnTo>
                    <a:pt x="6" y="4"/>
                  </a:lnTo>
                  <a:lnTo>
                    <a:pt x="7" y="3"/>
                  </a:lnTo>
                  <a:lnTo>
                    <a:pt x="8" y="3"/>
                  </a:lnTo>
                  <a:lnTo>
                    <a:pt x="10" y="4"/>
                  </a:lnTo>
                  <a:lnTo>
                    <a:pt x="10" y="3"/>
                  </a:lnTo>
                  <a:lnTo>
                    <a:pt x="10" y="2"/>
                  </a:lnTo>
                  <a:lnTo>
                    <a:pt x="8" y="2"/>
                  </a:lnTo>
                  <a:lnTo>
                    <a:pt x="7" y="2"/>
                  </a:lnTo>
                  <a:lnTo>
                    <a:pt x="7" y="1"/>
                  </a:lnTo>
                  <a:lnTo>
                    <a:pt x="6" y="0"/>
                  </a:lnTo>
                  <a:lnTo>
                    <a:pt x="5" y="1"/>
                  </a:lnTo>
                  <a:lnTo>
                    <a:pt x="4" y="0"/>
                  </a:lnTo>
                  <a:lnTo>
                    <a:pt x="3"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7" name="Freeform 105">
              <a:extLst>
                <a:ext uri="{FF2B5EF4-FFF2-40B4-BE49-F238E27FC236}">
                  <a16:creationId xmlns:a16="http://schemas.microsoft.com/office/drawing/2014/main" id="{51AF72C6-3DF3-86B9-EA11-693EF4AD479E}"/>
                </a:ext>
              </a:extLst>
            </p:cNvPr>
            <p:cNvSpPr>
              <a:spLocks/>
            </p:cNvSpPr>
            <p:nvPr/>
          </p:nvSpPr>
          <p:spPr bwMode="auto">
            <a:xfrm>
              <a:off x="3729" y="2151"/>
              <a:ext cx="10" cy="4"/>
            </a:xfrm>
            <a:custGeom>
              <a:avLst/>
              <a:gdLst>
                <a:gd name="T0" fmla="*/ 2 w 10"/>
                <a:gd name="T1" fmla="*/ 0 h 4"/>
                <a:gd name="T2" fmla="*/ 2 w 10"/>
                <a:gd name="T3" fmla="*/ 1 h 4"/>
                <a:gd name="T4" fmla="*/ 2 w 10"/>
                <a:gd name="T5" fmla="*/ 2 h 4"/>
                <a:gd name="T6" fmla="*/ 2 w 10"/>
                <a:gd name="T7" fmla="*/ 2 h 4"/>
                <a:gd name="T8" fmla="*/ 0 w 10"/>
                <a:gd name="T9" fmla="*/ 2 h 4"/>
                <a:gd name="T10" fmla="*/ 0 w 10"/>
                <a:gd name="T11" fmla="*/ 3 h 4"/>
                <a:gd name="T12" fmla="*/ 0 w 10"/>
                <a:gd name="T13" fmla="*/ 3 h 4"/>
                <a:gd name="T14" fmla="*/ 2 w 10"/>
                <a:gd name="T15" fmla="*/ 3 h 4"/>
                <a:gd name="T16" fmla="*/ 2 w 10"/>
                <a:gd name="T17" fmla="*/ 4 h 4"/>
                <a:gd name="T18" fmla="*/ 4 w 10"/>
                <a:gd name="T19" fmla="*/ 4 h 4"/>
                <a:gd name="T20" fmla="*/ 4 w 10"/>
                <a:gd name="T21" fmla="*/ 3 h 4"/>
                <a:gd name="T22" fmla="*/ 6 w 10"/>
                <a:gd name="T23" fmla="*/ 4 h 4"/>
                <a:gd name="T24" fmla="*/ 7 w 10"/>
                <a:gd name="T25" fmla="*/ 3 h 4"/>
                <a:gd name="T26" fmla="*/ 8 w 10"/>
                <a:gd name="T27" fmla="*/ 3 h 4"/>
                <a:gd name="T28" fmla="*/ 10 w 10"/>
                <a:gd name="T29" fmla="*/ 4 h 4"/>
                <a:gd name="T30" fmla="*/ 10 w 10"/>
                <a:gd name="T31" fmla="*/ 3 h 4"/>
                <a:gd name="T32" fmla="*/ 10 w 10"/>
                <a:gd name="T33" fmla="*/ 2 h 4"/>
                <a:gd name="T34" fmla="*/ 8 w 10"/>
                <a:gd name="T35" fmla="*/ 2 h 4"/>
                <a:gd name="T36" fmla="*/ 7 w 10"/>
                <a:gd name="T37" fmla="*/ 2 h 4"/>
                <a:gd name="T38" fmla="*/ 7 w 10"/>
                <a:gd name="T39" fmla="*/ 1 h 4"/>
                <a:gd name="T40" fmla="*/ 6 w 10"/>
                <a:gd name="T41" fmla="*/ 0 h 4"/>
                <a:gd name="T42" fmla="*/ 5 w 10"/>
                <a:gd name="T43" fmla="*/ 1 h 4"/>
                <a:gd name="T44" fmla="*/ 4 w 10"/>
                <a:gd name="T45" fmla="*/ 0 h 4"/>
                <a:gd name="T46" fmla="*/ 3 w 10"/>
                <a:gd name="T47" fmla="*/ 0 h 4"/>
                <a:gd name="T48" fmla="*/ 2 w 10"/>
                <a:gd name="T4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4">
                  <a:moveTo>
                    <a:pt x="2" y="0"/>
                  </a:moveTo>
                  <a:lnTo>
                    <a:pt x="2" y="1"/>
                  </a:lnTo>
                  <a:lnTo>
                    <a:pt x="2" y="2"/>
                  </a:lnTo>
                  <a:lnTo>
                    <a:pt x="2" y="2"/>
                  </a:lnTo>
                  <a:lnTo>
                    <a:pt x="0" y="2"/>
                  </a:lnTo>
                  <a:lnTo>
                    <a:pt x="0" y="3"/>
                  </a:lnTo>
                  <a:lnTo>
                    <a:pt x="0" y="3"/>
                  </a:lnTo>
                  <a:lnTo>
                    <a:pt x="2" y="3"/>
                  </a:lnTo>
                  <a:lnTo>
                    <a:pt x="2" y="4"/>
                  </a:lnTo>
                  <a:lnTo>
                    <a:pt x="4" y="4"/>
                  </a:lnTo>
                  <a:lnTo>
                    <a:pt x="4" y="3"/>
                  </a:lnTo>
                  <a:lnTo>
                    <a:pt x="6" y="4"/>
                  </a:lnTo>
                  <a:lnTo>
                    <a:pt x="7" y="3"/>
                  </a:lnTo>
                  <a:lnTo>
                    <a:pt x="8" y="3"/>
                  </a:lnTo>
                  <a:lnTo>
                    <a:pt x="10" y="4"/>
                  </a:lnTo>
                  <a:lnTo>
                    <a:pt x="10" y="3"/>
                  </a:lnTo>
                  <a:lnTo>
                    <a:pt x="10" y="2"/>
                  </a:lnTo>
                  <a:lnTo>
                    <a:pt x="8" y="2"/>
                  </a:lnTo>
                  <a:lnTo>
                    <a:pt x="7" y="2"/>
                  </a:lnTo>
                  <a:lnTo>
                    <a:pt x="7" y="1"/>
                  </a:lnTo>
                  <a:lnTo>
                    <a:pt x="6" y="0"/>
                  </a:lnTo>
                  <a:lnTo>
                    <a:pt x="5" y="1"/>
                  </a:lnTo>
                  <a:lnTo>
                    <a:pt x="4" y="0"/>
                  </a:lnTo>
                  <a:lnTo>
                    <a:pt x="3"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8" name="Freeform 106">
              <a:extLst>
                <a:ext uri="{FF2B5EF4-FFF2-40B4-BE49-F238E27FC236}">
                  <a16:creationId xmlns:a16="http://schemas.microsoft.com/office/drawing/2014/main" id="{BF8C3708-F590-479A-9079-F099EA57607B}"/>
                </a:ext>
              </a:extLst>
            </p:cNvPr>
            <p:cNvSpPr>
              <a:spLocks/>
            </p:cNvSpPr>
            <p:nvPr/>
          </p:nvSpPr>
          <p:spPr bwMode="auto">
            <a:xfrm>
              <a:off x="3722" y="2153"/>
              <a:ext cx="5" cy="2"/>
            </a:xfrm>
            <a:custGeom>
              <a:avLst/>
              <a:gdLst>
                <a:gd name="T0" fmla="*/ 2 w 5"/>
                <a:gd name="T1" fmla="*/ 0 h 2"/>
                <a:gd name="T2" fmla="*/ 1 w 5"/>
                <a:gd name="T3" fmla="*/ 0 h 2"/>
                <a:gd name="T4" fmla="*/ 0 w 5"/>
                <a:gd name="T5" fmla="*/ 1 h 2"/>
                <a:gd name="T6" fmla="*/ 2 w 5"/>
                <a:gd name="T7" fmla="*/ 2 h 2"/>
                <a:gd name="T8" fmla="*/ 4 w 5"/>
                <a:gd name="T9" fmla="*/ 2 h 2"/>
                <a:gd name="T10" fmla="*/ 5 w 5"/>
                <a:gd name="T11" fmla="*/ 1 h 2"/>
                <a:gd name="T12" fmla="*/ 4 w 5"/>
                <a:gd name="T13" fmla="*/ 0 h 2"/>
                <a:gd name="T14" fmla="*/ 2 w 5"/>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2">
                  <a:moveTo>
                    <a:pt x="2" y="0"/>
                  </a:moveTo>
                  <a:lnTo>
                    <a:pt x="1" y="0"/>
                  </a:lnTo>
                  <a:lnTo>
                    <a:pt x="0" y="1"/>
                  </a:lnTo>
                  <a:lnTo>
                    <a:pt x="2" y="2"/>
                  </a:lnTo>
                  <a:lnTo>
                    <a:pt x="4" y="2"/>
                  </a:lnTo>
                  <a:lnTo>
                    <a:pt x="5" y="1"/>
                  </a:lnTo>
                  <a:lnTo>
                    <a:pt x="4"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19" name="Freeform 107">
              <a:extLst>
                <a:ext uri="{FF2B5EF4-FFF2-40B4-BE49-F238E27FC236}">
                  <a16:creationId xmlns:a16="http://schemas.microsoft.com/office/drawing/2014/main" id="{C2C2F674-1A82-34B1-01B8-8C0B24B16F44}"/>
                </a:ext>
              </a:extLst>
            </p:cNvPr>
            <p:cNvSpPr>
              <a:spLocks/>
            </p:cNvSpPr>
            <p:nvPr/>
          </p:nvSpPr>
          <p:spPr bwMode="auto">
            <a:xfrm>
              <a:off x="3722" y="2153"/>
              <a:ext cx="5" cy="2"/>
            </a:xfrm>
            <a:custGeom>
              <a:avLst/>
              <a:gdLst>
                <a:gd name="T0" fmla="*/ 2 w 5"/>
                <a:gd name="T1" fmla="*/ 0 h 2"/>
                <a:gd name="T2" fmla="*/ 1 w 5"/>
                <a:gd name="T3" fmla="*/ 0 h 2"/>
                <a:gd name="T4" fmla="*/ 0 w 5"/>
                <a:gd name="T5" fmla="*/ 1 h 2"/>
                <a:gd name="T6" fmla="*/ 2 w 5"/>
                <a:gd name="T7" fmla="*/ 2 h 2"/>
                <a:gd name="T8" fmla="*/ 4 w 5"/>
                <a:gd name="T9" fmla="*/ 2 h 2"/>
                <a:gd name="T10" fmla="*/ 5 w 5"/>
                <a:gd name="T11" fmla="*/ 1 h 2"/>
                <a:gd name="T12" fmla="*/ 4 w 5"/>
                <a:gd name="T13" fmla="*/ 0 h 2"/>
                <a:gd name="T14" fmla="*/ 2 w 5"/>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2">
                  <a:moveTo>
                    <a:pt x="2" y="0"/>
                  </a:moveTo>
                  <a:lnTo>
                    <a:pt x="1" y="0"/>
                  </a:lnTo>
                  <a:lnTo>
                    <a:pt x="0" y="1"/>
                  </a:lnTo>
                  <a:lnTo>
                    <a:pt x="2" y="2"/>
                  </a:lnTo>
                  <a:lnTo>
                    <a:pt x="4" y="2"/>
                  </a:lnTo>
                  <a:lnTo>
                    <a:pt x="5" y="1"/>
                  </a:lnTo>
                  <a:lnTo>
                    <a:pt x="4"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0" name="Freeform 108">
              <a:extLst>
                <a:ext uri="{FF2B5EF4-FFF2-40B4-BE49-F238E27FC236}">
                  <a16:creationId xmlns:a16="http://schemas.microsoft.com/office/drawing/2014/main" id="{C1781C26-E521-2EFC-9773-7BBCBAF4A260}"/>
                </a:ext>
              </a:extLst>
            </p:cNvPr>
            <p:cNvSpPr>
              <a:spLocks/>
            </p:cNvSpPr>
            <p:nvPr/>
          </p:nvSpPr>
          <p:spPr bwMode="auto">
            <a:xfrm>
              <a:off x="3757" y="2102"/>
              <a:ext cx="8" cy="7"/>
            </a:xfrm>
            <a:custGeom>
              <a:avLst/>
              <a:gdLst>
                <a:gd name="T0" fmla="*/ 5 w 8"/>
                <a:gd name="T1" fmla="*/ 0 h 7"/>
                <a:gd name="T2" fmla="*/ 4 w 8"/>
                <a:gd name="T3" fmla="*/ 0 h 7"/>
                <a:gd name="T4" fmla="*/ 2 w 8"/>
                <a:gd name="T5" fmla="*/ 1 h 7"/>
                <a:gd name="T6" fmla="*/ 2 w 8"/>
                <a:gd name="T7" fmla="*/ 3 h 7"/>
                <a:gd name="T8" fmla="*/ 2 w 8"/>
                <a:gd name="T9" fmla="*/ 3 h 7"/>
                <a:gd name="T10" fmla="*/ 0 w 8"/>
                <a:gd name="T11" fmla="*/ 4 h 7"/>
                <a:gd name="T12" fmla="*/ 0 w 8"/>
                <a:gd name="T13" fmla="*/ 5 h 7"/>
                <a:gd name="T14" fmla="*/ 2 w 8"/>
                <a:gd name="T15" fmla="*/ 6 h 7"/>
                <a:gd name="T16" fmla="*/ 3 w 8"/>
                <a:gd name="T17" fmla="*/ 6 h 7"/>
                <a:gd name="T18" fmla="*/ 3 w 8"/>
                <a:gd name="T19" fmla="*/ 7 h 7"/>
                <a:gd name="T20" fmla="*/ 4 w 8"/>
                <a:gd name="T21" fmla="*/ 7 h 7"/>
                <a:gd name="T22" fmla="*/ 5 w 8"/>
                <a:gd name="T23" fmla="*/ 7 h 7"/>
                <a:gd name="T24" fmla="*/ 6 w 8"/>
                <a:gd name="T25" fmla="*/ 7 h 7"/>
                <a:gd name="T26" fmla="*/ 7 w 8"/>
                <a:gd name="T27" fmla="*/ 7 h 7"/>
                <a:gd name="T28" fmla="*/ 8 w 8"/>
                <a:gd name="T29" fmla="*/ 6 h 7"/>
                <a:gd name="T30" fmla="*/ 7 w 8"/>
                <a:gd name="T31" fmla="*/ 5 h 7"/>
                <a:gd name="T32" fmla="*/ 7 w 8"/>
                <a:gd name="T33" fmla="*/ 4 h 7"/>
                <a:gd name="T34" fmla="*/ 6 w 8"/>
                <a:gd name="T35" fmla="*/ 4 h 7"/>
                <a:gd name="T36" fmla="*/ 6 w 8"/>
                <a:gd name="T37" fmla="*/ 4 h 7"/>
                <a:gd name="T38" fmla="*/ 6 w 8"/>
                <a:gd name="T39" fmla="*/ 3 h 7"/>
                <a:gd name="T40" fmla="*/ 6 w 8"/>
                <a:gd name="T41" fmla="*/ 3 h 7"/>
                <a:gd name="T42" fmla="*/ 6 w 8"/>
                <a:gd name="T43" fmla="*/ 2 h 7"/>
                <a:gd name="T44" fmla="*/ 5 w 8"/>
                <a:gd name="T45" fmla="*/ 2 h 7"/>
                <a:gd name="T46" fmla="*/ 4 w 8"/>
                <a:gd name="T47" fmla="*/ 3 h 7"/>
                <a:gd name="T48" fmla="*/ 4 w 8"/>
                <a:gd name="T49" fmla="*/ 2 h 7"/>
                <a:gd name="T50" fmla="*/ 5 w 8"/>
                <a:gd name="T5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7">
                  <a:moveTo>
                    <a:pt x="5" y="0"/>
                  </a:moveTo>
                  <a:lnTo>
                    <a:pt x="4" y="0"/>
                  </a:lnTo>
                  <a:lnTo>
                    <a:pt x="2" y="1"/>
                  </a:lnTo>
                  <a:lnTo>
                    <a:pt x="2" y="3"/>
                  </a:lnTo>
                  <a:lnTo>
                    <a:pt x="2" y="3"/>
                  </a:lnTo>
                  <a:lnTo>
                    <a:pt x="0" y="4"/>
                  </a:lnTo>
                  <a:lnTo>
                    <a:pt x="0" y="5"/>
                  </a:lnTo>
                  <a:lnTo>
                    <a:pt x="2" y="6"/>
                  </a:lnTo>
                  <a:lnTo>
                    <a:pt x="3" y="6"/>
                  </a:lnTo>
                  <a:lnTo>
                    <a:pt x="3" y="7"/>
                  </a:lnTo>
                  <a:lnTo>
                    <a:pt x="4" y="7"/>
                  </a:lnTo>
                  <a:lnTo>
                    <a:pt x="5" y="7"/>
                  </a:lnTo>
                  <a:lnTo>
                    <a:pt x="6" y="7"/>
                  </a:lnTo>
                  <a:lnTo>
                    <a:pt x="7" y="7"/>
                  </a:lnTo>
                  <a:lnTo>
                    <a:pt x="8" y="6"/>
                  </a:lnTo>
                  <a:lnTo>
                    <a:pt x="7" y="5"/>
                  </a:lnTo>
                  <a:lnTo>
                    <a:pt x="7" y="4"/>
                  </a:lnTo>
                  <a:lnTo>
                    <a:pt x="6" y="4"/>
                  </a:lnTo>
                  <a:lnTo>
                    <a:pt x="6" y="4"/>
                  </a:lnTo>
                  <a:lnTo>
                    <a:pt x="6" y="3"/>
                  </a:lnTo>
                  <a:lnTo>
                    <a:pt x="6" y="3"/>
                  </a:lnTo>
                  <a:lnTo>
                    <a:pt x="6" y="2"/>
                  </a:lnTo>
                  <a:lnTo>
                    <a:pt x="5" y="2"/>
                  </a:lnTo>
                  <a:lnTo>
                    <a:pt x="4" y="3"/>
                  </a:lnTo>
                  <a:lnTo>
                    <a:pt x="4" y="2"/>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1" name="Freeform 109">
              <a:extLst>
                <a:ext uri="{FF2B5EF4-FFF2-40B4-BE49-F238E27FC236}">
                  <a16:creationId xmlns:a16="http://schemas.microsoft.com/office/drawing/2014/main" id="{8E8D993C-D0E9-294C-3000-585B71FC7923}"/>
                </a:ext>
              </a:extLst>
            </p:cNvPr>
            <p:cNvSpPr>
              <a:spLocks/>
            </p:cNvSpPr>
            <p:nvPr/>
          </p:nvSpPr>
          <p:spPr bwMode="auto">
            <a:xfrm>
              <a:off x="3757" y="2102"/>
              <a:ext cx="8" cy="7"/>
            </a:xfrm>
            <a:custGeom>
              <a:avLst/>
              <a:gdLst>
                <a:gd name="T0" fmla="*/ 5 w 8"/>
                <a:gd name="T1" fmla="*/ 0 h 7"/>
                <a:gd name="T2" fmla="*/ 4 w 8"/>
                <a:gd name="T3" fmla="*/ 0 h 7"/>
                <a:gd name="T4" fmla="*/ 2 w 8"/>
                <a:gd name="T5" fmla="*/ 1 h 7"/>
                <a:gd name="T6" fmla="*/ 2 w 8"/>
                <a:gd name="T7" fmla="*/ 3 h 7"/>
                <a:gd name="T8" fmla="*/ 2 w 8"/>
                <a:gd name="T9" fmla="*/ 3 h 7"/>
                <a:gd name="T10" fmla="*/ 0 w 8"/>
                <a:gd name="T11" fmla="*/ 4 h 7"/>
                <a:gd name="T12" fmla="*/ 0 w 8"/>
                <a:gd name="T13" fmla="*/ 5 h 7"/>
                <a:gd name="T14" fmla="*/ 2 w 8"/>
                <a:gd name="T15" fmla="*/ 6 h 7"/>
                <a:gd name="T16" fmla="*/ 3 w 8"/>
                <a:gd name="T17" fmla="*/ 6 h 7"/>
                <a:gd name="T18" fmla="*/ 3 w 8"/>
                <a:gd name="T19" fmla="*/ 7 h 7"/>
                <a:gd name="T20" fmla="*/ 4 w 8"/>
                <a:gd name="T21" fmla="*/ 7 h 7"/>
                <a:gd name="T22" fmla="*/ 5 w 8"/>
                <a:gd name="T23" fmla="*/ 7 h 7"/>
                <a:gd name="T24" fmla="*/ 6 w 8"/>
                <a:gd name="T25" fmla="*/ 7 h 7"/>
                <a:gd name="T26" fmla="*/ 7 w 8"/>
                <a:gd name="T27" fmla="*/ 7 h 7"/>
                <a:gd name="T28" fmla="*/ 8 w 8"/>
                <a:gd name="T29" fmla="*/ 6 h 7"/>
                <a:gd name="T30" fmla="*/ 7 w 8"/>
                <a:gd name="T31" fmla="*/ 5 h 7"/>
                <a:gd name="T32" fmla="*/ 7 w 8"/>
                <a:gd name="T33" fmla="*/ 4 h 7"/>
                <a:gd name="T34" fmla="*/ 6 w 8"/>
                <a:gd name="T35" fmla="*/ 4 h 7"/>
                <a:gd name="T36" fmla="*/ 6 w 8"/>
                <a:gd name="T37" fmla="*/ 4 h 7"/>
                <a:gd name="T38" fmla="*/ 6 w 8"/>
                <a:gd name="T39" fmla="*/ 3 h 7"/>
                <a:gd name="T40" fmla="*/ 6 w 8"/>
                <a:gd name="T41" fmla="*/ 3 h 7"/>
                <a:gd name="T42" fmla="*/ 6 w 8"/>
                <a:gd name="T43" fmla="*/ 2 h 7"/>
                <a:gd name="T44" fmla="*/ 5 w 8"/>
                <a:gd name="T45" fmla="*/ 2 h 7"/>
                <a:gd name="T46" fmla="*/ 4 w 8"/>
                <a:gd name="T47" fmla="*/ 3 h 7"/>
                <a:gd name="T48" fmla="*/ 4 w 8"/>
                <a:gd name="T49" fmla="*/ 2 h 7"/>
                <a:gd name="T50" fmla="*/ 5 w 8"/>
                <a:gd name="T5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7">
                  <a:moveTo>
                    <a:pt x="5" y="0"/>
                  </a:moveTo>
                  <a:lnTo>
                    <a:pt x="4" y="0"/>
                  </a:lnTo>
                  <a:lnTo>
                    <a:pt x="2" y="1"/>
                  </a:lnTo>
                  <a:lnTo>
                    <a:pt x="2" y="3"/>
                  </a:lnTo>
                  <a:lnTo>
                    <a:pt x="2" y="3"/>
                  </a:lnTo>
                  <a:lnTo>
                    <a:pt x="0" y="4"/>
                  </a:lnTo>
                  <a:lnTo>
                    <a:pt x="0" y="5"/>
                  </a:lnTo>
                  <a:lnTo>
                    <a:pt x="2" y="6"/>
                  </a:lnTo>
                  <a:lnTo>
                    <a:pt x="3" y="6"/>
                  </a:lnTo>
                  <a:lnTo>
                    <a:pt x="3" y="7"/>
                  </a:lnTo>
                  <a:lnTo>
                    <a:pt x="4" y="7"/>
                  </a:lnTo>
                  <a:lnTo>
                    <a:pt x="5" y="7"/>
                  </a:lnTo>
                  <a:lnTo>
                    <a:pt x="6" y="7"/>
                  </a:lnTo>
                  <a:lnTo>
                    <a:pt x="7" y="7"/>
                  </a:lnTo>
                  <a:lnTo>
                    <a:pt x="8" y="6"/>
                  </a:lnTo>
                  <a:lnTo>
                    <a:pt x="7" y="5"/>
                  </a:lnTo>
                  <a:lnTo>
                    <a:pt x="7" y="4"/>
                  </a:lnTo>
                  <a:lnTo>
                    <a:pt x="6" y="4"/>
                  </a:lnTo>
                  <a:lnTo>
                    <a:pt x="6" y="4"/>
                  </a:lnTo>
                  <a:lnTo>
                    <a:pt x="6" y="3"/>
                  </a:lnTo>
                  <a:lnTo>
                    <a:pt x="6" y="3"/>
                  </a:lnTo>
                  <a:lnTo>
                    <a:pt x="6" y="2"/>
                  </a:lnTo>
                  <a:lnTo>
                    <a:pt x="5" y="2"/>
                  </a:lnTo>
                  <a:lnTo>
                    <a:pt x="4" y="3"/>
                  </a:lnTo>
                  <a:lnTo>
                    <a:pt x="4" y="2"/>
                  </a:lnTo>
                  <a:lnTo>
                    <a:pt x="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2" name="Freeform 110">
              <a:extLst>
                <a:ext uri="{FF2B5EF4-FFF2-40B4-BE49-F238E27FC236}">
                  <a16:creationId xmlns:a16="http://schemas.microsoft.com/office/drawing/2014/main" id="{7474C385-709E-6A0F-F5A9-5FAE2D515088}"/>
                </a:ext>
              </a:extLst>
            </p:cNvPr>
            <p:cNvSpPr>
              <a:spLocks/>
            </p:cNvSpPr>
            <p:nvPr/>
          </p:nvSpPr>
          <p:spPr bwMode="auto">
            <a:xfrm>
              <a:off x="3840" y="2059"/>
              <a:ext cx="7" cy="6"/>
            </a:xfrm>
            <a:custGeom>
              <a:avLst/>
              <a:gdLst>
                <a:gd name="T0" fmla="*/ 3 w 7"/>
                <a:gd name="T1" fmla="*/ 0 h 6"/>
                <a:gd name="T2" fmla="*/ 2 w 7"/>
                <a:gd name="T3" fmla="*/ 1 h 6"/>
                <a:gd name="T4" fmla="*/ 1 w 7"/>
                <a:gd name="T5" fmla="*/ 0 h 6"/>
                <a:gd name="T6" fmla="*/ 0 w 7"/>
                <a:gd name="T7" fmla="*/ 1 h 6"/>
                <a:gd name="T8" fmla="*/ 0 w 7"/>
                <a:gd name="T9" fmla="*/ 2 h 6"/>
                <a:gd name="T10" fmla="*/ 1 w 7"/>
                <a:gd name="T11" fmla="*/ 2 h 6"/>
                <a:gd name="T12" fmla="*/ 2 w 7"/>
                <a:gd name="T13" fmla="*/ 2 h 6"/>
                <a:gd name="T14" fmla="*/ 2 w 7"/>
                <a:gd name="T15" fmla="*/ 3 h 6"/>
                <a:gd name="T16" fmla="*/ 2 w 7"/>
                <a:gd name="T17" fmla="*/ 4 h 6"/>
                <a:gd name="T18" fmla="*/ 2 w 7"/>
                <a:gd name="T19" fmla="*/ 4 h 6"/>
                <a:gd name="T20" fmla="*/ 3 w 7"/>
                <a:gd name="T21" fmla="*/ 5 h 6"/>
                <a:gd name="T22" fmla="*/ 4 w 7"/>
                <a:gd name="T23" fmla="*/ 6 h 6"/>
                <a:gd name="T24" fmla="*/ 5 w 7"/>
                <a:gd name="T25" fmla="*/ 5 h 6"/>
                <a:gd name="T26" fmla="*/ 6 w 7"/>
                <a:gd name="T27" fmla="*/ 4 h 6"/>
                <a:gd name="T28" fmla="*/ 6 w 7"/>
                <a:gd name="T29" fmla="*/ 3 h 6"/>
                <a:gd name="T30" fmla="*/ 7 w 7"/>
                <a:gd name="T31" fmla="*/ 3 h 6"/>
                <a:gd name="T32" fmla="*/ 6 w 7"/>
                <a:gd name="T33" fmla="*/ 2 h 6"/>
                <a:gd name="T34" fmla="*/ 4 w 7"/>
                <a:gd name="T35" fmla="*/ 1 h 6"/>
                <a:gd name="T36" fmla="*/ 3 w 7"/>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6">
                  <a:moveTo>
                    <a:pt x="3" y="0"/>
                  </a:moveTo>
                  <a:lnTo>
                    <a:pt x="2" y="1"/>
                  </a:lnTo>
                  <a:lnTo>
                    <a:pt x="1" y="0"/>
                  </a:lnTo>
                  <a:lnTo>
                    <a:pt x="0" y="1"/>
                  </a:lnTo>
                  <a:lnTo>
                    <a:pt x="0" y="2"/>
                  </a:lnTo>
                  <a:lnTo>
                    <a:pt x="1" y="2"/>
                  </a:lnTo>
                  <a:lnTo>
                    <a:pt x="2" y="2"/>
                  </a:lnTo>
                  <a:lnTo>
                    <a:pt x="2" y="3"/>
                  </a:lnTo>
                  <a:lnTo>
                    <a:pt x="2" y="4"/>
                  </a:lnTo>
                  <a:lnTo>
                    <a:pt x="2" y="4"/>
                  </a:lnTo>
                  <a:lnTo>
                    <a:pt x="3" y="5"/>
                  </a:lnTo>
                  <a:lnTo>
                    <a:pt x="4" y="6"/>
                  </a:lnTo>
                  <a:lnTo>
                    <a:pt x="5" y="5"/>
                  </a:lnTo>
                  <a:lnTo>
                    <a:pt x="6" y="4"/>
                  </a:lnTo>
                  <a:lnTo>
                    <a:pt x="6" y="3"/>
                  </a:lnTo>
                  <a:lnTo>
                    <a:pt x="7" y="3"/>
                  </a:lnTo>
                  <a:lnTo>
                    <a:pt x="6" y="2"/>
                  </a:lnTo>
                  <a:lnTo>
                    <a:pt x="4" y="1"/>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3" name="Freeform 111">
              <a:extLst>
                <a:ext uri="{FF2B5EF4-FFF2-40B4-BE49-F238E27FC236}">
                  <a16:creationId xmlns:a16="http://schemas.microsoft.com/office/drawing/2014/main" id="{34CFE39F-A1B2-A095-11B2-C5F2E39ADB27}"/>
                </a:ext>
              </a:extLst>
            </p:cNvPr>
            <p:cNvSpPr>
              <a:spLocks/>
            </p:cNvSpPr>
            <p:nvPr/>
          </p:nvSpPr>
          <p:spPr bwMode="auto">
            <a:xfrm>
              <a:off x="3840" y="2059"/>
              <a:ext cx="7" cy="6"/>
            </a:xfrm>
            <a:custGeom>
              <a:avLst/>
              <a:gdLst>
                <a:gd name="T0" fmla="*/ 3 w 7"/>
                <a:gd name="T1" fmla="*/ 0 h 6"/>
                <a:gd name="T2" fmla="*/ 2 w 7"/>
                <a:gd name="T3" fmla="*/ 1 h 6"/>
                <a:gd name="T4" fmla="*/ 1 w 7"/>
                <a:gd name="T5" fmla="*/ 0 h 6"/>
                <a:gd name="T6" fmla="*/ 0 w 7"/>
                <a:gd name="T7" fmla="*/ 1 h 6"/>
                <a:gd name="T8" fmla="*/ 0 w 7"/>
                <a:gd name="T9" fmla="*/ 2 h 6"/>
                <a:gd name="T10" fmla="*/ 1 w 7"/>
                <a:gd name="T11" fmla="*/ 2 h 6"/>
                <a:gd name="T12" fmla="*/ 2 w 7"/>
                <a:gd name="T13" fmla="*/ 2 h 6"/>
                <a:gd name="T14" fmla="*/ 2 w 7"/>
                <a:gd name="T15" fmla="*/ 3 h 6"/>
                <a:gd name="T16" fmla="*/ 2 w 7"/>
                <a:gd name="T17" fmla="*/ 4 h 6"/>
                <a:gd name="T18" fmla="*/ 2 w 7"/>
                <a:gd name="T19" fmla="*/ 4 h 6"/>
                <a:gd name="T20" fmla="*/ 3 w 7"/>
                <a:gd name="T21" fmla="*/ 5 h 6"/>
                <a:gd name="T22" fmla="*/ 4 w 7"/>
                <a:gd name="T23" fmla="*/ 6 h 6"/>
                <a:gd name="T24" fmla="*/ 5 w 7"/>
                <a:gd name="T25" fmla="*/ 5 h 6"/>
                <a:gd name="T26" fmla="*/ 6 w 7"/>
                <a:gd name="T27" fmla="*/ 4 h 6"/>
                <a:gd name="T28" fmla="*/ 6 w 7"/>
                <a:gd name="T29" fmla="*/ 3 h 6"/>
                <a:gd name="T30" fmla="*/ 7 w 7"/>
                <a:gd name="T31" fmla="*/ 3 h 6"/>
                <a:gd name="T32" fmla="*/ 6 w 7"/>
                <a:gd name="T33" fmla="*/ 2 h 6"/>
                <a:gd name="T34" fmla="*/ 4 w 7"/>
                <a:gd name="T35" fmla="*/ 1 h 6"/>
                <a:gd name="T36" fmla="*/ 3 w 7"/>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6">
                  <a:moveTo>
                    <a:pt x="3" y="0"/>
                  </a:moveTo>
                  <a:lnTo>
                    <a:pt x="2" y="1"/>
                  </a:lnTo>
                  <a:lnTo>
                    <a:pt x="1" y="0"/>
                  </a:lnTo>
                  <a:lnTo>
                    <a:pt x="0" y="1"/>
                  </a:lnTo>
                  <a:lnTo>
                    <a:pt x="0" y="2"/>
                  </a:lnTo>
                  <a:lnTo>
                    <a:pt x="1" y="2"/>
                  </a:lnTo>
                  <a:lnTo>
                    <a:pt x="2" y="2"/>
                  </a:lnTo>
                  <a:lnTo>
                    <a:pt x="2" y="3"/>
                  </a:lnTo>
                  <a:lnTo>
                    <a:pt x="2" y="4"/>
                  </a:lnTo>
                  <a:lnTo>
                    <a:pt x="2" y="4"/>
                  </a:lnTo>
                  <a:lnTo>
                    <a:pt x="3" y="5"/>
                  </a:lnTo>
                  <a:lnTo>
                    <a:pt x="4" y="6"/>
                  </a:lnTo>
                  <a:lnTo>
                    <a:pt x="5" y="5"/>
                  </a:lnTo>
                  <a:lnTo>
                    <a:pt x="6" y="4"/>
                  </a:lnTo>
                  <a:lnTo>
                    <a:pt x="6" y="3"/>
                  </a:lnTo>
                  <a:lnTo>
                    <a:pt x="7" y="3"/>
                  </a:lnTo>
                  <a:lnTo>
                    <a:pt x="6" y="2"/>
                  </a:lnTo>
                  <a:lnTo>
                    <a:pt x="4" y="1"/>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4" name="Freeform 112">
              <a:extLst>
                <a:ext uri="{FF2B5EF4-FFF2-40B4-BE49-F238E27FC236}">
                  <a16:creationId xmlns:a16="http://schemas.microsoft.com/office/drawing/2014/main" id="{5A88909D-70E4-28A3-EB65-1593C7D586EA}"/>
                </a:ext>
              </a:extLst>
            </p:cNvPr>
            <p:cNvSpPr>
              <a:spLocks/>
            </p:cNvSpPr>
            <p:nvPr/>
          </p:nvSpPr>
          <p:spPr bwMode="auto">
            <a:xfrm>
              <a:off x="3844" y="2058"/>
              <a:ext cx="9" cy="3"/>
            </a:xfrm>
            <a:custGeom>
              <a:avLst/>
              <a:gdLst>
                <a:gd name="T0" fmla="*/ 2 w 9"/>
                <a:gd name="T1" fmla="*/ 0 h 3"/>
                <a:gd name="T2" fmla="*/ 0 w 9"/>
                <a:gd name="T3" fmla="*/ 1 h 3"/>
                <a:gd name="T4" fmla="*/ 0 w 9"/>
                <a:gd name="T5" fmla="*/ 1 h 3"/>
                <a:gd name="T6" fmla="*/ 2 w 9"/>
                <a:gd name="T7" fmla="*/ 1 h 3"/>
                <a:gd name="T8" fmla="*/ 3 w 9"/>
                <a:gd name="T9" fmla="*/ 2 h 3"/>
                <a:gd name="T10" fmla="*/ 5 w 9"/>
                <a:gd name="T11" fmla="*/ 3 h 3"/>
                <a:gd name="T12" fmla="*/ 6 w 9"/>
                <a:gd name="T13" fmla="*/ 2 h 3"/>
                <a:gd name="T14" fmla="*/ 7 w 9"/>
                <a:gd name="T15" fmla="*/ 3 h 3"/>
                <a:gd name="T16" fmla="*/ 9 w 9"/>
                <a:gd name="T17" fmla="*/ 2 h 3"/>
                <a:gd name="T18" fmla="*/ 9 w 9"/>
                <a:gd name="T19" fmla="*/ 1 h 3"/>
                <a:gd name="T20" fmla="*/ 6 w 9"/>
                <a:gd name="T21" fmla="*/ 1 h 3"/>
                <a:gd name="T22" fmla="*/ 5 w 9"/>
                <a:gd name="T23" fmla="*/ 1 h 3"/>
                <a:gd name="T24" fmla="*/ 4 w 9"/>
                <a:gd name="T25" fmla="*/ 1 h 3"/>
                <a:gd name="T26" fmla="*/ 3 w 9"/>
                <a:gd name="T27" fmla="*/ 1 h 3"/>
                <a:gd name="T28" fmla="*/ 2 w 9"/>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3">
                  <a:moveTo>
                    <a:pt x="2" y="0"/>
                  </a:moveTo>
                  <a:lnTo>
                    <a:pt x="0" y="1"/>
                  </a:lnTo>
                  <a:lnTo>
                    <a:pt x="0" y="1"/>
                  </a:lnTo>
                  <a:lnTo>
                    <a:pt x="2" y="1"/>
                  </a:lnTo>
                  <a:lnTo>
                    <a:pt x="3" y="2"/>
                  </a:lnTo>
                  <a:lnTo>
                    <a:pt x="5" y="3"/>
                  </a:lnTo>
                  <a:lnTo>
                    <a:pt x="6" y="2"/>
                  </a:lnTo>
                  <a:lnTo>
                    <a:pt x="7" y="3"/>
                  </a:lnTo>
                  <a:lnTo>
                    <a:pt x="9" y="2"/>
                  </a:lnTo>
                  <a:lnTo>
                    <a:pt x="9" y="1"/>
                  </a:lnTo>
                  <a:lnTo>
                    <a:pt x="6" y="1"/>
                  </a:lnTo>
                  <a:lnTo>
                    <a:pt x="5" y="1"/>
                  </a:lnTo>
                  <a:lnTo>
                    <a:pt x="4" y="1"/>
                  </a:lnTo>
                  <a:lnTo>
                    <a:pt x="3"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5" name="Freeform 113">
              <a:extLst>
                <a:ext uri="{FF2B5EF4-FFF2-40B4-BE49-F238E27FC236}">
                  <a16:creationId xmlns:a16="http://schemas.microsoft.com/office/drawing/2014/main" id="{6E12C22C-382C-3579-86F9-FFDB49C52745}"/>
                </a:ext>
              </a:extLst>
            </p:cNvPr>
            <p:cNvSpPr>
              <a:spLocks/>
            </p:cNvSpPr>
            <p:nvPr/>
          </p:nvSpPr>
          <p:spPr bwMode="auto">
            <a:xfrm>
              <a:off x="3844" y="2058"/>
              <a:ext cx="9" cy="3"/>
            </a:xfrm>
            <a:custGeom>
              <a:avLst/>
              <a:gdLst>
                <a:gd name="T0" fmla="*/ 2 w 9"/>
                <a:gd name="T1" fmla="*/ 0 h 3"/>
                <a:gd name="T2" fmla="*/ 0 w 9"/>
                <a:gd name="T3" fmla="*/ 1 h 3"/>
                <a:gd name="T4" fmla="*/ 0 w 9"/>
                <a:gd name="T5" fmla="*/ 1 h 3"/>
                <a:gd name="T6" fmla="*/ 2 w 9"/>
                <a:gd name="T7" fmla="*/ 1 h 3"/>
                <a:gd name="T8" fmla="*/ 3 w 9"/>
                <a:gd name="T9" fmla="*/ 2 h 3"/>
                <a:gd name="T10" fmla="*/ 5 w 9"/>
                <a:gd name="T11" fmla="*/ 3 h 3"/>
                <a:gd name="T12" fmla="*/ 6 w 9"/>
                <a:gd name="T13" fmla="*/ 2 h 3"/>
                <a:gd name="T14" fmla="*/ 7 w 9"/>
                <a:gd name="T15" fmla="*/ 3 h 3"/>
                <a:gd name="T16" fmla="*/ 9 w 9"/>
                <a:gd name="T17" fmla="*/ 2 h 3"/>
                <a:gd name="T18" fmla="*/ 9 w 9"/>
                <a:gd name="T19" fmla="*/ 1 h 3"/>
                <a:gd name="T20" fmla="*/ 6 w 9"/>
                <a:gd name="T21" fmla="*/ 1 h 3"/>
                <a:gd name="T22" fmla="*/ 5 w 9"/>
                <a:gd name="T23" fmla="*/ 1 h 3"/>
                <a:gd name="T24" fmla="*/ 4 w 9"/>
                <a:gd name="T25" fmla="*/ 1 h 3"/>
                <a:gd name="T26" fmla="*/ 3 w 9"/>
                <a:gd name="T27" fmla="*/ 1 h 3"/>
                <a:gd name="T28" fmla="*/ 2 w 9"/>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3">
                  <a:moveTo>
                    <a:pt x="2" y="0"/>
                  </a:moveTo>
                  <a:lnTo>
                    <a:pt x="0" y="1"/>
                  </a:lnTo>
                  <a:lnTo>
                    <a:pt x="0" y="1"/>
                  </a:lnTo>
                  <a:lnTo>
                    <a:pt x="2" y="1"/>
                  </a:lnTo>
                  <a:lnTo>
                    <a:pt x="3" y="2"/>
                  </a:lnTo>
                  <a:lnTo>
                    <a:pt x="5" y="3"/>
                  </a:lnTo>
                  <a:lnTo>
                    <a:pt x="6" y="2"/>
                  </a:lnTo>
                  <a:lnTo>
                    <a:pt x="7" y="3"/>
                  </a:lnTo>
                  <a:lnTo>
                    <a:pt x="9" y="2"/>
                  </a:lnTo>
                  <a:lnTo>
                    <a:pt x="9" y="1"/>
                  </a:lnTo>
                  <a:lnTo>
                    <a:pt x="6" y="1"/>
                  </a:lnTo>
                  <a:lnTo>
                    <a:pt x="5" y="1"/>
                  </a:lnTo>
                  <a:lnTo>
                    <a:pt x="4" y="1"/>
                  </a:lnTo>
                  <a:lnTo>
                    <a:pt x="3"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6" name="Freeform 114">
              <a:extLst>
                <a:ext uri="{FF2B5EF4-FFF2-40B4-BE49-F238E27FC236}">
                  <a16:creationId xmlns:a16="http://schemas.microsoft.com/office/drawing/2014/main" id="{259B5DDC-0130-8BD5-C765-2E85DFC84A4B}"/>
                </a:ext>
              </a:extLst>
            </p:cNvPr>
            <p:cNvSpPr>
              <a:spLocks/>
            </p:cNvSpPr>
            <p:nvPr/>
          </p:nvSpPr>
          <p:spPr bwMode="auto">
            <a:xfrm>
              <a:off x="3848" y="2061"/>
              <a:ext cx="3" cy="2"/>
            </a:xfrm>
            <a:custGeom>
              <a:avLst/>
              <a:gdLst>
                <a:gd name="T0" fmla="*/ 0 w 3"/>
                <a:gd name="T1" fmla="*/ 0 h 2"/>
                <a:gd name="T2" fmla="*/ 0 w 3"/>
                <a:gd name="T3" fmla="*/ 1 h 2"/>
                <a:gd name="T4" fmla="*/ 0 w 3"/>
                <a:gd name="T5" fmla="*/ 2 h 2"/>
                <a:gd name="T6" fmla="*/ 1 w 3"/>
                <a:gd name="T7" fmla="*/ 2 h 2"/>
                <a:gd name="T8" fmla="*/ 3 w 3"/>
                <a:gd name="T9" fmla="*/ 2 h 2"/>
                <a:gd name="T10" fmla="*/ 3 w 3"/>
                <a:gd name="T11" fmla="*/ 1 h 2"/>
                <a:gd name="T12" fmla="*/ 2 w 3"/>
                <a:gd name="T13" fmla="*/ 1 h 2"/>
                <a:gd name="T14" fmla="*/ 0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0"/>
                  </a:moveTo>
                  <a:lnTo>
                    <a:pt x="0" y="1"/>
                  </a:lnTo>
                  <a:lnTo>
                    <a:pt x="0" y="2"/>
                  </a:lnTo>
                  <a:lnTo>
                    <a:pt x="1" y="2"/>
                  </a:lnTo>
                  <a:lnTo>
                    <a:pt x="3" y="2"/>
                  </a:lnTo>
                  <a:lnTo>
                    <a:pt x="3" y="1"/>
                  </a:lnTo>
                  <a:lnTo>
                    <a:pt x="2"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7" name="Freeform 115">
              <a:extLst>
                <a:ext uri="{FF2B5EF4-FFF2-40B4-BE49-F238E27FC236}">
                  <a16:creationId xmlns:a16="http://schemas.microsoft.com/office/drawing/2014/main" id="{583FE474-37AB-F7EC-216F-8BB425CB2B12}"/>
                </a:ext>
              </a:extLst>
            </p:cNvPr>
            <p:cNvSpPr>
              <a:spLocks/>
            </p:cNvSpPr>
            <p:nvPr/>
          </p:nvSpPr>
          <p:spPr bwMode="auto">
            <a:xfrm>
              <a:off x="3848" y="2061"/>
              <a:ext cx="3" cy="2"/>
            </a:xfrm>
            <a:custGeom>
              <a:avLst/>
              <a:gdLst>
                <a:gd name="T0" fmla="*/ 0 w 3"/>
                <a:gd name="T1" fmla="*/ 0 h 2"/>
                <a:gd name="T2" fmla="*/ 0 w 3"/>
                <a:gd name="T3" fmla="*/ 1 h 2"/>
                <a:gd name="T4" fmla="*/ 0 w 3"/>
                <a:gd name="T5" fmla="*/ 2 h 2"/>
                <a:gd name="T6" fmla="*/ 1 w 3"/>
                <a:gd name="T7" fmla="*/ 2 h 2"/>
                <a:gd name="T8" fmla="*/ 3 w 3"/>
                <a:gd name="T9" fmla="*/ 2 h 2"/>
                <a:gd name="T10" fmla="*/ 3 w 3"/>
                <a:gd name="T11" fmla="*/ 1 h 2"/>
                <a:gd name="T12" fmla="*/ 2 w 3"/>
                <a:gd name="T13" fmla="*/ 1 h 2"/>
                <a:gd name="T14" fmla="*/ 0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0"/>
                  </a:moveTo>
                  <a:lnTo>
                    <a:pt x="0" y="1"/>
                  </a:lnTo>
                  <a:lnTo>
                    <a:pt x="0" y="2"/>
                  </a:lnTo>
                  <a:lnTo>
                    <a:pt x="1" y="2"/>
                  </a:lnTo>
                  <a:lnTo>
                    <a:pt x="3" y="2"/>
                  </a:lnTo>
                  <a:lnTo>
                    <a:pt x="3" y="1"/>
                  </a:lnTo>
                  <a:lnTo>
                    <a:pt x="2" y="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8" name="Freeform 116">
              <a:extLst>
                <a:ext uri="{FF2B5EF4-FFF2-40B4-BE49-F238E27FC236}">
                  <a16:creationId xmlns:a16="http://schemas.microsoft.com/office/drawing/2014/main" id="{DA4C3422-AF84-2207-0CFD-4A0393E81FB7}"/>
                </a:ext>
              </a:extLst>
            </p:cNvPr>
            <p:cNvSpPr>
              <a:spLocks/>
            </p:cNvSpPr>
            <p:nvPr/>
          </p:nvSpPr>
          <p:spPr bwMode="auto">
            <a:xfrm>
              <a:off x="3987" y="2197"/>
              <a:ext cx="5" cy="2"/>
            </a:xfrm>
            <a:custGeom>
              <a:avLst/>
              <a:gdLst>
                <a:gd name="T0" fmla="*/ 4 w 5"/>
                <a:gd name="T1" fmla="*/ 0 h 2"/>
                <a:gd name="T2" fmla="*/ 3 w 5"/>
                <a:gd name="T3" fmla="*/ 0 h 2"/>
                <a:gd name="T4" fmla="*/ 1 w 5"/>
                <a:gd name="T5" fmla="*/ 0 h 2"/>
                <a:gd name="T6" fmla="*/ 0 w 5"/>
                <a:gd name="T7" fmla="*/ 1 h 2"/>
                <a:gd name="T8" fmla="*/ 0 w 5"/>
                <a:gd name="T9" fmla="*/ 2 h 2"/>
                <a:gd name="T10" fmla="*/ 1 w 5"/>
                <a:gd name="T11" fmla="*/ 2 h 2"/>
                <a:gd name="T12" fmla="*/ 3 w 5"/>
                <a:gd name="T13" fmla="*/ 1 h 2"/>
                <a:gd name="T14" fmla="*/ 5 w 5"/>
                <a:gd name="T15" fmla="*/ 1 h 2"/>
                <a:gd name="T16" fmla="*/ 4 w 5"/>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
                  <a:moveTo>
                    <a:pt x="4" y="0"/>
                  </a:moveTo>
                  <a:lnTo>
                    <a:pt x="3" y="0"/>
                  </a:lnTo>
                  <a:lnTo>
                    <a:pt x="1" y="0"/>
                  </a:lnTo>
                  <a:lnTo>
                    <a:pt x="0" y="1"/>
                  </a:lnTo>
                  <a:lnTo>
                    <a:pt x="0" y="2"/>
                  </a:lnTo>
                  <a:lnTo>
                    <a:pt x="1" y="2"/>
                  </a:lnTo>
                  <a:lnTo>
                    <a:pt x="3" y="1"/>
                  </a:lnTo>
                  <a:lnTo>
                    <a:pt x="5" y="1"/>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29" name="Freeform 117">
              <a:extLst>
                <a:ext uri="{FF2B5EF4-FFF2-40B4-BE49-F238E27FC236}">
                  <a16:creationId xmlns:a16="http://schemas.microsoft.com/office/drawing/2014/main" id="{BE2CBC42-F2D0-D666-1DC1-C34DCC95B4B7}"/>
                </a:ext>
              </a:extLst>
            </p:cNvPr>
            <p:cNvSpPr>
              <a:spLocks/>
            </p:cNvSpPr>
            <p:nvPr/>
          </p:nvSpPr>
          <p:spPr bwMode="auto">
            <a:xfrm>
              <a:off x="3987" y="2197"/>
              <a:ext cx="5" cy="2"/>
            </a:xfrm>
            <a:custGeom>
              <a:avLst/>
              <a:gdLst>
                <a:gd name="T0" fmla="*/ 4 w 5"/>
                <a:gd name="T1" fmla="*/ 0 h 2"/>
                <a:gd name="T2" fmla="*/ 3 w 5"/>
                <a:gd name="T3" fmla="*/ 0 h 2"/>
                <a:gd name="T4" fmla="*/ 1 w 5"/>
                <a:gd name="T5" fmla="*/ 0 h 2"/>
                <a:gd name="T6" fmla="*/ 0 w 5"/>
                <a:gd name="T7" fmla="*/ 1 h 2"/>
                <a:gd name="T8" fmla="*/ 0 w 5"/>
                <a:gd name="T9" fmla="*/ 2 h 2"/>
                <a:gd name="T10" fmla="*/ 1 w 5"/>
                <a:gd name="T11" fmla="*/ 2 h 2"/>
                <a:gd name="T12" fmla="*/ 3 w 5"/>
                <a:gd name="T13" fmla="*/ 1 h 2"/>
                <a:gd name="T14" fmla="*/ 5 w 5"/>
                <a:gd name="T15" fmla="*/ 1 h 2"/>
                <a:gd name="T16" fmla="*/ 4 w 5"/>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
                  <a:moveTo>
                    <a:pt x="4" y="0"/>
                  </a:moveTo>
                  <a:lnTo>
                    <a:pt x="3" y="0"/>
                  </a:lnTo>
                  <a:lnTo>
                    <a:pt x="1" y="0"/>
                  </a:lnTo>
                  <a:lnTo>
                    <a:pt x="0" y="1"/>
                  </a:lnTo>
                  <a:lnTo>
                    <a:pt x="0" y="2"/>
                  </a:lnTo>
                  <a:lnTo>
                    <a:pt x="1" y="2"/>
                  </a:lnTo>
                  <a:lnTo>
                    <a:pt x="3" y="1"/>
                  </a:lnTo>
                  <a:lnTo>
                    <a:pt x="5" y="1"/>
                  </a:lnTo>
                  <a:lnTo>
                    <a:pt x="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0" name="Freeform 118">
              <a:extLst>
                <a:ext uri="{FF2B5EF4-FFF2-40B4-BE49-F238E27FC236}">
                  <a16:creationId xmlns:a16="http://schemas.microsoft.com/office/drawing/2014/main" id="{1AD80414-8DD6-7402-E53F-69433549D483}"/>
                </a:ext>
              </a:extLst>
            </p:cNvPr>
            <p:cNvSpPr>
              <a:spLocks/>
            </p:cNvSpPr>
            <p:nvPr/>
          </p:nvSpPr>
          <p:spPr bwMode="auto">
            <a:xfrm>
              <a:off x="3991" y="2181"/>
              <a:ext cx="3" cy="4"/>
            </a:xfrm>
            <a:custGeom>
              <a:avLst/>
              <a:gdLst>
                <a:gd name="T0" fmla="*/ 2 w 3"/>
                <a:gd name="T1" fmla="*/ 0 h 4"/>
                <a:gd name="T2" fmla="*/ 1 w 3"/>
                <a:gd name="T3" fmla="*/ 0 h 4"/>
                <a:gd name="T4" fmla="*/ 0 w 3"/>
                <a:gd name="T5" fmla="*/ 2 h 4"/>
                <a:gd name="T6" fmla="*/ 0 w 3"/>
                <a:gd name="T7" fmla="*/ 4 h 4"/>
                <a:gd name="T8" fmla="*/ 1 w 3"/>
                <a:gd name="T9" fmla="*/ 4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lnTo>
                    <a:pt x="1" y="0"/>
                  </a:lnTo>
                  <a:lnTo>
                    <a:pt x="0" y="2"/>
                  </a:lnTo>
                  <a:lnTo>
                    <a:pt x="0" y="4"/>
                  </a:lnTo>
                  <a:lnTo>
                    <a:pt x="1" y="4"/>
                  </a:lnTo>
                  <a:lnTo>
                    <a:pt x="3" y="2"/>
                  </a:lnTo>
                  <a:lnTo>
                    <a:pt x="2"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1" name="Freeform 119">
              <a:extLst>
                <a:ext uri="{FF2B5EF4-FFF2-40B4-BE49-F238E27FC236}">
                  <a16:creationId xmlns:a16="http://schemas.microsoft.com/office/drawing/2014/main" id="{D2F54679-0BAD-9730-BD6F-F645E5340280}"/>
                </a:ext>
              </a:extLst>
            </p:cNvPr>
            <p:cNvSpPr>
              <a:spLocks/>
            </p:cNvSpPr>
            <p:nvPr/>
          </p:nvSpPr>
          <p:spPr bwMode="auto">
            <a:xfrm>
              <a:off x="3991" y="2181"/>
              <a:ext cx="3" cy="4"/>
            </a:xfrm>
            <a:custGeom>
              <a:avLst/>
              <a:gdLst>
                <a:gd name="T0" fmla="*/ 2 w 3"/>
                <a:gd name="T1" fmla="*/ 0 h 4"/>
                <a:gd name="T2" fmla="*/ 1 w 3"/>
                <a:gd name="T3" fmla="*/ 0 h 4"/>
                <a:gd name="T4" fmla="*/ 0 w 3"/>
                <a:gd name="T5" fmla="*/ 2 h 4"/>
                <a:gd name="T6" fmla="*/ 0 w 3"/>
                <a:gd name="T7" fmla="*/ 4 h 4"/>
                <a:gd name="T8" fmla="*/ 1 w 3"/>
                <a:gd name="T9" fmla="*/ 4 h 4"/>
                <a:gd name="T10" fmla="*/ 3 w 3"/>
                <a:gd name="T11" fmla="*/ 2 h 4"/>
                <a:gd name="T12" fmla="*/ 2 w 3"/>
                <a:gd name="T13" fmla="*/ 1 h 4"/>
                <a:gd name="T14" fmla="*/ 2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2" y="0"/>
                  </a:moveTo>
                  <a:lnTo>
                    <a:pt x="1" y="0"/>
                  </a:lnTo>
                  <a:lnTo>
                    <a:pt x="0" y="2"/>
                  </a:lnTo>
                  <a:lnTo>
                    <a:pt x="0" y="4"/>
                  </a:lnTo>
                  <a:lnTo>
                    <a:pt x="1" y="4"/>
                  </a:lnTo>
                  <a:lnTo>
                    <a:pt x="3" y="2"/>
                  </a:lnTo>
                  <a:lnTo>
                    <a:pt x="2"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2" name="Freeform 120">
              <a:extLst>
                <a:ext uri="{FF2B5EF4-FFF2-40B4-BE49-F238E27FC236}">
                  <a16:creationId xmlns:a16="http://schemas.microsoft.com/office/drawing/2014/main" id="{6CF8E6FA-AB5F-AB6B-DF8B-4480EDF5D012}"/>
                </a:ext>
              </a:extLst>
            </p:cNvPr>
            <p:cNvSpPr>
              <a:spLocks/>
            </p:cNvSpPr>
            <p:nvPr/>
          </p:nvSpPr>
          <p:spPr bwMode="auto">
            <a:xfrm>
              <a:off x="3979" y="2146"/>
              <a:ext cx="3" cy="5"/>
            </a:xfrm>
            <a:custGeom>
              <a:avLst/>
              <a:gdLst>
                <a:gd name="T0" fmla="*/ 2 w 3"/>
                <a:gd name="T1" fmla="*/ 0 h 5"/>
                <a:gd name="T2" fmla="*/ 1 w 3"/>
                <a:gd name="T3" fmla="*/ 0 h 5"/>
                <a:gd name="T4" fmla="*/ 1 w 3"/>
                <a:gd name="T5" fmla="*/ 1 h 5"/>
                <a:gd name="T6" fmla="*/ 0 w 3"/>
                <a:gd name="T7" fmla="*/ 3 h 5"/>
                <a:gd name="T8" fmla="*/ 1 w 3"/>
                <a:gd name="T9" fmla="*/ 5 h 5"/>
                <a:gd name="T10" fmla="*/ 2 w 3"/>
                <a:gd name="T11" fmla="*/ 5 h 5"/>
                <a:gd name="T12" fmla="*/ 3 w 3"/>
                <a:gd name="T13" fmla="*/ 4 h 5"/>
                <a:gd name="T14" fmla="*/ 2 w 3"/>
                <a:gd name="T15" fmla="*/ 2 h 5"/>
                <a:gd name="T16" fmla="*/ 2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2" y="0"/>
                  </a:moveTo>
                  <a:lnTo>
                    <a:pt x="1" y="0"/>
                  </a:lnTo>
                  <a:lnTo>
                    <a:pt x="1" y="1"/>
                  </a:lnTo>
                  <a:lnTo>
                    <a:pt x="0" y="3"/>
                  </a:lnTo>
                  <a:lnTo>
                    <a:pt x="1" y="5"/>
                  </a:lnTo>
                  <a:lnTo>
                    <a:pt x="2" y="5"/>
                  </a:lnTo>
                  <a:lnTo>
                    <a:pt x="3" y="4"/>
                  </a:lnTo>
                  <a:lnTo>
                    <a:pt x="2"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3" name="Freeform 121">
              <a:extLst>
                <a:ext uri="{FF2B5EF4-FFF2-40B4-BE49-F238E27FC236}">
                  <a16:creationId xmlns:a16="http://schemas.microsoft.com/office/drawing/2014/main" id="{642C1A72-2E95-97D5-B390-ABC403D7E060}"/>
                </a:ext>
              </a:extLst>
            </p:cNvPr>
            <p:cNvSpPr>
              <a:spLocks/>
            </p:cNvSpPr>
            <p:nvPr/>
          </p:nvSpPr>
          <p:spPr bwMode="auto">
            <a:xfrm>
              <a:off x="3979" y="2146"/>
              <a:ext cx="3" cy="5"/>
            </a:xfrm>
            <a:custGeom>
              <a:avLst/>
              <a:gdLst>
                <a:gd name="T0" fmla="*/ 2 w 3"/>
                <a:gd name="T1" fmla="*/ 0 h 5"/>
                <a:gd name="T2" fmla="*/ 1 w 3"/>
                <a:gd name="T3" fmla="*/ 0 h 5"/>
                <a:gd name="T4" fmla="*/ 1 w 3"/>
                <a:gd name="T5" fmla="*/ 1 h 5"/>
                <a:gd name="T6" fmla="*/ 0 w 3"/>
                <a:gd name="T7" fmla="*/ 3 h 5"/>
                <a:gd name="T8" fmla="*/ 1 w 3"/>
                <a:gd name="T9" fmla="*/ 5 h 5"/>
                <a:gd name="T10" fmla="*/ 2 w 3"/>
                <a:gd name="T11" fmla="*/ 5 h 5"/>
                <a:gd name="T12" fmla="*/ 3 w 3"/>
                <a:gd name="T13" fmla="*/ 4 h 5"/>
                <a:gd name="T14" fmla="*/ 2 w 3"/>
                <a:gd name="T15" fmla="*/ 2 h 5"/>
                <a:gd name="T16" fmla="*/ 2 w 3"/>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2" y="0"/>
                  </a:moveTo>
                  <a:lnTo>
                    <a:pt x="1" y="0"/>
                  </a:lnTo>
                  <a:lnTo>
                    <a:pt x="1" y="1"/>
                  </a:lnTo>
                  <a:lnTo>
                    <a:pt x="0" y="3"/>
                  </a:lnTo>
                  <a:lnTo>
                    <a:pt x="1" y="5"/>
                  </a:lnTo>
                  <a:lnTo>
                    <a:pt x="2" y="5"/>
                  </a:lnTo>
                  <a:lnTo>
                    <a:pt x="3" y="4"/>
                  </a:lnTo>
                  <a:lnTo>
                    <a:pt x="2" y="2"/>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4" name="Freeform 122">
              <a:extLst>
                <a:ext uri="{FF2B5EF4-FFF2-40B4-BE49-F238E27FC236}">
                  <a16:creationId xmlns:a16="http://schemas.microsoft.com/office/drawing/2014/main" id="{56B81648-43E8-DA52-294C-31A23F199F3F}"/>
                </a:ext>
              </a:extLst>
            </p:cNvPr>
            <p:cNvSpPr>
              <a:spLocks/>
            </p:cNvSpPr>
            <p:nvPr/>
          </p:nvSpPr>
          <p:spPr bwMode="auto">
            <a:xfrm>
              <a:off x="3979" y="2196"/>
              <a:ext cx="7" cy="2"/>
            </a:xfrm>
            <a:custGeom>
              <a:avLst/>
              <a:gdLst>
                <a:gd name="T0" fmla="*/ 1 w 7"/>
                <a:gd name="T1" fmla="*/ 0 h 2"/>
                <a:gd name="T2" fmla="*/ 0 w 7"/>
                <a:gd name="T3" fmla="*/ 0 h 2"/>
                <a:gd name="T4" fmla="*/ 0 w 7"/>
                <a:gd name="T5" fmla="*/ 1 h 2"/>
                <a:gd name="T6" fmla="*/ 1 w 7"/>
                <a:gd name="T7" fmla="*/ 2 h 2"/>
                <a:gd name="T8" fmla="*/ 2 w 7"/>
                <a:gd name="T9" fmla="*/ 2 h 2"/>
                <a:gd name="T10" fmla="*/ 2 w 7"/>
                <a:gd name="T11" fmla="*/ 2 h 2"/>
                <a:gd name="T12" fmla="*/ 4 w 7"/>
                <a:gd name="T13" fmla="*/ 2 h 2"/>
                <a:gd name="T14" fmla="*/ 4 w 7"/>
                <a:gd name="T15" fmla="*/ 1 h 2"/>
                <a:gd name="T16" fmla="*/ 7 w 7"/>
                <a:gd name="T17" fmla="*/ 1 h 2"/>
                <a:gd name="T18" fmla="*/ 7 w 7"/>
                <a:gd name="T19" fmla="*/ 0 h 2"/>
                <a:gd name="T20" fmla="*/ 4 w 7"/>
                <a:gd name="T21" fmla="*/ 0 h 2"/>
                <a:gd name="T22" fmla="*/ 2 w 7"/>
                <a:gd name="T23" fmla="*/ 0 h 2"/>
                <a:gd name="T24" fmla="*/ 1 w 7"/>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2">
                  <a:moveTo>
                    <a:pt x="1" y="0"/>
                  </a:moveTo>
                  <a:lnTo>
                    <a:pt x="0" y="0"/>
                  </a:lnTo>
                  <a:lnTo>
                    <a:pt x="0" y="1"/>
                  </a:lnTo>
                  <a:lnTo>
                    <a:pt x="1" y="2"/>
                  </a:lnTo>
                  <a:lnTo>
                    <a:pt x="2" y="2"/>
                  </a:lnTo>
                  <a:lnTo>
                    <a:pt x="2" y="2"/>
                  </a:lnTo>
                  <a:lnTo>
                    <a:pt x="4" y="2"/>
                  </a:lnTo>
                  <a:lnTo>
                    <a:pt x="4" y="1"/>
                  </a:lnTo>
                  <a:lnTo>
                    <a:pt x="7" y="1"/>
                  </a:lnTo>
                  <a:lnTo>
                    <a:pt x="7" y="0"/>
                  </a:lnTo>
                  <a:lnTo>
                    <a:pt x="4" y="0"/>
                  </a:lnTo>
                  <a:lnTo>
                    <a:pt x="2"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5" name="Freeform 123">
              <a:extLst>
                <a:ext uri="{FF2B5EF4-FFF2-40B4-BE49-F238E27FC236}">
                  <a16:creationId xmlns:a16="http://schemas.microsoft.com/office/drawing/2014/main" id="{B8C86557-811B-085F-3437-2723D6056C46}"/>
                </a:ext>
              </a:extLst>
            </p:cNvPr>
            <p:cNvSpPr>
              <a:spLocks/>
            </p:cNvSpPr>
            <p:nvPr/>
          </p:nvSpPr>
          <p:spPr bwMode="auto">
            <a:xfrm>
              <a:off x="3979" y="2196"/>
              <a:ext cx="7" cy="2"/>
            </a:xfrm>
            <a:custGeom>
              <a:avLst/>
              <a:gdLst>
                <a:gd name="T0" fmla="*/ 1 w 7"/>
                <a:gd name="T1" fmla="*/ 0 h 2"/>
                <a:gd name="T2" fmla="*/ 0 w 7"/>
                <a:gd name="T3" fmla="*/ 0 h 2"/>
                <a:gd name="T4" fmla="*/ 0 w 7"/>
                <a:gd name="T5" fmla="*/ 1 h 2"/>
                <a:gd name="T6" fmla="*/ 1 w 7"/>
                <a:gd name="T7" fmla="*/ 2 h 2"/>
                <a:gd name="T8" fmla="*/ 2 w 7"/>
                <a:gd name="T9" fmla="*/ 2 h 2"/>
                <a:gd name="T10" fmla="*/ 2 w 7"/>
                <a:gd name="T11" fmla="*/ 2 h 2"/>
                <a:gd name="T12" fmla="*/ 4 w 7"/>
                <a:gd name="T13" fmla="*/ 2 h 2"/>
                <a:gd name="T14" fmla="*/ 4 w 7"/>
                <a:gd name="T15" fmla="*/ 1 h 2"/>
                <a:gd name="T16" fmla="*/ 7 w 7"/>
                <a:gd name="T17" fmla="*/ 1 h 2"/>
                <a:gd name="T18" fmla="*/ 7 w 7"/>
                <a:gd name="T19" fmla="*/ 0 h 2"/>
                <a:gd name="T20" fmla="*/ 4 w 7"/>
                <a:gd name="T21" fmla="*/ 0 h 2"/>
                <a:gd name="T22" fmla="*/ 2 w 7"/>
                <a:gd name="T23" fmla="*/ 0 h 2"/>
                <a:gd name="T24" fmla="*/ 1 w 7"/>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2">
                  <a:moveTo>
                    <a:pt x="1" y="0"/>
                  </a:moveTo>
                  <a:lnTo>
                    <a:pt x="0" y="0"/>
                  </a:lnTo>
                  <a:lnTo>
                    <a:pt x="0" y="1"/>
                  </a:lnTo>
                  <a:lnTo>
                    <a:pt x="1" y="2"/>
                  </a:lnTo>
                  <a:lnTo>
                    <a:pt x="2" y="2"/>
                  </a:lnTo>
                  <a:lnTo>
                    <a:pt x="2" y="2"/>
                  </a:lnTo>
                  <a:lnTo>
                    <a:pt x="4" y="2"/>
                  </a:lnTo>
                  <a:lnTo>
                    <a:pt x="4" y="1"/>
                  </a:lnTo>
                  <a:lnTo>
                    <a:pt x="7" y="1"/>
                  </a:lnTo>
                  <a:lnTo>
                    <a:pt x="7" y="0"/>
                  </a:lnTo>
                  <a:lnTo>
                    <a:pt x="4" y="0"/>
                  </a:lnTo>
                  <a:lnTo>
                    <a:pt x="2" y="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6" name="Freeform 124">
              <a:extLst>
                <a:ext uri="{FF2B5EF4-FFF2-40B4-BE49-F238E27FC236}">
                  <a16:creationId xmlns:a16="http://schemas.microsoft.com/office/drawing/2014/main" id="{35BB7102-26A8-E4A3-C4EF-D5FF3EE04624}"/>
                </a:ext>
              </a:extLst>
            </p:cNvPr>
            <p:cNvSpPr>
              <a:spLocks/>
            </p:cNvSpPr>
            <p:nvPr/>
          </p:nvSpPr>
          <p:spPr bwMode="auto">
            <a:xfrm>
              <a:off x="3992" y="2188"/>
              <a:ext cx="4" cy="2"/>
            </a:xfrm>
            <a:custGeom>
              <a:avLst/>
              <a:gdLst>
                <a:gd name="T0" fmla="*/ 2 w 4"/>
                <a:gd name="T1" fmla="*/ 0 h 2"/>
                <a:gd name="T2" fmla="*/ 0 w 4"/>
                <a:gd name="T3" fmla="*/ 0 h 2"/>
                <a:gd name="T4" fmla="*/ 0 w 4"/>
                <a:gd name="T5" fmla="*/ 1 h 2"/>
                <a:gd name="T6" fmla="*/ 1 w 4"/>
                <a:gd name="T7" fmla="*/ 2 h 2"/>
                <a:gd name="T8" fmla="*/ 4 w 4"/>
                <a:gd name="T9" fmla="*/ 2 h 2"/>
                <a:gd name="T10" fmla="*/ 4 w 4"/>
                <a:gd name="T11" fmla="*/ 1 h 2"/>
                <a:gd name="T12" fmla="*/ 2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2" y="0"/>
                  </a:moveTo>
                  <a:lnTo>
                    <a:pt x="0" y="0"/>
                  </a:lnTo>
                  <a:lnTo>
                    <a:pt x="0" y="1"/>
                  </a:lnTo>
                  <a:lnTo>
                    <a:pt x="1" y="2"/>
                  </a:lnTo>
                  <a:lnTo>
                    <a:pt x="4" y="2"/>
                  </a:lnTo>
                  <a:lnTo>
                    <a:pt x="4"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7" name="Freeform 125">
              <a:extLst>
                <a:ext uri="{FF2B5EF4-FFF2-40B4-BE49-F238E27FC236}">
                  <a16:creationId xmlns:a16="http://schemas.microsoft.com/office/drawing/2014/main" id="{15D26400-C465-E893-821B-0A89BA0D1BD9}"/>
                </a:ext>
              </a:extLst>
            </p:cNvPr>
            <p:cNvSpPr>
              <a:spLocks/>
            </p:cNvSpPr>
            <p:nvPr/>
          </p:nvSpPr>
          <p:spPr bwMode="auto">
            <a:xfrm>
              <a:off x="3992" y="2188"/>
              <a:ext cx="4" cy="2"/>
            </a:xfrm>
            <a:custGeom>
              <a:avLst/>
              <a:gdLst>
                <a:gd name="T0" fmla="*/ 2 w 4"/>
                <a:gd name="T1" fmla="*/ 0 h 2"/>
                <a:gd name="T2" fmla="*/ 0 w 4"/>
                <a:gd name="T3" fmla="*/ 0 h 2"/>
                <a:gd name="T4" fmla="*/ 0 w 4"/>
                <a:gd name="T5" fmla="*/ 1 h 2"/>
                <a:gd name="T6" fmla="*/ 1 w 4"/>
                <a:gd name="T7" fmla="*/ 2 h 2"/>
                <a:gd name="T8" fmla="*/ 4 w 4"/>
                <a:gd name="T9" fmla="*/ 2 h 2"/>
                <a:gd name="T10" fmla="*/ 4 w 4"/>
                <a:gd name="T11" fmla="*/ 1 h 2"/>
                <a:gd name="T12" fmla="*/ 2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2" y="0"/>
                  </a:moveTo>
                  <a:lnTo>
                    <a:pt x="0" y="0"/>
                  </a:lnTo>
                  <a:lnTo>
                    <a:pt x="0" y="1"/>
                  </a:lnTo>
                  <a:lnTo>
                    <a:pt x="1" y="2"/>
                  </a:lnTo>
                  <a:lnTo>
                    <a:pt x="4" y="2"/>
                  </a:lnTo>
                  <a:lnTo>
                    <a:pt x="4"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8" name="Freeform 126">
              <a:extLst>
                <a:ext uri="{FF2B5EF4-FFF2-40B4-BE49-F238E27FC236}">
                  <a16:creationId xmlns:a16="http://schemas.microsoft.com/office/drawing/2014/main" id="{8F0D09E4-840D-7F02-24B4-E365985F9ECB}"/>
                </a:ext>
              </a:extLst>
            </p:cNvPr>
            <p:cNvSpPr>
              <a:spLocks/>
            </p:cNvSpPr>
            <p:nvPr/>
          </p:nvSpPr>
          <p:spPr bwMode="auto">
            <a:xfrm>
              <a:off x="3840" y="2124"/>
              <a:ext cx="5" cy="2"/>
            </a:xfrm>
            <a:custGeom>
              <a:avLst/>
              <a:gdLst>
                <a:gd name="T0" fmla="*/ 2 w 5"/>
                <a:gd name="T1" fmla="*/ 0 h 2"/>
                <a:gd name="T2" fmla="*/ 0 w 5"/>
                <a:gd name="T3" fmla="*/ 1 h 2"/>
                <a:gd name="T4" fmla="*/ 2 w 5"/>
                <a:gd name="T5" fmla="*/ 2 h 2"/>
                <a:gd name="T6" fmla="*/ 3 w 5"/>
                <a:gd name="T7" fmla="*/ 2 h 2"/>
                <a:gd name="T8" fmla="*/ 5 w 5"/>
                <a:gd name="T9" fmla="*/ 2 h 2"/>
                <a:gd name="T10" fmla="*/ 5 w 5"/>
                <a:gd name="T11" fmla="*/ 2 h 2"/>
                <a:gd name="T12" fmla="*/ 4 w 5"/>
                <a:gd name="T13" fmla="*/ 0 h 2"/>
                <a:gd name="T14" fmla="*/ 4 w 5"/>
                <a:gd name="T15" fmla="*/ 0 h 2"/>
                <a:gd name="T16" fmla="*/ 2 w 5"/>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
                  <a:moveTo>
                    <a:pt x="2" y="0"/>
                  </a:moveTo>
                  <a:lnTo>
                    <a:pt x="0" y="1"/>
                  </a:lnTo>
                  <a:lnTo>
                    <a:pt x="2" y="2"/>
                  </a:lnTo>
                  <a:lnTo>
                    <a:pt x="3" y="2"/>
                  </a:lnTo>
                  <a:lnTo>
                    <a:pt x="5" y="2"/>
                  </a:lnTo>
                  <a:lnTo>
                    <a:pt x="5" y="2"/>
                  </a:lnTo>
                  <a:lnTo>
                    <a:pt x="4" y="0"/>
                  </a:lnTo>
                  <a:lnTo>
                    <a:pt x="4"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39" name="Freeform 127">
              <a:extLst>
                <a:ext uri="{FF2B5EF4-FFF2-40B4-BE49-F238E27FC236}">
                  <a16:creationId xmlns:a16="http://schemas.microsoft.com/office/drawing/2014/main" id="{E5EEFEAA-6884-9ECF-4258-7017B6EBAF51}"/>
                </a:ext>
              </a:extLst>
            </p:cNvPr>
            <p:cNvSpPr>
              <a:spLocks/>
            </p:cNvSpPr>
            <p:nvPr/>
          </p:nvSpPr>
          <p:spPr bwMode="auto">
            <a:xfrm>
              <a:off x="3840" y="2124"/>
              <a:ext cx="5" cy="2"/>
            </a:xfrm>
            <a:custGeom>
              <a:avLst/>
              <a:gdLst>
                <a:gd name="T0" fmla="*/ 2 w 5"/>
                <a:gd name="T1" fmla="*/ 0 h 2"/>
                <a:gd name="T2" fmla="*/ 0 w 5"/>
                <a:gd name="T3" fmla="*/ 1 h 2"/>
                <a:gd name="T4" fmla="*/ 2 w 5"/>
                <a:gd name="T5" fmla="*/ 2 h 2"/>
                <a:gd name="T6" fmla="*/ 3 w 5"/>
                <a:gd name="T7" fmla="*/ 2 h 2"/>
                <a:gd name="T8" fmla="*/ 5 w 5"/>
                <a:gd name="T9" fmla="*/ 2 h 2"/>
                <a:gd name="T10" fmla="*/ 5 w 5"/>
                <a:gd name="T11" fmla="*/ 2 h 2"/>
                <a:gd name="T12" fmla="*/ 4 w 5"/>
                <a:gd name="T13" fmla="*/ 0 h 2"/>
                <a:gd name="T14" fmla="*/ 4 w 5"/>
                <a:gd name="T15" fmla="*/ 0 h 2"/>
                <a:gd name="T16" fmla="*/ 2 w 5"/>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
                  <a:moveTo>
                    <a:pt x="2" y="0"/>
                  </a:moveTo>
                  <a:lnTo>
                    <a:pt x="0" y="1"/>
                  </a:lnTo>
                  <a:lnTo>
                    <a:pt x="2" y="2"/>
                  </a:lnTo>
                  <a:lnTo>
                    <a:pt x="3" y="2"/>
                  </a:lnTo>
                  <a:lnTo>
                    <a:pt x="5" y="2"/>
                  </a:lnTo>
                  <a:lnTo>
                    <a:pt x="5" y="2"/>
                  </a:lnTo>
                  <a:lnTo>
                    <a:pt x="4" y="0"/>
                  </a:lnTo>
                  <a:lnTo>
                    <a:pt x="4"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0" name="Freeform 128">
              <a:extLst>
                <a:ext uri="{FF2B5EF4-FFF2-40B4-BE49-F238E27FC236}">
                  <a16:creationId xmlns:a16="http://schemas.microsoft.com/office/drawing/2014/main" id="{63FA14F6-283C-163C-41B4-E64557BD4044}"/>
                </a:ext>
              </a:extLst>
            </p:cNvPr>
            <p:cNvSpPr>
              <a:spLocks/>
            </p:cNvSpPr>
            <p:nvPr/>
          </p:nvSpPr>
          <p:spPr bwMode="auto">
            <a:xfrm>
              <a:off x="3856" y="2129"/>
              <a:ext cx="3" cy="2"/>
            </a:xfrm>
            <a:custGeom>
              <a:avLst/>
              <a:gdLst>
                <a:gd name="T0" fmla="*/ 2 w 3"/>
                <a:gd name="T1" fmla="*/ 0 h 2"/>
                <a:gd name="T2" fmla="*/ 1 w 3"/>
                <a:gd name="T3" fmla="*/ 0 h 2"/>
                <a:gd name="T4" fmla="*/ 0 w 3"/>
                <a:gd name="T5" fmla="*/ 1 h 2"/>
                <a:gd name="T6" fmla="*/ 1 w 3"/>
                <a:gd name="T7" fmla="*/ 2 h 2"/>
                <a:gd name="T8" fmla="*/ 3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lnTo>
                    <a:pt x="1" y="0"/>
                  </a:lnTo>
                  <a:lnTo>
                    <a:pt x="0" y="1"/>
                  </a:lnTo>
                  <a:lnTo>
                    <a:pt x="1" y="2"/>
                  </a:lnTo>
                  <a:lnTo>
                    <a:pt x="3" y="2"/>
                  </a:lnTo>
                  <a:lnTo>
                    <a:pt x="3"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1" name="Freeform 129">
              <a:extLst>
                <a:ext uri="{FF2B5EF4-FFF2-40B4-BE49-F238E27FC236}">
                  <a16:creationId xmlns:a16="http://schemas.microsoft.com/office/drawing/2014/main" id="{19D3DD8F-65C9-D6F5-B0DE-20DE1DAD5142}"/>
                </a:ext>
              </a:extLst>
            </p:cNvPr>
            <p:cNvSpPr>
              <a:spLocks/>
            </p:cNvSpPr>
            <p:nvPr/>
          </p:nvSpPr>
          <p:spPr bwMode="auto">
            <a:xfrm>
              <a:off x="3856" y="2129"/>
              <a:ext cx="3" cy="2"/>
            </a:xfrm>
            <a:custGeom>
              <a:avLst/>
              <a:gdLst>
                <a:gd name="T0" fmla="*/ 2 w 3"/>
                <a:gd name="T1" fmla="*/ 0 h 2"/>
                <a:gd name="T2" fmla="*/ 1 w 3"/>
                <a:gd name="T3" fmla="*/ 0 h 2"/>
                <a:gd name="T4" fmla="*/ 0 w 3"/>
                <a:gd name="T5" fmla="*/ 1 h 2"/>
                <a:gd name="T6" fmla="*/ 1 w 3"/>
                <a:gd name="T7" fmla="*/ 2 h 2"/>
                <a:gd name="T8" fmla="*/ 3 w 3"/>
                <a:gd name="T9" fmla="*/ 2 h 2"/>
                <a:gd name="T10" fmla="*/ 3 w 3"/>
                <a:gd name="T11" fmla="*/ 1 h 2"/>
                <a:gd name="T12" fmla="*/ 2 w 3"/>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0"/>
                  </a:moveTo>
                  <a:lnTo>
                    <a:pt x="1" y="0"/>
                  </a:lnTo>
                  <a:lnTo>
                    <a:pt x="0" y="1"/>
                  </a:lnTo>
                  <a:lnTo>
                    <a:pt x="1" y="2"/>
                  </a:lnTo>
                  <a:lnTo>
                    <a:pt x="3" y="2"/>
                  </a:lnTo>
                  <a:lnTo>
                    <a:pt x="3"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2" name="Freeform 130">
              <a:extLst>
                <a:ext uri="{FF2B5EF4-FFF2-40B4-BE49-F238E27FC236}">
                  <a16:creationId xmlns:a16="http://schemas.microsoft.com/office/drawing/2014/main" id="{53160893-B966-D3E7-0485-62D3FA3AF758}"/>
                </a:ext>
              </a:extLst>
            </p:cNvPr>
            <p:cNvSpPr>
              <a:spLocks/>
            </p:cNvSpPr>
            <p:nvPr/>
          </p:nvSpPr>
          <p:spPr bwMode="auto">
            <a:xfrm>
              <a:off x="3868" y="2129"/>
              <a:ext cx="4" cy="2"/>
            </a:xfrm>
            <a:custGeom>
              <a:avLst/>
              <a:gdLst>
                <a:gd name="T0" fmla="*/ 2 w 4"/>
                <a:gd name="T1" fmla="*/ 0 h 2"/>
                <a:gd name="T2" fmla="*/ 0 w 4"/>
                <a:gd name="T3" fmla="*/ 0 h 2"/>
                <a:gd name="T4" fmla="*/ 0 w 4"/>
                <a:gd name="T5" fmla="*/ 1 h 2"/>
                <a:gd name="T6" fmla="*/ 0 w 4"/>
                <a:gd name="T7" fmla="*/ 2 h 2"/>
                <a:gd name="T8" fmla="*/ 2 w 4"/>
                <a:gd name="T9" fmla="*/ 2 h 2"/>
                <a:gd name="T10" fmla="*/ 4 w 4"/>
                <a:gd name="T11" fmla="*/ 2 h 2"/>
                <a:gd name="T12" fmla="*/ 4 w 4"/>
                <a:gd name="T13" fmla="*/ 0 h 2"/>
                <a:gd name="T14" fmla="*/ 2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2" y="0"/>
                  </a:moveTo>
                  <a:lnTo>
                    <a:pt x="0" y="0"/>
                  </a:lnTo>
                  <a:lnTo>
                    <a:pt x="0" y="1"/>
                  </a:lnTo>
                  <a:lnTo>
                    <a:pt x="0" y="2"/>
                  </a:lnTo>
                  <a:lnTo>
                    <a:pt x="2" y="2"/>
                  </a:lnTo>
                  <a:lnTo>
                    <a:pt x="4" y="2"/>
                  </a:lnTo>
                  <a:lnTo>
                    <a:pt x="4"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3" name="Freeform 131">
              <a:extLst>
                <a:ext uri="{FF2B5EF4-FFF2-40B4-BE49-F238E27FC236}">
                  <a16:creationId xmlns:a16="http://schemas.microsoft.com/office/drawing/2014/main" id="{A6E422AC-7379-C8CD-55C2-550B06070BCF}"/>
                </a:ext>
              </a:extLst>
            </p:cNvPr>
            <p:cNvSpPr>
              <a:spLocks/>
            </p:cNvSpPr>
            <p:nvPr/>
          </p:nvSpPr>
          <p:spPr bwMode="auto">
            <a:xfrm>
              <a:off x="3868" y="2129"/>
              <a:ext cx="4" cy="2"/>
            </a:xfrm>
            <a:custGeom>
              <a:avLst/>
              <a:gdLst>
                <a:gd name="T0" fmla="*/ 2 w 4"/>
                <a:gd name="T1" fmla="*/ 0 h 2"/>
                <a:gd name="T2" fmla="*/ 0 w 4"/>
                <a:gd name="T3" fmla="*/ 0 h 2"/>
                <a:gd name="T4" fmla="*/ 0 w 4"/>
                <a:gd name="T5" fmla="*/ 1 h 2"/>
                <a:gd name="T6" fmla="*/ 0 w 4"/>
                <a:gd name="T7" fmla="*/ 2 h 2"/>
                <a:gd name="T8" fmla="*/ 2 w 4"/>
                <a:gd name="T9" fmla="*/ 2 h 2"/>
                <a:gd name="T10" fmla="*/ 4 w 4"/>
                <a:gd name="T11" fmla="*/ 2 h 2"/>
                <a:gd name="T12" fmla="*/ 4 w 4"/>
                <a:gd name="T13" fmla="*/ 0 h 2"/>
                <a:gd name="T14" fmla="*/ 2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2" y="0"/>
                  </a:moveTo>
                  <a:lnTo>
                    <a:pt x="0" y="0"/>
                  </a:lnTo>
                  <a:lnTo>
                    <a:pt x="0" y="1"/>
                  </a:lnTo>
                  <a:lnTo>
                    <a:pt x="0" y="2"/>
                  </a:lnTo>
                  <a:lnTo>
                    <a:pt x="2" y="2"/>
                  </a:lnTo>
                  <a:lnTo>
                    <a:pt x="4" y="2"/>
                  </a:lnTo>
                  <a:lnTo>
                    <a:pt x="4"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4" name="Freeform 132">
              <a:extLst>
                <a:ext uri="{FF2B5EF4-FFF2-40B4-BE49-F238E27FC236}">
                  <a16:creationId xmlns:a16="http://schemas.microsoft.com/office/drawing/2014/main" id="{7F37A5F9-9300-8791-8480-74E3E3DFD078}"/>
                </a:ext>
              </a:extLst>
            </p:cNvPr>
            <p:cNvSpPr>
              <a:spLocks/>
            </p:cNvSpPr>
            <p:nvPr/>
          </p:nvSpPr>
          <p:spPr bwMode="auto">
            <a:xfrm>
              <a:off x="3836" y="2115"/>
              <a:ext cx="1" cy="3"/>
            </a:xfrm>
            <a:custGeom>
              <a:avLst/>
              <a:gdLst>
                <a:gd name="T0" fmla="*/ 0 w 1"/>
                <a:gd name="T1" fmla="*/ 0 h 3"/>
                <a:gd name="T2" fmla="*/ 0 w 1"/>
                <a:gd name="T3" fmla="*/ 2 h 3"/>
                <a:gd name="T4" fmla="*/ 0 w 1"/>
                <a:gd name="T5" fmla="*/ 3 h 3"/>
                <a:gd name="T6" fmla="*/ 0 w 1"/>
                <a:gd name="T7" fmla="*/ 3 h 3"/>
                <a:gd name="T8" fmla="*/ 1 w 1"/>
                <a:gd name="T9" fmla="*/ 3 h 3"/>
                <a:gd name="T10" fmla="*/ 1 w 1"/>
                <a:gd name="T11" fmla="*/ 1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lnTo>
                    <a:pt x="0" y="2"/>
                  </a:lnTo>
                  <a:lnTo>
                    <a:pt x="0" y="3"/>
                  </a:lnTo>
                  <a:lnTo>
                    <a:pt x="0" y="3"/>
                  </a:lnTo>
                  <a:lnTo>
                    <a:pt x="1" y="3"/>
                  </a:lnTo>
                  <a:lnTo>
                    <a:pt x="1"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5" name="Freeform 133">
              <a:extLst>
                <a:ext uri="{FF2B5EF4-FFF2-40B4-BE49-F238E27FC236}">
                  <a16:creationId xmlns:a16="http://schemas.microsoft.com/office/drawing/2014/main" id="{048B0C38-2B9A-A31A-6C00-9407FCDFE830}"/>
                </a:ext>
              </a:extLst>
            </p:cNvPr>
            <p:cNvSpPr>
              <a:spLocks/>
            </p:cNvSpPr>
            <p:nvPr/>
          </p:nvSpPr>
          <p:spPr bwMode="auto">
            <a:xfrm>
              <a:off x="3836" y="2115"/>
              <a:ext cx="1" cy="3"/>
            </a:xfrm>
            <a:custGeom>
              <a:avLst/>
              <a:gdLst>
                <a:gd name="T0" fmla="*/ 0 w 1"/>
                <a:gd name="T1" fmla="*/ 0 h 3"/>
                <a:gd name="T2" fmla="*/ 0 w 1"/>
                <a:gd name="T3" fmla="*/ 2 h 3"/>
                <a:gd name="T4" fmla="*/ 0 w 1"/>
                <a:gd name="T5" fmla="*/ 3 h 3"/>
                <a:gd name="T6" fmla="*/ 0 w 1"/>
                <a:gd name="T7" fmla="*/ 3 h 3"/>
                <a:gd name="T8" fmla="*/ 1 w 1"/>
                <a:gd name="T9" fmla="*/ 3 h 3"/>
                <a:gd name="T10" fmla="*/ 1 w 1"/>
                <a:gd name="T11" fmla="*/ 1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lnTo>
                    <a:pt x="0" y="2"/>
                  </a:lnTo>
                  <a:lnTo>
                    <a:pt x="0" y="3"/>
                  </a:lnTo>
                  <a:lnTo>
                    <a:pt x="0" y="3"/>
                  </a:lnTo>
                  <a:lnTo>
                    <a:pt x="1" y="3"/>
                  </a:lnTo>
                  <a:lnTo>
                    <a:pt x="1" y="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6" name="Freeform 134">
              <a:extLst>
                <a:ext uri="{FF2B5EF4-FFF2-40B4-BE49-F238E27FC236}">
                  <a16:creationId xmlns:a16="http://schemas.microsoft.com/office/drawing/2014/main" id="{49789428-32F3-B6C3-AC69-478671E4A6DA}"/>
                </a:ext>
              </a:extLst>
            </p:cNvPr>
            <p:cNvSpPr>
              <a:spLocks/>
            </p:cNvSpPr>
            <p:nvPr/>
          </p:nvSpPr>
          <p:spPr bwMode="auto">
            <a:xfrm>
              <a:off x="3835" y="2120"/>
              <a:ext cx="2" cy="4"/>
            </a:xfrm>
            <a:custGeom>
              <a:avLst/>
              <a:gdLst>
                <a:gd name="T0" fmla="*/ 1 w 2"/>
                <a:gd name="T1" fmla="*/ 0 h 4"/>
                <a:gd name="T2" fmla="*/ 1 w 2"/>
                <a:gd name="T3" fmla="*/ 0 h 4"/>
                <a:gd name="T4" fmla="*/ 0 w 2"/>
                <a:gd name="T5" fmla="*/ 2 h 4"/>
                <a:gd name="T6" fmla="*/ 1 w 2"/>
                <a:gd name="T7" fmla="*/ 4 h 4"/>
                <a:gd name="T8" fmla="*/ 2 w 2"/>
                <a:gd name="T9" fmla="*/ 4 h 4"/>
                <a:gd name="T10" fmla="*/ 2 w 2"/>
                <a:gd name="T11" fmla="*/ 2 h 4"/>
                <a:gd name="T12" fmla="*/ 2 w 2"/>
                <a:gd name="T13" fmla="*/ 0 h 4"/>
                <a:gd name="T14" fmla="*/ 1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0"/>
                  </a:moveTo>
                  <a:lnTo>
                    <a:pt x="1" y="0"/>
                  </a:lnTo>
                  <a:lnTo>
                    <a:pt x="0" y="2"/>
                  </a:lnTo>
                  <a:lnTo>
                    <a:pt x="1" y="4"/>
                  </a:lnTo>
                  <a:lnTo>
                    <a:pt x="2" y="4"/>
                  </a:lnTo>
                  <a:lnTo>
                    <a:pt x="2" y="2"/>
                  </a:lnTo>
                  <a:lnTo>
                    <a:pt x="2"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7" name="Freeform 135">
              <a:extLst>
                <a:ext uri="{FF2B5EF4-FFF2-40B4-BE49-F238E27FC236}">
                  <a16:creationId xmlns:a16="http://schemas.microsoft.com/office/drawing/2014/main" id="{B3AC6699-2EC8-63E0-B8E3-B6125BAB032F}"/>
                </a:ext>
              </a:extLst>
            </p:cNvPr>
            <p:cNvSpPr>
              <a:spLocks/>
            </p:cNvSpPr>
            <p:nvPr/>
          </p:nvSpPr>
          <p:spPr bwMode="auto">
            <a:xfrm>
              <a:off x="3835" y="2120"/>
              <a:ext cx="2" cy="4"/>
            </a:xfrm>
            <a:custGeom>
              <a:avLst/>
              <a:gdLst>
                <a:gd name="T0" fmla="*/ 1 w 2"/>
                <a:gd name="T1" fmla="*/ 0 h 4"/>
                <a:gd name="T2" fmla="*/ 1 w 2"/>
                <a:gd name="T3" fmla="*/ 0 h 4"/>
                <a:gd name="T4" fmla="*/ 0 w 2"/>
                <a:gd name="T5" fmla="*/ 2 h 4"/>
                <a:gd name="T6" fmla="*/ 1 w 2"/>
                <a:gd name="T7" fmla="*/ 4 h 4"/>
                <a:gd name="T8" fmla="*/ 2 w 2"/>
                <a:gd name="T9" fmla="*/ 4 h 4"/>
                <a:gd name="T10" fmla="*/ 2 w 2"/>
                <a:gd name="T11" fmla="*/ 2 h 4"/>
                <a:gd name="T12" fmla="*/ 2 w 2"/>
                <a:gd name="T13" fmla="*/ 0 h 4"/>
                <a:gd name="T14" fmla="*/ 1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1" y="0"/>
                  </a:moveTo>
                  <a:lnTo>
                    <a:pt x="1" y="0"/>
                  </a:lnTo>
                  <a:lnTo>
                    <a:pt x="0" y="2"/>
                  </a:lnTo>
                  <a:lnTo>
                    <a:pt x="1" y="4"/>
                  </a:lnTo>
                  <a:lnTo>
                    <a:pt x="2" y="4"/>
                  </a:lnTo>
                  <a:lnTo>
                    <a:pt x="2" y="2"/>
                  </a:lnTo>
                  <a:lnTo>
                    <a:pt x="2" y="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8" name="Freeform 136">
              <a:extLst>
                <a:ext uri="{FF2B5EF4-FFF2-40B4-BE49-F238E27FC236}">
                  <a16:creationId xmlns:a16="http://schemas.microsoft.com/office/drawing/2014/main" id="{062551FF-5EB8-51AF-C19C-E20807612F66}"/>
                </a:ext>
              </a:extLst>
            </p:cNvPr>
            <p:cNvSpPr>
              <a:spLocks/>
            </p:cNvSpPr>
            <p:nvPr/>
          </p:nvSpPr>
          <p:spPr bwMode="auto">
            <a:xfrm>
              <a:off x="3908" y="2061"/>
              <a:ext cx="5" cy="2"/>
            </a:xfrm>
            <a:custGeom>
              <a:avLst/>
              <a:gdLst>
                <a:gd name="T0" fmla="*/ 2 w 5"/>
                <a:gd name="T1" fmla="*/ 0 h 2"/>
                <a:gd name="T2" fmla="*/ 0 w 5"/>
                <a:gd name="T3" fmla="*/ 1 h 2"/>
                <a:gd name="T4" fmla="*/ 1 w 5"/>
                <a:gd name="T5" fmla="*/ 2 h 2"/>
                <a:gd name="T6" fmla="*/ 2 w 5"/>
                <a:gd name="T7" fmla="*/ 2 h 2"/>
                <a:gd name="T8" fmla="*/ 3 w 5"/>
                <a:gd name="T9" fmla="*/ 2 h 2"/>
                <a:gd name="T10" fmla="*/ 5 w 5"/>
                <a:gd name="T11" fmla="*/ 2 h 2"/>
                <a:gd name="T12" fmla="*/ 5 w 5"/>
                <a:gd name="T13" fmla="*/ 2 h 2"/>
                <a:gd name="T14" fmla="*/ 5 w 5"/>
                <a:gd name="T15" fmla="*/ 1 h 2"/>
                <a:gd name="T16" fmla="*/ 4 w 5"/>
                <a:gd name="T17" fmla="*/ 1 h 2"/>
                <a:gd name="T18" fmla="*/ 2 w 5"/>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
                  <a:moveTo>
                    <a:pt x="2" y="0"/>
                  </a:moveTo>
                  <a:lnTo>
                    <a:pt x="0" y="1"/>
                  </a:lnTo>
                  <a:lnTo>
                    <a:pt x="1" y="2"/>
                  </a:lnTo>
                  <a:lnTo>
                    <a:pt x="2" y="2"/>
                  </a:lnTo>
                  <a:lnTo>
                    <a:pt x="3" y="2"/>
                  </a:lnTo>
                  <a:lnTo>
                    <a:pt x="5" y="2"/>
                  </a:lnTo>
                  <a:lnTo>
                    <a:pt x="5" y="2"/>
                  </a:lnTo>
                  <a:lnTo>
                    <a:pt x="5" y="1"/>
                  </a:lnTo>
                  <a:lnTo>
                    <a:pt x="4" y="1"/>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49" name="Freeform 137">
              <a:extLst>
                <a:ext uri="{FF2B5EF4-FFF2-40B4-BE49-F238E27FC236}">
                  <a16:creationId xmlns:a16="http://schemas.microsoft.com/office/drawing/2014/main" id="{B903DB01-2EBB-8DB4-7EDA-8D51A1FAE8F2}"/>
                </a:ext>
              </a:extLst>
            </p:cNvPr>
            <p:cNvSpPr>
              <a:spLocks/>
            </p:cNvSpPr>
            <p:nvPr/>
          </p:nvSpPr>
          <p:spPr bwMode="auto">
            <a:xfrm>
              <a:off x="3908" y="2061"/>
              <a:ext cx="5" cy="2"/>
            </a:xfrm>
            <a:custGeom>
              <a:avLst/>
              <a:gdLst>
                <a:gd name="T0" fmla="*/ 2 w 5"/>
                <a:gd name="T1" fmla="*/ 0 h 2"/>
                <a:gd name="T2" fmla="*/ 0 w 5"/>
                <a:gd name="T3" fmla="*/ 1 h 2"/>
                <a:gd name="T4" fmla="*/ 1 w 5"/>
                <a:gd name="T5" fmla="*/ 2 h 2"/>
                <a:gd name="T6" fmla="*/ 2 w 5"/>
                <a:gd name="T7" fmla="*/ 2 h 2"/>
                <a:gd name="T8" fmla="*/ 3 w 5"/>
                <a:gd name="T9" fmla="*/ 2 h 2"/>
                <a:gd name="T10" fmla="*/ 5 w 5"/>
                <a:gd name="T11" fmla="*/ 2 h 2"/>
                <a:gd name="T12" fmla="*/ 5 w 5"/>
                <a:gd name="T13" fmla="*/ 2 h 2"/>
                <a:gd name="T14" fmla="*/ 5 w 5"/>
                <a:gd name="T15" fmla="*/ 1 h 2"/>
                <a:gd name="T16" fmla="*/ 4 w 5"/>
                <a:gd name="T17" fmla="*/ 1 h 2"/>
                <a:gd name="T18" fmla="*/ 2 w 5"/>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2">
                  <a:moveTo>
                    <a:pt x="2" y="0"/>
                  </a:moveTo>
                  <a:lnTo>
                    <a:pt x="0" y="1"/>
                  </a:lnTo>
                  <a:lnTo>
                    <a:pt x="1" y="2"/>
                  </a:lnTo>
                  <a:lnTo>
                    <a:pt x="2" y="2"/>
                  </a:lnTo>
                  <a:lnTo>
                    <a:pt x="3" y="2"/>
                  </a:lnTo>
                  <a:lnTo>
                    <a:pt x="5" y="2"/>
                  </a:lnTo>
                  <a:lnTo>
                    <a:pt x="5" y="2"/>
                  </a:lnTo>
                  <a:lnTo>
                    <a:pt x="5" y="1"/>
                  </a:lnTo>
                  <a:lnTo>
                    <a:pt x="4" y="1"/>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0" name="Freeform 138">
              <a:extLst>
                <a:ext uri="{FF2B5EF4-FFF2-40B4-BE49-F238E27FC236}">
                  <a16:creationId xmlns:a16="http://schemas.microsoft.com/office/drawing/2014/main" id="{3BFB39F1-95A4-E1BC-A091-40E1035C40D8}"/>
                </a:ext>
              </a:extLst>
            </p:cNvPr>
            <p:cNvSpPr>
              <a:spLocks/>
            </p:cNvSpPr>
            <p:nvPr/>
          </p:nvSpPr>
          <p:spPr bwMode="auto">
            <a:xfrm>
              <a:off x="3902" y="2061"/>
              <a:ext cx="5" cy="1"/>
            </a:xfrm>
            <a:custGeom>
              <a:avLst/>
              <a:gdLst>
                <a:gd name="T0" fmla="*/ 2 w 5"/>
                <a:gd name="T1" fmla="*/ 0 h 1"/>
                <a:gd name="T2" fmla="*/ 0 w 5"/>
                <a:gd name="T3" fmla="*/ 0 h 1"/>
                <a:gd name="T4" fmla="*/ 0 w 5"/>
                <a:gd name="T5" fmla="*/ 1 h 1"/>
                <a:gd name="T6" fmla="*/ 2 w 5"/>
                <a:gd name="T7" fmla="*/ 1 h 1"/>
                <a:gd name="T8" fmla="*/ 3 w 5"/>
                <a:gd name="T9" fmla="*/ 1 h 1"/>
                <a:gd name="T10" fmla="*/ 5 w 5"/>
                <a:gd name="T11" fmla="*/ 1 h 1"/>
                <a:gd name="T12" fmla="*/ 4 w 5"/>
                <a:gd name="T13" fmla="*/ 0 h 1"/>
                <a:gd name="T14" fmla="*/ 4 w 5"/>
                <a:gd name="T15" fmla="*/ 0 h 1"/>
                <a:gd name="T16" fmla="*/ 2 w 5"/>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
                  <a:moveTo>
                    <a:pt x="2" y="0"/>
                  </a:moveTo>
                  <a:lnTo>
                    <a:pt x="0" y="0"/>
                  </a:lnTo>
                  <a:lnTo>
                    <a:pt x="0" y="1"/>
                  </a:lnTo>
                  <a:lnTo>
                    <a:pt x="2" y="1"/>
                  </a:lnTo>
                  <a:lnTo>
                    <a:pt x="3" y="1"/>
                  </a:lnTo>
                  <a:lnTo>
                    <a:pt x="5" y="1"/>
                  </a:lnTo>
                  <a:lnTo>
                    <a:pt x="4" y="0"/>
                  </a:lnTo>
                  <a:lnTo>
                    <a:pt x="4"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1" name="Freeform 139">
              <a:extLst>
                <a:ext uri="{FF2B5EF4-FFF2-40B4-BE49-F238E27FC236}">
                  <a16:creationId xmlns:a16="http://schemas.microsoft.com/office/drawing/2014/main" id="{57B8CA37-CD02-7F22-BA21-5C8CE99021FC}"/>
                </a:ext>
              </a:extLst>
            </p:cNvPr>
            <p:cNvSpPr>
              <a:spLocks/>
            </p:cNvSpPr>
            <p:nvPr/>
          </p:nvSpPr>
          <p:spPr bwMode="auto">
            <a:xfrm>
              <a:off x="3902" y="2061"/>
              <a:ext cx="5" cy="1"/>
            </a:xfrm>
            <a:custGeom>
              <a:avLst/>
              <a:gdLst>
                <a:gd name="T0" fmla="*/ 2 w 5"/>
                <a:gd name="T1" fmla="*/ 0 h 1"/>
                <a:gd name="T2" fmla="*/ 0 w 5"/>
                <a:gd name="T3" fmla="*/ 0 h 1"/>
                <a:gd name="T4" fmla="*/ 0 w 5"/>
                <a:gd name="T5" fmla="*/ 1 h 1"/>
                <a:gd name="T6" fmla="*/ 2 w 5"/>
                <a:gd name="T7" fmla="*/ 1 h 1"/>
                <a:gd name="T8" fmla="*/ 3 w 5"/>
                <a:gd name="T9" fmla="*/ 1 h 1"/>
                <a:gd name="T10" fmla="*/ 5 w 5"/>
                <a:gd name="T11" fmla="*/ 1 h 1"/>
                <a:gd name="T12" fmla="*/ 4 w 5"/>
                <a:gd name="T13" fmla="*/ 0 h 1"/>
                <a:gd name="T14" fmla="*/ 4 w 5"/>
                <a:gd name="T15" fmla="*/ 0 h 1"/>
                <a:gd name="T16" fmla="*/ 2 w 5"/>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
                  <a:moveTo>
                    <a:pt x="2" y="0"/>
                  </a:moveTo>
                  <a:lnTo>
                    <a:pt x="0" y="0"/>
                  </a:lnTo>
                  <a:lnTo>
                    <a:pt x="0" y="1"/>
                  </a:lnTo>
                  <a:lnTo>
                    <a:pt x="2" y="1"/>
                  </a:lnTo>
                  <a:lnTo>
                    <a:pt x="3" y="1"/>
                  </a:lnTo>
                  <a:lnTo>
                    <a:pt x="5" y="1"/>
                  </a:lnTo>
                  <a:lnTo>
                    <a:pt x="4" y="0"/>
                  </a:lnTo>
                  <a:lnTo>
                    <a:pt x="4"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2" name="Freeform 140">
              <a:extLst>
                <a:ext uri="{FF2B5EF4-FFF2-40B4-BE49-F238E27FC236}">
                  <a16:creationId xmlns:a16="http://schemas.microsoft.com/office/drawing/2014/main" id="{F8E7F94D-775A-3A10-3ABB-CA7448CF0E30}"/>
                </a:ext>
              </a:extLst>
            </p:cNvPr>
            <p:cNvSpPr>
              <a:spLocks/>
            </p:cNvSpPr>
            <p:nvPr/>
          </p:nvSpPr>
          <p:spPr bwMode="auto">
            <a:xfrm>
              <a:off x="3899" y="2061"/>
              <a:ext cx="2" cy="0"/>
            </a:xfrm>
            <a:custGeom>
              <a:avLst/>
              <a:gdLst>
                <a:gd name="T0" fmla="*/ 0 w 2"/>
                <a:gd name="T1" fmla="*/ 1 w 2"/>
                <a:gd name="T2" fmla="*/ 2 w 2"/>
                <a:gd name="T3" fmla="*/ 1 w 2"/>
                <a:gd name="T4" fmla="*/ 0 w 2"/>
              </a:gdLst>
              <a:ahLst/>
              <a:cxnLst>
                <a:cxn ang="0">
                  <a:pos x="T0" y="0"/>
                </a:cxn>
                <a:cxn ang="0">
                  <a:pos x="T1" y="0"/>
                </a:cxn>
                <a:cxn ang="0">
                  <a:pos x="T2" y="0"/>
                </a:cxn>
                <a:cxn ang="0">
                  <a:pos x="T3" y="0"/>
                </a:cxn>
                <a:cxn ang="0">
                  <a:pos x="T4" y="0"/>
                </a:cxn>
              </a:cxnLst>
              <a:rect l="0" t="0" r="r" b="b"/>
              <a:pathLst>
                <a:path w="2">
                  <a:moveTo>
                    <a:pt x="0" y="0"/>
                  </a:moveTo>
                  <a:lnTo>
                    <a:pt x="1" y="0"/>
                  </a:lnTo>
                  <a:lnTo>
                    <a:pt x="2" y="0"/>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3" name="Freeform 141">
              <a:extLst>
                <a:ext uri="{FF2B5EF4-FFF2-40B4-BE49-F238E27FC236}">
                  <a16:creationId xmlns:a16="http://schemas.microsoft.com/office/drawing/2014/main" id="{F6A4D36F-2F53-747C-F96E-CB46273DE799}"/>
                </a:ext>
              </a:extLst>
            </p:cNvPr>
            <p:cNvSpPr>
              <a:spLocks/>
            </p:cNvSpPr>
            <p:nvPr/>
          </p:nvSpPr>
          <p:spPr bwMode="auto">
            <a:xfrm>
              <a:off x="3899" y="2061"/>
              <a:ext cx="2" cy="0"/>
            </a:xfrm>
            <a:custGeom>
              <a:avLst/>
              <a:gdLst>
                <a:gd name="T0" fmla="*/ 0 w 2"/>
                <a:gd name="T1" fmla="*/ 1 w 2"/>
                <a:gd name="T2" fmla="*/ 2 w 2"/>
                <a:gd name="T3" fmla="*/ 1 w 2"/>
                <a:gd name="T4" fmla="*/ 0 w 2"/>
              </a:gdLst>
              <a:ahLst/>
              <a:cxnLst>
                <a:cxn ang="0">
                  <a:pos x="T0" y="0"/>
                </a:cxn>
                <a:cxn ang="0">
                  <a:pos x="T1" y="0"/>
                </a:cxn>
                <a:cxn ang="0">
                  <a:pos x="T2" y="0"/>
                </a:cxn>
                <a:cxn ang="0">
                  <a:pos x="T3" y="0"/>
                </a:cxn>
                <a:cxn ang="0">
                  <a:pos x="T4" y="0"/>
                </a:cxn>
              </a:cxnLst>
              <a:rect l="0" t="0" r="r" b="b"/>
              <a:pathLst>
                <a:path w="2">
                  <a:moveTo>
                    <a:pt x="0" y="0"/>
                  </a:moveTo>
                  <a:lnTo>
                    <a:pt x="1" y="0"/>
                  </a:lnTo>
                  <a:lnTo>
                    <a:pt x="2" y="0"/>
                  </a:lnTo>
                  <a:lnTo>
                    <a:pt x="1"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4" name="Freeform 142">
              <a:extLst>
                <a:ext uri="{FF2B5EF4-FFF2-40B4-BE49-F238E27FC236}">
                  <a16:creationId xmlns:a16="http://schemas.microsoft.com/office/drawing/2014/main" id="{11203BBD-9583-0C96-7B07-D75FF0715951}"/>
                </a:ext>
              </a:extLst>
            </p:cNvPr>
            <p:cNvSpPr>
              <a:spLocks/>
            </p:cNvSpPr>
            <p:nvPr/>
          </p:nvSpPr>
          <p:spPr bwMode="auto">
            <a:xfrm>
              <a:off x="3896" y="2058"/>
              <a:ext cx="4" cy="1"/>
            </a:xfrm>
            <a:custGeom>
              <a:avLst/>
              <a:gdLst>
                <a:gd name="T0" fmla="*/ 1 w 4"/>
                <a:gd name="T1" fmla="*/ 0 h 1"/>
                <a:gd name="T2" fmla="*/ 0 w 4"/>
                <a:gd name="T3" fmla="*/ 1 h 1"/>
                <a:gd name="T4" fmla="*/ 1 w 4"/>
                <a:gd name="T5" fmla="*/ 1 h 1"/>
                <a:gd name="T6" fmla="*/ 3 w 4"/>
                <a:gd name="T7" fmla="*/ 1 h 1"/>
                <a:gd name="T8" fmla="*/ 4 w 4"/>
                <a:gd name="T9" fmla="*/ 1 h 1"/>
                <a:gd name="T10" fmla="*/ 4 w 4"/>
                <a:gd name="T11" fmla="*/ 1 h 1"/>
                <a:gd name="T12" fmla="*/ 4 w 4"/>
                <a:gd name="T13" fmla="*/ 0 h 1"/>
                <a:gd name="T14" fmla="*/ 3 w 4"/>
                <a:gd name="T15" fmla="*/ 0 h 1"/>
                <a:gd name="T16" fmla="*/ 1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1" y="0"/>
                  </a:moveTo>
                  <a:lnTo>
                    <a:pt x="0" y="1"/>
                  </a:lnTo>
                  <a:lnTo>
                    <a:pt x="1" y="1"/>
                  </a:lnTo>
                  <a:lnTo>
                    <a:pt x="3" y="1"/>
                  </a:lnTo>
                  <a:lnTo>
                    <a:pt x="4" y="1"/>
                  </a:lnTo>
                  <a:lnTo>
                    <a:pt x="4" y="1"/>
                  </a:lnTo>
                  <a:lnTo>
                    <a:pt x="4" y="0"/>
                  </a:lnTo>
                  <a:lnTo>
                    <a:pt x="3"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5" name="Freeform 143">
              <a:extLst>
                <a:ext uri="{FF2B5EF4-FFF2-40B4-BE49-F238E27FC236}">
                  <a16:creationId xmlns:a16="http://schemas.microsoft.com/office/drawing/2014/main" id="{800CD694-D13D-07C4-0AD9-53AE11307DA7}"/>
                </a:ext>
              </a:extLst>
            </p:cNvPr>
            <p:cNvSpPr>
              <a:spLocks/>
            </p:cNvSpPr>
            <p:nvPr/>
          </p:nvSpPr>
          <p:spPr bwMode="auto">
            <a:xfrm>
              <a:off x="3896" y="2058"/>
              <a:ext cx="4" cy="1"/>
            </a:xfrm>
            <a:custGeom>
              <a:avLst/>
              <a:gdLst>
                <a:gd name="T0" fmla="*/ 1 w 4"/>
                <a:gd name="T1" fmla="*/ 0 h 1"/>
                <a:gd name="T2" fmla="*/ 0 w 4"/>
                <a:gd name="T3" fmla="*/ 1 h 1"/>
                <a:gd name="T4" fmla="*/ 1 w 4"/>
                <a:gd name="T5" fmla="*/ 1 h 1"/>
                <a:gd name="T6" fmla="*/ 3 w 4"/>
                <a:gd name="T7" fmla="*/ 1 h 1"/>
                <a:gd name="T8" fmla="*/ 4 w 4"/>
                <a:gd name="T9" fmla="*/ 1 h 1"/>
                <a:gd name="T10" fmla="*/ 4 w 4"/>
                <a:gd name="T11" fmla="*/ 1 h 1"/>
                <a:gd name="T12" fmla="*/ 4 w 4"/>
                <a:gd name="T13" fmla="*/ 0 h 1"/>
                <a:gd name="T14" fmla="*/ 3 w 4"/>
                <a:gd name="T15" fmla="*/ 0 h 1"/>
                <a:gd name="T16" fmla="*/ 1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1" y="0"/>
                  </a:moveTo>
                  <a:lnTo>
                    <a:pt x="0" y="1"/>
                  </a:lnTo>
                  <a:lnTo>
                    <a:pt x="1" y="1"/>
                  </a:lnTo>
                  <a:lnTo>
                    <a:pt x="3" y="1"/>
                  </a:lnTo>
                  <a:lnTo>
                    <a:pt x="4" y="1"/>
                  </a:lnTo>
                  <a:lnTo>
                    <a:pt x="4" y="1"/>
                  </a:lnTo>
                  <a:lnTo>
                    <a:pt x="4" y="0"/>
                  </a:lnTo>
                  <a:lnTo>
                    <a:pt x="3" y="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6" name="Freeform 144">
              <a:extLst>
                <a:ext uri="{FF2B5EF4-FFF2-40B4-BE49-F238E27FC236}">
                  <a16:creationId xmlns:a16="http://schemas.microsoft.com/office/drawing/2014/main" id="{CA55C6A2-712E-94D8-3FF4-38D5C096BA7A}"/>
                </a:ext>
              </a:extLst>
            </p:cNvPr>
            <p:cNvSpPr>
              <a:spLocks/>
            </p:cNvSpPr>
            <p:nvPr/>
          </p:nvSpPr>
          <p:spPr bwMode="auto">
            <a:xfrm>
              <a:off x="3954" y="2070"/>
              <a:ext cx="3" cy="1"/>
            </a:xfrm>
            <a:custGeom>
              <a:avLst/>
              <a:gdLst>
                <a:gd name="T0" fmla="*/ 1 w 3"/>
                <a:gd name="T1" fmla="*/ 0 h 1"/>
                <a:gd name="T2" fmla="*/ 0 w 3"/>
                <a:gd name="T3" fmla="*/ 0 h 1"/>
                <a:gd name="T4" fmla="*/ 0 w 3"/>
                <a:gd name="T5" fmla="*/ 1 h 1"/>
                <a:gd name="T6" fmla="*/ 1 w 3"/>
                <a:gd name="T7" fmla="*/ 1 h 1"/>
                <a:gd name="T8" fmla="*/ 2 w 3"/>
                <a:gd name="T9" fmla="*/ 1 h 1"/>
                <a:gd name="T10" fmla="*/ 3 w 3"/>
                <a:gd name="T11" fmla="*/ 1 h 1"/>
                <a:gd name="T12" fmla="*/ 3 w 3"/>
                <a:gd name="T13" fmla="*/ 0 h 1"/>
                <a:gd name="T14" fmla="*/ 2 w 3"/>
                <a:gd name="T15" fmla="*/ 0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lnTo>
                    <a:pt x="0" y="0"/>
                  </a:lnTo>
                  <a:lnTo>
                    <a:pt x="0" y="1"/>
                  </a:lnTo>
                  <a:lnTo>
                    <a:pt x="1" y="1"/>
                  </a:lnTo>
                  <a:lnTo>
                    <a:pt x="2" y="1"/>
                  </a:lnTo>
                  <a:lnTo>
                    <a:pt x="3" y="1"/>
                  </a:lnTo>
                  <a:lnTo>
                    <a:pt x="3" y="0"/>
                  </a:lnTo>
                  <a:lnTo>
                    <a:pt x="2"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7" name="Freeform 145">
              <a:extLst>
                <a:ext uri="{FF2B5EF4-FFF2-40B4-BE49-F238E27FC236}">
                  <a16:creationId xmlns:a16="http://schemas.microsoft.com/office/drawing/2014/main" id="{5E2FB258-484A-C0D6-CE6F-2E16419F1D62}"/>
                </a:ext>
              </a:extLst>
            </p:cNvPr>
            <p:cNvSpPr>
              <a:spLocks/>
            </p:cNvSpPr>
            <p:nvPr/>
          </p:nvSpPr>
          <p:spPr bwMode="auto">
            <a:xfrm>
              <a:off x="3954" y="2070"/>
              <a:ext cx="3" cy="1"/>
            </a:xfrm>
            <a:custGeom>
              <a:avLst/>
              <a:gdLst>
                <a:gd name="T0" fmla="*/ 1 w 3"/>
                <a:gd name="T1" fmla="*/ 0 h 1"/>
                <a:gd name="T2" fmla="*/ 0 w 3"/>
                <a:gd name="T3" fmla="*/ 0 h 1"/>
                <a:gd name="T4" fmla="*/ 0 w 3"/>
                <a:gd name="T5" fmla="*/ 1 h 1"/>
                <a:gd name="T6" fmla="*/ 1 w 3"/>
                <a:gd name="T7" fmla="*/ 1 h 1"/>
                <a:gd name="T8" fmla="*/ 2 w 3"/>
                <a:gd name="T9" fmla="*/ 1 h 1"/>
                <a:gd name="T10" fmla="*/ 3 w 3"/>
                <a:gd name="T11" fmla="*/ 1 h 1"/>
                <a:gd name="T12" fmla="*/ 3 w 3"/>
                <a:gd name="T13" fmla="*/ 0 h 1"/>
                <a:gd name="T14" fmla="*/ 2 w 3"/>
                <a:gd name="T15" fmla="*/ 0 h 1"/>
                <a:gd name="T16" fmla="*/ 1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1" y="0"/>
                  </a:moveTo>
                  <a:lnTo>
                    <a:pt x="0" y="0"/>
                  </a:lnTo>
                  <a:lnTo>
                    <a:pt x="0" y="1"/>
                  </a:lnTo>
                  <a:lnTo>
                    <a:pt x="1" y="1"/>
                  </a:lnTo>
                  <a:lnTo>
                    <a:pt x="2" y="1"/>
                  </a:lnTo>
                  <a:lnTo>
                    <a:pt x="3" y="1"/>
                  </a:lnTo>
                  <a:lnTo>
                    <a:pt x="3" y="0"/>
                  </a:lnTo>
                  <a:lnTo>
                    <a:pt x="2" y="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8" name="Freeform 146">
              <a:extLst>
                <a:ext uri="{FF2B5EF4-FFF2-40B4-BE49-F238E27FC236}">
                  <a16:creationId xmlns:a16="http://schemas.microsoft.com/office/drawing/2014/main" id="{966B021C-0F77-53D5-6CD9-EC6B6AD3A4A9}"/>
                </a:ext>
              </a:extLst>
            </p:cNvPr>
            <p:cNvSpPr>
              <a:spLocks/>
            </p:cNvSpPr>
            <p:nvPr/>
          </p:nvSpPr>
          <p:spPr bwMode="auto">
            <a:xfrm>
              <a:off x="3948" y="2066"/>
              <a:ext cx="5" cy="4"/>
            </a:xfrm>
            <a:custGeom>
              <a:avLst/>
              <a:gdLst>
                <a:gd name="T0" fmla="*/ 3 w 5"/>
                <a:gd name="T1" fmla="*/ 0 h 4"/>
                <a:gd name="T2" fmla="*/ 1 w 5"/>
                <a:gd name="T3" fmla="*/ 0 h 4"/>
                <a:gd name="T4" fmla="*/ 0 w 5"/>
                <a:gd name="T5" fmla="*/ 1 h 4"/>
                <a:gd name="T6" fmla="*/ 0 w 5"/>
                <a:gd name="T7" fmla="*/ 2 h 4"/>
                <a:gd name="T8" fmla="*/ 1 w 5"/>
                <a:gd name="T9" fmla="*/ 3 h 4"/>
                <a:gd name="T10" fmla="*/ 3 w 5"/>
                <a:gd name="T11" fmla="*/ 4 h 4"/>
                <a:gd name="T12" fmla="*/ 3 w 5"/>
                <a:gd name="T13" fmla="*/ 3 h 4"/>
                <a:gd name="T14" fmla="*/ 5 w 5"/>
                <a:gd name="T15" fmla="*/ 3 h 4"/>
                <a:gd name="T16" fmla="*/ 5 w 5"/>
                <a:gd name="T17" fmla="*/ 2 h 4"/>
                <a:gd name="T18" fmla="*/ 5 w 5"/>
                <a:gd name="T19" fmla="*/ 1 h 4"/>
                <a:gd name="T20" fmla="*/ 3 w 5"/>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4">
                  <a:moveTo>
                    <a:pt x="3" y="0"/>
                  </a:moveTo>
                  <a:lnTo>
                    <a:pt x="1" y="0"/>
                  </a:lnTo>
                  <a:lnTo>
                    <a:pt x="0" y="1"/>
                  </a:lnTo>
                  <a:lnTo>
                    <a:pt x="0" y="2"/>
                  </a:lnTo>
                  <a:lnTo>
                    <a:pt x="1" y="3"/>
                  </a:lnTo>
                  <a:lnTo>
                    <a:pt x="3" y="4"/>
                  </a:lnTo>
                  <a:lnTo>
                    <a:pt x="3" y="3"/>
                  </a:lnTo>
                  <a:lnTo>
                    <a:pt x="5" y="3"/>
                  </a:lnTo>
                  <a:lnTo>
                    <a:pt x="5" y="2"/>
                  </a:lnTo>
                  <a:lnTo>
                    <a:pt x="5" y="1"/>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59" name="Freeform 147">
              <a:extLst>
                <a:ext uri="{FF2B5EF4-FFF2-40B4-BE49-F238E27FC236}">
                  <a16:creationId xmlns:a16="http://schemas.microsoft.com/office/drawing/2014/main" id="{ABB71157-7BBA-1A1C-0D51-62D85E4A1FB5}"/>
                </a:ext>
              </a:extLst>
            </p:cNvPr>
            <p:cNvSpPr>
              <a:spLocks/>
            </p:cNvSpPr>
            <p:nvPr/>
          </p:nvSpPr>
          <p:spPr bwMode="auto">
            <a:xfrm>
              <a:off x="3948" y="2066"/>
              <a:ext cx="5" cy="4"/>
            </a:xfrm>
            <a:custGeom>
              <a:avLst/>
              <a:gdLst>
                <a:gd name="T0" fmla="*/ 3 w 5"/>
                <a:gd name="T1" fmla="*/ 0 h 4"/>
                <a:gd name="T2" fmla="*/ 1 w 5"/>
                <a:gd name="T3" fmla="*/ 0 h 4"/>
                <a:gd name="T4" fmla="*/ 0 w 5"/>
                <a:gd name="T5" fmla="*/ 1 h 4"/>
                <a:gd name="T6" fmla="*/ 0 w 5"/>
                <a:gd name="T7" fmla="*/ 2 h 4"/>
                <a:gd name="T8" fmla="*/ 1 w 5"/>
                <a:gd name="T9" fmla="*/ 3 h 4"/>
                <a:gd name="T10" fmla="*/ 3 w 5"/>
                <a:gd name="T11" fmla="*/ 4 h 4"/>
                <a:gd name="T12" fmla="*/ 3 w 5"/>
                <a:gd name="T13" fmla="*/ 3 h 4"/>
                <a:gd name="T14" fmla="*/ 5 w 5"/>
                <a:gd name="T15" fmla="*/ 3 h 4"/>
                <a:gd name="T16" fmla="*/ 5 w 5"/>
                <a:gd name="T17" fmla="*/ 2 h 4"/>
                <a:gd name="T18" fmla="*/ 5 w 5"/>
                <a:gd name="T19" fmla="*/ 1 h 4"/>
                <a:gd name="T20" fmla="*/ 3 w 5"/>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4">
                  <a:moveTo>
                    <a:pt x="3" y="0"/>
                  </a:moveTo>
                  <a:lnTo>
                    <a:pt x="1" y="0"/>
                  </a:lnTo>
                  <a:lnTo>
                    <a:pt x="0" y="1"/>
                  </a:lnTo>
                  <a:lnTo>
                    <a:pt x="0" y="2"/>
                  </a:lnTo>
                  <a:lnTo>
                    <a:pt x="1" y="3"/>
                  </a:lnTo>
                  <a:lnTo>
                    <a:pt x="3" y="4"/>
                  </a:lnTo>
                  <a:lnTo>
                    <a:pt x="3" y="3"/>
                  </a:lnTo>
                  <a:lnTo>
                    <a:pt x="5" y="3"/>
                  </a:lnTo>
                  <a:lnTo>
                    <a:pt x="5" y="2"/>
                  </a:lnTo>
                  <a:lnTo>
                    <a:pt x="5" y="1"/>
                  </a:lnTo>
                  <a:lnTo>
                    <a:pt x="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0" name="Freeform 148">
              <a:extLst>
                <a:ext uri="{FF2B5EF4-FFF2-40B4-BE49-F238E27FC236}">
                  <a16:creationId xmlns:a16="http://schemas.microsoft.com/office/drawing/2014/main" id="{C216AE90-F26F-E3E3-BD44-9ADC317F30EB}"/>
                </a:ext>
              </a:extLst>
            </p:cNvPr>
            <p:cNvSpPr>
              <a:spLocks/>
            </p:cNvSpPr>
            <p:nvPr/>
          </p:nvSpPr>
          <p:spPr bwMode="auto">
            <a:xfrm>
              <a:off x="3956" y="2067"/>
              <a:ext cx="3" cy="2"/>
            </a:xfrm>
            <a:custGeom>
              <a:avLst/>
              <a:gdLst>
                <a:gd name="T0" fmla="*/ 0 w 3"/>
                <a:gd name="T1" fmla="*/ 0 h 2"/>
                <a:gd name="T2" fmla="*/ 0 w 3"/>
                <a:gd name="T3" fmla="*/ 0 h 2"/>
                <a:gd name="T4" fmla="*/ 0 w 3"/>
                <a:gd name="T5" fmla="*/ 1 h 2"/>
                <a:gd name="T6" fmla="*/ 1 w 3"/>
                <a:gd name="T7" fmla="*/ 2 h 2"/>
                <a:gd name="T8" fmla="*/ 2 w 3"/>
                <a:gd name="T9" fmla="*/ 2 h 2"/>
                <a:gd name="T10" fmla="*/ 3 w 3"/>
                <a:gd name="T11" fmla="*/ 2 h 2"/>
                <a:gd name="T12" fmla="*/ 3 w 3"/>
                <a:gd name="T13" fmla="*/ 1 h 2"/>
                <a:gd name="T14" fmla="*/ 1 w 3"/>
                <a:gd name="T15" fmla="*/ 0 h 2"/>
                <a:gd name="T16" fmla="*/ 0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0" y="0"/>
                  </a:moveTo>
                  <a:lnTo>
                    <a:pt x="0" y="0"/>
                  </a:lnTo>
                  <a:lnTo>
                    <a:pt x="0" y="1"/>
                  </a:lnTo>
                  <a:lnTo>
                    <a:pt x="1" y="2"/>
                  </a:lnTo>
                  <a:lnTo>
                    <a:pt x="2" y="2"/>
                  </a:lnTo>
                  <a:lnTo>
                    <a:pt x="3" y="2"/>
                  </a:lnTo>
                  <a:lnTo>
                    <a:pt x="3" y="1"/>
                  </a:lnTo>
                  <a:lnTo>
                    <a:pt x="1"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1" name="Freeform 149">
              <a:extLst>
                <a:ext uri="{FF2B5EF4-FFF2-40B4-BE49-F238E27FC236}">
                  <a16:creationId xmlns:a16="http://schemas.microsoft.com/office/drawing/2014/main" id="{6E30C039-8498-C775-D706-D80CB06EEDA4}"/>
                </a:ext>
              </a:extLst>
            </p:cNvPr>
            <p:cNvSpPr>
              <a:spLocks/>
            </p:cNvSpPr>
            <p:nvPr/>
          </p:nvSpPr>
          <p:spPr bwMode="auto">
            <a:xfrm>
              <a:off x="3956" y="2067"/>
              <a:ext cx="3" cy="2"/>
            </a:xfrm>
            <a:custGeom>
              <a:avLst/>
              <a:gdLst>
                <a:gd name="T0" fmla="*/ 0 w 3"/>
                <a:gd name="T1" fmla="*/ 0 h 2"/>
                <a:gd name="T2" fmla="*/ 0 w 3"/>
                <a:gd name="T3" fmla="*/ 0 h 2"/>
                <a:gd name="T4" fmla="*/ 0 w 3"/>
                <a:gd name="T5" fmla="*/ 1 h 2"/>
                <a:gd name="T6" fmla="*/ 1 w 3"/>
                <a:gd name="T7" fmla="*/ 2 h 2"/>
                <a:gd name="T8" fmla="*/ 2 w 3"/>
                <a:gd name="T9" fmla="*/ 2 h 2"/>
                <a:gd name="T10" fmla="*/ 3 w 3"/>
                <a:gd name="T11" fmla="*/ 2 h 2"/>
                <a:gd name="T12" fmla="*/ 3 w 3"/>
                <a:gd name="T13" fmla="*/ 1 h 2"/>
                <a:gd name="T14" fmla="*/ 1 w 3"/>
                <a:gd name="T15" fmla="*/ 0 h 2"/>
                <a:gd name="T16" fmla="*/ 0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0" y="0"/>
                  </a:moveTo>
                  <a:lnTo>
                    <a:pt x="0" y="0"/>
                  </a:lnTo>
                  <a:lnTo>
                    <a:pt x="0" y="1"/>
                  </a:lnTo>
                  <a:lnTo>
                    <a:pt x="1" y="2"/>
                  </a:lnTo>
                  <a:lnTo>
                    <a:pt x="2" y="2"/>
                  </a:lnTo>
                  <a:lnTo>
                    <a:pt x="3" y="2"/>
                  </a:lnTo>
                  <a:lnTo>
                    <a:pt x="3" y="1"/>
                  </a:lnTo>
                  <a:lnTo>
                    <a:pt x="1"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2" name="Freeform 150">
              <a:extLst>
                <a:ext uri="{FF2B5EF4-FFF2-40B4-BE49-F238E27FC236}">
                  <a16:creationId xmlns:a16="http://schemas.microsoft.com/office/drawing/2014/main" id="{1AFF700A-0FC7-E2BB-5633-5E184AB74A9E}"/>
                </a:ext>
              </a:extLst>
            </p:cNvPr>
            <p:cNvSpPr>
              <a:spLocks/>
            </p:cNvSpPr>
            <p:nvPr/>
          </p:nvSpPr>
          <p:spPr bwMode="auto">
            <a:xfrm>
              <a:off x="3953" y="2065"/>
              <a:ext cx="2" cy="2"/>
            </a:xfrm>
            <a:custGeom>
              <a:avLst/>
              <a:gdLst>
                <a:gd name="T0" fmla="*/ 0 w 2"/>
                <a:gd name="T1" fmla="*/ 0 h 2"/>
                <a:gd name="T2" fmla="*/ 0 w 2"/>
                <a:gd name="T3" fmla="*/ 0 h 2"/>
                <a:gd name="T4" fmla="*/ 0 w 2"/>
                <a:gd name="T5" fmla="*/ 1 h 2"/>
                <a:gd name="T6" fmla="*/ 1 w 2"/>
                <a:gd name="T7" fmla="*/ 2 h 2"/>
                <a:gd name="T8" fmla="*/ 2 w 2"/>
                <a:gd name="T9" fmla="*/ 2 h 2"/>
                <a:gd name="T10" fmla="*/ 2 w 2"/>
                <a:gd name="T11" fmla="*/ 2 h 2"/>
                <a:gd name="T12" fmla="*/ 1 w 2"/>
                <a:gd name="T13" fmla="*/ 1 h 2"/>
                <a:gd name="T14" fmla="*/ 0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0"/>
                  </a:moveTo>
                  <a:lnTo>
                    <a:pt x="0" y="0"/>
                  </a:lnTo>
                  <a:lnTo>
                    <a:pt x="0" y="1"/>
                  </a:lnTo>
                  <a:lnTo>
                    <a:pt x="1" y="2"/>
                  </a:lnTo>
                  <a:lnTo>
                    <a:pt x="2" y="2"/>
                  </a:lnTo>
                  <a:lnTo>
                    <a:pt x="2" y="2"/>
                  </a:lnTo>
                  <a:lnTo>
                    <a:pt x="1"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3" name="Freeform 151">
              <a:extLst>
                <a:ext uri="{FF2B5EF4-FFF2-40B4-BE49-F238E27FC236}">
                  <a16:creationId xmlns:a16="http://schemas.microsoft.com/office/drawing/2014/main" id="{3CDD2EAC-09A6-A52A-D581-8E890DECFE05}"/>
                </a:ext>
              </a:extLst>
            </p:cNvPr>
            <p:cNvSpPr>
              <a:spLocks/>
            </p:cNvSpPr>
            <p:nvPr/>
          </p:nvSpPr>
          <p:spPr bwMode="auto">
            <a:xfrm>
              <a:off x="3953" y="2065"/>
              <a:ext cx="2" cy="2"/>
            </a:xfrm>
            <a:custGeom>
              <a:avLst/>
              <a:gdLst>
                <a:gd name="T0" fmla="*/ 0 w 2"/>
                <a:gd name="T1" fmla="*/ 0 h 2"/>
                <a:gd name="T2" fmla="*/ 0 w 2"/>
                <a:gd name="T3" fmla="*/ 0 h 2"/>
                <a:gd name="T4" fmla="*/ 0 w 2"/>
                <a:gd name="T5" fmla="*/ 1 h 2"/>
                <a:gd name="T6" fmla="*/ 1 w 2"/>
                <a:gd name="T7" fmla="*/ 2 h 2"/>
                <a:gd name="T8" fmla="*/ 2 w 2"/>
                <a:gd name="T9" fmla="*/ 2 h 2"/>
                <a:gd name="T10" fmla="*/ 2 w 2"/>
                <a:gd name="T11" fmla="*/ 2 h 2"/>
                <a:gd name="T12" fmla="*/ 1 w 2"/>
                <a:gd name="T13" fmla="*/ 1 h 2"/>
                <a:gd name="T14" fmla="*/ 0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0"/>
                  </a:moveTo>
                  <a:lnTo>
                    <a:pt x="0" y="0"/>
                  </a:lnTo>
                  <a:lnTo>
                    <a:pt x="0" y="1"/>
                  </a:lnTo>
                  <a:lnTo>
                    <a:pt x="1" y="2"/>
                  </a:lnTo>
                  <a:lnTo>
                    <a:pt x="2" y="2"/>
                  </a:lnTo>
                  <a:lnTo>
                    <a:pt x="2" y="2"/>
                  </a:lnTo>
                  <a:lnTo>
                    <a:pt x="1" y="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4" name="Freeform 152">
              <a:extLst>
                <a:ext uri="{FF2B5EF4-FFF2-40B4-BE49-F238E27FC236}">
                  <a16:creationId xmlns:a16="http://schemas.microsoft.com/office/drawing/2014/main" id="{71FCB304-4BFD-E3EB-68C0-116A4082C6AB}"/>
                </a:ext>
              </a:extLst>
            </p:cNvPr>
            <p:cNvSpPr>
              <a:spLocks/>
            </p:cNvSpPr>
            <p:nvPr/>
          </p:nvSpPr>
          <p:spPr bwMode="auto">
            <a:xfrm>
              <a:off x="3990" y="2074"/>
              <a:ext cx="4" cy="2"/>
            </a:xfrm>
            <a:custGeom>
              <a:avLst/>
              <a:gdLst>
                <a:gd name="T0" fmla="*/ 2 w 4"/>
                <a:gd name="T1" fmla="*/ 0 h 2"/>
                <a:gd name="T2" fmla="*/ 1 w 4"/>
                <a:gd name="T3" fmla="*/ 0 h 2"/>
                <a:gd name="T4" fmla="*/ 0 w 4"/>
                <a:gd name="T5" fmla="*/ 0 h 2"/>
                <a:gd name="T6" fmla="*/ 1 w 4"/>
                <a:gd name="T7" fmla="*/ 1 h 2"/>
                <a:gd name="T8" fmla="*/ 2 w 4"/>
                <a:gd name="T9" fmla="*/ 2 h 2"/>
                <a:gd name="T10" fmla="*/ 3 w 4"/>
                <a:gd name="T11" fmla="*/ 1 h 2"/>
                <a:gd name="T12" fmla="*/ 4 w 4"/>
                <a:gd name="T13" fmla="*/ 1 h 2"/>
                <a:gd name="T14" fmla="*/ 4 w 4"/>
                <a:gd name="T15" fmla="*/ 0 h 2"/>
                <a:gd name="T16" fmla="*/ 2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2" y="0"/>
                  </a:moveTo>
                  <a:lnTo>
                    <a:pt x="1" y="0"/>
                  </a:lnTo>
                  <a:lnTo>
                    <a:pt x="0" y="0"/>
                  </a:lnTo>
                  <a:lnTo>
                    <a:pt x="1" y="1"/>
                  </a:lnTo>
                  <a:lnTo>
                    <a:pt x="2" y="2"/>
                  </a:lnTo>
                  <a:lnTo>
                    <a:pt x="3" y="1"/>
                  </a:lnTo>
                  <a:lnTo>
                    <a:pt x="4" y="1"/>
                  </a:lnTo>
                  <a:lnTo>
                    <a:pt x="4"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5" name="Freeform 153">
              <a:extLst>
                <a:ext uri="{FF2B5EF4-FFF2-40B4-BE49-F238E27FC236}">
                  <a16:creationId xmlns:a16="http://schemas.microsoft.com/office/drawing/2014/main" id="{E5AB7A26-39C9-EF6E-534D-875F1FFA8A2D}"/>
                </a:ext>
              </a:extLst>
            </p:cNvPr>
            <p:cNvSpPr>
              <a:spLocks/>
            </p:cNvSpPr>
            <p:nvPr/>
          </p:nvSpPr>
          <p:spPr bwMode="auto">
            <a:xfrm>
              <a:off x="3990" y="2074"/>
              <a:ext cx="4" cy="2"/>
            </a:xfrm>
            <a:custGeom>
              <a:avLst/>
              <a:gdLst>
                <a:gd name="T0" fmla="*/ 2 w 4"/>
                <a:gd name="T1" fmla="*/ 0 h 2"/>
                <a:gd name="T2" fmla="*/ 1 w 4"/>
                <a:gd name="T3" fmla="*/ 0 h 2"/>
                <a:gd name="T4" fmla="*/ 0 w 4"/>
                <a:gd name="T5" fmla="*/ 0 h 2"/>
                <a:gd name="T6" fmla="*/ 1 w 4"/>
                <a:gd name="T7" fmla="*/ 1 h 2"/>
                <a:gd name="T8" fmla="*/ 2 w 4"/>
                <a:gd name="T9" fmla="*/ 2 h 2"/>
                <a:gd name="T10" fmla="*/ 3 w 4"/>
                <a:gd name="T11" fmla="*/ 1 h 2"/>
                <a:gd name="T12" fmla="*/ 4 w 4"/>
                <a:gd name="T13" fmla="*/ 1 h 2"/>
                <a:gd name="T14" fmla="*/ 4 w 4"/>
                <a:gd name="T15" fmla="*/ 0 h 2"/>
                <a:gd name="T16" fmla="*/ 2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2" y="0"/>
                  </a:moveTo>
                  <a:lnTo>
                    <a:pt x="1" y="0"/>
                  </a:lnTo>
                  <a:lnTo>
                    <a:pt x="0" y="0"/>
                  </a:lnTo>
                  <a:lnTo>
                    <a:pt x="1" y="1"/>
                  </a:lnTo>
                  <a:lnTo>
                    <a:pt x="2" y="2"/>
                  </a:lnTo>
                  <a:lnTo>
                    <a:pt x="3" y="1"/>
                  </a:lnTo>
                  <a:lnTo>
                    <a:pt x="4" y="1"/>
                  </a:lnTo>
                  <a:lnTo>
                    <a:pt x="4" y="0"/>
                  </a:lnTo>
                  <a:lnTo>
                    <a:pt x="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6" name="Freeform 154">
              <a:extLst>
                <a:ext uri="{FF2B5EF4-FFF2-40B4-BE49-F238E27FC236}">
                  <a16:creationId xmlns:a16="http://schemas.microsoft.com/office/drawing/2014/main" id="{09EA930D-5631-C145-F640-E16770B8CD21}"/>
                </a:ext>
              </a:extLst>
            </p:cNvPr>
            <p:cNvSpPr>
              <a:spLocks/>
            </p:cNvSpPr>
            <p:nvPr/>
          </p:nvSpPr>
          <p:spPr bwMode="auto">
            <a:xfrm>
              <a:off x="3666" y="2088"/>
              <a:ext cx="6" cy="3"/>
            </a:xfrm>
            <a:custGeom>
              <a:avLst/>
              <a:gdLst>
                <a:gd name="T0" fmla="*/ 6 w 6"/>
                <a:gd name="T1" fmla="*/ 0 h 3"/>
                <a:gd name="T2" fmla="*/ 5 w 6"/>
                <a:gd name="T3" fmla="*/ 1 h 3"/>
                <a:gd name="T4" fmla="*/ 3 w 6"/>
                <a:gd name="T5" fmla="*/ 1 h 3"/>
                <a:gd name="T6" fmla="*/ 2 w 6"/>
                <a:gd name="T7" fmla="*/ 2 h 3"/>
                <a:gd name="T8" fmla="*/ 0 w 6"/>
                <a:gd name="T9" fmla="*/ 3 h 3"/>
                <a:gd name="T10" fmla="*/ 0 w 6"/>
                <a:gd name="T11" fmla="*/ 3 h 3"/>
                <a:gd name="T12" fmla="*/ 1 w 6"/>
                <a:gd name="T13" fmla="*/ 3 h 3"/>
                <a:gd name="T14" fmla="*/ 4 w 6"/>
                <a:gd name="T15" fmla="*/ 2 h 3"/>
                <a:gd name="T16" fmla="*/ 5 w 6"/>
                <a:gd name="T17" fmla="*/ 1 h 3"/>
                <a:gd name="T18" fmla="*/ 6 w 6"/>
                <a:gd name="T19" fmla="*/ 1 h 3"/>
                <a:gd name="T20" fmla="*/ 6 w 6"/>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3">
                  <a:moveTo>
                    <a:pt x="6" y="0"/>
                  </a:moveTo>
                  <a:lnTo>
                    <a:pt x="5" y="1"/>
                  </a:lnTo>
                  <a:lnTo>
                    <a:pt x="3" y="1"/>
                  </a:lnTo>
                  <a:lnTo>
                    <a:pt x="2" y="2"/>
                  </a:lnTo>
                  <a:lnTo>
                    <a:pt x="0" y="3"/>
                  </a:lnTo>
                  <a:lnTo>
                    <a:pt x="0" y="3"/>
                  </a:lnTo>
                  <a:lnTo>
                    <a:pt x="1" y="3"/>
                  </a:lnTo>
                  <a:lnTo>
                    <a:pt x="4" y="2"/>
                  </a:lnTo>
                  <a:lnTo>
                    <a:pt x="5" y="1"/>
                  </a:lnTo>
                  <a:lnTo>
                    <a:pt x="6" y="1"/>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7" name="Freeform 155">
              <a:extLst>
                <a:ext uri="{FF2B5EF4-FFF2-40B4-BE49-F238E27FC236}">
                  <a16:creationId xmlns:a16="http://schemas.microsoft.com/office/drawing/2014/main" id="{AE36AFFD-41DD-E1E8-C3E6-587BFA0311A5}"/>
                </a:ext>
              </a:extLst>
            </p:cNvPr>
            <p:cNvSpPr>
              <a:spLocks/>
            </p:cNvSpPr>
            <p:nvPr/>
          </p:nvSpPr>
          <p:spPr bwMode="auto">
            <a:xfrm>
              <a:off x="3666" y="2088"/>
              <a:ext cx="6" cy="3"/>
            </a:xfrm>
            <a:custGeom>
              <a:avLst/>
              <a:gdLst>
                <a:gd name="T0" fmla="*/ 6 w 6"/>
                <a:gd name="T1" fmla="*/ 0 h 3"/>
                <a:gd name="T2" fmla="*/ 5 w 6"/>
                <a:gd name="T3" fmla="*/ 1 h 3"/>
                <a:gd name="T4" fmla="*/ 3 w 6"/>
                <a:gd name="T5" fmla="*/ 1 h 3"/>
                <a:gd name="T6" fmla="*/ 2 w 6"/>
                <a:gd name="T7" fmla="*/ 2 h 3"/>
                <a:gd name="T8" fmla="*/ 0 w 6"/>
                <a:gd name="T9" fmla="*/ 3 h 3"/>
                <a:gd name="T10" fmla="*/ 0 w 6"/>
                <a:gd name="T11" fmla="*/ 3 h 3"/>
                <a:gd name="T12" fmla="*/ 1 w 6"/>
                <a:gd name="T13" fmla="*/ 3 h 3"/>
                <a:gd name="T14" fmla="*/ 4 w 6"/>
                <a:gd name="T15" fmla="*/ 2 h 3"/>
                <a:gd name="T16" fmla="*/ 5 w 6"/>
                <a:gd name="T17" fmla="*/ 1 h 3"/>
                <a:gd name="T18" fmla="*/ 6 w 6"/>
                <a:gd name="T19" fmla="*/ 1 h 3"/>
                <a:gd name="T20" fmla="*/ 6 w 6"/>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3">
                  <a:moveTo>
                    <a:pt x="6" y="0"/>
                  </a:moveTo>
                  <a:lnTo>
                    <a:pt x="5" y="1"/>
                  </a:lnTo>
                  <a:lnTo>
                    <a:pt x="3" y="1"/>
                  </a:lnTo>
                  <a:lnTo>
                    <a:pt x="2" y="2"/>
                  </a:lnTo>
                  <a:lnTo>
                    <a:pt x="0" y="3"/>
                  </a:lnTo>
                  <a:lnTo>
                    <a:pt x="0" y="3"/>
                  </a:lnTo>
                  <a:lnTo>
                    <a:pt x="1" y="3"/>
                  </a:lnTo>
                  <a:lnTo>
                    <a:pt x="4" y="2"/>
                  </a:lnTo>
                  <a:lnTo>
                    <a:pt x="5" y="1"/>
                  </a:lnTo>
                  <a:lnTo>
                    <a:pt x="6" y="1"/>
                  </a:lnTo>
                  <a:lnTo>
                    <a:pt x="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8" name="Freeform 156">
              <a:extLst>
                <a:ext uri="{FF2B5EF4-FFF2-40B4-BE49-F238E27FC236}">
                  <a16:creationId xmlns:a16="http://schemas.microsoft.com/office/drawing/2014/main" id="{AF5B5E70-D32A-8643-332C-0E672AA05EC9}"/>
                </a:ext>
              </a:extLst>
            </p:cNvPr>
            <p:cNvSpPr>
              <a:spLocks noEditPoints="1"/>
            </p:cNvSpPr>
            <p:nvPr/>
          </p:nvSpPr>
          <p:spPr bwMode="auto">
            <a:xfrm>
              <a:off x="3659" y="2070"/>
              <a:ext cx="120" cy="196"/>
            </a:xfrm>
            <a:custGeom>
              <a:avLst/>
              <a:gdLst>
                <a:gd name="T0" fmla="*/ 73 w 120"/>
                <a:gd name="T1" fmla="*/ 44 h 196"/>
                <a:gd name="T2" fmla="*/ 67 w 120"/>
                <a:gd name="T3" fmla="*/ 35 h 196"/>
                <a:gd name="T4" fmla="*/ 68 w 120"/>
                <a:gd name="T5" fmla="*/ 45 h 196"/>
                <a:gd name="T6" fmla="*/ 65 w 120"/>
                <a:gd name="T7" fmla="*/ 41 h 196"/>
                <a:gd name="T8" fmla="*/ 60 w 120"/>
                <a:gd name="T9" fmla="*/ 27 h 196"/>
                <a:gd name="T10" fmla="*/ 54 w 120"/>
                <a:gd name="T11" fmla="*/ 12 h 196"/>
                <a:gd name="T12" fmla="*/ 53 w 120"/>
                <a:gd name="T13" fmla="*/ 16 h 196"/>
                <a:gd name="T14" fmla="*/ 48 w 120"/>
                <a:gd name="T15" fmla="*/ 8 h 196"/>
                <a:gd name="T16" fmla="*/ 21 w 120"/>
                <a:gd name="T17" fmla="*/ 5 h 196"/>
                <a:gd name="T18" fmla="*/ 5 w 120"/>
                <a:gd name="T19" fmla="*/ 14 h 196"/>
                <a:gd name="T20" fmla="*/ 16 w 120"/>
                <a:gd name="T21" fmla="*/ 15 h 196"/>
                <a:gd name="T22" fmla="*/ 22 w 120"/>
                <a:gd name="T23" fmla="*/ 14 h 196"/>
                <a:gd name="T24" fmla="*/ 27 w 120"/>
                <a:gd name="T25" fmla="*/ 18 h 196"/>
                <a:gd name="T26" fmla="*/ 28 w 120"/>
                <a:gd name="T27" fmla="*/ 35 h 196"/>
                <a:gd name="T28" fmla="*/ 20 w 120"/>
                <a:gd name="T29" fmla="*/ 47 h 196"/>
                <a:gd name="T30" fmla="*/ 25 w 120"/>
                <a:gd name="T31" fmla="*/ 65 h 196"/>
                <a:gd name="T32" fmla="*/ 29 w 120"/>
                <a:gd name="T33" fmla="*/ 73 h 196"/>
                <a:gd name="T34" fmla="*/ 29 w 120"/>
                <a:gd name="T35" fmla="*/ 69 h 196"/>
                <a:gd name="T36" fmla="*/ 32 w 120"/>
                <a:gd name="T37" fmla="*/ 81 h 196"/>
                <a:gd name="T38" fmla="*/ 48 w 120"/>
                <a:gd name="T39" fmla="*/ 90 h 196"/>
                <a:gd name="T40" fmla="*/ 59 w 120"/>
                <a:gd name="T41" fmla="*/ 99 h 196"/>
                <a:gd name="T42" fmla="*/ 62 w 120"/>
                <a:gd name="T43" fmla="*/ 109 h 196"/>
                <a:gd name="T44" fmla="*/ 62 w 120"/>
                <a:gd name="T45" fmla="*/ 122 h 196"/>
                <a:gd name="T46" fmla="*/ 73 w 120"/>
                <a:gd name="T47" fmla="*/ 138 h 196"/>
                <a:gd name="T48" fmla="*/ 75 w 120"/>
                <a:gd name="T49" fmla="*/ 157 h 196"/>
                <a:gd name="T50" fmla="*/ 78 w 120"/>
                <a:gd name="T51" fmla="*/ 175 h 196"/>
                <a:gd name="T52" fmla="*/ 79 w 120"/>
                <a:gd name="T53" fmla="*/ 185 h 196"/>
                <a:gd name="T54" fmla="*/ 85 w 120"/>
                <a:gd name="T55" fmla="*/ 193 h 196"/>
                <a:gd name="T56" fmla="*/ 95 w 120"/>
                <a:gd name="T57" fmla="*/ 196 h 196"/>
                <a:gd name="T58" fmla="*/ 88 w 120"/>
                <a:gd name="T59" fmla="*/ 188 h 196"/>
                <a:gd name="T60" fmla="*/ 87 w 120"/>
                <a:gd name="T61" fmla="*/ 174 h 196"/>
                <a:gd name="T62" fmla="*/ 93 w 120"/>
                <a:gd name="T63" fmla="*/ 169 h 196"/>
                <a:gd name="T64" fmla="*/ 97 w 120"/>
                <a:gd name="T65" fmla="*/ 162 h 196"/>
                <a:gd name="T66" fmla="*/ 103 w 120"/>
                <a:gd name="T67" fmla="*/ 148 h 196"/>
                <a:gd name="T68" fmla="*/ 114 w 120"/>
                <a:gd name="T69" fmla="*/ 131 h 196"/>
                <a:gd name="T70" fmla="*/ 110 w 120"/>
                <a:gd name="T71" fmla="*/ 115 h 196"/>
                <a:gd name="T72" fmla="*/ 98 w 120"/>
                <a:gd name="T73" fmla="*/ 113 h 196"/>
                <a:gd name="T74" fmla="*/ 96 w 120"/>
                <a:gd name="T75" fmla="*/ 104 h 196"/>
                <a:gd name="T76" fmla="*/ 82 w 120"/>
                <a:gd name="T77" fmla="*/ 95 h 196"/>
                <a:gd name="T78" fmla="*/ 72 w 120"/>
                <a:gd name="T79" fmla="*/ 97 h 196"/>
                <a:gd name="T80" fmla="*/ 64 w 120"/>
                <a:gd name="T81" fmla="*/ 97 h 196"/>
                <a:gd name="T82" fmla="*/ 52 w 120"/>
                <a:gd name="T83" fmla="*/ 88 h 196"/>
                <a:gd name="T84" fmla="*/ 50 w 120"/>
                <a:gd name="T85" fmla="*/ 82 h 196"/>
                <a:gd name="T86" fmla="*/ 53 w 120"/>
                <a:gd name="T87" fmla="*/ 68 h 196"/>
                <a:gd name="T88" fmla="*/ 64 w 120"/>
                <a:gd name="T89" fmla="*/ 72 h 196"/>
                <a:gd name="T90" fmla="*/ 74 w 120"/>
                <a:gd name="T91" fmla="*/ 52 h 196"/>
                <a:gd name="T92" fmla="*/ 82 w 120"/>
                <a:gd name="T93" fmla="*/ 48 h 196"/>
                <a:gd name="T94" fmla="*/ 89 w 120"/>
                <a:gd name="T95" fmla="*/ 43 h 196"/>
                <a:gd name="T96" fmla="*/ 91 w 120"/>
                <a:gd name="T97" fmla="*/ 35 h 196"/>
                <a:gd name="T98" fmla="*/ 104 w 120"/>
                <a:gd name="T99" fmla="*/ 29 h 196"/>
                <a:gd name="T100" fmla="*/ 102 w 120"/>
                <a:gd name="T101" fmla="*/ 22 h 196"/>
                <a:gd name="T102" fmla="*/ 95 w 120"/>
                <a:gd name="T103" fmla="*/ 18 h 196"/>
                <a:gd name="T104" fmla="*/ 85 w 120"/>
                <a:gd name="T105" fmla="*/ 19 h 196"/>
                <a:gd name="T106" fmla="*/ 76 w 120"/>
                <a:gd name="T107" fmla="*/ 30 h 196"/>
                <a:gd name="T108" fmla="*/ 70 w 120"/>
                <a:gd name="T109" fmla="*/ 17 h 196"/>
                <a:gd name="T110" fmla="*/ 88 w 120"/>
                <a:gd name="T111" fmla="*/ 8 h 196"/>
                <a:gd name="T112" fmla="*/ 86 w 120"/>
                <a:gd name="T113" fmla="*/ 6 h 196"/>
                <a:gd name="T114" fmla="*/ 81 w 120"/>
                <a:gd name="T115" fmla="*/ 5 h 196"/>
                <a:gd name="T116" fmla="*/ 65 w 120"/>
                <a:gd name="T117" fmla="*/ 6 h 196"/>
                <a:gd name="T118" fmla="*/ 51 w 120"/>
                <a:gd name="T119" fmla="*/ 2 h 196"/>
                <a:gd name="T120" fmla="*/ 37 w 120"/>
                <a:gd name="T121" fmla="*/ 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0" h="196">
                  <a:moveTo>
                    <a:pt x="69" y="48"/>
                  </a:moveTo>
                  <a:lnTo>
                    <a:pt x="68" y="48"/>
                  </a:lnTo>
                  <a:lnTo>
                    <a:pt x="67" y="47"/>
                  </a:lnTo>
                  <a:lnTo>
                    <a:pt x="69" y="46"/>
                  </a:lnTo>
                  <a:lnTo>
                    <a:pt x="70" y="46"/>
                  </a:lnTo>
                  <a:lnTo>
                    <a:pt x="72" y="46"/>
                  </a:lnTo>
                  <a:lnTo>
                    <a:pt x="73" y="45"/>
                  </a:lnTo>
                  <a:lnTo>
                    <a:pt x="73" y="46"/>
                  </a:lnTo>
                  <a:lnTo>
                    <a:pt x="72" y="47"/>
                  </a:lnTo>
                  <a:lnTo>
                    <a:pt x="70" y="48"/>
                  </a:lnTo>
                  <a:lnTo>
                    <a:pt x="69" y="48"/>
                  </a:lnTo>
                  <a:close/>
                  <a:moveTo>
                    <a:pt x="75" y="45"/>
                  </a:moveTo>
                  <a:lnTo>
                    <a:pt x="73" y="45"/>
                  </a:lnTo>
                  <a:lnTo>
                    <a:pt x="73" y="44"/>
                  </a:lnTo>
                  <a:lnTo>
                    <a:pt x="74" y="44"/>
                  </a:lnTo>
                  <a:lnTo>
                    <a:pt x="75" y="43"/>
                  </a:lnTo>
                  <a:lnTo>
                    <a:pt x="76" y="43"/>
                  </a:lnTo>
                  <a:lnTo>
                    <a:pt x="76" y="43"/>
                  </a:lnTo>
                  <a:lnTo>
                    <a:pt x="76" y="44"/>
                  </a:lnTo>
                  <a:lnTo>
                    <a:pt x="75" y="45"/>
                  </a:lnTo>
                  <a:close/>
                  <a:moveTo>
                    <a:pt x="63" y="39"/>
                  </a:moveTo>
                  <a:lnTo>
                    <a:pt x="63" y="39"/>
                  </a:lnTo>
                  <a:lnTo>
                    <a:pt x="62" y="38"/>
                  </a:lnTo>
                  <a:lnTo>
                    <a:pt x="63" y="37"/>
                  </a:lnTo>
                  <a:lnTo>
                    <a:pt x="64" y="36"/>
                  </a:lnTo>
                  <a:lnTo>
                    <a:pt x="65" y="36"/>
                  </a:lnTo>
                  <a:lnTo>
                    <a:pt x="66" y="35"/>
                  </a:lnTo>
                  <a:lnTo>
                    <a:pt x="67" y="35"/>
                  </a:lnTo>
                  <a:lnTo>
                    <a:pt x="68" y="36"/>
                  </a:lnTo>
                  <a:lnTo>
                    <a:pt x="69" y="37"/>
                  </a:lnTo>
                  <a:lnTo>
                    <a:pt x="70" y="37"/>
                  </a:lnTo>
                  <a:lnTo>
                    <a:pt x="70" y="39"/>
                  </a:lnTo>
                  <a:lnTo>
                    <a:pt x="70" y="39"/>
                  </a:lnTo>
                  <a:lnTo>
                    <a:pt x="72" y="39"/>
                  </a:lnTo>
                  <a:lnTo>
                    <a:pt x="73" y="41"/>
                  </a:lnTo>
                  <a:lnTo>
                    <a:pt x="73" y="43"/>
                  </a:lnTo>
                  <a:lnTo>
                    <a:pt x="72" y="43"/>
                  </a:lnTo>
                  <a:lnTo>
                    <a:pt x="71" y="43"/>
                  </a:lnTo>
                  <a:lnTo>
                    <a:pt x="71" y="43"/>
                  </a:lnTo>
                  <a:lnTo>
                    <a:pt x="70" y="45"/>
                  </a:lnTo>
                  <a:lnTo>
                    <a:pt x="69" y="45"/>
                  </a:lnTo>
                  <a:lnTo>
                    <a:pt x="68" y="45"/>
                  </a:lnTo>
                  <a:lnTo>
                    <a:pt x="68" y="43"/>
                  </a:lnTo>
                  <a:lnTo>
                    <a:pt x="69" y="43"/>
                  </a:lnTo>
                  <a:lnTo>
                    <a:pt x="70" y="41"/>
                  </a:lnTo>
                  <a:lnTo>
                    <a:pt x="69" y="41"/>
                  </a:lnTo>
                  <a:lnTo>
                    <a:pt x="67" y="41"/>
                  </a:lnTo>
                  <a:lnTo>
                    <a:pt x="66" y="42"/>
                  </a:lnTo>
                  <a:lnTo>
                    <a:pt x="65" y="43"/>
                  </a:lnTo>
                  <a:lnTo>
                    <a:pt x="65" y="44"/>
                  </a:lnTo>
                  <a:lnTo>
                    <a:pt x="64" y="45"/>
                  </a:lnTo>
                  <a:lnTo>
                    <a:pt x="63" y="46"/>
                  </a:lnTo>
                  <a:lnTo>
                    <a:pt x="63" y="45"/>
                  </a:lnTo>
                  <a:lnTo>
                    <a:pt x="63" y="44"/>
                  </a:lnTo>
                  <a:lnTo>
                    <a:pt x="64" y="42"/>
                  </a:lnTo>
                  <a:lnTo>
                    <a:pt x="65" y="41"/>
                  </a:lnTo>
                  <a:lnTo>
                    <a:pt x="66" y="40"/>
                  </a:lnTo>
                  <a:lnTo>
                    <a:pt x="67" y="40"/>
                  </a:lnTo>
                  <a:lnTo>
                    <a:pt x="68" y="39"/>
                  </a:lnTo>
                  <a:lnTo>
                    <a:pt x="67" y="39"/>
                  </a:lnTo>
                  <a:lnTo>
                    <a:pt x="66" y="39"/>
                  </a:lnTo>
                  <a:lnTo>
                    <a:pt x="65" y="39"/>
                  </a:lnTo>
                  <a:lnTo>
                    <a:pt x="63" y="39"/>
                  </a:lnTo>
                  <a:close/>
                  <a:moveTo>
                    <a:pt x="59" y="32"/>
                  </a:moveTo>
                  <a:lnTo>
                    <a:pt x="58" y="32"/>
                  </a:lnTo>
                  <a:lnTo>
                    <a:pt x="58" y="30"/>
                  </a:lnTo>
                  <a:lnTo>
                    <a:pt x="58" y="28"/>
                  </a:lnTo>
                  <a:lnTo>
                    <a:pt x="58" y="28"/>
                  </a:lnTo>
                  <a:lnTo>
                    <a:pt x="59" y="26"/>
                  </a:lnTo>
                  <a:lnTo>
                    <a:pt x="60" y="27"/>
                  </a:lnTo>
                  <a:lnTo>
                    <a:pt x="60" y="29"/>
                  </a:lnTo>
                  <a:lnTo>
                    <a:pt x="60" y="31"/>
                  </a:lnTo>
                  <a:lnTo>
                    <a:pt x="59" y="32"/>
                  </a:lnTo>
                  <a:lnTo>
                    <a:pt x="59" y="32"/>
                  </a:lnTo>
                  <a:close/>
                  <a:moveTo>
                    <a:pt x="50" y="17"/>
                  </a:moveTo>
                  <a:lnTo>
                    <a:pt x="50" y="16"/>
                  </a:lnTo>
                  <a:lnTo>
                    <a:pt x="48" y="16"/>
                  </a:lnTo>
                  <a:lnTo>
                    <a:pt x="48" y="15"/>
                  </a:lnTo>
                  <a:lnTo>
                    <a:pt x="49" y="15"/>
                  </a:lnTo>
                  <a:lnTo>
                    <a:pt x="50" y="15"/>
                  </a:lnTo>
                  <a:lnTo>
                    <a:pt x="52" y="14"/>
                  </a:lnTo>
                  <a:lnTo>
                    <a:pt x="52" y="13"/>
                  </a:lnTo>
                  <a:lnTo>
                    <a:pt x="53" y="12"/>
                  </a:lnTo>
                  <a:lnTo>
                    <a:pt x="54" y="12"/>
                  </a:lnTo>
                  <a:lnTo>
                    <a:pt x="55" y="12"/>
                  </a:lnTo>
                  <a:lnTo>
                    <a:pt x="54" y="13"/>
                  </a:lnTo>
                  <a:lnTo>
                    <a:pt x="53" y="14"/>
                  </a:lnTo>
                  <a:lnTo>
                    <a:pt x="55" y="14"/>
                  </a:lnTo>
                  <a:lnTo>
                    <a:pt x="55" y="14"/>
                  </a:lnTo>
                  <a:lnTo>
                    <a:pt x="57" y="13"/>
                  </a:lnTo>
                  <a:lnTo>
                    <a:pt x="58" y="13"/>
                  </a:lnTo>
                  <a:lnTo>
                    <a:pt x="59" y="14"/>
                  </a:lnTo>
                  <a:lnTo>
                    <a:pt x="59" y="15"/>
                  </a:lnTo>
                  <a:lnTo>
                    <a:pt x="58" y="15"/>
                  </a:lnTo>
                  <a:lnTo>
                    <a:pt x="56" y="15"/>
                  </a:lnTo>
                  <a:lnTo>
                    <a:pt x="55" y="15"/>
                  </a:lnTo>
                  <a:lnTo>
                    <a:pt x="55" y="16"/>
                  </a:lnTo>
                  <a:lnTo>
                    <a:pt x="53" y="16"/>
                  </a:lnTo>
                  <a:lnTo>
                    <a:pt x="52" y="16"/>
                  </a:lnTo>
                  <a:lnTo>
                    <a:pt x="50" y="17"/>
                  </a:lnTo>
                  <a:close/>
                  <a:moveTo>
                    <a:pt x="52" y="7"/>
                  </a:moveTo>
                  <a:lnTo>
                    <a:pt x="53" y="7"/>
                  </a:lnTo>
                  <a:lnTo>
                    <a:pt x="55" y="7"/>
                  </a:lnTo>
                  <a:lnTo>
                    <a:pt x="55" y="8"/>
                  </a:lnTo>
                  <a:lnTo>
                    <a:pt x="54" y="9"/>
                  </a:lnTo>
                  <a:lnTo>
                    <a:pt x="52" y="9"/>
                  </a:lnTo>
                  <a:lnTo>
                    <a:pt x="51" y="11"/>
                  </a:lnTo>
                  <a:lnTo>
                    <a:pt x="50" y="11"/>
                  </a:lnTo>
                  <a:lnTo>
                    <a:pt x="50" y="10"/>
                  </a:lnTo>
                  <a:lnTo>
                    <a:pt x="49" y="9"/>
                  </a:lnTo>
                  <a:lnTo>
                    <a:pt x="49" y="8"/>
                  </a:lnTo>
                  <a:lnTo>
                    <a:pt x="48" y="8"/>
                  </a:lnTo>
                  <a:lnTo>
                    <a:pt x="48" y="7"/>
                  </a:lnTo>
                  <a:lnTo>
                    <a:pt x="50" y="7"/>
                  </a:lnTo>
                  <a:lnTo>
                    <a:pt x="52" y="7"/>
                  </a:lnTo>
                  <a:close/>
                  <a:moveTo>
                    <a:pt x="33" y="0"/>
                  </a:moveTo>
                  <a:lnTo>
                    <a:pt x="32" y="0"/>
                  </a:lnTo>
                  <a:lnTo>
                    <a:pt x="31" y="0"/>
                  </a:lnTo>
                  <a:lnTo>
                    <a:pt x="29" y="0"/>
                  </a:lnTo>
                  <a:lnTo>
                    <a:pt x="28" y="1"/>
                  </a:lnTo>
                  <a:lnTo>
                    <a:pt x="27" y="1"/>
                  </a:lnTo>
                  <a:lnTo>
                    <a:pt x="26" y="2"/>
                  </a:lnTo>
                  <a:lnTo>
                    <a:pt x="25" y="2"/>
                  </a:lnTo>
                  <a:lnTo>
                    <a:pt x="22" y="2"/>
                  </a:lnTo>
                  <a:lnTo>
                    <a:pt x="22" y="3"/>
                  </a:lnTo>
                  <a:lnTo>
                    <a:pt x="21" y="5"/>
                  </a:lnTo>
                  <a:lnTo>
                    <a:pt x="20" y="6"/>
                  </a:lnTo>
                  <a:lnTo>
                    <a:pt x="19" y="5"/>
                  </a:lnTo>
                  <a:lnTo>
                    <a:pt x="16" y="6"/>
                  </a:lnTo>
                  <a:lnTo>
                    <a:pt x="15" y="6"/>
                  </a:lnTo>
                  <a:lnTo>
                    <a:pt x="14" y="8"/>
                  </a:lnTo>
                  <a:lnTo>
                    <a:pt x="16" y="8"/>
                  </a:lnTo>
                  <a:lnTo>
                    <a:pt x="18" y="8"/>
                  </a:lnTo>
                  <a:lnTo>
                    <a:pt x="17" y="9"/>
                  </a:lnTo>
                  <a:lnTo>
                    <a:pt x="15" y="10"/>
                  </a:lnTo>
                  <a:lnTo>
                    <a:pt x="14" y="9"/>
                  </a:lnTo>
                  <a:lnTo>
                    <a:pt x="13" y="9"/>
                  </a:lnTo>
                  <a:lnTo>
                    <a:pt x="9" y="11"/>
                  </a:lnTo>
                  <a:lnTo>
                    <a:pt x="7" y="13"/>
                  </a:lnTo>
                  <a:lnTo>
                    <a:pt x="5" y="14"/>
                  </a:lnTo>
                  <a:lnTo>
                    <a:pt x="5" y="15"/>
                  </a:lnTo>
                  <a:lnTo>
                    <a:pt x="7" y="15"/>
                  </a:lnTo>
                  <a:lnTo>
                    <a:pt x="5" y="16"/>
                  </a:lnTo>
                  <a:lnTo>
                    <a:pt x="6" y="17"/>
                  </a:lnTo>
                  <a:lnTo>
                    <a:pt x="9" y="17"/>
                  </a:lnTo>
                  <a:lnTo>
                    <a:pt x="7" y="19"/>
                  </a:lnTo>
                  <a:lnTo>
                    <a:pt x="4" y="20"/>
                  </a:lnTo>
                  <a:lnTo>
                    <a:pt x="1" y="21"/>
                  </a:lnTo>
                  <a:lnTo>
                    <a:pt x="0" y="21"/>
                  </a:lnTo>
                  <a:lnTo>
                    <a:pt x="0" y="22"/>
                  </a:lnTo>
                  <a:lnTo>
                    <a:pt x="5" y="21"/>
                  </a:lnTo>
                  <a:lnTo>
                    <a:pt x="9" y="19"/>
                  </a:lnTo>
                  <a:lnTo>
                    <a:pt x="13" y="17"/>
                  </a:lnTo>
                  <a:lnTo>
                    <a:pt x="16" y="15"/>
                  </a:lnTo>
                  <a:lnTo>
                    <a:pt x="18" y="14"/>
                  </a:lnTo>
                  <a:lnTo>
                    <a:pt x="18" y="13"/>
                  </a:lnTo>
                  <a:lnTo>
                    <a:pt x="18" y="14"/>
                  </a:lnTo>
                  <a:lnTo>
                    <a:pt x="16" y="16"/>
                  </a:lnTo>
                  <a:lnTo>
                    <a:pt x="14" y="17"/>
                  </a:lnTo>
                  <a:lnTo>
                    <a:pt x="14" y="18"/>
                  </a:lnTo>
                  <a:lnTo>
                    <a:pt x="14" y="19"/>
                  </a:lnTo>
                  <a:lnTo>
                    <a:pt x="15" y="18"/>
                  </a:lnTo>
                  <a:lnTo>
                    <a:pt x="16" y="17"/>
                  </a:lnTo>
                  <a:lnTo>
                    <a:pt x="18" y="17"/>
                  </a:lnTo>
                  <a:lnTo>
                    <a:pt x="19" y="15"/>
                  </a:lnTo>
                  <a:lnTo>
                    <a:pt x="20" y="15"/>
                  </a:lnTo>
                  <a:lnTo>
                    <a:pt x="21" y="14"/>
                  </a:lnTo>
                  <a:lnTo>
                    <a:pt x="22" y="14"/>
                  </a:lnTo>
                  <a:lnTo>
                    <a:pt x="22" y="15"/>
                  </a:lnTo>
                  <a:lnTo>
                    <a:pt x="20" y="16"/>
                  </a:lnTo>
                  <a:lnTo>
                    <a:pt x="21" y="17"/>
                  </a:lnTo>
                  <a:lnTo>
                    <a:pt x="22" y="17"/>
                  </a:lnTo>
                  <a:lnTo>
                    <a:pt x="24" y="17"/>
                  </a:lnTo>
                  <a:lnTo>
                    <a:pt x="25" y="17"/>
                  </a:lnTo>
                  <a:lnTo>
                    <a:pt x="25" y="17"/>
                  </a:lnTo>
                  <a:lnTo>
                    <a:pt x="25" y="19"/>
                  </a:lnTo>
                  <a:lnTo>
                    <a:pt x="25" y="19"/>
                  </a:lnTo>
                  <a:lnTo>
                    <a:pt x="25" y="20"/>
                  </a:lnTo>
                  <a:lnTo>
                    <a:pt x="26" y="20"/>
                  </a:lnTo>
                  <a:lnTo>
                    <a:pt x="27" y="19"/>
                  </a:lnTo>
                  <a:lnTo>
                    <a:pt x="27" y="18"/>
                  </a:lnTo>
                  <a:lnTo>
                    <a:pt x="27" y="18"/>
                  </a:lnTo>
                  <a:lnTo>
                    <a:pt x="28" y="20"/>
                  </a:lnTo>
                  <a:lnTo>
                    <a:pt x="27" y="21"/>
                  </a:lnTo>
                  <a:lnTo>
                    <a:pt x="27" y="22"/>
                  </a:lnTo>
                  <a:lnTo>
                    <a:pt x="27" y="24"/>
                  </a:lnTo>
                  <a:lnTo>
                    <a:pt x="27" y="25"/>
                  </a:lnTo>
                  <a:lnTo>
                    <a:pt x="26" y="26"/>
                  </a:lnTo>
                  <a:lnTo>
                    <a:pt x="26" y="26"/>
                  </a:lnTo>
                  <a:lnTo>
                    <a:pt x="27" y="28"/>
                  </a:lnTo>
                  <a:lnTo>
                    <a:pt x="27" y="28"/>
                  </a:lnTo>
                  <a:lnTo>
                    <a:pt x="27" y="30"/>
                  </a:lnTo>
                  <a:lnTo>
                    <a:pt x="27" y="30"/>
                  </a:lnTo>
                  <a:lnTo>
                    <a:pt x="27" y="32"/>
                  </a:lnTo>
                  <a:lnTo>
                    <a:pt x="27" y="33"/>
                  </a:lnTo>
                  <a:lnTo>
                    <a:pt x="28" y="35"/>
                  </a:lnTo>
                  <a:lnTo>
                    <a:pt x="27" y="37"/>
                  </a:lnTo>
                  <a:lnTo>
                    <a:pt x="27" y="38"/>
                  </a:lnTo>
                  <a:lnTo>
                    <a:pt x="27" y="38"/>
                  </a:lnTo>
                  <a:lnTo>
                    <a:pt x="26" y="37"/>
                  </a:lnTo>
                  <a:lnTo>
                    <a:pt x="25" y="36"/>
                  </a:lnTo>
                  <a:lnTo>
                    <a:pt x="25" y="37"/>
                  </a:lnTo>
                  <a:lnTo>
                    <a:pt x="25" y="38"/>
                  </a:lnTo>
                  <a:lnTo>
                    <a:pt x="24" y="40"/>
                  </a:lnTo>
                  <a:lnTo>
                    <a:pt x="23" y="41"/>
                  </a:lnTo>
                  <a:lnTo>
                    <a:pt x="22" y="42"/>
                  </a:lnTo>
                  <a:lnTo>
                    <a:pt x="22" y="43"/>
                  </a:lnTo>
                  <a:lnTo>
                    <a:pt x="21" y="45"/>
                  </a:lnTo>
                  <a:lnTo>
                    <a:pt x="20" y="46"/>
                  </a:lnTo>
                  <a:lnTo>
                    <a:pt x="20" y="47"/>
                  </a:lnTo>
                  <a:lnTo>
                    <a:pt x="19" y="48"/>
                  </a:lnTo>
                  <a:lnTo>
                    <a:pt x="19" y="49"/>
                  </a:lnTo>
                  <a:lnTo>
                    <a:pt x="19" y="50"/>
                  </a:lnTo>
                  <a:lnTo>
                    <a:pt x="19" y="52"/>
                  </a:lnTo>
                  <a:lnTo>
                    <a:pt x="20" y="53"/>
                  </a:lnTo>
                  <a:lnTo>
                    <a:pt x="20" y="54"/>
                  </a:lnTo>
                  <a:lnTo>
                    <a:pt x="20" y="56"/>
                  </a:lnTo>
                  <a:lnTo>
                    <a:pt x="22" y="59"/>
                  </a:lnTo>
                  <a:lnTo>
                    <a:pt x="22" y="59"/>
                  </a:lnTo>
                  <a:lnTo>
                    <a:pt x="23" y="61"/>
                  </a:lnTo>
                  <a:lnTo>
                    <a:pt x="23" y="62"/>
                  </a:lnTo>
                  <a:lnTo>
                    <a:pt x="23" y="63"/>
                  </a:lnTo>
                  <a:lnTo>
                    <a:pt x="23" y="64"/>
                  </a:lnTo>
                  <a:lnTo>
                    <a:pt x="25" y="65"/>
                  </a:lnTo>
                  <a:lnTo>
                    <a:pt x="25" y="66"/>
                  </a:lnTo>
                  <a:lnTo>
                    <a:pt x="25" y="67"/>
                  </a:lnTo>
                  <a:lnTo>
                    <a:pt x="24" y="67"/>
                  </a:lnTo>
                  <a:lnTo>
                    <a:pt x="24" y="68"/>
                  </a:lnTo>
                  <a:lnTo>
                    <a:pt x="25" y="69"/>
                  </a:lnTo>
                  <a:lnTo>
                    <a:pt x="26" y="69"/>
                  </a:lnTo>
                  <a:lnTo>
                    <a:pt x="27" y="71"/>
                  </a:lnTo>
                  <a:lnTo>
                    <a:pt x="27" y="72"/>
                  </a:lnTo>
                  <a:lnTo>
                    <a:pt x="27" y="73"/>
                  </a:lnTo>
                  <a:lnTo>
                    <a:pt x="27" y="74"/>
                  </a:lnTo>
                  <a:lnTo>
                    <a:pt x="28" y="75"/>
                  </a:lnTo>
                  <a:lnTo>
                    <a:pt x="29" y="75"/>
                  </a:lnTo>
                  <a:lnTo>
                    <a:pt x="29" y="75"/>
                  </a:lnTo>
                  <a:lnTo>
                    <a:pt x="29" y="73"/>
                  </a:lnTo>
                  <a:lnTo>
                    <a:pt x="28" y="72"/>
                  </a:lnTo>
                  <a:lnTo>
                    <a:pt x="27" y="69"/>
                  </a:lnTo>
                  <a:lnTo>
                    <a:pt x="27" y="68"/>
                  </a:lnTo>
                  <a:lnTo>
                    <a:pt x="27" y="67"/>
                  </a:lnTo>
                  <a:lnTo>
                    <a:pt x="26" y="65"/>
                  </a:lnTo>
                  <a:lnTo>
                    <a:pt x="26" y="65"/>
                  </a:lnTo>
                  <a:lnTo>
                    <a:pt x="26" y="63"/>
                  </a:lnTo>
                  <a:lnTo>
                    <a:pt x="27" y="63"/>
                  </a:lnTo>
                  <a:lnTo>
                    <a:pt x="27" y="63"/>
                  </a:lnTo>
                  <a:lnTo>
                    <a:pt x="27" y="65"/>
                  </a:lnTo>
                  <a:lnTo>
                    <a:pt x="28" y="67"/>
                  </a:lnTo>
                  <a:lnTo>
                    <a:pt x="28" y="67"/>
                  </a:lnTo>
                  <a:lnTo>
                    <a:pt x="29" y="68"/>
                  </a:lnTo>
                  <a:lnTo>
                    <a:pt x="29" y="69"/>
                  </a:lnTo>
                  <a:lnTo>
                    <a:pt x="29" y="69"/>
                  </a:lnTo>
                  <a:lnTo>
                    <a:pt x="29" y="70"/>
                  </a:lnTo>
                  <a:lnTo>
                    <a:pt x="30" y="71"/>
                  </a:lnTo>
                  <a:lnTo>
                    <a:pt x="30" y="72"/>
                  </a:lnTo>
                  <a:lnTo>
                    <a:pt x="30" y="72"/>
                  </a:lnTo>
                  <a:lnTo>
                    <a:pt x="31" y="72"/>
                  </a:lnTo>
                  <a:lnTo>
                    <a:pt x="31" y="73"/>
                  </a:lnTo>
                  <a:lnTo>
                    <a:pt x="31" y="74"/>
                  </a:lnTo>
                  <a:lnTo>
                    <a:pt x="32" y="76"/>
                  </a:lnTo>
                  <a:lnTo>
                    <a:pt x="33" y="77"/>
                  </a:lnTo>
                  <a:lnTo>
                    <a:pt x="33" y="78"/>
                  </a:lnTo>
                  <a:lnTo>
                    <a:pt x="32" y="79"/>
                  </a:lnTo>
                  <a:lnTo>
                    <a:pt x="32" y="80"/>
                  </a:lnTo>
                  <a:lnTo>
                    <a:pt x="32" y="81"/>
                  </a:lnTo>
                  <a:lnTo>
                    <a:pt x="33" y="82"/>
                  </a:lnTo>
                  <a:lnTo>
                    <a:pt x="35" y="83"/>
                  </a:lnTo>
                  <a:lnTo>
                    <a:pt x="35" y="85"/>
                  </a:lnTo>
                  <a:lnTo>
                    <a:pt x="37" y="85"/>
                  </a:lnTo>
                  <a:lnTo>
                    <a:pt x="38" y="85"/>
                  </a:lnTo>
                  <a:lnTo>
                    <a:pt x="39" y="86"/>
                  </a:lnTo>
                  <a:lnTo>
                    <a:pt x="40" y="86"/>
                  </a:lnTo>
                  <a:lnTo>
                    <a:pt x="42" y="87"/>
                  </a:lnTo>
                  <a:lnTo>
                    <a:pt x="43" y="87"/>
                  </a:lnTo>
                  <a:lnTo>
                    <a:pt x="44" y="87"/>
                  </a:lnTo>
                  <a:lnTo>
                    <a:pt x="46" y="87"/>
                  </a:lnTo>
                  <a:lnTo>
                    <a:pt x="46" y="88"/>
                  </a:lnTo>
                  <a:lnTo>
                    <a:pt x="47" y="89"/>
                  </a:lnTo>
                  <a:lnTo>
                    <a:pt x="48" y="90"/>
                  </a:lnTo>
                  <a:lnTo>
                    <a:pt x="50" y="91"/>
                  </a:lnTo>
                  <a:lnTo>
                    <a:pt x="51" y="91"/>
                  </a:lnTo>
                  <a:lnTo>
                    <a:pt x="52" y="91"/>
                  </a:lnTo>
                  <a:lnTo>
                    <a:pt x="52" y="91"/>
                  </a:lnTo>
                  <a:lnTo>
                    <a:pt x="52" y="92"/>
                  </a:lnTo>
                  <a:lnTo>
                    <a:pt x="53" y="93"/>
                  </a:lnTo>
                  <a:lnTo>
                    <a:pt x="55" y="95"/>
                  </a:lnTo>
                  <a:lnTo>
                    <a:pt x="55" y="96"/>
                  </a:lnTo>
                  <a:lnTo>
                    <a:pt x="55" y="97"/>
                  </a:lnTo>
                  <a:lnTo>
                    <a:pt x="56" y="96"/>
                  </a:lnTo>
                  <a:lnTo>
                    <a:pt x="57" y="97"/>
                  </a:lnTo>
                  <a:lnTo>
                    <a:pt x="57" y="98"/>
                  </a:lnTo>
                  <a:lnTo>
                    <a:pt x="58" y="99"/>
                  </a:lnTo>
                  <a:lnTo>
                    <a:pt x="59" y="99"/>
                  </a:lnTo>
                  <a:lnTo>
                    <a:pt x="60" y="100"/>
                  </a:lnTo>
                  <a:lnTo>
                    <a:pt x="61" y="100"/>
                  </a:lnTo>
                  <a:lnTo>
                    <a:pt x="61" y="98"/>
                  </a:lnTo>
                  <a:lnTo>
                    <a:pt x="63" y="98"/>
                  </a:lnTo>
                  <a:lnTo>
                    <a:pt x="63" y="98"/>
                  </a:lnTo>
                  <a:lnTo>
                    <a:pt x="63" y="99"/>
                  </a:lnTo>
                  <a:lnTo>
                    <a:pt x="64" y="100"/>
                  </a:lnTo>
                  <a:lnTo>
                    <a:pt x="65" y="101"/>
                  </a:lnTo>
                  <a:lnTo>
                    <a:pt x="65" y="102"/>
                  </a:lnTo>
                  <a:lnTo>
                    <a:pt x="65" y="104"/>
                  </a:lnTo>
                  <a:lnTo>
                    <a:pt x="65" y="105"/>
                  </a:lnTo>
                  <a:lnTo>
                    <a:pt x="64" y="107"/>
                  </a:lnTo>
                  <a:lnTo>
                    <a:pt x="63" y="107"/>
                  </a:lnTo>
                  <a:lnTo>
                    <a:pt x="62" y="109"/>
                  </a:lnTo>
                  <a:lnTo>
                    <a:pt x="61" y="110"/>
                  </a:lnTo>
                  <a:lnTo>
                    <a:pt x="61" y="111"/>
                  </a:lnTo>
                  <a:lnTo>
                    <a:pt x="61" y="112"/>
                  </a:lnTo>
                  <a:lnTo>
                    <a:pt x="60" y="113"/>
                  </a:lnTo>
                  <a:lnTo>
                    <a:pt x="60" y="114"/>
                  </a:lnTo>
                  <a:lnTo>
                    <a:pt x="61" y="115"/>
                  </a:lnTo>
                  <a:lnTo>
                    <a:pt x="61" y="115"/>
                  </a:lnTo>
                  <a:lnTo>
                    <a:pt x="61" y="115"/>
                  </a:lnTo>
                  <a:lnTo>
                    <a:pt x="61" y="115"/>
                  </a:lnTo>
                  <a:lnTo>
                    <a:pt x="60" y="116"/>
                  </a:lnTo>
                  <a:lnTo>
                    <a:pt x="60" y="118"/>
                  </a:lnTo>
                  <a:lnTo>
                    <a:pt x="61" y="120"/>
                  </a:lnTo>
                  <a:lnTo>
                    <a:pt x="61" y="121"/>
                  </a:lnTo>
                  <a:lnTo>
                    <a:pt x="62" y="122"/>
                  </a:lnTo>
                  <a:lnTo>
                    <a:pt x="62" y="124"/>
                  </a:lnTo>
                  <a:lnTo>
                    <a:pt x="63" y="125"/>
                  </a:lnTo>
                  <a:lnTo>
                    <a:pt x="64" y="126"/>
                  </a:lnTo>
                  <a:lnTo>
                    <a:pt x="65" y="127"/>
                  </a:lnTo>
                  <a:lnTo>
                    <a:pt x="65" y="128"/>
                  </a:lnTo>
                  <a:lnTo>
                    <a:pt x="65" y="129"/>
                  </a:lnTo>
                  <a:lnTo>
                    <a:pt x="65" y="131"/>
                  </a:lnTo>
                  <a:lnTo>
                    <a:pt x="65" y="131"/>
                  </a:lnTo>
                  <a:lnTo>
                    <a:pt x="67" y="133"/>
                  </a:lnTo>
                  <a:lnTo>
                    <a:pt x="69" y="134"/>
                  </a:lnTo>
                  <a:lnTo>
                    <a:pt x="70" y="135"/>
                  </a:lnTo>
                  <a:lnTo>
                    <a:pt x="72" y="135"/>
                  </a:lnTo>
                  <a:lnTo>
                    <a:pt x="72" y="137"/>
                  </a:lnTo>
                  <a:lnTo>
                    <a:pt x="73" y="138"/>
                  </a:lnTo>
                  <a:lnTo>
                    <a:pt x="74" y="139"/>
                  </a:lnTo>
                  <a:lnTo>
                    <a:pt x="74" y="142"/>
                  </a:lnTo>
                  <a:lnTo>
                    <a:pt x="75" y="145"/>
                  </a:lnTo>
                  <a:lnTo>
                    <a:pt x="75" y="147"/>
                  </a:lnTo>
                  <a:lnTo>
                    <a:pt x="76" y="148"/>
                  </a:lnTo>
                  <a:lnTo>
                    <a:pt x="76" y="149"/>
                  </a:lnTo>
                  <a:lnTo>
                    <a:pt x="75" y="150"/>
                  </a:lnTo>
                  <a:lnTo>
                    <a:pt x="76" y="151"/>
                  </a:lnTo>
                  <a:lnTo>
                    <a:pt x="75" y="153"/>
                  </a:lnTo>
                  <a:lnTo>
                    <a:pt x="74" y="155"/>
                  </a:lnTo>
                  <a:lnTo>
                    <a:pt x="75" y="155"/>
                  </a:lnTo>
                  <a:lnTo>
                    <a:pt x="76" y="156"/>
                  </a:lnTo>
                  <a:lnTo>
                    <a:pt x="75" y="157"/>
                  </a:lnTo>
                  <a:lnTo>
                    <a:pt x="75" y="157"/>
                  </a:lnTo>
                  <a:lnTo>
                    <a:pt x="76" y="159"/>
                  </a:lnTo>
                  <a:lnTo>
                    <a:pt x="76" y="160"/>
                  </a:lnTo>
                  <a:lnTo>
                    <a:pt x="76" y="162"/>
                  </a:lnTo>
                  <a:lnTo>
                    <a:pt x="76" y="163"/>
                  </a:lnTo>
                  <a:lnTo>
                    <a:pt x="76" y="166"/>
                  </a:lnTo>
                  <a:lnTo>
                    <a:pt x="76" y="166"/>
                  </a:lnTo>
                  <a:lnTo>
                    <a:pt x="75" y="167"/>
                  </a:lnTo>
                  <a:lnTo>
                    <a:pt x="76" y="168"/>
                  </a:lnTo>
                  <a:lnTo>
                    <a:pt x="76" y="170"/>
                  </a:lnTo>
                  <a:lnTo>
                    <a:pt x="76" y="170"/>
                  </a:lnTo>
                  <a:lnTo>
                    <a:pt x="76" y="172"/>
                  </a:lnTo>
                  <a:lnTo>
                    <a:pt x="77" y="173"/>
                  </a:lnTo>
                  <a:lnTo>
                    <a:pt x="78" y="174"/>
                  </a:lnTo>
                  <a:lnTo>
                    <a:pt x="78" y="175"/>
                  </a:lnTo>
                  <a:lnTo>
                    <a:pt x="78" y="174"/>
                  </a:lnTo>
                  <a:lnTo>
                    <a:pt x="79" y="174"/>
                  </a:lnTo>
                  <a:lnTo>
                    <a:pt x="79" y="176"/>
                  </a:lnTo>
                  <a:lnTo>
                    <a:pt x="78" y="177"/>
                  </a:lnTo>
                  <a:lnTo>
                    <a:pt x="79" y="178"/>
                  </a:lnTo>
                  <a:lnTo>
                    <a:pt x="79" y="179"/>
                  </a:lnTo>
                  <a:lnTo>
                    <a:pt x="79" y="181"/>
                  </a:lnTo>
                  <a:lnTo>
                    <a:pt x="78" y="181"/>
                  </a:lnTo>
                  <a:lnTo>
                    <a:pt x="77" y="181"/>
                  </a:lnTo>
                  <a:lnTo>
                    <a:pt x="77" y="183"/>
                  </a:lnTo>
                  <a:lnTo>
                    <a:pt x="79" y="183"/>
                  </a:lnTo>
                  <a:lnTo>
                    <a:pt x="79" y="183"/>
                  </a:lnTo>
                  <a:lnTo>
                    <a:pt x="79" y="184"/>
                  </a:lnTo>
                  <a:lnTo>
                    <a:pt x="79" y="185"/>
                  </a:lnTo>
                  <a:lnTo>
                    <a:pt x="80" y="185"/>
                  </a:lnTo>
                  <a:lnTo>
                    <a:pt x="80" y="185"/>
                  </a:lnTo>
                  <a:lnTo>
                    <a:pt x="80" y="187"/>
                  </a:lnTo>
                  <a:lnTo>
                    <a:pt x="80" y="189"/>
                  </a:lnTo>
                  <a:lnTo>
                    <a:pt x="80" y="189"/>
                  </a:lnTo>
                  <a:lnTo>
                    <a:pt x="82" y="190"/>
                  </a:lnTo>
                  <a:lnTo>
                    <a:pt x="82" y="190"/>
                  </a:lnTo>
                  <a:lnTo>
                    <a:pt x="84" y="190"/>
                  </a:lnTo>
                  <a:lnTo>
                    <a:pt x="85" y="191"/>
                  </a:lnTo>
                  <a:lnTo>
                    <a:pt x="85" y="192"/>
                  </a:lnTo>
                  <a:lnTo>
                    <a:pt x="85" y="192"/>
                  </a:lnTo>
                  <a:lnTo>
                    <a:pt x="86" y="192"/>
                  </a:lnTo>
                  <a:lnTo>
                    <a:pt x="86" y="192"/>
                  </a:lnTo>
                  <a:lnTo>
                    <a:pt x="85" y="193"/>
                  </a:lnTo>
                  <a:lnTo>
                    <a:pt x="86" y="193"/>
                  </a:lnTo>
                  <a:lnTo>
                    <a:pt x="87" y="193"/>
                  </a:lnTo>
                  <a:lnTo>
                    <a:pt x="87" y="192"/>
                  </a:lnTo>
                  <a:lnTo>
                    <a:pt x="88" y="193"/>
                  </a:lnTo>
                  <a:lnTo>
                    <a:pt x="88" y="194"/>
                  </a:lnTo>
                  <a:lnTo>
                    <a:pt x="87" y="194"/>
                  </a:lnTo>
                  <a:lnTo>
                    <a:pt x="86" y="194"/>
                  </a:lnTo>
                  <a:lnTo>
                    <a:pt x="86" y="195"/>
                  </a:lnTo>
                  <a:lnTo>
                    <a:pt x="87" y="195"/>
                  </a:lnTo>
                  <a:lnTo>
                    <a:pt x="89" y="195"/>
                  </a:lnTo>
                  <a:lnTo>
                    <a:pt x="91" y="195"/>
                  </a:lnTo>
                  <a:lnTo>
                    <a:pt x="93" y="196"/>
                  </a:lnTo>
                  <a:lnTo>
                    <a:pt x="94" y="196"/>
                  </a:lnTo>
                  <a:lnTo>
                    <a:pt x="95" y="196"/>
                  </a:lnTo>
                  <a:lnTo>
                    <a:pt x="96" y="196"/>
                  </a:lnTo>
                  <a:lnTo>
                    <a:pt x="96" y="195"/>
                  </a:lnTo>
                  <a:lnTo>
                    <a:pt x="95" y="195"/>
                  </a:lnTo>
                  <a:lnTo>
                    <a:pt x="94" y="194"/>
                  </a:lnTo>
                  <a:lnTo>
                    <a:pt x="93" y="194"/>
                  </a:lnTo>
                  <a:lnTo>
                    <a:pt x="92" y="194"/>
                  </a:lnTo>
                  <a:lnTo>
                    <a:pt x="91" y="194"/>
                  </a:lnTo>
                  <a:lnTo>
                    <a:pt x="90" y="193"/>
                  </a:lnTo>
                  <a:lnTo>
                    <a:pt x="89" y="192"/>
                  </a:lnTo>
                  <a:lnTo>
                    <a:pt x="89" y="191"/>
                  </a:lnTo>
                  <a:lnTo>
                    <a:pt x="89" y="191"/>
                  </a:lnTo>
                  <a:lnTo>
                    <a:pt x="89" y="190"/>
                  </a:lnTo>
                  <a:lnTo>
                    <a:pt x="88" y="189"/>
                  </a:lnTo>
                  <a:lnTo>
                    <a:pt x="88" y="188"/>
                  </a:lnTo>
                  <a:lnTo>
                    <a:pt x="89" y="187"/>
                  </a:lnTo>
                  <a:lnTo>
                    <a:pt x="89" y="185"/>
                  </a:lnTo>
                  <a:lnTo>
                    <a:pt x="89" y="185"/>
                  </a:lnTo>
                  <a:lnTo>
                    <a:pt x="90" y="184"/>
                  </a:lnTo>
                  <a:lnTo>
                    <a:pt x="90" y="183"/>
                  </a:lnTo>
                  <a:lnTo>
                    <a:pt x="89" y="183"/>
                  </a:lnTo>
                  <a:lnTo>
                    <a:pt x="88" y="183"/>
                  </a:lnTo>
                  <a:lnTo>
                    <a:pt x="87" y="181"/>
                  </a:lnTo>
                  <a:lnTo>
                    <a:pt x="87" y="180"/>
                  </a:lnTo>
                  <a:lnTo>
                    <a:pt x="89" y="179"/>
                  </a:lnTo>
                  <a:lnTo>
                    <a:pt x="89" y="176"/>
                  </a:lnTo>
                  <a:lnTo>
                    <a:pt x="89" y="176"/>
                  </a:lnTo>
                  <a:lnTo>
                    <a:pt x="88" y="176"/>
                  </a:lnTo>
                  <a:lnTo>
                    <a:pt x="87" y="174"/>
                  </a:lnTo>
                  <a:lnTo>
                    <a:pt x="87" y="174"/>
                  </a:lnTo>
                  <a:lnTo>
                    <a:pt x="87" y="173"/>
                  </a:lnTo>
                  <a:lnTo>
                    <a:pt x="87" y="172"/>
                  </a:lnTo>
                  <a:lnTo>
                    <a:pt x="87" y="172"/>
                  </a:lnTo>
                  <a:lnTo>
                    <a:pt x="88" y="173"/>
                  </a:lnTo>
                  <a:lnTo>
                    <a:pt x="89" y="174"/>
                  </a:lnTo>
                  <a:lnTo>
                    <a:pt x="89" y="173"/>
                  </a:lnTo>
                  <a:lnTo>
                    <a:pt x="90" y="172"/>
                  </a:lnTo>
                  <a:lnTo>
                    <a:pt x="89" y="171"/>
                  </a:lnTo>
                  <a:lnTo>
                    <a:pt x="90" y="170"/>
                  </a:lnTo>
                  <a:lnTo>
                    <a:pt x="90" y="169"/>
                  </a:lnTo>
                  <a:lnTo>
                    <a:pt x="91" y="170"/>
                  </a:lnTo>
                  <a:lnTo>
                    <a:pt x="92" y="170"/>
                  </a:lnTo>
                  <a:lnTo>
                    <a:pt x="93" y="169"/>
                  </a:lnTo>
                  <a:lnTo>
                    <a:pt x="94" y="169"/>
                  </a:lnTo>
                  <a:lnTo>
                    <a:pt x="95" y="168"/>
                  </a:lnTo>
                  <a:lnTo>
                    <a:pt x="95" y="166"/>
                  </a:lnTo>
                  <a:lnTo>
                    <a:pt x="95" y="165"/>
                  </a:lnTo>
                  <a:lnTo>
                    <a:pt x="95" y="164"/>
                  </a:lnTo>
                  <a:lnTo>
                    <a:pt x="93" y="163"/>
                  </a:lnTo>
                  <a:lnTo>
                    <a:pt x="92" y="163"/>
                  </a:lnTo>
                  <a:lnTo>
                    <a:pt x="91" y="161"/>
                  </a:lnTo>
                  <a:lnTo>
                    <a:pt x="91" y="160"/>
                  </a:lnTo>
                  <a:lnTo>
                    <a:pt x="92" y="160"/>
                  </a:lnTo>
                  <a:lnTo>
                    <a:pt x="93" y="161"/>
                  </a:lnTo>
                  <a:lnTo>
                    <a:pt x="93" y="162"/>
                  </a:lnTo>
                  <a:lnTo>
                    <a:pt x="96" y="163"/>
                  </a:lnTo>
                  <a:lnTo>
                    <a:pt x="97" y="162"/>
                  </a:lnTo>
                  <a:lnTo>
                    <a:pt x="99" y="161"/>
                  </a:lnTo>
                  <a:lnTo>
                    <a:pt x="99" y="159"/>
                  </a:lnTo>
                  <a:lnTo>
                    <a:pt x="99" y="157"/>
                  </a:lnTo>
                  <a:lnTo>
                    <a:pt x="99" y="157"/>
                  </a:lnTo>
                  <a:lnTo>
                    <a:pt x="100" y="157"/>
                  </a:lnTo>
                  <a:lnTo>
                    <a:pt x="100" y="157"/>
                  </a:lnTo>
                  <a:lnTo>
                    <a:pt x="100" y="158"/>
                  </a:lnTo>
                  <a:lnTo>
                    <a:pt x="100" y="158"/>
                  </a:lnTo>
                  <a:lnTo>
                    <a:pt x="101" y="157"/>
                  </a:lnTo>
                  <a:lnTo>
                    <a:pt x="102" y="155"/>
                  </a:lnTo>
                  <a:lnTo>
                    <a:pt x="103" y="153"/>
                  </a:lnTo>
                  <a:lnTo>
                    <a:pt x="103" y="152"/>
                  </a:lnTo>
                  <a:lnTo>
                    <a:pt x="103" y="150"/>
                  </a:lnTo>
                  <a:lnTo>
                    <a:pt x="103" y="148"/>
                  </a:lnTo>
                  <a:lnTo>
                    <a:pt x="104" y="148"/>
                  </a:lnTo>
                  <a:lnTo>
                    <a:pt x="106" y="146"/>
                  </a:lnTo>
                  <a:lnTo>
                    <a:pt x="108" y="146"/>
                  </a:lnTo>
                  <a:lnTo>
                    <a:pt x="111" y="144"/>
                  </a:lnTo>
                  <a:lnTo>
                    <a:pt x="112" y="142"/>
                  </a:lnTo>
                  <a:lnTo>
                    <a:pt x="113" y="140"/>
                  </a:lnTo>
                  <a:lnTo>
                    <a:pt x="114" y="139"/>
                  </a:lnTo>
                  <a:lnTo>
                    <a:pt x="114" y="136"/>
                  </a:lnTo>
                  <a:lnTo>
                    <a:pt x="115" y="136"/>
                  </a:lnTo>
                  <a:lnTo>
                    <a:pt x="114" y="135"/>
                  </a:lnTo>
                  <a:lnTo>
                    <a:pt x="114" y="134"/>
                  </a:lnTo>
                  <a:lnTo>
                    <a:pt x="115" y="133"/>
                  </a:lnTo>
                  <a:lnTo>
                    <a:pt x="115" y="132"/>
                  </a:lnTo>
                  <a:lnTo>
                    <a:pt x="114" y="131"/>
                  </a:lnTo>
                  <a:lnTo>
                    <a:pt x="115" y="129"/>
                  </a:lnTo>
                  <a:lnTo>
                    <a:pt x="117" y="128"/>
                  </a:lnTo>
                  <a:lnTo>
                    <a:pt x="118" y="125"/>
                  </a:lnTo>
                  <a:lnTo>
                    <a:pt x="119" y="124"/>
                  </a:lnTo>
                  <a:lnTo>
                    <a:pt x="120" y="122"/>
                  </a:lnTo>
                  <a:lnTo>
                    <a:pt x="120" y="122"/>
                  </a:lnTo>
                  <a:lnTo>
                    <a:pt x="119" y="121"/>
                  </a:lnTo>
                  <a:lnTo>
                    <a:pt x="119" y="120"/>
                  </a:lnTo>
                  <a:lnTo>
                    <a:pt x="119" y="118"/>
                  </a:lnTo>
                  <a:lnTo>
                    <a:pt x="117" y="118"/>
                  </a:lnTo>
                  <a:lnTo>
                    <a:pt x="116" y="118"/>
                  </a:lnTo>
                  <a:lnTo>
                    <a:pt x="114" y="116"/>
                  </a:lnTo>
                  <a:lnTo>
                    <a:pt x="112" y="115"/>
                  </a:lnTo>
                  <a:lnTo>
                    <a:pt x="110" y="115"/>
                  </a:lnTo>
                  <a:lnTo>
                    <a:pt x="108" y="114"/>
                  </a:lnTo>
                  <a:lnTo>
                    <a:pt x="107" y="114"/>
                  </a:lnTo>
                  <a:lnTo>
                    <a:pt x="106" y="115"/>
                  </a:lnTo>
                  <a:lnTo>
                    <a:pt x="106" y="115"/>
                  </a:lnTo>
                  <a:lnTo>
                    <a:pt x="106" y="113"/>
                  </a:lnTo>
                  <a:lnTo>
                    <a:pt x="106" y="113"/>
                  </a:lnTo>
                  <a:lnTo>
                    <a:pt x="104" y="112"/>
                  </a:lnTo>
                  <a:lnTo>
                    <a:pt x="103" y="112"/>
                  </a:lnTo>
                  <a:lnTo>
                    <a:pt x="102" y="111"/>
                  </a:lnTo>
                  <a:lnTo>
                    <a:pt x="101" y="112"/>
                  </a:lnTo>
                  <a:lnTo>
                    <a:pt x="100" y="113"/>
                  </a:lnTo>
                  <a:lnTo>
                    <a:pt x="100" y="114"/>
                  </a:lnTo>
                  <a:lnTo>
                    <a:pt x="98" y="114"/>
                  </a:lnTo>
                  <a:lnTo>
                    <a:pt x="98" y="113"/>
                  </a:lnTo>
                  <a:lnTo>
                    <a:pt x="99" y="112"/>
                  </a:lnTo>
                  <a:lnTo>
                    <a:pt x="100" y="112"/>
                  </a:lnTo>
                  <a:lnTo>
                    <a:pt x="100" y="111"/>
                  </a:lnTo>
                  <a:lnTo>
                    <a:pt x="99" y="111"/>
                  </a:lnTo>
                  <a:lnTo>
                    <a:pt x="97" y="111"/>
                  </a:lnTo>
                  <a:lnTo>
                    <a:pt x="97" y="112"/>
                  </a:lnTo>
                  <a:lnTo>
                    <a:pt x="97" y="111"/>
                  </a:lnTo>
                  <a:lnTo>
                    <a:pt x="97" y="111"/>
                  </a:lnTo>
                  <a:lnTo>
                    <a:pt x="98" y="110"/>
                  </a:lnTo>
                  <a:lnTo>
                    <a:pt x="99" y="109"/>
                  </a:lnTo>
                  <a:lnTo>
                    <a:pt x="98" y="107"/>
                  </a:lnTo>
                  <a:lnTo>
                    <a:pt x="97" y="106"/>
                  </a:lnTo>
                  <a:lnTo>
                    <a:pt x="97" y="104"/>
                  </a:lnTo>
                  <a:lnTo>
                    <a:pt x="96" y="104"/>
                  </a:lnTo>
                  <a:lnTo>
                    <a:pt x="95" y="104"/>
                  </a:lnTo>
                  <a:lnTo>
                    <a:pt x="95" y="103"/>
                  </a:lnTo>
                  <a:lnTo>
                    <a:pt x="93" y="102"/>
                  </a:lnTo>
                  <a:lnTo>
                    <a:pt x="92" y="102"/>
                  </a:lnTo>
                  <a:lnTo>
                    <a:pt x="91" y="102"/>
                  </a:lnTo>
                  <a:lnTo>
                    <a:pt x="89" y="102"/>
                  </a:lnTo>
                  <a:lnTo>
                    <a:pt x="88" y="102"/>
                  </a:lnTo>
                  <a:lnTo>
                    <a:pt x="87" y="100"/>
                  </a:lnTo>
                  <a:lnTo>
                    <a:pt x="87" y="98"/>
                  </a:lnTo>
                  <a:lnTo>
                    <a:pt x="86" y="97"/>
                  </a:lnTo>
                  <a:lnTo>
                    <a:pt x="85" y="96"/>
                  </a:lnTo>
                  <a:lnTo>
                    <a:pt x="84" y="96"/>
                  </a:lnTo>
                  <a:lnTo>
                    <a:pt x="83" y="95"/>
                  </a:lnTo>
                  <a:lnTo>
                    <a:pt x="82" y="95"/>
                  </a:lnTo>
                  <a:lnTo>
                    <a:pt x="81" y="96"/>
                  </a:lnTo>
                  <a:lnTo>
                    <a:pt x="79" y="96"/>
                  </a:lnTo>
                  <a:lnTo>
                    <a:pt x="79" y="96"/>
                  </a:lnTo>
                  <a:lnTo>
                    <a:pt x="78" y="95"/>
                  </a:lnTo>
                  <a:lnTo>
                    <a:pt x="76" y="94"/>
                  </a:lnTo>
                  <a:lnTo>
                    <a:pt x="76" y="94"/>
                  </a:lnTo>
                  <a:lnTo>
                    <a:pt x="75" y="93"/>
                  </a:lnTo>
                  <a:lnTo>
                    <a:pt x="74" y="93"/>
                  </a:lnTo>
                  <a:lnTo>
                    <a:pt x="74" y="94"/>
                  </a:lnTo>
                  <a:lnTo>
                    <a:pt x="73" y="95"/>
                  </a:lnTo>
                  <a:lnTo>
                    <a:pt x="73" y="96"/>
                  </a:lnTo>
                  <a:lnTo>
                    <a:pt x="73" y="98"/>
                  </a:lnTo>
                  <a:lnTo>
                    <a:pt x="72" y="98"/>
                  </a:lnTo>
                  <a:lnTo>
                    <a:pt x="72" y="97"/>
                  </a:lnTo>
                  <a:lnTo>
                    <a:pt x="72" y="96"/>
                  </a:lnTo>
                  <a:lnTo>
                    <a:pt x="72" y="93"/>
                  </a:lnTo>
                  <a:lnTo>
                    <a:pt x="73" y="93"/>
                  </a:lnTo>
                  <a:lnTo>
                    <a:pt x="72" y="92"/>
                  </a:lnTo>
                  <a:lnTo>
                    <a:pt x="72" y="92"/>
                  </a:lnTo>
                  <a:lnTo>
                    <a:pt x="71" y="93"/>
                  </a:lnTo>
                  <a:lnTo>
                    <a:pt x="70" y="93"/>
                  </a:lnTo>
                  <a:lnTo>
                    <a:pt x="69" y="94"/>
                  </a:lnTo>
                  <a:lnTo>
                    <a:pt x="67" y="95"/>
                  </a:lnTo>
                  <a:lnTo>
                    <a:pt x="67" y="96"/>
                  </a:lnTo>
                  <a:lnTo>
                    <a:pt x="66" y="97"/>
                  </a:lnTo>
                  <a:lnTo>
                    <a:pt x="65" y="98"/>
                  </a:lnTo>
                  <a:lnTo>
                    <a:pt x="65" y="98"/>
                  </a:lnTo>
                  <a:lnTo>
                    <a:pt x="64" y="97"/>
                  </a:lnTo>
                  <a:lnTo>
                    <a:pt x="63" y="96"/>
                  </a:lnTo>
                  <a:lnTo>
                    <a:pt x="63" y="96"/>
                  </a:lnTo>
                  <a:lnTo>
                    <a:pt x="61" y="96"/>
                  </a:lnTo>
                  <a:lnTo>
                    <a:pt x="59" y="96"/>
                  </a:lnTo>
                  <a:lnTo>
                    <a:pt x="58" y="95"/>
                  </a:lnTo>
                  <a:lnTo>
                    <a:pt x="58" y="93"/>
                  </a:lnTo>
                  <a:lnTo>
                    <a:pt x="57" y="91"/>
                  </a:lnTo>
                  <a:lnTo>
                    <a:pt x="59" y="90"/>
                  </a:lnTo>
                  <a:lnTo>
                    <a:pt x="59" y="88"/>
                  </a:lnTo>
                  <a:lnTo>
                    <a:pt x="57" y="87"/>
                  </a:lnTo>
                  <a:lnTo>
                    <a:pt x="57" y="87"/>
                  </a:lnTo>
                  <a:lnTo>
                    <a:pt x="55" y="87"/>
                  </a:lnTo>
                  <a:lnTo>
                    <a:pt x="52" y="87"/>
                  </a:lnTo>
                  <a:lnTo>
                    <a:pt x="52" y="88"/>
                  </a:lnTo>
                  <a:lnTo>
                    <a:pt x="51" y="87"/>
                  </a:lnTo>
                  <a:lnTo>
                    <a:pt x="51" y="87"/>
                  </a:lnTo>
                  <a:lnTo>
                    <a:pt x="52" y="86"/>
                  </a:lnTo>
                  <a:lnTo>
                    <a:pt x="53" y="86"/>
                  </a:lnTo>
                  <a:lnTo>
                    <a:pt x="54" y="85"/>
                  </a:lnTo>
                  <a:lnTo>
                    <a:pt x="54" y="83"/>
                  </a:lnTo>
                  <a:lnTo>
                    <a:pt x="55" y="83"/>
                  </a:lnTo>
                  <a:lnTo>
                    <a:pt x="55" y="80"/>
                  </a:lnTo>
                  <a:lnTo>
                    <a:pt x="55" y="79"/>
                  </a:lnTo>
                  <a:lnTo>
                    <a:pt x="55" y="78"/>
                  </a:lnTo>
                  <a:lnTo>
                    <a:pt x="53" y="78"/>
                  </a:lnTo>
                  <a:lnTo>
                    <a:pt x="52" y="78"/>
                  </a:lnTo>
                  <a:lnTo>
                    <a:pt x="50" y="80"/>
                  </a:lnTo>
                  <a:lnTo>
                    <a:pt x="50" y="82"/>
                  </a:lnTo>
                  <a:lnTo>
                    <a:pt x="48" y="83"/>
                  </a:lnTo>
                  <a:lnTo>
                    <a:pt x="47" y="83"/>
                  </a:lnTo>
                  <a:lnTo>
                    <a:pt x="46" y="83"/>
                  </a:lnTo>
                  <a:lnTo>
                    <a:pt x="44" y="80"/>
                  </a:lnTo>
                  <a:lnTo>
                    <a:pt x="44" y="79"/>
                  </a:lnTo>
                  <a:lnTo>
                    <a:pt x="43" y="78"/>
                  </a:lnTo>
                  <a:lnTo>
                    <a:pt x="43" y="75"/>
                  </a:lnTo>
                  <a:lnTo>
                    <a:pt x="43" y="74"/>
                  </a:lnTo>
                  <a:lnTo>
                    <a:pt x="44" y="72"/>
                  </a:lnTo>
                  <a:lnTo>
                    <a:pt x="45" y="69"/>
                  </a:lnTo>
                  <a:lnTo>
                    <a:pt x="46" y="67"/>
                  </a:lnTo>
                  <a:lnTo>
                    <a:pt x="49" y="67"/>
                  </a:lnTo>
                  <a:lnTo>
                    <a:pt x="51" y="67"/>
                  </a:lnTo>
                  <a:lnTo>
                    <a:pt x="53" y="68"/>
                  </a:lnTo>
                  <a:lnTo>
                    <a:pt x="55" y="67"/>
                  </a:lnTo>
                  <a:lnTo>
                    <a:pt x="55" y="66"/>
                  </a:lnTo>
                  <a:lnTo>
                    <a:pt x="57" y="65"/>
                  </a:lnTo>
                  <a:lnTo>
                    <a:pt x="58" y="65"/>
                  </a:lnTo>
                  <a:lnTo>
                    <a:pt x="59" y="65"/>
                  </a:lnTo>
                  <a:lnTo>
                    <a:pt x="59" y="66"/>
                  </a:lnTo>
                  <a:lnTo>
                    <a:pt x="61" y="66"/>
                  </a:lnTo>
                  <a:lnTo>
                    <a:pt x="62" y="67"/>
                  </a:lnTo>
                  <a:lnTo>
                    <a:pt x="62" y="69"/>
                  </a:lnTo>
                  <a:lnTo>
                    <a:pt x="62" y="70"/>
                  </a:lnTo>
                  <a:lnTo>
                    <a:pt x="63" y="72"/>
                  </a:lnTo>
                  <a:lnTo>
                    <a:pt x="63" y="72"/>
                  </a:lnTo>
                  <a:lnTo>
                    <a:pt x="63" y="73"/>
                  </a:lnTo>
                  <a:lnTo>
                    <a:pt x="64" y="72"/>
                  </a:lnTo>
                  <a:lnTo>
                    <a:pt x="65" y="70"/>
                  </a:lnTo>
                  <a:lnTo>
                    <a:pt x="65" y="68"/>
                  </a:lnTo>
                  <a:lnTo>
                    <a:pt x="65" y="66"/>
                  </a:lnTo>
                  <a:lnTo>
                    <a:pt x="65" y="65"/>
                  </a:lnTo>
                  <a:lnTo>
                    <a:pt x="66" y="63"/>
                  </a:lnTo>
                  <a:lnTo>
                    <a:pt x="70" y="61"/>
                  </a:lnTo>
                  <a:lnTo>
                    <a:pt x="72" y="59"/>
                  </a:lnTo>
                  <a:lnTo>
                    <a:pt x="73" y="58"/>
                  </a:lnTo>
                  <a:lnTo>
                    <a:pt x="74" y="56"/>
                  </a:lnTo>
                  <a:lnTo>
                    <a:pt x="74" y="55"/>
                  </a:lnTo>
                  <a:lnTo>
                    <a:pt x="73" y="54"/>
                  </a:lnTo>
                  <a:lnTo>
                    <a:pt x="73" y="53"/>
                  </a:lnTo>
                  <a:lnTo>
                    <a:pt x="74" y="52"/>
                  </a:lnTo>
                  <a:lnTo>
                    <a:pt x="74" y="52"/>
                  </a:lnTo>
                  <a:lnTo>
                    <a:pt x="74" y="54"/>
                  </a:lnTo>
                  <a:lnTo>
                    <a:pt x="75" y="54"/>
                  </a:lnTo>
                  <a:lnTo>
                    <a:pt x="75" y="54"/>
                  </a:lnTo>
                  <a:lnTo>
                    <a:pt x="76" y="53"/>
                  </a:lnTo>
                  <a:lnTo>
                    <a:pt x="75" y="52"/>
                  </a:lnTo>
                  <a:lnTo>
                    <a:pt x="77" y="50"/>
                  </a:lnTo>
                  <a:lnTo>
                    <a:pt x="77" y="50"/>
                  </a:lnTo>
                  <a:lnTo>
                    <a:pt x="77" y="49"/>
                  </a:lnTo>
                  <a:lnTo>
                    <a:pt x="77" y="48"/>
                  </a:lnTo>
                  <a:lnTo>
                    <a:pt x="78" y="48"/>
                  </a:lnTo>
                  <a:lnTo>
                    <a:pt x="80" y="46"/>
                  </a:lnTo>
                  <a:lnTo>
                    <a:pt x="81" y="46"/>
                  </a:lnTo>
                  <a:lnTo>
                    <a:pt x="81" y="47"/>
                  </a:lnTo>
                  <a:lnTo>
                    <a:pt x="82" y="48"/>
                  </a:lnTo>
                  <a:lnTo>
                    <a:pt x="83" y="46"/>
                  </a:lnTo>
                  <a:lnTo>
                    <a:pt x="83" y="45"/>
                  </a:lnTo>
                  <a:lnTo>
                    <a:pt x="83" y="45"/>
                  </a:lnTo>
                  <a:lnTo>
                    <a:pt x="83" y="45"/>
                  </a:lnTo>
                  <a:lnTo>
                    <a:pt x="84" y="45"/>
                  </a:lnTo>
                  <a:lnTo>
                    <a:pt x="87" y="43"/>
                  </a:lnTo>
                  <a:lnTo>
                    <a:pt x="88" y="41"/>
                  </a:lnTo>
                  <a:lnTo>
                    <a:pt x="89" y="41"/>
                  </a:lnTo>
                  <a:lnTo>
                    <a:pt x="90" y="41"/>
                  </a:lnTo>
                  <a:lnTo>
                    <a:pt x="91" y="41"/>
                  </a:lnTo>
                  <a:lnTo>
                    <a:pt x="91" y="41"/>
                  </a:lnTo>
                  <a:lnTo>
                    <a:pt x="91" y="41"/>
                  </a:lnTo>
                  <a:lnTo>
                    <a:pt x="90" y="42"/>
                  </a:lnTo>
                  <a:lnTo>
                    <a:pt x="89" y="43"/>
                  </a:lnTo>
                  <a:lnTo>
                    <a:pt x="89" y="43"/>
                  </a:lnTo>
                  <a:lnTo>
                    <a:pt x="90" y="43"/>
                  </a:lnTo>
                  <a:lnTo>
                    <a:pt x="91" y="43"/>
                  </a:lnTo>
                  <a:lnTo>
                    <a:pt x="93" y="42"/>
                  </a:lnTo>
                  <a:lnTo>
                    <a:pt x="94" y="41"/>
                  </a:lnTo>
                  <a:lnTo>
                    <a:pt x="93" y="39"/>
                  </a:lnTo>
                  <a:lnTo>
                    <a:pt x="92" y="39"/>
                  </a:lnTo>
                  <a:lnTo>
                    <a:pt x="91" y="38"/>
                  </a:lnTo>
                  <a:lnTo>
                    <a:pt x="91" y="37"/>
                  </a:lnTo>
                  <a:lnTo>
                    <a:pt x="92" y="36"/>
                  </a:lnTo>
                  <a:lnTo>
                    <a:pt x="93" y="35"/>
                  </a:lnTo>
                  <a:lnTo>
                    <a:pt x="93" y="35"/>
                  </a:lnTo>
                  <a:lnTo>
                    <a:pt x="92" y="35"/>
                  </a:lnTo>
                  <a:lnTo>
                    <a:pt x="91" y="35"/>
                  </a:lnTo>
                  <a:lnTo>
                    <a:pt x="89" y="35"/>
                  </a:lnTo>
                  <a:lnTo>
                    <a:pt x="87" y="37"/>
                  </a:lnTo>
                  <a:lnTo>
                    <a:pt x="86" y="38"/>
                  </a:lnTo>
                  <a:lnTo>
                    <a:pt x="85" y="37"/>
                  </a:lnTo>
                  <a:lnTo>
                    <a:pt x="87" y="36"/>
                  </a:lnTo>
                  <a:lnTo>
                    <a:pt x="88" y="35"/>
                  </a:lnTo>
                  <a:lnTo>
                    <a:pt x="89" y="34"/>
                  </a:lnTo>
                  <a:lnTo>
                    <a:pt x="93" y="32"/>
                  </a:lnTo>
                  <a:lnTo>
                    <a:pt x="95" y="33"/>
                  </a:lnTo>
                  <a:lnTo>
                    <a:pt x="96" y="34"/>
                  </a:lnTo>
                  <a:lnTo>
                    <a:pt x="98" y="34"/>
                  </a:lnTo>
                  <a:lnTo>
                    <a:pt x="100" y="32"/>
                  </a:lnTo>
                  <a:lnTo>
                    <a:pt x="102" y="31"/>
                  </a:lnTo>
                  <a:lnTo>
                    <a:pt x="104" y="29"/>
                  </a:lnTo>
                  <a:lnTo>
                    <a:pt x="104" y="28"/>
                  </a:lnTo>
                  <a:lnTo>
                    <a:pt x="102" y="28"/>
                  </a:lnTo>
                  <a:lnTo>
                    <a:pt x="100" y="28"/>
                  </a:lnTo>
                  <a:lnTo>
                    <a:pt x="100" y="28"/>
                  </a:lnTo>
                  <a:lnTo>
                    <a:pt x="102" y="28"/>
                  </a:lnTo>
                  <a:lnTo>
                    <a:pt x="104" y="27"/>
                  </a:lnTo>
                  <a:lnTo>
                    <a:pt x="104" y="26"/>
                  </a:lnTo>
                  <a:lnTo>
                    <a:pt x="104" y="26"/>
                  </a:lnTo>
                  <a:lnTo>
                    <a:pt x="102" y="26"/>
                  </a:lnTo>
                  <a:lnTo>
                    <a:pt x="102" y="25"/>
                  </a:lnTo>
                  <a:lnTo>
                    <a:pt x="101" y="24"/>
                  </a:lnTo>
                  <a:lnTo>
                    <a:pt x="101" y="23"/>
                  </a:lnTo>
                  <a:lnTo>
                    <a:pt x="102" y="23"/>
                  </a:lnTo>
                  <a:lnTo>
                    <a:pt x="102" y="22"/>
                  </a:lnTo>
                  <a:lnTo>
                    <a:pt x="102" y="21"/>
                  </a:lnTo>
                  <a:lnTo>
                    <a:pt x="102" y="20"/>
                  </a:lnTo>
                  <a:lnTo>
                    <a:pt x="102" y="19"/>
                  </a:lnTo>
                  <a:lnTo>
                    <a:pt x="102" y="19"/>
                  </a:lnTo>
                  <a:lnTo>
                    <a:pt x="102" y="17"/>
                  </a:lnTo>
                  <a:lnTo>
                    <a:pt x="101" y="17"/>
                  </a:lnTo>
                  <a:lnTo>
                    <a:pt x="100" y="18"/>
                  </a:lnTo>
                  <a:lnTo>
                    <a:pt x="99" y="19"/>
                  </a:lnTo>
                  <a:lnTo>
                    <a:pt x="99" y="19"/>
                  </a:lnTo>
                  <a:lnTo>
                    <a:pt x="97" y="19"/>
                  </a:lnTo>
                  <a:lnTo>
                    <a:pt x="96" y="20"/>
                  </a:lnTo>
                  <a:lnTo>
                    <a:pt x="95" y="19"/>
                  </a:lnTo>
                  <a:lnTo>
                    <a:pt x="95" y="18"/>
                  </a:lnTo>
                  <a:lnTo>
                    <a:pt x="95" y="18"/>
                  </a:lnTo>
                  <a:lnTo>
                    <a:pt x="95" y="17"/>
                  </a:lnTo>
                  <a:lnTo>
                    <a:pt x="96" y="17"/>
                  </a:lnTo>
                  <a:lnTo>
                    <a:pt x="97" y="16"/>
                  </a:lnTo>
                  <a:lnTo>
                    <a:pt x="96" y="15"/>
                  </a:lnTo>
                  <a:lnTo>
                    <a:pt x="94" y="15"/>
                  </a:lnTo>
                  <a:lnTo>
                    <a:pt x="94" y="15"/>
                  </a:lnTo>
                  <a:lnTo>
                    <a:pt x="94" y="14"/>
                  </a:lnTo>
                  <a:lnTo>
                    <a:pt x="93" y="14"/>
                  </a:lnTo>
                  <a:lnTo>
                    <a:pt x="91" y="14"/>
                  </a:lnTo>
                  <a:lnTo>
                    <a:pt x="90" y="14"/>
                  </a:lnTo>
                  <a:lnTo>
                    <a:pt x="88" y="15"/>
                  </a:lnTo>
                  <a:lnTo>
                    <a:pt x="87" y="17"/>
                  </a:lnTo>
                  <a:lnTo>
                    <a:pt x="87" y="18"/>
                  </a:lnTo>
                  <a:lnTo>
                    <a:pt x="85" y="19"/>
                  </a:lnTo>
                  <a:lnTo>
                    <a:pt x="85" y="20"/>
                  </a:lnTo>
                  <a:lnTo>
                    <a:pt x="85" y="21"/>
                  </a:lnTo>
                  <a:lnTo>
                    <a:pt x="86" y="21"/>
                  </a:lnTo>
                  <a:lnTo>
                    <a:pt x="86" y="22"/>
                  </a:lnTo>
                  <a:lnTo>
                    <a:pt x="85" y="23"/>
                  </a:lnTo>
                  <a:lnTo>
                    <a:pt x="82" y="24"/>
                  </a:lnTo>
                  <a:lnTo>
                    <a:pt x="80" y="26"/>
                  </a:lnTo>
                  <a:lnTo>
                    <a:pt x="80" y="28"/>
                  </a:lnTo>
                  <a:lnTo>
                    <a:pt x="80" y="30"/>
                  </a:lnTo>
                  <a:lnTo>
                    <a:pt x="79" y="31"/>
                  </a:lnTo>
                  <a:lnTo>
                    <a:pt x="77" y="31"/>
                  </a:lnTo>
                  <a:lnTo>
                    <a:pt x="77" y="31"/>
                  </a:lnTo>
                  <a:lnTo>
                    <a:pt x="76" y="30"/>
                  </a:lnTo>
                  <a:lnTo>
                    <a:pt x="76" y="30"/>
                  </a:lnTo>
                  <a:lnTo>
                    <a:pt x="76" y="28"/>
                  </a:lnTo>
                  <a:lnTo>
                    <a:pt x="76" y="28"/>
                  </a:lnTo>
                  <a:lnTo>
                    <a:pt x="77" y="26"/>
                  </a:lnTo>
                  <a:lnTo>
                    <a:pt x="77" y="25"/>
                  </a:lnTo>
                  <a:lnTo>
                    <a:pt x="76" y="24"/>
                  </a:lnTo>
                  <a:lnTo>
                    <a:pt x="75" y="24"/>
                  </a:lnTo>
                  <a:lnTo>
                    <a:pt x="74" y="23"/>
                  </a:lnTo>
                  <a:lnTo>
                    <a:pt x="73" y="21"/>
                  </a:lnTo>
                  <a:lnTo>
                    <a:pt x="72" y="21"/>
                  </a:lnTo>
                  <a:lnTo>
                    <a:pt x="70" y="21"/>
                  </a:lnTo>
                  <a:lnTo>
                    <a:pt x="70" y="20"/>
                  </a:lnTo>
                  <a:lnTo>
                    <a:pt x="70" y="19"/>
                  </a:lnTo>
                  <a:lnTo>
                    <a:pt x="70" y="19"/>
                  </a:lnTo>
                  <a:lnTo>
                    <a:pt x="70" y="17"/>
                  </a:lnTo>
                  <a:lnTo>
                    <a:pt x="71" y="16"/>
                  </a:lnTo>
                  <a:lnTo>
                    <a:pt x="73" y="14"/>
                  </a:lnTo>
                  <a:lnTo>
                    <a:pt x="75" y="13"/>
                  </a:lnTo>
                  <a:lnTo>
                    <a:pt x="76" y="13"/>
                  </a:lnTo>
                  <a:lnTo>
                    <a:pt x="77" y="13"/>
                  </a:lnTo>
                  <a:lnTo>
                    <a:pt x="76" y="12"/>
                  </a:lnTo>
                  <a:lnTo>
                    <a:pt x="76" y="12"/>
                  </a:lnTo>
                  <a:lnTo>
                    <a:pt x="78" y="12"/>
                  </a:lnTo>
                  <a:lnTo>
                    <a:pt x="81" y="11"/>
                  </a:lnTo>
                  <a:lnTo>
                    <a:pt x="82" y="10"/>
                  </a:lnTo>
                  <a:lnTo>
                    <a:pt x="84" y="10"/>
                  </a:lnTo>
                  <a:lnTo>
                    <a:pt x="85" y="8"/>
                  </a:lnTo>
                  <a:lnTo>
                    <a:pt x="87" y="8"/>
                  </a:lnTo>
                  <a:lnTo>
                    <a:pt x="88" y="8"/>
                  </a:lnTo>
                  <a:lnTo>
                    <a:pt x="89" y="8"/>
                  </a:lnTo>
                  <a:lnTo>
                    <a:pt x="91" y="7"/>
                  </a:lnTo>
                  <a:lnTo>
                    <a:pt x="92" y="5"/>
                  </a:lnTo>
                  <a:lnTo>
                    <a:pt x="93" y="5"/>
                  </a:lnTo>
                  <a:lnTo>
                    <a:pt x="93" y="4"/>
                  </a:lnTo>
                  <a:lnTo>
                    <a:pt x="92" y="4"/>
                  </a:lnTo>
                  <a:lnTo>
                    <a:pt x="92" y="3"/>
                  </a:lnTo>
                  <a:lnTo>
                    <a:pt x="91" y="4"/>
                  </a:lnTo>
                  <a:lnTo>
                    <a:pt x="90" y="4"/>
                  </a:lnTo>
                  <a:lnTo>
                    <a:pt x="89" y="5"/>
                  </a:lnTo>
                  <a:lnTo>
                    <a:pt x="88" y="5"/>
                  </a:lnTo>
                  <a:lnTo>
                    <a:pt x="87" y="6"/>
                  </a:lnTo>
                  <a:lnTo>
                    <a:pt x="87" y="6"/>
                  </a:lnTo>
                  <a:lnTo>
                    <a:pt x="86" y="6"/>
                  </a:lnTo>
                  <a:lnTo>
                    <a:pt x="87" y="5"/>
                  </a:lnTo>
                  <a:lnTo>
                    <a:pt x="87" y="4"/>
                  </a:lnTo>
                  <a:lnTo>
                    <a:pt x="86" y="4"/>
                  </a:lnTo>
                  <a:lnTo>
                    <a:pt x="85" y="4"/>
                  </a:lnTo>
                  <a:lnTo>
                    <a:pt x="85" y="4"/>
                  </a:lnTo>
                  <a:lnTo>
                    <a:pt x="85" y="3"/>
                  </a:lnTo>
                  <a:lnTo>
                    <a:pt x="86" y="2"/>
                  </a:lnTo>
                  <a:lnTo>
                    <a:pt x="86" y="0"/>
                  </a:lnTo>
                  <a:lnTo>
                    <a:pt x="84" y="1"/>
                  </a:lnTo>
                  <a:lnTo>
                    <a:pt x="82" y="1"/>
                  </a:lnTo>
                  <a:lnTo>
                    <a:pt x="82" y="2"/>
                  </a:lnTo>
                  <a:lnTo>
                    <a:pt x="82" y="3"/>
                  </a:lnTo>
                  <a:lnTo>
                    <a:pt x="81" y="4"/>
                  </a:lnTo>
                  <a:lnTo>
                    <a:pt x="81" y="5"/>
                  </a:lnTo>
                  <a:lnTo>
                    <a:pt x="78" y="5"/>
                  </a:lnTo>
                  <a:lnTo>
                    <a:pt x="78" y="6"/>
                  </a:lnTo>
                  <a:lnTo>
                    <a:pt x="76" y="7"/>
                  </a:lnTo>
                  <a:lnTo>
                    <a:pt x="76" y="6"/>
                  </a:lnTo>
                  <a:lnTo>
                    <a:pt x="72" y="6"/>
                  </a:lnTo>
                  <a:lnTo>
                    <a:pt x="71" y="5"/>
                  </a:lnTo>
                  <a:lnTo>
                    <a:pt x="70" y="4"/>
                  </a:lnTo>
                  <a:lnTo>
                    <a:pt x="67" y="5"/>
                  </a:lnTo>
                  <a:lnTo>
                    <a:pt x="67" y="6"/>
                  </a:lnTo>
                  <a:lnTo>
                    <a:pt x="66" y="8"/>
                  </a:lnTo>
                  <a:lnTo>
                    <a:pt x="65" y="8"/>
                  </a:lnTo>
                  <a:lnTo>
                    <a:pt x="65" y="8"/>
                  </a:lnTo>
                  <a:lnTo>
                    <a:pt x="65" y="7"/>
                  </a:lnTo>
                  <a:lnTo>
                    <a:pt x="65" y="6"/>
                  </a:lnTo>
                  <a:lnTo>
                    <a:pt x="64" y="6"/>
                  </a:lnTo>
                  <a:lnTo>
                    <a:pt x="63" y="6"/>
                  </a:lnTo>
                  <a:lnTo>
                    <a:pt x="60" y="6"/>
                  </a:lnTo>
                  <a:lnTo>
                    <a:pt x="61" y="5"/>
                  </a:lnTo>
                  <a:lnTo>
                    <a:pt x="61" y="5"/>
                  </a:lnTo>
                  <a:lnTo>
                    <a:pt x="61" y="4"/>
                  </a:lnTo>
                  <a:lnTo>
                    <a:pt x="60" y="4"/>
                  </a:lnTo>
                  <a:lnTo>
                    <a:pt x="58" y="3"/>
                  </a:lnTo>
                  <a:lnTo>
                    <a:pt x="57" y="2"/>
                  </a:lnTo>
                  <a:lnTo>
                    <a:pt x="55" y="3"/>
                  </a:lnTo>
                  <a:lnTo>
                    <a:pt x="55" y="3"/>
                  </a:lnTo>
                  <a:lnTo>
                    <a:pt x="55" y="2"/>
                  </a:lnTo>
                  <a:lnTo>
                    <a:pt x="53" y="2"/>
                  </a:lnTo>
                  <a:lnTo>
                    <a:pt x="51" y="2"/>
                  </a:lnTo>
                  <a:lnTo>
                    <a:pt x="49" y="3"/>
                  </a:lnTo>
                  <a:lnTo>
                    <a:pt x="48" y="3"/>
                  </a:lnTo>
                  <a:lnTo>
                    <a:pt x="47" y="3"/>
                  </a:lnTo>
                  <a:lnTo>
                    <a:pt x="44" y="3"/>
                  </a:lnTo>
                  <a:lnTo>
                    <a:pt x="44" y="4"/>
                  </a:lnTo>
                  <a:lnTo>
                    <a:pt x="44" y="4"/>
                  </a:lnTo>
                  <a:lnTo>
                    <a:pt x="43" y="4"/>
                  </a:lnTo>
                  <a:lnTo>
                    <a:pt x="43" y="3"/>
                  </a:lnTo>
                  <a:lnTo>
                    <a:pt x="42" y="2"/>
                  </a:lnTo>
                  <a:lnTo>
                    <a:pt x="41" y="2"/>
                  </a:lnTo>
                  <a:lnTo>
                    <a:pt x="40" y="2"/>
                  </a:lnTo>
                  <a:lnTo>
                    <a:pt x="39" y="2"/>
                  </a:lnTo>
                  <a:lnTo>
                    <a:pt x="38" y="2"/>
                  </a:lnTo>
                  <a:lnTo>
                    <a:pt x="37" y="2"/>
                  </a:lnTo>
                  <a:lnTo>
                    <a:pt x="37" y="1"/>
                  </a:lnTo>
                  <a:lnTo>
                    <a:pt x="35" y="1"/>
                  </a:lnTo>
                  <a:lnTo>
                    <a:pt x="35" y="2"/>
                  </a:lnTo>
                  <a:lnTo>
                    <a:pt x="34" y="1"/>
                  </a:lnTo>
                  <a:lnTo>
                    <a:pt x="34" y="0"/>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69" name="Freeform 157">
              <a:extLst>
                <a:ext uri="{FF2B5EF4-FFF2-40B4-BE49-F238E27FC236}">
                  <a16:creationId xmlns:a16="http://schemas.microsoft.com/office/drawing/2014/main" id="{3A43ADC9-E70B-890E-60CF-8238DE59F33D}"/>
                </a:ext>
              </a:extLst>
            </p:cNvPr>
            <p:cNvSpPr>
              <a:spLocks noEditPoints="1"/>
            </p:cNvSpPr>
            <p:nvPr/>
          </p:nvSpPr>
          <p:spPr bwMode="auto">
            <a:xfrm>
              <a:off x="3659" y="2070"/>
              <a:ext cx="120" cy="196"/>
            </a:xfrm>
            <a:custGeom>
              <a:avLst/>
              <a:gdLst>
                <a:gd name="T0" fmla="*/ 73 w 120"/>
                <a:gd name="T1" fmla="*/ 44 h 196"/>
                <a:gd name="T2" fmla="*/ 67 w 120"/>
                <a:gd name="T3" fmla="*/ 35 h 196"/>
                <a:gd name="T4" fmla="*/ 68 w 120"/>
                <a:gd name="T5" fmla="*/ 45 h 196"/>
                <a:gd name="T6" fmla="*/ 65 w 120"/>
                <a:gd name="T7" fmla="*/ 41 h 196"/>
                <a:gd name="T8" fmla="*/ 60 w 120"/>
                <a:gd name="T9" fmla="*/ 27 h 196"/>
                <a:gd name="T10" fmla="*/ 54 w 120"/>
                <a:gd name="T11" fmla="*/ 12 h 196"/>
                <a:gd name="T12" fmla="*/ 53 w 120"/>
                <a:gd name="T13" fmla="*/ 16 h 196"/>
                <a:gd name="T14" fmla="*/ 48 w 120"/>
                <a:gd name="T15" fmla="*/ 8 h 196"/>
                <a:gd name="T16" fmla="*/ 21 w 120"/>
                <a:gd name="T17" fmla="*/ 5 h 196"/>
                <a:gd name="T18" fmla="*/ 5 w 120"/>
                <a:gd name="T19" fmla="*/ 14 h 196"/>
                <a:gd name="T20" fmla="*/ 16 w 120"/>
                <a:gd name="T21" fmla="*/ 15 h 196"/>
                <a:gd name="T22" fmla="*/ 22 w 120"/>
                <a:gd name="T23" fmla="*/ 14 h 196"/>
                <a:gd name="T24" fmla="*/ 27 w 120"/>
                <a:gd name="T25" fmla="*/ 18 h 196"/>
                <a:gd name="T26" fmla="*/ 28 w 120"/>
                <a:gd name="T27" fmla="*/ 35 h 196"/>
                <a:gd name="T28" fmla="*/ 20 w 120"/>
                <a:gd name="T29" fmla="*/ 47 h 196"/>
                <a:gd name="T30" fmla="*/ 25 w 120"/>
                <a:gd name="T31" fmla="*/ 65 h 196"/>
                <a:gd name="T32" fmla="*/ 29 w 120"/>
                <a:gd name="T33" fmla="*/ 73 h 196"/>
                <a:gd name="T34" fmla="*/ 29 w 120"/>
                <a:gd name="T35" fmla="*/ 69 h 196"/>
                <a:gd name="T36" fmla="*/ 32 w 120"/>
                <a:gd name="T37" fmla="*/ 81 h 196"/>
                <a:gd name="T38" fmla="*/ 48 w 120"/>
                <a:gd name="T39" fmla="*/ 90 h 196"/>
                <a:gd name="T40" fmla="*/ 59 w 120"/>
                <a:gd name="T41" fmla="*/ 99 h 196"/>
                <a:gd name="T42" fmla="*/ 62 w 120"/>
                <a:gd name="T43" fmla="*/ 109 h 196"/>
                <a:gd name="T44" fmla="*/ 62 w 120"/>
                <a:gd name="T45" fmla="*/ 122 h 196"/>
                <a:gd name="T46" fmla="*/ 73 w 120"/>
                <a:gd name="T47" fmla="*/ 138 h 196"/>
                <a:gd name="T48" fmla="*/ 75 w 120"/>
                <a:gd name="T49" fmla="*/ 157 h 196"/>
                <a:gd name="T50" fmla="*/ 78 w 120"/>
                <a:gd name="T51" fmla="*/ 175 h 196"/>
                <a:gd name="T52" fmla="*/ 79 w 120"/>
                <a:gd name="T53" fmla="*/ 185 h 196"/>
                <a:gd name="T54" fmla="*/ 85 w 120"/>
                <a:gd name="T55" fmla="*/ 193 h 196"/>
                <a:gd name="T56" fmla="*/ 95 w 120"/>
                <a:gd name="T57" fmla="*/ 196 h 196"/>
                <a:gd name="T58" fmla="*/ 88 w 120"/>
                <a:gd name="T59" fmla="*/ 188 h 196"/>
                <a:gd name="T60" fmla="*/ 87 w 120"/>
                <a:gd name="T61" fmla="*/ 174 h 196"/>
                <a:gd name="T62" fmla="*/ 93 w 120"/>
                <a:gd name="T63" fmla="*/ 169 h 196"/>
                <a:gd name="T64" fmla="*/ 97 w 120"/>
                <a:gd name="T65" fmla="*/ 162 h 196"/>
                <a:gd name="T66" fmla="*/ 103 w 120"/>
                <a:gd name="T67" fmla="*/ 148 h 196"/>
                <a:gd name="T68" fmla="*/ 114 w 120"/>
                <a:gd name="T69" fmla="*/ 131 h 196"/>
                <a:gd name="T70" fmla="*/ 110 w 120"/>
                <a:gd name="T71" fmla="*/ 115 h 196"/>
                <a:gd name="T72" fmla="*/ 98 w 120"/>
                <a:gd name="T73" fmla="*/ 113 h 196"/>
                <a:gd name="T74" fmla="*/ 96 w 120"/>
                <a:gd name="T75" fmla="*/ 104 h 196"/>
                <a:gd name="T76" fmla="*/ 82 w 120"/>
                <a:gd name="T77" fmla="*/ 95 h 196"/>
                <a:gd name="T78" fmla="*/ 72 w 120"/>
                <a:gd name="T79" fmla="*/ 97 h 196"/>
                <a:gd name="T80" fmla="*/ 64 w 120"/>
                <a:gd name="T81" fmla="*/ 97 h 196"/>
                <a:gd name="T82" fmla="*/ 52 w 120"/>
                <a:gd name="T83" fmla="*/ 88 h 196"/>
                <a:gd name="T84" fmla="*/ 50 w 120"/>
                <a:gd name="T85" fmla="*/ 82 h 196"/>
                <a:gd name="T86" fmla="*/ 53 w 120"/>
                <a:gd name="T87" fmla="*/ 68 h 196"/>
                <a:gd name="T88" fmla="*/ 64 w 120"/>
                <a:gd name="T89" fmla="*/ 72 h 196"/>
                <a:gd name="T90" fmla="*/ 74 w 120"/>
                <a:gd name="T91" fmla="*/ 52 h 196"/>
                <a:gd name="T92" fmla="*/ 82 w 120"/>
                <a:gd name="T93" fmla="*/ 48 h 196"/>
                <a:gd name="T94" fmla="*/ 89 w 120"/>
                <a:gd name="T95" fmla="*/ 43 h 196"/>
                <a:gd name="T96" fmla="*/ 91 w 120"/>
                <a:gd name="T97" fmla="*/ 35 h 196"/>
                <a:gd name="T98" fmla="*/ 104 w 120"/>
                <a:gd name="T99" fmla="*/ 29 h 196"/>
                <a:gd name="T100" fmla="*/ 102 w 120"/>
                <a:gd name="T101" fmla="*/ 22 h 196"/>
                <a:gd name="T102" fmla="*/ 95 w 120"/>
                <a:gd name="T103" fmla="*/ 18 h 196"/>
                <a:gd name="T104" fmla="*/ 85 w 120"/>
                <a:gd name="T105" fmla="*/ 19 h 196"/>
                <a:gd name="T106" fmla="*/ 76 w 120"/>
                <a:gd name="T107" fmla="*/ 30 h 196"/>
                <a:gd name="T108" fmla="*/ 70 w 120"/>
                <a:gd name="T109" fmla="*/ 17 h 196"/>
                <a:gd name="T110" fmla="*/ 88 w 120"/>
                <a:gd name="T111" fmla="*/ 8 h 196"/>
                <a:gd name="T112" fmla="*/ 86 w 120"/>
                <a:gd name="T113" fmla="*/ 6 h 196"/>
                <a:gd name="T114" fmla="*/ 81 w 120"/>
                <a:gd name="T115" fmla="*/ 5 h 196"/>
                <a:gd name="T116" fmla="*/ 65 w 120"/>
                <a:gd name="T117" fmla="*/ 6 h 196"/>
                <a:gd name="T118" fmla="*/ 51 w 120"/>
                <a:gd name="T119" fmla="*/ 2 h 196"/>
                <a:gd name="T120" fmla="*/ 37 w 120"/>
                <a:gd name="T121" fmla="*/ 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0" h="196">
                  <a:moveTo>
                    <a:pt x="69" y="48"/>
                  </a:moveTo>
                  <a:lnTo>
                    <a:pt x="68" y="48"/>
                  </a:lnTo>
                  <a:lnTo>
                    <a:pt x="67" y="47"/>
                  </a:lnTo>
                  <a:lnTo>
                    <a:pt x="69" y="46"/>
                  </a:lnTo>
                  <a:lnTo>
                    <a:pt x="70" y="46"/>
                  </a:lnTo>
                  <a:lnTo>
                    <a:pt x="72" y="46"/>
                  </a:lnTo>
                  <a:lnTo>
                    <a:pt x="73" y="45"/>
                  </a:lnTo>
                  <a:lnTo>
                    <a:pt x="73" y="46"/>
                  </a:lnTo>
                  <a:lnTo>
                    <a:pt x="72" y="47"/>
                  </a:lnTo>
                  <a:lnTo>
                    <a:pt x="70" y="48"/>
                  </a:lnTo>
                  <a:lnTo>
                    <a:pt x="69" y="48"/>
                  </a:lnTo>
                  <a:moveTo>
                    <a:pt x="75" y="45"/>
                  </a:moveTo>
                  <a:lnTo>
                    <a:pt x="73" y="45"/>
                  </a:lnTo>
                  <a:lnTo>
                    <a:pt x="73" y="44"/>
                  </a:lnTo>
                  <a:lnTo>
                    <a:pt x="74" y="44"/>
                  </a:lnTo>
                  <a:lnTo>
                    <a:pt x="75" y="43"/>
                  </a:lnTo>
                  <a:lnTo>
                    <a:pt x="76" y="43"/>
                  </a:lnTo>
                  <a:lnTo>
                    <a:pt x="76" y="43"/>
                  </a:lnTo>
                  <a:lnTo>
                    <a:pt x="76" y="44"/>
                  </a:lnTo>
                  <a:lnTo>
                    <a:pt x="75" y="45"/>
                  </a:lnTo>
                  <a:moveTo>
                    <a:pt x="63" y="39"/>
                  </a:moveTo>
                  <a:lnTo>
                    <a:pt x="63" y="39"/>
                  </a:lnTo>
                  <a:lnTo>
                    <a:pt x="62" y="38"/>
                  </a:lnTo>
                  <a:lnTo>
                    <a:pt x="63" y="37"/>
                  </a:lnTo>
                  <a:lnTo>
                    <a:pt x="64" y="36"/>
                  </a:lnTo>
                  <a:lnTo>
                    <a:pt x="65" y="36"/>
                  </a:lnTo>
                  <a:lnTo>
                    <a:pt x="66" y="35"/>
                  </a:lnTo>
                  <a:lnTo>
                    <a:pt x="67" y="35"/>
                  </a:lnTo>
                  <a:lnTo>
                    <a:pt x="68" y="36"/>
                  </a:lnTo>
                  <a:lnTo>
                    <a:pt x="69" y="37"/>
                  </a:lnTo>
                  <a:lnTo>
                    <a:pt x="70" y="37"/>
                  </a:lnTo>
                  <a:lnTo>
                    <a:pt x="70" y="39"/>
                  </a:lnTo>
                  <a:lnTo>
                    <a:pt x="70" y="39"/>
                  </a:lnTo>
                  <a:lnTo>
                    <a:pt x="72" y="39"/>
                  </a:lnTo>
                  <a:lnTo>
                    <a:pt x="73" y="41"/>
                  </a:lnTo>
                  <a:lnTo>
                    <a:pt x="73" y="43"/>
                  </a:lnTo>
                  <a:lnTo>
                    <a:pt x="72" y="43"/>
                  </a:lnTo>
                  <a:lnTo>
                    <a:pt x="71" y="43"/>
                  </a:lnTo>
                  <a:lnTo>
                    <a:pt x="71" y="43"/>
                  </a:lnTo>
                  <a:lnTo>
                    <a:pt x="70" y="45"/>
                  </a:lnTo>
                  <a:lnTo>
                    <a:pt x="69" y="45"/>
                  </a:lnTo>
                  <a:lnTo>
                    <a:pt x="68" y="45"/>
                  </a:lnTo>
                  <a:lnTo>
                    <a:pt x="68" y="43"/>
                  </a:lnTo>
                  <a:lnTo>
                    <a:pt x="69" y="43"/>
                  </a:lnTo>
                  <a:lnTo>
                    <a:pt x="70" y="41"/>
                  </a:lnTo>
                  <a:lnTo>
                    <a:pt x="69" y="41"/>
                  </a:lnTo>
                  <a:lnTo>
                    <a:pt x="67" y="41"/>
                  </a:lnTo>
                  <a:lnTo>
                    <a:pt x="66" y="42"/>
                  </a:lnTo>
                  <a:lnTo>
                    <a:pt x="65" y="43"/>
                  </a:lnTo>
                  <a:lnTo>
                    <a:pt x="65" y="44"/>
                  </a:lnTo>
                  <a:lnTo>
                    <a:pt x="64" y="45"/>
                  </a:lnTo>
                  <a:lnTo>
                    <a:pt x="63" y="46"/>
                  </a:lnTo>
                  <a:lnTo>
                    <a:pt x="63" y="45"/>
                  </a:lnTo>
                  <a:lnTo>
                    <a:pt x="63" y="44"/>
                  </a:lnTo>
                  <a:lnTo>
                    <a:pt x="64" y="42"/>
                  </a:lnTo>
                  <a:lnTo>
                    <a:pt x="65" y="41"/>
                  </a:lnTo>
                  <a:lnTo>
                    <a:pt x="66" y="40"/>
                  </a:lnTo>
                  <a:lnTo>
                    <a:pt x="67" y="40"/>
                  </a:lnTo>
                  <a:lnTo>
                    <a:pt x="68" y="39"/>
                  </a:lnTo>
                  <a:lnTo>
                    <a:pt x="67" y="39"/>
                  </a:lnTo>
                  <a:lnTo>
                    <a:pt x="66" y="39"/>
                  </a:lnTo>
                  <a:lnTo>
                    <a:pt x="65" y="39"/>
                  </a:lnTo>
                  <a:lnTo>
                    <a:pt x="63" y="39"/>
                  </a:lnTo>
                  <a:moveTo>
                    <a:pt x="59" y="32"/>
                  </a:moveTo>
                  <a:lnTo>
                    <a:pt x="58" y="32"/>
                  </a:lnTo>
                  <a:lnTo>
                    <a:pt x="58" y="30"/>
                  </a:lnTo>
                  <a:lnTo>
                    <a:pt x="58" y="28"/>
                  </a:lnTo>
                  <a:lnTo>
                    <a:pt x="58" y="28"/>
                  </a:lnTo>
                  <a:lnTo>
                    <a:pt x="59" y="26"/>
                  </a:lnTo>
                  <a:lnTo>
                    <a:pt x="60" y="27"/>
                  </a:lnTo>
                  <a:lnTo>
                    <a:pt x="60" y="29"/>
                  </a:lnTo>
                  <a:lnTo>
                    <a:pt x="60" y="31"/>
                  </a:lnTo>
                  <a:lnTo>
                    <a:pt x="59" y="32"/>
                  </a:lnTo>
                  <a:lnTo>
                    <a:pt x="59" y="32"/>
                  </a:lnTo>
                  <a:moveTo>
                    <a:pt x="50" y="17"/>
                  </a:moveTo>
                  <a:lnTo>
                    <a:pt x="50" y="16"/>
                  </a:lnTo>
                  <a:lnTo>
                    <a:pt x="48" y="16"/>
                  </a:lnTo>
                  <a:lnTo>
                    <a:pt x="48" y="15"/>
                  </a:lnTo>
                  <a:lnTo>
                    <a:pt x="49" y="15"/>
                  </a:lnTo>
                  <a:lnTo>
                    <a:pt x="50" y="15"/>
                  </a:lnTo>
                  <a:lnTo>
                    <a:pt x="52" y="14"/>
                  </a:lnTo>
                  <a:lnTo>
                    <a:pt x="52" y="13"/>
                  </a:lnTo>
                  <a:lnTo>
                    <a:pt x="53" y="12"/>
                  </a:lnTo>
                  <a:lnTo>
                    <a:pt x="54" y="12"/>
                  </a:lnTo>
                  <a:lnTo>
                    <a:pt x="55" y="12"/>
                  </a:lnTo>
                  <a:lnTo>
                    <a:pt x="54" y="13"/>
                  </a:lnTo>
                  <a:lnTo>
                    <a:pt x="53" y="14"/>
                  </a:lnTo>
                  <a:lnTo>
                    <a:pt x="55" y="14"/>
                  </a:lnTo>
                  <a:lnTo>
                    <a:pt x="55" y="14"/>
                  </a:lnTo>
                  <a:lnTo>
                    <a:pt x="57" y="13"/>
                  </a:lnTo>
                  <a:lnTo>
                    <a:pt x="58" y="13"/>
                  </a:lnTo>
                  <a:lnTo>
                    <a:pt x="59" y="14"/>
                  </a:lnTo>
                  <a:lnTo>
                    <a:pt x="59" y="15"/>
                  </a:lnTo>
                  <a:lnTo>
                    <a:pt x="58" y="15"/>
                  </a:lnTo>
                  <a:lnTo>
                    <a:pt x="56" y="15"/>
                  </a:lnTo>
                  <a:lnTo>
                    <a:pt x="55" y="15"/>
                  </a:lnTo>
                  <a:lnTo>
                    <a:pt x="55" y="16"/>
                  </a:lnTo>
                  <a:lnTo>
                    <a:pt x="53" y="16"/>
                  </a:lnTo>
                  <a:lnTo>
                    <a:pt x="52" y="16"/>
                  </a:lnTo>
                  <a:lnTo>
                    <a:pt x="50" y="17"/>
                  </a:lnTo>
                  <a:moveTo>
                    <a:pt x="52" y="7"/>
                  </a:moveTo>
                  <a:lnTo>
                    <a:pt x="53" y="7"/>
                  </a:lnTo>
                  <a:lnTo>
                    <a:pt x="55" y="7"/>
                  </a:lnTo>
                  <a:lnTo>
                    <a:pt x="55" y="8"/>
                  </a:lnTo>
                  <a:lnTo>
                    <a:pt x="54" y="9"/>
                  </a:lnTo>
                  <a:lnTo>
                    <a:pt x="52" y="9"/>
                  </a:lnTo>
                  <a:lnTo>
                    <a:pt x="51" y="11"/>
                  </a:lnTo>
                  <a:lnTo>
                    <a:pt x="50" y="11"/>
                  </a:lnTo>
                  <a:lnTo>
                    <a:pt x="50" y="10"/>
                  </a:lnTo>
                  <a:lnTo>
                    <a:pt x="49" y="9"/>
                  </a:lnTo>
                  <a:lnTo>
                    <a:pt x="49" y="8"/>
                  </a:lnTo>
                  <a:lnTo>
                    <a:pt x="48" y="8"/>
                  </a:lnTo>
                  <a:lnTo>
                    <a:pt x="48" y="7"/>
                  </a:lnTo>
                  <a:lnTo>
                    <a:pt x="50" y="7"/>
                  </a:lnTo>
                  <a:lnTo>
                    <a:pt x="52" y="7"/>
                  </a:lnTo>
                  <a:moveTo>
                    <a:pt x="33" y="0"/>
                  </a:moveTo>
                  <a:lnTo>
                    <a:pt x="32" y="0"/>
                  </a:lnTo>
                  <a:lnTo>
                    <a:pt x="31" y="0"/>
                  </a:lnTo>
                  <a:lnTo>
                    <a:pt x="29" y="0"/>
                  </a:lnTo>
                  <a:lnTo>
                    <a:pt x="28" y="1"/>
                  </a:lnTo>
                  <a:lnTo>
                    <a:pt x="27" y="1"/>
                  </a:lnTo>
                  <a:lnTo>
                    <a:pt x="26" y="2"/>
                  </a:lnTo>
                  <a:lnTo>
                    <a:pt x="25" y="2"/>
                  </a:lnTo>
                  <a:lnTo>
                    <a:pt x="22" y="2"/>
                  </a:lnTo>
                  <a:lnTo>
                    <a:pt x="22" y="3"/>
                  </a:lnTo>
                  <a:lnTo>
                    <a:pt x="21" y="5"/>
                  </a:lnTo>
                  <a:lnTo>
                    <a:pt x="20" y="6"/>
                  </a:lnTo>
                  <a:lnTo>
                    <a:pt x="19" y="5"/>
                  </a:lnTo>
                  <a:lnTo>
                    <a:pt x="16" y="6"/>
                  </a:lnTo>
                  <a:lnTo>
                    <a:pt x="15" y="6"/>
                  </a:lnTo>
                  <a:lnTo>
                    <a:pt x="14" y="8"/>
                  </a:lnTo>
                  <a:lnTo>
                    <a:pt x="16" y="8"/>
                  </a:lnTo>
                  <a:lnTo>
                    <a:pt x="18" y="8"/>
                  </a:lnTo>
                  <a:lnTo>
                    <a:pt x="17" y="9"/>
                  </a:lnTo>
                  <a:lnTo>
                    <a:pt x="15" y="10"/>
                  </a:lnTo>
                  <a:lnTo>
                    <a:pt x="14" y="9"/>
                  </a:lnTo>
                  <a:lnTo>
                    <a:pt x="13" y="9"/>
                  </a:lnTo>
                  <a:lnTo>
                    <a:pt x="9" y="11"/>
                  </a:lnTo>
                  <a:lnTo>
                    <a:pt x="7" y="13"/>
                  </a:lnTo>
                  <a:lnTo>
                    <a:pt x="5" y="14"/>
                  </a:lnTo>
                  <a:lnTo>
                    <a:pt x="5" y="15"/>
                  </a:lnTo>
                  <a:lnTo>
                    <a:pt x="7" y="15"/>
                  </a:lnTo>
                  <a:lnTo>
                    <a:pt x="5" y="16"/>
                  </a:lnTo>
                  <a:lnTo>
                    <a:pt x="6" y="17"/>
                  </a:lnTo>
                  <a:lnTo>
                    <a:pt x="9" y="17"/>
                  </a:lnTo>
                  <a:lnTo>
                    <a:pt x="7" y="19"/>
                  </a:lnTo>
                  <a:lnTo>
                    <a:pt x="4" y="20"/>
                  </a:lnTo>
                  <a:lnTo>
                    <a:pt x="1" y="21"/>
                  </a:lnTo>
                  <a:lnTo>
                    <a:pt x="0" y="21"/>
                  </a:lnTo>
                  <a:lnTo>
                    <a:pt x="0" y="22"/>
                  </a:lnTo>
                  <a:lnTo>
                    <a:pt x="5" y="21"/>
                  </a:lnTo>
                  <a:lnTo>
                    <a:pt x="9" y="19"/>
                  </a:lnTo>
                  <a:lnTo>
                    <a:pt x="13" y="17"/>
                  </a:lnTo>
                  <a:lnTo>
                    <a:pt x="16" y="15"/>
                  </a:lnTo>
                  <a:lnTo>
                    <a:pt x="18" y="14"/>
                  </a:lnTo>
                  <a:lnTo>
                    <a:pt x="18" y="13"/>
                  </a:lnTo>
                  <a:lnTo>
                    <a:pt x="18" y="14"/>
                  </a:lnTo>
                  <a:lnTo>
                    <a:pt x="16" y="16"/>
                  </a:lnTo>
                  <a:lnTo>
                    <a:pt x="14" y="17"/>
                  </a:lnTo>
                  <a:lnTo>
                    <a:pt x="14" y="18"/>
                  </a:lnTo>
                  <a:lnTo>
                    <a:pt x="14" y="19"/>
                  </a:lnTo>
                  <a:lnTo>
                    <a:pt x="15" y="18"/>
                  </a:lnTo>
                  <a:lnTo>
                    <a:pt x="16" y="17"/>
                  </a:lnTo>
                  <a:lnTo>
                    <a:pt x="18" y="17"/>
                  </a:lnTo>
                  <a:lnTo>
                    <a:pt x="19" y="15"/>
                  </a:lnTo>
                  <a:lnTo>
                    <a:pt x="20" y="15"/>
                  </a:lnTo>
                  <a:lnTo>
                    <a:pt x="21" y="14"/>
                  </a:lnTo>
                  <a:lnTo>
                    <a:pt x="22" y="14"/>
                  </a:lnTo>
                  <a:lnTo>
                    <a:pt x="22" y="15"/>
                  </a:lnTo>
                  <a:lnTo>
                    <a:pt x="20" y="16"/>
                  </a:lnTo>
                  <a:lnTo>
                    <a:pt x="21" y="17"/>
                  </a:lnTo>
                  <a:lnTo>
                    <a:pt x="22" y="17"/>
                  </a:lnTo>
                  <a:lnTo>
                    <a:pt x="24" y="17"/>
                  </a:lnTo>
                  <a:lnTo>
                    <a:pt x="25" y="17"/>
                  </a:lnTo>
                  <a:lnTo>
                    <a:pt x="25" y="17"/>
                  </a:lnTo>
                  <a:lnTo>
                    <a:pt x="25" y="19"/>
                  </a:lnTo>
                  <a:lnTo>
                    <a:pt x="25" y="19"/>
                  </a:lnTo>
                  <a:lnTo>
                    <a:pt x="25" y="20"/>
                  </a:lnTo>
                  <a:lnTo>
                    <a:pt x="26" y="20"/>
                  </a:lnTo>
                  <a:lnTo>
                    <a:pt x="27" y="19"/>
                  </a:lnTo>
                  <a:lnTo>
                    <a:pt x="27" y="18"/>
                  </a:lnTo>
                  <a:lnTo>
                    <a:pt x="27" y="18"/>
                  </a:lnTo>
                  <a:lnTo>
                    <a:pt x="28" y="20"/>
                  </a:lnTo>
                  <a:lnTo>
                    <a:pt x="27" y="21"/>
                  </a:lnTo>
                  <a:lnTo>
                    <a:pt x="27" y="22"/>
                  </a:lnTo>
                  <a:lnTo>
                    <a:pt x="27" y="24"/>
                  </a:lnTo>
                  <a:lnTo>
                    <a:pt x="27" y="25"/>
                  </a:lnTo>
                  <a:lnTo>
                    <a:pt x="26" y="26"/>
                  </a:lnTo>
                  <a:lnTo>
                    <a:pt x="26" y="26"/>
                  </a:lnTo>
                  <a:lnTo>
                    <a:pt x="27" y="28"/>
                  </a:lnTo>
                  <a:lnTo>
                    <a:pt x="27" y="28"/>
                  </a:lnTo>
                  <a:lnTo>
                    <a:pt x="27" y="30"/>
                  </a:lnTo>
                  <a:lnTo>
                    <a:pt x="27" y="30"/>
                  </a:lnTo>
                  <a:lnTo>
                    <a:pt x="27" y="32"/>
                  </a:lnTo>
                  <a:lnTo>
                    <a:pt x="27" y="33"/>
                  </a:lnTo>
                  <a:lnTo>
                    <a:pt x="28" y="35"/>
                  </a:lnTo>
                  <a:lnTo>
                    <a:pt x="27" y="37"/>
                  </a:lnTo>
                  <a:lnTo>
                    <a:pt x="27" y="38"/>
                  </a:lnTo>
                  <a:lnTo>
                    <a:pt x="27" y="38"/>
                  </a:lnTo>
                  <a:lnTo>
                    <a:pt x="26" y="37"/>
                  </a:lnTo>
                  <a:lnTo>
                    <a:pt x="25" y="36"/>
                  </a:lnTo>
                  <a:lnTo>
                    <a:pt x="25" y="37"/>
                  </a:lnTo>
                  <a:lnTo>
                    <a:pt x="25" y="38"/>
                  </a:lnTo>
                  <a:lnTo>
                    <a:pt x="24" y="40"/>
                  </a:lnTo>
                  <a:lnTo>
                    <a:pt x="23" y="41"/>
                  </a:lnTo>
                  <a:lnTo>
                    <a:pt x="22" y="42"/>
                  </a:lnTo>
                  <a:lnTo>
                    <a:pt x="22" y="43"/>
                  </a:lnTo>
                  <a:lnTo>
                    <a:pt x="21" y="45"/>
                  </a:lnTo>
                  <a:lnTo>
                    <a:pt x="20" y="46"/>
                  </a:lnTo>
                  <a:lnTo>
                    <a:pt x="20" y="47"/>
                  </a:lnTo>
                  <a:lnTo>
                    <a:pt x="19" y="48"/>
                  </a:lnTo>
                  <a:lnTo>
                    <a:pt x="19" y="49"/>
                  </a:lnTo>
                  <a:lnTo>
                    <a:pt x="19" y="50"/>
                  </a:lnTo>
                  <a:lnTo>
                    <a:pt x="19" y="52"/>
                  </a:lnTo>
                  <a:lnTo>
                    <a:pt x="20" y="53"/>
                  </a:lnTo>
                  <a:lnTo>
                    <a:pt x="20" y="54"/>
                  </a:lnTo>
                  <a:lnTo>
                    <a:pt x="20" y="56"/>
                  </a:lnTo>
                  <a:lnTo>
                    <a:pt x="22" y="59"/>
                  </a:lnTo>
                  <a:lnTo>
                    <a:pt x="22" y="59"/>
                  </a:lnTo>
                  <a:lnTo>
                    <a:pt x="23" y="61"/>
                  </a:lnTo>
                  <a:lnTo>
                    <a:pt x="23" y="62"/>
                  </a:lnTo>
                  <a:lnTo>
                    <a:pt x="23" y="63"/>
                  </a:lnTo>
                  <a:lnTo>
                    <a:pt x="23" y="64"/>
                  </a:lnTo>
                  <a:lnTo>
                    <a:pt x="25" y="65"/>
                  </a:lnTo>
                  <a:lnTo>
                    <a:pt x="25" y="66"/>
                  </a:lnTo>
                  <a:lnTo>
                    <a:pt x="25" y="67"/>
                  </a:lnTo>
                  <a:lnTo>
                    <a:pt x="24" y="67"/>
                  </a:lnTo>
                  <a:lnTo>
                    <a:pt x="24" y="68"/>
                  </a:lnTo>
                  <a:lnTo>
                    <a:pt x="25" y="69"/>
                  </a:lnTo>
                  <a:lnTo>
                    <a:pt x="26" y="69"/>
                  </a:lnTo>
                  <a:lnTo>
                    <a:pt x="27" y="71"/>
                  </a:lnTo>
                  <a:lnTo>
                    <a:pt x="27" y="72"/>
                  </a:lnTo>
                  <a:lnTo>
                    <a:pt x="27" y="73"/>
                  </a:lnTo>
                  <a:lnTo>
                    <a:pt x="27" y="74"/>
                  </a:lnTo>
                  <a:lnTo>
                    <a:pt x="28" y="75"/>
                  </a:lnTo>
                  <a:lnTo>
                    <a:pt x="29" y="75"/>
                  </a:lnTo>
                  <a:lnTo>
                    <a:pt x="29" y="75"/>
                  </a:lnTo>
                  <a:lnTo>
                    <a:pt x="29" y="73"/>
                  </a:lnTo>
                  <a:lnTo>
                    <a:pt x="28" y="72"/>
                  </a:lnTo>
                  <a:lnTo>
                    <a:pt x="27" y="69"/>
                  </a:lnTo>
                  <a:lnTo>
                    <a:pt x="27" y="68"/>
                  </a:lnTo>
                  <a:lnTo>
                    <a:pt x="27" y="67"/>
                  </a:lnTo>
                  <a:lnTo>
                    <a:pt x="26" y="65"/>
                  </a:lnTo>
                  <a:lnTo>
                    <a:pt x="26" y="65"/>
                  </a:lnTo>
                  <a:lnTo>
                    <a:pt x="26" y="63"/>
                  </a:lnTo>
                  <a:lnTo>
                    <a:pt x="27" y="63"/>
                  </a:lnTo>
                  <a:lnTo>
                    <a:pt x="27" y="63"/>
                  </a:lnTo>
                  <a:lnTo>
                    <a:pt x="27" y="65"/>
                  </a:lnTo>
                  <a:lnTo>
                    <a:pt x="28" y="67"/>
                  </a:lnTo>
                  <a:lnTo>
                    <a:pt x="28" y="67"/>
                  </a:lnTo>
                  <a:lnTo>
                    <a:pt x="29" y="68"/>
                  </a:lnTo>
                  <a:lnTo>
                    <a:pt x="29" y="69"/>
                  </a:lnTo>
                  <a:lnTo>
                    <a:pt x="29" y="69"/>
                  </a:lnTo>
                  <a:lnTo>
                    <a:pt x="29" y="70"/>
                  </a:lnTo>
                  <a:lnTo>
                    <a:pt x="30" y="71"/>
                  </a:lnTo>
                  <a:lnTo>
                    <a:pt x="30" y="72"/>
                  </a:lnTo>
                  <a:lnTo>
                    <a:pt x="30" y="72"/>
                  </a:lnTo>
                  <a:lnTo>
                    <a:pt x="31" y="72"/>
                  </a:lnTo>
                  <a:lnTo>
                    <a:pt x="31" y="73"/>
                  </a:lnTo>
                  <a:lnTo>
                    <a:pt x="31" y="74"/>
                  </a:lnTo>
                  <a:lnTo>
                    <a:pt x="32" y="76"/>
                  </a:lnTo>
                  <a:lnTo>
                    <a:pt x="33" y="77"/>
                  </a:lnTo>
                  <a:lnTo>
                    <a:pt x="33" y="78"/>
                  </a:lnTo>
                  <a:lnTo>
                    <a:pt x="32" y="79"/>
                  </a:lnTo>
                  <a:lnTo>
                    <a:pt x="32" y="80"/>
                  </a:lnTo>
                  <a:lnTo>
                    <a:pt x="32" y="81"/>
                  </a:lnTo>
                  <a:lnTo>
                    <a:pt x="33" y="82"/>
                  </a:lnTo>
                  <a:lnTo>
                    <a:pt x="35" y="83"/>
                  </a:lnTo>
                  <a:lnTo>
                    <a:pt x="35" y="85"/>
                  </a:lnTo>
                  <a:lnTo>
                    <a:pt x="37" y="85"/>
                  </a:lnTo>
                  <a:lnTo>
                    <a:pt x="38" y="85"/>
                  </a:lnTo>
                  <a:lnTo>
                    <a:pt x="39" y="86"/>
                  </a:lnTo>
                  <a:lnTo>
                    <a:pt x="40" y="86"/>
                  </a:lnTo>
                  <a:lnTo>
                    <a:pt x="42" y="87"/>
                  </a:lnTo>
                  <a:lnTo>
                    <a:pt x="43" y="87"/>
                  </a:lnTo>
                  <a:lnTo>
                    <a:pt x="44" y="87"/>
                  </a:lnTo>
                  <a:lnTo>
                    <a:pt x="46" y="87"/>
                  </a:lnTo>
                  <a:lnTo>
                    <a:pt x="46" y="88"/>
                  </a:lnTo>
                  <a:lnTo>
                    <a:pt x="47" y="89"/>
                  </a:lnTo>
                  <a:lnTo>
                    <a:pt x="48" y="90"/>
                  </a:lnTo>
                  <a:lnTo>
                    <a:pt x="50" y="91"/>
                  </a:lnTo>
                  <a:lnTo>
                    <a:pt x="51" y="91"/>
                  </a:lnTo>
                  <a:lnTo>
                    <a:pt x="52" y="91"/>
                  </a:lnTo>
                  <a:lnTo>
                    <a:pt x="52" y="91"/>
                  </a:lnTo>
                  <a:lnTo>
                    <a:pt x="52" y="92"/>
                  </a:lnTo>
                  <a:lnTo>
                    <a:pt x="53" y="93"/>
                  </a:lnTo>
                  <a:lnTo>
                    <a:pt x="55" y="95"/>
                  </a:lnTo>
                  <a:lnTo>
                    <a:pt x="55" y="96"/>
                  </a:lnTo>
                  <a:lnTo>
                    <a:pt x="55" y="97"/>
                  </a:lnTo>
                  <a:lnTo>
                    <a:pt x="56" y="96"/>
                  </a:lnTo>
                  <a:lnTo>
                    <a:pt x="57" y="97"/>
                  </a:lnTo>
                  <a:lnTo>
                    <a:pt x="57" y="98"/>
                  </a:lnTo>
                  <a:lnTo>
                    <a:pt x="58" y="99"/>
                  </a:lnTo>
                  <a:lnTo>
                    <a:pt x="59" y="99"/>
                  </a:lnTo>
                  <a:lnTo>
                    <a:pt x="60" y="100"/>
                  </a:lnTo>
                  <a:lnTo>
                    <a:pt x="61" y="100"/>
                  </a:lnTo>
                  <a:lnTo>
                    <a:pt x="61" y="98"/>
                  </a:lnTo>
                  <a:lnTo>
                    <a:pt x="63" y="98"/>
                  </a:lnTo>
                  <a:lnTo>
                    <a:pt x="63" y="98"/>
                  </a:lnTo>
                  <a:lnTo>
                    <a:pt x="63" y="99"/>
                  </a:lnTo>
                  <a:lnTo>
                    <a:pt x="64" y="100"/>
                  </a:lnTo>
                  <a:lnTo>
                    <a:pt x="65" y="101"/>
                  </a:lnTo>
                  <a:lnTo>
                    <a:pt x="65" y="102"/>
                  </a:lnTo>
                  <a:lnTo>
                    <a:pt x="65" y="104"/>
                  </a:lnTo>
                  <a:lnTo>
                    <a:pt x="65" y="105"/>
                  </a:lnTo>
                  <a:lnTo>
                    <a:pt x="64" y="107"/>
                  </a:lnTo>
                  <a:lnTo>
                    <a:pt x="63" y="107"/>
                  </a:lnTo>
                  <a:lnTo>
                    <a:pt x="62" y="109"/>
                  </a:lnTo>
                  <a:lnTo>
                    <a:pt x="61" y="110"/>
                  </a:lnTo>
                  <a:lnTo>
                    <a:pt x="61" y="111"/>
                  </a:lnTo>
                  <a:lnTo>
                    <a:pt x="61" y="112"/>
                  </a:lnTo>
                  <a:lnTo>
                    <a:pt x="60" y="113"/>
                  </a:lnTo>
                  <a:lnTo>
                    <a:pt x="60" y="114"/>
                  </a:lnTo>
                  <a:lnTo>
                    <a:pt x="61" y="115"/>
                  </a:lnTo>
                  <a:lnTo>
                    <a:pt x="61" y="115"/>
                  </a:lnTo>
                  <a:lnTo>
                    <a:pt x="61" y="115"/>
                  </a:lnTo>
                  <a:lnTo>
                    <a:pt x="61" y="115"/>
                  </a:lnTo>
                  <a:lnTo>
                    <a:pt x="60" y="116"/>
                  </a:lnTo>
                  <a:lnTo>
                    <a:pt x="60" y="118"/>
                  </a:lnTo>
                  <a:lnTo>
                    <a:pt x="61" y="120"/>
                  </a:lnTo>
                  <a:lnTo>
                    <a:pt x="61" y="121"/>
                  </a:lnTo>
                  <a:lnTo>
                    <a:pt x="62" y="122"/>
                  </a:lnTo>
                  <a:lnTo>
                    <a:pt x="62" y="124"/>
                  </a:lnTo>
                  <a:lnTo>
                    <a:pt x="63" y="125"/>
                  </a:lnTo>
                  <a:lnTo>
                    <a:pt x="64" y="126"/>
                  </a:lnTo>
                  <a:lnTo>
                    <a:pt x="65" y="127"/>
                  </a:lnTo>
                  <a:lnTo>
                    <a:pt x="65" y="128"/>
                  </a:lnTo>
                  <a:lnTo>
                    <a:pt x="65" y="129"/>
                  </a:lnTo>
                  <a:lnTo>
                    <a:pt x="65" y="131"/>
                  </a:lnTo>
                  <a:lnTo>
                    <a:pt x="65" y="131"/>
                  </a:lnTo>
                  <a:lnTo>
                    <a:pt x="67" y="133"/>
                  </a:lnTo>
                  <a:lnTo>
                    <a:pt x="69" y="134"/>
                  </a:lnTo>
                  <a:lnTo>
                    <a:pt x="70" y="135"/>
                  </a:lnTo>
                  <a:lnTo>
                    <a:pt x="72" y="135"/>
                  </a:lnTo>
                  <a:lnTo>
                    <a:pt x="72" y="137"/>
                  </a:lnTo>
                  <a:lnTo>
                    <a:pt x="73" y="138"/>
                  </a:lnTo>
                  <a:lnTo>
                    <a:pt x="74" y="139"/>
                  </a:lnTo>
                  <a:lnTo>
                    <a:pt x="74" y="142"/>
                  </a:lnTo>
                  <a:lnTo>
                    <a:pt x="75" y="145"/>
                  </a:lnTo>
                  <a:lnTo>
                    <a:pt x="75" y="147"/>
                  </a:lnTo>
                  <a:lnTo>
                    <a:pt x="76" y="148"/>
                  </a:lnTo>
                  <a:lnTo>
                    <a:pt x="76" y="149"/>
                  </a:lnTo>
                  <a:lnTo>
                    <a:pt x="75" y="150"/>
                  </a:lnTo>
                  <a:lnTo>
                    <a:pt x="76" y="151"/>
                  </a:lnTo>
                  <a:lnTo>
                    <a:pt x="75" y="153"/>
                  </a:lnTo>
                  <a:lnTo>
                    <a:pt x="74" y="155"/>
                  </a:lnTo>
                  <a:lnTo>
                    <a:pt x="75" y="155"/>
                  </a:lnTo>
                  <a:lnTo>
                    <a:pt x="76" y="156"/>
                  </a:lnTo>
                  <a:lnTo>
                    <a:pt x="75" y="157"/>
                  </a:lnTo>
                  <a:lnTo>
                    <a:pt x="75" y="157"/>
                  </a:lnTo>
                  <a:lnTo>
                    <a:pt x="76" y="159"/>
                  </a:lnTo>
                  <a:lnTo>
                    <a:pt x="76" y="160"/>
                  </a:lnTo>
                  <a:lnTo>
                    <a:pt x="76" y="162"/>
                  </a:lnTo>
                  <a:lnTo>
                    <a:pt x="76" y="163"/>
                  </a:lnTo>
                  <a:lnTo>
                    <a:pt x="76" y="166"/>
                  </a:lnTo>
                  <a:lnTo>
                    <a:pt x="76" y="166"/>
                  </a:lnTo>
                  <a:lnTo>
                    <a:pt x="75" y="167"/>
                  </a:lnTo>
                  <a:lnTo>
                    <a:pt x="76" y="168"/>
                  </a:lnTo>
                  <a:lnTo>
                    <a:pt x="76" y="170"/>
                  </a:lnTo>
                  <a:lnTo>
                    <a:pt x="76" y="170"/>
                  </a:lnTo>
                  <a:lnTo>
                    <a:pt x="76" y="172"/>
                  </a:lnTo>
                  <a:lnTo>
                    <a:pt x="77" y="173"/>
                  </a:lnTo>
                  <a:lnTo>
                    <a:pt x="78" y="174"/>
                  </a:lnTo>
                  <a:lnTo>
                    <a:pt x="78" y="175"/>
                  </a:lnTo>
                  <a:lnTo>
                    <a:pt x="78" y="174"/>
                  </a:lnTo>
                  <a:lnTo>
                    <a:pt x="79" y="174"/>
                  </a:lnTo>
                  <a:lnTo>
                    <a:pt x="79" y="176"/>
                  </a:lnTo>
                  <a:lnTo>
                    <a:pt x="78" y="177"/>
                  </a:lnTo>
                  <a:lnTo>
                    <a:pt x="79" y="178"/>
                  </a:lnTo>
                  <a:lnTo>
                    <a:pt x="79" y="179"/>
                  </a:lnTo>
                  <a:lnTo>
                    <a:pt x="79" y="181"/>
                  </a:lnTo>
                  <a:lnTo>
                    <a:pt x="78" y="181"/>
                  </a:lnTo>
                  <a:lnTo>
                    <a:pt x="77" y="181"/>
                  </a:lnTo>
                  <a:lnTo>
                    <a:pt x="77" y="183"/>
                  </a:lnTo>
                  <a:lnTo>
                    <a:pt x="79" y="183"/>
                  </a:lnTo>
                  <a:lnTo>
                    <a:pt x="79" y="183"/>
                  </a:lnTo>
                  <a:lnTo>
                    <a:pt x="79" y="184"/>
                  </a:lnTo>
                  <a:lnTo>
                    <a:pt x="79" y="185"/>
                  </a:lnTo>
                  <a:lnTo>
                    <a:pt x="80" y="185"/>
                  </a:lnTo>
                  <a:lnTo>
                    <a:pt x="80" y="185"/>
                  </a:lnTo>
                  <a:lnTo>
                    <a:pt x="80" y="187"/>
                  </a:lnTo>
                  <a:lnTo>
                    <a:pt x="80" y="189"/>
                  </a:lnTo>
                  <a:lnTo>
                    <a:pt x="80" y="189"/>
                  </a:lnTo>
                  <a:lnTo>
                    <a:pt x="82" y="190"/>
                  </a:lnTo>
                  <a:lnTo>
                    <a:pt x="82" y="190"/>
                  </a:lnTo>
                  <a:lnTo>
                    <a:pt x="84" y="190"/>
                  </a:lnTo>
                  <a:lnTo>
                    <a:pt x="85" y="191"/>
                  </a:lnTo>
                  <a:lnTo>
                    <a:pt x="85" y="192"/>
                  </a:lnTo>
                  <a:lnTo>
                    <a:pt x="85" y="192"/>
                  </a:lnTo>
                  <a:lnTo>
                    <a:pt x="86" y="192"/>
                  </a:lnTo>
                  <a:lnTo>
                    <a:pt x="86" y="192"/>
                  </a:lnTo>
                  <a:lnTo>
                    <a:pt x="85" y="193"/>
                  </a:lnTo>
                  <a:lnTo>
                    <a:pt x="86" y="193"/>
                  </a:lnTo>
                  <a:lnTo>
                    <a:pt x="87" y="193"/>
                  </a:lnTo>
                  <a:lnTo>
                    <a:pt x="87" y="192"/>
                  </a:lnTo>
                  <a:lnTo>
                    <a:pt x="88" y="193"/>
                  </a:lnTo>
                  <a:lnTo>
                    <a:pt x="88" y="194"/>
                  </a:lnTo>
                  <a:lnTo>
                    <a:pt x="87" y="194"/>
                  </a:lnTo>
                  <a:lnTo>
                    <a:pt x="86" y="194"/>
                  </a:lnTo>
                  <a:lnTo>
                    <a:pt x="86" y="195"/>
                  </a:lnTo>
                  <a:lnTo>
                    <a:pt x="87" y="195"/>
                  </a:lnTo>
                  <a:lnTo>
                    <a:pt x="89" y="195"/>
                  </a:lnTo>
                  <a:lnTo>
                    <a:pt x="91" y="195"/>
                  </a:lnTo>
                  <a:lnTo>
                    <a:pt x="93" y="196"/>
                  </a:lnTo>
                  <a:lnTo>
                    <a:pt x="94" y="196"/>
                  </a:lnTo>
                  <a:lnTo>
                    <a:pt x="95" y="196"/>
                  </a:lnTo>
                  <a:lnTo>
                    <a:pt x="96" y="196"/>
                  </a:lnTo>
                  <a:lnTo>
                    <a:pt x="96" y="195"/>
                  </a:lnTo>
                  <a:lnTo>
                    <a:pt x="95" y="195"/>
                  </a:lnTo>
                  <a:lnTo>
                    <a:pt x="94" y="194"/>
                  </a:lnTo>
                  <a:lnTo>
                    <a:pt x="93" y="194"/>
                  </a:lnTo>
                  <a:lnTo>
                    <a:pt x="92" y="194"/>
                  </a:lnTo>
                  <a:lnTo>
                    <a:pt x="91" y="194"/>
                  </a:lnTo>
                  <a:lnTo>
                    <a:pt x="90" y="193"/>
                  </a:lnTo>
                  <a:lnTo>
                    <a:pt x="89" y="192"/>
                  </a:lnTo>
                  <a:lnTo>
                    <a:pt x="89" y="191"/>
                  </a:lnTo>
                  <a:lnTo>
                    <a:pt x="89" y="191"/>
                  </a:lnTo>
                  <a:lnTo>
                    <a:pt x="89" y="190"/>
                  </a:lnTo>
                  <a:lnTo>
                    <a:pt x="88" y="189"/>
                  </a:lnTo>
                  <a:lnTo>
                    <a:pt x="88" y="188"/>
                  </a:lnTo>
                  <a:lnTo>
                    <a:pt x="89" y="187"/>
                  </a:lnTo>
                  <a:lnTo>
                    <a:pt x="89" y="185"/>
                  </a:lnTo>
                  <a:lnTo>
                    <a:pt x="89" y="185"/>
                  </a:lnTo>
                  <a:lnTo>
                    <a:pt x="90" y="184"/>
                  </a:lnTo>
                  <a:lnTo>
                    <a:pt x="90" y="183"/>
                  </a:lnTo>
                  <a:lnTo>
                    <a:pt x="89" y="183"/>
                  </a:lnTo>
                  <a:lnTo>
                    <a:pt x="88" y="183"/>
                  </a:lnTo>
                  <a:lnTo>
                    <a:pt x="87" y="181"/>
                  </a:lnTo>
                  <a:lnTo>
                    <a:pt x="87" y="180"/>
                  </a:lnTo>
                  <a:lnTo>
                    <a:pt x="89" y="179"/>
                  </a:lnTo>
                  <a:lnTo>
                    <a:pt x="89" y="176"/>
                  </a:lnTo>
                  <a:lnTo>
                    <a:pt x="89" y="176"/>
                  </a:lnTo>
                  <a:lnTo>
                    <a:pt x="88" y="176"/>
                  </a:lnTo>
                  <a:lnTo>
                    <a:pt x="87" y="174"/>
                  </a:lnTo>
                  <a:lnTo>
                    <a:pt x="87" y="174"/>
                  </a:lnTo>
                  <a:lnTo>
                    <a:pt x="87" y="173"/>
                  </a:lnTo>
                  <a:lnTo>
                    <a:pt x="87" y="172"/>
                  </a:lnTo>
                  <a:lnTo>
                    <a:pt x="87" y="172"/>
                  </a:lnTo>
                  <a:lnTo>
                    <a:pt x="88" y="173"/>
                  </a:lnTo>
                  <a:lnTo>
                    <a:pt x="89" y="174"/>
                  </a:lnTo>
                  <a:lnTo>
                    <a:pt x="89" y="173"/>
                  </a:lnTo>
                  <a:lnTo>
                    <a:pt x="90" y="172"/>
                  </a:lnTo>
                  <a:lnTo>
                    <a:pt x="89" y="171"/>
                  </a:lnTo>
                  <a:lnTo>
                    <a:pt x="90" y="170"/>
                  </a:lnTo>
                  <a:lnTo>
                    <a:pt x="90" y="169"/>
                  </a:lnTo>
                  <a:lnTo>
                    <a:pt x="91" y="170"/>
                  </a:lnTo>
                  <a:lnTo>
                    <a:pt x="92" y="170"/>
                  </a:lnTo>
                  <a:lnTo>
                    <a:pt x="93" y="169"/>
                  </a:lnTo>
                  <a:lnTo>
                    <a:pt x="94" y="169"/>
                  </a:lnTo>
                  <a:lnTo>
                    <a:pt x="95" y="168"/>
                  </a:lnTo>
                  <a:lnTo>
                    <a:pt x="95" y="166"/>
                  </a:lnTo>
                  <a:lnTo>
                    <a:pt x="95" y="165"/>
                  </a:lnTo>
                  <a:lnTo>
                    <a:pt x="95" y="164"/>
                  </a:lnTo>
                  <a:lnTo>
                    <a:pt x="93" y="163"/>
                  </a:lnTo>
                  <a:lnTo>
                    <a:pt x="92" y="163"/>
                  </a:lnTo>
                  <a:lnTo>
                    <a:pt x="91" y="161"/>
                  </a:lnTo>
                  <a:lnTo>
                    <a:pt x="91" y="160"/>
                  </a:lnTo>
                  <a:lnTo>
                    <a:pt x="92" y="160"/>
                  </a:lnTo>
                  <a:lnTo>
                    <a:pt x="93" y="161"/>
                  </a:lnTo>
                  <a:lnTo>
                    <a:pt x="93" y="162"/>
                  </a:lnTo>
                  <a:lnTo>
                    <a:pt x="96" y="163"/>
                  </a:lnTo>
                  <a:lnTo>
                    <a:pt x="97" y="162"/>
                  </a:lnTo>
                  <a:lnTo>
                    <a:pt x="99" y="161"/>
                  </a:lnTo>
                  <a:lnTo>
                    <a:pt x="99" y="159"/>
                  </a:lnTo>
                  <a:lnTo>
                    <a:pt x="99" y="157"/>
                  </a:lnTo>
                  <a:lnTo>
                    <a:pt x="99" y="157"/>
                  </a:lnTo>
                  <a:lnTo>
                    <a:pt x="100" y="157"/>
                  </a:lnTo>
                  <a:lnTo>
                    <a:pt x="100" y="157"/>
                  </a:lnTo>
                  <a:lnTo>
                    <a:pt x="100" y="158"/>
                  </a:lnTo>
                  <a:lnTo>
                    <a:pt x="100" y="158"/>
                  </a:lnTo>
                  <a:lnTo>
                    <a:pt x="101" y="157"/>
                  </a:lnTo>
                  <a:lnTo>
                    <a:pt x="102" y="155"/>
                  </a:lnTo>
                  <a:lnTo>
                    <a:pt x="103" y="153"/>
                  </a:lnTo>
                  <a:lnTo>
                    <a:pt x="103" y="152"/>
                  </a:lnTo>
                  <a:lnTo>
                    <a:pt x="103" y="150"/>
                  </a:lnTo>
                  <a:lnTo>
                    <a:pt x="103" y="148"/>
                  </a:lnTo>
                  <a:lnTo>
                    <a:pt x="104" y="148"/>
                  </a:lnTo>
                  <a:lnTo>
                    <a:pt x="106" y="146"/>
                  </a:lnTo>
                  <a:lnTo>
                    <a:pt x="108" y="146"/>
                  </a:lnTo>
                  <a:lnTo>
                    <a:pt x="111" y="144"/>
                  </a:lnTo>
                  <a:lnTo>
                    <a:pt x="112" y="142"/>
                  </a:lnTo>
                  <a:lnTo>
                    <a:pt x="113" y="140"/>
                  </a:lnTo>
                  <a:lnTo>
                    <a:pt x="114" y="139"/>
                  </a:lnTo>
                  <a:lnTo>
                    <a:pt x="114" y="136"/>
                  </a:lnTo>
                  <a:lnTo>
                    <a:pt x="115" y="136"/>
                  </a:lnTo>
                  <a:lnTo>
                    <a:pt x="114" y="135"/>
                  </a:lnTo>
                  <a:lnTo>
                    <a:pt x="114" y="134"/>
                  </a:lnTo>
                  <a:lnTo>
                    <a:pt x="115" y="133"/>
                  </a:lnTo>
                  <a:lnTo>
                    <a:pt x="115" y="132"/>
                  </a:lnTo>
                  <a:lnTo>
                    <a:pt x="114" y="131"/>
                  </a:lnTo>
                  <a:lnTo>
                    <a:pt x="115" y="129"/>
                  </a:lnTo>
                  <a:lnTo>
                    <a:pt x="117" y="128"/>
                  </a:lnTo>
                  <a:lnTo>
                    <a:pt x="118" y="125"/>
                  </a:lnTo>
                  <a:lnTo>
                    <a:pt x="119" y="124"/>
                  </a:lnTo>
                  <a:lnTo>
                    <a:pt x="120" y="122"/>
                  </a:lnTo>
                  <a:lnTo>
                    <a:pt x="120" y="122"/>
                  </a:lnTo>
                  <a:lnTo>
                    <a:pt x="119" y="121"/>
                  </a:lnTo>
                  <a:lnTo>
                    <a:pt x="119" y="120"/>
                  </a:lnTo>
                  <a:lnTo>
                    <a:pt x="119" y="118"/>
                  </a:lnTo>
                  <a:lnTo>
                    <a:pt x="117" y="118"/>
                  </a:lnTo>
                  <a:lnTo>
                    <a:pt x="116" y="118"/>
                  </a:lnTo>
                  <a:lnTo>
                    <a:pt x="114" y="116"/>
                  </a:lnTo>
                  <a:lnTo>
                    <a:pt x="112" y="115"/>
                  </a:lnTo>
                  <a:lnTo>
                    <a:pt x="110" y="115"/>
                  </a:lnTo>
                  <a:lnTo>
                    <a:pt x="108" y="114"/>
                  </a:lnTo>
                  <a:lnTo>
                    <a:pt x="107" y="114"/>
                  </a:lnTo>
                  <a:lnTo>
                    <a:pt x="106" y="115"/>
                  </a:lnTo>
                  <a:lnTo>
                    <a:pt x="106" y="115"/>
                  </a:lnTo>
                  <a:lnTo>
                    <a:pt x="106" y="113"/>
                  </a:lnTo>
                  <a:lnTo>
                    <a:pt x="106" y="113"/>
                  </a:lnTo>
                  <a:lnTo>
                    <a:pt x="104" y="112"/>
                  </a:lnTo>
                  <a:lnTo>
                    <a:pt x="103" y="112"/>
                  </a:lnTo>
                  <a:lnTo>
                    <a:pt x="102" y="111"/>
                  </a:lnTo>
                  <a:lnTo>
                    <a:pt x="101" y="112"/>
                  </a:lnTo>
                  <a:lnTo>
                    <a:pt x="100" y="113"/>
                  </a:lnTo>
                  <a:lnTo>
                    <a:pt x="100" y="114"/>
                  </a:lnTo>
                  <a:lnTo>
                    <a:pt x="98" y="114"/>
                  </a:lnTo>
                  <a:lnTo>
                    <a:pt x="98" y="113"/>
                  </a:lnTo>
                  <a:lnTo>
                    <a:pt x="99" y="112"/>
                  </a:lnTo>
                  <a:lnTo>
                    <a:pt x="100" y="112"/>
                  </a:lnTo>
                  <a:lnTo>
                    <a:pt x="100" y="111"/>
                  </a:lnTo>
                  <a:lnTo>
                    <a:pt x="99" y="111"/>
                  </a:lnTo>
                  <a:lnTo>
                    <a:pt x="97" y="111"/>
                  </a:lnTo>
                  <a:lnTo>
                    <a:pt x="97" y="112"/>
                  </a:lnTo>
                  <a:lnTo>
                    <a:pt x="97" y="111"/>
                  </a:lnTo>
                  <a:lnTo>
                    <a:pt x="97" y="111"/>
                  </a:lnTo>
                  <a:lnTo>
                    <a:pt x="98" y="110"/>
                  </a:lnTo>
                  <a:lnTo>
                    <a:pt x="99" y="109"/>
                  </a:lnTo>
                  <a:lnTo>
                    <a:pt x="98" y="107"/>
                  </a:lnTo>
                  <a:lnTo>
                    <a:pt x="97" y="106"/>
                  </a:lnTo>
                  <a:lnTo>
                    <a:pt x="97" y="104"/>
                  </a:lnTo>
                  <a:lnTo>
                    <a:pt x="96" y="104"/>
                  </a:lnTo>
                  <a:lnTo>
                    <a:pt x="95" y="104"/>
                  </a:lnTo>
                  <a:lnTo>
                    <a:pt x="95" y="103"/>
                  </a:lnTo>
                  <a:lnTo>
                    <a:pt x="93" y="102"/>
                  </a:lnTo>
                  <a:lnTo>
                    <a:pt x="92" y="102"/>
                  </a:lnTo>
                  <a:lnTo>
                    <a:pt x="91" y="102"/>
                  </a:lnTo>
                  <a:lnTo>
                    <a:pt x="89" y="102"/>
                  </a:lnTo>
                  <a:lnTo>
                    <a:pt x="88" y="102"/>
                  </a:lnTo>
                  <a:lnTo>
                    <a:pt x="87" y="100"/>
                  </a:lnTo>
                  <a:lnTo>
                    <a:pt x="87" y="98"/>
                  </a:lnTo>
                  <a:lnTo>
                    <a:pt x="86" y="97"/>
                  </a:lnTo>
                  <a:lnTo>
                    <a:pt x="85" y="96"/>
                  </a:lnTo>
                  <a:lnTo>
                    <a:pt x="84" y="96"/>
                  </a:lnTo>
                  <a:lnTo>
                    <a:pt x="83" y="95"/>
                  </a:lnTo>
                  <a:lnTo>
                    <a:pt x="82" y="95"/>
                  </a:lnTo>
                  <a:lnTo>
                    <a:pt x="81" y="96"/>
                  </a:lnTo>
                  <a:lnTo>
                    <a:pt x="79" y="96"/>
                  </a:lnTo>
                  <a:lnTo>
                    <a:pt x="79" y="96"/>
                  </a:lnTo>
                  <a:lnTo>
                    <a:pt x="78" y="95"/>
                  </a:lnTo>
                  <a:lnTo>
                    <a:pt x="76" y="94"/>
                  </a:lnTo>
                  <a:lnTo>
                    <a:pt x="76" y="94"/>
                  </a:lnTo>
                  <a:lnTo>
                    <a:pt x="75" y="93"/>
                  </a:lnTo>
                  <a:lnTo>
                    <a:pt x="74" y="93"/>
                  </a:lnTo>
                  <a:lnTo>
                    <a:pt x="74" y="94"/>
                  </a:lnTo>
                  <a:lnTo>
                    <a:pt x="73" y="95"/>
                  </a:lnTo>
                  <a:lnTo>
                    <a:pt x="73" y="96"/>
                  </a:lnTo>
                  <a:lnTo>
                    <a:pt x="73" y="98"/>
                  </a:lnTo>
                  <a:lnTo>
                    <a:pt x="72" y="98"/>
                  </a:lnTo>
                  <a:lnTo>
                    <a:pt x="72" y="97"/>
                  </a:lnTo>
                  <a:lnTo>
                    <a:pt x="72" y="96"/>
                  </a:lnTo>
                  <a:lnTo>
                    <a:pt x="72" y="93"/>
                  </a:lnTo>
                  <a:lnTo>
                    <a:pt x="73" y="93"/>
                  </a:lnTo>
                  <a:lnTo>
                    <a:pt x="72" y="92"/>
                  </a:lnTo>
                  <a:lnTo>
                    <a:pt x="72" y="92"/>
                  </a:lnTo>
                  <a:lnTo>
                    <a:pt x="71" y="93"/>
                  </a:lnTo>
                  <a:lnTo>
                    <a:pt x="70" y="93"/>
                  </a:lnTo>
                  <a:lnTo>
                    <a:pt x="69" y="94"/>
                  </a:lnTo>
                  <a:lnTo>
                    <a:pt x="67" y="95"/>
                  </a:lnTo>
                  <a:lnTo>
                    <a:pt x="67" y="96"/>
                  </a:lnTo>
                  <a:lnTo>
                    <a:pt x="66" y="97"/>
                  </a:lnTo>
                  <a:lnTo>
                    <a:pt x="65" y="98"/>
                  </a:lnTo>
                  <a:lnTo>
                    <a:pt x="65" y="98"/>
                  </a:lnTo>
                  <a:lnTo>
                    <a:pt x="64" y="97"/>
                  </a:lnTo>
                  <a:lnTo>
                    <a:pt x="63" y="96"/>
                  </a:lnTo>
                  <a:lnTo>
                    <a:pt x="63" y="96"/>
                  </a:lnTo>
                  <a:lnTo>
                    <a:pt x="61" y="96"/>
                  </a:lnTo>
                  <a:lnTo>
                    <a:pt x="59" y="96"/>
                  </a:lnTo>
                  <a:lnTo>
                    <a:pt x="58" y="95"/>
                  </a:lnTo>
                  <a:lnTo>
                    <a:pt x="58" y="93"/>
                  </a:lnTo>
                  <a:lnTo>
                    <a:pt x="57" y="91"/>
                  </a:lnTo>
                  <a:lnTo>
                    <a:pt x="59" y="90"/>
                  </a:lnTo>
                  <a:lnTo>
                    <a:pt x="59" y="88"/>
                  </a:lnTo>
                  <a:lnTo>
                    <a:pt x="57" y="87"/>
                  </a:lnTo>
                  <a:lnTo>
                    <a:pt x="57" y="87"/>
                  </a:lnTo>
                  <a:lnTo>
                    <a:pt x="55" y="87"/>
                  </a:lnTo>
                  <a:lnTo>
                    <a:pt x="52" y="87"/>
                  </a:lnTo>
                  <a:lnTo>
                    <a:pt x="52" y="88"/>
                  </a:lnTo>
                  <a:lnTo>
                    <a:pt x="51" y="87"/>
                  </a:lnTo>
                  <a:lnTo>
                    <a:pt x="51" y="87"/>
                  </a:lnTo>
                  <a:lnTo>
                    <a:pt x="52" y="86"/>
                  </a:lnTo>
                  <a:lnTo>
                    <a:pt x="53" y="86"/>
                  </a:lnTo>
                  <a:lnTo>
                    <a:pt x="54" y="85"/>
                  </a:lnTo>
                  <a:lnTo>
                    <a:pt x="54" y="83"/>
                  </a:lnTo>
                  <a:lnTo>
                    <a:pt x="55" y="83"/>
                  </a:lnTo>
                  <a:lnTo>
                    <a:pt x="55" y="80"/>
                  </a:lnTo>
                  <a:lnTo>
                    <a:pt x="55" y="79"/>
                  </a:lnTo>
                  <a:lnTo>
                    <a:pt x="55" y="78"/>
                  </a:lnTo>
                  <a:lnTo>
                    <a:pt x="53" y="78"/>
                  </a:lnTo>
                  <a:lnTo>
                    <a:pt x="52" y="78"/>
                  </a:lnTo>
                  <a:lnTo>
                    <a:pt x="50" y="80"/>
                  </a:lnTo>
                  <a:lnTo>
                    <a:pt x="50" y="82"/>
                  </a:lnTo>
                  <a:lnTo>
                    <a:pt x="48" y="83"/>
                  </a:lnTo>
                  <a:lnTo>
                    <a:pt x="47" y="83"/>
                  </a:lnTo>
                  <a:lnTo>
                    <a:pt x="46" y="83"/>
                  </a:lnTo>
                  <a:lnTo>
                    <a:pt x="44" y="80"/>
                  </a:lnTo>
                  <a:lnTo>
                    <a:pt x="44" y="79"/>
                  </a:lnTo>
                  <a:lnTo>
                    <a:pt x="43" y="78"/>
                  </a:lnTo>
                  <a:lnTo>
                    <a:pt x="43" y="75"/>
                  </a:lnTo>
                  <a:lnTo>
                    <a:pt x="43" y="74"/>
                  </a:lnTo>
                  <a:lnTo>
                    <a:pt x="44" y="72"/>
                  </a:lnTo>
                  <a:lnTo>
                    <a:pt x="45" y="69"/>
                  </a:lnTo>
                  <a:lnTo>
                    <a:pt x="46" y="67"/>
                  </a:lnTo>
                  <a:lnTo>
                    <a:pt x="49" y="67"/>
                  </a:lnTo>
                  <a:lnTo>
                    <a:pt x="51" y="67"/>
                  </a:lnTo>
                  <a:lnTo>
                    <a:pt x="53" y="68"/>
                  </a:lnTo>
                  <a:lnTo>
                    <a:pt x="55" y="67"/>
                  </a:lnTo>
                  <a:lnTo>
                    <a:pt x="55" y="66"/>
                  </a:lnTo>
                  <a:lnTo>
                    <a:pt x="57" y="65"/>
                  </a:lnTo>
                  <a:lnTo>
                    <a:pt x="58" y="65"/>
                  </a:lnTo>
                  <a:lnTo>
                    <a:pt x="59" y="65"/>
                  </a:lnTo>
                  <a:lnTo>
                    <a:pt x="59" y="66"/>
                  </a:lnTo>
                  <a:lnTo>
                    <a:pt x="61" y="66"/>
                  </a:lnTo>
                  <a:lnTo>
                    <a:pt x="62" y="67"/>
                  </a:lnTo>
                  <a:lnTo>
                    <a:pt x="62" y="69"/>
                  </a:lnTo>
                  <a:lnTo>
                    <a:pt x="62" y="70"/>
                  </a:lnTo>
                  <a:lnTo>
                    <a:pt x="63" y="72"/>
                  </a:lnTo>
                  <a:lnTo>
                    <a:pt x="63" y="72"/>
                  </a:lnTo>
                  <a:lnTo>
                    <a:pt x="63" y="73"/>
                  </a:lnTo>
                  <a:lnTo>
                    <a:pt x="64" y="72"/>
                  </a:lnTo>
                  <a:lnTo>
                    <a:pt x="65" y="70"/>
                  </a:lnTo>
                  <a:lnTo>
                    <a:pt x="65" y="68"/>
                  </a:lnTo>
                  <a:lnTo>
                    <a:pt x="65" y="66"/>
                  </a:lnTo>
                  <a:lnTo>
                    <a:pt x="65" y="65"/>
                  </a:lnTo>
                  <a:lnTo>
                    <a:pt x="66" y="63"/>
                  </a:lnTo>
                  <a:lnTo>
                    <a:pt x="70" y="61"/>
                  </a:lnTo>
                  <a:lnTo>
                    <a:pt x="72" y="59"/>
                  </a:lnTo>
                  <a:lnTo>
                    <a:pt x="73" y="58"/>
                  </a:lnTo>
                  <a:lnTo>
                    <a:pt x="74" y="56"/>
                  </a:lnTo>
                  <a:lnTo>
                    <a:pt x="74" y="55"/>
                  </a:lnTo>
                  <a:lnTo>
                    <a:pt x="73" y="54"/>
                  </a:lnTo>
                  <a:lnTo>
                    <a:pt x="73" y="53"/>
                  </a:lnTo>
                  <a:lnTo>
                    <a:pt x="74" y="52"/>
                  </a:lnTo>
                  <a:lnTo>
                    <a:pt x="74" y="52"/>
                  </a:lnTo>
                  <a:lnTo>
                    <a:pt x="74" y="54"/>
                  </a:lnTo>
                  <a:lnTo>
                    <a:pt x="75" y="54"/>
                  </a:lnTo>
                  <a:lnTo>
                    <a:pt x="75" y="54"/>
                  </a:lnTo>
                  <a:lnTo>
                    <a:pt x="76" y="53"/>
                  </a:lnTo>
                  <a:lnTo>
                    <a:pt x="75" y="52"/>
                  </a:lnTo>
                  <a:lnTo>
                    <a:pt x="77" y="50"/>
                  </a:lnTo>
                  <a:lnTo>
                    <a:pt x="77" y="50"/>
                  </a:lnTo>
                  <a:lnTo>
                    <a:pt x="77" y="49"/>
                  </a:lnTo>
                  <a:lnTo>
                    <a:pt x="77" y="48"/>
                  </a:lnTo>
                  <a:lnTo>
                    <a:pt x="78" y="48"/>
                  </a:lnTo>
                  <a:lnTo>
                    <a:pt x="80" y="46"/>
                  </a:lnTo>
                  <a:lnTo>
                    <a:pt x="81" y="46"/>
                  </a:lnTo>
                  <a:lnTo>
                    <a:pt x="81" y="47"/>
                  </a:lnTo>
                  <a:lnTo>
                    <a:pt x="82" y="48"/>
                  </a:lnTo>
                  <a:lnTo>
                    <a:pt x="83" y="46"/>
                  </a:lnTo>
                  <a:lnTo>
                    <a:pt x="83" y="45"/>
                  </a:lnTo>
                  <a:lnTo>
                    <a:pt x="83" y="45"/>
                  </a:lnTo>
                  <a:lnTo>
                    <a:pt x="83" y="45"/>
                  </a:lnTo>
                  <a:lnTo>
                    <a:pt x="84" y="45"/>
                  </a:lnTo>
                  <a:lnTo>
                    <a:pt x="87" y="43"/>
                  </a:lnTo>
                  <a:lnTo>
                    <a:pt x="88" y="41"/>
                  </a:lnTo>
                  <a:lnTo>
                    <a:pt x="89" y="41"/>
                  </a:lnTo>
                  <a:lnTo>
                    <a:pt x="90" y="41"/>
                  </a:lnTo>
                  <a:lnTo>
                    <a:pt x="91" y="41"/>
                  </a:lnTo>
                  <a:lnTo>
                    <a:pt x="91" y="41"/>
                  </a:lnTo>
                  <a:lnTo>
                    <a:pt x="91" y="41"/>
                  </a:lnTo>
                  <a:lnTo>
                    <a:pt x="90" y="42"/>
                  </a:lnTo>
                  <a:lnTo>
                    <a:pt x="89" y="43"/>
                  </a:lnTo>
                  <a:lnTo>
                    <a:pt x="89" y="43"/>
                  </a:lnTo>
                  <a:lnTo>
                    <a:pt x="90" y="43"/>
                  </a:lnTo>
                  <a:lnTo>
                    <a:pt x="91" y="43"/>
                  </a:lnTo>
                  <a:lnTo>
                    <a:pt x="93" y="42"/>
                  </a:lnTo>
                  <a:lnTo>
                    <a:pt x="94" y="41"/>
                  </a:lnTo>
                  <a:lnTo>
                    <a:pt x="93" y="39"/>
                  </a:lnTo>
                  <a:lnTo>
                    <a:pt x="92" y="39"/>
                  </a:lnTo>
                  <a:lnTo>
                    <a:pt x="91" y="38"/>
                  </a:lnTo>
                  <a:lnTo>
                    <a:pt x="91" y="37"/>
                  </a:lnTo>
                  <a:lnTo>
                    <a:pt x="92" y="36"/>
                  </a:lnTo>
                  <a:lnTo>
                    <a:pt x="93" y="35"/>
                  </a:lnTo>
                  <a:lnTo>
                    <a:pt x="93" y="35"/>
                  </a:lnTo>
                  <a:lnTo>
                    <a:pt x="92" y="35"/>
                  </a:lnTo>
                  <a:lnTo>
                    <a:pt x="91" y="35"/>
                  </a:lnTo>
                  <a:lnTo>
                    <a:pt x="89" y="35"/>
                  </a:lnTo>
                  <a:lnTo>
                    <a:pt x="87" y="37"/>
                  </a:lnTo>
                  <a:lnTo>
                    <a:pt x="86" y="38"/>
                  </a:lnTo>
                  <a:lnTo>
                    <a:pt x="85" y="37"/>
                  </a:lnTo>
                  <a:lnTo>
                    <a:pt x="87" y="36"/>
                  </a:lnTo>
                  <a:lnTo>
                    <a:pt x="88" y="35"/>
                  </a:lnTo>
                  <a:lnTo>
                    <a:pt x="89" y="34"/>
                  </a:lnTo>
                  <a:lnTo>
                    <a:pt x="93" y="32"/>
                  </a:lnTo>
                  <a:lnTo>
                    <a:pt x="95" y="33"/>
                  </a:lnTo>
                  <a:lnTo>
                    <a:pt x="96" y="34"/>
                  </a:lnTo>
                  <a:lnTo>
                    <a:pt x="98" y="34"/>
                  </a:lnTo>
                  <a:lnTo>
                    <a:pt x="100" y="32"/>
                  </a:lnTo>
                  <a:lnTo>
                    <a:pt x="102" y="31"/>
                  </a:lnTo>
                  <a:lnTo>
                    <a:pt x="104" y="29"/>
                  </a:lnTo>
                  <a:lnTo>
                    <a:pt x="104" y="28"/>
                  </a:lnTo>
                  <a:lnTo>
                    <a:pt x="102" y="28"/>
                  </a:lnTo>
                  <a:lnTo>
                    <a:pt x="100" y="28"/>
                  </a:lnTo>
                  <a:lnTo>
                    <a:pt x="100" y="28"/>
                  </a:lnTo>
                  <a:lnTo>
                    <a:pt x="102" y="28"/>
                  </a:lnTo>
                  <a:lnTo>
                    <a:pt x="104" y="27"/>
                  </a:lnTo>
                  <a:lnTo>
                    <a:pt x="104" y="26"/>
                  </a:lnTo>
                  <a:lnTo>
                    <a:pt x="104" y="26"/>
                  </a:lnTo>
                  <a:lnTo>
                    <a:pt x="102" y="26"/>
                  </a:lnTo>
                  <a:lnTo>
                    <a:pt x="102" y="25"/>
                  </a:lnTo>
                  <a:lnTo>
                    <a:pt x="101" y="24"/>
                  </a:lnTo>
                  <a:lnTo>
                    <a:pt x="101" y="23"/>
                  </a:lnTo>
                  <a:lnTo>
                    <a:pt x="102" y="23"/>
                  </a:lnTo>
                  <a:lnTo>
                    <a:pt x="102" y="22"/>
                  </a:lnTo>
                  <a:lnTo>
                    <a:pt x="102" y="21"/>
                  </a:lnTo>
                  <a:lnTo>
                    <a:pt x="102" y="20"/>
                  </a:lnTo>
                  <a:lnTo>
                    <a:pt x="102" y="19"/>
                  </a:lnTo>
                  <a:lnTo>
                    <a:pt x="102" y="19"/>
                  </a:lnTo>
                  <a:lnTo>
                    <a:pt x="102" y="17"/>
                  </a:lnTo>
                  <a:lnTo>
                    <a:pt x="101" y="17"/>
                  </a:lnTo>
                  <a:lnTo>
                    <a:pt x="100" y="18"/>
                  </a:lnTo>
                  <a:lnTo>
                    <a:pt x="99" y="19"/>
                  </a:lnTo>
                  <a:lnTo>
                    <a:pt x="99" y="19"/>
                  </a:lnTo>
                  <a:lnTo>
                    <a:pt x="97" y="19"/>
                  </a:lnTo>
                  <a:lnTo>
                    <a:pt x="96" y="20"/>
                  </a:lnTo>
                  <a:lnTo>
                    <a:pt x="95" y="19"/>
                  </a:lnTo>
                  <a:lnTo>
                    <a:pt x="95" y="18"/>
                  </a:lnTo>
                  <a:lnTo>
                    <a:pt x="95" y="18"/>
                  </a:lnTo>
                  <a:lnTo>
                    <a:pt x="95" y="17"/>
                  </a:lnTo>
                  <a:lnTo>
                    <a:pt x="96" y="17"/>
                  </a:lnTo>
                  <a:lnTo>
                    <a:pt x="97" y="16"/>
                  </a:lnTo>
                  <a:lnTo>
                    <a:pt x="96" y="15"/>
                  </a:lnTo>
                  <a:lnTo>
                    <a:pt x="94" y="15"/>
                  </a:lnTo>
                  <a:lnTo>
                    <a:pt x="94" y="15"/>
                  </a:lnTo>
                  <a:lnTo>
                    <a:pt x="94" y="14"/>
                  </a:lnTo>
                  <a:lnTo>
                    <a:pt x="93" y="14"/>
                  </a:lnTo>
                  <a:lnTo>
                    <a:pt x="91" y="14"/>
                  </a:lnTo>
                  <a:lnTo>
                    <a:pt x="90" y="14"/>
                  </a:lnTo>
                  <a:lnTo>
                    <a:pt x="88" y="15"/>
                  </a:lnTo>
                  <a:lnTo>
                    <a:pt x="87" y="17"/>
                  </a:lnTo>
                  <a:lnTo>
                    <a:pt x="87" y="18"/>
                  </a:lnTo>
                  <a:lnTo>
                    <a:pt x="85" y="19"/>
                  </a:lnTo>
                  <a:lnTo>
                    <a:pt x="85" y="20"/>
                  </a:lnTo>
                  <a:lnTo>
                    <a:pt x="85" y="21"/>
                  </a:lnTo>
                  <a:lnTo>
                    <a:pt x="86" y="21"/>
                  </a:lnTo>
                  <a:lnTo>
                    <a:pt x="86" y="22"/>
                  </a:lnTo>
                  <a:lnTo>
                    <a:pt x="85" y="23"/>
                  </a:lnTo>
                  <a:lnTo>
                    <a:pt x="82" y="24"/>
                  </a:lnTo>
                  <a:lnTo>
                    <a:pt x="80" y="26"/>
                  </a:lnTo>
                  <a:lnTo>
                    <a:pt x="80" y="28"/>
                  </a:lnTo>
                  <a:lnTo>
                    <a:pt x="80" y="30"/>
                  </a:lnTo>
                  <a:lnTo>
                    <a:pt x="79" y="31"/>
                  </a:lnTo>
                  <a:lnTo>
                    <a:pt x="77" y="31"/>
                  </a:lnTo>
                  <a:lnTo>
                    <a:pt x="77" y="31"/>
                  </a:lnTo>
                  <a:lnTo>
                    <a:pt x="76" y="30"/>
                  </a:lnTo>
                  <a:lnTo>
                    <a:pt x="76" y="30"/>
                  </a:lnTo>
                  <a:lnTo>
                    <a:pt x="76" y="28"/>
                  </a:lnTo>
                  <a:lnTo>
                    <a:pt x="76" y="28"/>
                  </a:lnTo>
                  <a:lnTo>
                    <a:pt x="77" y="26"/>
                  </a:lnTo>
                  <a:lnTo>
                    <a:pt x="77" y="25"/>
                  </a:lnTo>
                  <a:lnTo>
                    <a:pt x="76" y="24"/>
                  </a:lnTo>
                  <a:lnTo>
                    <a:pt x="75" y="24"/>
                  </a:lnTo>
                  <a:lnTo>
                    <a:pt x="74" y="23"/>
                  </a:lnTo>
                  <a:lnTo>
                    <a:pt x="73" y="21"/>
                  </a:lnTo>
                  <a:lnTo>
                    <a:pt x="72" y="21"/>
                  </a:lnTo>
                  <a:lnTo>
                    <a:pt x="70" y="21"/>
                  </a:lnTo>
                  <a:lnTo>
                    <a:pt x="70" y="20"/>
                  </a:lnTo>
                  <a:lnTo>
                    <a:pt x="70" y="19"/>
                  </a:lnTo>
                  <a:lnTo>
                    <a:pt x="70" y="19"/>
                  </a:lnTo>
                  <a:lnTo>
                    <a:pt x="70" y="17"/>
                  </a:lnTo>
                  <a:lnTo>
                    <a:pt x="71" y="16"/>
                  </a:lnTo>
                  <a:lnTo>
                    <a:pt x="73" y="14"/>
                  </a:lnTo>
                  <a:lnTo>
                    <a:pt x="75" y="13"/>
                  </a:lnTo>
                  <a:lnTo>
                    <a:pt x="76" y="13"/>
                  </a:lnTo>
                  <a:lnTo>
                    <a:pt x="77" y="13"/>
                  </a:lnTo>
                  <a:lnTo>
                    <a:pt x="76" y="12"/>
                  </a:lnTo>
                  <a:lnTo>
                    <a:pt x="76" y="12"/>
                  </a:lnTo>
                  <a:lnTo>
                    <a:pt x="78" y="12"/>
                  </a:lnTo>
                  <a:lnTo>
                    <a:pt x="81" y="11"/>
                  </a:lnTo>
                  <a:lnTo>
                    <a:pt x="82" y="10"/>
                  </a:lnTo>
                  <a:lnTo>
                    <a:pt x="84" y="10"/>
                  </a:lnTo>
                  <a:lnTo>
                    <a:pt x="85" y="8"/>
                  </a:lnTo>
                  <a:lnTo>
                    <a:pt x="87" y="8"/>
                  </a:lnTo>
                  <a:lnTo>
                    <a:pt x="88" y="8"/>
                  </a:lnTo>
                  <a:lnTo>
                    <a:pt x="89" y="8"/>
                  </a:lnTo>
                  <a:lnTo>
                    <a:pt x="91" y="7"/>
                  </a:lnTo>
                  <a:lnTo>
                    <a:pt x="92" y="5"/>
                  </a:lnTo>
                  <a:lnTo>
                    <a:pt x="93" y="5"/>
                  </a:lnTo>
                  <a:lnTo>
                    <a:pt x="93" y="4"/>
                  </a:lnTo>
                  <a:lnTo>
                    <a:pt x="92" y="4"/>
                  </a:lnTo>
                  <a:lnTo>
                    <a:pt x="92" y="3"/>
                  </a:lnTo>
                  <a:lnTo>
                    <a:pt x="91" y="4"/>
                  </a:lnTo>
                  <a:lnTo>
                    <a:pt x="90" y="4"/>
                  </a:lnTo>
                  <a:lnTo>
                    <a:pt x="89" y="5"/>
                  </a:lnTo>
                  <a:lnTo>
                    <a:pt x="88" y="5"/>
                  </a:lnTo>
                  <a:lnTo>
                    <a:pt x="87" y="6"/>
                  </a:lnTo>
                  <a:lnTo>
                    <a:pt x="87" y="6"/>
                  </a:lnTo>
                  <a:lnTo>
                    <a:pt x="86" y="6"/>
                  </a:lnTo>
                  <a:lnTo>
                    <a:pt x="87" y="5"/>
                  </a:lnTo>
                  <a:lnTo>
                    <a:pt x="87" y="4"/>
                  </a:lnTo>
                  <a:lnTo>
                    <a:pt x="86" y="4"/>
                  </a:lnTo>
                  <a:lnTo>
                    <a:pt x="85" y="4"/>
                  </a:lnTo>
                  <a:lnTo>
                    <a:pt x="85" y="4"/>
                  </a:lnTo>
                  <a:lnTo>
                    <a:pt x="85" y="3"/>
                  </a:lnTo>
                  <a:lnTo>
                    <a:pt x="86" y="2"/>
                  </a:lnTo>
                  <a:lnTo>
                    <a:pt x="86" y="0"/>
                  </a:lnTo>
                  <a:lnTo>
                    <a:pt x="84" y="1"/>
                  </a:lnTo>
                  <a:lnTo>
                    <a:pt x="82" y="1"/>
                  </a:lnTo>
                  <a:lnTo>
                    <a:pt x="82" y="2"/>
                  </a:lnTo>
                  <a:lnTo>
                    <a:pt x="82" y="3"/>
                  </a:lnTo>
                  <a:lnTo>
                    <a:pt x="81" y="4"/>
                  </a:lnTo>
                  <a:lnTo>
                    <a:pt x="81" y="5"/>
                  </a:lnTo>
                  <a:lnTo>
                    <a:pt x="78" y="5"/>
                  </a:lnTo>
                  <a:lnTo>
                    <a:pt x="78" y="6"/>
                  </a:lnTo>
                  <a:lnTo>
                    <a:pt x="76" y="7"/>
                  </a:lnTo>
                  <a:lnTo>
                    <a:pt x="76" y="6"/>
                  </a:lnTo>
                  <a:lnTo>
                    <a:pt x="72" y="6"/>
                  </a:lnTo>
                  <a:lnTo>
                    <a:pt x="71" y="5"/>
                  </a:lnTo>
                  <a:lnTo>
                    <a:pt x="70" y="4"/>
                  </a:lnTo>
                  <a:lnTo>
                    <a:pt x="67" y="5"/>
                  </a:lnTo>
                  <a:lnTo>
                    <a:pt x="67" y="6"/>
                  </a:lnTo>
                  <a:lnTo>
                    <a:pt x="66" y="8"/>
                  </a:lnTo>
                  <a:lnTo>
                    <a:pt x="65" y="8"/>
                  </a:lnTo>
                  <a:lnTo>
                    <a:pt x="65" y="8"/>
                  </a:lnTo>
                  <a:lnTo>
                    <a:pt x="65" y="7"/>
                  </a:lnTo>
                  <a:lnTo>
                    <a:pt x="65" y="6"/>
                  </a:lnTo>
                  <a:lnTo>
                    <a:pt x="64" y="6"/>
                  </a:lnTo>
                  <a:lnTo>
                    <a:pt x="63" y="6"/>
                  </a:lnTo>
                  <a:lnTo>
                    <a:pt x="60" y="6"/>
                  </a:lnTo>
                  <a:lnTo>
                    <a:pt x="61" y="5"/>
                  </a:lnTo>
                  <a:lnTo>
                    <a:pt x="61" y="5"/>
                  </a:lnTo>
                  <a:lnTo>
                    <a:pt x="61" y="4"/>
                  </a:lnTo>
                  <a:lnTo>
                    <a:pt x="60" y="4"/>
                  </a:lnTo>
                  <a:lnTo>
                    <a:pt x="58" y="3"/>
                  </a:lnTo>
                  <a:lnTo>
                    <a:pt x="57" y="2"/>
                  </a:lnTo>
                  <a:lnTo>
                    <a:pt x="55" y="3"/>
                  </a:lnTo>
                  <a:lnTo>
                    <a:pt x="55" y="3"/>
                  </a:lnTo>
                  <a:lnTo>
                    <a:pt x="55" y="2"/>
                  </a:lnTo>
                  <a:lnTo>
                    <a:pt x="53" y="2"/>
                  </a:lnTo>
                  <a:lnTo>
                    <a:pt x="51" y="2"/>
                  </a:lnTo>
                  <a:lnTo>
                    <a:pt x="49" y="3"/>
                  </a:lnTo>
                  <a:lnTo>
                    <a:pt x="48" y="3"/>
                  </a:lnTo>
                  <a:lnTo>
                    <a:pt x="47" y="3"/>
                  </a:lnTo>
                  <a:lnTo>
                    <a:pt x="44" y="3"/>
                  </a:lnTo>
                  <a:lnTo>
                    <a:pt x="44" y="4"/>
                  </a:lnTo>
                  <a:lnTo>
                    <a:pt x="44" y="4"/>
                  </a:lnTo>
                  <a:lnTo>
                    <a:pt x="43" y="4"/>
                  </a:lnTo>
                  <a:lnTo>
                    <a:pt x="43" y="3"/>
                  </a:lnTo>
                  <a:lnTo>
                    <a:pt x="42" y="2"/>
                  </a:lnTo>
                  <a:lnTo>
                    <a:pt x="41" y="2"/>
                  </a:lnTo>
                  <a:lnTo>
                    <a:pt x="40" y="2"/>
                  </a:lnTo>
                  <a:lnTo>
                    <a:pt x="39" y="2"/>
                  </a:lnTo>
                  <a:lnTo>
                    <a:pt x="38" y="2"/>
                  </a:lnTo>
                  <a:lnTo>
                    <a:pt x="37" y="2"/>
                  </a:lnTo>
                  <a:lnTo>
                    <a:pt x="37" y="1"/>
                  </a:lnTo>
                  <a:lnTo>
                    <a:pt x="35" y="1"/>
                  </a:lnTo>
                  <a:lnTo>
                    <a:pt x="35" y="2"/>
                  </a:lnTo>
                  <a:lnTo>
                    <a:pt x="34" y="1"/>
                  </a:lnTo>
                  <a:lnTo>
                    <a:pt x="34" y="0"/>
                  </a:lnTo>
                  <a:lnTo>
                    <a:pt x="3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70" name="Freeform 158">
              <a:extLst>
                <a:ext uri="{FF2B5EF4-FFF2-40B4-BE49-F238E27FC236}">
                  <a16:creationId xmlns:a16="http://schemas.microsoft.com/office/drawing/2014/main" id="{CAC9569E-226B-8880-724E-F3671B06A5C3}"/>
                </a:ext>
              </a:extLst>
            </p:cNvPr>
            <p:cNvSpPr>
              <a:spLocks noEditPoints="1"/>
            </p:cNvSpPr>
            <p:nvPr/>
          </p:nvSpPr>
          <p:spPr bwMode="auto">
            <a:xfrm>
              <a:off x="3797" y="2064"/>
              <a:ext cx="216" cy="171"/>
            </a:xfrm>
            <a:custGeom>
              <a:avLst/>
              <a:gdLst>
                <a:gd name="T0" fmla="*/ 104 w 216"/>
                <a:gd name="T1" fmla="*/ 47 h 171"/>
                <a:gd name="T2" fmla="*/ 125 w 216"/>
                <a:gd name="T3" fmla="*/ 48 h 171"/>
                <a:gd name="T4" fmla="*/ 93 w 216"/>
                <a:gd name="T5" fmla="*/ 51 h 171"/>
                <a:gd name="T6" fmla="*/ 98 w 216"/>
                <a:gd name="T7" fmla="*/ 60 h 171"/>
                <a:gd name="T8" fmla="*/ 92 w 216"/>
                <a:gd name="T9" fmla="*/ 55 h 171"/>
                <a:gd name="T10" fmla="*/ 117 w 216"/>
                <a:gd name="T11" fmla="*/ 0 h 171"/>
                <a:gd name="T12" fmla="*/ 107 w 216"/>
                <a:gd name="T13" fmla="*/ 7 h 171"/>
                <a:gd name="T14" fmla="*/ 103 w 216"/>
                <a:gd name="T15" fmla="*/ 16 h 171"/>
                <a:gd name="T16" fmla="*/ 99 w 216"/>
                <a:gd name="T17" fmla="*/ 13 h 171"/>
                <a:gd name="T18" fmla="*/ 80 w 216"/>
                <a:gd name="T19" fmla="*/ 14 h 171"/>
                <a:gd name="T20" fmla="*/ 71 w 216"/>
                <a:gd name="T21" fmla="*/ 18 h 171"/>
                <a:gd name="T22" fmla="*/ 70 w 216"/>
                <a:gd name="T23" fmla="*/ 12 h 171"/>
                <a:gd name="T24" fmla="*/ 47 w 216"/>
                <a:gd name="T25" fmla="*/ 14 h 171"/>
                <a:gd name="T26" fmla="*/ 36 w 216"/>
                <a:gd name="T27" fmla="*/ 25 h 171"/>
                <a:gd name="T28" fmla="*/ 51 w 216"/>
                <a:gd name="T29" fmla="*/ 27 h 171"/>
                <a:gd name="T30" fmla="*/ 54 w 216"/>
                <a:gd name="T31" fmla="*/ 23 h 171"/>
                <a:gd name="T32" fmla="*/ 57 w 216"/>
                <a:gd name="T33" fmla="*/ 29 h 171"/>
                <a:gd name="T34" fmla="*/ 41 w 216"/>
                <a:gd name="T35" fmla="*/ 32 h 171"/>
                <a:gd name="T36" fmla="*/ 31 w 216"/>
                <a:gd name="T37" fmla="*/ 38 h 171"/>
                <a:gd name="T38" fmla="*/ 22 w 216"/>
                <a:gd name="T39" fmla="*/ 51 h 171"/>
                <a:gd name="T40" fmla="*/ 19 w 216"/>
                <a:gd name="T41" fmla="*/ 63 h 171"/>
                <a:gd name="T42" fmla="*/ 45 w 216"/>
                <a:gd name="T43" fmla="*/ 54 h 171"/>
                <a:gd name="T44" fmla="*/ 49 w 216"/>
                <a:gd name="T45" fmla="*/ 54 h 171"/>
                <a:gd name="T46" fmla="*/ 54 w 216"/>
                <a:gd name="T47" fmla="*/ 55 h 171"/>
                <a:gd name="T48" fmla="*/ 60 w 216"/>
                <a:gd name="T49" fmla="*/ 60 h 171"/>
                <a:gd name="T50" fmla="*/ 71 w 216"/>
                <a:gd name="T51" fmla="*/ 48 h 171"/>
                <a:gd name="T52" fmla="*/ 79 w 216"/>
                <a:gd name="T53" fmla="*/ 51 h 171"/>
                <a:gd name="T54" fmla="*/ 65 w 216"/>
                <a:gd name="T55" fmla="*/ 64 h 171"/>
                <a:gd name="T56" fmla="*/ 64 w 216"/>
                <a:gd name="T57" fmla="*/ 71 h 171"/>
                <a:gd name="T58" fmla="*/ 42 w 216"/>
                <a:gd name="T59" fmla="*/ 65 h 171"/>
                <a:gd name="T60" fmla="*/ 17 w 216"/>
                <a:gd name="T61" fmla="*/ 66 h 171"/>
                <a:gd name="T62" fmla="*/ 2 w 216"/>
                <a:gd name="T63" fmla="*/ 95 h 171"/>
                <a:gd name="T64" fmla="*/ 17 w 216"/>
                <a:gd name="T65" fmla="*/ 111 h 171"/>
                <a:gd name="T66" fmla="*/ 39 w 216"/>
                <a:gd name="T67" fmla="*/ 117 h 171"/>
                <a:gd name="T68" fmla="*/ 43 w 216"/>
                <a:gd name="T69" fmla="*/ 139 h 171"/>
                <a:gd name="T70" fmla="*/ 51 w 216"/>
                <a:gd name="T71" fmla="*/ 165 h 171"/>
                <a:gd name="T72" fmla="*/ 72 w 216"/>
                <a:gd name="T73" fmla="*/ 157 h 171"/>
                <a:gd name="T74" fmla="*/ 81 w 216"/>
                <a:gd name="T75" fmla="*/ 126 h 171"/>
                <a:gd name="T76" fmla="*/ 86 w 216"/>
                <a:gd name="T77" fmla="*/ 99 h 171"/>
                <a:gd name="T78" fmla="*/ 75 w 216"/>
                <a:gd name="T79" fmla="*/ 76 h 171"/>
                <a:gd name="T80" fmla="*/ 88 w 216"/>
                <a:gd name="T81" fmla="*/ 99 h 171"/>
                <a:gd name="T82" fmla="*/ 105 w 216"/>
                <a:gd name="T83" fmla="*/ 80 h 171"/>
                <a:gd name="T84" fmla="*/ 98 w 216"/>
                <a:gd name="T85" fmla="*/ 78 h 171"/>
                <a:gd name="T86" fmla="*/ 123 w 216"/>
                <a:gd name="T87" fmla="*/ 87 h 171"/>
                <a:gd name="T88" fmla="*/ 133 w 216"/>
                <a:gd name="T89" fmla="*/ 106 h 171"/>
                <a:gd name="T90" fmla="*/ 149 w 216"/>
                <a:gd name="T91" fmla="*/ 86 h 171"/>
                <a:gd name="T92" fmla="*/ 159 w 216"/>
                <a:gd name="T93" fmla="*/ 102 h 171"/>
                <a:gd name="T94" fmla="*/ 161 w 216"/>
                <a:gd name="T95" fmla="*/ 103 h 171"/>
                <a:gd name="T96" fmla="*/ 171 w 216"/>
                <a:gd name="T97" fmla="*/ 95 h 171"/>
                <a:gd name="T98" fmla="*/ 182 w 216"/>
                <a:gd name="T99" fmla="*/ 82 h 171"/>
                <a:gd name="T100" fmla="*/ 177 w 216"/>
                <a:gd name="T101" fmla="*/ 63 h 171"/>
                <a:gd name="T102" fmla="*/ 182 w 216"/>
                <a:gd name="T103" fmla="*/ 62 h 171"/>
                <a:gd name="T104" fmla="*/ 185 w 216"/>
                <a:gd name="T105" fmla="*/ 59 h 171"/>
                <a:gd name="T106" fmla="*/ 186 w 216"/>
                <a:gd name="T107" fmla="*/ 38 h 171"/>
                <a:gd name="T108" fmla="*/ 183 w 216"/>
                <a:gd name="T109" fmla="*/ 30 h 171"/>
                <a:gd name="T110" fmla="*/ 199 w 216"/>
                <a:gd name="T111" fmla="*/ 24 h 171"/>
                <a:gd name="T112" fmla="*/ 207 w 216"/>
                <a:gd name="T113" fmla="*/ 34 h 171"/>
                <a:gd name="T114" fmla="*/ 212 w 216"/>
                <a:gd name="T115" fmla="*/ 24 h 171"/>
                <a:gd name="T116" fmla="*/ 212 w 216"/>
                <a:gd name="T117" fmla="*/ 18 h 171"/>
                <a:gd name="T118" fmla="*/ 177 w 216"/>
                <a:gd name="T119" fmla="*/ 11 h 171"/>
                <a:gd name="T120" fmla="*/ 143 w 216"/>
                <a:gd name="T121" fmla="*/ 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6" h="171">
                  <a:moveTo>
                    <a:pt x="73" y="122"/>
                  </a:moveTo>
                  <a:lnTo>
                    <a:pt x="72" y="121"/>
                  </a:lnTo>
                  <a:lnTo>
                    <a:pt x="72" y="121"/>
                  </a:lnTo>
                  <a:lnTo>
                    <a:pt x="72" y="119"/>
                  </a:lnTo>
                  <a:lnTo>
                    <a:pt x="73" y="118"/>
                  </a:lnTo>
                  <a:lnTo>
                    <a:pt x="75" y="118"/>
                  </a:lnTo>
                  <a:lnTo>
                    <a:pt x="76" y="119"/>
                  </a:lnTo>
                  <a:lnTo>
                    <a:pt x="76" y="119"/>
                  </a:lnTo>
                  <a:lnTo>
                    <a:pt x="76" y="119"/>
                  </a:lnTo>
                  <a:lnTo>
                    <a:pt x="76" y="120"/>
                  </a:lnTo>
                  <a:lnTo>
                    <a:pt x="75" y="121"/>
                  </a:lnTo>
                  <a:lnTo>
                    <a:pt x="75" y="122"/>
                  </a:lnTo>
                  <a:lnTo>
                    <a:pt x="75" y="123"/>
                  </a:lnTo>
                  <a:lnTo>
                    <a:pt x="73" y="122"/>
                  </a:lnTo>
                  <a:lnTo>
                    <a:pt x="73" y="122"/>
                  </a:lnTo>
                  <a:close/>
                  <a:moveTo>
                    <a:pt x="103" y="53"/>
                  </a:moveTo>
                  <a:lnTo>
                    <a:pt x="103" y="52"/>
                  </a:lnTo>
                  <a:lnTo>
                    <a:pt x="103" y="51"/>
                  </a:lnTo>
                  <a:lnTo>
                    <a:pt x="103" y="51"/>
                  </a:lnTo>
                  <a:lnTo>
                    <a:pt x="103" y="49"/>
                  </a:lnTo>
                  <a:lnTo>
                    <a:pt x="103" y="49"/>
                  </a:lnTo>
                  <a:lnTo>
                    <a:pt x="103" y="49"/>
                  </a:lnTo>
                  <a:lnTo>
                    <a:pt x="104" y="48"/>
                  </a:lnTo>
                  <a:lnTo>
                    <a:pt x="104" y="48"/>
                  </a:lnTo>
                  <a:lnTo>
                    <a:pt x="104" y="47"/>
                  </a:lnTo>
                  <a:lnTo>
                    <a:pt x="104" y="47"/>
                  </a:lnTo>
                  <a:lnTo>
                    <a:pt x="105" y="47"/>
                  </a:lnTo>
                  <a:lnTo>
                    <a:pt x="105" y="47"/>
                  </a:lnTo>
                  <a:lnTo>
                    <a:pt x="105" y="47"/>
                  </a:lnTo>
                  <a:lnTo>
                    <a:pt x="105" y="48"/>
                  </a:lnTo>
                  <a:lnTo>
                    <a:pt x="105" y="49"/>
                  </a:lnTo>
                  <a:lnTo>
                    <a:pt x="105" y="49"/>
                  </a:lnTo>
                  <a:lnTo>
                    <a:pt x="106" y="49"/>
                  </a:lnTo>
                  <a:lnTo>
                    <a:pt x="107" y="49"/>
                  </a:lnTo>
                  <a:lnTo>
                    <a:pt x="107" y="50"/>
                  </a:lnTo>
                  <a:lnTo>
                    <a:pt x="106" y="50"/>
                  </a:lnTo>
                  <a:lnTo>
                    <a:pt x="106" y="51"/>
                  </a:lnTo>
                  <a:lnTo>
                    <a:pt x="105" y="52"/>
                  </a:lnTo>
                  <a:lnTo>
                    <a:pt x="105" y="53"/>
                  </a:lnTo>
                  <a:lnTo>
                    <a:pt x="103" y="53"/>
                  </a:lnTo>
                  <a:close/>
                  <a:moveTo>
                    <a:pt x="122" y="49"/>
                  </a:moveTo>
                  <a:lnTo>
                    <a:pt x="121" y="49"/>
                  </a:lnTo>
                  <a:lnTo>
                    <a:pt x="121" y="48"/>
                  </a:lnTo>
                  <a:lnTo>
                    <a:pt x="122" y="47"/>
                  </a:lnTo>
                  <a:lnTo>
                    <a:pt x="122" y="47"/>
                  </a:lnTo>
                  <a:lnTo>
                    <a:pt x="124" y="47"/>
                  </a:lnTo>
                  <a:lnTo>
                    <a:pt x="125" y="47"/>
                  </a:lnTo>
                  <a:lnTo>
                    <a:pt x="126" y="47"/>
                  </a:lnTo>
                  <a:lnTo>
                    <a:pt x="126" y="48"/>
                  </a:lnTo>
                  <a:lnTo>
                    <a:pt x="125" y="48"/>
                  </a:lnTo>
                  <a:lnTo>
                    <a:pt x="124" y="48"/>
                  </a:lnTo>
                  <a:lnTo>
                    <a:pt x="122" y="48"/>
                  </a:lnTo>
                  <a:lnTo>
                    <a:pt x="122" y="49"/>
                  </a:lnTo>
                  <a:lnTo>
                    <a:pt x="122" y="49"/>
                  </a:lnTo>
                  <a:close/>
                  <a:moveTo>
                    <a:pt x="88" y="51"/>
                  </a:moveTo>
                  <a:lnTo>
                    <a:pt x="88" y="51"/>
                  </a:lnTo>
                  <a:lnTo>
                    <a:pt x="88" y="49"/>
                  </a:lnTo>
                  <a:lnTo>
                    <a:pt x="89" y="48"/>
                  </a:lnTo>
                  <a:lnTo>
                    <a:pt x="90" y="47"/>
                  </a:lnTo>
                  <a:lnTo>
                    <a:pt x="91" y="47"/>
                  </a:lnTo>
                  <a:lnTo>
                    <a:pt x="92" y="47"/>
                  </a:lnTo>
                  <a:lnTo>
                    <a:pt x="94" y="46"/>
                  </a:lnTo>
                  <a:lnTo>
                    <a:pt x="95" y="46"/>
                  </a:lnTo>
                  <a:lnTo>
                    <a:pt x="96" y="47"/>
                  </a:lnTo>
                  <a:lnTo>
                    <a:pt x="96" y="47"/>
                  </a:lnTo>
                  <a:lnTo>
                    <a:pt x="96" y="48"/>
                  </a:lnTo>
                  <a:lnTo>
                    <a:pt x="96" y="48"/>
                  </a:lnTo>
                  <a:lnTo>
                    <a:pt x="96" y="49"/>
                  </a:lnTo>
                  <a:lnTo>
                    <a:pt x="96" y="49"/>
                  </a:lnTo>
                  <a:lnTo>
                    <a:pt x="95" y="49"/>
                  </a:lnTo>
                  <a:lnTo>
                    <a:pt x="94" y="49"/>
                  </a:lnTo>
                  <a:lnTo>
                    <a:pt x="94" y="49"/>
                  </a:lnTo>
                  <a:lnTo>
                    <a:pt x="93" y="50"/>
                  </a:lnTo>
                  <a:lnTo>
                    <a:pt x="92" y="50"/>
                  </a:lnTo>
                  <a:lnTo>
                    <a:pt x="93" y="51"/>
                  </a:lnTo>
                  <a:lnTo>
                    <a:pt x="94" y="51"/>
                  </a:lnTo>
                  <a:lnTo>
                    <a:pt x="94" y="51"/>
                  </a:lnTo>
                  <a:lnTo>
                    <a:pt x="96" y="53"/>
                  </a:lnTo>
                  <a:lnTo>
                    <a:pt x="96" y="54"/>
                  </a:lnTo>
                  <a:lnTo>
                    <a:pt x="95" y="55"/>
                  </a:lnTo>
                  <a:lnTo>
                    <a:pt x="95" y="55"/>
                  </a:lnTo>
                  <a:lnTo>
                    <a:pt x="96" y="56"/>
                  </a:lnTo>
                  <a:lnTo>
                    <a:pt x="96" y="56"/>
                  </a:lnTo>
                  <a:lnTo>
                    <a:pt x="96" y="55"/>
                  </a:lnTo>
                  <a:lnTo>
                    <a:pt x="96" y="54"/>
                  </a:lnTo>
                  <a:lnTo>
                    <a:pt x="97" y="54"/>
                  </a:lnTo>
                  <a:lnTo>
                    <a:pt x="98" y="54"/>
                  </a:lnTo>
                  <a:lnTo>
                    <a:pt x="98" y="55"/>
                  </a:lnTo>
                  <a:lnTo>
                    <a:pt x="99" y="55"/>
                  </a:lnTo>
                  <a:lnTo>
                    <a:pt x="99" y="56"/>
                  </a:lnTo>
                  <a:lnTo>
                    <a:pt x="99" y="56"/>
                  </a:lnTo>
                  <a:lnTo>
                    <a:pt x="99" y="56"/>
                  </a:lnTo>
                  <a:lnTo>
                    <a:pt x="98" y="56"/>
                  </a:lnTo>
                  <a:lnTo>
                    <a:pt x="96" y="56"/>
                  </a:lnTo>
                  <a:lnTo>
                    <a:pt x="96" y="57"/>
                  </a:lnTo>
                  <a:lnTo>
                    <a:pt x="96" y="58"/>
                  </a:lnTo>
                  <a:lnTo>
                    <a:pt x="96" y="58"/>
                  </a:lnTo>
                  <a:lnTo>
                    <a:pt x="97" y="58"/>
                  </a:lnTo>
                  <a:lnTo>
                    <a:pt x="98" y="59"/>
                  </a:lnTo>
                  <a:lnTo>
                    <a:pt x="98" y="60"/>
                  </a:lnTo>
                  <a:lnTo>
                    <a:pt x="98" y="60"/>
                  </a:lnTo>
                  <a:lnTo>
                    <a:pt x="99" y="61"/>
                  </a:lnTo>
                  <a:lnTo>
                    <a:pt x="99" y="62"/>
                  </a:lnTo>
                  <a:lnTo>
                    <a:pt x="99" y="63"/>
                  </a:lnTo>
                  <a:lnTo>
                    <a:pt x="98" y="64"/>
                  </a:lnTo>
                  <a:lnTo>
                    <a:pt x="96" y="64"/>
                  </a:lnTo>
                  <a:lnTo>
                    <a:pt x="95" y="63"/>
                  </a:lnTo>
                  <a:lnTo>
                    <a:pt x="94" y="63"/>
                  </a:lnTo>
                  <a:lnTo>
                    <a:pt x="94" y="64"/>
                  </a:lnTo>
                  <a:lnTo>
                    <a:pt x="93" y="64"/>
                  </a:lnTo>
                  <a:lnTo>
                    <a:pt x="92" y="63"/>
                  </a:lnTo>
                  <a:lnTo>
                    <a:pt x="92" y="62"/>
                  </a:lnTo>
                  <a:lnTo>
                    <a:pt x="92" y="62"/>
                  </a:lnTo>
                  <a:lnTo>
                    <a:pt x="92" y="61"/>
                  </a:lnTo>
                  <a:lnTo>
                    <a:pt x="92" y="60"/>
                  </a:lnTo>
                  <a:lnTo>
                    <a:pt x="92" y="59"/>
                  </a:lnTo>
                  <a:lnTo>
                    <a:pt x="92" y="59"/>
                  </a:lnTo>
                  <a:lnTo>
                    <a:pt x="93" y="58"/>
                  </a:lnTo>
                  <a:lnTo>
                    <a:pt x="92" y="58"/>
                  </a:lnTo>
                  <a:lnTo>
                    <a:pt x="92" y="58"/>
                  </a:lnTo>
                  <a:lnTo>
                    <a:pt x="93" y="57"/>
                  </a:lnTo>
                  <a:lnTo>
                    <a:pt x="94" y="56"/>
                  </a:lnTo>
                  <a:lnTo>
                    <a:pt x="93" y="56"/>
                  </a:lnTo>
                  <a:lnTo>
                    <a:pt x="92" y="56"/>
                  </a:lnTo>
                  <a:lnTo>
                    <a:pt x="92" y="55"/>
                  </a:lnTo>
                  <a:lnTo>
                    <a:pt x="90" y="54"/>
                  </a:lnTo>
                  <a:lnTo>
                    <a:pt x="90" y="54"/>
                  </a:lnTo>
                  <a:lnTo>
                    <a:pt x="90" y="52"/>
                  </a:lnTo>
                  <a:lnTo>
                    <a:pt x="90" y="51"/>
                  </a:lnTo>
                  <a:lnTo>
                    <a:pt x="89" y="51"/>
                  </a:lnTo>
                  <a:lnTo>
                    <a:pt x="88" y="51"/>
                  </a:lnTo>
                  <a:lnTo>
                    <a:pt x="88" y="51"/>
                  </a:lnTo>
                  <a:close/>
                  <a:moveTo>
                    <a:pt x="151" y="41"/>
                  </a:moveTo>
                  <a:lnTo>
                    <a:pt x="151" y="40"/>
                  </a:lnTo>
                  <a:lnTo>
                    <a:pt x="151" y="38"/>
                  </a:lnTo>
                  <a:lnTo>
                    <a:pt x="152" y="38"/>
                  </a:lnTo>
                  <a:lnTo>
                    <a:pt x="153" y="37"/>
                  </a:lnTo>
                  <a:lnTo>
                    <a:pt x="153" y="36"/>
                  </a:lnTo>
                  <a:lnTo>
                    <a:pt x="152" y="35"/>
                  </a:lnTo>
                  <a:lnTo>
                    <a:pt x="153" y="34"/>
                  </a:lnTo>
                  <a:lnTo>
                    <a:pt x="153" y="34"/>
                  </a:lnTo>
                  <a:lnTo>
                    <a:pt x="154" y="34"/>
                  </a:lnTo>
                  <a:lnTo>
                    <a:pt x="154" y="34"/>
                  </a:lnTo>
                  <a:lnTo>
                    <a:pt x="154" y="36"/>
                  </a:lnTo>
                  <a:lnTo>
                    <a:pt x="154" y="37"/>
                  </a:lnTo>
                  <a:lnTo>
                    <a:pt x="153" y="39"/>
                  </a:lnTo>
                  <a:lnTo>
                    <a:pt x="152" y="40"/>
                  </a:lnTo>
                  <a:lnTo>
                    <a:pt x="151" y="41"/>
                  </a:lnTo>
                  <a:close/>
                  <a:moveTo>
                    <a:pt x="119" y="0"/>
                  </a:moveTo>
                  <a:lnTo>
                    <a:pt x="117" y="0"/>
                  </a:lnTo>
                  <a:lnTo>
                    <a:pt x="116" y="1"/>
                  </a:lnTo>
                  <a:lnTo>
                    <a:pt x="117" y="1"/>
                  </a:lnTo>
                  <a:lnTo>
                    <a:pt x="117" y="1"/>
                  </a:lnTo>
                  <a:lnTo>
                    <a:pt x="115" y="2"/>
                  </a:lnTo>
                  <a:lnTo>
                    <a:pt x="114" y="2"/>
                  </a:lnTo>
                  <a:lnTo>
                    <a:pt x="114" y="1"/>
                  </a:lnTo>
                  <a:lnTo>
                    <a:pt x="112" y="1"/>
                  </a:lnTo>
                  <a:lnTo>
                    <a:pt x="112" y="2"/>
                  </a:lnTo>
                  <a:lnTo>
                    <a:pt x="110" y="3"/>
                  </a:lnTo>
                  <a:lnTo>
                    <a:pt x="109" y="3"/>
                  </a:lnTo>
                  <a:lnTo>
                    <a:pt x="109" y="3"/>
                  </a:lnTo>
                  <a:lnTo>
                    <a:pt x="111" y="4"/>
                  </a:lnTo>
                  <a:lnTo>
                    <a:pt x="111" y="5"/>
                  </a:lnTo>
                  <a:lnTo>
                    <a:pt x="111" y="5"/>
                  </a:lnTo>
                  <a:lnTo>
                    <a:pt x="110" y="6"/>
                  </a:lnTo>
                  <a:lnTo>
                    <a:pt x="109" y="5"/>
                  </a:lnTo>
                  <a:lnTo>
                    <a:pt x="108" y="5"/>
                  </a:lnTo>
                  <a:lnTo>
                    <a:pt x="107" y="6"/>
                  </a:lnTo>
                  <a:lnTo>
                    <a:pt x="107" y="6"/>
                  </a:lnTo>
                  <a:lnTo>
                    <a:pt x="109" y="7"/>
                  </a:lnTo>
                  <a:lnTo>
                    <a:pt x="111" y="8"/>
                  </a:lnTo>
                  <a:lnTo>
                    <a:pt x="111" y="8"/>
                  </a:lnTo>
                  <a:lnTo>
                    <a:pt x="109" y="8"/>
                  </a:lnTo>
                  <a:lnTo>
                    <a:pt x="108" y="8"/>
                  </a:lnTo>
                  <a:lnTo>
                    <a:pt x="107" y="7"/>
                  </a:lnTo>
                  <a:lnTo>
                    <a:pt x="106" y="8"/>
                  </a:lnTo>
                  <a:lnTo>
                    <a:pt x="106" y="8"/>
                  </a:lnTo>
                  <a:lnTo>
                    <a:pt x="107" y="9"/>
                  </a:lnTo>
                  <a:lnTo>
                    <a:pt x="108" y="10"/>
                  </a:lnTo>
                  <a:lnTo>
                    <a:pt x="107" y="10"/>
                  </a:lnTo>
                  <a:lnTo>
                    <a:pt x="105" y="9"/>
                  </a:lnTo>
                  <a:lnTo>
                    <a:pt x="104" y="8"/>
                  </a:lnTo>
                  <a:lnTo>
                    <a:pt x="103" y="7"/>
                  </a:lnTo>
                  <a:lnTo>
                    <a:pt x="103" y="7"/>
                  </a:lnTo>
                  <a:lnTo>
                    <a:pt x="103" y="8"/>
                  </a:lnTo>
                  <a:lnTo>
                    <a:pt x="105" y="10"/>
                  </a:lnTo>
                  <a:lnTo>
                    <a:pt x="106" y="11"/>
                  </a:lnTo>
                  <a:lnTo>
                    <a:pt x="107" y="12"/>
                  </a:lnTo>
                  <a:lnTo>
                    <a:pt x="110" y="12"/>
                  </a:lnTo>
                  <a:lnTo>
                    <a:pt x="111" y="14"/>
                  </a:lnTo>
                  <a:lnTo>
                    <a:pt x="111" y="14"/>
                  </a:lnTo>
                  <a:lnTo>
                    <a:pt x="110" y="14"/>
                  </a:lnTo>
                  <a:lnTo>
                    <a:pt x="109" y="13"/>
                  </a:lnTo>
                  <a:lnTo>
                    <a:pt x="107" y="13"/>
                  </a:lnTo>
                  <a:lnTo>
                    <a:pt x="107" y="14"/>
                  </a:lnTo>
                  <a:lnTo>
                    <a:pt x="108" y="15"/>
                  </a:lnTo>
                  <a:lnTo>
                    <a:pt x="108" y="17"/>
                  </a:lnTo>
                  <a:lnTo>
                    <a:pt x="107" y="17"/>
                  </a:lnTo>
                  <a:lnTo>
                    <a:pt x="105" y="17"/>
                  </a:lnTo>
                  <a:lnTo>
                    <a:pt x="103" y="16"/>
                  </a:lnTo>
                  <a:lnTo>
                    <a:pt x="103" y="15"/>
                  </a:lnTo>
                  <a:lnTo>
                    <a:pt x="105" y="15"/>
                  </a:lnTo>
                  <a:lnTo>
                    <a:pt x="106" y="16"/>
                  </a:lnTo>
                  <a:lnTo>
                    <a:pt x="107" y="15"/>
                  </a:lnTo>
                  <a:lnTo>
                    <a:pt x="107" y="13"/>
                  </a:lnTo>
                  <a:lnTo>
                    <a:pt x="106" y="13"/>
                  </a:lnTo>
                  <a:lnTo>
                    <a:pt x="104" y="12"/>
                  </a:lnTo>
                  <a:lnTo>
                    <a:pt x="104" y="11"/>
                  </a:lnTo>
                  <a:lnTo>
                    <a:pt x="103" y="10"/>
                  </a:lnTo>
                  <a:lnTo>
                    <a:pt x="103" y="10"/>
                  </a:lnTo>
                  <a:lnTo>
                    <a:pt x="102" y="9"/>
                  </a:lnTo>
                  <a:lnTo>
                    <a:pt x="102" y="8"/>
                  </a:lnTo>
                  <a:lnTo>
                    <a:pt x="102" y="8"/>
                  </a:lnTo>
                  <a:lnTo>
                    <a:pt x="101" y="7"/>
                  </a:lnTo>
                  <a:lnTo>
                    <a:pt x="99" y="7"/>
                  </a:lnTo>
                  <a:lnTo>
                    <a:pt x="99" y="8"/>
                  </a:lnTo>
                  <a:lnTo>
                    <a:pt x="98" y="8"/>
                  </a:lnTo>
                  <a:lnTo>
                    <a:pt x="98" y="10"/>
                  </a:lnTo>
                  <a:lnTo>
                    <a:pt x="99" y="10"/>
                  </a:lnTo>
                  <a:lnTo>
                    <a:pt x="99" y="11"/>
                  </a:lnTo>
                  <a:lnTo>
                    <a:pt x="101" y="12"/>
                  </a:lnTo>
                  <a:lnTo>
                    <a:pt x="102" y="13"/>
                  </a:lnTo>
                  <a:lnTo>
                    <a:pt x="102" y="13"/>
                  </a:lnTo>
                  <a:lnTo>
                    <a:pt x="101" y="14"/>
                  </a:lnTo>
                  <a:lnTo>
                    <a:pt x="99" y="13"/>
                  </a:lnTo>
                  <a:lnTo>
                    <a:pt x="98" y="12"/>
                  </a:lnTo>
                  <a:lnTo>
                    <a:pt x="97" y="12"/>
                  </a:lnTo>
                  <a:lnTo>
                    <a:pt x="96" y="11"/>
                  </a:lnTo>
                  <a:lnTo>
                    <a:pt x="94" y="11"/>
                  </a:lnTo>
                  <a:lnTo>
                    <a:pt x="94" y="11"/>
                  </a:lnTo>
                  <a:lnTo>
                    <a:pt x="94" y="12"/>
                  </a:lnTo>
                  <a:lnTo>
                    <a:pt x="94" y="12"/>
                  </a:lnTo>
                  <a:lnTo>
                    <a:pt x="93" y="13"/>
                  </a:lnTo>
                  <a:lnTo>
                    <a:pt x="92" y="13"/>
                  </a:lnTo>
                  <a:lnTo>
                    <a:pt x="92" y="13"/>
                  </a:lnTo>
                  <a:lnTo>
                    <a:pt x="90" y="12"/>
                  </a:lnTo>
                  <a:lnTo>
                    <a:pt x="89" y="12"/>
                  </a:lnTo>
                  <a:lnTo>
                    <a:pt x="88" y="13"/>
                  </a:lnTo>
                  <a:lnTo>
                    <a:pt x="88" y="13"/>
                  </a:lnTo>
                  <a:lnTo>
                    <a:pt x="87" y="12"/>
                  </a:lnTo>
                  <a:lnTo>
                    <a:pt x="86" y="12"/>
                  </a:lnTo>
                  <a:lnTo>
                    <a:pt x="85" y="12"/>
                  </a:lnTo>
                  <a:lnTo>
                    <a:pt x="84" y="13"/>
                  </a:lnTo>
                  <a:lnTo>
                    <a:pt x="83" y="14"/>
                  </a:lnTo>
                  <a:lnTo>
                    <a:pt x="82" y="14"/>
                  </a:lnTo>
                  <a:lnTo>
                    <a:pt x="82" y="15"/>
                  </a:lnTo>
                  <a:lnTo>
                    <a:pt x="81" y="16"/>
                  </a:lnTo>
                  <a:lnTo>
                    <a:pt x="81" y="16"/>
                  </a:lnTo>
                  <a:lnTo>
                    <a:pt x="79" y="15"/>
                  </a:lnTo>
                  <a:lnTo>
                    <a:pt x="80" y="14"/>
                  </a:lnTo>
                  <a:lnTo>
                    <a:pt x="80" y="14"/>
                  </a:lnTo>
                  <a:lnTo>
                    <a:pt x="79" y="13"/>
                  </a:lnTo>
                  <a:lnTo>
                    <a:pt x="77" y="13"/>
                  </a:lnTo>
                  <a:lnTo>
                    <a:pt x="77" y="13"/>
                  </a:lnTo>
                  <a:lnTo>
                    <a:pt x="77" y="14"/>
                  </a:lnTo>
                  <a:lnTo>
                    <a:pt x="77" y="14"/>
                  </a:lnTo>
                  <a:lnTo>
                    <a:pt x="77" y="14"/>
                  </a:lnTo>
                  <a:lnTo>
                    <a:pt x="78" y="14"/>
                  </a:lnTo>
                  <a:lnTo>
                    <a:pt x="78" y="15"/>
                  </a:lnTo>
                  <a:lnTo>
                    <a:pt x="78" y="15"/>
                  </a:lnTo>
                  <a:lnTo>
                    <a:pt x="78" y="16"/>
                  </a:lnTo>
                  <a:lnTo>
                    <a:pt x="79" y="16"/>
                  </a:lnTo>
                  <a:lnTo>
                    <a:pt x="78" y="17"/>
                  </a:lnTo>
                  <a:lnTo>
                    <a:pt x="77" y="17"/>
                  </a:lnTo>
                  <a:lnTo>
                    <a:pt x="77" y="17"/>
                  </a:lnTo>
                  <a:lnTo>
                    <a:pt x="75" y="17"/>
                  </a:lnTo>
                  <a:lnTo>
                    <a:pt x="75" y="17"/>
                  </a:lnTo>
                  <a:lnTo>
                    <a:pt x="75" y="17"/>
                  </a:lnTo>
                  <a:lnTo>
                    <a:pt x="75" y="18"/>
                  </a:lnTo>
                  <a:lnTo>
                    <a:pt x="75" y="19"/>
                  </a:lnTo>
                  <a:lnTo>
                    <a:pt x="75" y="19"/>
                  </a:lnTo>
                  <a:lnTo>
                    <a:pt x="75" y="19"/>
                  </a:lnTo>
                  <a:lnTo>
                    <a:pt x="73" y="18"/>
                  </a:lnTo>
                  <a:lnTo>
                    <a:pt x="72" y="18"/>
                  </a:lnTo>
                  <a:lnTo>
                    <a:pt x="71" y="18"/>
                  </a:lnTo>
                  <a:lnTo>
                    <a:pt x="71" y="18"/>
                  </a:lnTo>
                  <a:lnTo>
                    <a:pt x="71" y="19"/>
                  </a:lnTo>
                  <a:lnTo>
                    <a:pt x="72" y="19"/>
                  </a:lnTo>
                  <a:lnTo>
                    <a:pt x="73" y="19"/>
                  </a:lnTo>
                  <a:lnTo>
                    <a:pt x="73" y="20"/>
                  </a:lnTo>
                  <a:lnTo>
                    <a:pt x="72" y="20"/>
                  </a:lnTo>
                  <a:lnTo>
                    <a:pt x="70" y="19"/>
                  </a:lnTo>
                  <a:lnTo>
                    <a:pt x="69" y="18"/>
                  </a:lnTo>
                  <a:lnTo>
                    <a:pt x="69" y="17"/>
                  </a:lnTo>
                  <a:lnTo>
                    <a:pt x="66" y="17"/>
                  </a:lnTo>
                  <a:lnTo>
                    <a:pt x="66" y="16"/>
                  </a:lnTo>
                  <a:lnTo>
                    <a:pt x="66" y="15"/>
                  </a:lnTo>
                  <a:lnTo>
                    <a:pt x="66" y="15"/>
                  </a:lnTo>
                  <a:lnTo>
                    <a:pt x="68" y="15"/>
                  </a:lnTo>
                  <a:lnTo>
                    <a:pt x="69" y="16"/>
                  </a:lnTo>
                  <a:lnTo>
                    <a:pt x="70" y="16"/>
                  </a:lnTo>
                  <a:lnTo>
                    <a:pt x="71" y="16"/>
                  </a:lnTo>
                  <a:lnTo>
                    <a:pt x="73" y="17"/>
                  </a:lnTo>
                  <a:lnTo>
                    <a:pt x="73" y="17"/>
                  </a:lnTo>
                  <a:lnTo>
                    <a:pt x="74" y="17"/>
                  </a:lnTo>
                  <a:lnTo>
                    <a:pt x="75" y="16"/>
                  </a:lnTo>
                  <a:lnTo>
                    <a:pt x="75" y="14"/>
                  </a:lnTo>
                  <a:lnTo>
                    <a:pt x="73" y="13"/>
                  </a:lnTo>
                  <a:lnTo>
                    <a:pt x="72" y="13"/>
                  </a:lnTo>
                  <a:lnTo>
                    <a:pt x="70" y="12"/>
                  </a:lnTo>
                  <a:lnTo>
                    <a:pt x="69" y="11"/>
                  </a:lnTo>
                  <a:lnTo>
                    <a:pt x="67" y="11"/>
                  </a:lnTo>
                  <a:lnTo>
                    <a:pt x="66" y="12"/>
                  </a:lnTo>
                  <a:lnTo>
                    <a:pt x="64" y="11"/>
                  </a:lnTo>
                  <a:lnTo>
                    <a:pt x="63" y="11"/>
                  </a:lnTo>
                  <a:lnTo>
                    <a:pt x="62" y="11"/>
                  </a:lnTo>
                  <a:lnTo>
                    <a:pt x="63" y="10"/>
                  </a:lnTo>
                  <a:lnTo>
                    <a:pt x="63" y="10"/>
                  </a:lnTo>
                  <a:lnTo>
                    <a:pt x="63" y="9"/>
                  </a:lnTo>
                  <a:lnTo>
                    <a:pt x="62" y="9"/>
                  </a:lnTo>
                  <a:lnTo>
                    <a:pt x="61" y="10"/>
                  </a:lnTo>
                  <a:lnTo>
                    <a:pt x="60" y="10"/>
                  </a:lnTo>
                  <a:lnTo>
                    <a:pt x="60" y="9"/>
                  </a:lnTo>
                  <a:lnTo>
                    <a:pt x="58" y="9"/>
                  </a:lnTo>
                  <a:lnTo>
                    <a:pt x="56" y="9"/>
                  </a:lnTo>
                  <a:lnTo>
                    <a:pt x="56" y="10"/>
                  </a:lnTo>
                  <a:lnTo>
                    <a:pt x="56" y="10"/>
                  </a:lnTo>
                  <a:lnTo>
                    <a:pt x="54" y="10"/>
                  </a:lnTo>
                  <a:lnTo>
                    <a:pt x="53" y="11"/>
                  </a:lnTo>
                  <a:lnTo>
                    <a:pt x="50" y="12"/>
                  </a:lnTo>
                  <a:lnTo>
                    <a:pt x="49" y="12"/>
                  </a:lnTo>
                  <a:lnTo>
                    <a:pt x="48" y="13"/>
                  </a:lnTo>
                  <a:lnTo>
                    <a:pt x="47" y="13"/>
                  </a:lnTo>
                  <a:lnTo>
                    <a:pt x="47" y="14"/>
                  </a:lnTo>
                  <a:lnTo>
                    <a:pt x="47" y="14"/>
                  </a:lnTo>
                  <a:lnTo>
                    <a:pt x="46" y="14"/>
                  </a:lnTo>
                  <a:lnTo>
                    <a:pt x="45" y="15"/>
                  </a:lnTo>
                  <a:lnTo>
                    <a:pt x="45" y="16"/>
                  </a:lnTo>
                  <a:lnTo>
                    <a:pt x="45" y="17"/>
                  </a:lnTo>
                  <a:lnTo>
                    <a:pt x="44" y="17"/>
                  </a:lnTo>
                  <a:lnTo>
                    <a:pt x="44" y="18"/>
                  </a:lnTo>
                  <a:lnTo>
                    <a:pt x="43" y="19"/>
                  </a:lnTo>
                  <a:lnTo>
                    <a:pt x="41" y="19"/>
                  </a:lnTo>
                  <a:lnTo>
                    <a:pt x="39" y="20"/>
                  </a:lnTo>
                  <a:lnTo>
                    <a:pt x="39" y="21"/>
                  </a:lnTo>
                  <a:lnTo>
                    <a:pt x="37" y="21"/>
                  </a:lnTo>
                  <a:lnTo>
                    <a:pt x="36" y="21"/>
                  </a:lnTo>
                  <a:lnTo>
                    <a:pt x="35" y="21"/>
                  </a:lnTo>
                  <a:lnTo>
                    <a:pt x="35" y="22"/>
                  </a:lnTo>
                  <a:lnTo>
                    <a:pt x="36" y="22"/>
                  </a:lnTo>
                  <a:lnTo>
                    <a:pt x="36" y="22"/>
                  </a:lnTo>
                  <a:lnTo>
                    <a:pt x="37" y="23"/>
                  </a:lnTo>
                  <a:lnTo>
                    <a:pt x="37" y="23"/>
                  </a:lnTo>
                  <a:lnTo>
                    <a:pt x="37" y="23"/>
                  </a:lnTo>
                  <a:lnTo>
                    <a:pt x="37" y="23"/>
                  </a:lnTo>
                  <a:lnTo>
                    <a:pt x="35" y="23"/>
                  </a:lnTo>
                  <a:lnTo>
                    <a:pt x="35" y="24"/>
                  </a:lnTo>
                  <a:lnTo>
                    <a:pt x="35" y="25"/>
                  </a:lnTo>
                  <a:lnTo>
                    <a:pt x="36" y="25"/>
                  </a:lnTo>
                  <a:lnTo>
                    <a:pt x="36" y="25"/>
                  </a:lnTo>
                  <a:lnTo>
                    <a:pt x="35" y="27"/>
                  </a:lnTo>
                  <a:lnTo>
                    <a:pt x="36" y="27"/>
                  </a:lnTo>
                  <a:lnTo>
                    <a:pt x="37" y="28"/>
                  </a:lnTo>
                  <a:lnTo>
                    <a:pt x="37" y="29"/>
                  </a:lnTo>
                  <a:lnTo>
                    <a:pt x="38" y="29"/>
                  </a:lnTo>
                  <a:lnTo>
                    <a:pt x="39" y="28"/>
                  </a:lnTo>
                  <a:lnTo>
                    <a:pt x="40" y="27"/>
                  </a:lnTo>
                  <a:lnTo>
                    <a:pt x="41" y="27"/>
                  </a:lnTo>
                  <a:lnTo>
                    <a:pt x="41" y="26"/>
                  </a:lnTo>
                  <a:lnTo>
                    <a:pt x="42" y="27"/>
                  </a:lnTo>
                  <a:lnTo>
                    <a:pt x="42" y="27"/>
                  </a:lnTo>
                  <a:lnTo>
                    <a:pt x="43" y="28"/>
                  </a:lnTo>
                  <a:lnTo>
                    <a:pt x="43" y="29"/>
                  </a:lnTo>
                  <a:lnTo>
                    <a:pt x="45" y="30"/>
                  </a:lnTo>
                  <a:lnTo>
                    <a:pt x="45" y="31"/>
                  </a:lnTo>
                  <a:lnTo>
                    <a:pt x="45" y="32"/>
                  </a:lnTo>
                  <a:lnTo>
                    <a:pt x="45" y="32"/>
                  </a:lnTo>
                  <a:lnTo>
                    <a:pt x="46" y="32"/>
                  </a:lnTo>
                  <a:lnTo>
                    <a:pt x="47" y="32"/>
                  </a:lnTo>
                  <a:lnTo>
                    <a:pt x="48" y="31"/>
                  </a:lnTo>
                  <a:lnTo>
                    <a:pt x="49" y="30"/>
                  </a:lnTo>
                  <a:lnTo>
                    <a:pt x="49" y="29"/>
                  </a:lnTo>
                  <a:lnTo>
                    <a:pt x="50" y="27"/>
                  </a:lnTo>
                  <a:lnTo>
                    <a:pt x="51" y="27"/>
                  </a:lnTo>
                  <a:lnTo>
                    <a:pt x="51" y="27"/>
                  </a:lnTo>
                  <a:lnTo>
                    <a:pt x="51" y="25"/>
                  </a:lnTo>
                  <a:lnTo>
                    <a:pt x="51" y="24"/>
                  </a:lnTo>
                  <a:lnTo>
                    <a:pt x="50" y="23"/>
                  </a:lnTo>
                  <a:lnTo>
                    <a:pt x="49" y="23"/>
                  </a:lnTo>
                  <a:lnTo>
                    <a:pt x="50" y="21"/>
                  </a:lnTo>
                  <a:lnTo>
                    <a:pt x="51" y="21"/>
                  </a:lnTo>
                  <a:lnTo>
                    <a:pt x="52" y="21"/>
                  </a:lnTo>
                  <a:lnTo>
                    <a:pt x="53" y="21"/>
                  </a:lnTo>
                  <a:lnTo>
                    <a:pt x="54" y="19"/>
                  </a:lnTo>
                  <a:lnTo>
                    <a:pt x="54" y="18"/>
                  </a:lnTo>
                  <a:lnTo>
                    <a:pt x="55" y="17"/>
                  </a:lnTo>
                  <a:lnTo>
                    <a:pt x="56" y="17"/>
                  </a:lnTo>
                  <a:lnTo>
                    <a:pt x="57" y="17"/>
                  </a:lnTo>
                  <a:lnTo>
                    <a:pt x="58" y="17"/>
                  </a:lnTo>
                  <a:lnTo>
                    <a:pt x="58" y="17"/>
                  </a:lnTo>
                  <a:lnTo>
                    <a:pt x="58" y="17"/>
                  </a:lnTo>
                  <a:lnTo>
                    <a:pt x="59" y="18"/>
                  </a:lnTo>
                  <a:lnTo>
                    <a:pt x="59" y="19"/>
                  </a:lnTo>
                  <a:lnTo>
                    <a:pt x="58" y="19"/>
                  </a:lnTo>
                  <a:lnTo>
                    <a:pt x="56" y="20"/>
                  </a:lnTo>
                  <a:lnTo>
                    <a:pt x="56" y="20"/>
                  </a:lnTo>
                  <a:lnTo>
                    <a:pt x="54" y="21"/>
                  </a:lnTo>
                  <a:lnTo>
                    <a:pt x="54" y="22"/>
                  </a:lnTo>
                  <a:lnTo>
                    <a:pt x="54" y="23"/>
                  </a:lnTo>
                  <a:lnTo>
                    <a:pt x="54" y="23"/>
                  </a:lnTo>
                  <a:lnTo>
                    <a:pt x="55" y="23"/>
                  </a:lnTo>
                  <a:lnTo>
                    <a:pt x="55" y="24"/>
                  </a:lnTo>
                  <a:lnTo>
                    <a:pt x="56" y="25"/>
                  </a:lnTo>
                  <a:lnTo>
                    <a:pt x="57" y="25"/>
                  </a:lnTo>
                  <a:lnTo>
                    <a:pt x="58" y="25"/>
                  </a:lnTo>
                  <a:lnTo>
                    <a:pt x="58" y="25"/>
                  </a:lnTo>
                  <a:lnTo>
                    <a:pt x="60" y="25"/>
                  </a:lnTo>
                  <a:lnTo>
                    <a:pt x="61" y="25"/>
                  </a:lnTo>
                  <a:lnTo>
                    <a:pt x="62" y="25"/>
                  </a:lnTo>
                  <a:lnTo>
                    <a:pt x="63" y="25"/>
                  </a:lnTo>
                  <a:lnTo>
                    <a:pt x="64" y="25"/>
                  </a:lnTo>
                  <a:lnTo>
                    <a:pt x="64" y="25"/>
                  </a:lnTo>
                  <a:lnTo>
                    <a:pt x="62" y="25"/>
                  </a:lnTo>
                  <a:lnTo>
                    <a:pt x="61" y="26"/>
                  </a:lnTo>
                  <a:lnTo>
                    <a:pt x="60" y="26"/>
                  </a:lnTo>
                  <a:lnTo>
                    <a:pt x="58" y="25"/>
                  </a:lnTo>
                  <a:lnTo>
                    <a:pt x="58" y="26"/>
                  </a:lnTo>
                  <a:lnTo>
                    <a:pt x="57" y="27"/>
                  </a:lnTo>
                  <a:lnTo>
                    <a:pt x="58" y="27"/>
                  </a:lnTo>
                  <a:lnTo>
                    <a:pt x="58" y="28"/>
                  </a:lnTo>
                  <a:lnTo>
                    <a:pt x="59" y="29"/>
                  </a:lnTo>
                  <a:lnTo>
                    <a:pt x="59" y="29"/>
                  </a:lnTo>
                  <a:lnTo>
                    <a:pt x="59" y="30"/>
                  </a:lnTo>
                  <a:lnTo>
                    <a:pt x="58" y="29"/>
                  </a:lnTo>
                  <a:lnTo>
                    <a:pt x="57" y="29"/>
                  </a:lnTo>
                  <a:lnTo>
                    <a:pt x="56" y="28"/>
                  </a:lnTo>
                  <a:lnTo>
                    <a:pt x="55" y="29"/>
                  </a:lnTo>
                  <a:lnTo>
                    <a:pt x="54" y="30"/>
                  </a:lnTo>
                  <a:lnTo>
                    <a:pt x="54" y="30"/>
                  </a:lnTo>
                  <a:lnTo>
                    <a:pt x="54" y="31"/>
                  </a:lnTo>
                  <a:lnTo>
                    <a:pt x="54" y="32"/>
                  </a:lnTo>
                  <a:lnTo>
                    <a:pt x="54" y="32"/>
                  </a:lnTo>
                  <a:lnTo>
                    <a:pt x="54" y="33"/>
                  </a:lnTo>
                  <a:lnTo>
                    <a:pt x="53" y="33"/>
                  </a:lnTo>
                  <a:lnTo>
                    <a:pt x="52" y="33"/>
                  </a:lnTo>
                  <a:lnTo>
                    <a:pt x="52" y="34"/>
                  </a:lnTo>
                  <a:lnTo>
                    <a:pt x="51" y="33"/>
                  </a:lnTo>
                  <a:lnTo>
                    <a:pt x="50" y="34"/>
                  </a:lnTo>
                  <a:lnTo>
                    <a:pt x="49" y="34"/>
                  </a:lnTo>
                  <a:lnTo>
                    <a:pt x="49" y="34"/>
                  </a:lnTo>
                  <a:lnTo>
                    <a:pt x="48" y="34"/>
                  </a:lnTo>
                  <a:lnTo>
                    <a:pt x="47" y="34"/>
                  </a:lnTo>
                  <a:lnTo>
                    <a:pt x="47" y="35"/>
                  </a:lnTo>
                  <a:lnTo>
                    <a:pt x="46" y="34"/>
                  </a:lnTo>
                  <a:lnTo>
                    <a:pt x="45" y="34"/>
                  </a:lnTo>
                  <a:lnTo>
                    <a:pt x="43" y="34"/>
                  </a:lnTo>
                  <a:lnTo>
                    <a:pt x="41" y="34"/>
                  </a:lnTo>
                  <a:lnTo>
                    <a:pt x="41" y="34"/>
                  </a:lnTo>
                  <a:lnTo>
                    <a:pt x="41" y="33"/>
                  </a:lnTo>
                  <a:lnTo>
                    <a:pt x="41" y="32"/>
                  </a:lnTo>
                  <a:lnTo>
                    <a:pt x="41" y="32"/>
                  </a:lnTo>
                  <a:lnTo>
                    <a:pt x="42" y="31"/>
                  </a:lnTo>
                  <a:lnTo>
                    <a:pt x="42" y="30"/>
                  </a:lnTo>
                  <a:lnTo>
                    <a:pt x="42" y="29"/>
                  </a:lnTo>
                  <a:lnTo>
                    <a:pt x="41" y="29"/>
                  </a:lnTo>
                  <a:lnTo>
                    <a:pt x="40" y="29"/>
                  </a:lnTo>
                  <a:lnTo>
                    <a:pt x="39" y="30"/>
                  </a:lnTo>
                  <a:lnTo>
                    <a:pt x="39" y="30"/>
                  </a:lnTo>
                  <a:lnTo>
                    <a:pt x="39" y="30"/>
                  </a:lnTo>
                  <a:lnTo>
                    <a:pt x="40" y="30"/>
                  </a:lnTo>
                  <a:lnTo>
                    <a:pt x="41" y="30"/>
                  </a:lnTo>
                  <a:lnTo>
                    <a:pt x="40" y="31"/>
                  </a:lnTo>
                  <a:lnTo>
                    <a:pt x="39" y="32"/>
                  </a:lnTo>
                  <a:lnTo>
                    <a:pt x="39" y="32"/>
                  </a:lnTo>
                  <a:lnTo>
                    <a:pt x="39" y="34"/>
                  </a:lnTo>
                  <a:lnTo>
                    <a:pt x="39" y="34"/>
                  </a:lnTo>
                  <a:lnTo>
                    <a:pt x="39" y="35"/>
                  </a:lnTo>
                  <a:lnTo>
                    <a:pt x="37" y="35"/>
                  </a:lnTo>
                  <a:lnTo>
                    <a:pt x="37" y="36"/>
                  </a:lnTo>
                  <a:lnTo>
                    <a:pt x="35" y="35"/>
                  </a:lnTo>
                  <a:lnTo>
                    <a:pt x="34" y="36"/>
                  </a:lnTo>
                  <a:lnTo>
                    <a:pt x="33" y="36"/>
                  </a:lnTo>
                  <a:lnTo>
                    <a:pt x="33" y="38"/>
                  </a:lnTo>
                  <a:lnTo>
                    <a:pt x="32" y="38"/>
                  </a:lnTo>
                  <a:lnTo>
                    <a:pt x="31" y="38"/>
                  </a:lnTo>
                  <a:lnTo>
                    <a:pt x="30" y="39"/>
                  </a:lnTo>
                  <a:lnTo>
                    <a:pt x="29" y="41"/>
                  </a:lnTo>
                  <a:lnTo>
                    <a:pt x="28" y="41"/>
                  </a:lnTo>
                  <a:lnTo>
                    <a:pt x="28" y="41"/>
                  </a:lnTo>
                  <a:lnTo>
                    <a:pt x="27" y="41"/>
                  </a:lnTo>
                  <a:lnTo>
                    <a:pt x="26" y="41"/>
                  </a:lnTo>
                  <a:lnTo>
                    <a:pt x="26" y="41"/>
                  </a:lnTo>
                  <a:lnTo>
                    <a:pt x="26" y="42"/>
                  </a:lnTo>
                  <a:lnTo>
                    <a:pt x="24" y="42"/>
                  </a:lnTo>
                  <a:lnTo>
                    <a:pt x="22" y="43"/>
                  </a:lnTo>
                  <a:lnTo>
                    <a:pt x="22" y="44"/>
                  </a:lnTo>
                  <a:lnTo>
                    <a:pt x="21" y="45"/>
                  </a:lnTo>
                  <a:lnTo>
                    <a:pt x="22" y="45"/>
                  </a:lnTo>
                  <a:lnTo>
                    <a:pt x="22" y="45"/>
                  </a:lnTo>
                  <a:lnTo>
                    <a:pt x="24" y="45"/>
                  </a:lnTo>
                  <a:lnTo>
                    <a:pt x="24" y="45"/>
                  </a:lnTo>
                  <a:lnTo>
                    <a:pt x="26" y="45"/>
                  </a:lnTo>
                  <a:lnTo>
                    <a:pt x="26" y="46"/>
                  </a:lnTo>
                  <a:lnTo>
                    <a:pt x="25" y="47"/>
                  </a:lnTo>
                  <a:lnTo>
                    <a:pt x="26" y="48"/>
                  </a:lnTo>
                  <a:lnTo>
                    <a:pt x="26" y="49"/>
                  </a:lnTo>
                  <a:lnTo>
                    <a:pt x="26" y="50"/>
                  </a:lnTo>
                  <a:lnTo>
                    <a:pt x="25" y="51"/>
                  </a:lnTo>
                  <a:lnTo>
                    <a:pt x="24" y="51"/>
                  </a:lnTo>
                  <a:lnTo>
                    <a:pt x="22" y="51"/>
                  </a:lnTo>
                  <a:lnTo>
                    <a:pt x="22" y="51"/>
                  </a:lnTo>
                  <a:lnTo>
                    <a:pt x="19" y="51"/>
                  </a:lnTo>
                  <a:lnTo>
                    <a:pt x="18" y="51"/>
                  </a:lnTo>
                  <a:lnTo>
                    <a:pt x="17" y="51"/>
                  </a:lnTo>
                  <a:lnTo>
                    <a:pt x="15" y="51"/>
                  </a:lnTo>
                  <a:lnTo>
                    <a:pt x="15" y="52"/>
                  </a:lnTo>
                  <a:lnTo>
                    <a:pt x="15" y="54"/>
                  </a:lnTo>
                  <a:lnTo>
                    <a:pt x="15" y="55"/>
                  </a:lnTo>
                  <a:lnTo>
                    <a:pt x="15" y="56"/>
                  </a:lnTo>
                  <a:lnTo>
                    <a:pt x="14" y="56"/>
                  </a:lnTo>
                  <a:lnTo>
                    <a:pt x="14" y="57"/>
                  </a:lnTo>
                  <a:lnTo>
                    <a:pt x="14" y="58"/>
                  </a:lnTo>
                  <a:lnTo>
                    <a:pt x="13" y="58"/>
                  </a:lnTo>
                  <a:lnTo>
                    <a:pt x="13" y="60"/>
                  </a:lnTo>
                  <a:lnTo>
                    <a:pt x="14" y="60"/>
                  </a:lnTo>
                  <a:lnTo>
                    <a:pt x="14" y="60"/>
                  </a:lnTo>
                  <a:lnTo>
                    <a:pt x="14" y="61"/>
                  </a:lnTo>
                  <a:lnTo>
                    <a:pt x="13" y="62"/>
                  </a:lnTo>
                  <a:lnTo>
                    <a:pt x="13" y="62"/>
                  </a:lnTo>
                  <a:lnTo>
                    <a:pt x="14" y="62"/>
                  </a:lnTo>
                  <a:lnTo>
                    <a:pt x="15" y="62"/>
                  </a:lnTo>
                  <a:lnTo>
                    <a:pt x="16" y="62"/>
                  </a:lnTo>
                  <a:lnTo>
                    <a:pt x="17" y="62"/>
                  </a:lnTo>
                  <a:lnTo>
                    <a:pt x="17" y="62"/>
                  </a:lnTo>
                  <a:lnTo>
                    <a:pt x="19" y="63"/>
                  </a:lnTo>
                  <a:lnTo>
                    <a:pt x="19" y="62"/>
                  </a:lnTo>
                  <a:lnTo>
                    <a:pt x="20" y="62"/>
                  </a:lnTo>
                  <a:lnTo>
                    <a:pt x="22" y="62"/>
                  </a:lnTo>
                  <a:lnTo>
                    <a:pt x="24" y="62"/>
                  </a:lnTo>
                  <a:lnTo>
                    <a:pt x="24" y="62"/>
                  </a:lnTo>
                  <a:lnTo>
                    <a:pt x="26" y="60"/>
                  </a:lnTo>
                  <a:lnTo>
                    <a:pt x="27" y="58"/>
                  </a:lnTo>
                  <a:lnTo>
                    <a:pt x="27" y="58"/>
                  </a:lnTo>
                  <a:lnTo>
                    <a:pt x="29" y="56"/>
                  </a:lnTo>
                  <a:lnTo>
                    <a:pt x="30" y="55"/>
                  </a:lnTo>
                  <a:lnTo>
                    <a:pt x="31" y="55"/>
                  </a:lnTo>
                  <a:lnTo>
                    <a:pt x="32" y="54"/>
                  </a:lnTo>
                  <a:lnTo>
                    <a:pt x="32" y="52"/>
                  </a:lnTo>
                  <a:lnTo>
                    <a:pt x="32" y="51"/>
                  </a:lnTo>
                  <a:lnTo>
                    <a:pt x="34" y="51"/>
                  </a:lnTo>
                  <a:lnTo>
                    <a:pt x="34" y="52"/>
                  </a:lnTo>
                  <a:lnTo>
                    <a:pt x="36" y="52"/>
                  </a:lnTo>
                  <a:lnTo>
                    <a:pt x="37" y="52"/>
                  </a:lnTo>
                  <a:lnTo>
                    <a:pt x="38" y="51"/>
                  </a:lnTo>
                  <a:lnTo>
                    <a:pt x="39" y="51"/>
                  </a:lnTo>
                  <a:lnTo>
                    <a:pt x="40" y="51"/>
                  </a:lnTo>
                  <a:lnTo>
                    <a:pt x="41" y="51"/>
                  </a:lnTo>
                  <a:lnTo>
                    <a:pt x="43" y="52"/>
                  </a:lnTo>
                  <a:lnTo>
                    <a:pt x="44" y="54"/>
                  </a:lnTo>
                  <a:lnTo>
                    <a:pt x="45" y="54"/>
                  </a:lnTo>
                  <a:lnTo>
                    <a:pt x="45" y="56"/>
                  </a:lnTo>
                  <a:lnTo>
                    <a:pt x="46" y="56"/>
                  </a:lnTo>
                  <a:lnTo>
                    <a:pt x="47" y="56"/>
                  </a:lnTo>
                  <a:lnTo>
                    <a:pt x="48" y="57"/>
                  </a:lnTo>
                  <a:lnTo>
                    <a:pt x="48" y="58"/>
                  </a:lnTo>
                  <a:lnTo>
                    <a:pt x="48" y="59"/>
                  </a:lnTo>
                  <a:lnTo>
                    <a:pt x="49" y="60"/>
                  </a:lnTo>
                  <a:lnTo>
                    <a:pt x="49" y="60"/>
                  </a:lnTo>
                  <a:lnTo>
                    <a:pt x="49" y="60"/>
                  </a:lnTo>
                  <a:lnTo>
                    <a:pt x="50" y="60"/>
                  </a:lnTo>
                  <a:lnTo>
                    <a:pt x="50" y="60"/>
                  </a:lnTo>
                  <a:lnTo>
                    <a:pt x="51" y="59"/>
                  </a:lnTo>
                  <a:lnTo>
                    <a:pt x="50" y="58"/>
                  </a:lnTo>
                  <a:lnTo>
                    <a:pt x="50" y="57"/>
                  </a:lnTo>
                  <a:lnTo>
                    <a:pt x="50" y="57"/>
                  </a:lnTo>
                  <a:lnTo>
                    <a:pt x="51" y="57"/>
                  </a:lnTo>
                  <a:lnTo>
                    <a:pt x="51" y="58"/>
                  </a:lnTo>
                  <a:lnTo>
                    <a:pt x="52" y="58"/>
                  </a:lnTo>
                  <a:lnTo>
                    <a:pt x="53" y="58"/>
                  </a:lnTo>
                  <a:lnTo>
                    <a:pt x="52" y="56"/>
                  </a:lnTo>
                  <a:lnTo>
                    <a:pt x="51" y="56"/>
                  </a:lnTo>
                  <a:lnTo>
                    <a:pt x="51" y="56"/>
                  </a:lnTo>
                  <a:lnTo>
                    <a:pt x="49" y="56"/>
                  </a:lnTo>
                  <a:lnTo>
                    <a:pt x="49" y="55"/>
                  </a:lnTo>
                  <a:lnTo>
                    <a:pt x="49" y="54"/>
                  </a:lnTo>
                  <a:lnTo>
                    <a:pt x="49" y="54"/>
                  </a:lnTo>
                  <a:lnTo>
                    <a:pt x="48" y="54"/>
                  </a:lnTo>
                  <a:lnTo>
                    <a:pt x="47" y="53"/>
                  </a:lnTo>
                  <a:lnTo>
                    <a:pt x="47" y="51"/>
                  </a:lnTo>
                  <a:lnTo>
                    <a:pt x="47" y="51"/>
                  </a:lnTo>
                  <a:lnTo>
                    <a:pt x="46" y="51"/>
                  </a:lnTo>
                  <a:lnTo>
                    <a:pt x="45" y="50"/>
                  </a:lnTo>
                  <a:lnTo>
                    <a:pt x="45" y="49"/>
                  </a:lnTo>
                  <a:lnTo>
                    <a:pt x="45" y="49"/>
                  </a:lnTo>
                  <a:lnTo>
                    <a:pt x="45" y="48"/>
                  </a:lnTo>
                  <a:lnTo>
                    <a:pt x="45" y="48"/>
                  </a:lnTo>
                  <a:lnTo>
                    <a:pt x="45" y="48"/>
                  </a:lnTo>
                  <a:lnTo>
                    <a:pt x="46" y="49"/>
                  </a:lnTo>
                  <a:lnTo>
                    <a:pt x="47" y="49"/>
                  </a:lnTo>
                  <a:lnTo>
                    <a:pt x="47" y="49"/>
                  </a:lnTo>
                  <a:lnTo>
                    <a:pt x="48" y="50"/>
                  </a:lnTo>
                  <a:lnTo>
                    <a:pt x="49" y="51"/>
                  </a:lnTo>
                  <a:lnTo>
                    <a:pt x="49" y="51"/>
                  </a:lnTo>
                  <a:lnTo>
                    <a:pt x="50" y="52"/>
                  </a:lnTo>
                  <a:lnTo>
                    <a:pt x="51" y="52"/>
                  </a:lnTo>
                  <a:lnTo>
                    <a:pt x="51" y="53"/>
                  </a:lnTo>
                  <a:lnTo>
                    <a:pt x="53" y="53"/>
                  </a:lnTo>
                  <a:lnTo>
                    <a:pt x="54" y="54"/>
                  </a:lnTo>
                  <a:lnTo>
                    <a:pt x="54" y="54"/>
                  </a:lnTo>
                  <a:lnTo>
                    <a:pt x="54" y="55"/>
                  </a:lnTo>
                  <a:lnTo>
                    <a:pt x="54" y="57"/>
                  </a:lnTo>
                  <a:lnTo>
                    <a:pt x="54" y="59"/>
                  </a:lnTo>
                  <a:lnTo>
                    <a:pt x="55" y="60"/>
                  </a:lnTo>
                  <a:lnTo>
                    <a:pt x="56" y="60"/>
                  </a:lnTo>
                  <a:lnTo>
                    <a:pt x="56" y="61"/>
                  </a:lnTo>
                  <a:lnTo>
                    <a:pt x="58" y="62"/>
                  </a:lnTo>
                  <a:lnTo>
                    <a:pt x="58" y="62"/>
                  </a:lnTo>
                  <a:lnTo>
                    <a:pt x="57" y="62"/>
                  </a:lnTo>
                  <a:lnTo>
                    <a:pt x="56" y="62"/>
                  </a:lnTo>
                  <a:lnTo>
                    <a:pt x="56" y="63"/>
                  </a:lnTo>
                  <a:lnTo>
                    <a:pt x="56" y="63"/>
                  </a:lnTo>
                  <a:lnTo>
                    <a:pt x="57" y="64"/>
                  </a:lnTo>
                  <a:lnTo>
                    <a:pt x="58" y="64"/>
                  </a:lnTo>
                  <a:lnTo>
                    <a:pt x="59" y="64"/>
                  </a:lnTo>
                  <a:lnTo>
                    <a:pt x="59" y="63"/>
                  </a:lnTo>
                  <a:lnTo>
                    <a:pt x="59" y="62"/>
                  </a:lnTo>
                  <a:lnTo>
                    <a:pt x="60" y="62"/>
                  </a:lnTo>
                  <a:lnTo>
                    <a:pt x="60" y="62"/>
                  </a:lnTo>
                  <a:lnTo>
                    <a:pt x="60" y="62"/>
                  </a:lnTo>
                  <a:lnTo>
                    <a:pt x="60" y="61"/>
                  </a:lnTo>
                  <a:lnTo>
                    <a:pt x="60" y="60"/>
                  </a:lnTo>
                  <a:lnTo>
                    <a:pt x="60" y="61"/>
                  </a:lnTo>
                  <a:lnTo>
                    <a:pt x="59" y="61"/>
                  </a:lnTo>
                  <a:lnTo>
                    <a:pt x="59" y="60"/>
                  </a:lnTo>
                  <a:lnTo>
                    <a:pt x="60" y="60"/>
                  </a:lnTo>
                  <a:lnTo>
                    <a:pt x="59" y="58"/>
                  </a:lnTo>
                  <a:lnTo>
                    <a:pt x="59" y="57"/>
                  </a:lnTo>
                  <a:lnTo>
                    <a:pt x="59" y="56"/>
                  </a:lnTo>
                  <a:lnTo>
                    <a:pt x="60" y="57"/>
                  </a:lnTo>
                  <a:lnTo>
                    <a:pt x="60" y="58"/>
                  </a:lnTo>
                  <a:lnTo>
                    <a:pt x="60" y="58"/>
                  </a:lnTo>
                  <a:lnTo>
                    <a:pt x="61" y="58"/>
                  </a:lnTo>
                  <a:lnTo>
                    <a:pt x="61" y="56"/>
                  </a:lnTo>
                  <a:lnTo>
                    <a:pt x="62" y="56"/>
                  </a:lnTo>
                  <a:lnTo>
                    <a:pt x="62" y="57"/>
                  </a:lnTo>
                  <a:lnTo>
                    <a:pt x="64" y="57"/>
                  </a:lnTo>
                  <a:lnTo>
                    <a:pt x="66" y="56"/>
                  </a:lnTo>
                  <a:lnTo>
                    <a:pt x="66" y="55"/>
                  </a:lnTo>
                  <a:lnTo>
                    <a:pt x="65" y="54"/>
                  </a:lnTo>
                  <a:lnTo>
                    <a:pt x="64" y="54"/>
                  </a:lnTo>
                  <a:lnTo>
                    <a:pt x="64" y="53"/>
                  </a:lnTo>
                  <a:lnTo>
                    <a:pt x="65" y="51"/>
                  </a:lnTo>
                  <a:lnTo>
                    <a:pt x="65" y="51"/>
                  </a:lnTo>
                  <a:lnTo>
                    <a:pt x="66" y="50"/>
                  </a:lnTo>
                  <a:lnTo>
                    <a:pt x="66" y="49"/>
                  </a:lnTo>
                  <a:lnTo>
                    <a:pt x="67" y="49"/>
                  </a:lnTo>
                  <a:lnTo>
                    <a:pt x="68" y="48"/>
                  </a:lnTo>
                  <a:lnTo>
                    <a:pt x="69" y="47"/>
                  </a:lnTo>
                  <a:lnTo>
                    <a:pt x="70" y="47"/>
                  </a:lnTo>
                  <a:lnTo>
                    <a:pt x="71" y="48"/>
                  </a:lnTo>
                  <a:lnTo>
                    <a:pt x="71" y="48"/>
                  </a:lnTo>
                  <a:lnTo>
                    <a:pt x="71" y="49"/>
                  </a:lnTo>
                  <a:lnTo>
                    <a:pt x="71" y="51"/>
                  </a:lnTo>
                  <a:lnTo>
                    <a:pt x="72" y="51"/>
                  </a:lnTo>
                  <a:lnTo>
                    <a:pt x="73" y="50"/>
                  </a:lnTo>
                  <a:lnTo>
                    <a:pt x="74" y="50"/>
                  </a:lnTo>
                  <a:lnTo>
                    <a:pt x="75" y="49"/>
                  </a:lnTo>
                  <a:lnTo>
                    <a:pt x="74" y="49"/>
                  </a:lnTo>
                  <a:lnTo>
                    <a:pt x="73" y="48"/>
                  </a:lnTo>
                  <a:lnTo>
                    <a:pt x="73" y="47"/>
                  </a:lnTo>
                  <a:lnTo>
                    <a:pt x="74" y="47"/>
                  </a:lnTo>
                  <a:lnTo>
                    <a:pt x="75" y="47"/>
                  </a:lnTo>
                  <a:lnTo>
                    <a:pt x="76" y="47"/>
                  </a:lnTo>
                  <a:lnTo>
                    <a:pt x="77" y="46"/>
                  </a:lnTo>
                  <a:lnTo>
                    <a:pt x="77" y="46"/>
                  </a:lnTo>
                  <a:lnTo>
                    <a:pt x="78" y="46"/>
                  </a:lnTo>
                  <a:lnTo>
                    <a:pt x="78" y="47"/>
                  </a:lnTo>
                  <a:lnTo>
                    <a:pt x="77" y="47"/>
                  </a:lnTo>
                  <a:lnTo>
                    <a:pt x="77" y="47"/>
                  </a:lnTo>
                  <a:lnTo>
                    <a:pt x="76" y="48"/>
                  </a:lnTo>
                  <a:lnTo>
                    <a:pt x="76" y="49"/>
                  </a:lnTo>
                  <a:lnTo>
                    <a:pt x="75" y="49"/>
                  </a:lnTo>
                  <a:lnTo>
                    <a:pt x="75" y="49"/>
                  </a:lnTo>
                  <a:lnTo>
                    <a:pt x="76" y="49"/>
                  </a:lnTo>
                  <a:lnTo>
                    <a:pt x="79" y="51"/>
                  </a:lnTo>
                  <a:lnTo>
                    <a:pt x="80" y="51"/>
                  </a:lnTo>
                  <a:lnTo>
                    <a:pt x="81" y="52"/>
                  </a:lnTo>
                  <a:lnTo>
                    <a:pt x="82" y="54"/>
                  </a:lnTo>
                  <a:lnTo>
                    <a:pt x="81" y="55"/>
                  </a:lnTo>
                  <a:lnTo>
                    <a:pt x="81" y="55"/>
                  </a:lnTo>
                  <a:lnTo>
                    <a:pt x="80" y="56"/>
                  </a:lnTo>
                  <a:lnTo>
                    <a:pt x="79" y="55"/>
                  </a:lnTo>
                  <a:lnTo>
                    <a:pt x="77" y="54"/>
                  </a:lnTo>
                  <a:lnTo>
                    <a:pt x="77" y="54"/>
                  </a:lnTo>
                  <a:lnTo>
                    <a:pt x="75" y="54"/>
                  </a:lnTo>
                  <a:lnTo>
                    <a:pt x="73" y="55"/>
                  </a:lnTo>
                  <a:lnTo>
                    <a:pt x="72" y="55"/>
                  </a:lnTo>
                  <a:lnTo>
                    <a:pt x="70" y="55"/>
                  </a:lnTo>
                  <a:lnTo>
                    <a:pt x="68" y="56"/>
                  </a:lnTo>
                  <a:lnTo>
                    <a:pt x="65" y="57"/>
                  </a:lnTo>
                  <a:lnTo>
                    <a:pt x="63" y="58"/>
                  </a:lnTo>
                  <a:lnTo>
                    <a:pt x="62" y="59"/>
                  </a:lnTo>
                  <a:lnTo>
                    <a:pt x="63" y="60"/>
                  </a:lnTo>
                  <a:lnTo>
                    <a:pt x="63" y="60"/>
                  </a:lnTo>
                  <a:lnTo>
                    <a:pt x="62" y="61"/>
                  </a:lnTo>
                  <a:lnTo>
                    <a:pt x="62" y="62"/>
                  </a:lnTo>
                  <a:lnTo>
                    <a:pt x="62" y="62"/>
                  </a:lnTo>
                  <a:lnTo>
                    <a:pt x="64" y="63"/>
                  </a:lnTo>
                  <a:lnTo>
                    <a:pt x="64" y="64"/>
                  </a:lnTo>
                  <a:lnTo>
                    <a:pt x="65" y="64"/>
                  </a:lnTo>
                  <a:lnTo>
                    <a:pt x="66" y="64"/>
                  </a:lnTo>
                  <a:lnTo>
                    <a:pt x="67" y="65"/>
                  </a:lnTo>
                  <a:lnTo>
                    <a:pt x="68" y="65"/>
                  </a:lnTo>
                  <a:lnTo>
                    <a:pt x="69" y="65"/>
                  </a:lnTo>
                  <a:lnTo>
                    <a:pt x="70" y="64"/>
                  </a:lnTo>
                  <a:lnTo>
                    <a:pt x="71" y="63"/>
                  </a:lnTo>
                  <a:lnTo>
                    <a:pt x="72" y="64"/>
                  </a:lnTo>
                  <a:lnTo>
                    <a:pt x="73" y="63"/>
                  </a:lnTo>
                  <a:lnTo>
                    <a:pt x="75" y="62"/>
                  </a:lnTo>
                  <a:lnTo>
                    <a:pt x="75" y="62"/>
                  </a:lnTo>
                  <a:lnTo>
                    <a:pt x="77" y="62"/>
                  </a:lnTo>
                  <a:lnTo>
                    <a:pt x="77" y="63"/>
                  </a:lnTo>
                  <a:lnTo>
                    <a:pt x="77" y="63"/>
                  </a:lnTo>
                  <a:lnTo>
                    <a:pt x="76" y="65"/>
                  </a:lnTo>
                  <a:lnTo>
                    <a:pt x="76" y="65"/>
                  </a:lnTo>
                  <a:lnTo>
                    <a:pt x="76" y="67"/>
                  </a:lnTo>
                  <a:lnTo>
                    <a:pt x="76" y="69"/>
                  </a:lnTo>
                  <a:lnTo>
                    <a:pt x="75" y="69"/>
                  </a:lnTo>
                  <a:lnTo>
                    <a:pt x="74" y="71"/>
                  </a:lnTo>
                  <a:lnTo>
                    <a:pt x="73" y="71"/>
                  </a:lnTo>
                  <a:lnTo>
                    <a:pt x="72" y="72"/>
                  </a:lnTo>
                  <a:lnTo>
                    <a:pt x="71" y="71"/>
                  </a:lnTo>
                  <a:lnTo>
                    <a:pt x="68" y="71"/>
                  </a:lnTo>
                  <a:lnTo>
                    <a:pt x="65" y="71"/>
                  </a:lnTo>
                  <a:lnTo>
                    <a:pt x="64" y="71"/>
                  </a:lnTo>
                  <a:lnTo>
                    <a:pt x="63" y="70"/>
                  </a:lnTo>
                  <a:lnTo>
                    <a:pt x="62" y="71"/>
                  </a:lnTo>
                  <a:lnTo>
                    <a:pt x="62" y="71"/>
                  </a:lnTo>
                  <a:lnTo>
                    <a:pt x="62" y="71"/>
                  </a:lnTo>
                  <a:lnTo>
                    <a:pt x="62" y="71"/>
                  </a:lnTo>
                  <a:lnTo>
                    <a:pt x="61" y="70"/>
                  </a:lnTo>
                  <a:lnTo>
                    <a:pt x="60" y="70"/>
                  </a:lnTo>
                  <a:lnTo>
                    <a:pt x="58" y="70"/>
                  </a:lnTo>
                  <a:lnTo>
                    <a:pt x="58" y="70"/>
                  </a:lnTo>
                  <a:lnTo>
                    <a:pt x="56" y="70"/>
                  </a:lnTo>
                  <a:lnTo>
                    <a:pt x="55" y="70"/>
                  </a:lnTo>
                  <a:lnTo>
                    <a:pt x="54" y="71"/>
                  </a:lnTo>
                  <a:lnTo>
                    <a:pt x="53" y="72"/>
                  </a:lnTo>
                  <a:lnTo>
                    <a:pt x="50" y="72"/>
                  </a:lnTo>
                  <a:lnTo>
                    <a:pt x="48" y="71"/>
                  </a:lnTo>
                  <a:lnTo>
                    <a:pt x="47" y="71"/>
                  </a:lnTo>
                  <a:lnTo>
                    <a:pt x="47" y="69"/>
                  </a:lnTo>
                  <a:lnTo>
                    <a:pt x="45" y="69"/>
                  </a:lnTo>
                  <a:lnTo>
                    <a:pt x="44" y="69"/>
                  </a:lnTo>
                  <a:lnTo>
                    <a:pt x="43" y="69"/>
                  </a:lnTo>
                  <a:lnTo>
                    <a:pt x="42" y="68"/>
                  </a:lnTo>
                  <a:lnTo>
                    <a:pt x="41" y="67"/>
                  </a:lnTo>
                  <a:lnTo>
                    <a:pt x="41" y="67"/>
                  </a:lnTo>
                  <a:lnTo>
                    <a:pt x="42" y="66"/>
                  </a:lnTo>
                  <a:lnTo>
                    <a:pt x="42" y="65"/>
                  </a:lnTo>
                  <a:lnTo>
                    <a:pt x="42" y="64"/>
                  </a:lnTo>
                  <a:lnTo>
                    <a:pt x="42" y="63"/>
                  </a:lnTo>
                  <a:lnTo>
                    <a:pt x="41" y="62"/>
                  </a:lnTo>
                  <a:lnTo>
                    <a:pt x="40" y="62"/>
                  </a:lnTo>
                  <a:lnTo>
                    <a:pt x="38" y="62"/>
                  </a:lnTo>
                  <a:lnTo>
                    <a:pt x="37" y="62"/>
                  </a:lnTo>
                  <a:lnTo>
                    <a:pt x="36" y="62"/>
                  </a:lnTo>
                  <a:lnTo>
                    <a:pt x="34" y="62"/>
                  </a:lnTo>
                  <a:lnTo>
                    <a:pt x="34" y="62"/>
                  </a:lnTo>
                  <a:lnTo>
                    <a:pt x="32" y="62"/>
                  </a:lnTo>
                  <a:lnTo>
                    <a:pt x="31" y="62"/>
                  </a:lnTo>
                  <a:lnTo>
                    <a:pt x="30" y="62"/>
                  </a:lnTo>
                  <a:lnTo>
                    <a:pt x="28" y="63"/>
                  </a:lnTo>
                  <a:lnTo>
                    <a:pt x="27" y="64"/>
                  </a:lnTo>
                  <a:lnTo>
                    <a:pt x="25" y="65"/>
                  </a:lnTo>
                  <a:lnTo>
                    <a:pt x="24" y="65"/>
                  </a:lnTo>
                  <a:lnTo>
                    <a:pt x="22" y="65"/>
                  </a:lnTo>
                  <a:lnTo>
                    <a:pt x="22" y="65"/>
                  </a:lnTo>
                  <a:lnTo>
                    <a:pt x="21" y="65"/>
                  </a:lnTo>
                  <a:lnTo>
                    <a:pt x="20" y="65"/>
                  </a:lnTo>
                  <a:lnTo>
                    <a:pt x="20" y="65"/>
                  </a:lnTo>
                  <a:lnTo>
                    <a:pt x="19" y="64"/>
                  </a:lnTo>
                  <a:lnTo>
                    <a:pt x="18" y="64"/>
                  </a:lnTo>
                  <a:lnTo>
                    <a:pt x="17" y="65"/>
                  </a:lnTo>
                  <a:lnTo>
                    <a:pt x="17" y="66"/>
                  </a:lnTo>
                  <a:lnTo>
                    <a:pt x="17" y="67"/>
                  </a:lnTo>
                  <a:lnTo>
                    <a:pt x="16" y="67"/>
                  </a:lnTo>
                  <a:lnTo>
                    <a:pt x="14" y="69"/>
                  </a:lnTo>
                  <a:lnTo>
                    <a:pt x="13" y="71"/>
                  </a:lnTo>
                  <a:lnTo>
                    <a:pt x="12" y="71"/>
                  </a:lnTo>
                  <a:lnTo>
                    <a:pt x="12" y="73"/>
                  </a:lnTo>
                  <a:lnTo>
                    <a:pt x="11" y="74"/>
                  </a:lnTo>
                  <a:lnTo>
                    <a:pt x="10" y="75"/>
                  </a:lnTo>
                  <a:lnTo>
                    <a:pt x="9" y="76"/>
                  </a:lnTo>
                  <a:lnTo>
                    <a:pt x="7" y="78"/>
                  </a:lnTo>
                  <a:lnTo>
                    <a:pt x="4" y="80"/>
                  </a:lnTo>
                  <a:lnTo>
                    <a:pt x="3" y="83"/>
                  </a:lnTo>
                  <a:lnTo>
                    <a:pt x="3" y="84"/>
                  </a:lnTo>
                  <a:lnTo>
                    <a:pt x="2" y="86"/>
                  </a:lnTo>
                  <a:lnTo>
                    <a:pt x="2" y="86"/>
                  </a:lnTo>
                  <a:lnTo>
                    <a:pt x="2" y="87"/>
                  </a:lnTo>
                  <a:lnTo>
                    <a:pt x="2" y="87"/>
                  </a:lnTo>
                  <a:lnTo>
                    <a:pt x="2" y="89"/>
                  </a:lnTo>
                  <a:lnTo>
                    <a:pt x="2" y="89"/>
                  </a:lnTo>
                  <a:lnTo>
                    <a:pt x="2" y="91"/>
                  </a:lnTo>
                  <a:lnTo>
                    <a:pt x="3" y="91"/>
                  </a:lnTo>
                  <a:lnTo>
                    <a:pt x="3" y="92"/>
                  </a:lnTo>
                  <a:lnTo>
                    <a:pt x="2" y="93"/>
                  </a:lnTo>
                  <a:lnTo>
                    <a:pt x="2" y="94"/>
                  </a:lnTo>
                  <a:lnTo>
                    <a:pt x="2" y="95"/>
                  </a:lnTo>
                  <a:lnTo>
                    <a:pt x="1" y="95"/>
                  </a:lnTo>
                  <a:lnTo>
                    <a:pt x="0" y="96"/>
                  </a:lnTo>
                  <a:lnTo>
                    <a:pt x="0" y="97"/>
                  </a:lnTo>
                  <a:lnTo>
                    <a:pt x="1" y="97"/>
                  </a:lnTo>
                  <a:lnTo>
                    <a:pt x="2" y="97"/>
                  </a:lnTo>
                  <a:lnTo>
                    <a:pt x="2" y="97"/>
                  </a:lnTo>
                  <a:lnTo>
                    <a:pt x="2" y="99"/>
                  </a:lnTo>
                  <a:lnTo>
                    <a:pt x="2" y="99"/>
                  </a:lnTo>
                  <a:lnTo>
                    <a:pt x="3" y="100"/>
                  </a:lnTo>
                  <a:lnTo>
                    <a:pt x="3" y="101"/>
                  </a:lnTo>
                  <a:lnTo>
                    <a:pt x="3" y="102"/>
                  </a:lnTo>
                  <a:lnTo>
                    <a:pt x="3" y="102"/>
                  </a:lnTo>
                  <a:lnTo>
                    <a:pt x="4" y="104"/>
                  </a:lnTo>
                  <a:lnTo>
                    <a:pt x="5" y="104"/>
                  </a:lnTo>
                  <a:lnTo>
                    <a:pt x="6" y="105"/>
                  </a:lnTo>
                  <a:lnTo>
                    <a:pt x="6" y="106"/>
                  </a:lnTo>
                  <a:lnTo>
                    <a:pt x="7" y="106"/>
                  </a:lnTo>
                  <a:lnTo>
                    <a:pt x="8" y="107"/>
                  </a:lnTo>
                  <a:lnTo>
                    <a:pt x="9" y="108"/>
                  </a:lnTo>
                  <a:lnTo>
                    <a:pt x="10" y="108"/>
                  </a:lnTo>
                  <a:lnTo>
                    <a:pt x="11" y="110"/>
                  </a:lnTo>
                  <a:lnTo>
                    <a:pt x="12" y="110"/>
                  </a:lnTo>
                  <a:lnTo>
                    <a:pt x="13" y="111"/>
                  </a:lnTo>
                  <a:lnTo>
                    <a:pt x="15" y="111"/>
                  </a:lnTo>
                  <a:lnTo>
                    <a:pt x="17" y="111"/>
                  </a:lnTo>
                  <a:lnTo>
                    <a:pt x="17" y="110"/>
                  </a:lnTo>
                  <a:lnTo>
                    <a:pt x="17" y="110"/>
                  </a:lnTo>
                  <a:lnTo>
                    <a:pt x="17" y="109"/>
                  </a:lnTo>
                  <a:lnTo>
                    <a:pt x="17" y="109"/>
                  </a:lnTo>
                  <a:lnTo>
                    <a:pt x="19" y="110"/>
                  </a:lnTo>
                  <a:lnTo>
                    <a:pt x="19" y="110"/>
                  </a:lnTo>
                  <a:lnTo>
                    <a:pt x="19" y="110"/>
                  </a:lnTo>
                  <a:lnTo>
                    <a:pt x="23" y="111"/>
                  </a:lnTo>
                  <a:lnTo>
                    <a:pt x="26" y="110"/>
                  </a:lnTo>
                  <a:lnTo>
                    <a:pt x="28" y="110"/>
                  </a:lnTo>
                  <a:lnTo>
                    <a:pt x="30" y="110"/>
                  </a:lnTo>
                  <a:lnTo>
                    <a:pt x="32" y="110"/>
                  </a:lnTo>
                  <a:lnTo>
                    <a:pt x="34" y="110"/>
                  </a:lnTo>
                  <a:lnTo>
                    <a:pt x="34" y="111"/>
                  </a:lnTo>
                  <a:lnTo>
                    <a:pt x="34" y="111"/>
                  </a:lnTo>
                  <a:lnTo>
                    <a:pt x="37" y="112"/>
                  </a:lnTo>
                  <a:lnTo>
                    <a:pt x="38" y="112"/>
                  </a:lnTo>
                  <a:lnTo>
                    <a:pt x="38" y="112"/>
                  </a:lnTo>
                  <a:lnTo>
                    <a:pt x="39" y="113"/>
                  </a:lnTo>
                  <a:lnTo>
                    <a:pt x="39" y="113"/>
                  </a:lnTo>
                  <a:lnTo>
                    <a:pt x="40" y="113"/>
                  </a:lnTo>
                  <a:lnTo>
                    <a:pt x="40" y="114"/>
                  </a:lnTo>
                  <a:lnTo>
                    <a:pt x="39" y="115"/>
                  </a:lnTo>
                  <a:lnTo>
                    <a:pt x="39" y="116"/>
                  </a:lnTo>
                  <a:lnTo>
                    <a:pt x="39" y="117"/>
                  </a:lnTo>
                  <a:lnTo>
                    <a:pt x="39" y="119"/>
                  </a:lnTo>
                  <a:lnTo>
                    <a:pt x="39" y="120"/>
                  </a:lnTo>
                  <a:lnTo>
                    <a:pt x="39" y="121"/>
                  </a:lnTo>
                  <a:lnTo>
                    <a:pt x="40" y="123"/>
                  </a:lnTo>
                  <a:lnTo>
                    <a:pt x="41" y="123"/>
                  </a:lnTo>
                  <a:lnTo>
                    <a:pt x="43" y="124"/>
                  </a:lnTo>
                  <a:lnTo>
                    <a:pt x="43" y="124"/>
                  </a:lnTo>
                  <a:lnTo>
                    <a:pt x="43" y="126"/>
                  </a:lnTo>
                  <a:lnTo>
                    <a:pt x="44" y="126"/>
                  </a:lnTo>
                  <a:lnTo>
                    <a:pt x="44" y="128"/>
                  </a:lnTo>
                  <a:lnTo>
                    <a:pt x="44" y="128"/>
                  </a:lnTo>
                  <a:lnTo>
                    <a:pt x="45" y="129"/>
                  </a:lnTo>
                  <a:lnTo>
                    <a:pt x="45" y="130"/>
                  </a:lnTo>
                  <a:lnTo>
                    <a:pt x="45" y="130"/>
                  </a:lnTo>
                  <a:lnTo>
                    <a:pt x="45" y="130"/>
                  </a:lnTo>
                  <a:lnTo>
                    <a:pt x="45" y="131"/>
                  </a:lnTo>
                  <a:lnTo>
                    <a:pt x="45" y="132"/>
                  </a:lnTo>
                  <a:lnTo>
                    <a:pt x="45" y="134"/>
                  </a:lnTo>
                  <a:lnTo>
                    <a:pt x="45" y="134"/>
                  </a:lnTo>
                  <a:lnTo>
                    <a:pt x="45" y="136"/>
                  </a:lnTo>
                  <a:lnTo>
                    <a:pt x="45" y="136"/>
                  </a:lnTo>
                  <a:lnTo>
                    <a:pt x="44" y="137"/>
                  </a:lnTo>
                  <a:lnTo>
                    <a:pt x="43" y="138"/>
                  </a:lnTo>
                  <a:lnTo>
                    <a:pt x="43" y="139"/>
                  </a:lnTo>
                  <a:lnTo>
                    <a:pt x="43" y="139"/>
                  </a:lnTo>
                  <a:lnTo>
                    <a:pt x="43" y="141"/>
                  </a:lnTo>
                  <a:lnTo>
                    <a:pt x="43" y="141"/>
                  </a:lnTo>
                  <a:lnTo>
                    <a:pt x="43" y="142"/>
                  </a:lnTo>
                  <a:lnTo>
                    <a:pt x="43" y="143"/>
                  </a:lnTo>
                  <a:lnTo>
                    <a:pt x="42" y="144"/>
                  </a:lnTo>
                  <a:lnTo>
                    <a:pt x="42" y="145"/>
                  </a:lnTo>
                  <a:lnTo>
                    <a:pt x="43" y="146"/>
                  </a:lnTo>
                  <a:lnTo>
                    <a:pt x="44" y="148"/>
                  </a:lnTo>
                  <a:lnTo>
                    <a:pt x="44" y="148"/>
                  </a:lnTo>
                  <a:lnTo>
                    <a:pt x="45" y="149"/>
                  </a:lnTo>
                  <a:lnTo>
                    <a:pt x="45" y="150"/>
                  </a:lnTo>
                  <a:lnTo>
                    <a:pt x="46" y="151"/>
                  </a:lnTo>
                  <a:lnTo>
                    <a:pt x="46" y="152"/>
                  </a:lnTo>
                  <a:lnTo>
                    <a:pt x="46" y="153"/>
                  </a:lnTo>
                  <a:lnTo>
                    <a:pt x="46" y="154"/>
                  </a:lnTo>
                  <a:lnTo>
                    <a:pt x="47" y="155"/>
                  </a:lnTo>
                  <a:lnTo>
                    <a:pt x="47" y="156"/>
                  </a:lnTo>
                  <a:lnTo>
                    <a:pt x="47" y="157"/>
                  </a:lnTo>
                  <a:lnTo>
                    <a:pt x="47" y="158"/>
                  </a:lnTo>
                  <a:lnTo>
                    <a:pt x="47" y="159"/>
                  </a:lnTo>
                  <a:lnTo>
                    <a:pt x="48" y="161"/>
                  </a:lnTo>
                  <a:lnTo>
                    <a:pt x="49" y="162"/>
                  </a:lnTo>
                  <a:lnTo>
                    <a:pt x="49" y="163"/>
                  </a:lnTo>
                  <a:lnTo>
                    <a:pt x="49" y="165"/>
                  </a:lnTo>
                  <a:lnTo>
                    <a:pt x="51" y="165"/>
                  </a:lnTo>
                  <a:lnTo>
                    <a:pt x="51" y="167"/>
                  </a:lnTo>
                  <a:lnTo>
                    <a:pt x="50" y="167"/>
                  </a:lnTo>
                  <a:lnTo>
                    <a:pt x="50" y="169"/>
                  </a:lnTo>
                  <a:lnTo>
                    <a:pt x="51" y="169"/>
                  </a:lnTo>
                  <a:lnTo>
                    <a:pt x="52" y="169"/>
                  </a:lnTo>
                  <a:lnTo>
                    <a:pt x="53" y="170"/>
                  </a:lnTo>
                  <a:lnTo>
                    <a:pt x="54" y="171"/>
                  </a:lnTo>
                  <a:lnTo>
                    <a:pt x="56" y="170"/>
                  </a:lnTo>
                  <a:lnTo>
                    <a:pt x="58" y="169"/>
                  </a:lnTo>
                  <a:lnTo>
                    <a:pt x="58" y="169"/>
                  </a:lnTo>
                  <a:lnTo>
                    <a:pt x="60" y="169"/>
                  </a:lnTo>
                  <a:lnTo>
                    <a:pt x="61" y="169"/>
                  </a:lnTo>
                  <a:lnTo>
                    <a:pt x="62" y="169"/>
                  </a:lnTo>
                  <a:lnTo>
                    <a:pt x="62" y="169"/>
                  </a:lnTo>
                  <a:lnTo>
                    <a:pt x="63" y="169"/>
                  </a:lnTo>
                  <a:lnTo>
                    <a:pt x="64" y="169"/>
                  </a:lnTo>
                  <a:lnTo>
                    <a:pt x="66" y="167"/>
                  </a:lnTo>
                  <a:lnTo>
                    <a:pt x="67" y="166"/>
                  </a:lnTo>
                  <a:lnTo>
                    <a:pt x="69" y="165"/>
                  </a:lnTo>
                  <a:lnTo>
                    <a:pt x="69" y="162"/>
                  </a:lnTo>
                  <a:lnTo>
                    <a:pt x="70" y="162"/>
                  </a:lnTo>
                  <a:lnTo>
                    <a:pt x="71" y="161"/>
                  </a:lnTo>
                  <a:lnTo>
                    <a:pt x="72" y="159"/>
                  </a:lnTo>
                  <a:lnTo>
                    <a:pt x="73" y="158"/>
                  </a:lnTo>
                  <a:lnTo>
                    <a:pt x="72" y="157"/>
                  </a:lnTo>
                  <a:lnTo>
                    <a:pt x="72" y="157"/>
                  </a:lnTo>
                  <a:lnTo>
                    <a:pt x="72" y="156"/>
                  </a:lnTo>
                  <a:lnTo>
                    <a:pt x="73" y="156"/>
                  </a:lnTo>
                  <a:lnTo>
                    <a:pt x="75" y="154"/>
                  </a:lnTo>
                  <a:lnTo>
                    <a:pt x="75" y="154"/>
                  </a:lnTo>
                  <a:lnTo>
                    <a:pt x="75" y="152"/>
                  </a:lnTo>
                  <a:lnTo>
                    <a:pt x="75" y="151"/>
                  </a:lnTo>
                  <a:lnTo>
                    <a:pt x="75" y="149"/>
                  </a:lnTo>
                  <a:lnTo>
                    <a:pt x="76" y="148"/>
                  </a:lnTo>
                  <a:lnTo>
                    <a:pt x="77" y="146"/>
                  </a:lnTo>
                  <a:lnTo>
                    <a:pt x="79" y="144"/>
                  </a:lnTo>
                  <a:lnTo>
                    <a:pt x="81" y="143"/>
                  </a:lnTo>
                  <a:lnTo>
                    <a:pt x="82" y="141"/>
                  </a:lnTo>
                  <a:lnTo>
                    <a:pt x="84" y="139"/>
                  </a:lnTo>
                  <a:lnTo>
                    <a:pt x="84" y="137"/>
                  </a:lnTo>
                  <a:lnTo>
                    <a:pt x="84" y="135"/>
                  </a:lnTo>
                  <a:lnTo>
                    <a:pt x="83" y="134"/>
                  </a:lnTo>
                  <a:lnTo>
                    <a:pt x="82" y="134"/>
                  </a:lnTo>
                  <a:lnTo>
                    <a:pt x="82" y="132"/>
                  </a:lnTo>
                  <a:lnTo>
                    <a:pt x="81" y="131"/>
                  </a:lnTo>
                  <a:lnTo>
                    <a:pt x="81" y="130"/>
                  </a:lnTo>
                  <a:lnTo>
                    <a:pt x="81" y="128"/>
                  </a:lnTo>
                  <a:lnTo>
                    <a:pt x="81" y="128"/>
                  </a:lnTo>
                  <a:lnTo>
                    <a:pt x="80" y="127"/>
                  </a:lnTo>
                  <a:lnTo>
                    <a:pt x="81" y="126"/>
                  </a:lnTo>
                  <a:lnTo>
                    <a:pt x="82" y="123"/>
                  </a:lnTo>
                  <a:lnTo>
                    <a:pt x="84" y="120"/>
                  </a:lnTo>
                  <a:lnTo>
                    <a:pt x="87" y="119"/>
                  </a:lnTo>
                  <a:lnTo>
                    <a:pt x="89" y="117"/>
                  </a:lnTo>
                  <a:lnTo>
                    <a:pt x="91" y="115"/>
                  </a:lnTo>
                  <a:lnTo>
                    <a:pt x="92" y="114"/>
                  </a:lnTo>
                  <a:lnTo>
                    <a:pt x="93" y="111"/>
                  </a:lnTo>
                  <a:lnTo>
                    <a:pt x="95" y="109"/>
                  </a:lnTo>
                  <a:lnTo>
                    <a:pt x="96" y="106"/>
                  </a:lnTo>
                  <a:lnTo>
                    <a:pt x="97" y="105"/>
                  </a:lnTo>
                  <a:lnTo>
                    <a:pt x="97" y="104"/>
                  </a:lnTo>
                  <a:lnTo>
                    <a:pt x="97" y="102"/>
                  </a:lnTo>
                  <a:lnTo>
                    <a:pt x="98" y="102"/>
                  </a:lnTo>
                  <a:lnTo>
                    <a:pt x="97" y="101"/>
                  </a:lnTo>
                  <a:lnTo>
                    <a:pt x="96" y="101"/>
                  </a:lnTo>
                  <a:lnTo>
                    <a:pt x="96" y="102"/>
                  </a:lnTo>
                  <a:lnTo>
                    <a:pt x="94" y="102"/>
                  </a:lnTo>
                  <a:lnTo>
                    <a:pt x="92" y="102"/>
                  </a:lnTo>
                  <a:lnTo>
                    <a:pt x="90" y="102"/>
                  </a:lnTo>
                  <a:lnTo>
                    <a:pt x="90" y="102"/>
                  </a:lnTo>
                  <a:lnTo>
                    <a:pt x="88" y="102"/>
                  </a:lnTo>
                  <a:lnTo>
                    <a:pt x="87" y="102"/>
                  </a:lnTo>
                  <a:lnTo>
                    <a:pt x="87" y="101"/>
                  </a:lnTo>
                  <a:lnTo>
                    <a:pt x="87" y="100"/>
                  </a:lnTo>
                  <a:lnTo>
                    <a:pt x="86" y="99"/>
                  </a:lnTo>
                  <a:lnTo>
                    <a:pt x="85" y="99"/>
                  </a:lnTo>
                  <a:lnTo>
                    <a:pt x="85" y="97"/>
                  </a:lnTo>
                  <a:lnTo>
                    <a:pt x="83" y="97"/>
                  </a:lnTo>
                  <a:lnTo>
                    <a:pt x="82" y="96"/>
                  </a:lnTo>
                  <a:lnTo>
                    <a:pt x="81" y="94"/>
                  </a:lnTo>
                  <a:lnTo>
                    <a:pt x="81" y="92"/>
                  </a:lnTo>
                  <a:lnTo>
                    <a:pt x="80" y="91"/>
                  </a:lnTo>
                  <a:lnTo>
                    <a:pt x="79" y="91"/>
                  </a:lnTo>
                  <a:lnTo>
                    <a:pt x="79" y="89"/>
                  </a:lnTo>
                  <a:lnTo>
                    <a:pt x="79" y="86"/>
                  </a:lnTo>
                  <a:lnTo>
                    <a:pt x="77" y="84"/>
                  </a:lnTo>
                  <a:lnTo>
                    <a:pt x="77" y="84"/>
                  </a:lnTo>
                  <a:lnTo>
                    <a:pt x="77" y="82"/>
                  </a:lnTo>
                  <a:lnTo>
                    <a:pt x="75" y="80"/>
                  </a:lnTo>
                  <a:lnTo>
                    <a:pt x="75" y="79"/>
                  </a:lnTo>
                  <a:lnTo>
                    <a:pt x="75" y="78"/>
                  </a:lnTo>
                  <a:lnTo>
                    <a:pt x="73" y="78"/>
                  </a:lnTo>
                  <a:lnTo>
                    <a:pt x="73" y="76"/>
                  </a:lnTo>
                  <a:lnTo>
                    <a:pt x="73" y="75"/>
                  </a:lnTo>
                  <a:lnTo>
                    <a:pt x="73" y="74"/>
                  </a:lnTo>
                  <a:lnTo>
                    <a:pt x="73" y="75"/>
                  </a:lnTo>
                  <a:lnTo>
                    <a:pt x="74" y="75"/>
                  </a:lnTo>
                  <a:lnTo>
                    <a:pt x="74" y="76"/>
                  </a:lnTo>
                  <a:lnTo>
                    <a:pt x="75" y="77"/>
                  </a:lnTo>
                  <a:lnTo>
                    <a:pt x="75" y="76"/>
                  </a:lnTo>
                  <a:lnTo>
                    <a:pt x="75" y="75"/>
                  </a:lnTo>
                  <a:lnTo>
                    <a:pt x="76" y="75"/>
                  </a:lnTo>
                  <a:lnTo>
                    <a:pt x="77" y="78"/>
                  </a:lnTo>
                  <a:lnTo>
                    <a:pt x="78" y="79"/>
                  </a:lnTo>
                  <a:lnTo>
                    <a:pt x="79" y="80"/>
                  </a:lnTo>
                  <a:lnTo>
                    <a:pt x="79" y="81"/>
                  </a:lnTo>
                  <a:lnTo>
                    <a:pt x="79" y="82"/>
                  </a:lnTo>
                  <a:lnTo>
                    <a:pt x="80" y="82"/>
                  </a:lnTo>
                  <a:lnTo>
                    <a:pt x="81" y="84"/>
                  </a:lnTo>
                  <a:lnTo>
                    <a:pt x="81" y="84"/>
                  </a:lnTo>
                  <a:lnTo>
                    <a:pt x="82" y="85"/>
                  </a:lnTo>
                  <a:lnTo>
                    <a:pt x="82" y="86"/>
                  </a:lnTo>
                  <a:lnTo>
                    <a:pt x="82" y="87"/>
                  </a:lnTo>
                  <a:lnTo>
                    <a:pt x="84" y="89"/>
                  </a:lnTo>
                  <a:lnTo>
                    <a:pt x="84" y="89"/>
                  </a:lnTo>
                  <a:lnTo>
                    <a:pt x="85" y="91"/>
                  </a:lnTo>
                  <a:lnTo>
                    <a:pt x="86" y="91"/>
                  </a:lnTo>
                  <a:lnTo>
                    <a:pt x="86" y="93"/>
                  </a:lnTo>
                  <a:lnTo>
                    <a:pt x="86" y="93"/>
                  </a:lnTo>
                  <a:lnTo>
                    <a:pt x="86" y="94"/>
                  </a:lnTo>
                  <a:lnTo>
                    <a:pt x="86" y="94"/>
                  </a:lnTo>
                  <a:lnTo>
                    <a:pt x="87" y="95"/>
                  </a:lnTo>
                  <a:lnTo>
                    <a:pt x="87" y="96"/>
                  </a:lnTo>
                  <a:lnTo>
                    <a:pt x="87" y="97"/>
                  </a:lnTo>
                  <a:lnTo>
                    <a:pt x="88" y="99"/>
                  </a:lnTo>
                  <a:lnTo>
                    <a:pt x="89" y="99"/>
                  </a:lnTo>
                  <a:lnTo>
                    <a:pt x="91" y="98"/>
                  </a:lnTo>
                  <a:lnTo>
                    <a:pt x="92" y="98"/>
                  </a:lnTo>
                  <a:lnTo>
                    <a:pt x="94" y="98"/>
                  </a:lnTo>
                  <a:lnTo>
                    <a:pt x="97" y="97"/>
                  </a:lnTo>
                  <a:lnTo>
                    <a:pt x="99" y="96"/>
                  </a:lnTo>
                  <a:lnTo>
                    <a:pt x="99" y="95"/>
                  </a:lnTo>
                  <a:lnTo>
                    <a:pt x="101" y="95"/>
                  </a:lnTo>
                  <a:lnTo>
                    <a:pt x="102" y="94"/>
                  </a:lnTo>
                  <a:lnTo>
                    <a:pt x="103" y="94"/>
                  </a:lnTo>
                  <a:lnTo>
                    <a:pt x="103" y="93"/>
                  </a:lnTo>
                  <a:lnTo>
                    <a:pt x="103" y="93"/>
                  </a:lnTo>
                  <a:lnTo>
                    <a:pt x="104" y="92"/>
                  </a:lnTo>
                  <a:lnTo>
                    <a:pt x="105" y="92"/>
                  </a:lnTo>
                  <a:lnTo>
                    <a:pt x="107" y="91"/>
                  </a:lnTo>
                  <a:lnTo>
                    <a:pt x="107" y="89"/>
                  </a:lnTo>
                  <a:lnTo>
                    <a:pt x="107" y="89"/>
                  </a:lnTo>
                  <a:lnTo>
                    <a:pt x="107" y="88"/>
                  </a:lnTo>
                  <a:lnTo>
                    <a:pt x="108" y="86"/>
                  </a:lnTo>
                  <a:lnTo>
                    <a:pt x="109" y="86"/>
                  </a:lnTo>
                  <a:lnTo>
                    <a:pt x="109" y="85"/>
                  </a:lnTo>
                  <a:lnTo>
                    <a:pt x="107" y="83"/>
                  </a:lnTo>
                  <a:lnTo>
                    <a:pt x="105" y="83"/>
                  </a:lnTo>
                  <a:lnTo>
                    <a:pt x="105" y="82"/>
                  </a:lnTo>
                  <a:lnTo>
                    <a:pt x="105" y="80"/>
                  </a:lnTo>
                  <a:lnTo>
                    <a:pt x="103" y="80"/>
                  </a:lnTo>
                  <a:lnTo>
                    <a:pt x="103" y="81"/>
                  </a:lnTo>
                  <a:lnTo>
                    <a:pt x="102" y="82"/>
                  </a:lnTo>
                  <a:lnTo>
                    <a:pt x="100" y="83"/>
                  </a:lnTo>
                  <a:lnTo>
                    <a:pt x="99" y="83"/>
                  </a:lnTo>
                  <a:lnTo>
                    <a:pt x="99" y="82"/>
                  </a:lnTo>
                  <a:lnTo>
                    <a:pt x="98" y="82"/>
                  </a:lnTo>
                  <a:lnTo>
                    <a:pt x="98" y="80"/>
                  </a:lnTo>
                  <a:lnTo>
                    <a:pt x="97" y="80"/>
                  </a:lnTo>
                  <a:lnTo>
                    <a:pt x="96" y="81"/>
                  </a:lnTo>
                  <a:lnTo>
                    <a:pt x="96" y="81"/>
                  </a:lnTo>
                  <a:lnTo>
                    <a:pt x="95" y="80"/>
                  </a:lnTo>
                  <a:lnTo>
                    <a:pt x="95" y="79"/>
                  </a:lnTo>
                  <a:lnTo>
                    <a:pt x="94" y="78"/>
                  </a:lnTo>
                  <a:lnTo>
                    <a:pt x="94" y="78"/>
                  </a:lnTo>
                  <a:lnTo>
                    <a:pt x="94" y="76"/>
                  </a:lnTo>
                  <a:lnTo>
                    <a:pt x="92" y="75"/>
                  </a:lnTo>
                  <a:lnTo>
                    <a:pt x="92" y="75"/>
                  </a:lnTo>
                  <a:lnTo>
                    <a:pt x="93" y="74"/>
                  </a:lnTo>
                  <a:lnTo>
                    <a:pt x="95" y="74"/>
                  </a:lnTo>
                  <a:lnTo>
                    <a:pt x="96" y="74"/>
                  </a:lnTo>
                  <a:lnTo>
                    <a:pt x="96" y="75"/>
                  </a:lnTo>
                  <a:lnTo>
                    <a:pt x="97" y="76"/>
                  </a:lnTo>
                  <a:lnTo>
                    <a:pt x="97" y="77"/>
                  </a:lnTo>
                  <a:lnTo>
                    <a:pt x="98" y="78"/>
                  </a:lnTo>
                  <a:lnTo>
                    <a:pt x="99" y="78"/>
                  </a:lnTo>
                  <a:lnTo>
                    <a:pt x="99" y="78"/>
                  </a:lnTo>
                  <a:lnTo>
                    <a:pt x="101" y="79"/>
                  </a:lnTo>
                  <a:lnTo>
                    <a:pt x="102" y="79"/>
                  </a:lnTo>
                  <a:lnTo>
                    <a:pt x="104" y="79"/>
                  </a:lnTo>
                  <a:lnTo>
                    <a:pt x="105" y="79"/>
                  </a:lnTo>
                  <a:lnTo>
                    <a:pt x="105" y="80"/>
                  </a:lnTo>
                  <a:lnTo>
                    <a:pt x="106" y="80"/>
                  </a:lnTo>
                  <a:lnTo>
                    <a:pt x="107" y="81"/>
                  </a:lnTo>
                  <a:lnTo>
                    <a:pt x="108" y="81"/>
                  </a:lnTo>
                  <a:lnTo>
                    <a:pt x="111" y="81"/>
                  </a:lnTo>
                  <a:lnTo>
                    <a:pt x="113" y="81"/>
                  </a:lnTo>
                  <a:lnTo>
                    <a:pt x="116" y="81"/>
                  </a:lnTo>
                  <a:lnTo>
                    <a:pt x="117" y="82"/>
                  </a:lnTo>
                  <a:lnTo>
                    <a:pt x="118" y="82"/>
                  </a:lnTo>
                  <a:lnTo>
                    <a:pt x="118" y="84"/>
                  </a:lnTo>
                  <a:lnTo>
                    <a:pt x="120" y="84"/>
                  </a:lnTo>
                  <a:lnTo>
                    <a:pt x="121" y="84"/>
                  </a:lnTo>
                  <a:lnTo>
                    <a:pt x="122" y="84"/>
                  </a:lnTo>
                  <a:lnTo>
                    <a:pt x="122" y="85"/>
                  </a:lnTo>
                  <a:lnTo>
                    <a:pt x="122" y="85"/>
                  </a:lnTo>
                  <a:lnTo>
                    <a:pt x="122" y="86"/>
                  </a:lnTo>
                  <a:lnTo>
                    <a:pt x="122" y="86"/>
                  </a:lnTo>
                  <a:lnTo>
                    <a:pt x="122" y="87"/>
                  </a:lnTo>
                  <a:lnTo>
                    <a:pt x="123" y="87"/>
                  </a:lnTo>
                  <a:lnTo>
                    <a:pt x="124" y="88"/>
                  </a:lnTo>
                  <a:lnTo>
                    <a:pt x="124" y="87"/>
                  </a:lnTo>
                  <a:lnTo>
                    <a:pt x="125" y="86"/>
                  </a:lnTo>
                  <a:lnTo>
                    <a:pt x="125" y="86"/>
                  </a:lnTo>
                  <a:lnTo>
                    <a:pt x="126" y="86"/>
                  </a:lnTo>
                  <a:lnTo>
                    <a:pt x="126" y="86"/>
                  </a:lnTo>
                  <a:lnTo>
                    <a:pt x="126" y="87"/>
                  </a:lnTo>
                  <a:lnTo>
                    <a:pt x="126" y="88"/>
                  </a:lnTo>
                  <a:lnTo>
                    <a:pt x="126" y="89"/>
                  </a:lnTo>
                  <a:lnTo>
                    <a:pt x="126" y="89"/>
                  </a:lnTo>
                  <a:lnTo>
                    <a:pt x="126" y="91"/>
                  </a:lnTo>
                  <a:lnTo>
                    <a:pt x="125" y="91"/>
                  </a:lnTo>
                  <a:lnTo>
                    <a:pt x="126" y="92"/>
                  </a:lnTo>
                  <a:lnTo>
                    <a:pt x="126" y="93"/>
                  </a:lnTo>
                  <a:lnTo>
                    <a:pt x="127" y="95"/>
                  </a:lnTo>
                  <a:lnTo>
                    <a:pt x="128" y="96"/>
                  </a:lnTo>
                  <a:lnTo>
                    <a:pt x="128" y="97"/>
                  </a:lnTo>
                  <a:lnTo>
                    <a:pt x="129" y="99"/>
                  </a:lnTo>
                  <a:lnTo>
                    <a:pt x="129" y="99"/>
                  </a:lnTo>
                  <a:lnTo>
                    <a:pt x="130" y="101"/>
                  </a:lnTo>
                  <a:lnTo>
                    <a:pt x="131" y="102"/>
                  </a:lnTo>
                  <a:lnTo>
                    <a:pt x="131" y="103"/>
                  </a:lnTo>
                  <a:lnTo>
                    <a:pt x="132" y="104"/>
                  </a:lnTo>
                  <a:lnTo>
                    <a:pt x="132" y="106"/>
                  </a:lnTo>
                  <a:lnTo>
                    <a:pt x="133" y="106"/>
                  </a:lnTo>
                  <a:lnTo>
                    <a:pt x="133" y="107"/>
                  </a:lnTo>
                  <a:lnTo>
                    <a:pt x="134" y="107"/>
                  </a:lnTo>
                  <a:lnTo>
                    <a:pt x="135" y="106"/>
                  </a:lnTo>
                  <a:lnTo>
                    <a:pt x="135" y="105"/>
                  </a:lnTo>
                  <a:lnTo>
                    <a:pt x="136" y="103"/>
                  </a:lnTo>
                  <a:lnTo>
                    <a:pt x="137" y="101"/>
                  </a:lnTo>
                  <a:lnTo>
                    <a:pt x="137" y="99"/>
                  </a:lnTo>
                  <a:lnTo>
                    <a:pt x="137" y="97"/>
                  </a:lnTo>
                  <a:lnTo>
                    <a:pt x="137" y="97"/>
                  </a:lnTo>
                  <a:lnTo>
                    <a:pt x="138" y="95"/>
                  </a:lnTo>
                  <a:lnTo>
                    <a:pt x="139" y="94"/>
                  </a:lnTo>
                  <a:lnTo>
                    <a:pt x="141" y="93"/>
                  </a:lnTo>
                  <a:lnTo>
                    <a:pt x="141" y="91"/>
                  </a:lnTo>
                  <a:lnTo>
                    <a:pt x="142" y="91"/>
                  </a:lnTo>
                  <a:lnTo>
                    <a:pt x="144" y="90"/>
                  </a:lnTo>
                  <a:lnTo>
                    <a:pt x="144" y="89"/>
                  </a:lnTo>
                  <a:lnTo>
                    <a:pt x="144" y="87"/>
                  </a:lnTo>
                  <a:lnTo>
                    <a:pt x="146" y="87"/>
                  </a:lnTo>
                  <a:lnTo>
                    <a:pt x="147" y="87"/>
                  </a:lnTo>
                  <a:lnTo>
                    <a:pt x="148" y="86"/>
                  </a:lnTo>
                  <a:lnTo>
                    <a:pt x="148" y="86"/>
                  </a:lnTo>
                  <a:lnTo>
                    <a:pt x="148" y="86"/>
                  </a:lnTo>
                  <a:lnTo>
                    <a:pt x="148" y="85"/>
                  </a:lnTo>
                  <a:lnTo>
                    <a:pt x="148" y="85"/>
                  </a:lnTo>
                  <a:lnTo>
                    <a:pt x="149" y="86"/>
                  </a:lnTo>
                  <a:lnTo>
                    <a:pt x="149" y="86"/>
                  </a:lnTo>
                  <a:lnTo>
                    <a:pt x="149" y="87"/>
                  </a:lnTo>
                  <a:lnTo>
                    <a:pt x="150" y="89"/>
                  </a:lnTo>
                  <a:lnTo>
                    <a:pt x="151" y="89"/>
                  </a:lnTo>
                  <a:lnTo>
                    <a:pt x="152" y="91"/>
                  </a:lnTo>
                  <a:lnTo>
                    <a:pt x="152" y="91"/>
                  </a:lnTo>
                  <a:lnTo>
                    <a:pt x="153" y="92"/>
                  </a:lnTo>
                  <a:lnTo>
                    <a:pt x="153" y="93"/>
                  </a:lnTo>
                  <a:lnTo>
                    <a:pt x="153" y="93"/>
                  </a:lnTo>
                  <a:lnTo>
                    <a:pt x="154" y="94"/>
                  </a:lnTo>
                  <a:lnTo>
                    <a:pt x="154" y="95"/>
                  </a:lnTo>
                  <a:lnTo>
                    <a:pt x="154" y="95"/>
                  </a:lnTo>
                  <a:lnTo>
                    <a:pt x="154" y="96"/>
                  </a:lnTo>
                  <a:lnTo>
                    <a:pt x="156" y="96"/>
                  </a:lnTo>
                  <a:lnTo>
                    <a:pt x="156" y="95"/>
                  </a:lnTo>
                  <a:lnTo>
                    <a:pt x="156" y="95"/>
                  </a:lnTo>
                  <a:lnTo>
                    <a:pt x="156" y="95"/>
                  </a:lnTo>
                  <a:lnTo>
                    <a:pt x="156" y="94"/>
                  </a:lnTo>
                  <a:lnTo>
                    <a:pt x="157" y="95"/>
                  </a:lnTo>
                  <a:lnTo>
                    <a:pt x="157" y="96"/>
                  </a:lnTo>
                  <a:lnTo>
                    <a:pt x="157" y="97"/>
                  </a:lnTo>
                  <a:lnTo>
                    <a:pt x="158" y="99"/>
                  </a:lnTo>
                  <a:lnTo>
                    <a:pt x="159" y="99"/>
                  </a:lnTo>
                  <a:lnTo>
                    <a:pt x="159" y="100"/>
                  </a:lnTo>
                  <a:lnTo>
                    <a:pt x="159" y="102"/>
                  </a:lnTo>
                  <a:lnTo>
                    <a:pt x="159" y="103"/>
                  </a:lnTo>
                  <a:lnTo>
                    <a:pt x="159" y="105"/>
                  </a:lnTo>
                  <a:lnTo>
                    <a:pt x="159" y="106"/>
                  </a:lnTo>
                  <a:lnTo>
                    <a:pt x="159" y="107"/>
                  </a:lnTo>
                  <a:lnTo>
                    <a:pt x="160" y="108"/>
                  </a:lnTo>
                  <a:lnTo>
                    <a:pt x="160" y="108"/>
                  </a:lnTo>
                  <a:lnTo>
                    <a:pt x="161" y="109"/>
                  </a:lnTo>
                  <a:lnTo>
                    <a:pt x="161" y="110"/>
                  </a:lnTo>
                  <a:lnTo>
                    <a:pt x="162" y="112"/>
                  </a:lnTo>
                  <a:lnTo>
                    <a:pt x="163" y="113"/>
                  </a:lnTo>
                  <a:lnTo>
                    <a:pt x="163" y="115"/>
                  </a:lnTo>
                  <a:lnTo>
                    <a:pt x="163" y="117"/>
                  </a:lnTo>
                  <a:lnTo>
                    <a:pt x="165" y="118"/>
                  </a:lnTo>
                  <a:lnTo>
                    <a:pt x="166" y="118"/>
                  </a:lnTo>
                  <a:lnTo>
                    <a:pt x="166" y="117"/>
                  </a:lnTo>
                  <a:lnTo>
                    <a:pt x="166" y="115"/>
                  </a:lnTo>
                  <a:lnTo>
                    <a:pt x="166" y="114"/>
                  </a:lnTo>
                  <a:lnTo>
                    <a:pt x="166" y="113"/>
                  </a:lnTo>
                  <a:lnTo>
                    <a:pt x="166" y="112"/>
                  </a:lnTo>
                  <a:lnTo>
                    <a:pt x="164" y="110"/>
                  </a:lnTo>
                  <a:lnTo>
                    <a:pt x="163" y="108"/>
                  </a:lnTo>
                  <a:lnTo>
                    <a:pt x="162" y="106"/>
                  </a:lnTo>
                  <a:lnTo>
                    <a:pt x="161" y="105"/>
                  </a:lnTo>
                  <a:lnTo>
                    <a:pt x="161" y="104"/>
                  </a:lnTo>
                  <a:lnTo>
                    <a:pt x="161" y="103"/>
                  </a:lnTo>
                  <a:lnTo>
                    <a:pt x="161" y="102"/>
                  </a:lnTo>
                  <a:lnTo>
                    <a:pt x="161" y="101"/>
                  </a:lnTo>
                  <a:lnTo>
                    <a:pt x="161" y="100"/>
                  </a:lnTo>
                  <a:lnTo>
                    <a:pt x="162" y="99"/>
                  </a:lnTo>
                  <a:lnTo>
                    <a:pt x="162" y="100"/>
                  </a:lnTo>
                  <a:lnTo>
                    <a:pt x="163" y="101"/>
                  </a:lnTo>
                  <a:lnTo>
                    <a:pt x="163" y="101"/>
                  </a:lnTo>
                  <a:lnTo>
                    <a:pt x="164" y="101"/>
                  </a:lnTo>
                  <a:lnTo>
                    <a:pt x="165" y="102"/>
                  </a:lnTo>
                  <a:lnTo>
                    <a:pt x="165" y="102"/>
                  </a:lnTo>
                  <a:lnTo>
                    <a:pt x="165" y="103"/>
                  </a:lnTo>
                  <a:lnTo>
                    <a:pt x="166" y="103"/>
                  </a:lnTo>
                  <a:lnTo>
                    <a:pt x="167" y="104"/>
                  </a:lnTo>
                  <a:lnTo>
                    <a:pt x="167" y="104"/>
                  </a:lnTo>
                  <a:lnTo>
                    <a:pt x="167" y="106"/>
                  </a:lnTo>
                  <a:lnTo>
                    <a:pt x="167" y="106"/>
                  </a:lnTo>
                  <a:lnTo>
                    <a:pt x="168" y="106"/>
                  </a:lnTo>
                  <a:lnTo>
                    <a:pt x="169" y="106"/>
                  </a:lnTo>
                  <a:lnTo>
                    <a:pt x="170" y="105"/>
                  </a:lnTo>
                  <a:lnTo>
                    <a:pt x="171" y="104"/>
                  </a:lnTo>
                  <a:lnTo>
                    <a:pt x="171" y="103"/>
                  </a:lnTo>
                  <a:lnTo>
                    <a:pt x="172" y="99"/>
                  </a:lnTo>
                  <a:lnTo>
                    <a:pt x="172" y="98"/>
                  </a:lnTo>
                  <a:lnTo>
                    <a:pt x="171" y="97"/>
                  </a:lnTo>
                  <a:lnTo>
                    <a:pt x="171" y="95"/>
                  </a:lnTo>
                  <a:lnTo>
                    <a:pt x="170" y="95"/>
                  </a:lnTo>
                  <a:lnTo>
                    <a:pt x="169" y="95"/>
                  </a:lnTo>
                  <a:lnTo>
                    <a:pt x="169" y="95"/>
                  </a:lnTo>
                  <a:lnTo>
                    <a:pt x="169" y="94"/>
                  </a:lnTo>
                  <a:lnTo>
                    <a:pt x="169" y="93"/>
                  </a:lnTo>
                  <a:lnTo>
                    <a:pt x="167" y="93"/>
                  </a:lnTo>
                  <a:lnTo>
                    <a:pt x="167" y="91"/>
                  </a:lnTo>
                  <a:lnTo>
                    <a:pt x="167" y="90"/>
                  </a:lnTo>
                  <a:lnTo>
                    <a:pt x="167" y="89"/>
                  </a:lnTo>
                  <a:lnTo>
                    <a:pt x="169" y="89"/>
                  </a:lnTo>
                  <a:lnTo>
                    <a:pt x="170" y="87"/>
                  </a:lnTo>
                  <a:lnTo>
                    <a:pt x="170" y="88"/>
                  </a:lnTo>
                  <a:lnTo>
                    <a:pt x="171" y="89"/>
                  </a:lnTo>
                  <a:lnTo>
                    <a:pt x="171" y="89"/>
                  </a:lnTo>
                  <a:lnTo>
                    <a:pt x="172" y="89"/>
                  </a:lnTo>
                  <a:lnTo>
                    <a:pt x="173" y="88"/>
                  </a:lnTo>
                  <a:lnTo>
                    <a:pt x="174" y="88"/>
                  </a:lnTo>
                  <a:lnTo>
                    <a:pt x="175" y="87"/>
                  </a:lnTo>
                  <a:lnTo>
                    <a:pt x="176" y="86"/>
                  </a:lnTo>
                  <a:lnTo>
                    <a:pt x="177" y="86"/>
                  </a:lnTo>
                  <a:lnTo>
                    <a:pt x="178" y="86"/>
                  </a:lnTo>
                  <a:lnTo>
                    <a:pt x="178" y="86"/>
                  </a:lnTo>
                  <a:lnTo>
                    <a:pt x="180" y="84"/>
                  </a:lnTo>
                  <a:lnTo>
                    <a:pt x="181" y="83"/>
                  </a:lnTo>
                  <a:lnTo>
                    <a:pt x="182" y="82"/>
                  </a:lnTo>
                  <a:lnTo>
                    <a:pt x="182" y="81"/>
                  </a:lnTo>
                  <a:lnTo>
                    <a:pt x="182" y="80"/>
                  </a:lnTo>
                  <a:lnTo>
                    <a:pt x="182" y="80"/>
                  </a:lnTo>
                  <a:lnTo>
                    <a:pt x="183" y="79"/>
                  </a:lnTo>
                  <a:lnTo>
                    <a:pt x="183" y="78"/>
                  </a:lnTo>
                  <a:lnTo>
                    <a:pt x="183" y="75"/>
                  </a:lnTo>
                  <a:lnTo>
                    <a:pt x="183" y="75"/>
                  </a:lnTo>
                  <a:lnTo>
                    <a:pt x="182" y="75"/>
                  </a:lnTo>
                  <a:lnTo>
                    <a:pt x="182" y="74"/>
                  </a:lnTo>
                  <a:lnTo>
                    <a:pt x="182" y="73"/>
                  </a:lnTo>
                  <a:lnTo>
                    <a:pt x="182" y="73"/>
                  </a:lnTo>
                  <a:lnTo>
                    <a:pt x="182" y="71"/>
                  </a:lnTo>
                  <a:lnTo>
                    <a:pt x="181" y="71"/>
                  </a:lnTo>
                  <a:lnTo>
                    <a:pt x="180" y="70"/>
                  </a:lnTo>
                  <a:lnTo>
                    <a:pt x="180" y="69"/>
                  </a:lnTo>
                  <a:lnTo>
                    <a:pt x="179" y="67"/>
                  </a:lnTo>
                  <a:lnTo>
                    <a:pt x="178" y="67"/>
                  </a:lnTo>
                  <a:lnTo>
                    <a:pt x="178" y="67"/>
                  </a:lnTo>
                  <a:lnTo>
                    <a:pt x="178" y="65"/>
                  </a:lnTo>
                  <a:lnTo>
                    <a:pt x="179" y="65"/>
                  </a:lnTo>
                  <a:lnTo>
                    <a:pt x="180" y="63"/>
                  </a:lnTo>
                  <a:lnTo>
                    <a:pt x="180" y="62"/>
                  </a:lnTo>
                  <a:lnTo>
                    <a:pt x="179" y="62"/>
                  </a:lnTo>
                  <a:lnTo>
                    <a:pt x="178" y="62"/>
                  </a:lnTo>
                  <a:lnTo>
                    <a:pt x="177" y="63"/>
                  </a:lnTo>
                  <a:lnTo>
                    <a:pt x="176" y="63"/>
                  </a:lnTo>
                  <a:lnTo>
                    <a:pt x="176" y="62"/>
                  </a:lnTo>
                  <a:lnTo>
                    <a:pt x="175" y="62"/>
                  </a:lnTo>
                  <a:lnTo>
                    <a:pt x="174" y="62"/>
                  </a:lnTo>
                  <a:lnTo>
                    <a:pt x="174" y="61"/>
                  </a:lnTo>
                  <a:lnTo>
                    <a:pt x="175" y="61"/>
                  </a:lnTo>
                  <a:lnTo>
                    <a:pt x="175" y="60"/>
                  </a:lnTo>
                  <a:lnTo>
                    <a:pt x="176" y="59"/>
                  </a:lnTo>
                  <a:lnTo>
                    <a:pt x="177" y="58"/>
                  </a:lnTo>
                  <a:lnTo>
                    <a:pt x="177" y="58"/>
                  </a:lnTo>
                  <a:lnTo>
                    <a:pt x="178" y="58"/>
                  </a:lnTo>
                  <a:lnTo>
                    <a:pt x="178" y="58"/>
                  </a:lnTo>
                  <a:lnTo>
                    <a:pt x="178" y="59"/>
                  </a:lnTo>
                  <a:lnTo>
                    <a:pt x="178" y="60"/>
                  </a:lnTo>
                  <a:lnTo>
                    <a:pt x="177" y="60"/>
                  </a:lnTo>
                  <a:lnTo>
                    <a:pt x="178" y="61"/>
                  </a:lnTo>
                  <a:lnTo>
                    <a:pt x="178" y="61"/>
                  </a:lnTo>
                  <a:lnTo>
                    <a:pt x="180" y="60"/>
                  </a:lnTo>
                  <a:lnTo>
                    <a:pt x="181" y="60"/>
                  </a:lnTo>
                  <a:lnTo>
                    <a:pt x="182" y="60"/>
                  </a:lnTo>
                  <a:lnTo>
                    <a:pt x="182" y="60"/>
                  </a:lnTo>
                  <a:lnTo>
                    <a:pt x="182" y="61"/>
                  </a:lnTo>
                  <a:lnTo>
                    <a:pt x="182" y="62"/>
                  </a:lnTo>
                  <a:lnTo>
                    <a:pt x="182" y="62"/>
                  </a:lnTo>
                  <a:lnTo>
                    <a:pt x="182" y="62"/>
                  </a:lnTo>
                  <a:lnTo>
                    <a:pt x="183" y="62"/>
                  </a:lnTo>
                  <a:lnTo>
                    <a:pt x="184" y="62"/>
                  </a:lnTo>
                  <a:lnTo>
                    <a:pt x="184" y="63"/>
                  </a:lnTo>
                  <a:lnTo>
                    <a:pt x="184" y="63"/>
                  </a:lnTo>
                  <a:lnTo>
                    <a:pt x="184" y="64"/>
                  </a:lnTo>
                  <a:lnTo>
                    <a:pt x="184" y="65"/>
                  </a:lnTo>
                  <a:lnTo>
                    <a:pt x="184" y="65"/>
                  </a:lnTo>
                  <a:lnTo>
                    <a:pt x="185" y="65"/>
                  </a:lnTo>
                  <a:lnTo>
                    <a:pt x="186" y="66"/>
                  </a:lnTo>
                  <a:lnTo>
                    <a:pt x="186" y="67"/>
                  </a:lnTo>
                  <a:lnTo>
                    <a:pt x="186" y="68"/>
                  </a:lnTo>
                  <a:lnTo>
                    <a:pt x="187" y="68"/>
                  </a:lnTo>
                  <a:lnTo>
                    <a:pt x="189" y="67"/>
                  </a:lnTo>
                  <a:lnTo>
                    <a:pt x="189" y="67"/>
                  </a:lnTo>
                  <a:lnTo>
                    <a:pt x="190" y="67"/>
                  </a:lnTo>
                  <a:lnTo>
                    <a:pt x="190" y="65"/>
                  </a:lnTo>
                  <a:lnTo>
                    <a:pt x="189" y="64"/>
                  </a:lnTo>
                  <a:lnTo>
                    <a:pt x="189" y="63"/>
                  </a:lnTo>
                  <a:lnTo>
                    <a:pt x="188" y="62"/>
                  </a:lnTo>
                  <a:lnTo>
                    <a:pt x="188" y="62"/>
                  </a:lnTo>
                  <a:lnTo>
                    <a:pt x="187" y="61"/>
                  </a:lnTo>
                  <a:lnTo>
                    <a:pt x="186" y="61"/>
                  </a:lnTo>
                  <a:lnTo>
                    <a:pt x="186" y="60"/>
                  </a:lnTo>
                  <a:lnTo>
                    <a:pt x="185" y="60"/>
                  </a:lnTo>
                  <a:lnTo>
                    <a:pt x="185" y="59"/>
                  </a:lnTo>
                  <a:lnTo>
                    <a:pt x="186" y="58"/>
                  </a:lnTo>
                  <a:lnTo>
                    <a:pt x="186" y="58"/>
                  </a:lnTo>
                  <a:lnTo>
                    <a:pt x="186" y="56"/>
                  </a:lnTo>
                  <a:lnTo>
                    <a:pt x="186" y="55"/>
                  </a:lnTo>
                  <a:lnTo>
                    <a:pt x="187" y="54"/>
                  </a:lnTo>
                  <a:lnTo>
                    <a:pt x="188" y="54"/>
                  </a:lnTo>
                  <a:lnTo>
                    <a:pt x="189" y="54"/>
                  </a:lnTo>
                  <a:lnTo>
                    <a:pt x="190" y="54"/>
                  </a:lnTo>
                  <a:lnTo>
                    <a:pt x="191" y="53"/>
                  </a:lnTo>
                  <a:lnTo>
                    <a:pt x="191" y="51"/>
                  </a:lnTo>
                  <a:lnTo>
                    <a:pt x="191" y="49"/>
                  </a:lnTo>
                  <a:lnTo>
                    <a:pt x="191" y="47"/>
                  </a:lnTo>
                  <a:lnTo>
                    <a:pt x="192" y="47"/>
                  </a:lnTo>
                  <a:lnTo>
                    <a:pt x="192" y="46"/>
                  </a:lnTo>
                  <a:lnTo>
                    <a:pt x="192" y="45"/>
                  </a:lnTo>
                  <a:lnTo>
                    <a:pt x="192" y="44"/>
                  </a:lnTo>
                  <a:lnTo>
                    <a:pt x="191" y="43"/>
                  </a:lnTo>
                  <a:lnTo>
                    <a:pt x="191" y="41"/>
                  </a:lnTo>
                  <a:lnTo>
                    <a:pt x="190" y="40"/>
                  </a:lnTo>
                  <a:lnTo>
                    <a:pt x="189" y="38"/>
                  </a:lnTo>
                  <a:lnTo>
                    <a:pt x="188" y="38"/>
                  </a:lnTo>
                  <a:lnTo>
                    <a:pt x="188" y="37"/>
                  </a:lnTo>
                  <a:lnTo>
                    <a:pt x="187" y="37"/>
                  </a:lnTo>
                  <a:lnTo>
                    <a:pt x="186" y="37"/>
                  </a:lnTo>
                  <a:lnTo>
                    <a:pt x="186" y="38"/>
                  </a:lnTo>
                  <a:lnTo>
                    <a:pt x="185" y="37"/>
                  </a:lnTo>
                  <a:lnTo>
                    <a:pt x="185" y="37"/>
                  </a:lnTo>
                  <a:lnTo>
                    <a:pt x="185" y="36"/>
                  </a:lnTo>
                  <a:lnTo>
                    <a:pt x="185" y="36"/>
                  </a:lnTo>
                  <a:lnTo>
                    <a:pt x="184" y="35"/>
                  </a:lnTo>
                  <a:lnTo>
                    <a:pt x="184" y="35"/>
                  </a:lnTo>
                  <a:lnTo>
                    <a:pt x="184" y="36"/>
                  </a:lnTo>
                  <a:lnTo>
                    <a:pt x="184" y="36"/>
                  </a:lnTo>
                  <a:lnTo>
                    <a:pt x="184" y="37"/>
                  </a:lnTo>
                  <a:lnTo>
                    <a:pt x="184" y="38"/>
                  </a:lnTo>
                  <a:lnTo>
                    <a:pt x="183" y="37"/>
                  </a:lnTo>
                  <a:lnTo>
                    <a:pt x="183" y="36"/>
                  </a:lnTo>
                  <a:lnTo>
                    <a:pt x="183" y="36"/>
                  </a:lnTo>
                  <a:lnTo>
                    <a:pt x="182" y="36"/>
                  </a:lnTo>
                  <a:lnTo>
                    <a:pt x="182" y="36"/>
                  </a:lnTo>
                  <a:lnTo>
                    <a:pt x="182" y="36"/>
                  </a:lnTo>
                  <a:lnTo>
                    <a:pt x="182" y="36"/>
                  </a:lnTo>
                  <a:lnTo>
                    <a:pt x="182" y="35"/>
                  </a:lnTo>
                  <a:lnTo>
                    <a:pt x="182" y="34"/>
                  </a:lnTo>
                  <a:lnTo>
                    <a:pt x="182" y="34"/>
                  </a:lnTo>
                  <a:lnTo>
                    <a:pt x="182" y="33"/>
                  </a:lnTo>
                  <a:lnTo>
                    <a:pt x="183" y="32"/>
                  </a:lnTo>
                  <a:lnTo>
                    <a:pt x="183" y="32"/>
                  </a:lnTo>
                  <a:lnTo>
                    <a:pt x="182" y="31"/>
                  </a:lnTo>
                  <a:lnTo>
                    <a:pt x="183" y="30"/>
                  </a:lnTo>
                  <a:lnTo>
                    <a:pt x="183" y="30"/>
                  </a:lnTo>
                  <a:lnTo>
                    <a:pt x="184" y="29"/>
                  </a:lnTo>
                  <a:lnTo>
                    <a:pt x="184" y="28"/>
                  </a:lnTo>
                  <a:lnTo>
                    <a:pt x="184" y="28"/>
                  </a:lnTo>
                  <a:lnTo>
                    <a:pt x="186" y="28"/>
                  </a:lnTo>
                  <a:lnTo>
                    <a:pt x="189" y="28"/>
                  </a:lnTo>
                  <a:lnTo>
                    <a:pt x="191" y="27"/>
                  </a:lnTo>
                  <a:lnTo>
                    <a:pt x="192" y="27"/>
                  </a:lnTo>
                  <a:lnTo>
                    <a:pt x="193" y="28"/>
                  </a:lnTo>
                  <a:lnTo>
                    <a:pt x="193" y="29"/>
                  </a:lnTo>
                  <a:lnTo>
                    <a:pt x="195" y="29"/>
                  </a:lnTo>
                  <a:lnTo>
                    <a:pt x="195" y="28"/>
                  </a:lnTo>
                  <a:lnTo>
                    <a:pt x="195" y="27"/>
                  </a:lnTo>
                  <a:lnTo>
                    <a:pt x="195" y="27"/>
                  </a:lnTo>
                  <a:lnTo>
                    <a:pt x="195" y="25"/>
                  </a:lnTo>
                  <a:lnTo>
                    <a:pt x="195" y="25"/>
                  </a:lnTo>
                  <a:lnTo>
                    <a:pt x="195" y="25"/>
                  </a:lnTo>
                  <a:lnTo>
                    <a:pt x="197" y="24"/>
                  </a:lnTo>
                  <a:lnTo>
                    <a:pt x="197" y="25"/>
                  </a:lnTo>
                  <a:lnTo>
                    <a:pt x="198" y="25"/>
                  </a:lnTo>
                  <a:lnTo>
                    <a:pt x="199" y="25"/>
                  </a:lnTo>
                  <a:lnTo>
                    <a:pt x="199" y="24"/>
                  </a:lnTo>
                  <a:lnTo>
                    <a:pt x="198" y="23"/>
                  </a:lnTo>
                  <a:lnTo>
                    <a:pt x="199" y="23"/>
                  </a:lnTo>
                  <a:lnTo>
                    <a:pt x="199" y="24"/>
                  </a:lnTo>
                  <a:lnTo>
                    <a:pt x="201" y="25"/>
                  </a:lnTo>
                  <a:lnTo>
                    <a:pt x="201" y="26"/>
                  </a:lnTo>
                  <a:lnTo>
                    <a:pt x="201" y="28"/>
                  </a:lnTo>
                  <a:lnTo>
                    <a:pt x="201" y="29"/>
                  </a:lnTo>
                  <a:lnTo>
                    <a:pt x="200" y="30"/>
                  </a:lnTo>
                  <a:lnTo>
                    <a:pt x="199" y="31"/>
                  </a:lnTo>
                  <a:lnTo>
                    <a:pt x="199" y="32"/>
                  </a:lnTo>
                  <a:lnTo>
                    <a:pt x="200" y="34"/>
                  </a:lnTo>
                  <a:lnTo>
                    <a:pt x="201" y="35"/>
                  </a:lnTo>
                  <a:lnTo>
                    <a:pt x="203" y="36"/>
                  </a:lnTo>
                  <a:lnTo>
                    <a:pt x="204" y="38"/>
                  </a:lnTo>
                  <a:lnTo>
                    <a:pt x="206" y="39"/>
                  </a:lnTo>
                  <a:lnTo>
                    <a:pt x="206" y="41"/>
                  </a:lnTo>
                  <a:lnTo>
                    <a:pt x="208" y="42"/>
                  </a:lnTo>
                  <a:lnTo>
                    <a:pt x="208" y="42"/>
                  </a:lnTo>
                  <a:lnTo>
                    <a:pt x="208" y="41"/>
                  </a:lnTo>
                  <a:lnTo>
                    <a:pt x="208" y="40"/>
                  </a:lnTo>
                  <a:lnTo>
                    <a:pt x="208" y="38"/>
                  </a:lnTo>
                  <a:lnTo>
                    <a:pt x="208" y="38"/>
                  </a:lnTo>
                  <a:lnTo>
                    <a:pt x="208" y="36"/>
                  </a:lnTo>
                  <a:lnTo>
                    <a:pt x="208" y="36"/>
                  </a:lnTo>
                  <a:lnTo>
                    <a:pt x="207" y="35"/>
                  </a:lnTo>
                  <a:lnTo>
                    <a:pt x="207" y="34"/>
                  </a:lnTo>
                  <a:lnTo>
                    <a:pt x="206" y="34"/>
                  </a:lnTo>
                  <a:lnTo>
                    <a:pt x="207" y="34"/>
                  </a:lnTo>
                  <a:lnTo>
                    <a:pt x="207" y="33"/>
                  </a:lnTo>
                  <a:lnTo>
                    <a:pt x="206" y="32"/>
                  </a:lnTo>
                  <a:lnTo>
                    <a:pt x="206" y="31"/>
                  </a:lnTo>
                  <a:lnTo>
                    <a:pt x="206" y="31"/>
                  </a:lnTo>
                  <a:lnTo>
                    <a:pt x="205" y="31"/>
                  </a:lnTo>
                  <a:lnTo>
                    <a:pt x="204" y="30"/>
                  </a:lnTo>
                  <a:lnTo>
                    <a:pt x="203" y="29"/>
                  </a:lnTo>
                  <a:lnTo>
                    <a:pt x="204" y="28"/>
                  </a:lnTo>
                  <a:lnTo>
                    <a:pt x="204" y="27"/>
                  </a:lnTo>
                  <a:lnTo>
                    <a:pt x="204" y="27"/>
                  </a:lnTo>
                  <a:lnTo>
                    <a:pt x="204" y="27"/>
                  </a:lnTo>
                  <a:lnTo>
                    <a:pt x="205" y="27"/>
                  </a:lnTo>
                  <a:lnTo>
                    <a:pt x="206" y="27"/>
                  </a:lnTo>
                  <a:lnTo>
                    <a:pt x="206" y="27"/>
                  </a:lnTo>
                  <a:lnTo>
                    <a:pt x="207" y="27"/>
                  </a:lnTo>
                  <a:lnTo>
                    <a:pt x="208" y="28"/>
                  </a:lnTo>
                  <a:lnTo>
                    <a:pt x="208" y="27"/>
                  </a:lnTo>
                  <a:lnTo>
                    <a:pt x="208" y="26"/>
                  </a:lnTo>
                  <a:lnTo>
                    <a:pt x="208" y="25"/>
                  </a:lnTo>
                  <a:lnTo>
                    <a:pt x="208" y="25"/>
                  </a:lnTo>
                  <a:lnTo>
                    <a:pt x="210" y="24"/>
                  </a:lnTo>
                  <a:lnTo>
                    <a:pt x="210" y="24"/>
                  </a:lnTo>
                  <a:lnTo>
                    <a:pt x="212" y="25"/>
                  </a:lnTo>
                  <a:lnTo>
                    <a:pt x="212" y="24"/>
                  </a:lnTo>
                  <a:lnTo>
                    <a:pt x="212" y="24"/>
                  </a:lnTo>
                  <a:lnTo>
                    <a:pt x="212" y="23"/>
                  </a:lnTo>
                  <a:lnTo>
                    <a:pt x="210" y="23"/>
                  </a:lnTo>
                  <a:lnTo>
                    <a:pt x="210" y="22"/>
                  </a:lnTo>
                  <a:lnTo>
                    <a:pt x="208" y="21"/>
                  </a:lnTo>
                  <a:lnTo>
                    <a:pt x="207" y="21"/>
                  </a:lnTo>
                  <a:lnTo>
                    <a:pt x="206" y="21"/>
                  </a:lnTo>
                  <a:lnTo>
                    <a:pt x="206" y="21"/>
                  </a:lnTo>
                  <a:lnTo>
                    <a:pt x="206" y="20"/>
                  </a:lnTo>
                  <a:lnTo>
                    <a:pt x="208" y="20"/>
                  </a:lnTo>
                  <a:lnTo>
                    <a:pt x="208" y="19"/>
                  </a:lnTo>
                  <a:lnTo>
                    <a:pt x="207" y="19"/>
                  </a:lnTo>
                  <a:lnTo>
                    <a:pt x="206" y="18"/>
                  </a:lnTo>
                  <a:lnTo>
                    <a:pt x="206" y="17"/>
                  </a:lnTo>
                  <a:lnTo>
                    <a:pt x="207" y="18"/>
                  </a:lnTo>
                  <a:lnTo>
                    <a:pt x="208" y="18"/>
                  </a:lnTo>
                  <a:lnTo>
                    <a:pt x="208" y="19"/>
                  </a:lnTo>
                  <a:lnTo>
                    <a:pt x="209" y="19"/>
                  </a:lnTo>
                  <a:lnTo>
                    <a:pt x="210" y="19"/>
                  </a:lnTo>
                  <a:lnTo>
                    <a:pt x="211" y="19"/>
                  </a:lnTo>
                  <a:lnTo>
                    <a:pt x="212" y="20"/>
                  </a:lnTo>
                  <a:lnTo>
                    <a:pt x="214" y="21"/>
                  </a:lnTo>
                  <a:lnTo>
                    <a:pt x="215" y="21"/>
                  </a:lnTo>
                  <a:lnTo>
                    <a:pt x="216" y="21"/>
                  </a:lnTo>
                  <a:lnTo>
                    <a:pt x="214" y="19"/>
                  </a:lnTo>
                  <a:lnTo>
                    <a:pt x="212" y="18"/>
                  </a:lnTo>
                  <a:lnTo>
                    <a:pt x="211" y="17"/>
                  </a:lnTo>
                  <a:lnTo>
                    <a:pt x="211" y="18"/>
                  </a:lnTo>
                  <a:lnTo>
                    <a:pt x="210" y="18"/>
                  </a:lnTo>
                  <a:lnTo>
                    <a:pt x="208" y="17"/>
                  </a:lnTo>
                  <a:lnTo>
                    <a:pt x="206" y="16"/>
                  </a:lnTo>
                  <a:lnTo>
                    <a:pt x="204" y="16"/>
                  </a:lnTo>
                  <a:lnTo>
                    <a:pt x="202" y="15"/>
                  </a:lnTo>
                  <a:lnTo>
                    <a:pt x="201" y="14"/>
                  </a:lnTo>
                  <a:lnTo>
                    <a:pt x="199" y="14"/>
                  </a:lnTo>
                  <a:lnTo>
                    <a:pt x="199" y="14"/>
                  </a:lnTo>
                  <a:lnTo>
                    <a:pt x="197" y="14"/>
                  </a:lnTo>
                  <a:lnTo>
                    <a:pt x="196" y="13"/>
                  </a:lnTo>
                  <a:lnTo>
                    <a:pt x="194" y="12"/>
                  </a:lnTo>
                  <a:lnTo>
                    <a:pt x="193" y="12"/>
                  </a:lnTo>
                  <a:lnTo>
                    <a:pt x="191" y="12"/>
                  </a:lnTo>
                  <a:lnTo>
                    <a:pt x="192" y="13"/>
                  </a:lnTo>
                  <a:lnTo>
                    <a:pt x="193" y="14"/>
                  </a:lnTo>
                  <a:lnTo>
                    <a:pt x="193" y="14"/>
                  </a:lnTo>
                  <a:lnTo>
                    <a:pt x="191" y="14"/>
                  </a:lnTo>
                  <a:lnTo>
                    <a:pt x="189" y="13"/>
                  </a:lnTo>
                  <a:lnTo>
                    <a:pt x="185" y="12"/>
                  </a:lnTo>
                  <a:lnTo>
                    <a:pt x="183" y="14"/>
                  </a:lnTo>
                  <a:lnTo>
                    <a:pt x="180" y="12"/>
                  </a:lnTo>
                  <a:lnTo>
                    <a:pt x="179" y="11"/>
                  </a:lnTo>
                  <a:lnTo>
                    <a:pt x="177" y="11"/>
                  </a:lnTo>
                  <a:lnTo>
                    <a:pt x="175" y="11"/>
                  </a:lnTo>
                  <a:lnTo>
                    <a:pt x="174" y="10"/>
                  </a:lnTo>
                  <a:lnTo>
                    <a:pt x="171" y="10"/>
                  </a:lnTo>
                  <a:lnTo>
                    <a:pt x="169" y="10"/>
                  </a:lnTo>
                  <a:lnTo>
                    <a:pt x="168" y="9"/>
                  </a:lnTo>
                  <a:lnTo>
                    <a:pt x="167" y="8"/>
                  </a:lnTo>
                  <a:lnTo>
                    <a:pt x="166" y="10"/>
                  </a:lnTo>
                  <a:lnTo>
                    <a:pt x="164" y="8"/>
                  </a:lnTo>
                  <a:lnTo>
                    <a:pt x="161" y="8"/>
                  </a:lnTo>
                  <a:lnTo>
                    <a:pt x="160" y="7"/>
                  </a:lnTo>
                  <a:lnTo>
                    <a:pt x="160" y="8"/>
                  </a:lnTo>
                  <a:lnTo>
                    <a:pt x="161" y="9"/>
                  </a:lnTo>
                  <a:lnTo>
                    <a:pt x="161" y="10"/>
                  </a:lnTo>
                  <a:lnTo>
                    <a:pt x="161" y="10"/>
                  </a:lnTo>
                  <a:lnTo>
                    <a:pt x="159" y="10"/>
                  </a:lnTo>
                  <a:lnTo>
                    <a:pt x="156" y="9"/>
                  </a:lnTo>
                  <a:lnTo>
                    <a:pt x="155" y="8"/>
                  </a:lnTo>
                  <a:lnTo>
                    <a:pt x="154" y="9"/>
                  </a:lnTo>
                  <a:lnTo>
                    <a:pt x="154" y="10"/>
                  </a:lnTo>
                  <a:lnTo>
                    <a:pt x="154" y="10"/>
                  </a:lnTo>
                  <a:lnTo>
                    <a:pt x="152" y="9"/>
                  </a:lnTo>
                  <a:lnTo>
                    <a:pt x="149" y="7"/>
                  </a:lnTo>
                  <a:lnTo>
                    <a:pt x="147" y="6"/>
                  </a:lnTo>
                  <a:lnTo>
                    <a:pt x="144" y="6"/>
                  </a:lnTo>
                  <a:lnTo>
                    <a:pt x="143" y="6"/>
                  </a:lnTo>
                  <a:lnTo>
                    <a:pt x="144" y="8"/>
                  </a:lnTo>
                  <a:lnTo>
                    <a:pt x="143" y="8"/>
                  </a:lnTo>
                  <a:lnTo>
                    <a:pt x="141" y="7"/>
                  </a:lnTo>
                  <a:lnTo>
                    <a:pt x="139" y="7"/>
                  </a:lnTo>
                  <a:lnTo>
                    <a:pt x="137" y="6"/>
                  </a:lnTo>
                  <a:lnTo>
                    <a:pt x="135" y="6"/>
                  </a:lnTo>
                  <a:lnTo>
                    <a:pt x="133" y="6"/>
                  </a:lnTo>
                  <a:lnTo>
                    <a:pt x="132" y="6"/>
                  </a:lnTo>
                  <a:lnTo>
                    <a:pt x="131" y="6"/>
                  </a:lnTo>
                  <a:lnTo>
                    <a:pt x="131" y="8"/>
                  </a:lnTo>
                  <a:lnTo>
                    <a:pt x="129" y="8"/>
                  </a:lnTo>
                  <a:lnTo>
                    <a:pt x="130" y="6"/>
                  </a:lnTo>
                  <a:lnTo>
                    <a:pt x="129" y="5"/>
                  </a:lnTo>
                  <a:lnTo>
                    <a:pt x="131" y="5"/>
                  </a:lnTo>
                  <a:lnTo>
                    <a:pt x="131" y="4"/>
                  </a:lnTo>
                  <a:lnTo>
                    <a:pt x="130" y="3"/>
                  </a:lnTo>
                  <a:lnTo>
                    <a:pt x="129" y="2"/>
                  </a:lnTo>
                  <a:lnTo>
                    <a:pt x="126" y="2"/>
                  </a:lnTo>
                  <a:lnTo>
                    <a:pt x="124" y="1"/>
                  </a:lnTo>
                  <a:lnTo>
                    <a:pt x="122" y="1"/>
                  </a:lnTo>
                  <a:lnTo>
                    <a:pt x="122" y="1"/>
                  </a:lnTo>
                  <a:lnTo>
                    <a:pt x="120" y="1"/>
                  </a:lnTo>
                  <a:lnTo>
                    <a:pt x="120" y="1"/>
                  </a:lnTo>
                  <a:lnTo>
                    <a:pt x="1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sp>
          <p:nvSpPr>
            <p:cNvPr id="171" name="Freeform 159">
              <a:extLst>
                <a:ext uri="{FF2B5EF4-FFF2-40B4-BE49-F238E27FC236}">
                  <a16:creationId xmlns:a16="http://schemas.microsoft.com/office/drawing/2014/main" id="{1C1F5C83-1D56-CA4D-0A7E-DA5E08C0BA21}"/>
                </a:ext>
              </a:extLst>
            </p:cNvPr>
            <p:cNvSpPr>
              <a:spLocks noEditPoints="1"/>
            </p:cNvSpPr>
            <p:nvPr/>
          </p:nvSpPr>
          <p:spPr bwMode="auto">
            <a:xfrm>
              <a:off x="3797" y="2064"/>
              <a:ext cx="216" cy="171"/>
            </a:xfrm>
            <a:custGeom>
              <a:avLst/>
              <a:gdLst>
                <a:gd name="T0" fmla="*/ 104 w 216"/>
                <a:gd name="T1" fmla="*/ 47 h 171"/>
                <a:gd name="T2" fmla="*/ 125 w 216"/>
                <a:gd name="T3" fmla="*/ 48 h 171"/>
                <a:gd name="T4" fmla="*/ 93 w 216"/>
                <a:gd name="T5" fmla="*/ 51 h 171"/>
                <a:gd name="T6" fmla="*/ 98 w 216"/>
                <a:gd name="T7" fmla="*/ 60 h 171"/>
                <a:gd name="T8" fmla="*/ 92 w 216"/>
                <a:gd name="T9" fmla="*/ 55 h 171"/>
                <a:gd name="T10" fmla="*/ 117 w 216"/>
                <a:gd name="T11" fmla="*/ 0 h 171"/>
                <a:gd name="T12" fmla="*/ 107 w 216"/>
                <a:gd name="T13" fmla="*/ 7 h 171"/>
                <a:gd name="T14" fmla="*/ 103 w 216"/>
                <a:gd name="T15" fmla="*/ 16 h 171"/>
                <a:gd name="T16" fmla="*/ 99 w 216"/>
                <a:gd name="T17" fmla="*/ 13 h 171"/>
                <a:gd name="T18" fmla="*/ 80 w 216"/>
                <a:gd name="T19" fmla="*/ 14 h 171"/>
                <a:gd name="T20" fmla="*/ 71 w 216"/>
                <a:gd name="T21" fmla="*/ 18 h 171"/>
                <a:gd name="T22" fmla="*/ 70 w 216"/>
                <a:gd name="T23" fmla="*/ 12 h 171"/>
                <a:gd name="T24" fmla="*/ 47 w 216"/>
                <a:gd name="T25" fmla="*/ 14 h 171"/>
                <a:gd name="T26" fmla="*/ 36 w 216"/>
                <a:gd name="T27" fmla="*/ 25 h 171"/>
                <a:gd name="T28" fmla="*/ 51 w 216"/>
                <a:gd name="T29" fmla="*/ 27 h 171"/>
                <a:gd name="T30" fmla="*/ 54 w 216"/>
                <a:gd name="T31" fmla="*/ 23 h 171"/>
                <a:gd name="T32" fmla="*/ 57 w 216"/>
                <a:gd name="T33" fmla="*/ 29 h 171"/>
                <a:gd name="T34" fmla="*/ 41 w 216"/>
                <a:gd name="T35" fmla="*/ 32 h 171"/>
                <a:gd name="T36" fmla="*/ 31 w 216"/>
                <a:gd name="T37" fmla="*/ 38 h 171"/>
                <a:gd name="T38" fmla="*/ 22 w 216"/>
                <a:gd name="T39" fmla="*/ 51 h 171"/>
                <a:gd name="T40" fmla="*/ 19 w 216"/>
                <a:gd name="T41" fmla="*/ 63 h 171"/>
                <a:gd name="T42" fmla="*/ 45 w 216"/>
                <a:gd name="T43" fmla="*/ 54 h 171"/>
                <a:gd name="T44" fmla="*/ 49 w 216"/>
                <a:gd name="T45" fmla="*/ 54 h 171"/>
                <a:gd name="T46" fmla="*/ 54 w 216"/>
                <a:gd name="T47" fmla="*/ 55 h 171"/>
                <a:gd name="T48" fmla="*/ 60 w 216"/>
                <a:gd name="T49" fmla="*/ 60 h 171"/>
                <a:gd name="T50" fmla="*/ 71 w 216"/>
                <a:gd name="T51" fmla="*/ 48 h 171"/>
                <a:gd name="T52" fmla="*/ 79 w 216"/>
                <a:gd name="T53" fmla="*/ 51 h 171"/>
                <a:gd name="T54" fmla="*/ 65 w 216"/>
                <a:gd name="T55" fmla="*/ 64 h 171"/>
                <a:gd name="T56" fmla="*/ 64 w 216"/>
                <a:gd name="T57" fmla="*/ 71 h 171"/>
                <a:gd name="T58" fmla="*/ 42 w 216"/>
                <a:gd name="T59" fmla="*/ 65 h 171"/>
                <a:gd name="T60" fmla="*/ 17 w 216"/>
                <a:gd name="T61" fmla="*/ 66 h 171"/>
                <a:gd name="T62" fmla="*/ 2 w 216"/>
                <a:gd name="T63" fmla="*/ 95 h 171"/>
                <a:gd name="T64" fmla="*/ 17 w 216"/>
                <a:gd name="T65" fmla="*/ 111 h 171"/>
                <a:gd name="T66" fmla="*/ 39 w 216"/>
                <a:gd name="T67" fmla="*/ 117 h 171"/>
                <a:gd name="T68" fmla="*/ 43 w 216"/>
                <a:gd name="T69" fmla="*/ 139 h 171"/>
                <a:gd name="T70" fmla="*/ 51 w 216"/>
                <a:gd name="T71" fmla="*/ 165 h 171"/>
                <a:gd name="T72" fmla="*/ 72 w 216"/>
                <a:gd name="T73" fmla="*/ 157 h 171"/>
                <a:gd name="T74" fmla="*/ 81 w 216"/>
                <a:gd name="T75" fmla="*/ 126 h 171"/>
                <a:gd name="T76" fmla="*/ 86 w 216"/>
                <a:gd name="T77" fmla="*/ 99 h 171"/>
                <a:gd name="T78" fmla="*/ 75 w 216"/>
                <a:gd name="T79" fmla="*/ 76 h 171"/>
                <a:gd name="T80" fmla="*/ 88 w 216"/>
                <a:gd name="T81" fmla="*/ 99 h 171"/>
                <a:gd name="T82" fmla="*/ 105 w 216"/>
                <a:gd name="T83" fmla="*/ 80 h 171"/>
                <a:gd name="T84" fmla="*/ 98 w 216"/>
                <a:gd name="T85" fmla="*/ 78 h 171"/>
                <a:gd name="T86" fmla="*/ 123 w 216"/>
                <a:gd name="T87" fmla="*/ 87 h 171"/>
                <a:gd name="T88" fmla="*/ 133 w 216"/>
                <a:gd name="T89" fmla="*/ 106 h 171"/>
                <a:gd name="T90" fmla="*/ 149 w 216"/>
                <a:gd name="T91" fmla="*/ 86 h 171"/>
                <a:gd name="T92" fmla="*/ 159 w 216"/>
                <a:gd name="T93" fmla="*/ 102 h 171"/>
                <a:gd name="T94" fmla="*/ 161 w 216"/>
                <a:gd name="T95" fmla="*/ 103 h 171"/>
                <a:gd name="T96" fmla="*/ 171 w 216"/>
                <a:gd name="T97" fmla="*/ 95 h 171"/>
                <a:gd name="T98" fmla="*/ 182 w 216"/>
                <a:gd name="T99" fmla="*/ 82 h 171"/>
                <a:gd name="T100" fmla="*/ 177 w 216"/>
                <a:gd name="T101" fmla="*/ 63 h 171"/>
                <a:gd name="T102" fmla="*/ 182 w 216"/>
                <a:gd name="T103" fmla="*/ 62 h 171"/>
                <a:gd name="T104" fmla="*/ 185 w 216"/>
                <a:gd name="T105" fmla="*/ 59 h 171"/>
                <a:gd name="T106" fmla="*/ 186 w 216"/>
                <a:gd name="T107" fmla="*/ 38 h 171"/>
                <a:gd name="T108" fmla="*/ 183 w 216"/>
                <a:gd name="T109" fmla="*/ 30 h 171"/>
                <a:gd name="T110" fmla="*/ 199 w 216"/>
                <a:gd name="T111" fmla="*/ 24 h 171"/>
                <a:gd name="T112" fmla="*/ 207 w 216"/>
                <a:gd name="T113" fmla="*/ 34 h 171"/>
                <a:gd name="T114" fmla="*/ 212 w 216"/>
                <a:gd name="T115" fmla="*/ 24 h 171"/>
                <a:gd name="T116" fmla="*/ 212 w 216"/>
                <a:gd name="T117" fmla="*/ 18 h 171"/>
                <a:gd name="T118" fmla="*/ 177 w 216"/>
                <a:gd name="T119" fmla="*/ 11 h 171"/>
                <a:gd name="T120" fmla="*/ 143 w 216"/>
                <a:gd name="T121" fmla="*/ 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6" h="171">
                  <a:moveTo>
                    <a:pt x="73" y="122"/>
                  </a:moveTo>
                  <a:lnTo>
                    <a:pt x="72" y="121"/>
                  </a:lnTo>
                  <a:lnTo>
                    <a:pt x="72" y="121"/>
                  </a:lnTo>
                  <a:lnTo>
                    <a:pt x="72" y="119"/>
                  </a:lnTo>
                  <a:lnTo>
                    <a:pt x="73" y="118"/>
                  </a:lnTo>
                  <a:lnTo>
                    <a:pt x="75" y="118"/>
                  </a:lnTo>
                  <a:lnTo>
                    <a:pt x="76" y="119"/>
                  </a:lnTo>
                  <a:lnTo>
                    <a:pt x="76" y="119"/>
                  </a:lnTo>
                  <a:lnTo>
                    <a:pt x="76" y="119"/>
                  </a:lnTo>
                  <a:lnTo>
                    <a:pt x="76" y="120"/>
                  </a:lnTo>
                  <a:lnTo>
                    <a:pt x="75" y="121"/>
                  </a:lnTo>
                  <a:lnTo>
                    <a:pt x="75" y="122"/>
                  </a:lnTo>
                  <a:lnTo>
                    <a:pt x="75" y="123"/>
                  </a:lnTo>
                  <a:lnTo>
                    <a:pt x="73" y="122"/>
                  </a:lnTo>
                  <a:lnTo>
                    <a:pt x="73" y="122"/>
                  </a:lnTo>
                  <a:moveTo>
                    <a:pt x="103" y="53"/>
                  </a:moveTo>
                  <a:lnTo>
                    <a:pt x="103" y="52"/>
                  </a:lnTo>
                  <a:lnTo>
                    <a:pt x="103" y="51"/>
                  </a:lnTo>
                  <a:lnTo>
                    <a:pt x="103" y="51"/>
                  </a:lnTo>
                  <a:lnTo>
                    <a:pt x="103" y="49"/>
                  </a:lnTo>
                  <a:lnTo>
                    <a:pt x="103" y="49"/>
                  </a:lnTo>
                  <a:lnTo>
                    <a:pt x="103" y="49"/>
                  </a:lnTo>
                  <a:lnTo>
                    <a:pt x="104" y="48"/>
                  </a:lnTo>
                  <a:lnTo>
                    <a:pt x="104" y="48"/>
                  </a:lnTo>
                  <a:lnTo>
                    <a:pt x="104" y="47"/>
                  </a:lnTo>
                  <a:lnTo>
                    <a:pt x="104" y="47"/>
                  </a:lnTo>
                  <a:lnTo>
                    <a:pt x="105" y="47"/>
                  </a:lnTo>
                  <a:lnTo>
                    <a:pt x="105" y="47"/>
                  </a:lnTo>
                  <a:lnTo>
                    <a:pt x="105" y="47"/>
                  </a:lnTo>
                  <a:lnTo>
                    <a:pt x="105" y="48"/>
                  </a:lnTo>
                  <a:lnTo>
                    <a:pt x="105" y="49"/>
                  </a:lnTo>
                  <a:lnTo>
                    <a:pt x="105" y="49"/>
                  </a:lnTo>
                  <a:lnTo>
                    <a:pt x="106" y="49"/>
                  </a:lnTo>
                  <a:lnTo>
                    <a:pt x="107" y="49"/>
                  </a:lnTo>
                  <a:lnTo>
                    <a:pt x="107" y="50"/>
                  </a:lnTo>
                  <a:lnTo>
                    <a:pt x="106" y="50"/>
                  </a:lnTo>
                  <a:lnTo>
                    <a:pt x="106" y="51"/>
                  </a:lnTo>
                  <a:lnTo>
                    <a:pt x="105" y="52"/>
                  </a:lnTo>
                  <a:lnTo>
                    <a:pt x="105" y="53"/>
                  </a:lnTo>
                  <a:lnTo>
                    <a:pt x="103" y="53"/>
                  </a:lnTo>
                  <a:moveTo>
                    <a:pt x="122" y="49"/>
                  </a:moveTo>
                  <a:lnTo>
                    <a:pt x="121" y="49"/>
                  </a:lnTo>
                  <a:lnTo>
                    <a:pt x="121" y="48"/>
                  </a:lnTo>
                  <a:lnTo>
                    <a:pt x="122" y="47"/>
                  </a:lnTo>
                  <a:lnTo>
                    <a:pt x="122" y="47"/>
                  </a:lnTo>
                  <a:lnTo>
                    <a:pt x="124" y="47"/>
                  </a:lnTo>
                  <a:lnTo>
                    <a:pt x="125" y="47"/>
                  </a:lnTo>
                  <a:lnTo>
                    <a:pt x="126" y="47"/>
                  </a:lnTo>
                  <a:lnTo>
                    <a:pt x="126" y="48"/>
                  </a:lnTo>
                  <a:lnTo>
                    <a:pt x="125" y="48"/>
                  </a:lnTo>
                  <a:lnTo>
                    <a:pt x="124" y="48"/>
                  </a:lnTo>
                  <a:lnTo>
                    <a:pt x="122" y="48"/>
                  </a:lnTo>
                  <a:lnTo>
                    <a:pt x="122" y="49"/>
                  </a:lnTo>
                  <a:lnTo>
                    <a:pt x="122" y="49"/>
                  </a:lnTo>
                  <a:moveTo>
                    <a:pt x="88" y="51"/>
                  </a:moveTo>
                  <a:lnTo>
                    <a:pt x="88" y="51"/>
                  </a:lnTo>
                  <a:lnTo>
                    <a:pt x="88" y="49"/>
                  </a:lnTo>
                  <a:lnTo>
                    <a:pt x="89" y="48"/>
                  </a:lnTo>
                  <a:lnTo>
                    <a:pt x="90" y="47"/>
                  </a:lnTo>
                  <a:lnTo>
                    <a:pt x="91" y="47"/>
                  </a:lnTo>
                  <a:lnTo>
                    <a:pt x="92" y="47"/>
                  </a:lnTo>
                  <a:lnTo>
                    <a:pt x="94" y="46"/>
                  </a:lnTo>
                  <a:lnTo>
                    <a:pt x="95" y="46"/>
                  </a:lnTo>
                  <a:lnTo>
                    <a:pt x="96" y="47"/>
                  </a:lnTo>
                  <a:lnTo>
                    <a:pt x="96" y="47"/>
                  </a:lnTo>
                  <a:lnTo>
                    <a:pt x="96" y="48"/>
                  </a:lnTo>
                  <a:lnTo>
                    <a:pt x="96" y="48"/>
                  </a:lnTo>
                  <a:lnTo>
                    <a:pt x="96" y="49"/>
                  </a:lnTo>
                  <a:lnTo>
                    <a:pt x="96" y="49"/>
                  </a:lnTo>
                  <a:lnTo>
                    <a:pt x="95" y="49"/>
                  </a:lnTo>
                  <a:lnTo>
                    <a:pt x="94" y="49"/>
                  </a:lnTo>
                  <a:lnTo>
                    <a:pt x="94" y="49"/>
                  </a:lnTo>
                  <a:lnTo>
                    <a:pt x="93" y="50"/>
                  </a:lnTo>
                  <a:lnTo>
                    <a:pt x="92" y="50"/>
                  </a:lnTo>
                  <a:lnTo>
                    <a:pt x="93" y="51"/>
                  </a:lnTo>
                  <a:lnTo>
                    <a:pt x="94" y="51"/>
                  </a:lnTo>
                  <a:lnTo>
                    <a:pt x="94" y="51"/>
                  </a:lnTo>
                  <a:lnTo>
                    <a:pt x="96" y="53"/>
                  </a:lnTo>
                  <a:lnTo>
                    <a:pt x="96" y="54"/>
                  </a:lnTo>
                  <a:lnTo>
                    <a:pt x="95" y="55"/>
                  </a:lnTo>
                  <a:lnTo>
                    <a:pt x="95" y="55"/>
                  </a:lnTo>
                  <a:lnTo>
                    <a:pt x="96" y="56"/>
                  </a:lnTo>
                  <a:lnTo>
                    <a:pt x="96" y="56"/>
                  </a:lnTo>
                  <a:lnTo>
                    <a:pt x="96" y="55"/>
                  </a:lnTo>
                  <a:lnTo>
                    <a:pt x="96" y="54"/>
                  </a:lnTo>
                  <a:lnTo>
                    <a:pt x="97" y="54"/>
                  </a:lnTo>
                  <a:lnTo>
                    <a:pt x="98" y="54"/>
                  </a:lnTo>
                  <a:lnTo>
                    <a:pt x="98" y="55"/>
                  </a:lnTo>
                  <a:lnTo>
                    <a:pt x="99" y="55"/>
                  </a:lnTo>
                  <a:lnTo>
                    <a:pt x="99" y="56"/>
                  </a:lnTo>
                  <a:lnTo>
                    <a:pt x="99" y="56"/>
                  </a:lnTo>
                  <a:lnTo>
                    <a:pt x="99" y="56"/>
                  </a:lnTo>
                  <a:lnTo>
                    <a:pt x="98" y="56"/>
                  </a:lnTo>
                  <a:lnTo>
                    <a:pt x="96" y="56"/>
                  </a:lnTo>
                  <a:lnTo>
                    <a:pt x="96" y="57"/>
                  </a:lnTo>
                  <a:lnTo>
                    <a:pt x="96" y="58"/>
                  </a:lnTo>
                  <a:lnTo>
                    <a:pt x="96" y="58"/>
                  </a:lnTo>
                  <a:lnTo>
                    <a:pt x="97" y="58"/>
                  </a:lnTo>
                  <a:lnTo>
                    <a:pt x="98" y="59"/>
                  </a:lnTo>
                  <a:lnTo>
                    <a:pt x="98" y="60"/>
                  </a:lnTo>
                  <a:lnTo>
                    <a:pt x="98" y="60"/>
                  </a:lnTo>
                  <a:lnTo>
                    <a:pt x="99" y="61"/>
                  </a:lnTo>
                  <a:lnTo>
                    <a:pt x="99" y="62"/>
                  </a:lnTo>
                  <a:lnTo>
                    <a:pt x="99" y="63"/>
                  </a:lnTo>
                  <a:lnTo>
                    <a:pt x="98" y="64"/>
                  </a:lnTo>
                  <a:lnTo>
                    <a:pt x="96" y="64"/>
                  </a:lnTo>
                  <a:lnTo>
                    <a:pt x="95" y="63"/>
                  </a:lnTo>
                  <a:lnTo>
                    <a:pt x="94" y="63"/>
                  </a:lnTo>
                  <a:lnTo>
                    <a:pt x="94" y="64"/>
                  </a:lnTo>
                  <a:lnTo>
                    <a:pt x="93" y="64"/>
                  </a:lnTo>
                  <a:lnTo>
                    <a:pt x="92" y="63"/>
                  </a:lnTo>
                  <a:lnTo>
                    <a:pt x="92" y="62"/>
                  </a:lnTo>
                  <a:lnTo>
                    <a:pt x="92" y="62"/>
                  </a:lnTo>
                  <a:lnTo>
                    <a:pt x="92" y="61"/>
                  </a:lnTo>
                  <a:lnTo>
                    <a:pt x="92" y="60"/>
                  </a:lnTo>
                  <a:lnTo>
                    <a:pt x="92" y="59"/>
                  </a:lnTo>
                  <a:lnTo>
                    <a:pt x="92" y="59"/>
                  </a:lnTo>
                  <a:lnTo>
                    <a:pt x="93" y="58"/>
                  </a:lnTo>
                  <a:lnTo>
                    <a:pt x="92" y="58"/>
                  </a:lnTo>
                  <a:lnTo>
                    <a:pt x="92" y="58"/>
                  </a:lnTo>
                  <a:lnTo>
                    <a:pt x="93" y="57"/>
                  </a:lnTo>
                  <a:lnTo>
                    <a:pt x="94" y="56"/>
                  </a:lnTo>
                  <a:lnTo>
                    <a:pt x="93" y="56"/>
                  </a:lnTo>
                  <a:lnTo>
                    <a:pt x="92" y="56"/>
                  </a:lnTo>
                  <a:lnTo>
                    <a:pt x="92" y="55"/>
                  </a:lnTo>
                  <a:lnTo>
                    <a:pt x="90" y="54"/>
                  </a:lnTo>
                  <a:lnTo>
                    <a:pt x="90" y="54"/>
                  </a:lnTo>
                  <a:lnTo>
                    <a:pt x="90" y="52"/>
                  </a:lnTo>
                  <a:lnTo>
                    <a:pt x="90" y="51"/>
                  </a:lnTo>
                  <a:lnTo>
                    <a:pt x="89" y="51"/>
                  </a:lnTo>
                  <a:lnTo>
                    <a:pt x="88" y="51"/>
                  </a:lnTo>
                  <a:lnTo>
                    <a:pt x="88" y="51"/>
                  </a:lnTo>
                  <a:moveTo>
                    <a:pt x="151" y="41"/>
                  </a:moveTo>
                  <a:lnTo>
                    <a:pt x="151" y="40"/>
                  </a:lnTo>
                  <a:lnTo>
                    <a:pt x="151" y="38"/>
                  </a:lnTo>
                  <a:lnTo>
                    <a:pt x="152" y="38"/>
                  </a:lnTo>
                  <a:lnTo>
                    <a:pt x="153" y="37"/>
                  </a:lnTo>
                  <a:lnTo>
                    <a:pt x="153" y="36"/>
                  </a:lnTo>
                  <a:lnTo>
                    <a:pt x="152" y="35"/>
                  </a:lnTo>
                  <a:lnTo>
                    <a:pt x="153" y="34"/>
                  </a:lnTo>
                  <a:lnTo>
                    <a:pt x="153" y="34"/>
                  </a:lnTo>
                  <a:lnTo>
                    <a:pt x="154" y="34"/>
                  </a:lnTo>
                  <a:lnTo>
                    <a:pt x="154" y="34"/>
                  </a:lnTo>
                  <a:lnTo>
                    <a:pt x="154" y="36"/>
                  </a:lnTo>
                  <a:lnTo>
                    <a:pt x="154" y="37"/>
                  </a:lnTo>
                  <a:lnTo>
                    <a:pt x="153" y="39"/>
                  </a:lnTo>
                  <a:lnTo>
                    <a:pt x="152" y="40"/>
                  </a:lnTo>
                  <a:lnTo>
                    <a:pt x="151" y="41"/>
                  </a:lnTo>
                  <a:moveTo>
                    <a:pt x="119" y="0"/>
                  </a:moveTo>
                  <a:lnTo>
                    <a:pt x="117" y="0"/>
                  </a:lnTo>
                  <a:lnTo>
                    <a:pt x="116" y="1"/>
                  </a:lnTo>
                  <a:lnTo>
                    <a:pt x="117" y="1"/>
                  </a:lnTo>
                  <a:lnTo>
                    <a:pt x="117" y="1"/>
                  </a:lnTo>
                  <a:lnTo>
                    <a:pt x="115" y="2"/>
                  </a:lnTo>
                  <a:lnTo>
                    <a:pt x="114" y="2"/>
                  </a:lnTo>
                  <a:lnTo>
                    <a:pt x="114" y="1"/>
                  </a:lnTo>
                  <a:lnTo>
                    <a:pt x="112" y="1"/>
                  </a:lnTo>
                  <a:lnTo>
                    <a:pt x="112" y="2"/>
                  </a:lnTo>
                  <a:lnTo>
                    <a:pt x="110" y="3"/>
                  </a:lnTo>
                  <a:lnTo>
                    <a:pt x="109" y="3"/>
                  </a:lnTo>
                  <a:lnTo>
                    <a:pt x="109" y="3"/>
                  </a:lnTo>
                  <a:lnTo>
                    <a:pt x="111" y="4"/>
                  </a:lnTo>
                  <a:lnTo>
                    <a:pt x="111" y="5"/>
                  </a:lnTo>
                  <a:lnTo>
                    <a:pt x="111" y="5"/>
                  </a:lnTo>
                  <a:lnTo>
                    <a:pt x="110" y="6"/>
                  </a:lnTo>
                  <a:lnTo>
                    <a:pt x="109" y="5"/>
                  </a:lnTo>
                  <a:lnTo>
                    <a:pt x="108" y="5"/>
                  </a:lnTo>
                  <a:lnTo>
                    <a:pt x="107" y="6"/>
                  </a:lnTo>
                  <a:lnTo>
                    <a:pt x="107" y="6"/>
                  </a:lnTo>
                  <a:lnTo>
                    <a:pt x="109" y="7"/>
                  </a:lnTo>
                  <a:lnTo>
                    <a:pt x="111" y="8"/>
                  </a:lnTo>
                  <a:lnTo>
                    <a:pt x="111" y="8"/>
                  </a:lnTo>
                  <a:lnTo>
                    <a:pt x="109" y="8"/>
                  </a:lnTo>
                  <a:lnTo>
                    <a:pt x="108" y="8"/>
                  </a:lnTo>
                  <a:lnTo>
                    <a:pt x="107" y="7"/>
                  </a:lnTo>
                  <a:lnTo>
                    <a:pt x="106" y="8"/>
                  </a:lnTo>
                  <a:lnTo>
                    <a:pt x="106" y="8"/>
                  </a:lnTo>
                  <a:lnTo>
                    <a:pt x="107" y="9"/>
                  </a:lnTo>
                  <a:lnTo>
                    <a:pt x="108" y="10"/>
                  </a:lnTo>
                  <a:lnTo>
                    <a:pt x="107" y="10"/>
                  </a:lnTo>
                  <a:lnTo>
                    <a:pt x="105" y="9"/>
                  </a:lnTo>
                  <a:lnTo>
                    <a:pt x="104" y="8"/>
                  </a:lnTo>
                  <a:lnTo>
                    <a:pt x="103" y="7"/>
                  </a:lnTo>
                  <a:lnTo>
                    <a:pt x="103" y="7"/>
                  </a:lnTo>
                  <a:lnTo>
                    <a:pt x="103" y="8"/>
                  </a:lnTo>
                  <a:lnTo>
                    <a:pt x="105" y="10"/>
                  </a:lnTo>
                  <a:lnTo>
                    <a:pt x="106" y="11"/>
                  </a:lnTo>
                  <a:lnTo>
                    <a:pt x="107" y="12"/>
                  </a:lnTo>
                  <a:lnTo>
                    <a:pt x="110" y="12"/>
                  </a:lnTo>
                  <a:lnTo>
                    <a:pt x="111" y="14"/>
                  </a:lnTo>
                  <a:lnTo>
                    <a:pt x="111" y="14"/>
                  </a:lnTo>
                  <a:lnTo>
                    <a:pt x="110" y="14"/>
                  </a:lnTo>
                  <a:lnTo>
                    <a:pt x="109" y="13"/>
                  </a:lnTo>
                  <a:lnTo>
                    <a:pt x="107" y="13"/>
                  </a:lnTo>
                  <a:lnTo>
                    <a:pt x="107" y="14"/>
                  </a:lnTo>
                  <a:lnTo>
                    <a:pt x="108" y="15"/>
                  </a:lnTo>
                  <a:lnTo>
                    <a:pt x="108" y="17"/>
                  </a:lnTo>
                  <a:lnTo>
                    <a:pt x="107" y="17"/>
                  </a:lnTo>
                  <a:lnTo>
                    <a:pt x="105" y="17"/>
                  </a:lnTo>
                  <a:lnTo>
                    <a:pt x="103" y="16"/>
                  </a:lnTo>
                  <a:lnTo>
                    <a:pt x="103" y="15"/>
                  </a:lnTo>
                  <a:lnTo>
                    <a:pt x="105" y="15"/>
                  </a:lnTo>
                  <a:lnTo>
                    <a:pt x="106" y="16"/>
                  </a:lnTo>
                  <a:lnTo>
                    <a:pt x="107" y="15"/>
                  </a:lnTo>
                  <a:lnTo>
                    <a:pt x="107" y="13"/>
                  </a:lnTo>
                  <a:lnTo>
                    <a:pt x="106" y="13"/>
                  </a:lnTo>
                  <a:lnTo>
                    <a:pt x="104" y="12"/>
                  </a:lnTo>
                  <a:lnTo>
                    <a:pt x="104" y="11"/>
                  </a:lnTo>
                  <a:lnTo>
                    <a:pt x="103" y="10"/>
                  </a:lnTo>
                  <a:lnTo>
                    <a:pt x="103" y="10"/>
                  </a:lnTo>
                  <a:lnTo>
                    <a:pt x="102" y="9"/>
                  </a:lnTo>
                  <a:lnTo>
                    <a:pt x="102" y="8"/>
                  </a:lnTo>
                  <a:lnTo>
                    <a:pt x="102" y="8"/>
                  </a:lnTo>
                  <a:lnTo>
                    <a:pt x="101" y="7"/>
                  </a:lnTo>
                  <a:lnTo>
                    <a:pt x="99" y="7"/>
                  </a:lnTo>
                  <a:lnTo>
                    <a:pt x="99" y="8"/>
                  </a:lnTo>
                  <a:lnTo>
                    <a:pt x="98" y="8"/>
                  </a:lnTo>
                  <a:lnTo>
                    <a:pt x="98" y="10"/>
                  </a:lnTo>
                  <a:lnTo>
                    <a:pt x="99" y="10"/>
                  </a:lnTo>
                  <a:lnTo>
                    <a:pt x="99" y="11"/>
                  </a:lnTo>
                  <a:lnTo>
                    <a:pt x="101" y="12"/>
                  </a:lnTo>
                  <a:lnTo>
                    <a:pt x="102" y="13"/>
                  </a:lnTo>
                  <a:lnTo>
                    <a:pt x="102" y="13"/>
                  </a:lnTo>
                  <a:lnTo>
                    <a:pt x="101" y="14"/>
                  </a:lnTo>
                  <a:lnTo>
                    <a:pt x="99" y="13"/>
                  </a:lnTo>
                  <a:lnTo>
                    <a:pt x="98" y="12"/>
                  </a:lnTo>
                  <a:lnTo>
                    <a:pt x="97" y="12"/>
                  </a:lnTo>
                  <a:lnTo>
                    <a:pt x="96" y="11"/>
                  </a:lnTo>
                  <a:lnTo>
                    <a:pt x="94" y="11"/>
                  </a:lnTo>
                  <a:lnTo>
                    <a:pt x="94" y="11"/>
                  </a:lnTo>
                  <a:lnTo>
                    <a:pt x="94" y="12"/>
                  </a:lnTo>
                  <a:lnTo>
                    <a:pt x="94" y="12"/>
                  </a:lnTo>
                  <a:lnTo>
                    <a:pt x="93" y="13"/>
                  </a:lnTo>
                  <a:lnTo>
                    <a:pt x="92" y="13"/>
                  </a:lnTo>
                  <a:lnTo>
                    <a:pt x="92" y="13"/>
                  </a:lnTo>
                  <a:lnTo>
                    <a:pt x="90" y="12"/>
                  </a:lnTo>
                  <a:lnTo>
                    <a:pt x="89" y="12"/>
                  </a:lnTo>
                  <a:lnTo>
                    <a:pt x="88" y="13"/>
                  </a:lnTo>
                  <a:lnTo>
                    <a:pt x="88" y="13"/>
                  </a:lnTo>
                  <a:lnTo>
                    <a:pt x="87" y="12"/>
                  </a:lnTo>
                  <a:lnTo>
                    <a:pt x="86" y="12"/>
                  </a:lnTo>
                  <a:lnTo>
                    <a:pt x="85" y="12"/>
                  </a:lnTo>
                  <a:lnTo>
                    <a:pt x="84" y="13"/>
                  </a:lnTo>
                  <a:lnTo>
                    <a:pt x="83" y="14"/>
                  </a:lnTo>
                  <a:lnTo>
                    <a:pt x="82" y="14"/>
                  </a:lnTo>
                  <a:lnTo>
                    <a:pt x="82" y="15"/>
                  </a:lnTo>
                  <a:lnTo>
                    <a:pt x="81" y="16"/>
                  </a:lnTo>
                  <a:lnTo>
                    <a:pt x="81" y="16"/>
                  </a:lnTo>
                  <a:lnTo>
                    <a:pt x="79" y="15"/>
                  </a:lnTo>
                  <a:lnTo>
                    <a:pt x="80" y="14"/>
                  </a:lnTo>
                  <a:lnTo>
                    <a:pt x="80" y="14"/>
                  </a:lnTo>
                  <a:lnTo>
                    <a:pt x="79" y="13"/>
                  </a:lnTo>
                  <a:lnTo>
                    <a:pt x="77" y="13"/>
                  </a:lnTo>
                  <a:lnTo>
                    <a:pt x="77" y="13"/>
                  </a:lnTo>
                  <a:lnTo>
                    <a:pt x="77" y="14"/>
                  </a:lnTo>
                  <a:lnTo>
                    <a:pt x="77" y="14"/>
                  </a:lnTo>
                  <a:lnTo>
                    <a:pt x="77" y="14"/>
                  </a:lnTo>
                  <a:lnTo>
                    <a:pt x="78" y="14"/>
                  </a:lnTo>
                  <a:lnTo>
                    <a:pt x="78" y="15"/>
                  </a:lnTo>
                  <a:lnTo>
                    <a:pt x="78" y="15"/>
                  </a:lnTo>
                  <a:lnTo>
                    <a:pt x="78" y="16"/>
                  </a:lnTo>
                  <a:lnTo>
                    <a:pt x="79" y="16"/>
                  </a:lnTo>
                  <a:lnTo>
                    <a:pt x="78" y="17"/>
                  </a:lnTo>
                  <a:lnTo>
                    <a:pt x="77" y="17"/>
                  </a:lnTo>
                  <a:lnTo>
                    <a:pt x="77" y="17"/>
                  </a:lnTo>
                  <a:lnTo>
                    <a:pt x="75" y="17"/>
                  </a:lnTo>
                  <a:lnTo>
                    <a:pt x="75" y="17"/>
                  </a:lnTo>
                  <a:lnTo>
                    <a:pt x="75" y="17"/>
                  </a:lnTo>
                  <a:lnTo>
                    <a:pt x="75" y="18"/>
                  </a:lnTo>
                  <a:lnTo>
                    <a:pt x="75" y="19"/>
                  </a:lnTo>
                  <a:lnTo>
                    <a:pt x="75" y="19"/>
                  </a:lnTo>
                  <a:lnTo>
                    <a:pt x="75" y="19"/>
                  </a:lnTo>
                  <a:lnTo>
                    <a:pt x="73" y="18"/>
                  </a:lnTo>
                  <a:lnTo>
                    <a:pt x="72" y="18"/>
                  </a:lnTo>
                  <a:lnTo>
                    <a:pt x="71" y="18"/>
                  </a:lnTo>
                  <a:lnTo>
                    <a:pt x="71" y="18"/>
                  </a:lnTo>
                  <a:lnTo>
                    <a:pt x="71" y="19"/>
                  </a:lnTo>
                  <a:lnTo>
                    <a:pt x="72" y="19"/>
                  </a:lnTo>
                  <a:lnTo>
                    <a:pt x="73" y="19"/>
                  </a:lnTo>
                  <a:lnTo>
                    <a:pt x="73" y="20"/>
                  </a:lnTo>
                  <a:lnTo>
                    <a:pt x="72" y="20"/>
                  </a:lnTo>
                  <a:lnTo>
                    <a:pt x="70" y="19"/>
                  </a:lnTo>
                  <a:lnTo>
                    <a:pt x="69" y="18"/>
                  </a:lnTo>
                  <a:lnTo>
                    <a:pt x="69" y="17"/>
                  </a:lnTo>
                  <a:lnTo>
                    <a:pt x="66" y="17"/>
                  </a:lnTo>
                  <a:lnTo>
                    <a:pt x="66" y="16"/>
                  </a:lnTo>
                  <a:lnTo>
                    <a:pt x="66" y="15"/>
                  </a:lnTo>
                  <a:lnTo>
                    <a:pt x="66" y="15"/>
                  </a:lnTo>
                  <a:lnTo>
                    <a:pt x="68" y="15"/>
                  </a:lnTo>
                  <a:lnTo>
                    <a:pt x="69" y="16"/>
                  </a:lnTo>
                  <a:lnTo>
                    <a:pt x="70" y="16"/>
                  </a:lnTo>
                  <a:lnTo>
                    <a:pt x="71" y="16"/>
                  </a:lnTo>
                  <a:lnTo>
                    <a:pt x="73" y="17"/>
                  </a:lnTo>
                  <a:lnTo>
                    <a:pt x="73" y="17"/>
                  </a:lnTo>
                  <a:lnTo>
                    <a:pt x="74" y="17"/>
                  </a:lnTo>
                  <a:lnTo>
                    <a:pt x="75" y="16"/>
                  </a:lnTo>
                  <a:lnTo>
                    <a:pt x="75" y="14"/>
                  </a:lnTo>
                  <a:lnTo>
                    <a:pt x="73" y="13"/>
                  </a:lnTo>
                  <a:lnTo>
                    <a:pt x="72" y="13"/>
                  </a:lnTo>
                  <a:lnTo>
                    <a:pt x="70" y="12"/>
                  </a:lnTo>
                  <a:lnTo>
                    <a:pt x="69" y="11"/>
                  </a:lnTo>
                  <a:lnTo>
                    <a:pt x="67" y="11"/>
                  </a:lnTo>
                  <a:lnTo>
                    <a:pt x="66" y="12"/>
                  </a:lnTo>
                  <a:lnTo>
                    <a:pt x="64" y="11"/>
                  </a:lnTo>
                  <a:lnTo>
                    <a:pt x="63" y="11"/>
                  </a:lnTo>
                  <a:lnTo>
                    <a:pt x="62" y="11"/>
                  </a:lnTo>
                  <a:lnTo>
                    <a:pt x="63" y="10"/>
                  </a:lnTo>
                  <a:lnTo>
                    <a:pt x="63" y="10"/>
                  </a:lnTo>
                  <a:lnTo>
                    <a:pt x="63" y="9"/>
                  </a:lnTo>
                  <a:lnTo>
                    <a:pt x="62" y="9"/>
                  </a:lnTo>
                  <a:lnTo>
                    <a:pt x="61" y="10"/>
                  </a:lnTo>
                  <a:lnTo>
                    <a:pt x="60" y="10"/>
                  </a:lnTo>
                  <a:lnTo>
                    <a:pt x="60" y="9"/>
                  </a:lnTo>
                  <a:lnTo>
                    <a:pt x="58" y="9"/>
                  </a:lnTo>
                  <a:lnTo>
                    <a:pt x="56" y="9"/>
                  </a:lnTo>
                  <a:lnTo>
                    <a:pt x="56" y="10"/>
                  </a:lnTo>
                  <a:lnTo>
                    <a:pt x="56" y="10"/>
                  </a:lnTo>
                  <a:lnTo>
                    <a:pt x="54" y="10"/>
                  </a:lnTo>
                  <a:lnTo>
                    <a:pt x="53" y="11"/>
                  </a:lnTo>
                  <a:lnTo>
                    <a:pt x="50" y="12"/>
                  </a:lnTo>
                  <a:lnTo>
                    <a:pt x="49" y="12"/>
                  </a:lnTo>
                  <a:lnTo>
                    <a:pt x="48" y="13"/>
                  </a:lnTo>
                  <a:lnTo>
                    <a:pt x="47" y="13"/>
                  </a:lnTo>
                  <a:lnTo>
                    <a:pt x="47" y="14"/>
                  </a:lnTo>
                  <a:lnTo>
                    <a:pt x="47" y="14"/>
                  </a:lnTo>
                  <a:lnTo>
                    <a:pt x="46" y="14"/>
                  </a:lnTo>
                  <a:lnTo>
                    <a:pt x="45" y="15"/>
                  </a:lnTo>
                  <a:lnTo>
                    <a:pt x="45" y="16"/>
                  </a:lnTo>
                  <a:lnTo>
                    <a:pt x="45" y="17"/>
                  </a:lnTo>
                  <a:lnTo>
                    <a:pt x="44" y="17"/>
                  </a:lnTo>
                  <a:lnTo>
                    <a:pt x="44" y="18"/>
                  </a:lnTo>
                  <a:lnTo>
                    <a:pt x="43" y="19"/>
                  </a:lnTo>
                  <a:lnTo>
                    <a:pt x="41" y="19"/>
                  </a:lnTo>
                  <a:lnTo>
                    <a:pt x="39" y="20"/>
                  </a:lnTo>
                  <a:lnTo>
                    <a:pt x="39" y="21"/>
                  </a:lnTo>
                  <a:lnTo>
                    <a:pt x="37" y="21"/>
                  </a:lnTo>
                  <a:lnTo>
                    <a:pt x="36" y="21"/>
                  </a:lnTo>
                  <a:lnTo>
                    <a:pt x="35" y="21"/>
                  </a:lnTo>
                  <a:lnTo>
                    <a:pt x="35" y="22"/>
                  </a:lnTo>
                  <a:lnTo>
                    <a:pt x="36" y="22"/>
                  </a:lnTo>
                  <a:lnTo>
                    <a:pt x="36" y="22"/>
                  </a:lnTo>
                  <a:lnTo>
                    <a:pt x="37" y="23"/>
                  </a:lnTo>
                  <a:lnTo>
                    <a:pt x="37" y="23"/>
                  </a:lnTo>
                  <a:lnTo>
                    <a:pt x="37" y="23"/>
                  </a:lnTo>
                  <a:lnTo>
                    <a:pt x="37" y="23"/>
                  </a:lnTo>
                  <a:lnTo>
                    <a:pt x="35" y="23"/>
                  </a:lnTo>
                  <a:lnTo>
                    <a:pt x="35" y="24"/>
                  </a:lnTo>
                  <a:lnTo>
                    <a:pt x="35" y="25"/>
                  </a:lnTo>
                  <a:lnTo>
                    <a:pt x="36" y="25"/>
                  </a:lnTo>
                  <a:lnTo>
                    <a:pt x="36" y="25"/>
                  </a:lnTo>
                  <a:lnTo>
                    <a:pt x="35" y="27"/>
                  </a:lnTo>
                  <a:lnTo>
                    <a:pt x="36" y="27"/>
                  </a:lnTo>
                  <a:lnTo>
                    <a:pt x="37" y="28"/>
                  </a:lnTo>
                  <a:lnTo>
                    <a:pt x="37" y="29"/>
                  </a:lnTo>
                  <a:lnTo>
                    <a:pt x="38" y="29"/>
                  </a:lnTo>
                  <a:lnTo>
                    <a:pt x="39" y="28"/>
                  </a:lnTo>
                  <a:lnTo>
                    <a:pt x="40" y="27"/>
                  </a:lnTo>
                  <a:lnTo>
                    <a:pt x="41" y="27"/>
                  </a:lnTo>
                  <a:lnTo>
                    <a:pt x="41" y="26"/>
                  </a:lnTo>
                  <a:lnTo>
                    <a:pt x="42" y="27"/>
                  </a:lnTo>
                  <a:lnTo>
                    <a:pt x="42" y="27"/>
                  </a:lnTo>
                  <a:lnTo>
                    <a:pt x="43" y="28"/>
                  </a:lnTo>
                  <a:lnTo>
                    <a:pt x="43" y="29"/>
                  </a:lnTo>
                  <a:lnTo>
                    <a:pt x="45" y="30"/>
                  </a:lnTo>
                  <a:lnTo>
                    <a:pt x="45" y="31"/>
                  </a:lnTo>
                  <a:lnTo>
                    <a:pt x="45" y="32"/>
                  </a:lnTo>
                  <a:lnTo>
                    <a:pt x="45" y="32"/>
                  </a:lnTo>
                  <a:lnTo>
                    <a:pt x="46" y="32"/>
                  </a:lnTo>
                  <a:lnTo>
                    <a:pt x="47" y="32"/>
                  </a:lnTo>
                  <a:lnTo>
                    <a:pt x="48" y="31"/>
                  </a:lnTo>
                  <a:lnTo>
                    <a:pt x="49" y="30"/>
                  </a:lnTo>
                  <a:lnTo>
                    <a:pt x="49" y="29"/>
                  </a:lnTo>
                  <a:lnTo>
                    <a:pt x="50" y="27"/>
                  </a:lnTo>
                  <a:lnTo>
                    <a:pt x="51" y="27"/>
                  </a:lnTo>
                  <a:lnTo>
                    <a:pt x="51" y="27"/>
                  </a:lnTo>
                  <a:lnTo>
                    <a:pt x="51" y="25"/>
                  </a:lnTo>
                  <a:lnTo>
                    <a:pt x="51" y="24"/>
                  </a:lnTo>
                  <a:lnTo>
                    <a:pt x="50" y="23"/>
                  </a:lnTo>
                  <a:lnTo>
                    <a:pt x="49" y="23"/>
                  </a:lnTo>
                  <a:lnTo>
                    <a:pt x="50" y="21"/>
                  </a:lnTo>
                  <a:lnTo>
                    <a:pt x="51" y="21"/>
                  </a:lnTo>
                  <a:lnTo>
                    <a:pt x="52" y="21"/>
                  </a:lnTo>
                  <a:lnTo>
                    <a:pt x="53" y="21"/>
                  </a:lnTo>
                  <a:lnTo>
                    <a:pt x="54" y="19"/>
                  </a:lnTo>
                  <a:lnTo>
                    <a:pt x="54" y="18"/>
                  </a:lnTo>
                  <a:lnTo>
                    <a:pt x="55" y="17"/>
                  </a:lnTo>
                  <a:lnTo>
                    <a:pt x="56" y="17"/>
                  </a:lnTo>
                  <a:lnTo>
                    <a:pt x="57" y="17"/>
                  </a:lnTo>
                  <a:lnTo>
                    <a:pt x="58" y="17"/>
                  </a:lnTo>
                  <a:lnTo>
                    <a:pt x="58" y="17"/>
                  </a:lnTo>
                  <a:lnTo>
                    <a:pt x="58" y="17"/>
                  </a:lnTo>
                  <a:lnTo>
                    <a:pt x="59" y="18"/>
                  </a:lnTo>
                  <a:lnTo>
                    <a:pt x="59" y="19"/>
                  </a:lnTo>
                  <a:lnTo>
                    <a:pt x="58" y="19"/>
                  </a:lnTo>
                  <a:lnTo>
                    <a:pt x="56" y="20"/>
                  </a:lnTo>
                  <a:lnTo>
                    <a:pt x="56" y="20"/>
                  </a:lnTo>
                  <a:lnTo>
                    <a:pt x="54" y="21"/>
                  </a:lnTo>
                  <a:lnTo>
                    <a:pt x="54" y="22"/>
                  </a:lnTo>
                  <a:lnTo>
                    <a:pt x="54" y="23"/>
                  </a:lnTo>
                  <a:lnTo>
                    <a:pt x="54" y="23"/>
                  </a:lnTo>
                  <a:lnTo>
                    <a:pt x="55" y="23"/>
                  </a:lnTo>
                  <a:lnTo>
                    <a:pt x="55" y="24"/>
                  </a:lnTo>
                  <a:lnTo>
                    <a:pt x="56" y="25"/>
                  </a:lnTo>
                  <a:lnTo>
                    <a:pt x="57" y="25"/>
                  </a:lnTo>
                  <a:lnTo>
                    <a:pt x="58" y="25"/>
                  </a:lnTo>
                  <a:lnTo>
                    <a:pt x="58" y="25"/>
                  </a:lnTo>
                  <a:lnTo>
                    <a:pt x="60" y="25"/>
                  </a:lnTo>
                  <a:lnTo>
                    <a:pt x="61" y="25"/>
                  </a:lnTo>
                  <a:lnTo>
                    <a:pt x="62" y="25"/>
                  </a:lnTo>
                  <a:lnTo>
                    <a:pt x="63" y="25"/>
                  </a:lnTo>
                  <a:lnTo>
                    <a:pt x="64" y="25"/>
                  </a:lnTo>
                  <a:lnTo>
                    <a:pt x="64" y="25"/>
                  </a:lnTo>
                  <a:lnTo>
                    <a:pt x="62" y="25"/>
                  </a:lnTo>
                  <a:lnTo>
                    <a:pt x="61" y="26"/>
                  </a:lnTo>
                  <a:lnTo>
                    <a:pt x="60" y="26"/>
                  </a:lnTo>
                  <a:lnTo>
                    <a:pt x="58" y="25"/>
                  </a:lnTo>
                  <a:lnTo>
                    <a:pt x="58" y="26"/>
                  </a:lnTo>
                  <a:lnTo>
                    <a:pt x="57" y="27"/>
                  </a:lnTo>
                  <a:lnTo>
                    <a:pt x="58" y="27"/>
                  </a:lnTo>
                  <a:lnTo>
                    <a:pt x="58" y="28"/>
                  </a:lnTo>
                  <a:lnTo>
                    <a:pt x="59" y="29"/>
                  </a:lnTo>
                  <a:lnTo>
                    <a:pt x="59" y="29"/>
                  </a:lnTo>
                  <a:lnTo>
                    <a:pt x="59" y="30"/>
                  </a:lnTo>
                  <a:lnTo>
                    <a:pt x="58" y="29"/>
                  </a:lnTo>
                  <a:lnTo>
                    <a:pt x="57" y="29"/>
                  </a:lnTo>
                  <a:lnTo>
                    <a:pt x="56" y="28"/>
                  </a:lnTo>
                  <a:lnTo>
                    <a:pt x="55" y="29"/>
                  </a:lnTo>
                  <a:lnTo>
                    <a:pt x="54" y="30"/>
                  </a:lnTo>
                  <a:lnTo>
                    <a:pt x="54" y="30"/>
                  </a:lnTo>
                  <a:lnTo>
                    <a:pt x="54" y="31"/>
                  </a:lnTo>
                  <a:lnTo>
                    <a:pt x="54" y="32"/>
                  </a:lnTo>
                  <a:lnTo>
                    <a:pt x="54" y="32"/>
                  </a:lnTo>
                  <a:lnTo>
                    <a:pt x="54" y="33"/>
                  </a:lnTo>
                  <a:lnTo>
                    <a:pt x="53" y="33"/>
                  </a:lnTo>
                  <a:lnTo>
                    <a:pt x="52" y="33"/>
                  </a:lnTo>
                  <a:lnTo>
                    <a:pt x="52" y="34"/>
                  </a:lnTo>
                  <a:lnTo>
                    <a:pt x="51" y="33"/>
                  </a:lnTo>
                  <a:lnTo>
                    <a:pt x="50" y="34"/>
                  </a:lnTo>
                  <a:lnTo>
                    <a:pt x="49" y="34"/>
                  </a:lnTo>
                  <a:lnTo>
                    <a:pt x="49" y="34"/>
                  </a:lnTo>
                  <a:lnTo>
                    <a:pt x="48" y="34"/>
                  </a:lnTo>
                  <a:lnTo>
                    <a:pt x="47" y="34"/>
                  </a:lnTo>
                  <a:lnTo>
                    <a:pt x="47" y="35"/>
                  </a:lnTo>
                  <a:lnTo>
                    <a:pt x="46" y="34"/>
                  </a:lnTo>
                  <a:lnTo>
                    <a:pt x="45" y="34"/>
                  </a:lnTo>
                  <a:lnTo>
                    <a:pt x="43" y="34"/>
                  </a:lnTo>
                  <a:lnTo>
                    <a:pt x="41" y="34"/>
                  </a:lnTo>
                  <a:lnTo>
                    <a:pt x="41" y="34"/>
                  </a:lnTo>
                  <a:lnTo>
                    <a:pt x="41" y="33"/>
                  </a:lnTo>
                  <a:lnTo>
                    <a:pt x="41" y="32"/>
                  </a:lnTo>
                  <a:lnTo>
                    <a:pt x="41" y="32"/>
                  </a:lnTo>
                  <a:lnTo>
                    <a:pt x="42" y="31"/>
                  </a:lnTo>
                  <a:lnTo>
                    <a:pt x="42" y="30"/>
                  </a:lnTo>
                  <a:lnTo>
                    <a:pt x="42" y="29"/>
                  </a:lnTo>
                  <a:lnTo>
                    <a:pt x="41" y="29"/>
                  </a:lnTo>
                  <a:lnTo>
                    <a:pt x="40" y="29"/>
                  </a:lnTo>
                  <a:lnTo>
                    <a:pt x="39" y="30"/>
                  </a:lnTo>
                  <a:lnTo>
                    <a:pt x="39" y="30"/>
                  </a:lnTo>
                  <a:lnTo>
                    <a:pt x="39" y="30"/>
                  </a:lnTo>
                  <a:lnTo>
                    <a:pt x="40" y="30"/>
                  </a:lnTo>
                  <a:lnTo>
                    <a:pt x="41" y="30"/>
                  </a:lnTo>
                  <a:lnTo>
                    <a:pt x="40" y="31"/>
                  </a:lnTo>
                  <a:lnTo>
                    <a:pt x="39" y="32"/>
                  </a:lnTo>
                  <a:lnTo>
                    <a:pt x="39" y="32"/>
                  </a:lnTo>
                  <a:lnTo>
                    <a:pt x="39" y="34"/>
                  </a:lnTo>
                  <a:lnTo>
                    <a:pt x="39" y="34"/>
                  </a:lnTo>
                  <a:lnTo>
                    <a:pt x="39" y="35"/>
                  </a:lnTo>
                  <a:lnTo>
                    <a:pt x="37" y="35"/>
                  </a:lnTo>
                  <a:lnTo>
                    <a:pt x="37" y="36"/>
                  </a:lnTo>
                  <a:lnTo>
                    <a:pt x="35" y="35"/>
                  </a:lnTo>
                  <a:lnTo>
                    <a:pt x="34" y="36"/>
                  </a:lnTo>
                  <a:lnTo>
                    <a:pt x="33" y="36"/>
                  </a:lnTo>
                  <a:lnTo>
                    <a:pt x="33" y="38"/>
                  </a:lnTo>
                  <a:lnTo>
                    <a:pt x="32" y="38"/>
                  </a:lnTo>
                  <a:lnTo>
                    <a:pt x="31" y="38"/>
                  </a:lnTo>
                  <a:lnTo>
                    <a:pt x="30" y="39"/>
                  </a:lnTo>
                  <a:lnTo>
                    <a:pt x="29" y="41"/>
                  </a:lnTo>
                  <a:lnTo>
                    <a:pt x="28" y="41"/>
                  </a:lnTo>
                  <a:lnTo>
                    <a:pt x="28" y="41"/>
                  </a:lnTo>
                  <a:lnTo>
                    <a:pt x="27" y="41"/>
                  </a:lnTo>
                  <a:lnTo>
                    <a:pt x="26" y="41"/>
                  </a:lnTo>
                  <a:lnTo>
                    <a:pt x="26" y="41"/>
                  </a:lnTo>
                  <a:lnTo>
                    <a:pt x="26" y="42"/>
                  </a:lnTo>
                  <a:lnTo>
                    <a:pt x="24" y="42"/>
                  </a:lnTo>
                  <a:lnTo>
                    <a:pt x="22" y="43"/>
                  </a:lnTo>
                  <a:lnTo>
                    <a:pt x="22" y="44"/>
                  </a:lnTo>
                  <a:lnTo>
                    <a:pt x="21" y="45"/>
                  </a:lnTo>
                  <a:lnTo>
                    <a:pt x="22" y="45"/>
                  </a:lnTo>
                  <a:lnTo>
                    <a:pt x="22" y="45"/>
                  </a:lnTo>
                  <a:lnTo>
                    <a:pt x="24" y="45"/>
                  </a:lnTo>
                  <a:lnTo>
                    <a:pt x="24" y="45"/>
                  </a:lnTo>
                  <a:lnTo>
                    <a:pt x="26" y="45"/>
                  </a:lnTo>
                  <a:lnTo>
                    <a:pt x="26" y="46"/>
                  </a:lnTo>
                  <a:lnTo>
                    <a:pt x="25" y="47"/>
                  </a:lnTo>
                  <a:lnTo>
                    <a:pt x="26" y="48"/>
                  </a:lnTo>
                  <a:lnTo>
                    <a:pt x="26" y="49"/>
                  </a:lnTo>
                  <a:lnTo>
                    <a:pt x="26" y="50"/>
                  </a:lnTo>
                  <a:lnTo>
                    <a:pt x="25" y="51"/>
                  </a:lnTo>
                  <a:lnTo>
                    <a:pt x="24" y="51"/>
                  </a:lnTo>
                  <a:lnTo>
                    <a:pt x="22" y="51"/>
                  </a:lnTo>
                  <a:lnTo>
                    <a:pt x="22" y="51"/>
                  </a:lnTo>
                  <a:lnTo>
                    <a:pt x="19" y="51"/>
                  </a:lnTo>
                  <a:lnTo>
                    <a:pt x="18" y="51"/>
                  </a:lnTo>
                  <a:lnTo>
                    <a:pt x="17" y="51"/>
                  </a:lnTo>
                  <a:lnTo>
                    <a:pt x="15" y="51"/>
                  </a:lnTo>
                  <a:lnTo>
                    <a:pt x="15" y="52"/>
                  </a:lnTo>
                  <a:lnTo>
                    <a:pt x="15" y="54"/>
                  </a:lnTo>
                  <a:lnTo>
                    <a:pt x="15" y="55"/>
                  </a:lnTo>
                  <a:lnTo>
                    <a:pt x="15" y="56"/>
                  </a:lnTo>
                  <a:lnTo>
                    <a:pt x="14" y="56"/>
                  </a:lnTo>
                  <a:lnTo>
                    <a:pt x="14" y="57"/>
                  </a:lnTo>
                  <a:lnTo>
                    <a:pt x="14" y="58"/>
                  </a:lnTo>
                  <a:lnTo>
                    <a:pt x="13" y="58"/>
                  </a:lnTo>
                  <a:lnTo>
                    <a:pt x="13" y="60"/>
                  </a:lnTo>
                  <a:lnTo>
                    <a:pt x="14" y="60"/>
                  </a:lnTo>
                  <a:lnTo>
                    <a:pt x="14" y="60"/>
                  </a:lnTo>
                  <a:lnTo>
                    <a:pt x="14" y="61"/>
                  </a:lnTo>
                  <a:lnTo>
                    <a:pt x="13" y="62"/>
                  </a:lnTo>
                  <a:lnTo>
                    <a:pt x="13" y="62"/>
                  </a:lnTo>
                  <a:lnTo>
                    <a:pt x="14" y="62"/>
                  </a:lnTo>
                  <a:lnTo>
                    <a:pt x="15" y="62"/>
                  </a:lnTo>
                  <a:lnTo>
                    <a:pt x="16" y="62"/>
                  </a:lnTo>
                  <a:lnTo>
                    <a:pt x="17" y="62"/>
                  </a:lnTo>
                  <a:lnTo>
                    <a:pt x="17" y="62"/>
                  </a:lnTo>
                  <a:lnTo>
                    <a:pt x="19" y="63"/>
                  </a:lnTo>
                  <a:lnTo>
                    <a:pt x="19" y="62"/>
                  </a:lnTo>
                  <a:lnTo>
                    <a:pt x="20" y="62"/>
                  </a:lnTo>
                  <a:lnTo>
                    <a:pt x="22" y="62"/>
                  </a:lnTo>
                  <a:lnTo>
                    <a:pt x="24" y="62"/>
                  </a:lnTo>
                  <a:lnTo>
                    <a:pt x="24" y="62"/>
                  </a:lnTo>
                  <a:lnTo>
                    <a:pt x="26" y="60"/>
                  </a:lnTo>
                  <a:lnTo>
                    <a:pt x="27" y="58"/>
                  </a:lnTo>
                  <a:lnTo>
                    <a:pt x="27" y="58"/>
                  </a:lnTo>
                  <a:lnTo>
                    <a:pt x="29" y="56"/>
                  </a:lnTo>
                  <a:lnTo>
                    <a:pt x="30" y="55"/>
                  </a:lnTo>
                  <a:lnTo>
                    <a:pt x="31" y="55"/>
                  </a:lnTo>
                  <a:lnTo>
                    <a:pt x="32" y="54"/>
                  </a:lnTo>
                  <a:lnTo>
                    <a:pt x="32" y="52"/>
                  </a:lnTo>
                  <a:lnTo>
                    <a:pt x="32" y="51"/>
                  </a:lnTo>
                  <a:lnTo>
                    <a:pt x="34" y="51"/>
                  </a:lnTo>
                  <a:lnTo>
                    <a:pt x="34" y="52"/>
                  </a:lnTo>
                  <a:lnTo>
                    <a:pt x="36" y="52"/>
                  </a:lnTo>
                  <a:lnTo>
                    <a:pt x="37" y="52"/>
                  </a:lnTo>
                  <a:lnTo>
                    <a:pt x="38" y="51"/>
                  </a:lnTo>
                  <a:lnTo>
                    <a:pt x="39" y="51"/>
                  </a:lnTo>
                  <a:lnTo>
                    <a:pt x="40" y="51"/>
                  </a:lnTo>
                  <a:lnTo>
                    <a:pt x="41" y="51"/>
                  </a:lnTo>
                  <a:lnTo>
                    <a:pt x="43" y="52"/>
                  </a:lnTo>
                  <a:lnTo>
                    <a:pt x="44" y="54"/>
                  </a:lnTo>
                  <a:lnTo>
                    <a:pt x="45" y="54"/>
                  </a:lnTo>
                  <a:lnTo>
                    <a:pt x="45" y="56"/>
                  </a:lnTo>
                  <a:lnTo>
                    <a:pt x="46" y="56"/>
                  </a:lnTo>
                  <a:lnTo>
                    <a:pt x="47" y="56"/>
                  </a:lnTo>
                  <a:lnTo>
                    <a:pt x="48" y="57"/>
                  </a:lnTo>
                  <a:lnTo>
                    <a:pt x="48" y="58"/>
                  </a:lnTo>
                  <a:lnTo>
                    <a:pt x="48" y="59"/>
                  </a:lnTo>
                  <a:lnTo>
                    <a:pt x="49" y="60"/>
                  </a:lnTo>
                  <a:lnTo>
                    <a:pt x="49" y="60"/>
                  </a:lnTo>
                  <a:lnTo>
                    <a:pt x="49" y="60"/>
                  </a:lnTo>
                  <a:lnTo>
                    <a:pt x="50" y="60"/>
                  </a:lnTo>
                  <a:lnTo>
                    <a:pt x="50" y="60"/>
                  </a:lnTo>
                  <a:lnTo>
                    <a:pt x="51" y="59"/>
                  </a:lnTo>
                  <a:lnTo>
                    <a:pt x="50" y="58"/>
                  </a:lnTo>
                  <a:lnTo>
                    <a:pt x="50" y="57"/>
                  </a:lnTo>
                  <a:lnTo>
                    <a:pt x="50" y="57"/>
                  </a:lnTo>
                  <a:lnTo>
                    <a:pt x="51" y="57"/>
                  </a:lnTo>
                  <a:lnTo>
                    <a:pt x="51" y="58"/>
                  </a:lnTo>
                  <a:lnTo>
                    <a:pt x="52" y="58"/>
                  </a:lnTo>
                  <a:lnTo>
                    <a:pt x="53" y="58"/>
                  </a:lnTo>
                  <a:lnTo>
                    <a:pt x="52" y="56"/>
                  </a:lnTo>
                  <a:lnTo>
                    <a:pt x="51" y="56"/>
                  </a:lnTo>
                  <a:lnTo>
                    <a:pt x="51" y="56"/>
                  </a:lnTo>
                  <a:lnTo>
                    <a:pt x="49" y="56"/>
                  </a:lnTo>
                  <a:lnTo>
                    <a:pt x="49" y="55"/>
                  </a:lnTo>
                  <a:lnTo>
                    <a:pt x="49" y="54"/>
                  </a:lnTo>
                  <a:lnTo>
                    <a:pt x="49" y="54"/>
                  </a:lnTo>
                  <a:lnTo>
                    <a:pt x="48" y="54"/>
                  </a:lnTo>
                  <a:lnTo>
                    <a:pt x="47" y="53"/>
                  </a:lnTo>
                  <a:lnTo>
                    <a:pt x="47" y="51"/>
                  </a:lnTo>
                  <a:lnTo>
                    <a:pt x="47" y="51"/>
                  </a:lnTo>
                  <a:lnTo>
                    <a:pt x="46" y="51"/>
                  </a:lnTo>
                  <a:lnTo>
                    <a:pt x="45" y="50"/>
                  </a:lnTo>
                  <a:lnTo>
                    <a:pt x="45" y="49"/>
                  </a:lnTo>
                  <a:lnTo>
                    <a:pt x="45" y="49"/>
                  </a:lnTo>
                  <a:lnTo>
                    <a:pt x="45" y="48"/>
                  </a:lnTo>
                  <a:lnTo>
                    <a:pt x="45" y="48"/>
                  </a:lnTo>
                  <a:lnTo>
                    <a:pt x="45" y="48"/>
                  </a:lnTo>
                  <a:lnTo>
                    <a:pt x="46" y="49"/>
                  </a:lnTo>
                  <a:lnTo>
                    <a:pt x="47" y="49"/>
                  </a:lnTo>
                  <a:lnTo>
                    <a:pt x="47" y="49"/>
                  </a:lnTo>
                  <a:lnTo>
                    <a:pt x="48" y="50"/>
                  </a:lnTo>
                  <a:lnTo>
                    <a:pt x="49" y="51"/>
                  </a:lnTo>
                  <a:lnTo>
                    <a:pt x="49" y="51"/>
                  </a:lnTo>
                  <a:lnTo>
                    <a:pt x="50" y="52"/>
                  </a:lnTo>
                  <a:lnTo>
                    <a:pt x="51" y="52"/>
                  </a:lnTo>
                  <a:lnTo>
                    <a:pt x="51" y="53"/>
                  </a:lnTo>
                  <a:lnTo>
                    <a:pt x="53" y="53"/>
                  </a:lnTo>
                  <a:lnTo>
                    <a:pt x="54" y="54"/>
                  </a:lnTo>
                  <a:lnTo>
                    <a:pt x="54" y="54"/>
                  </a:lnTo>
                  <a:lnTo>
                    <a:pt x="54" y="55"/>
                  </a:lnTo>
                  <a:lnTo>
                    <a:pt x="54" y="57"/>
                  </a:lnTo>
                  <a:lnTo>
                    <a:pt x="54" y="59"/>
                  </a:lnTo>
                  <a:lnTo>
                    <a:pt x="55" y="60"/>
                  </a:lnTo>
                  <a:lnTo>
                    <a:pt x="56" y="60"/>
                  </a:lnTo>
                  <a:lnTo>
                    <a:pt x="56" y="61"/>
                  </a:lnTo>
                  <a:lnTo>
                    <a:pt x="58" y="62"/>
                  </a:lnTo>
                  <a:lnTo>
                    <a:pt x="58" y="62"/>
                  </a:lnTo>
                  <a:lnTo>
                    <a:pt x="57" y="62"/>
                  </a:lnTo>
                  <a:lnTo>
                    <a:pt x="56" y="62"/>
                  </a:lnTo>
                  <a:lnTo>
                    <a:pt x="56" y="63"/>
                  </a:lnTo>
                  <a:lnTo>
                    <a:pt x="56" y="63"/>
                  </a:lnTo>
                  <a:lnTo>
                    <a:pt x="57" y="64"/>
                  </a:lnTo>
                  <a:lnTo>
                    <a:pt x="58" y="64"/>
                  </a:lnTo>
                  <a:lnTo>
                    <a:pt x="59" y="64"/>
                  </a:lnTo>
                  <a:lnTo>
                    <a:pt x="59" y="63"/>
                  </a:lnTo>
                  <a:lnTo>
                    <a:pt x="59" y="62"/>
                  </a:lnTo>
                  <a:lnTo>
                    <a:pt x="60" y="62"/>
                  </a:lnTo>
                  <a:lnTo>
                    <a:pt x="60" y="62"/>
                  </a:lnTo>
                  <a:lnTo>
                    <a:pt x="60" y="62"/>
                  </a:lnTo>
                  <a:lnTo>
                    <a:pt x="60" y="61"/>
                  </a:lnTo>
                  <a:lnTo>
                    <a:pt x="60" y="60"/>
                  </a:lnTo>
                  <a:lnTo>
                    <a:pt x="60" y="61"/>
                  </a:lnTo>
                  <a:lnTo>
                    <a:pt x="59" y="61"/>
                  </a:lnTo>
                  <a:lnTo>
                    <a:pt x="59" y="60"/>
                  </a:lnTo>
                  <a:lnTo>
                    <a:pt x="60" y="60"/>
                  </a:lnTo>
                  <a:lnTo>
                    <a:pt x="59" y="58"/>
                  </a:lnTo>
                  <a:lnTo>
                    <a:pt x="59" y="57"/>
                  </a:lnTo>
                  <a:lnTo>
                    <a:pt x="59" y="56"/>
                  </a:lnTo>
                  <a:lnTo>
                    <a:pt x="60" y="57"/>
                  </a:lnTo>
                  <a:lnTo>
                    <a:pt x="60" y="58"/>
                  </a:lnTo>
                  <a:lnTo>
                    <a:pt x="60" y="58"/>
                  </a:lnTo>
                  <a:lnTo>
                    <a:pt x="61" y="58"/>
                  </a:lnTo>
                  <a:lnTo>
                    <a:pt x="61" y="56"/>
                  </a:lnTo>
                  <a:lnTo>
                    <a:pt x="62" y="56"/>
                  </a:lnTo>
                  <a:lnTo>
                    <a:pt x="62" y="57"/>
                  </a:lnTo>
                  <a:lnTo>
                    <a:pt x="64" y="57"/>
                  </a:lnTo>
                  <a:lnTo>
                    <a:pt x="66" y="56"/>
                  </a:lnTo>
                  <a:lnTo>
                    <a:pt x="66" y="55"/>
                  </a:lnTo>
                  <a:lnTo>
                    <a:pt x="65" y="54"/>
                  </a:lnTo>
                  <a:lnTo>
                    <a:pt x="64" y="54"/>
                  </a:lnTo>
                  <a:lnTo>
                    <a:pt x="64" y="53"/>
                  </a:lnTo>
                  <a:lnTo>
                    <a:pt x="65" y="51"/>
                  </a:lnTo>
                  <a:lnTo>
                    <a:pt x="65" y="51"/>
                  </a:lnTo>
                  <a:lnTo>
                    <a:pt x="66" y="50"/>
                  </a:lnTo>
                  <a:lnTo>
                    <a:pt x="66" y="49"/>
                  </a:lnTo>
                  <a:lnTo>
                    <a:pt x="67" y="49"/>
                  </a:lnTo>
                  <a:lnTo>
                    <a:pt x="68" y="48"/>
                  </a:lnTo>
                  <a:lnTo>
                    <a:pt x="69" y="47"/>
                  </a:lnTo>
                  <a:lnTo>
                    <a:pt x="70" y="47"/>
                  </a:lnTo>
                  <a:lnTo>
                    <a:pt x="71" y="48"/>
                  </a:lnTo>
                  <a:lnTo>
                    <a:pt x="71" y="48"/>
                  </a:lnTo>
                  <a:lnTo>
                    <a:pt x="71" y="49"/>
                  </a:lnTo>
                  <a:lnTo>
                    <a:pt x="71" y="51"/>
                  </a:lnTo>
                  <a:lnTo>
                    <a:pt x="72" y="51"/>
                  </a:lnTo>
                  <a:lnTo>
                    <a:pt x="73" y="50"/>
                  </a:lnTo>
                  <a:lnTo>
                    <a:pt x="74" y="50"/>
                  </a:lnTo>
                  <a:lnTo>
                    <a:pt x="75" y="49"/>
                  </a:lnTo>
                  <a:lnTo>
                    <a:pt x="74" y="49"/>
                  </a:lnTo>
                  <a:lnTo>
                    <a:pt x="73" y="48"/>
                  </a:lnTo>
                  <a:lnTo>
                    <a:pt x="73" y="47"/>
                  </a:lnTo>
                  <a:lnTo>
                    <a:pt x="74" y="47"/>
                  </a:lnTo>
                  <a:lnTo>
                    <a:pt x="75" y="47"/>
                  </a:lnTo>
                  <a:lnTo>
                    <a:pt x="76" y="47"/>
                  </a:lnTo>
                  <a:lnTo>
                    <a:pt x="77" y="46"/>
                  </a:lnTo>
                  <a:lnTo>
                    <a:pt x="77" y="46"/>
                  </a:lnTo>
                  <a:lnTo>
                    <a:pt x="78" y="46"/>
                  </a:lnTo>
                  <a:lnTo>
                    <a:pt x="78" y="47"/>
                  </a:lnTo>
                  <a:lnTo>
                    <a:pt x="77" y="47"/>
                  </a:lnTo>
                  <a:lnTo>
                    <a:pt x="77" y="47"/>
                  </a:lnTo>
                  <a:lnTo>
                    <a:pt x="76" y="48"/>
                  </a:lnTo>
                  <a:lnTo>
                    <a:pt x="76" y="49"/>
                  </a:lnTo>
                  <a:lnTo>
                    <a:pt x="75" y="49"/>
                  </a:lnTo>
                  <a:lnTo>
                    <a:pt x="75" y="49"/>
                  </a:lnTo>
                  <a:lnTo>
                    <a:pt x="76" y="49"/>
                  </a:lnTo>
                  <a:lnTo>
                    <a:pt x="79" y="51"/>
                  </a:lnTo>
                  <a:lnTo>
                    <a:pt x="80" y="51"/>
                  </a:lnTo>
                  <a:lnTo>
                    <a:pt x="81" y="52"/>
                  </a:lnTo>
                  <a:lnTo>
                    <a:pt x="82" y="54"/>
                  </a:lnTo>
                  <a:lnTo>
                    <a:pt x="81" y="55"/>
                  </a:lnTo>
                  <a:lnTo>
                    <a:pt x="81" y="55"/>
                  </a:lnTo>
                  <a:lnTo>
                    <a:pt x="80" y="56"/>
                  </a:lnTo>
                  <a:lnTo>
                    <a:pt x="79" y="55"/>
                  </a:lnTo>
                  <a:lnTo>
                    <a:pt x="77" y="54"/>
                  </a:lnTo>
                  <a:lnTo>
                    <a:pt x="77" y="54"/>
                  </a:lnTo>
                  <a:lnTo>
                    <a:pt x="75" y="54"/>
                  </a:lnTo>
                  <a:lnTo>
                    <a:pt x="73" y="55"/>
                  </a:lnTo>
                  <a:lnTo>
                    <a:pt x="72" y="55"/>
                  </a:lnTo>
                  <a:lnTo>
                    <a:pt x="70" y="55"/>
                  </a:lnTo>
                  <a:lnTo>
                    <a:pt x="68" y="56"/>
                  </a:lnTo>
                  <a:lnTo>
                    <a:pt x="65" y="57"/>
                  </a:lnTo>
                  <a:lnTo>
                    <a:pt x="63" y="58"/>
                  </a:lnTo>
                  <a:lnTo>
                    <a:pt x="62" y="59"/>
                  </a:lnTo>
                  <a:lnTo>
                    <a:pt x="63" y="60"/>
                  </a:lnTo>
                  <a:lnTo>
                    <a:pt x="63" y="60"/>
                  </a:lnTo>
                  <a:lnTo>
                    <a:pt x="62" y="61"/>
                  </a:lnTo>
                  <a:lnTo>
                    <a:pt x="62" y="62"/>
                  </a:lnTo>
                  <a:lnTo>
                    <a:pt x="62" y="62"/>
                  </a:lnTo>
                  <a:lnTo>
                    <a:pt x="64" y="63"/>
                  </a:lnTo>
                  <a:lnTo>
                    <a:pt x="64" y="64"/>
                  </a:lnTo>
                  <a:lnTo>
                    <a:pt x="65" y="64"/>
                  </a:lnTo>
                  <a:lnTo>
                    <a:pt x="66" y="64"/>
                  </a:lnTo>
                  <a:lnTo>
                    <a:pt x="67" y="65"/>
                  </a:lnTo>
                  <a:lnTo>
                    <a:pt x="68" y="65"/>
                  </a:lnTo>
                  <a:lnTo>
                    <a:pt x="69" y="65"/>
                  </a:lnTo>
                  <a:lnTo>
                    <a:pt x="70" y="64"/>
                  </a:lnTo>
                  <a:lnTo>
                    <a:pt x="71" y="63"/>
                  </a:lnTo>
                  <a:lnTo>
                    <a:pt x="72" y="64"/>
                  </a:lnTo>
                  <a:lnTo>
                    <a:pt x="73" y="63"/>
                  </a:lnTo>
                  <a:lnTo>
                    <a:pt x="75" y="62"/>
                  </a:lnTo>
                  <a:lnTo>
                    <a:pt x="75" y="62"/>
                  </a:lnTo>
                  <a:lnTo>
                    <a:pt x="77" y="62"/>
                  </a:lnTo>
                  <a:lnTo>
                    <a:pt x="77" y="63"/>
                  </a:lnTo>
                  <a:lnTo>
                    <a:pt x="77" y="63"/>
                  </a:lnTo>
                  <a:lnTo>
                    <a:pt x="76" y="65"/>
                  </a:lnTo>
                  <a:lnTo>
                    <a:pt x="76" y="65"/>
                  </a:lnTo>
                  <a:lnTo>
                    <a:pt x="76" y="67"/>
                  </a:lnTo>
                  <a:lnTo>
                    <a:pt x="76" y="69"/>
                  </a:lnTo>
                  <a:lnTo>
                    <a:pt x="75" y="69"/>
                  </a:lnTo>
                  <a:lnTo>
                    <a:pt x="74" y="71"/>
                  </a:lnTo>
                  <a:lnTo>
                    <a:pt x="73" y="71"/>
                  </a:lnTo>
                  <a:lnTo>
                    <a:pt x="72" y="72"/>
                  </a:lnTo>
                  <a:lnTo>
                    <a:pt x="71" y="71"/>
                  </a:lnTo>
                  <a:lnTo>
                    <a:pt x="68" y="71"/>
                  </a:lnTo>
                  <a:lnTo>
                    <a:pt x="65" y="71"/>
                  </a:lnTo>
                  <a:lnTo>
                    <a:pt x="64" y="71"/>
                  </a:lnTo>
                  <a:lnTo>
                    <a:pt x="63" y="70"/>
                  </a:lnTo>
                  <a:lnTo>
                    <a:pt x="62" y="71"/>
                  </a:lnTo>
                  <a:lnTo>
                    <a:pt x="62" y="71"/>
                  </a:lnTo>
                  <a:lnTo>
                    <a:pt x="62" y="71"/>
                  </a:lnTo>
                  <a:lnTo>
                    <a:pt x="62" y="71"/>
                  </a:lnTo>
                  <a:lnTo>
                    <a:pt x="61" y="70"/>
                  </a:lnTo>
                  <a:lnTo>
                    <a:pt x="60" y="70"/>
                  </a:lnTo>
                  <a:lnTo>
                    <a:pt x="58" y="70"/>
                  </a:lnTo>
                  <a:lnTo>
                    <a:pt x="58" y="70"/>
                  </a:lnTo>
                  <a:lnTo>
                    <a:pt x="56" y="70"/>
                  </a:lnTo>
                  <a:lnTo>
                    <a:pt x="55" y="70"/>
                  </a:lnTo>
                  <a:lnTo>
                    <a:pt x="54" y="71"/>
                  </a:lnTo>
                  <a:lnTo>
                    <a:pt x="53" y="72"/>
                  </a:lnTo>
                  <a:lnTo>
                    <a:pt x="50" y="72"/>
                  </a:lnTo>
                  <a:lnTo>
                    <a:pt x="48" y="71"/>
                  </a:lnTo>
                  <a:lnTo>
                    <a:pt x="47" y="71"/>
                  </a:lnTo>
                  <a:lnTo>
                    <a:pt x="47" y="69"/>
                  </a:lnTo>
                  <a:lnTo>
                    <a:pt x="45" y="69"/>
                  </a:lnTo>
                  <a:lnTo>
                    <a:pt x="44" y="69"/>
                  </a:lnTo>
                  <a:lnTo>
                    <a:pt x="43" y="69"/>
                  </a:lnTo>
                  <a:lnTo>
                    <a:pt x="42" y="68"/>
                  </a:lnTo>
                  <a:lnTo>
                    <a:pt x="41" y="67"/>
                  </a:lnTo>
                  <a:lnTo>
                    <a:pt x="41" y="67"/>
                  </a:lnTo>
                  <a:lnTo>
                    <a:pt x="42" y="66"/>
                  </a:lnTo>
                  <a:lnTo>
                    <a:pt x="42" y="65"/>
                  </a:lnTo>
                  <a:lnTo>
                    <a:pt x="42" y="64"/>
                  </a:lnTo>
                  <a:lnTo>
                    <a:pt x="42" y="63"/>
                  </a:lnTo>
                  <a:lnTo>
                    <a:pt x="41" y="62"/>
                  </a:lnTo>
                  <a:lnTo>
                    <a:pt x="40" y="62"/>
                  </a:lnTo>
                  <a:lnTo>
                    <a:pt x="38" y="62"/>
                  </a:lnTo>
                  <a:lnTo>
                    <a:pt x="37" y="62"/>
                  </a:lnTo>
                  <a:lnTo>
                    <a:pt x="36" y="62"/>
                  </a:lnTo>
                  <a:lnTo>
                    <a:pt x="34" y="62"/>
                  </a:lnTo>
                  <a:lnTo>
                    <a:pt x="34" y="62"/>
                  </a:lnTo>
                  <a:lnTo>
                    <a:pt x="32" y="62"/>
                  </a:lnTo>
                  <a:lnTo>
                    <a:pt x="31" y="62"/>
                  </a:lnTo>
                  <a:lnTo>
                    <a:pt x="30" y="62"/>
                  </a:lnTo>
                  <a:lnTo>
                    <a:pt x="28" y="63"/>
                  </a:lnTo>
                  <a:lnTo>
                    <a:pt x="27" y="64"/>
                  </a:lnTo>
                  <a:lnTo>
                    <a:pt x="25" y="65"/>
                  </a:lnTo>
                  <a:lnTo>
                    <a:pt x="24" y="65"/>
                  </a:lnTo>
                  <a:lnTo>
                    <a:pt x="22" y="65"/>
                  </a:lnTo>
                  <a:lnTo>
                    <a:pt x="22" y="65"/>
                  </a:lnTo>
                  <a:lnTo>
                    <a:pt x="21" y="65"/>
                  </a:lnTo>
                  <a:lnTo>
                    <a:pt x="20" y="65"/>
                  </a:lnTo>
                  <a:lnTo>
                    <a:pt x="20" y="65"/>
                  </a:lnTo>
                  <a:lnTo>
                    <a:pt x="19" y="64"/>
                  </a:lnTo>
                  <a:lnTo>
                    <a:pt x="18" y="64"/>
                  </a:lnTo>
                  <a:lnTo>
                    <a:pt x="17" y="65"/>
                  </a:lnTo>
                  <a:lnTo>
                    <a:pt x="17" y="66"/>
                  </a:lnTo>
                  <a:lnTo>
                    <a:pt x="17" y="67"/>
                  </a:lnTo>
                  <a:lnTo>
                    <a:pt x="16" y="67"/>
                  </a:lnTo>
                  <a:lnTo>
                    <a:pt x="14" y="69"/>
                  </a:lnTo>
                  <a:lnTo>
                    <a:pt x="13" y="71"/>
                  </a:lnTo>
                  <a:lnTo>
                    <a:pt x="12" y="71"/>
                  </a:lnTo>
                  <a:lnTo>
                    <a:pt x="12" y="73"/>
                  </a:lnTo>
                  <a:lnTo>
                    <a:pt x="11" y="74"/>
                  </a:lnTo>
                  <a:lnTo>
                    <a:pt x="10" y="75"/>
                  </a:lnTo>
                  <a:lnTo>
                    <a:pt x="9" y="76"/>
                  </a:lnTo>
                  <a:lnTo>
                    <a:pt x="7" y="78"/>
                  </a:lnTo>
                  <a:lnTo>
                    <a:pt x="4" y="80"/>
                  </a:lnTo>
                  <a:lnTo>
                    <a:pt x="3" y="83"/>
                  </a:lnTo>
                  <a:lnTo>
                    <a:pt x="3" y="84"/>
                  </a:lnTo>
                  <a:lnTo>
                    <a:pt x="2" y="86"/>
                  </a:lnTo>
                  <a:lnTo>
                    <a:pt x="2" y="86"/>
                  </a:lnTo>
                  <a:lnTo>
                    <a:pt x="2" y="87"/>
                  </a:lnTo>
                  <a:lnTo>
                    <a:pt x="2" y="87"/>
                  </a:lnTo>
                  <a:lnTo>
                    <a:pt x="2" y="89"/>
                  </a:lnTo>
                  <a:lnTo>
                    <a:pt x="2" y="89"/>
                  </a:lnTo>
                  <a:lnTo>
                    <a:pt x="2" y="91"/>
                  </a:lnTo>
                  <a:lnTo>
                    <a:pt x="3" y="91"/>
                  </a:lnTo>
                  <a:lnTo>
                    <a:pt x="3" y="92"/>
                  </a:lnTo>
                  <a:lnTo>
                    <a:pt x="2" y="93"/>
                  </a:lnTo>
                  <a:lnTo>
                    <a:pt x="2" y="94"/>
                  </a:lnTo>
                  <a:lnTo>
                    <a:pt x="2" y="95"/>
                  </a:lnTo>
                  <a:lnTo>
                    <a:pt x="1" y="95"/>
                  </a:lnTo>
                  <a:lnTo>
                    <a:pt x="0" y="96"/>
                  </a:lnTo>
                  <a:lnTo>
                    <a:pt x="0" y="97"/>
                  </a:lnTo>
                  <a:lnTo>
                    <a:pt x="1" y="97"/>
                  </a:lnTo>
                  <a:lnTo>
                    <a:pt x="2" y="97"/>
                  </a:lnTo>
                  <a:lnTo>
                    <a:pt x="2" y="97"/>
                  </a:lnTo>
                  <a:lnTo>
                    <a:pt x="2" y="99"/>
                  </a:lnTo>
                  <a:lnTo>
                    <a:pt x="2" y="99"/>
                  </a:lnTo>
                  <a:lnTo>
                    <a:pt x="3" y="100"/>
                  </a:lnTo>
                  <a:lnTo>
                    <a:pt x="3" y="101"/>
                  </a:lnTo>
                  <a:lnTo>
                    <a:pt x="3" y="102"/>
                  </a:lnTo>
                  <a:lnTo>
                    <a:pt x="3" y="102"/>
                  </a:lnTo>
                  <a:lnTo>
                    <a:pt x="4" y="104"/>
                  </a:lnTo>
                  <a:lnTo>
                    <a:pt x="5" y="104"/>
                  </a:lnTo>
                  <a:lnTo>
                    <a:pt x="6" y="105"/>
                  </a:lnTo>
                  <a:lnTo>
                    <a:pt x="6" y="106"/>
                  </a:lnTo>
                  <a:lnTo>
                    <a:pt x="7" y="106"/>
                  </a:lnTo>
                  <a:lnTo>
                    <a:pt x="8" y="107"/>
                  </a:lnTo>
                  <a:lnTo>
                    <a:pt x="9" y="108"/>
                  </a:lnTo>
                  <a:lnTo>
                    <a:pt x="10" y="108"/>
                  </a:lnTo>
                  <a:lnTo>
                    <a:pt x="11" y="110"/>
                  </a:lnTo>
                  <a:lnTo>
                    <a:pt x="12" y="110"/>
                  </a:lnTo>
                  <a:lnTo>
                    <a:pt x="13" y="111"/>
                  </a:lnTo>
                  <a:lnTo>
                    <a:pt x="15" y="111"/>
                  </a:lnTo>
                  <a:lnTo>
                    <a:pt x="17" y="111"/>
                  </a:lnTo>
                  <a:lnTo>
                    <a:pt x="17" y="110"/>
                  </a:lnTo>
                  <a:lnTo>
                    <a:pt x="17" y="110"/>
                  </a:lnTo>
                  <a:lnTo>
                    <a:pt x="17" y="109"/>
                  </a:lnTo>
                  <a:lnTo>
                    <a:pt x="17" y="109"/>
                  </a:lnTo>
                  <a:lnTo>
                    <a:pt x="19" y="110"/>
                  </a:lnTo>
                  <a:lnTo>
                    <a:pt x="19" y="110"/>
                  </a:lnTo>
                  <a:lnTo>
                    <a:pt x="19" y="110"/>
                  </a:lnTo>
                  <a:lnTo>
                    <a:pt x="23" y="111"/>
                  </a:lnTo>
                  <a:lnTo>
                    <a:pt x="26" y="110"/>
                  </a:lnTo>
                  <a:lnTo>
                    <a:pt x="28" y="110"/>
                  </a:lnTo>
                  <a:lnTo>
                    <a:pt x="30" y="110"/>
                  </a:lnTo>
                  <a:lnTo>
                    <a:pt x="32" y="110"/>
                  </a:lnTo>
                  <a:lnTo>
                    <a:pt x="34" y="110"/>
                  </a:lnTo>
                  <a:lnTo>
                    <a:pt x="34" y="111"/>
                  </a:lnTo>
                  <a:lnTo>
                    <a:pt x="34" y="111"/>
                  </a:lnTo>
                  <a:lnTo>
                    <a:pt x="37" y="112"/>
                  </a:lnTo>
                  <a:lnTo>
                    <a:pt x="38" y="112"/>
                  </a:lnTo>
                  <a:lnTo>
                    <a:pt x="38" y="112"/>
                  </a:lnTo>
                  <a:lnTo>
                    <a:pt x="39" y="113"/>
                  </a:lnTo>
                  <a:lnTo>
                    <a:pt x="39" y="113"/>
                  </a:lnTo>
                  <a:lnTo>
                    <a:pt x="40" y="113"/>
                  </a:lnTo>
                  <a:lnTo>
                    <a:pt x="40" y="114"/>
                  </a:lnTo>
                  <a:lnTo>
                    <a:pt x="39" y="115"/>
                  </a:lnTo>
                  <a:lnTo>
                    <a:pt x="39" y="116"/>
                  </a:lnTo>
                  <a:lnTo>
                    <a:pt x="39" y="117"/>
                  </a:lnTo>
                  <a:lnTo>
                    <a:pt x="39" y="119"/>
                  </a:lnTo>
                  <a:lnTo>
                    <a:pt x="39" y="120"/>
                  </a:lnTo>
                  <a:lnTo>
                    <a:pt x="39" y="121"/>
                  </a:lnTo>
                  <a:lnTo>
                    <a:pt x="40" y="123"/>
                  </a:lnTo>
                  <a:lnTo>
                    <a:pt x="41" y="123"/>
                  </a:lnTo>
                  <a:lnTo>
                    <a:pt x="43" y="124"/>
                  </a:lnTo>
                  <a:lnTo>
                    <a:pt x="43" y="124"/>
                  </a:lnTo>
                  <a:lnTo>
                    <a:pt x="43" y="126"/>
                  </a:lnTo>
                  <a:lnTo>
                    <a:pt x="44" y="126"/>
                  </a:lnTo>
                  <a:lnTo>
                    <a:pt x="44" y="128"/>
                  </a:lnTo>
                  <a:lnTo>
                    <a:pt x="44" y="128"/>
                  </a:lnTo>
                  <a:lnTo>
                    <a:pt x="45" y="129"/>
                  </a:lnTo>
                  <a:lnTo>
                    <a:pt x="45" y="130"/>
                  </a:lnTo>
                  <a:lnTo>
                    <a:pt x="45" y="130"/>
                  </a:lnTo>
                  <a:lnTo>
                    <a:pt x="45" y="130"/>
                  </a:lnTo>
                  <a:lnTo>
                    <a:pt x="45" y="131"/>
                  </a:lnTo>
                  <a:lnTo>
                    <a:pt x="45" y="132"/>
                  </a:lnTo>
                  <a:lnTo>
                    <a:pt x="45" y="134"/>
                  </a:lnTo>
                  <a:lnTo>
                    <a:pt x="45" y="134"/>
                  </a:lnTo>
                  <a:lnTo>
                    <a:pt x="45" y="136"/>
                  </a:lnTo>
                  <a:lnTo>
                    <a:pt x="45" y="136"/>
                  </a:lnTo>
                  <a:lnTo>
                    <a:pt x="44" y="137"/>
                  </a:lnTo>
                  <a:lnTo>
                    <a:pt x="43" y="138"/>
                  </a:lnTo>
                  <a:lnTo>
                    <a:pt x="43" y="139"/>
                  </a:lnTo>
                  <a:lnTo>
                    <a:pt x="43" y="139"/>
                  </a:lnTo>
                  <a:lnTo>
                    <a:pt x="43" y="141"/>
                  </a:lnTo>
                  <a:lnTo>
                    <a:pt x="43" y="141"/>
                  </a:lnTo>
                  <a:lnTo>
                    <a:pt x="43" y="142"/>
                  </a:lnTo>
                  <a:lnTo>
                    <a:pt x="43" y="143"/>
                  </a:lnTo>
                  <a:lnTo>
                    <a:pt x="42" y="144"/>
                  </a:lnTo>
                  <a:lnTo>
                    <a:pt x="42" y="145"/>
                  </a:lnTo>
                  <a:lnTo>
                    <a:pt x="43" y="146"/>
                  </a:lnTo>
                  <a:lnTo>
                    <a:pt x="44" y="148"/>
                  </a:lnTo>
                  <a:lnTo>
                    <a:pt x="44" y="148"/>
                  </a:lnTo>
                  <a:lnTo>
                    <a:pt x="45" y="149"/>
                  </a:lnTo>
                  <a:lnTo>
                    <a:pt x="45" y="150"/>
                  </a:lnTo>
                  <a:lnTo>
                    <a:pt x="46" y="151"/>
                  </a:lnTo>
                  <a:lnTo>
                    <a:pt x="46" y="152"/>
                  </a:lnTo>
                  <a:lnTo>
                    <a:pt x="46" y="153"/>
                  </a:lnTo>
                  <a:lnTo>
                    <a:pt x="46" y="154"/>
                  </a:lnTo>
                  <a:lnTo>
                    <a:pt x="47" y="155"/>
                  </a:lnTo>
                  <a:lnTo>
                    <a:pt x="47" y="156"/>
                  </a:lnTo>
                  <a:lnTo>
                    <a:pt x="47" y="157"/>
                  </a:lnTo>
                  <a:lnTo>
                    <a:pt x="47" y="158"/>
                  </a:lnTo>
                  <a:lnTo>
                    <a:pt x="47" y="159"/>
                  </a:lnTo>
                  <a:lnTo>
                    <a:pt x="48" y="161"/>
                  </a:lnTo>
                  <a:lnTo>
                    <a:pt x="49" y="162"/>
                  </a:lnTo>
                  <a:lnTo>
                    <a:pt x="49" y="163"/>
                  </a:lnTo>
                  <a:lnTo>
                    <a:pt x="49" y="165"/>
                  </a:lnTo>
                  <a:lnTo>
                    <a:pt x="51" y="165"/>
                  </a:lnTo>
                  <a:lnTo>
                    <a:pt x="51" y="167"/>
                  </a:lnTo>
                  <a:lnTo>
                    <a:pt x="50" y="167"/>
                  </a:lnTo>
                  <a:lnTo>
                    <a:pt x="50" y="169"/>
                  </a:lnTo>
                  <a:lnTo>
                    <a:pt x="51" y="169"/>
                  </a:lnTo>
                  <a:lnTo>
                    <a:pt x="52" y="169"/>
                  </a:lnTo>
                  <a:lnTo>
                    <a:pt x="53" y="170"/>
                  </a:lnTo>
                  <a:lnTo>
                    <a:pt x="54" y="171"/>
                  </a:lnTo>
                  <a:lnTo>
                    <a:pt x="56" y="170"/>
                  </a:lnTo>
                  <a:lnTo>
                    <a:pt x="58" y="169"/>
                  </a:lnTo>
                  <a:lnTo>
                    <a:pt x="58" y="169"/>
                  </a:lnTo>
                  <a:lnTo>
                    <a:pt x="60" y="169"/>
                  </a:lnTo>
                  <a:lnTo>
                    <a:pt x="61" y="169"/>
                  </a:lnTo>
                  <a:lnTo>
                    <a:pt x="62" y="169"/>
                  </a:lnTo>
                  <a:lnTo>
                    <a:pt x="62" y="169"/>
                  </a:lnTo>
                  <a:lnTo>
                    <a:pt x="63" y="169"/>
                  </a:lnTo>
                  <a:lnTo>
                    <a:pt x="64" y="169"/>
                  </a:lnTo>
                  <a:lnTo>
                    <a:pt x="66" y="167"/>
                  </a:lnTo>
                  <a:lnTo>
                    <a:pt x="67" y="166"/>
                  </a:lnTo>
                  <a:lnTo>
                    <a:pt x="69" y="165"/>
                  </a:lnTo>
                  <a:lnTo>
                    <a:pt x="69" y="162"/>
                  </a:lnTo>
                  <a:lnTo>
                    <a:pt x="70" y="162"/>
                  </a:lnTo>
                  <a:lnTo>
                    <a:pt x="71" y="161"/>
                  </a:lnTo>
                  <a:lnTo>
                    <a:pt x="72" y="159"/>
                  </a:lnTo>
                  <a:lnTo>
                    <a:pt x="73" y="158"/>
                  </a:lnTo>
                  <a:lnTo>
                    <a:pt x="72" y="157"/>
                  </a:lnTo>
                  <a:lnTo>
                    <a:pt x="72" y="157"/>
                  </a:lnTo>
                  <a:lnTo>
                    <a:pt x="72" y="156"/>
                  </a:lnTo>
                  <a:lnTo>
                    <a:pt x="73" y="156"/>
                  </a:lnTo>
                  <a:lnTo>
                    <a:pt x="75" y="154"/>
                  </a:lnTo>
                  <a:lnTo>
                    <a:pt x="75" y="154"/>
                  </a:lnTo>
                  <a:lnTo>
                    <a:pt x="75" y="152"/>
                  </a:lnTo>
                  <a:lnTo>
                    <a:pt x="75" y="151"/>
                  </a:lnTo>
                  <a:lnTo>
                    <a:pt x="75" y="149"/>
                  </a:lnTo>
                  <a:lnTo>
                    <a:pt x="76" y="148"/>
                  </a:lnTo>
                  <a:lnTo>
                    <a:pt x="77" y="146"/>
                  </a:lnTo>
                  <a:lnTo>
                    <a:pt x="79" y="144"/>
                  </a:lnTo>
                  <a:lnTo>
                    <a:pt x="81" y="143"/>
                  </a:lnTo>
                  <a:lnTo>
                    <a:pt x="82" y="141"/>
                  </a:lnTo>
                  <a:lnTo>
                    <a:pt x="84" y="139"/>
                  </a:lnTo>
                  <a:lnTo>
                    <a:pt x="84" y="137"/>
                  </a:lnTo>
                  <a:lnTo>
                    <a:pt x="84" y="135"/>
                  </a:lnTo>
                  <a:lnTo>
                    <a:pt x="83" y="134"/>
                  </a:lnTo>
                  <a:lnTo>
                    <a:pt x="82" y="134"/>
                  </a:lnTo>
                  <a:lnTo>
                    <a:pt x="82" y="132"/>
                  </a:lnTo>
                  <a:lnTo>
                    <a:pt x="81" y="131"/>
                  </a:lnTo>
                  <a:lnTo>
                    <a:pt x="81" y="130"/>
                  </a:lnTo>
                  <a:lnTo>
                    <a:pt x="81" y="128"/>
                  </a:lnTo>
                  <a:lnTo>
                    <a:pt x="81" y="128"/>
                  </a:lnTo>
                  <a:lnTo>
                    <a:pt x="80" y="127"/>
                  </a:lnTo>
                  <a:lnTo>
                    <a:pt x="81" y="126"/>
                  </a:lnTo>
                  <a:lnTo>
                    <a:pt x="82" y="123"/>
                  </a:lnTo>
                  <a:lnTo>
                    <a:pt x="84" y="120"/>
                  </a:lnTo>
                  <a:lnTo>
                    <a:pt x="87" y="119"/>
                  </a:lnTo>
                  <a:lnTo>
                    <a:pt x="89" y="117"/>
                  </a:lnTo>
                  <a:lnTo>
                    <a:pt x="91" y="115"/>
                  </a:lnTo>
                  <a:lnTo>
                    <a:pt x="92" y="114"/>
                  </a:lnTo>
                  <a:lnTo>
                    <a:pt x="93" y="111"/>
                  </a:lnTo>
                  <a:lnTo>
                    <a:pt x="95" y="109"/>
                  </a:lnTo>
                  <a:lnTo>
                    <a:pt x="96" y="106"/>
                  </a:lnTo>
                  <a:lnTo>
                    <a:pt x="97" y="105"/>
                  </a:lnTo>
                  <a:lnTo>
                    <a:pt x="97" y="104"/>
                  </a:lnTo>
                  <a:lnTo>
                    <a:pt x="97" y="102"/>
                  </a:lnTo>
                  <a:lnTo>
                    <a:pt x="98" y="102"/>
                  </a:lnTo>
                  <a:lnTo>
                    <a:pt x="97" y="101"/>
                  </a:lnTo>
                  <a:lnTo>
                    <a:pt x="96" y="101"/>
                  </a:lnTo>
                  <a:lnTo>
                    <a:pt x="96" y="102"/>
                  </a:lnTo>
                  <a:lnTo>
                    <a:pt x="94" y="102"/>
                  </a:lnTo>
                  <a:lnTo>
                    <a:pt x="92" y="102"/>
                  </a:lnTo>
                  <a:lnTo>
                    <a:pt x="90" y="102"/>
                  </a:lnTo>
                  <a:lnTo>
                    <a:pt x="90" y="102"/>
                  </a:lnTo>
                  <a:lnTo>
                    <a:pt x="88" y="102"/>
                  </a:lnTo>
                  <a:lnTo>
                    <a:pt x="87" y="102"/>
                  </a:lnTo>
                  <a:lnTo>
                    <a:pt x="87" y="101"/>
                  </a:lnTo>
                  <a:lnTo>
                    <a:pt x="87" y="100"/>
                  </a:lnTo>
                  <a:lnTo>
                    <a:pt x="86" y="99"/>
                  </a:lnTo>
                  <a:lnTo>
                    <a:pt x="85" y="99"/>
                  </a:lnTo>
                  <a:lnTo>
                    <a:pt x="85" y="97"/>
                  </a:lnTo>
                  <a:lnTo>
                    <a:pt x="83" y="97"/>
                  </a:lnTo>
                  <a:lnTo>
                    <a:pt x="82" y="96"/>
                  </a:lnTo>
                  <a:lnTo>
                    <a:pt x="81" y="94"/>
                  </a:lnTo>
                  <a:lnTo>
                    <a:pt x="81" y="92"/>
                  </a:lnTo>
                  <a:lnTo>
                    <a:pt x="80" y="91"/>
                  </a:lnTo>
                  <a:lnTo>
                    <a:pt x="79" y="91"/>
                  </a:lnTo>
                  <a:lnTo>
                    <a:pt x="79" y="89"/>
                  </a:lnTo>
                  <a:lnTo>
                    <a:pt x="79" y="86"/>
                  </a:lnTo>
                  <a:lnTo>
                    <a:pt x="77" y="84"/>
                  </a:lnTo>
                  <a:lnTo>
                    <a:pt x="77" y="84"/>
                  </a:lnTo>
                  <a:lnTo>
                    <a:pt x="77" y="82"/>
                  </a:lnTo>
                  <a:lnTo>
                    <a:pt x="75" y="80"/>
                  </a:lnTo>
                  <a:lnTo>
                    <a:pt x="75" y="79"/>
                  </a:lnTo>
                  <a:lnTo>
                    <a:pt x="75" y="78"/>
                  </a:lnTo>
                  <a:lnTo>
                    <a:pt x="73" y="78"/>
                  </a:lnTo>
                  <a:lnTo>
                    <a:pt x="73" y="76"/>
                  </a:lnTo>
                  <a:lnTo>
                    <a:pt x="73" y="75"/>
                  </a:lnTo>
                  <a:lnTo>
                    <a:pt x="73" y="74"/>
                  </a:lnTo>
                  <a:lnTo>
                    <a:pt x="73" y="75"/>
                  </a:lnTo>
                  <a:lnTo>
                    <a:pt x="74" y="75"/>
                  </a:lnTo>
                  <a:lnTo>
                    <a:pt x="74" y="76"/>
                  </a:lnTo>
                  <a:lnTo>
                    <a:pt x="75" y="77"/>
                  </a:lnTo>
                  <a:lnTo>
                    <a:pt x="75" y="76"/>
                  </a:lnTo>
                  <a:lnTo>
                    <a:pt x="75" y="75"/>
                  </a:lnTo>
                  <a:lnTo>
                    <a:pt x="76" y="75"/>
                  </a:lnTo>
                  <a:lnTo>
                    <a:pt x="77" y="78"/>
                  </a:lnTo>
                  <a:lnTo>
                    <a:pt x="78" y="79"/>
                  </a:lnTo>
                  <a:lnTo>
                    <a:pt x="79" y="80"/>
                  </a:lnTo>
                  <a:lnTo>
                    <a:pt x="79" y="81"/>
                  </a:lnTo>
                  <a:lnTo>
                    <a:pt x="79" y="82"/>
                  </a:lnTo>
                  <a:lnTo>
                    <a:pt x="80" y="82"/>
                  </a:lnTo>
                  <a:lnTo>
                    <a:pt x="81" y="84"/>
                  </a:lnTo>
                  <a:lnTo>
                    <a:pt x="81" y="84"/>
                  </a:lnTo>
                  <a:lnTo>
                    <a:pt x="82" y="85"/>
                  </a:lnTo>
                  <a:lnTo>
                    <a:pt x="82" y="86"/>
                  </a:lnTo>
                  <a:lnTo>
                    <a:pt x="82" y="87"/>
                  </a:lnTo>
                  <a:lnTo>
                    <a:pt x="84" y="89"/>
                  </a:lnTo>
                  <a:lnTo>
                    <a:pt x="84" y="89"/>
                  </a:lnTo>
                  <a:lnTo>
                    <a:pt x="85" y="91"/>
                  </a:lnTo>
                  <a:lnTo>
                    <a:pt x="86" y="91"/>
                  </a:lnTo>
                  <a:lnTo>
                    <a:pt x="86" y="93"/>
                  </a:lnTo>
                  <a:lnTo>
                    <a:pt x="86" y="93"/>
                  </a:lnTo>
                  <a:lnTo>
                    <a:pt x="86" y="94"/>
                  </a:lnTo>
                  <a:lnTo>
                    <a:pt x="86" y="94"/>
                  </a:lnTo>
                  <a:lnTo>
                    <a:pt x="87" y="95"/>
                  </a:lnTo>
                  <a:lnTo>
                    <a:pt x="87" y="96"/>
                  </a:lnTo>
                  <a:lnTo>
                    <a:pt x="87" y="97"/>
                  </a:lnTo>
                  <a:lnTo>
                    <a:pt x="88" y="99"/>
                  </a:lnTo>
                  <a:lnTo>
                    <a:pt x="89" y="99"/>
                  </a:lnTo>
                  <a:lnTo>
                    <a:pt x="91" y="98"/>
                  </a:lnTo>
                  <a:lnTo>
                    <a:pt x="92" y="98"/>
                  </a:lnTo>
                  <a:lnTo>
                    <a:pt x="94" y="98"/>
                  </a:lnTo>
                  <a:lnTo>
                    <a:pt x="97" y="97"/>
                  </a:lnTo>
                  <a:lnTo>
                    <a:pt x="99" y="96"/>
                  </a:lnTo>
                  <a:lnTo>
                    <a:pt x="99" y="95"/>
                  </a:lnTo>
                  <a:lnTo>
                    <a:pt x="101" y="95"/>
                  </a:lnTo>
                  <a:lnTo>
                    <a:pt x="102" y="94"/>
                  </a:lnTo>
                  <a:lnTo>
                    <a:pt x="103" y="94"/>
                  </a:lnTo>
                  <a:lnTo>
                    <a:pt x="103" y="93"/>
                  </a:lnTo>
                  <a:lnTo>
                    <a:pt x="103" y="93"/>
                  </a:lnTo>
                  <a:lnTo>
                    <a:pt x="104" y="92"/>
                  </a:lnTo>
                  <a:lnTo>
                    <a:pt x="105" y="92"/>
                  </a:lnTo>
                  <a:lnTo>
                    <a:pt x="107" y="91"/>
                  </a:lnTo>
                  <a:lnTo>
                    <a:pt x="107" y="89"/>
                  </a:lnTo>
                  <a:lnTo>
                    <a:pt x="107" y="89"/>
                  </a:lnTo>
                  <a:lnTo>
                    <a:pt x="107" y="88"/>
                  </a:lnTo>
                  <a:lnTo>
                    <a:pt x="108" y="86"/>
                  </a:lnTo>
                  <a:lnTo>
                    <a:pt x="109" y="86"/>
                  </a:lnTo>
                  <a:lnTo>
                    <a:pt x="109" y="85"/>
                  </a:lnTo>
                  <a:lnTo>
                    <a:pt x="107" y="83"/>
                  </a:lnTo>
                  <a:lnTo>
                    <a:pt x="105" y="83"/>
                  </a:lnTo>
                  <a:lnTo>
                    <a:pt x="105" y="82"/>
                  </a:lnTo>
                  <a:lnTo>
                    <a:pt x="105" y="80"/>
                  </a:lnTo>
                  <a:lnTo>
                    <a:pt x="103" y="80"/>
                  </a:lnTo>
                  <a:lnTo>
                    <a:pt x="103" y="81"/>
                  </a:lnTo>
                  <a:lnTo>
                    <a:pt x="102" y="82"/>
                  </a:lnTo>
                  <a:lnTo>
                    <a:pt x="100" y="83"/>
                  </a:lnTo>
                  <a:lnTo>
                    <a:pt x="99" y="83"/>
                  </a:lnTo>
                  <a:lnTo>
                    <a:pt x="99" y="82"/>
                  </a:lnTo>
                  <a:lnTo>
                    <a:pt x="98" y="82"/>
                  </a:lnTo>
                  <a:lnTo>
                    <a:pt x="98" y="80"/>
                  </a:lnTo>
                  <a:lnTo>
                    <a:pt x="97" y="80"/>
                  </a:lnTo>
                  <a:lnTo>
                    <a:pt x="96" y="81"/>
                  </a:lnTo>
                  <a:lnTo>
                    <a:pt x="96" y="81"/>
                  </a:lnTo>
                  <a:lnTo>
                    <a:pt x="95" y="80"/>
                  </a:lnTo>
                  <a:lnTo>
                    <a:pt x="95" y="79"/>
                  </a:lnTo>
                  <a:lnTo>
                    <a:pt x="94" y="78"/>
                  </a:lnTo>
                  <a:lnTo>
                    <a:pt x="94" y="78"/>
                  </a:lnTo>
                  <a:lnTo>
                    <a:pt x="94" y="76"/>
                  </a:lnTo>
                  <a:lnTo>
                    <a:pt x="92" y="75"/>
                  </a:lnTo>
                  <a:lnTo>
                    <a:pt x="92" y="75"/>
                  </a:lnTo>
                  <a:lnTo>
                    <a:pt x="93" y="74"/>
                  </a:lnTo>
                  <a:lnTo>
                    <a:pt x="95" y="74"/>
                  </a:lnTo>
                  <a:lnTo>
                    <a:pt x="96" y="74"/>
                  </a:lnTo>
                  <a:lnTo>
                    <a:pt x="96" y="75"/>
                  </a:lnTo>
                  <a:lnTo>
                    <a:pt x="97" y="76"/>
                  </a:lnTo>
                  <a:lnTo>
                    <a:pt x="97" y="77"/>
                  </a:lnTo>
                  <a:lnTo>
                    <a:pt x="98" y="78"/>
                  </a:lnTo>
                  <a:lnTo>
                    <a:pt x="99" y="78"/>
                  </a:lnTo>
                  <a:lnTo>
                    <a:pt x="99" y="78"/>
                  </a:lnTo>
                  <a:lnTo>
                    <a:pt x="101" y="79"/>
                  </a:lnTo>
                  <a:lnTo>
                    <a:pt x="102" y="79"/>
                  </a:lnTo>
                  <a:lnTo>
                    <a:pt x="104" y="79"/>
                  </a:lnTo>
                  <a:lnTo>
                    <a:pt x="105" y="79"/>
                  </a:lnTo>
                  <a:lnTo>
                    <a:pt x="105" y="80"/>
                  </a:lnTo>
                  <a:lnTo>
                    <a:pt x="106" y="80"/>
                  </a:lnTo>
                  <a:lnTo>
                    <a:pt x="107" y="81"/>
                  </a:lnTo>
                  <a:lnTo>
                    <a:pt x="108" y="81"/>
                  </a:lnTo>
                  <a:lnTo>
                    <a:pt x="111" y="81"/>
                  </a:lnTo>
                  <a:lnTo>
                    <a:pt x="113" y="81"/>
                  </a:lnTo>
                  <a:lnTo>
                    <a:pt x="116" y="81"/>
                  </a:lnTo>
                  <a:lnTo>
                    <a:pt x="117" y="82"/>
                  </a:lnTo>
                  <a:lnTo>
                    <a:pt x="118" y="82"/>
                  </a:lnTo>
                  <a:lnTo>
                    <a:pt x="118" y="84"/>
                  </a:lnTo>
                  <a:lnTo>
                    <a:pt x="120" y="84"/>
                  </a:lnTo>
                  <a:lnTo>
                    <a:pt x="121" y="84"/>
                  </a:lnTo>
                  <a:lnTo>
                    <a:pt x="122" y="84"/>
                  </a:lnTo>
                  <a:lnTo>
                    <a:pt x="122" y="85"/>
                  </a:lnTo>
                  <a:lnTo>
                    <a:pt x="122" y="85"/>
                  </a:lnTo>
                  <a:lnTo>
                    <a:pt x="122" y="86"/>
                  </a:lnTo>
                  <a:lnTo>
                    <a:pt x="122" y="86"/>
                  </a:lnTo>
                  <a:lnTo>
                    <a:pt x="122" y="87"/>
                  </a:lnTo>
                  <a:lnTo>
                    <a:pt x="123" y="87"/>
                  </a:lnTo>
                  <a:lnTo>
                    <a:pt x="124" y="88"/>
                  </a:lnTo>
                  <a:lnTo>
                    <a:pt x="124" y="87"/>
                  </a:lnTo>
                  <a:lnTo>
                    <a:pt x="125" y="86"/>
                  </a:lnTo>
                  <a:lnTo>
                    <a:pt x="125" y="86"/>
                  </a:lnTo>
                  <a:lnTo>
                    <a:pt x="126" y="86"/>
                  </a:lnTo>
                  <a:lnTo>
                    <a:pt x="126" y="86"/>
                  </a:lnTo>
                  <a:lnTo>
                    <a:pt x="126" y="87"/>
                  </a:lnTo>
                  <a:lnTo>
                    <a:pt x="126" y="88"/>
                  </a:lnTo>
                  <a:lnTo>
                    <a:pt x="126" y="89"/>
                  </a:lnTo>
                  <a:lnTo>
                    <a:pt x="126" y="89"/>
                  </a:lnTo>
                  <a:lnTo>
                    <a:pt x="126" y="91"/>
                  </a:lnTo>
                  <a:lnTo>
                    <a:pt x="125" y="91"/>
                  </a:lnTo>
                  <a:lnTo>
                    <a:pt x="126" y="92"/>
                  </a:lnTo>
                  <a:lnTo>
                    <a:pt x="126" y="93"/>
                  </a:lnTo>
                  <a:lnTo>
                    <a:pt x="127" y="95"/>
                  </a:lnTo>
                  <a:lnTo>
                    <a:pt x="128" y="96"/>
                  </a:lnTo>
                  <a:lnTo>
                    <a:pt x="128" y="97"/>
                  </a:lnTo>
                  <a:lnTo>
                    <a:pt x="129" y="99"/>
                  </a:lnTo>
                  <a:lnTo>
                    <a:pt x="129" y="99"/>
                  </a:lnTo>
                  <a:lnTo>
                    <a:pt x="130" y="101"/>
                  </a:lnTo>
                  <a:lnTo>
                    <a:pt x="131" y="102"/>
                  </a:lnTo>
                  <a:lnTo>
                    <a:pt x="131" y="103"/>
                  </a:lnTo>
                  <a:lnTo>
                    <a:pt x="132" y="104"/>
                  </a:lnTo>
                  <a:lnTo>
                    <a:pt x="132" y="106"/>
                  </a:lnTo>
                  <a:lnTo>
                    <a:pt x="133" y="106"/>
                  </a:lnTo>
                  <a:lnTo>
                    <a:pt x="133" y="107"/>
                  </a:lnTo>
                  <a:lnTo>
                    <a:pt x="134" y="107"/>
                  </a:lnTo>
                  <a:lnTo>
                    <a:pt x="135" y="106"/>
                  </a:lnTo>
                  <a:lnTo>
                    <a:pt x="135" y="105"/>
                  </a:lnTo>
                  <a:lnTo>
                    <a:pt x="136" y="103"/>
                  </a:lnTo>
                  <a:lnTo>
                    <a:pt x="137" y="101"/>
                  </a:lnTo>
                  <a:lnTo>
                    <a:pt x="137" y="99"/>
                  </a:lnTo>
                  <a:lnTo>
                    <a:pt x="137" y="97"/>
                  </a:lnTo>
                  <a:lnTo>
                    <a:pt x="137" y="97"/>
                  </a:lnTo>
                  <a:lnTo>
                    <a:pt x="138" y="95"/>
                  </a:lnTo>
                  <a:lnTo>
                    <a:pt x="139" y="94"/>
                  </a:lnTo>
                  <a:lnTo>
                    <a:pt x="141" y="93"/>
                  </a:lnTo>
                  <a:lnTo>
                    <a:pt x="141" y="91"/>
                  </a:lnTo>
                  <a:lnTo>
                    <a:pt x="142" y="91"/>
                  </a:lnTo>
                  <a:lnTo>
                    <a:pt x="144" y="90"/>
                  </a:lnTo>
                  <a:lnTo>
                    <a:pt x="144" y="89"/>
                  </a:lnTo>
                  <a:lnTo>
                    <a:pt x="144" y="87"/>
                  </a:lnTo>
                  <a:lnTo>
                    <a:pt x="146" y="87"/>
                  </a:lnTo>
                  <a:lnTo>
                    <a:pt x="147" y="87"/>
                  </a:lnTo>
                  <a:lnTo>
                    <a:pt x="148" y="86"/>
                  </a:lnTo>
                  <a:lnTo>
                    <a:pt x="148" y="86"/>
                  </a:lnTo>
                  <a:lnTo>
                    <a:pt x="148" y="86"/>
                  </a:lnTo>
                  <a:lnTo>
                    <a:pt x="148" y="85"/>
                  </a:lnTo>
                  <a:lnTo>
                    <a:pt x="148" y="85"/>
                  </a:lnTo>
                  <a:lnTo>
                    <a:pt x="149" y="86"/>
                  </a:lnTo>
                  <a:lnTo>
                    <a:pt x="149" y="86"/>
                  </a:lnTo>
                  <a:lnTo>
                    <a:pt x="149" y="87"/>
                  </a:lnTo>
                  <a:lnTo>
                    <a:pt x="150" y="89"/>
                  </a:lnTo>
                  <a:lnTo>
                    <a:pt x="151" y="89"/>
                  </a:lnTo>
                  <a:lnTo>
                    <a:pt x="152" y="91"/>
                  </a:lnTo>
                  <a:lnTo>
                    <a:pt x="152" y="91"/>
                  </a:lnTo>
                  <a:lnTo>
                    <a:pt x="153" y="92"/>
                  </a:lnTo>
                  <a:lnTo>
                    <a:pt x="153" y="93"/>
                  </a:lnTo>
                  <a:lnTo>
                    <a:pt x="153" y="93"/>
                  </a:lnTo>
                  <a:lnTo>
                    <a:pt x="154" y="94"/>
                  </a:lnTo>
                  <a:lnTo>
                    <a:pt x="154" y="95"/>
                  </a:lnTo>
                  <a:lnTo>
                    <a:pt x="154" y="95"/>
                  </a:lnTo>
                  <a:lnTo>
                    <a:pt x="154" y="96"/>
                  </a:lnTo>
                  <a:lnTo>
                    <a:pt x="156" y="96"/>
                  </a:lnTo>
                  <a:lnTo>
                    <a:pt x="156" y="95"/>
                  </a:lnTo>
                  <a:lnTo>
                    <a:pt x="156" y="95"/>
                  </a:lnTo>
                  <a:lnTo>
                    <a:pt x="156" y="95"/>
                  </a:lnTo>
                  <a:lnTo>
                    <a:pt x="156" y="94"/>
                  </a:lnTo>
                  <a:lnTo>
                    <a:pt x="157" y="95"/>
                  </a:lnTo>
                  <a:lnTo>
                    <a:pt x="157" y="96"/>
                  </a:lnTo>
                  <a:lnTo>
                    <a:pt x="157" y="97"/>
                  </a:lnTo>
                  <a:lnTo>
                    <a:pt x="158" y="99"/>
                  </a:lnTo>
                  <a:lnTo>
                    <a:pt x="159" y="99"/>
                  </a:lnTo>
                  <a:lnTo>
                    <a:pt x="159" y="100"/>
                  </a:lnTo>
                  <a:lnTo>
                    <a:pt x="159" y="102"/>
                  </a:lnTo>
                  <a:lnTo>
                    <a:pt x="159" y="103"/>
                  </a:lnTo>
                  <a:lnTo>
                    <a:pt x="159" y="105"/>
                  </a:lnTo>
                  <a:lnTo>
                    <a:pt x="159" y="106"/>
                  </a:lnTo>
                  <a:lnTo>
                    <a:pt x="159" y="107"/>
                  </a:lnTo>
                  <a:lnTo>
                    <a:pt x="160" y="108"/>
                  </a:lnTo>
                  <a:lnTo>
                    <a:pt x="160" y="108"/>
                  </a:lnTo>
                  <a:lnTo>
                    <a:pt x="161" y="109"/>
                  </a:lnTo>
                  <a:lnTo>
                    <a:pt x="161" y="110"/>
                  </a:lnTo>
                  <a:lnTo>
                    <a:pt x="162" y="112"/>
                  </a:lnTo>
                  <a:lnTo>
                    <a:pt x="163" y="113"/>
                  </a:lnTo>
                  <a:lnTo>
                    <a:pt x="163" y="115"/>
                  </a:lnTo>
                  <a:lnTo>
                    <a:pt x="163" y="117"/>
                  </a:lnTo>
                  <a:lnTo>
                    <a:pt x="165" y="118"/>
                  </a:lnTo>
                  <a:lnTo>
                    <a:pt x="166" y="118"/>
                  </a:lnTo>
                  <a:lnTo>
                    <a:pt x="166" y="117"/>
                  </a:lnTo>
                  <a:lnTo>
                    <a:pt x="166" y="115"/>
                  </a:lnTo>
                  <a:lnTo>
                    <a:pt x="166" y="114"/>
                  </a:lnTo>
                  <a:lnTo>
                    <a:pt x="166" y="113"/>
                  </a:lnTo>
                  <a:lnTo>
                    <a:pt x="166" y="112"/>
                  </a:lnTo>
                  <a:lnTo>
                    <a:pt x="164" y="110"/>
                  </a:lnTo>
                  <a:lnTo>
                    <a:pt x="163" y="108"/>
                  </a:lnTo>
                  <a:lnTo>
                    <a:pt x="162" y="106"/>
                  </a:lnTo>
                  <a:lnTo>
                    <a:pt x="161" y="105"/>
                  </a:lnTo>
                  <a:lnTo>
                    <a:pt x="161" y="104"/>
                  </a:lnTo>
                  <a:lnTo>
                    <a:pt x="161" y="103"/>
                  </a:lnTo>
                  <a:lnTo>
                    <a:pt x="161" y="102"/>
                  </a:lnTo>
                  <a:lnTo>
                    <a:pt x="161" y="101"/>
                  </a:lnTo>
                  <a:lnTo>
                    <a:pt x="161" y="100"/>
                  </a:lnTo>
                  <a:lnTo>
                    <a:pt x="162" y="99"/>
                  </a:lnTo>
                  <a:lnTo>
                    <a:pt x="162" y="100"/>
                  </a:lnTo>
                  <a:lnTo>
                    <a:pt x="163" y="101"/>
                  </a:lnTo>
                  <a:lnTo>
                    <a:pt x="163" y="101"/>
                  </a:lnTo>
                  <a:lnTo>
                    <a:pt x="164" y="101"/>
                  </a:lnTo>
                  <a:lnTo>
                    <a:pt x="165" y="102"/>
                  </a:lnTo>
                  <a:lnTo>
                    <a:pt x="165" y="102"/>
                  </a:lnTo>
                  <a:lnTo>
                    <a:pt x="165" y="103"/>
                  </a:lnTo>
                  <a:lnTo>
                    <a:pt x="166" y="103"/>
                  </a:lnTo>
                  <a:lnTo>
                    <a:pt x="167" y="104"/>
                  </a:lnTo>
                  <a:lnTo>
                    <a:pt x="167" y="104"/>
                  </a:lnTo>
                  <a:lnTo>
                    <a:pt x="167" y="106"/>
                  </a:lnTo>
                  <a:lnTo>
                    <a:pt x="167" y="106"/>
                  </a:lnTo>
                  <a:lnTo>
                    <a:pt x="168" y="106"/>
                  </a:lnTo>
                  <a:lnTo>
                    <a:pt x="169" y="106"/>
                  </a:lnTo>
                  <a:lnTo>
                    <a:pt x="170" y="105"/>
                  </a:lnTo>
                  <a:lnTo>
                    <a:pt x="171" y="104"/>
                  </a:lnTo>
                  <a:lnTo>
                    <a:pt x="171" y="103"/>
                  </a:lnTo>
                  <a:lnTo>
                    <a:pt x="172" y="99"/>
                  </a:lnTo>
                  <a:lnTo>
                    <a:pt x="172" y="98"/>
                  </a:lnTo>
                  <a:lnTo>
                    <a:pt x="171" y="97"/>
                  </a:lnTo>
                  <a:lnTo>
                    <a:pt x="171" y="95"/>
                  </a:lnTo>
                  <a:lnTo>
                    <a:pt x="170" y="95"/>
                  </a:lnTo>
                  <a:lnTo>
                    <a:pt x="169" y="95"/>
                  </a:lnTo>
                  <a:lnTo>
                    <a:pt x="169" y="95"/>
                  </a:lnTo>
                  <a:lnTo>
                    <a:pt x="169" y="94"/>
                  </a:lnTo>
                  <a:lnTo>
                    <a:pt x="169" y="93"/>
                  </a:lnTo>
                  <a:lnTo>
                    <a:pt x="167" y="93"/>
                  </a:lnTo>
                  <a:lnTo>
                    <a:pt x="167" y="91"/>
                  </a:lnTo>
                  <a:lnTo>
                    <a:pt x="167" y="90"/>
                  </a:lnTo>
                  <a:lnTo>
                    <a:pt x="167" y="89"/>
                  </a:lnTo>
                  <a:lnTo>
                    <a:pt x="169" y="89"/>
                  </a:lnTo>
                  <a:lnTo>
                    <a:pt x="170" y="87"/>
                  </a:lnTo>
                  <a:lnTo>
                    <a:pt x="170" y="88"/>
                  </a:lnTo>
                  <a:lnTo>
                    <a:pt x="171" y="89"/>
                  </a:lnTo>
                  <a:lnTo>
                    <a:pt x="171" y="89"/>
                  </a:lnTo>
                  <a:lnTo>
                    <a:pt x="172" y="89"/>
                  </a:lnTo>
                  <a:lnTo>
                    <a:pt x="173" y="88"/>
                  </a:lnTo>
                  <a:lnTo>
                    <a:pt x="174" y="88"/>
                  </a:lnTo>
                  <a:lnTo>
                    <a:pt x="175" y="87"/>
                  </a:lnTo>
                  <a:lnTo>
                    <a:pt x="176" y="86"/>
                  </a:lnTo>
                  <a:lnTo>
                    <a:pt x="177" y="86"/>
                  </a:lnTo>
                  <a:lnTo>
                    <a:pt x="178" y="86"/>
                  </a:lnTo>
                  <a:lnTo>
                    <a:pt x="178" y="86"/>
                  </a:lnTo>
                  <a:lnTo>
                    <a:pt x="180" y="84"/>
                  </a:lnTo>
                  <a:lnTo>
                    <a:pt x="181" y="83"/>
                  </a:lnTo>
                  <a:lnTo>
                    <a:pt x="182" y="82"/>
                  </a:lnTo>
                  <a:lnTo>
                    <a:pt x="182" y="81"/>
                  </a:lnTo>
                  <a:lnTo>
                    <a:pt x="182" y="80"/>
                  </a:lnTo>
                  <a:lnTo>
                    <a:pt x="182" y="80"/>
                  </a:lnTo>
                  <a:lnTo>
                    <a:pt x="183" y="79"/>
                  </a:lnTo>
                  <a:lnTo>
                    <a:pt x="183" y="78"/>
                  </a:lnTo>
                  <a:lnTo>
                    <a:pt x="183" y="75"/>
                  </a:lnTo>
                  <a:lnTo>
                    <a:pt x="183" y="75"/>
                  </a:lnTo>
                  <a:lnTo>
                    <a:pt x="182" y="75"/>
                  </a:lnTo>
                  <a:lnTo>
                    <a:pt x="182" y="74"/>
                  </a:lnTo>
                  <a:lnTo>
                    <a:pt x="182" y="73"/>
                  </a:lnTo>
                  <a:lnTo>
                    <a:pt x="182" y="73"/>
                  </a:lnTo>
                  <a:lnTo>
                    <a:pt x="182" y="71"/>
                  </a:lnTo>
                  <a:lnTo>
                    <a:pt x="181" y="71"/>
                  </a:lnTo>
                  <a:lnTo>
                    <a:pt x="180" y="70"/>
                  </a:lnTo>
                  <a:lnTo>
                    <a:pt x="180" y="69"/>
                  </a:lnTo>
                  <a:lnTo>
                    <a:pt x="179" y="67"/>
                  </a:lnTo>
                  <a:lnTo>
                    <a:pt x="178" y="67"/>
                  </a:lnTo>
                  <a:lnTo>
                    <a:pt x="178" y="67"/>
                  </a:lnTo>
                  <a:lnTo>
                    <a:pt x="178" y="65"/>
                  </a:lnTo>
                  <a:lnTo>
                    <a:pt x="179" y="65"/>
                  </a:lnTo>
                  <a:lnTo>
                    <a:pt x="180" y="63"/>
                  </a:lnTo>
                  <a:lnTo>
                    <a:pt x="180" y="62"/>
                  </a:lnTo>
                  <a:lnTo>
                    <a:pt x="179" y="62"/>
                  </a:lnTo>
                  <a:lnTo>
                    <a:pt x="178" y="62"/>
                  </a:lnTo>
                  <a:lnTo>
                    <a:pt x="177" y="63"/>
                  </a:lnTo>
                  <a:lnTo>
                    <a:pt x="176" y="63"/>
                  </a:lnTo>
                  <a:lnTo>
                    <a:pt x="176" y="62"/>
                  </a:lnTo>
                  <a:lnTo>
                    <a:pt x="175" y="62"/>
                  </a:lnTo>
                  <a:lnTo>
                    <a:pt x="174" y="62"/>
                  </a:lnTo>
                  <a:lnTo>
                    <a:pt x="174" y="61"/>
                  </a:lnTo>
                  <a:lnTo>
                    <a:pt x="175" y="61"/>
                  </a:lnTo>
                  <a:lnTo>
                    <a:pt x="175" y="60"/>
                  </a:lnTo>
                  <a:lnTo>
                    <a:pt x="176" y="59"/>
                  </a:lnTo>
                  <a:lnTo>
                    <a:pt x="177" y="58"/>
                  </a:lnTo>
                  <a:lnTo>
                    <a:pt x="177" y="58"/>
                  </a:lnTo>
                  <a:lnTo>
                    <a:pt x="178" y="58"/>
                  </a:lnTo>
                  <a:lnTo>
                    <a:pt x="178" y="58"/>
                  </a:lnTo>
                  <a:lnTo>
                    <a:pt x="178" y="59"/>
                  </a:lnTo>
                  <a:lnTo>
                    <a:pt x="178" y="60"/>
                  </a:lnTo>
                  <a:lnTo>
                    <a:pt x="177" y="60"/>
                  </a:lnTo>
                  <a:lnTo>
                    <a:pt x="178" y="61"/>
                  </a:lnTo>
                  <a:lnTo>
                    <a:pt x="178" y="61"/>
                  </a:lnTo>
                  <a:lnTo>
                    <a:pt x="180" y="60"/>
                  </a:lnTo>
                  <a:lnTo>
                    <a:pt x="181" y="60"/>
                  </a:lnTo>
                  <a:lnTo>
                    <a:pt x="182" y="60"/>
                  </a:lnTo>
                  <a:lnTo>
                    <a:pt x="182" y="60"/>
                  </a:lnTo>
                  <a:lnTo>
                    <a:pt x="182" y="61"/>
                  </a:lnTo>
                  <a:lnTo>
                    <a:pt x="182" y="62"/>
                  </a:lnTo>
                  <a:lnTo>
                    <a:pt x="182" y="62"/>
                  </a:lnTo>
                  <a:lnTo>
                    <a:pt x="182" y="62"/>
                  </a:lnTo>
                  <a:lnTo>
                    <a:pt x="183" y="62"/>
                  </a:lnTo>
                  <a:lnTo>
                    <a:pt x="184" y="62"/>
                  </a:lnTo>
                  <a:lnTo>
                    <a:pt x="184" y="63"/>
                  </a:lnTo>
                  <a:lnTo>
                    <a:pt x="184" y="63"/>
                  </a:lnTo>
                  <a:lnTo>
                    <a:pt x="184" y="64"/>
                  </a:lnTo>
                  <a:lnTo>
                    <a:pt x="184" y="65"/>
                  </a:lnTo>
                  <a:lnTo>
                    <a:pt x="184" y="65"/>
                  </a:lnTo>
                  <a:lnTo>
                    <a:pt x="185" y="65"/>
                  </a:lnTo>
                  <a:lnTo>
                    <a:pt x="186" y="66"/>
                  </a:lnTo>
                  <a:lnTo>
                    <a:pt x="186" y="67"/>
                  </a:lnTo>
                  <a:lnTo>
                    <a:pt x="186" y="68"/>
                  </a:lnTo>
                  <a:lnTo>
                    <a:pt x="187" y="68"/>
                  </a:lnTo>
                  <a:lnTo>
                    <a:pt x="189" y="67"/>
                  </a:lnTo>
                  <a:lnTo>
                    <a:pt x="189" y="67"/>
                  </a:lnTo>
                  <a:lnTo>
                    <a:pt x="190" y="67"/>
                  </a:lnTo>
                  <a:lnTo>
                    <a:pt x="190" y="65"/>
                  </a:lnTo>
                  <a:lnTo>
                    <a:pt x="189" y="64"/>
                  </a:lnTo>
                  <a:lnTo>
                    <a:pt x="189" y="63"/>
                  </a:lnTo>
                  <a:lnTo>
                    <a:pt x="188" y="62"/>
                  </a:lnTo>
                  <a:lnTo>
                    <a:pt x="188" y="62"/>
                  </a:lnTo>
                  <a:lnTo>
                    <a:pt x="187" y="61"/>
                  </a:lnTo>
                  <a:lnTo>
                    <a:pt x="186" y="61"/>
                  </a:lnTo>
                  <a:lnTo>
                    <a:pt x="186" y="60"/>
                  </a:lnTo>
                  <a:lnTo>
                    <a:pt x="185" y="60"/>
                  </a:lnTo>
                  <a:lnTo>
                    <a:pt x="185" y="59"/>
                  </a:lnTo>
                  <a:lnTo>
                    <a:pt x="186" y="58"/>
                  </a:lnTo>
                  <a:lnTo>
                    <a:pt x="186" y="58"/>
                  </a:lnTo>
                  <a:lnTo>
                    <a:pt x="186" y="56"/>
                  </a:lnTo>
                  <a:lnTo>
                    <a:pt x="186" y="55"/>
                  </a:lnTo>
                  <a:lnTo>
                    <a:pt x="187" y="54"/>
                  </a:lnTo>
                  <a:lnTo>
                    <a:pt x="188" y="54"/>
                  </a:lnTo>
                  <a:lnTo>
                    <a:pt x="189" y="54"/>
                  </a:lnTo>
                  <a:lnTo>
                    <a:pt x="190" y="54"/>
                  </a:lnTo>
                  <a:lnTo>
                    <a:pt x="191" y="53"/>
                  </a:lnTo>
                  <a:lnTo>
                    <a:pt x="191" y="51"/>
                  </a:lnTo>
                  <a:lnTo>
                    <a:pt x="191" y="49"/>
                  </a:lnTo>
                  <a:lnTo>
                    <a:pt x="191" y="47"/>
                  </a:lnTo>
                  <a:lnTo>
                    <a:pt x="192" y="47"/>
                  </a:lnTo>
                  <a:lnTo>
                    <a:pt x="192" y="46"/>
                  </a:lnTo>
                  <a:lnTo>
                    <a:pt x="192" y="45"/>
                  </a:lnTo>
                  <a:lnTo>
                    <a:pt x="192" y="44"/>
                  </a:lnTo>
                  <a:lnTo>
                    <a:pt x="191" y="43"/>
                  </a:lnTo>
                  <a:lnTo>
                    <a:pt x="191" y="41"/>
                  </a:lnTo>
                  <a:lnTo>
                    <a:pt x="190" y="40"/>
                  </a:lnTo>
                  <a:lnTo>
                    <a:pt x="189" y="38"/>
                  </a:lnTo>
                  <a:lnTo>
                    <a:pt x="188" y="38"/>
                  </a:lnTo>
                  <a:lnTo>
                    <a:pt x="188" y="37"/>
                  </a:lnTo>
                  <a:lnTo>
                    <a:pt x="187" y="37"/>
                  </a:lnTo>
                  <a:lnTo>
                    <a:pt x="186" y="37"/>
                  </a:lnTo>
                  <a:lnTo>
                    <a:pt x="186" y="38"/>
                  </a:lnTo>
                  <a:lnTo>
                    <a:pt x="185" y="37"/>
                  </a:lnTo>
                  <a:lnTo>
                    <a:pt x="185" y="37"/>
                  </a:lnTo>
                  <a:lnTo>
                    <a:pt x="185" y="36"/>
                  </a:lnTo>
                  <a:lnTo>
                    <a:pt x="185" y="36"/>
                  </a:lnTo>
                  <a:lnTo>
                    <a:pt x="184" y="35"/>
                  </a:lnTo>
                  <a:lnTo>
                    <a:pt x="184" y="35"/>
                  </a:lnTo>
                  <a:lnTo>
                    <a:pt x="184" y="36"/>
                  </a:lnTo>
                  <a:lnTo>
                    <a:pt x="184" y="36"/>
                  </a:lnTo>
                  <a:lnTo>
                    <a:pt x="184" y="37"/>
                  </a:lnTo>
                  <a:lnTo>
                    <a:pt x="184" y="38"/>
                  </a:lnTo>
                  <a:lnTo>
                    <a:pt x="183" y="37"/>
                  </a:lnTo>
                  <a:lnTo>
                    <a:pt x="183" y="36"/>
                  </a:lnTo>
                  <a:lnTo>
                    <a:pt x="183" y="36"/>
                  </a:lnTo>
                  <a:lnTo>
                    <a:pt x="182" y="36"/>
                  </a:lnTo>
                  <a:lnTo>
                    <a:pt x="182" y="36"/>
                  </a:lnTo>
                  <a:lnTo>
                    <a:pt x="182" y="36"/>
                  </a:lnTo>
                  <a:lnTo>
                    <a:pt x="182" y="36"/>
                  </a:lnTo>
                  <a:lnTo>
                    <a:pt x="182" y="35"/>
                  </a:lnTo>
                  <a:lnTo>
                    <a:pt x="182" y="34"/>
                  </a:lnTo>
                  <a:lnTo>
                    <a:pt x="182" y="34"/>
                  </a:lnTo>
                  <a:lnTo>
                    <a:pt x="182" y="33"/>
                  </a:lnTo>
                  <a:lnTo>
                    <a:pt x="183" y="32"/>
                  </a:lnTo>
                  <a:lnTo>
                    <a:pt x="183" y="32"/>
                  </a:lnTo>
                  <a:lnTo>
                    <a:pt x="182" y="31"/>
                  </a:lnTo>
                  <a:lnTo>
                    <a:pt x="183" y="30"/>
                  </a:lnTo>
                  <a:lnTo>
                    <a:pt x="183" y="30"/>
                  </a:lnTo>
                  <a:lnTo>
                    <a:pt x="184" y="29"/>
                  </a:lnTo>
                  <a:lnTo>
                    <a:pt x="184" y="28"/>
                  </a:lnTo>
                  <a:lnTo>
                    <a:pt x="184" y="28"/>
                  </a:lnTo>
                  <a:lnTo>
                    <a:pt x="186" y="28"/>
                  </a:lnTo>
                  <a:lnTo>
                    <a:pt x="189" y="28"/>
                  </a:lnTo>
                  <a:lnTo>
                    <a:pt x="191" y="27"/>
                  </a:lnTo>
                  <a:lnTo>
                    <a:pt x="192" y="27"/>
                  </a:lnTo>
                  <a:lnTo>
                    <a:pt x="193" y="28"/>
                  </a:lnTo>
                  <a:lnTo>
                    <a:pt x="193" y="29"/>
                  </a:lnTo>
                  <a:lnTo>
                    <a:pt x="195" y="29"/>
                  </a:lnTo>
                  <a:lnTo>
                    <a:pt x="195" y="28"/>
                  </a:lnTo>
                  <a:lnTo>
                    <a:pt x="195" y="27"/>
                  </a:lnTo>
                  <a:lnTo>
                    <a:pt x="195" y="27"/>
                  </a:lnTo>
                  <a:lnTo>
                    <a:pt x="195" y="25"/>
                  </a:lnTo>
                  <a:lnTo>
                    <a:pt x="195" y="25"/>
                  </a:lnTo>
                  <a:lnTo>
                    <a:pt x="195" y="25"/>
                  </a:lnTo>
                  <a:lnTo>
                    <a:pt x="197" y="24"/>
                  </a:lnTo>
                  <a:lnTo>
                    <a:pt x="197" y="25"/>
                  </a:lnTo>
                  <a:lnTo>
                    <a:pt x="198" y="25"/>
                  </a:lnTo>
                  <a:lnTo>
                    <a:pt x="199" y="25"/>
                  </a:lnTo>
                  <a:lnTo>
                    <a:pt x="199" y="24"/>
                  </a:lnTo>
                  <a:lnTo>
                    <a:pt x="198" y="23"/>
                  </a:lnTo>
                  <a:lnTo>
                    <a:pt x="199" y="23"/>
                  </a:lnTo>
                  <a:lnTo>
                    <a:pt x="199" y="24"/>
                  </a:lnTo>
                  <a:lnTo>
                    <a:pt x="201" y="25"/>
                  </a:lnTo>
                  <a:lnTo>
                    <a:pt x="201" y="26"/>
                  </a:lnTo>
                  <a:lnTo>
                    <a:pt x="201" y="28"/>
                  </a:lnTo>
                  <a:lnTo>
                    <a:pt x="201" y="29"/>
                  </a:lnTo>
                  <a:lnTo>
                    <a:pt x="200" y="30"/>
                  </a:lnTo>
                  <a:lnTo>
                    <a:pt x="199" y="31"/>
                  </a:lnTo>
                  <a:lnTo>
                    <a:pt x="199" y="32"/>
                  </a:lnTo>
                  <a:lnTo>
                    <a:pt x="200" y="34"/>
                  </a:lnTo>
                  <a:lnTo>
                    <a:pt x="201" y="35"/>
                  </a:lnTo>
                  <a:lnTo>
                    <a:pt x="203" y="36"/>
                  </a:lnTo>
                  <a:lnTo>
                    <a:pt x="204" y="38"/>
                  </a:lnTo>
                  <a:lnTo>
                    <a:pt x="206" y="39"/>
                  </a:lnTo>
                  <a:lnTo>
                    <a:pt x="206" y="41"/>
                  </a:lnTo>
                  <a:lnTo>
                    <a:pt x="208" y="42"/>
                  </a:lnTo>
                  <a:lnTo>
                    <a:pt x="208" y="42"/>
                  </a:lnTo>
                  <a:lnTo>
                    <a:pt x="208" y="41"/>
                  </a:lnTo>
                  <a:lnTo>
                    <a:pt x="208" y="40"/>
                  </a:lnTo>
                  <a:lnTo>
                    <a:pt x="208" y="38"/>
                  </a:lnTo>
                  <a:lnTo>
                    <a:pt x="208" y="38"/>
                  </a:lnTo>
                  <a:lnTo>
                    <a:pt x="208" y="36"/>
                  </a:lnTo>
                  <a:lnTo>
                    <a:pt x="208" y="36"/>
                  </a:lnTo>
                  <a:lnTo>
                    <a:pt x="207" y="35"/>
                  </a:lnTo>
                  <a:lnTo>
                    <a:pt x="207" y="34"/>
                  </a:lnTo>
                  <a:lnTo>
                    <a:pt x="206" y="34"/>
                  </a:lnTo>
                  <a:lnTo>
                    <a:pt x="207" y="34"/>
                  </a:lnTo>
                  <a:lnTo>
                    <a:pt x="207" y="33"/>
                  </a:lnTo>
                  <a:lnTo>
                    <a:pt x="206" y="32"/>
                  </a:lnTo>
                  <a:lnTo>
                    <a:pt x="206" y="31"/>
                  </a:lnTo>
                  <a:lnTo>
                    <a:pt x="206" y="31"/>
                  </a:lnTo>
                  <a:lnTo>
                    <a:pt x="205" y="31"/>
                  </a:lnTo>
                  <a:lnTo>
                    <a:pt x="204" y="30"/>
                  </a:lnTo>
                  <a:lnTo>
                    <a:pt x="203" y="29"/>
                  </a:lnTo>
                  <a:lnTo>
                    <a:pt x="204" y="28"/>
                  </a:lnTo>
                  <a:lnTo>
                    <a:pt x="204" y="27"/>
                  </a:lnTo>
                  <a:lnTo>
                    <a:pt x="204" y="27"/>
                  </a:lnTo>
                  <a:lnTo>
                    <a:pt x="204" y="27"/>
                  </a:lnTo>
                  <a:lnTo>
                    <a:pt x="205" y="27"/>
                  </a:lnTo>
                  <a:lnTo>
                    <a:pt x="206" y="27"/>
                  </a:lnTo>
                  <a:lnTo>
                    <a:pt x="206" y="27"/>
                  </a:lnTo>
                  <a:lnTo>
                    <a:pt x="207" y="27"/>
                  </a:lnTo>
                  <a:lnTo>
                    <a:pt x="208" y="28"/>
                  </a:lnTo>
                  <a:lnTo>
                    <a:pt x="208" y="27"/>
                  </a:lnTo>
                  <a:lnTo>
                    <a:pt x="208" y="26"/>
                  </a:lnTo>
                  <a:lnTo>
                    <a:pt x="208" y="25"/>
                  </a:lnTo>
                  <a:lnTo>
                    <a:pt x="208" y="25"/>
                  </a:lnTo>
                  <a:lnTo>
                    <a:pt x="210" y="24"/>
                  </a:lnTo>
                  <a:lnTo>
                    <a:pt x="210" y="24"/>
                  </a:lnTo>
                  <a:lnTo>
                    <a:pt x="212" y="25"/>
                  </a:lnTo>
                  <a:lnTo>
                    <a:pt x="212" y="24"/>
                  </a:lnTo>
                  <a:lnTo>
                    <a:pt x="212" y="24"/>
                  </a:lnTo>
                  <a:lnTo>
                    <a:pt x="212" y="23"/>
                  </a:lnTo>
                  <a:lnTo>
                    <a:pt x="210" y="23"/>
                  </a:lnTo>
                  <a:lnTo>
                    <a:pt x="210" y="22"/>
                  </a:lnTo>
                  <a:lnTo>
                    <a:pt x="208" y="21"/>
                  </a:lnTo>
                  <a:lnTo>
                    <a:pt x="207" y="21"/>
                  </a:lnTo>
                  <a:lnTo>
                    <a:pt x="206" y="21"/>
                  </a:lnTo>
                  <a:lnTo>
                    <a:pt x="206" y="21"/>
                  </a:lnTo>
                  <a:lnTo>
                    <a:pt x="206" y="20"/>
                  </a:lnTo>
                  <a:lnTo>
                    <a:pt x="208" y="20"/>
                  </a:lnTo>
                  <a:lnTo>
                    <a:pt x="208" y="19"/>
                  </a:lnTo>
                  <a:lnTo>
                    <a:pt x="207" y="19"/>
                  </a:lnTo>
                  <a:lnTo>
                    <a:pt x="206" y="18"/>
                  </a:lnTo>
                  <a:lnTo>
                    <a:pt x="206" y="17"/>
                  </a:lnTo>
                  <a:lnTo>
                    <a:pt x="207" y="18"/>
                  </a:lnTo>
                  <a:lnTo>
                    <a:pt x="208" y="18"/>
                  </a:lnTo>
                  <a:lnTo>
                    <a:pt x="208" y="19"/>
                  </a:lnTo>
                  <a:lnTo>
                    <a:pt x="209" y="19"/>
                  </a:lnTo>
                  <a:lnTo>
                    <a:pt x="210" y="19"/>
                  </a:lnTo>
                  <a:lnTo>
                    <a:pt x="211" y="19"/>
                  </a:lnTo>
                  <a:lnTo>
                    <a:pt x="212" y="20"/>
                  </a:lnTo>
                  <a:lnTo>
                    <a:pt x="214" y="21"/>
                  </a:lnTo>
                  <a:lnTo>
                    <a:pt x="215" y="21"/>
                  </a:lnTo>
                  <a:lnTo>
                    <a:pt x="216" y="21"/>
                  </a:lnTo>
                  <a:lnTo>
                    <a:pt x="214" y="19"/>
                  </a:lnTo>
                  <a:lnTo>
                    <a:pt x="212" y="18"/>
                  </a:lnTo>
                  <a:lnTo>
                    <a:pt x="211" y="17"/>
                  </a:lnTo>
                  <a:lnTo>
                    <a:pt x="211" y="18"/>
                  </a:lnTo>
                  <a:lnTo>
                    <a:pt x="210" y="18"/>
                  </a:lnTo>
                  <a:lnTo>
                    <a:pt x="208" y="17"/>
                  </a:lnTo>
                  <a:lnTo>
                    <a:pt x="206" y="16"/>
                  </a:lnTo>
                  <a:lnTo>
                    <a:pt x="204" y="16"/>
                  </a:lnTo>
                  <a:lnTo>
                    <a:pt x="202" y="15"/>
                  </a:lnTo>
                  <a:lnTo>
                    <a:pt x="201" y="14"/>
                  </a:lnTo>
                  <a:lnTo>
                    <a:pt x="199" y="14"/>
                  </a:lnTo>
                  <a:lnTo>
                    <a:pt x="199" y="14"/>
                  </a:lnTo>
                  <a:lnTo>
                    <a:pt x="197" y="14"/>
                  </a:lnTo>
                  <a:lnTo>
                    <a:pt x="196" y="13"/>
                  </a:lnTo>
                  <a:lnTo>
                    <a:pt x="194" y="12"/>
                  </a:lnTo>
                  <a:lnTo>
                    <a:pt x="193" y="12"/>
                  </a:lnTo>
                  <a:lnTo>
                    <a:pt x="191" y="12"/>
                  </a:lnTo>
                  <a:lnTo>
                    <a:pt x="192" y="13"/>
                  </a:lnTo>
                  <a:lnTo>
                    <a:pt x="193" y="14"/>
                  </a:lnTo>
                  <a:lnTo>
                    <a:pt x="193" y="14"/>
                  </a:lnTo>
                  <a:lnTo>
                    <a:pt x="191" y="14"/>
                  </a:lnTo>
                  <a:lnTo>
                    <a:pt x="189" y="13"/>
                  </a:lnTo>
                  <a:lnTo>
                    <a:pt x="185" y="12"/>
                  </a:lnTo>
                  <a:lnTo>
                    <a:pt x="183" y="14"/>
                  </a:lnTo>
                  <a:lnTo>
                    <a:pt x="180" y="12"/>
                  </a:lnTo>
                  <a:lnTo>
                    <a:pt x="179" y="11"/>
                  </a:lnTo>
                  <a:lnTo>
                    <a:pt x="177" y="11"/>
                  </a:lnTo>
                  <a:lnTo>
                    <a:pt x="175" y="11"/>
                  </a:lnTo>
                  <a:lnTo>
                    <a:pt x="174" y="10"/>
                  </a:lnTo>
                  <a:lnTo>
                    <a:pt x="171" y="10"/>
                  </a:lnTo>
                  <a:lnTo>
                    <a:pt x="169" y="10"/>
                  </a:lnTo>
                  <a:lnTo>
                    <a:pt x="168" y="9"/>
                  </a:lnTo>
                  <a:lnTo>
                    <a:pt x="167" y="8"/>
                  </a:lnTo>
                  <a:lnTo>
                    <a:pt x="166" y="10"/>
                  </a:lnTo>
                  <a:lnTo>
                    <a:pt x="164" y="8"/>
                  </a:lnTo>
                  <a:lnTo>
                    <a:pt x="161" y="8"/>
                  </a:lnTo>
                  <a:lnTo>
                    <a:pt x="160" y="7"/>
                  </a:lnTo>
                  <a:lnTo>
                    <a:pt x="160" y="8"/>
                  </a:lnTo>
                  <a:lnTo>
                    <a:pt x="161" y="9"/>
                  </a:lnTo>
                  <a:lnTo>
                    <a:pt x="161" y="10"/>
                  </a:lnTo>
                  <a:lnTo>
                    <a:pt x="161" y="10"/>
                  </a:lnTo>
                  <a:lnTo>
                    <a:pt x="159" y="10"/>
                  </a:lnTo>
                  <a:lnTo>
                    <a:pt x="156" y="9"/>
                  </a:lnTo>
                  <a:lnTo>
                    <a:pt x="155" y="8"/>
                  </a:lnTo>
                  <a:lnTo>
                    <a:pt x="154" y="9"/>
                  </a:lnTo>
                  <a:lnTo>
                    <a:pt x="154" y="10"/>
                  </a:lnTo>
                  <a:lnTo>
                    <a:pt x="154" y="10"/>
                  </a:lnTo>
                  <a:lnTo>
                    <a:pt x="152" y="9"/>
                  </a:lnTo>
                  <a:lnTo>
                    <a:pt x="149" y="7"/>
                  </a:lnTo>
                  <a:lnTo>
                    <a:pt x="147" y="6"/>
                  </a:lnTo>
                  <a:lnTo>
                    <a:pt x="144" y="6"/>
                  </a:lnTo>
                  <a:lnTo>
                    <a:pt x="143" y="6"/>
                  </a:lnTo>
                  <a:lnTo>
                    <a:pt x="144" y="8"/>
                  </a:lnTo>
                  <a:lnTo>
                    <a:pt x="143" y="8"/>
                  </a:lnTo>
                  <a:lnTo>
                    <a:pt x="141" y="7"/>
                  </a:lnTo>
                  <a:lnTo>
                    <a:pt x="139" y="7"/>
                  </a:lnTo>
                  <a:lnTo>
                    <a:pt x="137" y="6"/>
                  </a:lnTo>
                  <a:lnTo>
                    <a:pt x="135" y="6"/>
                  </a:lnTo>
                  <a:lnTo>
                    <a:pt x="133" y="6"/>
                  </a:lnTo>
                  <a:lnTo>
                    <a:pt x="132" y="6"/>
                  </a:lnTo>
                  <a:lnTo>
                    <a:pt x="131" y="6"/>
                  </a:lnTo>
                  <a:lnTo>
                    <a:pt x="131" y="8"/>
                  </a:lnTo>
                  <a:lnTo>
                    <a:pt x="129" y="8"/>
                  </a:lnTo>
                  <a:lnTo>
                    <a:pt x="130" y="6"/>
                  </a:lnTo>
                  <a:lnTo>
                    <a:pt x="129" y="5"/>
                  </a:lnTo>
                  <a:lnTo>
                    <a:pt x="131" y="5"/>
                  </a:lnTo>
                  <a:lnTo>
                    <a:pt x="131" y="4"/>
                  </a:lnTo>
                  <a:lnTo>
                    <a:pt x="130" y="3"/>
                  </a:lnTo>
                  <a:lnTo>
                    <a:pt x="129" y="2"/>
                  </a:lnTo>
                  <a:lnTo>
                    <a:pt x="126" y="2"/>
                  </a:lnTo>
                  <a:lnTo>
                    <a:pt x="124" y="1"/>
                  </a:lnTo>
                  <a:lnTo>
                    <a:pt x="122" y="1"/>
                  </a:lnTo>
                  <a:lnTo>
                    <a:pt x="122" y="1"/>
                  </a:lnTo>
                  <a:lnTo>
                    <a:pt x="120" y="1"/>
                  </a:lnTo>
                  <a:lnTo>
                    <a:pt x="120" y="1"/>
                  </a:lnTo>
                  <a:lnTo>
                    <a:pt x="11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675" dirty="0"/>
            </a:p>
          </p:txBody>
        </p:sp>
      </p:grpSp>
      <p:sp>
        <p:nvSpPr>
          <p:cNvPr id="172" name="Freeform 163">
            <a:extLst>
              <a:ext uri="{FF2B5EF4-FFF2-40B4-BE49-F238E27FC236}">
                <a16:creationId xmlns:a16="http://schemas.microsoft.com/office/drawing/2014/main" id="{E794D501-B8B4-16B5-F422-9EA21A3BB67E}"/>
              </a:ext>
            </a:extLst>
          </p:cNvPr>
          <p:cNvSpPr>
            <a:spLocks noEditPoints="1"/>
          </p:cNvSpPr>
          <p:nvPr/>
        </p:nvSpPr>
        <p:spPr bwMode="auto">
          <a:xfrm>
            <a:off x="3284225" y="4800363"/>
            <a:ext cx="280221" cy="295115"/>
          </a:xfrm>
          <a:custGeom>
            <a:avLst/>
            <a:gdLst>
              <a:gd name="T0" fmla="*/ 100 w 208"/>
              <a:gd name="T1" fmla="*/ 88 h 208"/>
              <a:gd name="T2" fmla="*/ 96 w 208"/>
              <a:gd name="T3" fmla="*/ 92 h 208"/>
              <a:gd name="T4" fmla="*/ 97 w 208"/>
              <a:gd name="T5" fmla="*/ 207 h 208"/>
              <a:gd name="T6" fmla="*/ 132 w 208"/>
              <a:gd name="T7" fmla="*/ 208 h 208"/>
              <a:gd name="T8" fmla="*/ 136 w 208"/>
              <a:gd name="T9" fmla="*/ 204 h 208"/>
              <a:gd name="T10" fmla="*/ 135 w 208"/>
              <a:gd name="T11" fmla="*/ 89 h 208"/>
              <a:gd name="T12" fmla="*/ 128 w 208"/>
              <a:gd name="T13" fmla="*/ 200 h 208"/>
              <a:gd name="T14" fmla="*/ 104 w 208"/>
              <a:gd name="T15" fmla="*/ 96 h 208"/>
              <a:gd name="T16" fmla="*/ 128 w 208"/>
              <a:gd name="T17" fmla="*/ 200 h 208"/>
              <a:gd name="T18" fmla="*/ 52 w 208"/>
              <a:gd name="T19" fmla="*/ 120 h 208"/>
              <a:gd name="T20" fmla="*/ 48 w 208"/>
              <a:gd name="T21" fmla="*/ 124 h 208"/>
              <a:gd name="T22" fmla="*/ 49 w 208"/>
              <a:gd name="T23" fmla="*/ 207 h 208"/>
              <a:gd name="T24" fmla="*/ 84 w 208"/>
              <a:gd name="T25" fmla="*/ 208 h 208"/>
              <a:gd name="T26" fmla="*/ 88 w 208"/>
              <a:gd name="T27" fmla="*/ 204 h 208"/>
              <a:gd name="T28" fmla="*/ 87 w 208"/>
              <a:gd name="T29" fmla="*/ 121 h 208"/>
              <a:gd name="T30" fmla="*/ 56 w 208"/>
              <a:gd name="T31" fmla="*/ 200 h 208"/>
              <a:gd name="T32" fmla="*/ 80 w 208"/>
              <a:gd name="T33" fmla="*/ 128 h 208"/>
              <a:gd name="T34" fmla="*/ 56 w 208"/>
              <a:gd name="T35" fmla="*/ 200 h 208"/>
              <a:gd name="T36" fmla="*/ 4 w 208"/>
              <a:gd name="T37" fmla="*/ 160 h 208"/>
              <a:gd name="T38" fmla="*/ 0 w 208"/>
              <a:gd name="T39" fmla="*/ 164 h 208"/>
              <a:gd name="T40" fmla="*/ 1 w 208"/>
              <a:gd name="T41" fmla="*/ 207 h 208"/>
              <a:gd name="T42" fmla="*/ 36 w 208"/>
              <a:gd name="T43" fmla="*/ 208 h 208"/>
              <a:gd name="T44" fmla="*/ 40 w 208"/>
              <a:gd name="T45" fmla="*/ 204 h 208"/>
              <a:gd name="T46" fmla="*/ 39 w 208"/>
              <a:gd name="T47" fmla="*/ 161 h 208"/>
              <a:gd name="T48" fmla="*/ 8 w 208"/>
              <a:gd name="T49" fmla="*/ 200 h 208"/>
              <a:gd name="T50" fmla="*/ 32 w 208"/>
              <a:gd name="T51" fmla="*/ 168 h 208"/>
              <a:gd name="T52" fmla="*/ 8 w 208"/>
              <a:gd name="T53" fmla="*/ 200 h 208"/>
              <a:gd name="T54" fmla="*/ 167 w 208"/>
              <a:gd name="T55" fmla="*/ 2 h 208"/>
              <a:gd name="T56" fmla="*/ 161 w 208"/>
              <a:gd name="T57" fmla="*/ 2 h 208"/>
              <a:gd name="T58" fmla="*/ 120 w 208"/>
              <a:gd name="T59" fmla="*/ 62 h 208"/>
              <a:gd name="T60" fmla="*/ 144 w 208"/>
              <a:gd name="T61" fmla="*/ 64 h 208"/>
              <a:gd name="T62" fmla="*/ 145 w 208"/>
              <a:gd name="T63" fmla="*/ 207 h 208"/>
              <a:gd name="T64" fmla="*/ 180 w 208"/>
              <a:gd name="T65" fmla="*/ 208 h 208"/>
              <a:gd name="T66" fmla="*/ 184 w 208"/>
              <a:gd name="T67" fmla="*/ 204 h 208"/>
              <a:gd name="T68" fmla="*/ 204 w 208"/>
              <a:gd name="T69" fmla="*/ 64 h 208"/>
              <a:gd name="T70" fmla="*/ 207 w 208"/>
              <a:gd name="T71" fmla="*/ 58 h 208"/>
              <a:gd name="T72" fmla="*/ 177 w 208"/>
              <a:gd name="T73" fmla="*/ 57 h 208"/>
              <a:gd name="T74" fmla="*/ 176 w 208"/>
              <a:gd name="T75" fmla="*/ 200 h 208"/>
              <a:gd name="T76" fmla="*/ 152 w 208"/>
              <a:gd name="T77" fmla="*/ 60 h 208"/>
              <a:gd name="T78" fmla="*/ 148 w 208"/>
              <a:gd name="T79" fmla="*/ 56 h 208"/>
              <a:gd name="T80" fmla="*/ 164 w 208"/>
              <a:gd name="T81" fmla="*/ 11 h 208"/>
              <a:gd name="T82" fmla="*/ 180 w 208"/>
              <a:gd name="T83" fmla="*/ 5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8" h="208">
                <a:moveTo>
                  <a:pt x="132" y="88"/>
                </a:moveTo>
                <a:cubicBezTo>
                  <a:pt x="100" y="88"/>
                  <a:pt x="100" y="88"/>
                  <a:pt x="100" y="88"/>
                </a:cubicBezTo>
                <a:cubicBezTo>
                  <a:pt x="99" y="88"/>
                  <a:pt x="98" y="88"/>
                  <a:pt x="97" y="89"/>
                </a:cubicBezTo>
                <a:cubicBezTo>
                  <a:pt x="96" y="90"/>
                  <a:pt x="96" y="91"/>
                  <a:pt x="96" y="92"/>
                </a:cubicBezTo>
                <a:cubicBezTo>
                  <a:pt x="96" y="204"/>
                  <a:pt x="96" y="204"/>
                  <a:pt x="96" y="204"/>
                </a:cubicBezTo>
                <a:cubicBezTo>
                  <a:pt x="96" y="205"/>
                  <a:pt x="96" y="206"/>
                  <a:pt x="97" y="207"/>
                </a:cubicBezTo>
                <a:cubicBezTo>
                  <a:pt x="98" y="208"/>
                  <a:pt x="99" y="208"/>
                  <a:pt x="100" y="208"/>
                </a:cubicBezTo>
                <a:cubicBezTo>
                  <a:pt x="132" y="208"/>
                  <a:pt x="132" y="208"/>
                  <a:pt x="132" y="208"/>
                </a:cubicBezTo>
                <a:cubicBezTo>
                  <a:pt x="133" y="208"/>
                  <a:pt x="134" y="208"/>
                  <a:pt x="135" y="207"/>
                </a:cubicBezTo>
                <a:cubicBezTo>
                  <a:pt x="136" y="206"/>
                  <a:pt x="136" y="205"/>
                  <a:pt x="136" y="204"/>
                </a:cubicBezTo>
                <a:cubicBezTo>
                  <a:pt x="136" y="92"/>
                  <a:pt x="136" y="92"/>
                  <a:pt x="136" y="92"/>
                </a:cubicBezTo>
                <a:cubicBezTo>
                  <a:pt x="136" y="91"/>
                  <a:pt x="136" y="90"/>
                  <a:pt x="135" y="89"/>
                </a:cubicBezTo>
                <a:cubicBezTo>
                  <a:pt x="134" y="88"/>
                  <a:pt x="133" y="88"/>
                  <a:pt x="132" y="88"/>
                </a:cubicBezTo>
                <a:close/>
                <a:moveTo>
                  <a:pt x="128" y="200"/>
                </a:moveTo>
                <a:cubicBezTo>
                  <a:pt x="104" y="200"/>
                  <a:pt x="104" y="200"/>
                  <a:pt x="104" y="200"/>
                </a:cubicBezTo>
                <a:cubicBezTo>
                  <a:pt x="104" y="96"/>
                  <a:pt x="104" y="96"/>
                  <a:pt x="104" y="96"/>
                </a:cubicBezTo>
                <a:cubicBezTo>
                  <a:pt x="128" y="96"/>
                  <a:pt x="128" y="96"/>
                  <a:pt x="128" y="96"/>
                </a:cubicBezTo>
                <a:lnTo>
                  <a:pt x="128" y="200"/>
                </a:lnTo>
                <a:close/>
                <a:moveTo>
                  <a:pt x="84" y="120"/>
                </a:moveTo>
                <a:cubicBezTo>
                  <a:pt x="52" y="120"/>
                  <a:pt x="52" y="120"/>
                  <a:pt x="52" y="120"/>
                </a:cubicBezTo>
                <a:cubicBezTo>
                  <a:pt x="51" y="120"/>
                  <a:pt x="50" y="120"/>
                  <a:pt x="49" y="121"/>
                </a:cubicBezTo>
                <a:cubicBezTo>
                  <a:pt x="48" y="122"/>
                  <a:pt x="48" y="123"/>
                  <a:pt x="48" y="124"/>
                </a:cubicBezTo>
                <a:cubicBezTo>
                  <a:pt x="48" y="204"/>
                  <a:pt x="48" y="204"/>
                  <a:pt x="48" y="204"/>
                </a:cubicBezTo>
                <a:cubicBezTo>
                  <a:pt x="48" y="205"/>
                  <a:pt x="48" y="206"/>
                  <a:pt x="49" y="207"/>
                </a:cubicBezTo>
                <a:cubicBezTo>
                  <a:pt x="50" y="208"/>
                  <a:pt x="51" y="208"/>
                  <a:pt x="52" y="208"/>
                </a:cubicBezTo>
                <a:cubicBezTo>
                  <a:pt x="84" y="208"/>
                  <a:pt x="84" y="208"/>
                  <a:pt x="84" y="208"/>
                </a:cubicBezTo>
                <a:cubicBezTo>
                  <a:pt x="85" y="208"/>
                  <a:pt x="86" y="208"/>
                  <a:pt x="87" y="207"/>
                </a:cubicBezTo>
                <a:cubicBezTo>
                  <a:pt x="88" y="206"/>
                  <a:pt x="88" y="205"/>
                  <a:pt x="88" y="204"/>
                </a:cubicBezTo>
                <a:cubicBezTo>
                  <a:pt x="88" y="124"/>
                  <a:pt x="88" y="124"/>
                  <a:pt x="88" y="124"/>
                </a:cubicBezTo>
                <a:cubicBezTo>
                  <a:pt x="88" y="123"/>
                  <a:pt x="88" y="122"/>
                  <a:pt x="87" y="121"/>
                </a:cubicBezTo>
                <a:cubicBezTo>
                  <a:pt x="86" y="120"/>
                  <a:pt x="85" y="120"/>
                  <a:pt x="84" y="120"/>
                </a:cubicBezTo>
                <a:close/>
                <a:moveTo>
                  <a:pt x="56" y="200"/>
                </a:moveTo>
                <a:cubicBezTo>
                  <a:pt x="56" y="128"/>
                  <a:pt x="56" y="128"/>
                  <a:pt x="56" y="128"/>
                </a:cubicBezTo>
                <a:cubicBezTo>
                  <a:pt x="80" y="128"/>
                  <a:pt x="80" y="128"/>
                  <a:pt x="80" y="128"/>
                </a:cubicBezTo>
                <a:cubicBezTo>
                  <a:pt x="80" y="200"/>
                  <a:pt x="80" y="200"/>
                  <a:pt x="80" y="200"/>
                </a:cubicBezTo>
                <a:lnTo>
                  <a:pt x="56" y="200"/>
                </a:lnTo>
                <a:close/>
                <a:moveTo>
                  <a:pt x="36" y="160"/>
                </a:moveTo>
                <a:cubicBezTo>
                  <a:pt x="4" y="160"/>
                  <a:pt x="4" y="160"/>
                  <a:pt x="4" y="160"/>
                </a:cubicBezTo>
                <a:cubicBezTo>
                  <a:pt x="3" y="160"/>
                  <a:pt x="2" y="160"/>
                  <a:pt x="1" y="161"/>
                </a:cubicBezTo>
                <a:cubicBezTo>
                  <a:pt x="0" y="162"/>
                  <a:pt x="0" y="163"/>
                  <a:pt x="0" y="164"/>
                </a:cubicBezTo>
                <a:cubicBezTo>
                  <a:pt x="0" y="204"/>
                  <a:pt x="0" y="204"/>
                  <a:pt x="0" y="204"/>
                </a:cubicBezTo>
                <a:cubicBezTo>
                  <a:pt x="0" y="205"/>
                  <a:pt x="0" y="206"/>
                  <a:pt x="1" y="207"/>
                </a:cubicBezTo>
                <a:cubicBezTo>
                  <a:pt x="2" y="208"/>
                  <a:pt x="3" y="208"/>
                  <a:pt x="4" y="208"/>
                </a:cubicBezTo>
                <a:cubicBezTo>
                  <a:pt x="36" y="208"/>
                  <a:pt x="36" y="208"/>
                  <a:pt x="36" y="208"/>
                </a:cubicBezTo>
                <a:cubicBezTo>
                  <a:pt x="37" y="208"/>
                  <a:pt x="38" y="208"/>
                  <a:pt x="39" y="207"/>
                </a:cubicBezTo>
                <a:cubicBezTo>
                  <a:pt x="40" y="206"/>
                  <a:pt x="40" y="205"/>
                  <a:pt x="40" y="204"/>
                </a:cubicBezTo>
                <a:cubicBezTo>
                  <a:pt x="40" y="164"/>
                  <a:pt x="40" y="164"/>
                  <a:pt x="40" y="164"/>
                </a:cubicBezTo>
                <a:cubicBezTo>
                  <a:pt x="40" y="163"/>
                  <a:pt x="40" y="162"/>
                  <a:pt x="39" y="161"/>
                </a:cubicBezTo>
                <a:cubicBezTo>
                  <a:pt x="38" y="160"/>
                  <a:pt x="37" y="160"/>
                  <a:pt x="36" y="160"/>
                </a:cubicBezTo>
                <a:close/>
                <a:moveTo>
                  <a:pt x="8" y="200"/>
                </a:moveTo>
                <a:cubicBezTo>
                  <a:pt x="8" y="168"/>
                  <a:pt x="8" y="168"/>
                  <a:pt x="8" y="168"/>
                </a:cubicBezTo>
                <a:cubicBezTo>
                  <a:pt x="32" y="168"/>
                  <a:pt x="32" y="168"/>
                  <a:pt x="32" y="168"/>
                </a:cubicBezTo>
                <a:cubicBezTo>
                  <a:pt x="32" y="200"/>
                  <a:pt x="32" y="200"/>
                  <a:pt x="32" y="200"/>
                </a:cubicBezTo>
                <a:lnTo>
                  <a:pt x="8" y="200"/>
                </a:lnTo>
                <a:close/>
                <a:moveTo>
                  <a:pt x="207" y="58"/>
                </a:moveTo>
                <a:cubicBezTo>
                  <a:pt x="167" y="2"/>
                  <a:pt x="167" y="2"/>
                  <a:pt x="167" y="2"/>
                </a:cubicBezTo>
                <a:cubicBezTo>
                  <a:pt x="166" y="1"/>
                  <a:pt x="165" y="0"/>
                  <a:pt x="164" y="0"/>
                </a:cubicBezTo>
                <a:cubicBezTo>
                  <a:pt x="163" y="0"/>
                  <a:pt x="161" y="1"/>
                  <a:pt x="161" y="2"/>
                </a:cubicBezTo>
                <a:cubicBezTo>
                  <a:pt x="121" y="58"/>
                  <a:pt x="121" y="58"/>
                  <a:pt x="121" y="58"/>
                </a:cubicBezTo>
                <a:cubicBezTo>
                  <a:pt x="120" y="59"/>
                  <a:pt x="120" y="60"/>
                  <a:pt x="120" y="62"/>
                </a:cubicBezTo>
                <a:cubicBezTo>
                  <a:pt x="121" y="63"/>
                  <a:pt x="123" y="64"/>
                  <a:pt x="124" y="64"/>
                </a:cubicBezTo>
                <a:cubicBezTo>
                  <a:pt x="144" y="64"/>
                  <a:pt x="144" y="64"/>
                  <a:pt x="144" y="64"/>
                </a:cubicBezTo>
                <a:cubicBezTo>
                  <a:pt x="144" y="204"/>
                  <a:pt x="144" y="204"/>
                  <a:pt x="144" y="204"/>
                </a:cubicBezTo>
                <a:cubicBezTo>
                  <a:pt x="144" y="205"/>
                  <a:pt x="144" y="206"/>
                  <a:pt x="145" y="207"/>
                </a:cubicBezTo>
                <a:cubicBezTo>
                  <a:pt x="146" y="208"/>
                  <a:pt x="147" y="208"/>
                  <a:pt x="148" y="208"/>
                </a:cubicBezTo>
                <a:cubicBezTo>
                  <a:pt x="180" y="208"/>
                  <a:pt x="180" y="208"/>
                  <a:pt x="180" y="208"/>
                </a:cubicBezTo>
                <a:cubicBezTo>
                  <a:pt x="181" y="208"/>
                  <a:pt x="182" y="208"/>
                  <a:pt x="183" y="207"/>
                </a:cubicBezTo>
                <a:cubicBezTo>
                  <a:pt x="184" y="206"/>
                  <a:pt x="184" y="205"/>
                  <a:pt x="184" y="204"/>
                </a:cubicBezTo>
                <a:cubicBezTo>
                  <a:pt x="184" y="64"/>
                  <a:pt x="184" y="64"/>
                  <a:pt x="184" y="64"/>
                </a:cubicBezTo>
                <a:cubicBezTo>
                  <a:pt x="204" y="64"/>
                  <a:pt x="204" y="64"/>
                  <a:pt x="204" y="64"/>
                </a:cubicBezTo>
                <a:cubicBezTo>
                  <a:pt x="205" y="64"/>
                  <a:pt x="207" y="63"/>
                  <a:pt x="208" y="62"/>
                </a:cubicBezTo>
                <a:cubicBezTo>
                  <a:pt x="208" y="60"/>
                  <a:pt x="208" y="59"/>
                  <a:pt x="207" y="58"/>
                </a:cubicBezTo>
                <a:close/>
                <a:moveTo>
                  <a:pt x="180" y="56"/>
                </a:moveTo>
                <a:cubicBezTo>
                  <a:pt x="179" y="56"/>
                  <a:pt x="178" y="56"/>
                  <a:pt x="177" y="57"/>
                </a:cubicBezTo>
                <a:cubicBezTo>
                  <a:pt x="176" y="58"/>
                  <a:pt x="176" y="59"/>
                  <a:pt x="176" y="60"/>
                </a:cubicBezTo>
                <a:cubicBezTo>
                  <a:pt x="176" y="200"/>
                  <a:pt x="176" y="200"/>
                  <a:pt x="176" y="200"/>
                </a:cubicBezTo>
                <a:cubicBezTo>
                  <a:pt x="152" y="200"/>
                  <a:pt x="152" y="200"/>
                  <a:pt x="152" y="200"/>
                </a:cubicBezTo>
                <a:cubicBezTo>
                  <a:pt x="152" y="60"/>
                  <a:pt x="152" y="60"/>
                  <a:pt x="152" y="60"/>
                </a:cubicBezTo>
                <a:cubicBezTo>
                  <a:pt x="152" y="59"/>
                  <a:pt x="152" y="58"/>
                  <a:pt x="151" y="57"/>
                </a:cubicBezTo>
                <a:cubicBezTo>
                  <a:pt x="150" y="56"/>
                  <a:pt x="149" y="56"/>
                  <a:pt x="148" y="56"/>
                </a:cubicBezTo>
                <a:cubicBezTo>
                  <a:pt x="132" y="56"/>
                  <a:pt x="132" y="56"/>
                  <a:pt x="132" y="56"/>
                </a:cubicBezTo>
                <a:cubicBezTo>
                  <a:pt x="164" y="11"/>
                  <a:pt x="164" y="11"/>
                  <a:pt x="164" y="11"/>
                </a:cubicBezTo>
                <a:cubicBezTo>
                  <a:pt x="196" y="56"/>
                  <a:pt x="196" y="56"/>
                  <a:pt x="196" y="56"/>
                </a:cubicBezTo>
                <a:lnTo>
                  <a:pt x="180" y="5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675" dirty="0"/>
          </a:p>
        </p:txBody>
      </p:sp>
      <p:sp>
        <p:nvSpPr>
          <p:cNvPr id="173" name="Freeform 167">
            <a:extLst>
              <a:ext uri="{FF2B5EF4-FFF2-40B4-BE49-F238E27FC236}">
                <a16:creationId xmlns:a16="http://schemas.microsoft.com/office/drawing/2014/main" id="{AE53B9CB-AE53-8B5B-B30F-6AA18DF3762E}"/>
              </a:ext>
            </a:extLst>
          </p:cNvPr>
          <p:cNvSpPr>
            <a:spLocks noEditPoints="1"/>
          </p:cNvSpPr>
          <p:nvPr/>
        </p:nvSpPr>
        <p:spPr bwMode="auto">
          <a:xfrm>
            <a:off x="2778274" y="4035623"/>
            <a:ext cx="313364" cy="189309"/>
          </a:xfrm>
          <a:custGeom>
            <a:avLst/>
            <a:gdLst>
              <a:gd name="T0" fmla="*/ 104 w 215"/>
              <a:gd name="T1" fmla="*/ 131 h 131"/>
              <a:gd name="T2" fmla="*/ 60 w 215"/>
              <a:gd name="T3" fmla="*/ 84 h 131"/>
              <a:gd name="T4" fmla="*/ 108 w 215"/>
              <a:gd name="T5" fmla="*/ 0 h 131"/>
              <a:gd name="T6" fmla="*/ 156 w 215"/>
              <a:gd name="T7" fmla="*/ 84 h 131"/>
              <a:gd name="T8" fmla="*/ 112 w 215"/>
              <a:gd name="T9" fmla="*/ 131 h 131"/>
              <a:gd name="T10" fmla="*/ 112 w 215"/>
              <a:gd name="T11" fmla="*/ 110 h 131"/>
              <a:gd name="T12" fmla="*/ 108 w 215"/>
              <a:gd name="T13" fmla="*/ 106 h 131"/>
              <a:gd name="T14" fmla="*/ 104 w 215"/>
              <a:gd name="T15" fmla="*/ 110 h 131"/>
              <a:gd name="T16" fmla="*/ 104 w 215"/>
              <a:gd name="T17" fmla="*/ 131 h 131"/>
              <a:gd name="T18" fmla="*/ 74 w 215"/>
              <a:gd name="T19" fmla="*/ 127 h 131"/>
              <a:gd name="T20" fmla="*/ 46 w 215"/>
              <a:gd name="T21" fmla="*/ 121 h 131"/>
              <a:gd name="T22" fmla="*/ 0 w 215"/>
              <a:gd name="T23" fmla="*/ 70 h 131"/>
              <a:gd name="T24" fmla="*/ 34 w 215"/>
              <a:gd name="T25" fmla="*/ 63 h 131"/>
              <a:gd name="T26" fmla="*/ 57 w 215"/>
              <a:gd name="T27" fmla="*/ 66 h 131"/>
              <a:gd name="T28" fmla="*/ 53 w 215"/>
              <a:gd name="T29" fmla="*/ 84 h 131"/>
              <a:gd name="T30" fmla="*/ 74 w 215"/>
              <a:gd name="T31" fmla="*/ 127 h 131"/>
              <a:gd name="T32" fmla="*/ 142 w 215"/>
              <a:gd name="T33" fmla="*/ 127 h 131"/>
              <a:gd name="T34" fmla="*/ 163 w 215"/>
              <a:gd name="T35" fmla="*/ 84 h 131"/>
              <a:gd name="T36" fmla="*/ 159 w 215"/>
              <a:gd name="T37" fmla="*/ 66 h 131"/>
              <a:gd name="T38" fmla="*/ 181 w 215"/>
              <a:gd name="T39" fmla="*/ 63 h 131"/>
              <a:gd name="T40" fmla="*/ 215 w 215"/>
              <a:gd name="T41" fmla="*/ 70 h 131"/>
              <a:gd name="T42" fmla="*/ 169 w 215"/>
              <a:gd name="T43" fmla="*/ 121 h 131"/>
              <a:gd name="T44" fmla="*/ 142 w 215"/>
              <a:gd name="T45" fmla="*/ 127 h 131"/>
              <a:gd name="T46" fmla="*/ 59 w 215"/>
              <a:gd name="T47" fmla="*/ 59 h 131"/>
              <a:gd name="T48" fmla="*/ 38 w 215"/>
              <a:gd name="T49" fmla="*/ 56 h 131"/>
              <a:gd name="T50" fmla="*/ 39 w 215"/>
              <a:gd name="T51" fmla="*/ 13 h 131"/>
              <a:gd name="T52" fmla="*/ 77 w 215"/>
              <a:gd name="T53" fmla="*/ 30 h 131"/>
              <a:gd name="T54" fmla="*/ 60 w 215"/>
              <a:gd name="T55" fmla="*/ 59 h 131"/>
              <a:gd name="T56" fmla="*/ 59 w 215"/>
              <a:gd name="T57" fmla="*/ 59 h 131"/>
              <a:gd name="T58" fmla="*/ 156 w 215"/>
              <a:gd name="T59" fmla="*/ 59 h 131"/>
              <a:gd name="T60" fmla="*/ 139 w 215"/>
              <a:gd name="T61" fmla="*/ 30 h 131"/>
              <a:gd name="T62" fmla="*/ 177 w 215"/>
              <a:gd name="T63" fmla="*/ 13 h 131"/>
              <a:gd name="T64" fmla="*/ 177 w 215"/>
              <a:gd name="T65" fmla="*/ 56 h 131"/>
              <a:gd name="T66" fmla="*/ 156 w 215"/>
              <a:gd name="T67" fmla="*/ 5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5" h="131">
                <a:moveTo>
                  <a:pt x="104" y="131"/>
                </a:moveTo>
                <a:cubicBezTo>
                  <a:pt x="79" y="129"/>
                  <a:pt x="60" y="109"/>
                  <a:pt x="60" y="84"/>
                </a:cubicBezTo>
                <a:cubicBezTo>
                  <a:pt x="60" y="61"/>
                  <a:pt x="99" y="11"/>
                  <a:pt x="108" y="0"/>
                </a:cubicBezTo>
                <a:cubicBezTo>
                  <a:pt x="119" y="15"/>
                  <a:pt x="156" y="61"/>
                  <a:pt x="156" y="84"/>
                </a:cubicBezTo>
                <a:cubicBezTo>
                  <a:pt x="156" y="109"/>
                  <a:pt x="136" y="129"/>
                  <a:pt x="112" y="131"/>
                </a:cubicBezTo>
                <a:cubicBezTo>
                  <a:pt x="112" y="110"/>
                  <a:pt x="112" y="110"/>
                  <a:pt x="112" y="110"/>
                </a:cubicBezTo>
                <a:cubicBezTo>
                  <a:pt x="112" y="108"/>
                  <a:pt x="110" y="106"/>
                  <a:pt x="108" y="106"/>
                </a:cubicBezTo>
                <a:cubicBezTo>
                  <a:pt x="106" y="106"/>
                  <a:pt x="104" y="108"/>
                  <a:pt x="104" y="110"/>
                </a:cubicBezTo>
                <a:lnTo>
                  <a:pt x="104" y="131"/>
                </a:lnTo>
                <a:close/>
                <a:moveTo>
                  <a:pt x="74" y="127"/>
                </a:moveTo>
                <a:cubicBezTo>
                  <a:pt x="64" y="127"/>
                  <a:pt x="55" y="124"/>
                  <a:pt x="46" y="121"/>
                </a:cubicBezTo>
                <a:cubicBezTo>
                  <a:pt x="24" y="111"/>
                  <a:pt x="7" y="93"/>
                  <a:pt x="0" y="70"/>
                </a:cubicBezTo>
                <a:cubicBezTo>
                  <a:pt x="11" y="66"/>
                  <a:pt x="22" y="63"/>
                  <a:pt x="34" y="63"/>
                </a:cubicBezTo>
                <a:cubicBezTo>
                  <a:pt x="42" y="63"/>
                  <a:pt x="49" y="64"/>
                  <a:pt x="57" y="66"/>
                </a:cubicBezTo>
                <a:cubicBezTo>
                  <a:pt x="54" y="73"/>
                  <a:pt x="53" y="79"/>
                  <a:pt x="53" y="84"/>
                </a:cubicBezTo>
                <a:cubicBezTo>
                  <a:pt x="53" y="101"/>
                  <a:pt x="61" y="117"/>
                  <a:pt x="74" y="127"/>
                </a:cubicBezTo>
                <a:close/>
                <a:moveTo>
                  <a:pt x="142" y="127"/>
                </a:moveTo>
                <a:cubicBezTo>
                  <a:pt x="155" y="117"/>
                  <a:pt x="163" y="101"/>
                  <a:pt x="163" y="84"/>
                </a:cubicBezTo>
                <a:cubicBezTo>
                  <a:pt x="163" y="79"/>
                  <a:pt x="162" y="73"/>
                  <a:pt x="159" y="66"/>
                </a:cubicBezTo>
                <a:cubicBezTo>
                  <a:pt x="166" y="64"/>
                  <a:pt x="174" y="63"/>
                  <a:pt x="181" y="63"/>
                </a:cubicBezTo>
                <a:cubicBezTo>
                  <a:pt x="193" y="63"/>
                  <a:pt x="205" y="66"/>
                  <a:pt x="215" y="70"/>
                </a:cubicBezTo>
                <a:cubicBezTo>
                  <a:pt x="208" y="93"/>
                  <a:pt x="191" y="111"/>
                  <a:pt x="169" y="121"/>
                </a:cubicBezTo>
                <a:cubicBezTo>
                  <a:pt x="160" y="124"/>
                  <a:pt x="151" y="127"/>
                  <a:pt x="142" y="127"/>
                </a:cubicBezTo>
                <a:close/>
                <a:moveTo>
                  <a:pt x="59" y="59"/>
                </a:moveTo>
                <a:cubicBezTo>
                  <a:pt x="52" y="57"/>
                  <a:pt x="45" y="56"/>
                  <a:pt x="38" y="56"/>
                </a:cubicBezTo>
                <a:cubicBezTo>
                  <a:pt x="34" y="42"/>
                  <a:pt x="35" y="27"/>
                  <a:pt x="39" y="13"/>
                </a:cubicBezTo>
                <a:cubicBezTo>
                  <a:pt x="52" y="15"/>
                  <a:pt x="65" y="21"/>
                  <a:pt x="77" y="30"/>
                </a:cubicBezTo>
                <a:cubicBezTo>
                  <a:pt x="69" y="41"/>
                  <a:pt x="64" y="51"/>
                  <a:pt x="60" y="59"/>
                </a:cubicBezTo>
                <a:lnTo>
                  <a:pt x="59" y="59"/>
                </a:lnTo>
                <a:close/>
                <a:moveTo>
                  <a:pt x="156" y="59"/>
                </a:moveTo>
                <a:cubicBezTo>
                  <a:pt x="152" y="51"/>
                  <a:pt x="146" y="41"/>
                  <a:pt x="139" y="30"/>
                </a:cubicBezTo>
                <a:cubicBezTo>
                  <a:pt x="150" y="21"/>
                  <a:pt x="163" y="15"/>
                  <a:pt x="177" y="13"/>
                </a:cubicBezTo>
                <a:cubicBezTo>
                  <a:pt x="181" y="27"/>
                  <a:pt x="181" y="42"/>
                  <a:pt x="177" y="56"/>
                </a:cubicBezTo>
                <a:cubicBezTo>
                  <a:pt x="170" y="56"/>
                  <a:pt x="163" y="57"/>
                  <a:pt x="156" y="59"/>
                </a:cubicBezTo>
                <a:close/>
              </a:path>
            </a:pathLst>
          </a:custGeom>
          <a:noFill/>
          <a:ln w="28575">
            <a:solidFill>
              <a:srgbClr val="21572F"/>
            </a:solidFill>
          </a:ln>
        </p:spPr>
        <p:txBody>
          <a:bodyPr vert="horz" wrap="square" lIns="68580" tIns="34290" rIns="68580" bIns="34290" numCol="1" anchor="t" anchorCtr="0" compatLnSpc="1">
            <a:prstTxWarp prst="textNoShape">
              <a:avLst/>
            </a:prstTxWarp>
          </a:bodyPr>
          <a:lstStyle/>
          <a:p>
            <a:endParaRPr lang="en-US" sz="675" dirty="0"/>
          </a:p>
        </p:txBody>
      </p:sp>
      <p:sp>
        <p:nvSpPr>
          <p:cNvPr id="174" name="Rectangle 74">
            <a:extLst>
              <a:ext uri="{FF2B5EF4-FFF2-40B4-BE49-F238E27FC236}">
                <a16:creationId xmlns:a16="http://schemas.microsoft.com/office/drawing/2014/main" id="{7F32C4B0-29B9-3674-70AE-D7028F200C93}"/>
              </a:ext>
            </a:extLst>
          </p:cNvPr>
          <p:cNvSpPr/>
          <p:nvPr/>
        </p:nvSpPr>
        <p:spPr>
          <a:xfrm>
            <a:off x="5905711" y="4579905"/>
            <a:ext cx="703502" cy="702000"/>
          </a:xfrm>
          <a:prstGeom prst="rect">
            <a:avLst/>
          </a:prstGeom>
        </p:spPr>
        <p:txBody>
          <a:bodyPr wrap="square">
            <a:noAutofit/>
          </a:bodyPr>
          <a:lstStyle/>
          <a:p>
            <a:pPr algn="ctr">
              <a:spcAft>
                <a:spcPts val="450"/>
              </a:spcAft>
            </a:pPr>
            <a:r>
              <a:rPr lang="it-IT" sz="675" b="1" dirty="0">
                <a:latin typeface="Arial" panose="020B0604020202020204" pitchFamily="34" charset="0"/>
                <a:ea typeface="Calibri" panose="020F0502020204030204" pitchFamily="34" charset="0"/>
                <a:cs typeface="Arial" panose="020B0604020202020204" pitchFamily="34" charset="0"/>
              </a:rPr>
              <a:t>2023 - 2024</a:t>
            </a:r>
          </a:p>
          <a:p>
            <a:pPr algn="ctr">
              <a:spcAft>
                <a:spcPts val="450"/>
              </a:spcAft>
            </a:pPr>
            <a:r>
              <a:rPr lang="it-IT" sz="675" dirty="0">
                <a:solidFill>
                  <a:srgbClr val="000000"/>
                </a:solidFill>
              </a:rPr>
              <a:t>Implementation</a:t>
            </a:r>
          </a:p>
        </p:txBody>
      </p:sp>
      <p:sp>
        <p:nvSpPr>
          <p:cNvPr id="175" name="Rectangle 74">
            <a:extLst>
              <a:ext uri="{FF2B5EF4-FFF2-40B4-BE49-F238E27FC236}">
                <a16:creationId xmlns:a16="http://schemas.microsoft.com/office/drawing/2014/main" id="{DE2C3BE4-DD67-6E49-D78B-FF57720DE076}"/>
              </a:ext>
            </a:extLst>
          </p:cNvPr>
          <p:cNvSpPr/>
          <p:nvPr/>
        </p:nvSpPr>
        <p:spPr>
          <a:xfrm>
            <a:off x="6138020" y="2274529"/>
            <a:ext cx="1188000" cy="702000"/>
          </a:xfrm>
          <a:prstGeom prst="rect">
            <a:avLst/>
          </a:prstGeom>
        </p:spPr>
        <p:txBody>
          <a:bodyPr wrap="square">
            <a:noAutofit/>
          </a:bodyPr>
          <a:lstStyle/>
          <a:p>
            <a:pPr algn="ctr">
              <a:spcAft>
                <a:spcPts val="450"/>
              </a:spcAft>
            </a:pPr>
            <a:endParaRPr lang="it-IT" sz="600" dirty="0">
              <a:latin typeface="Arial" panose="020B0604020202020204" pitchFamily="34" charset="0"/>
              <a:ea typeface="Calibri" panose="020F0502020204030204" pitchFamily="34" charset="0"/>
              <a:cs typeface="Arial" panose="020B0604020202020204" pitchFamily="34" charset="0"/>
            </a:endParaRPr>
          </a:p>
        </p:txBody>
      </p:sp>
      <p:sp>
        <p:nvSpPr>
          <p:cNvPr id="176" name="Rectangle 75">
            <a:extLst>
              <a:ext uri="{FF2B5EF4-FFF2-40B4-BE49-F238E27FC236}">
                <a16:creationId xmlns:a16="http://schemas.microsoft.com/office/drawing/2014/main" id="{62CD4988-525B-C81E-DF41-6CC93F3A4553}"/>
              </a:ext>
            </a:extLst>
          </p:cNvPr>
          <p:cNvSpPr/>
          <p:nvPr/>
        </p:nvSpPr>
        <p:spPr>
          <a:xfrm>
            <a:off x="5478774" y="3719395"/>
            <a:ext cx="1188000" cy="332489"/>
          </a:xfrm>
          <a:prstGeom prst="rect">
            <a:avLst/>
          </a:prstGeom>
          <a:ln>
            <a:solidFill>
              <a:srgbClr val="E98D4A"/>
            </a:solidFill>
          </a:ln>
        </p:spPr>
        <p:txBody>
          <a:bodyPr wrap="square">
            <a:noAutofit/>
          </a:bodyPr>
          <a:lstStyle/>
          <a:p>
            <a:pPr algn="ctr">
              <a:spcAft>
                <a:spcPts val="450"/>
              </a:spcAft>
            </a:pPr>
            <a:r>
              <a:rPr lang="it-IT" sz="675" b="1" dirty="0">
                <a:latin typeface="Arial" panose="020B0604020202020204" pitchFamily="34" charset="0"/>
                <a:ea typeface="Calibri" panose="020F0502020204030204" pitchFamily="34" charset="0"/>
                <a:cs typeface="Arial" panose="020B0604020202020204" pitchFamily="34" charset="0"/>
              </a:rPr>
              <a:t>2022-2023</a:t>
            </a:r>
          </a:p>
          <a:p>
            <a:pPr algn="ctr">
              <a:spcAft>
                <a:spcPts val="450"/>
              </a:spcAft>
            </a:pPr>
            <a:r>
              <a:rPr lang="it-IT" sz="675" dirty="0">
                <a:latin typeface="Arial" panose="020B0604020202020204" pitchFamily="34" charset="0"/>
                <a:ea typeface="Calibri" panose="020F0502020204030204" pitchFamily="34" charset="0"/>
                <a:cs typeface="Arial" panose="020B0604020202020204" pitchFamily="34" charset="0"/>
              </a:rPr>
              <a:t>Adoption into Law</a:t>
            </a:r>
          </a:p>
        </p:txBody>
      </p:sp>
      <p:sp>
        <p:nvSpPr>
          <p:cNvPr id="177" name="Rectangle 74">
            <a:extLst>
              <a:ext uri="{FF2B5EF4-FFF2-40B4-BE49-F238E27FC236}">
                <a16:creationId xmlns:a16="http://schemas.microsoft.com/office/drawing/2014/main" id="{9744B6AF-F7C4-E66B-2E60-77117BE4189A}"/>
              </a:ext>
            </a:extLst>
          </p:cNvPr>
          <p:cNvSpPr/>
          <p:nvPr/>
        </p:nvSpPr>
        <p:spPr>
          <a:xfrm>
            <a:off x="7136688" y="4486118"/>
            <a:ext cx="794947" cy="702000"/>
          </a:xfrm>
          <a:prstGeom prst="rect">
            <a:avLst/>
          </a:prstGeom>
        </p:spPr>
        <p:txBody>
          <a:bodyPr wrap="square">
            <a:noAutofit/>
          </a:bodyPr>
          <a:lstStyle/>
          <a:p>
            <a:pPr algn="ctr">
              <a:spcAft>
                <a:spcPts val="450"/>
              </a:spcAft>
            </a:pPr>
            <a:r>
              <a:rPr lang="it-IT" sz="675" b="1" dirty="0">
                <a:latin typeface="Arial" panose="020B0604020202020204" pitchFamily="34" charset="0"/>
                <a:ea typeface="Calibri" panose="020F0502020204030204" pitchFamily="34" charset="0"/>
                <a:cs typeface="Arial" panose="020B0604020202020204" pitchFamily="34" charset="0"/>
              </a:rPr>
              <a:t>2030</a:t>
            </a:r>
          </a:p>
          <a:p>
            <a:pPr algn="ctr">
              <a:spcAft>
                <a:spcPts val="450"/>
              </a:spcAft>
            </a:pPr>
            <a:r>
              <a:rPr lang="en-US" sz="675" dirty="0"/>
              <a:t>Review of Pillar One including potential reduction of the scope threshold from €20 billion to €10 billion</a:t>
            </a:r>
            <a:endParaRPr lang="it-IT" sz="675" dirty="0">
              <a:solidFill>
                <a:srgbClr val="000000"/>
              </a:solidFill>
            </a:endParaRPr>
          </a:p>
        </p:txBody>
      </p:sp>
      <p:cxnSp>
        <p:nvCxnSpPr>
          <p:cNvPr id="178" name="Connector: Elbow 16">
            <a:extLst>
              <a:ext uri="{FF2B5EF4-FFF2-40B4-BE49-F238E27FC236}">
                <a16:creationId xmlns:a16="http://schemas.microsoft.com/office/drawing/2014/main" id="{C1EF7C89-3631-49AD-36BA-ABDD25DB1CBA}"/>
              </a:ext>
            </a:extLst>
          </p:cNvPr>
          <p:cNvCxnSpPr/>
          <p:nvPr/>
        </p:nvCxnSpPr>
        <p:spPr>
          <a:xfrm rot="10800000" flipV="1">
            <a:off x="1408900" y="3889392"/>
            <a:ext cx="211049" cy="392034"/>
          </a:xfrm>
          <a:prstGeom prst="bentConnector2">
            <a:avLst/>
          </a:prstGeom>
          <a:ln w="25400" cap="flat">
            <a:solidFill>
              <a:srgbClr val="21572F"/>
            </a:solidFill>
            <a:prstDash val="sysDot"/>
            <a:miter lim="800000"/>
            <a:headEnd type="oval"/>
            <a:tailEnd type="oval"/>
          </a:ln>
        </p:spPr>
        <p:style>
          <a:lnRef idx="1">
            <a:schemeClr val="accent1"/>
          </a:lnRef>
          <a:fillRef idx="0">
            <a:schemeClr val="accent1"/>
          </a:fillRef>
          <a:effectRef idx="0">
            <a:schemeClr val="accent1"/>
          </a:effectRef>
          <a:fontRef idx="minor">
            <a:schemeClr val="tx1"/>
          </a:fontRef>
        </p:style>
      </p:cxnSp>
      <p:cxnSp>
        <p:nvCxnSpPr>
          <p:cNvPr id="179" name="Connector: Elbow 16">
            <a:extLst>
              <a:ext uri="{FF2B5EF4-FFF2-40B4-BE49-F238E27FC236}">
                <a16:creationId xmlns:a16="http://schemas.microsoft.com/office/drawing/2014/main" id="{12059196-F65A-3848-46F8-1F8FB17FE8CB}"/>
              </a:ext>
            </a:extLst>
          </p:cNvPr>
          <p:cNvCxnSpPr/>
          <p:nvPr/>
        </p:nvCxnSpPr>
        <p:spPr>
          <a:xfrm rot="10800000" flipV="1">
            <a:off x="5262493" y="3895301"/>
            <a:ext cx="211049" cy="392034"/>
          </a:xfrm>
          <a:prstGeom prst="bentConnector2">
            <a:avLst/>
          </a:prstGeom>
          <a:ln w="25400" cap="flat">
            <a:solidFill>
              <a:srgbClr val="21572F"/>
            </a:solidFill>
            <a:prstDash val="sysDot"/>
            <a:miter lim="800000"/>
            <a:headEnd type="oval"/>
            <a:tailEnd type="oval"/>
          </a:ln>
        </p:spPr>
        <p:style>
          <a:lnRef idx="1">
            <a:schemeClr val="accent1"/>
          </a:lnRef>
          <a:fillRef idx="0">
            <a:schemeClr val="accent1"/>
          </a:fillRef>
          <a:effectRef idx="0">
            <a:schemeClr val="accent1"/>
          </a:effectRef>
          <a:fontRef idx="minor">
            <a:schemeClr val="tx1"/>
          </a:fontRef>
        </p:style>
      </p:cxnSp>
      <p:cxnSp>
        <p:nvCxnSpPr>
          <p:cNvPr id="180" name="Connector: Elbow 83">
            <a:extLst>
              <a:ext uri="{FF2B5EF4-FFF2-40B4-BE49-F238E27FC236}">
                <a16:creationId xmlns:a16="http://schemas.microsoft.com/office/drawing/2014/main" id="{4701B56C-A359-5137-015B-8D35C987B7F0}"/>
              </a:ext>
            </a:extLst>
          </p:cNvPr>
          <p:cNvCxnSpPr>
            <a:cxnSpLocks/>
          </p:cNvCxnSpPr>
          <p:nvPr/>
        </p:nvCxnSpPr>
        <p:spPr>
          <a:xfrm rot="10800000">
            <a:off x="3886650" y="4331497"/>
            <a:ext cx="394786" cy="408701"/>
          </a:xfrm>
          <a:prstGeom prst="bentConnector2">
            <a:avLst/>
          </a:prstGeom>
          <a:ln w="25400" cap="flat">
            <a:solidFill>
              <a:srgbClr val="21572F"/>
            </a:solidFill>
            <a:prstDash val="sysDot"/>
            <a:miter lim="800000"/>
            <a:headEnd type="oval"/>
            <a:tailEnd type="oval"/>
          </a:ln>
        </p:spPr>
        <p:style>
          <a:lnRef idx="1">
            <a:schemeClr val="accent1"/>
          </a:lnRef>
          <a:fillRef idx="0">
            <a:schemeClr val="accent1"/>
          </a:fillRef>
          <a:effectRef idx="0">
            <a:schemeClr val="accent1"/>
          </a:effectRef>
          <a:fontRef idx="minor">
            <a:schemeClr val="tx1"/>
          </a:fontRef>
        </p:style>
      </p:cxnSp>
      <p:cxnSp>
        <p:nvCxnSpPr>
          <p:cNvPr id="181" name="Connector: Elbow 83">
            <a:extLst>
              <a:ext uri="{FF2B5EF4-FFF2-40B4-BE49-F238E27FC236}">
                <a16:creationId xmlns:a16="http://schemas.microsoft.com/office/drawing/2014/main" id="{2C1E67FE-088A-E1E3-F044-D68F3B6412DD}"/>
              </a:ext>
            </a:extLst>
          </p:cNvPr>
          <p:cNvCxnSpPr>
            <a:cxnSpLocks/>
          </p:cNvCxnSpPr>
          <p:nvPr/>
        </p:nvCxnSpPr>
        <p:spPr>
          <a:xfrm rot="10800000">
            <a:off x="5523777" y="4337485"/>
            <a:ext cx="394786" cy="408701"/>
          </a:xfrm>
          <a:prstGeom prst="bentConnector2">
            <a:avLst/>
          </a:prstGeom>
          <a:ln w="25400" cap="flat">
            <a:solidFill>
              <a:srgbClr val="21572F"/>
            </a:solidFill>
            <a:prstDash val="sysDot"/>
            <a:miter lim="800000"/>
            <a:headEnd type="oval"/>
            <a:tailEnd type="oval"/>
          </a:ln>
        </p:spPr>
        <p:style>
          <a:lnRef idx="1">
            <a:schemeClr val="accent1"/>
          </a:lnRef>
          <a:fillRef idx="0">
            <a:schemeClr val="accent1"/>
          </a:fillRef>
          <a:effectRef idx="0">
            <a:schemeClr val="accent1"/>
          </a:effectRef>
          <a:fontRef idx="minor">
            <a:schemeClr val="tx1"/>
          </a:fontRef>
        </p:style>
      </p:cxnSp>
      <p:cxnSp>
        <p:nvCxnSpPr>
          <p:cNvPr id="182" name="Connector: Elbow 83">
            <a:extLst>
              <a:ext uri="{FF2B5EF4-FFF2-40B4-BE49-F238E27FC236}">
                <a16:creationId xmlns:a16="http://schemas.microsoft.com/office/drawing/2014/main" id="{EE6D95E6-8D5A-EEB1-F7D1-B70E55C9A392}"/>
              </a:ext>
            </a:extLst>
          </p:cNvPr>
          <p:cNvCxnSpPr>
            <a:cxnSpLocks/>
          </p:cNvCxnSpPr>
          <p:nvPr/>
        </p:nvCxnSpPr>
        <p:spPr>
          <a:xfrm rot="10800000">
            <a:off x="6729930" y="4320769"/>
            <a:ext cx="394786" cy="408701"/>
          </a:xfrm>
          <a:prstGeom prst="bentConnector2">
            <a:avLst/>
          </a:prstGeom>
          <a:ln w="25400" cap="flat">
            <a:solidFill>
              <a:srgbClr val="21572F"/>
            </a:solidFill>
            <a:prstDash val="sysDot"/>
            <a:miter lim="800000"/>
            <a:headEnd type="oval"/>
            <a:tailEnd type="oval"/>
          </a:ln>
        </p:spPr>
        <p:style>
          <a:lnRef idx="1">
            <a:schemeClr val="accent1"/>
          </a:lnRef>
          <a:fillRef idx="0">
            <a:schemeClr val="accent1"/>
          </a:fillRef>
          <a:effectRef idx="0">
            <a:schemeClr val="accent1"/>
          </a:effectRef>
          <a:fontRef idx="minor">
            <a:schemeClr val="tx1"/>
          </a:fontRef>
        </p:style>
      </p:cxnSp>
      <p:sp>
        <p:nvSpPr>
          <p:cNvPr id="183" name="Rettangolo 243">
            <a:extLst>
              <a:ext uri="{FF2B5EF4-FFF2-40B4-BE49-F238E27FC236}">
                <a16:creationId xmlns:a16="http://schemas.microsoft.com/office/drawing/2014/main" id="{5FACEC93-D593-2020-EE25-36E1260C6016}"/>
              </a:ext>
            </a:extLst>
          </p:cNvPr>
          <p:cNvSpPr/>
          <p:nvPr/>
        </p:nvSpPr>
        <p:spPr>
          <a:xfrm>
            <a:off x="1964511" y="2335795"/>
            <a:ext cx="2767550" cy="994490"/>
          </a:xfrm>
          <a:prstGeom prst="rect">
            <a:avLst/>
          </a:prstGeom>
          <a:noFill/>
          <a:ln>
            <a:solidFill>
              <a:srgbClr val="2C36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50" b="1" i="1" dirty="0">
                <a:solidFill>
                  <a:schemeClr val="tx1"/>
                </a:solidFill>
                <a:latin typeface="Arial" panose="020B0604020202020204" pitchFamily="34" charset="0"/>
                <a:cs typeface="Arial" panose="020B0604020202020204" pitchFamily="34" charset="0"/>
              </a:rPr>
              <a:t>Pillar One Blueprint</a:t>
            </a:r>
          </a:p>
          <a:p>
            <a:pPr algn="ctr"/>
            <a:endParaRPr lang="it-IT" sz="1050" b="1" dirty="0">
              <a:solidFill>
                <a:schemeClr val="tx1"/>
              </a:solidFill>
              <a:latin typeface="Arial" panose="020B0604020202020204" pitchFamily="34" charset="0"/>
              <a:cs typeface="Arial" panose="020B0604020202020204" pitchFamily="34" charset="0"/>
            </a:endParaRPr>
          </a:p>
          <a:p>
            <a:pPr algn="just"/>
            <a:r>
              <a:rPr lang="en-US" sz="1050" dirty="0">
                <a:solidFill>
                  <a:schemeClr val="tx1"/>
                </a:solidFill>
                <a:latin typeface="Arial" panose="020B0604020202020204" pitchFamily="34" charset="0"/>
                <a:cs typeface="Arial" panose="020B0604020202020204" pitchFamily="34" charset="0"/>
              </a:rPr>
              <a:t>Pillar One aligns taxing rights more closely with local market engagement. A portion of profits of the largest and most profitable groups is allocated to market jurisdictions.</a:t>
            </a:r>
            <a:endParaRPr lang="it-IT" sz="1050" dirty="0">
              <a:solidFill>
                <a:schemeClr val="tx1"/>
              </a:solidFill>
              <a:latin typeface="Arial" panose="020B0604020202020204" pitchFamily="34" charset="0"/>
              <a:cs typeface="Arial" panose="020B0604020202020204" pitchFamily="34" charset="0"/>
            </a:endParaRPr>
          </a:p>
        </p:txBody>
      </p:sp>
      <p:sp>
        <p:nvSpPr>
          <p:cNvPr id="184" name="Rettangolo 244">
            <a:extLst>
              <a:ext uri="{FF2B5EF4-FFF2-40B4-BE49-F238E27FC236}">
                <a16:creationId xmlns:a16="http://schemas.microsoft.com/office/drawing/2014/main" id="{26CEFB0F-7B5A-A01B-087E-39D8B4AC5ED8}"/>
              </a:ext>
            </a:extLst>
          </p:cNvPr>
          <p:cNvSpPr/>
          <p:nvPr/>
        </p:nvSpPr>
        <p:spPr>
          <a:xfrm>
            <a:off x="5053797" y="2338918"/>
            <a:ext cx="2579150" cy="994490"/>
          </a:xfrm>
          <a:prstGeom prst="rect">
            <a:avLst/>
          </a:prstGeom>
          <a:noFill/>
          <a:ln>
            <a:solidFill>
              <a:srgbClr val="E98D4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50" b="1" i="1" dirty="0">
                <a:solidFill>
                  <a:schemeClr val="tx1"/>
                </a:solidFill>
                <a:latin typeface="Arial" panose="020B0604020202020204" pitchFamily="34" charset="0"/>
                <a:cs typeface="Arial" panose="020B0604020202020204" pitchFamily="34" charset="0"/>
              </a:rPr>
              <a:t>Pillar Two Blueprint</a:t>
            </a:r>
          </a:p>
          <a:p>
            <a:pPr algn="ctr"/>
            <a:endParaRPr lang="en-US" sz="1050" dirty="0">
              <a:solidFill>
                <a:schemeClr val="tx1"/>
              </a:solidFill>
              <a:latin typeface="Arial" panose="020B0604020202020204" pitchFamily="34" charset="0"/>
              <a:cs typeface="Arial" panose="020B0604020202020204" pitchFamily="34" charset="0"/>
            </a:endParaRPr>
          </a:p>
          <a:p>
            <a:pPr algn="just"/>
            <a:r>
              <a:rPr lang="en-US" sz="1050" dirty="0">
                <a:solidFill>
                  <a:schemeClr val="tx1"/>
                </a:solidFill>
                <a:latin typeface="Arial" panose="020B0604020202020204" pitchFamily="34" charset="0"/>
                <a:cs typeface="Arial" panose="020B0604020202020204" pitchFamily="34" charset="0"/>
              </a:rPr>
              <a:t>Pillar Two establishes a global minimum taxation regime through a series of interlocking rules.</a:t>
            </a:r>
            <a:endParaRPr lang="it-IT" sz="1050" dirty="0">
              <a:solidFill>
                <a:schemeClr val="tx1"/>
              </a:solidFill>
              <a:latin typeface="Arial" panose="020B0604020202020204" pitchFamily="34" charset="0"/>
              <a:cs typeface="Arial" panose="020B0604020202020204" pitchFamily="34" charset="0"/>
            </a:endParaRPr>
          </a:p>
        </p:txBody>
      </p:sp>
      <p:grpSp>
        <p:nvGrpSpPr>
          <p:cNvPr id="185" name="Group 264">
            <a:extLst>
              <a:ext uri="{FF2B5EF4-FFF2-40B4-BE49-F238E27FC236}">
                <a16:creationId xmlns:a16="http://schemas.microsoft.com/office/drawing/2014/main" id="{CA78FFA3-030E-A642-7DB9-234C58B65AE8}"/>
              </a:ext>
            </a:extLst>
          </p:cNvPr>
          <p:cNvGrpSpPr/>
          <p:nvPr/>
        </p:nvGrpSpPr>
        <p:grpSpPr>
          <a:xfrm>
            <a:off x="1719286" y="2231119"/>
            <a:ext cx="195447" cy="227774"/>
            <a:chOff x="791060" y="4046928"/>
            <a:chExt cx="320707" cy="348729"/>
          </a:xfrm>
          <a:solidFill>
            <a:schemeClr val="accent2"/>
          </a:solidFill>
        </p:grpSpPr>
        <p:grpSp>
          <p:nvGrpSpPr>
            <p:cNvPr id="186" name="Group 265">
              <a:extLst>
                <a:ext uri="{FF2B5EF4-FFF2-40B4-BE49-F238E27FC236}">
                  <a16:creationId xmlns:a16="http://schemas.microsoft.com/office/drawing/2014/main" id="{092C631C-DB92-BF82-5E84-81511D81FDCA}"/>
                </a:ext>
              </a:extLst>
            </p:cNvPr>
            <p:cNvGrpSpPr/>
            <p:nvPr/>
          </p:nvGrpSpPr>
          <p:grpSpPr>
            <a:xfrm>
              <a:off x="791060" y="4046928"/>
              <a:ext cx="320707" cy="348729"/>
              <a:chOff x="791060" y="4046928"/>
              <a:chExt cx="320707" cy="348729"/>
            </a:xfrm>
            <a:grpFill/>
          </p:grpSpPr>
          <p:grpSp>
            <p:nvGrpSpPr>
              <p:cNvPr id="188" name="Group 267">
                <a:extLst>
                  <a:ext uri="{FF2B5EF4-FFF2-40B4-BE49-F238E27FC236}">
                    <a16:creationId xmlns:a16="http://schemas.microsoft.com/office/drawing/2014/main" id="{A83F1187-5F08-7AC1-87CA-171FD5883196}"/>
                  </a:ext>
                </a:extLst>
              </p:cNvPr>
              <p:cNvGrpSpPr/>
              <p:nvPr/>
            </p:nvGrpSpPr>
            <p:grpSpPr>
              <a:xfrm>
                <a:off x="791060" y="4046928"/>
                <a:ext cx="320707" cy="331085"/>
                <a:chOff x="791060" y="4046928"/>
                <a:chExt cx="320707" cy="331085"/>
              </a:xfrm>
              <a:grpFill/>
            </p:grpSpPr>
            <p:grpSp>
              <p:nvGrpSpPr>
                <p:cNvPr id="190" name="Group 269">
                  <a:extLst>
                    <a:ext uri="{FF2B5EF4-FFF2-40B4-BE49-F238E27FC236}">
                      <a16:creationId xmlns:a16="http://schemas.microsoft.com/office/drawing/2014/main" id="{36F57DBD-354D-56A3-CDE4-0FFE30385C74}"/>
                    </a:ext>
                  </a:extLst>
                </p:cNvPr>
                <p:cNvGrpSpPr/>
                <p:nvPr/>
              </p:nvGrpSpPr>
              <p:grpSpPr>
                <a:xfrm>
                  <a:off x="791060" y="4046928"/>
                  <a:ext cx="320707" cy="276077"/>
                  <a:chOff x="791060" y="4046928"/>
                  <a:chExt cx="320707" cy="276077"/>
                </a:xfrm>
                <a:grpFill/>
              </p:grpSpPr>
              <p:sp>
                <p:nvSpPr>
                  <p:cNvPr id="192" name="Freeform 25">
                    <a:extLst>
                      <a:ext uri="{FF2B5EF4-FFF2-40B4-BE49-F238E27FC236}">
                        <a16:creationId xmlns:a16="http://schemas.microsoft.com/office/drawing/2014/main" id="{1CA99FA2-8CFB-1331-D7B5-0A105713BC5E}"/>
                      </a:ext>
                    </a:extLst>
                  </p:cNvPr>
                  <p:cNvSpPr>
                    <a:spLocks/>
                  </p:cNvSpPr>
                  <p:nvPr/>
                </p:nvSpPr>
                <p:spPr bwMode="auto">
                  <a:xfrm>
                    <a:off x="939478" y="4046928"/>
                    <a:ext cx="23871" cy="46705"/>
                  </a:xfrm>
                  <a:custGeom>
                    <a:avLst/>
                    <a:gdLst>
                      <a:gd name="T0" fmla="*/ 0 w 17"/>
                      <a:gd name="T1" fmla="*/ 8 h 34"/>
                      <a:gd name="T2" fmla="*/ 0 w 17"/>
                      <a:gd name="T3" fmla="*/ 26 h 34"/>
                      <a:gd name="T4" fmla="*/ 9 w 17"/>
                      <a:gd name="T5" fmla="*/ 34 h 34"/>
                      <a:gd name="T6" fmla="*/ 17 w 17"/>
                      <a:gd name="T7" fmla="*/ 26 h 34"/>
                      <a:gd name="T8" fmla="*/ 17 w 17"/>
                      <a:gd name="T9" fmla="*/ 8 h 34"/>
                      <a:gd name="T10" fmla="*/ 9 w 17"/>
                      <a:gd name="T11" fmla="*/ 0 h 34"/>
                      <a:gd name="T12" fmla="*/ 0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0" y="8"/>
                        </a:moveTo>
                        <a:cubicBezTo>
                          <a:pt x="0" y="26"/>
                          <a:pt x="0" y="26"/>
                          <a:pt x="0" y="26"/>
                        </a:cubicBezTo>
                        <a:cubicBezTo>
                          <a:pt x="0" y="30"/>
                          <a:pt x="4" y="34"/>
                          <a:pt x="9" y="34"/>
                        </a:cubicBezTo>
                        <a:cubicBezTo>
                          <a:pt x="13" y="34"/>
                          <a:pt x="17" y="30"/>
                          <a:pt x="17" y="26"/>
                        </a:cubicBezTo>
                        <a:cubicBezTo>
                          <a:pt x="17" y="8"/>
                          <a:pt x="17" y="8"/>
                          <a:pt x="17" y="8"/>
                        </a:cubicBezTo>
                        <a:cubicBezTo>
                          <a:pt x="17" y="4"/>
                          <a:pt x="13" y="0"/>
                          <a:pt x="9" y="0"/>
                        </a:cubicBezTo>
                        <a:cubicBezTo>
                          <a:pt x="4" y="0"/>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193" name="Freeform 30">
                    <a:extLst>
                      <a:ext uri="{FF2B5EF4-FFF2-40B4-BE49-F238E27FC236}">
                        <a16:creationId xmlns:a16="http://schemas.microsoft.com/office/drawing/2014/main" id="{9D294FED-22BA-A0F2-4B21-EE4440DC4E25}"/>
                      </a:ext>
                    </a:extLst>
                  </p:cNvPr>
                  <p:cNvSpPr>
                    <a:spLocks noEditPoints="1"/>
                  </p:cNvSpPr>
                  <p:nvPr/>
                </p:nvSpPr>
                <p:spPr bwMode="auto">
                  <a:xfrm>
                    <a:off x="855409" y="4113352"/>
                    <a:ext cx="193046" cy="209653"/>
                  </a:xfrm>
                  <a:custGeom>
                    <a:avLst/>
                    <a:gdLst>
                      <a:gd name="T0" fmla="*/ 70 w 140"/>
                      <a:gd name="T1" fmla="*/ 0 h 152"/>
                      <a:gd name="T2" fmla="*/ 70 w 140"/>
                      <a:gd name="T3" fmla="*/ 0 h 152"/>
                      <a:gd name="T4" fmla="*/ 0 w 140"/>
                      <a:gd name="T5" fmla="*/ 70 h 152"/>
                      <a:gd name="T6" fmla="*/ 18 w 140"/>
                      <a:gd name="T7" fmla="*/ 117 h 152"/>
                      <a:gd name="T8" fmla="*/ 32 w 140"/>
                      <a:gd name="T9" fmla="*/ 135 h 152"/>
                      <a:gd name="T10" fmla="*/ 40 w 140"/>
                      <a:gd name="T11" fmla="*/ 152 h 152"/>
                      <a:gd name="T12" fmla="*/ 100 w 140"/>
                      <a:gd name="T13" fmla="*/ 152 h 152"/>
                      <a:gd name="T14" fmla="*/ 107 w 140"/>
                      <a:gd name="T15" fmla="*/ 135 h 152"/>
                      <a:gd name="T16" fmla="*/ 122 w 140"/>
                      <a:gd name="T17" fmla="*/ 117 h 152"/>
                      <a:gd name="T18" fmla="*/ 140 w 140"/>
                      <a:gd name="T19" fmla="*/ 70 h 152"/>
                      <a:gd name="T20" fmla="*/ 70 w 140"/>
                      <a:gd name="T21" fmla="*/ 0 h 152"/>
                      <a:gd name="T22" fmla="*/ 118 w 140"/>
                      <a:gd name="T23" fmla="*/ 78 h 152"/>
                      <a:gd name="T24" fmla="*/ 111 w 140"/>
                      <a:gd name="T25" fmla="*/ 71 h 152"/>
                      <a:gd name="T26" fmla="*/ 68 w 140"/>
                      <a:gd name="T27" fmla="*/ 28 h 152"/>
                      <a:gd name="T28" fmla="*/ 61 w 140"/>
                      <a:gd name="T29" fmla="*/ 21 h 152"/>
                      <a:gd name="T30" fmla="*/ 68 w 140"/>
                      <a:gd name="T31" fmla="*/ 15 h 152"/>
                      <a:gd name="T32" fmla="*/ 125 w 140"/>
                      <a:gd name="T33" fmla="*/ 71 h 152"/>
                      <a:gd name="T34" fmla="*/ 118 w 140"/>
                      <a:gd name="T35" fmla="*/ 7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152">
                        <a:moveTo>
                          <a:pt x="70" y="0"/>
                        </a:moveTo>
                        <a:cubicBezTo>
                          <a:pt x="70" y="0"/>
                          <a:pt x="70" y="0"/>
                          <a:pt x="70" y="0"/>
                        </a:cubicBezTo>
                        <a:cubicBezTo>
                          <a:pt x="31" y="0"/>
                          <a:pt x="0" y="31"/>
                          <a:pt x="0" y="70"/>
                        </a:cubicBezTo>
                        <a:cubicBezTo>
                          <a:pt x="0" y="92"/>
                          <a:pt x="8" y="106"/>
                          <a:pt x="18" y="117"/>
                        </a:cubicBezTo>
                        <a:cubicBezTo>
                          <a:pt x="21" y="121"/>
                          <a:pt x="25" y="126"/>
                          <a:pt x="32" y="135"/>
                        </a:cubicBezTo>
                        <a:cubicBezTo>
                          <a:pt x="39" y="146"/>
                          <a:pt x="39" y="152"/>
                          <a:pt x="40" y="152"/>
                        </a:cubicBezTo>
                        <a:cubicBezTo>
                          <a:pt x="100" y="152"/>
                          <a:pt x="100" y="152"/>
                          <a:pt x="100" y="152"/>
                        </a:cubicBezTo>
                        <a:cubicBezTo>
                          <a:pt x="101" y="152"/>
                          <a:pt x="99" y="146"/>
                          <a:pt x="107" y="135"/>
                        </a:cubicBezTo>
                        <a:cubicBezTo>
                          <a:pt x="113" y="126"/>
                          <a:pt x="118" y="121"/>
                          <a:pt x="122" y="117"/>
                        </a:cubicBezTo>
                        <a:cubicBezTo>
                          <a:pt x="131" y="106"/>
                          <a:pt x="140" y="92"/>
                          <a:pt x="140" y="70"/>
                        </a:cubicBezTo>
                        <a:cubicBezTo>
                          <a:pt x="139" y="31"/>
                          <a:pt x="108" y="0"/>
                          <a:pt x="70" y="0"/>
                        </a:cubicBezTo>
                        <a:close/>
                        <a:moveTo>
                          <a:pt x="118" y="78"/>
                        </a:moveTo>
                        <a:cubicBezTo>
                          <a:pt x="114" y="78"/>
                          <a:pt x="111" y="75"/>
                          <a:pt x="111" y="71"/>
                        </a:cubicBezTo>
                        <a:cubicBezTo>
                          <a:pt x="111" y="48"/>
                          <a:pt x="92" y="28"/>
                          <a:pt x="68" y="28"/>
                        </a:cubicBezTo>
                        <a:cubicBezTo>
                          <a:pt x="65" y="28"/>
                          <a:pt x="61" y="25"/>
                          <a:pt x="61" y="21"/>
                        </a:cubicBezTo>
                        <a:cubicBezTo>
                          <a:pt x="61" y="18"/>
                          <a:pt x="65" y="15"/>
                          <a:pt x="68" y="15"/>
                        </a:cubicBezTo>
                        <a:cubicBezTo>
                          <a:pt x="99" y="15"/>
                          <a:pt x="124" y="40"/>
                          <a:pt x="125" y="71"/>
                        </a:cubicBezTo>
                        <a:cubicBezTo>
                          <a:pt x="125" y="75"/>
                          <a:pt x="122" y="78"/>
                          <a:pt x="118"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194" name="Freeform 22">
                    <a:extLst>
                      <a:ext uri="{FF2B5EF4-FFF2-40B4-BE49-F238E27FC236}">
                        <a16:creationId xmlns:a16="http://schemas.microsoft.com/office/drawing/2014/main" id="{5BB56C7A-3A37-50BA-7336-92ACFFDF5879}"/>
                      </a:ext>
                    </a:extLst>
                  </p:cNvPr>
                  <p:cNvSpPr>
                    <a:spLocks/>
                  </p:cNvSpPr>
                  <p:nvPr/>
                </p:nvSpPr>
                <p:spPr bwMode="auto">
                  <a:xfrm>
                    <a:off x="791060" y="4196383"/>
                    <a:ext cx="46705" cy="22833"/>
                  </a:xfrm>
                  <a:custGeom>
                    <a:avLst/>
                    <a:gdLst>
                      <a:gd name="T0" fmla="*/ 26 w 34"/>
                      <a:gd name="T1" fmla="*/ 0 h 17"/>
                      <a:gd name="T2" fmla="*/ 9 w 34"/>
                      <a:gd name="T3" fmla="*/ 0 h 17"/>
                      <a:gd name="T4" fmla="*/ 0 w 34"/>
                      <a:gd name="T5" fmla="*/ 8 h 17"/>
                      <a:gd name="T6" fmla="*/ 9 w 34"/>
                      <a:gd name="T7" fmla="*/ 17 h 17"/>
                      <a:gd name="T8" fmla="*/ 26 w 34"/>
                      <a:gd name="T9" fmla="*/ 17 h 17"/>
                      <a:gd name="T10" fmla="*/ 34 w 34"/>
                      <a:gd name="T11" fmla="*/ 8 h 17"/>
                      <a:gd name="T12" fmla="*/ 26 w 3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4" h="17">
                        <a:moveTo>
                          <a:pt x="26" y="0"/>
                        </a:moveTo>
                        <a:cubicBezTo>
                          <a:pt x="9" y="0"/>
                          <a:pt x="9" y="0"/>
                          <a:pt x="9" y="0"/>
                        </a:cubicBezTo>
                        <a:cubicBezTo>
                          <a:pt x="4" y="0"/>
                          <a:pt x="0" y="4"/>
                          <a:pt x="0" y="8"/>
                        </a:cubicBezTo>
                        <a:cubicBezTo>
                          <a:pt x="0" y="13"/>
                          <a:pt x="4" y="17"/>
                          <a:pt x="9" y="17"/>
                        </a:cubicBezTo>
                        <a:cubicBezTo>
                          <a:pt x="26" y="17"/>
                          <a:pt x="26" y="17"/>
                          <a:pt x="26" y="17"/>
                        </a:cubicBezTo>
                        <a:cubicBezTo>
                          <a:pt x="30" y="17"/>
                          <a:pt x="34" y="13"/>
                          <a:pt x="34" y="8"/>
                        </a:cubicBezTo>
                        <a:cubicBezTo>
                          <a:pt x="34" y="4"/>
                          <a:pt x="30"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195" name="Freeform 23">
                    <a:extLst>
                      <a:ext uri="{FF2B5EF4-FFF2-40B4-BE49-F238E27FC236}">
                        <a16:creationId xmlns:a16="http://schemas.microsoft.com/office/drawing/2014/main" id="{8C12AAD5-33DF-5A8E-06ED-2FC560524FEE}"/>
                      </a:ext>
                    </a:extLst>
                  </p:cNvPr>
                  <p:cNvSpPr>
                    <a:spLocks/>
                  </p:cNvSpPr>
                  <p:nvPr/>
                </p:nvSpPr>
                <p:spPr bwMode="auto">
                  <a:xfrm>
                    <a:off x="1065062" y="4196383"/>
                    <a:ext cx="46705" cy="22833"/>
                  </a:xfrm>
                  <a:custGeom>
                    <a:avLst/>
                    <a:gdLst>
                      <a:gd name="T0" fmla="*/ 26 w 34"/>
                      <a:gd name="T1" fmla="*/ 0 h 17"/>
                      <a:gd name="T2" fmla="*/ 8 w 34"/>
                      <a:gd name="T3" fmla="*/ 0 h 17"/>
                      <a:gd name="T4" fmla="*/ 0 w 34"/>
                      <a:gd name="T5" fmla="*/ 8 h 17"/>
                      <a:gd name="T6" fmla="*/ 8 w 34"/>
                      <a:gd name="T7" fmla="*/ 17 h 17"/>
                      <a:gd name="T8" fmla="*/ 26 w 34"/>
                      <a:gd name="T9" fmla="*/ 17 h 17"/>
                      <a:gd name="T10" fmla="*/ 34 w 34"/>
                      <a:gd name="T11" fmla="*/ 8 h 17"/>
                      <a:gd name="T12" fmla="*/ 26 w 3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4" h="17">
                        <a:moveTo>
                          <a:pt x="26" y="0"/>
                        </a:moveTo>
                        <a:cubicBezTo>
                          <a:pt x="8" y="0"/>
                          <a:pt x="8" y="0"/>
                          <a:pt x="8" y="0"/>
                        </a:cubicBezTo>
                        <a:cubicBezTo>
                          <a:pt x="4" y="0"/>
                          <a:pt x="0" y="4"/>
                          <a:pt x="0" y="8"/>
                        </a:cubicBezTo>
                        <a:cubicBezTo>
                          <a:pt x="0" y="13"/>
                          <a:pt x="4" y="17"/>
                          <a:pt x="8" y="17"/>
                        </a:cubicBezTo>
                        <a:cubicBezTo>
                          <a:pt x="26" y="17"/>
                          <a:pt x="26" y="17"/>
                          <a:pt x="26" y="17"/>
                        </a:cubicBezTo>
                        <a:cubicBezTo>
                          <a:pt x="30" y="17"/>
                          <a:pt x="34" y="13"/>
                          <a:pt x="34" y="8"/>
                        </a:cubicBezTo>
                        <a:cubicBezTo>
                          <a:pt x="34" y="4"/>
                          <a:pt x="30"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196" name="Freeform 24">
                    <a:extLst>
                      <a:ext uri="{FF2B5EF4-FFF2-40B4-BE49-F238E27FC236}">
                        <a16:creationId xmlns:a16="http://schemas.microsoft.com/office/drawing/2014/main" id="{0FB12AB3-8667-116D-4C7D-C7DD9D2E2E5D}"/>
                      </a:ext>
                    </a:extLst>
                  </p:cNvPr>
                  <p:cNvSpPr>
                    <a:spLocks/>
                  </p:cNvSpPr>
                  <p:nvPr/>
                </p:nvSpPr>
                <p:spPr bwMode="auto">
                  <a:xfrm>
                    <a:off x="1027698" y="4089481"/>
                    <a:ext cx="41515" cy="41515"/>
                  </a:xfrm>
                  <a:custGeom>
                    <a:avLst/>
                    <a:gdLst>
                      <a:gd name="T0" fmla="*/ 15 w 30"/>
                      <a:gd name="T1" fmla="*/ 3 h 30"/>
                      <a:gd name="T2" fmla="*/ 3 w 30"/>
                      <a:gd name="T3" fmla="*/ 15 h 30"/>
                      <a:gd name="T4" fmla="*/ 3 w 30"/>
                      <a:gd name="T5" fmla="*/ 27 h 30"/>
                      <a:gd name="T6" fmla="*/ 15 w 30"/>
                      <a:gd name="T7" fmla="*/ 27 h 30"/>
                      <a:gd name="T8" fmla="*/ 27 w 30"/>
                      <a:gd name="T9" fmla="*/ 15 h 30"/>
                      <a:gd name="T10" fmla="*/ 27 w 30"/>
                      <a:gd name="T11" fmla="*/ 3 h 30"/>
                      <a:gd name="T12" fmla="*/ 15 w 30"/>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15" y="3"/>
                        </a:moveTo>
                        <a:cubicBezTo>
                          <a:pt x="3" y="15"/>
                          <a:pt x="3" y="15"/>
                          <a:pt x="3" y="15"/>
                        </a:cubicBezTo>
                        <a:cubicBezTo>
                          <a:pt x="0" y="19"/>
                          <a:pt x="0" y="24"/>
                          <a:pt x="3" y="27"/>
                        </a:cubicBezTo>
                        <a:cubicBezTo>
                          <a:pt x="6" y="30"/>
                          <a:pt x="11" y="30"/>
                          <a:pt x="15" y="27"/>
                        </a:cubicBezTo>
                        <a:cubicBezTo>
                          <a:pt x="27" y="15"/>
                          <a:pt x="27" y="15"/>
                          <a:pt x="27" y="15"/>
                        </a:cubicBezTo>
                        <a:cubicBezTo>
                          <a:pt x="30" y="12"/>
                          <a:pt x="30" y="6"/>
                          <a:pt x="27" y="3"/>
                        </a:cubicBezTo>
                        <a:cubicBezTo>
                          <a:pt x="24" y="0"/>
                          <a:pt x="18"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197" name="Freeform 26">
                    <a:extLst>
                      <a:ext uri="{FF2B5EF4-FFF2-40B4-BE49-F238E27FC236}">
                        <a16:creationId xmlns:a16="http://schemas.microsoft.com/office/drawing/2014/main" id="{099B293F-2CC4-517F-3930-E1650FA44393}"/>
                      </a:ext>
                    </a:extLst>
                  </p:cNvPr>
                  <p:cNvSpPr>
                    <a:spLocks/>
                  </p:cNvSpPr>
                  <p:nvPr/>
                </p:nvSpPr>
                <p:spPr bwMode="auto">
                  <a:xfrm>
                    <a:off x="833613" y="4089481"/>
                    <a:ext cx="42553" cy="41515"/>
                  </a:xfrm>
                  <a:custGeom>
                    <a:avLst/>
                    <a:gdLst>
                      <a:gd name="T0" fmla="*/ 3 w 31"/>
                      <a:gd name="T1" fmla="*/ 15 h 30"/>
                      <a:gd name="T2" fmla="*/ 16 w 31"/>
                      <a:gd name="T3" fmla="*/ 27 h 30"/>
                      <a:gd name="T4" fmla="*/ 27 w 31"/>
                      <a:gd name="T5" fmla="*/ 27 h 30"/>
                      <a:gd name="T6" fmla="*/ 27 w 31"/>
                      <a:gd name="T7" fmla="*/ 15 h 30"/>
                      <a:gd name="T8" fmla="*/ 15 w 31"/>
                      <a:gd name="T9" fmla="*/ 3 h 30"/>
                      <a:gd name="T10" fmla="*/ 3 w 31"/>
                      <a:gd name="T11" fmla="*/ 3 h 30"/>
                      <a:gd name="T12" fmla="*/ 3 w 3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3" y="15"/>
                        </a:moveTo>
                        <a:cubicBezTo>
                          <a:pt x="16" y="27"/>
                          <a:pt x="16" y="27"/>
                          <a:pt x="16" y="27"/>
                        </a:cubicBezTo>
                        <a:cubicBezTo>
                          <a:pt x="19" y="30"/>
                          <a:pt x="24" y="30"/>
                          <a:pt x="27" y="27"/>
                        </a:cubicBezTo>
                        <a:cubicBezTo>
                          <a:pt x="31" y="24"/>
                          <a:pt x="31" y="19"/>
                          <a:pt x="27" y="15"/>
                        </a:cubicBezTo>
                        <a:cubicBezTo>
                          <a:pt x="15" y="3"/>
                          <a:pt x="15" y="3"/>
                          <a:pt x="15" y="3"/>
                        </a:cubicBezTo>
                        <a:cubicBezTo>
                          <a:pt x="12" y="0"/>
                          <a:pt x="7" y="0"/>
                          <a:pt x="3" y="3"/>
                        </a:cubicBezTo>
                        <a:cubicBezTo>
                          <a:pt x="0" y="6"/>
                          <a:pt x="0" y="12"/>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191" name="Freeform 29">
                  <a:extLst>
                    <a:ext uri="{FF2B5EF4-FFF2-40B4-BE49-F238E27FC236}">
                      <a16:creationId xmlns:a16="http://schemas.microsoft.com/office/drawing/2014/main" id="{0013E36E-517F-4ABF-FDF1-B27653DEB933}"/>
                    </a:ext>
                  </a:extLst>
                </p:cNvPr>
                <p:cNvSpPr>
                  <a:spLocks/>
                </p:cNvSpPr>
                <p:nvPr/>
              </p:nvSpPr>
              <p:spPr bwMode="auto">
                <a:xfrm>
                  <a:off x="912493" y="4359331"/>
                  <a:ext cx="77841" cy="18682"/>
                </a:xfrm>
                <a:custGeom>
                  <a:avLst/>
                  <a:gdLst>
                    <a:gd name="T0" fmla="*/ 51 w 57"/>
                    <a:gd name="T1" fmla="*/ 0 h 14"/>
                    <a:gd name="T2" fmla="*/ 6 w 57"/>
                    <a:gd name="T3" fmla="*/ 0 h 14"/>
                    <a:gd name="T4" fmla="*/ 0 w 57"/>
                    <a:gd name="T5" fmla="*/ 7 h 14"/>
                    <a:gd name="T6" fmla="*/ 6 w 57"/>
                    <a:gd name="T7" fmla="*/ 14 h 14"/>
                    <a:gd name="T8" fmla="*/ 51 w 57"/>
                    <a:gd name="T9" fmla="*/ 14 h 14"/>
                    <a:gd name="T10" fmla="*/ 57 w 57"/>
                    <a:gd name="T11" fmla="*/ 7 h 14"/>
                    <a:gd name="T12" fmla="*/ 51 w 5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57" h="14">
                      <a:moveTo>
                        <a:pt x="51" y="0"/>
                      </a:moveTo>
                      <a:cubicBezTo>
                        <a:pt x="6" y="0"/>
                        <a:pt x="6" y="0"/>
                        <a:pt x="6" y="0"/>
                      </a:cubicBezTo>
                      <a:cubicBezTo>
                        <a:pt x="3" y="0"/>
                        <a:pt x="0" y="3"/>
                        <a:pt x="0" y="7"/>
                      </a:cubicBezTo>
                      <a:cubicBezTo>
                        <a:pt x="0" y="11"/>
                        <a:pt x="3" y="14"/>
                        <a:pt x="6" y="14"/>
                      </a:cubicBezTo>
                      <a:cubicBezTo>
                        <a:pt x="51" y="14"/>
                        <a:pt x="51" y="14"/>
                        <a:pt x="51" y="14"/>
                      </a:cubicBezTo>
                      <a:cubicBezTo>
                        <a:pt x="54" y="14"/>
                        <a:pt x="57" y="11"/>
                        <a:pt x="57" y="7"/>
                      </a:cubicBezTo>
                      <a:cubicBezTo>
                        <a:pt x="57" y="3"/>
                        <a:pt x="54"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189" name="Freeform 27">
                <a:extLst>
                  <a:ext uri="{FF2B5EF4-FFF2-40B4-BE49-F238E27FC236}">
                    <a16:creationId xmlns:a16="http://schemas.microsoft.com/office/drawing/2014/main" id="{C537BD43-D295-1BE7-AF30-0D831F315832}"/>
                  </a:ext>
                </a:extLst>
              </p:cNvPr>
              <p:cNvSpPr>
                <a:spLocks/>
              </p:cNvSpPr>
              <p:nvPr/>
            </p:nvSpPr>
            <p:spPr bwMode="auto">
              <a:xfrm>
                <a:off x="938440" y="4383202"/>
                <a:ext cx="28023" cy="12455"/>
              </a:xfrm>
              <a:custGeom>
                <a:avLst/>
                <a:gdLst>
                  <a:gd name="T0" fmla="*/ 10 w 20"/>
                  <a:gd name="T1" fmla="*/ 9 h 9"/>
                  <a:gd name="T2" fmla="*/ 20 w 20"/>
                  <a:gd name="T3" fmla="*/ 0 h 9"/>
                  <a:gd name="T4" fmla="*/ 0 w 20"/>
                  <a:gd name="T5" fmla="*/ 0 h 9"/>
                  <a:gd name="T6" fmla="*/ 10 w 20"/>
                  <a:gd name="T7" fmla="*/ 9 h 9"/>
                </a:gdLst>
                <a:ahLst/>
                <a:cxnLst>
                  <a:cxn ang="0">
                    <a:pos x="T0" y="T1"/>
                  </a:cxn>
                  <a:cxn ang="0">
                    <a:pos x="T2" y="T3"/>
                  </a:cxn>
                  <a:cxn ang="0">
                    <a:pos x="T4" y="T5"/>
                  </a:cxn>
                  <a:cxn ang="0">
                    <a:pos x="T6" y="T7"/>
                  </a:cxn>
                </a:cxnLst>
                <a:rect l="0" t="0" r="r" b="b"/>
                <a:pathLst>
                  <a:path w="20" h="9">
                    <a:moveTo>
                      <a:pt x="10" y="9"/>
                    </a:moveTo>
                    <a:cubicBezTo>
                      <a:pt x="15" y="9"/>
                      <a:pt x="19" y="5"/>
                      <a:pt x="20" y="0"/>
                    </a:cubicBezTo>
                    <a:cubicBezTo>
                      <a:pt x="16" y="0"/>
                      <a:pt x="3" y="0"/>
                      <a:pt x="0" y="0"/>
                    </a:cubicBezTo>
                    <a:cubicBezTo>
                      <a:pt x="1" y="5"/>
                      <a:pt x="5" y="9"/>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187" name="Freeform 28">
              <a:extLst>
                <a:ext uri="{FF2B5EF4-FFF2-40B4-BE49-F238E27FC236}">
                  <a16:creationId xmlns:a16="http://schemas.microsoft.com/office/drawing/2014/main" id="{26D13B69-D2E6-ED1D-97CE-62E7BC7DF3A1}"/>
                </a:ext>
              </a:extLst>
            </p:cNvPr>
            <p:cNvSpPr>
              <a:spLocks/>
            </p:cNvSpPr>
            <p:nvPr/>
          </p:nvSpPr>
          <p:spPr bwMode="auto">
            <a:xfrm>
              <a:off x="908341" y="4334422"/>
              <a:ext cx="86144" cy="17644"/>
            </a:xfrm>
            <a:custGeom>
              <a:avLst/>
              <a:gdLst>
                <a:gd name="T0" fmla="*/ 57 w 63"/>
                <a:gd name="T1" fmla="*/ 0 h 13"/>
                <a:gd name="T2" fmla="*/ 6 w 63"/>
                <a:gd name="T3" fmla="*/ 0 h 13"/>
                <a:gd name="T4" fmla="*/ 0 w 63"/>
                <a:gd name="T5" fmla="*/ 6 h 13"/>
                <a:gd name="T6" fmla="*/ 6 w 63"/>
                <a:gd name="T7" fmla="*/ 13 h 13"/>
                <a:gd name="T8" fmla="*/ 57 w 63"/>
                <a:gd name="T9" fmla="*/ 13 h 13"/>
                <a:gd name="T10" fmla="*/ 63 w 63"/>
                <a:gd name="T11" fmla="*/ 6 h 13"/>
                <a:gd name="T12" fmla="*/ 57 w 6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63" h="13">
                  <a:moveTo>
                    <a:pt x="57" y="0"/>
                  </a:moveTo>
                  <a:cubicBezTo>
                    <a:pt x="6" y="0"/>
                    <a:pt x="6" y="0"/>
                    <a:pt x="6" y="0"/>
                  </a:cubicBezTo>
                  <a:cubicBezTo>
                    <a:pt x="3" y="0"/>
                    <a:pt x="0" y="3"/>
                    <a:pt x="0" y="6"/>
                  </a:cubicBezTo>
                  <a:cubicBezTo>
                    <a:pt x="0" y="10"/>
                    <a:pt x="3" y="13"/>
                    <a:pt x="6" y="13"/>
                  </a:cubicBezTo>
                  <a:cubicBezTo>
                    <a:pt x="57" y="13"/>
                    <a:pt x="57" y="13"/>
                    <a:pt x="57" y="13"/>
                  </a:cubicBezTo>
                  <a:cubicBezTo>
                    <a:pt x="60" y="13"/>
                    <a:pt x="63" y="10"/>
                    <a:pt x="63" y="6"/>
                  </a:cubicBezTo>
                  <a:cubicBezTo>
                    <a:pt x="63" y="3"/>
                    <a:pt x="60"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grpSp>
        <p:nvGrpSpPr>
          <p:cNvPr id="198" name="Group 264">
            <a:extLst>
              <a:ext uri="{FF2B5EF4-FFF2-40B4-BE49-F238E27FC236}">
                <a16:creationId xmlns:a16="http://schemas.microsoft.com/office/drawing/2014/main" id="{BDCD7143-D832-8713-3916-47713E8322A7}"/>
              </a:ext>
            </a:extLst>
          </p:cNvPr>
          <p:cNvGrpSpPr/>
          <p:nvPr/>
        </p:nvGrpSpPr>
        <p:grpSpPr>
          <a:xfrm>
            <a:off x="4805010" y="2231119"/>
            <a:ext cx="195447" cy="227774"/>
            <a:chOff x="791060" y="4046928"/>
            <a:chExt cx="320707" cy="348729"/>
          </a:xfrm>
          <a:solidFill>
            <a:schemeClr val="accent2"/>
          </a:solidFill>
        </p:grpSpPr>
        <p:grpSp>
          <p:nvGrpSpPr>
            <p:cNvPr id="199" name="Group 265">
              <a:extLst>
                <a:ext uri="{FF2B5EF4-FFF2-40B4-BE49-F238E27FC236}">
                  <a16:creationId xmlns:a16="http://schemas.microsoft.com/office/drawing/2014/main" id="{7DB86EB8-F6EC-3BF9-E0D6-9ED916B30F2C}"/>
                </a:ext>
              </a:extLst>
            </p:cNvPr>
            <p:cNvGrpSpPr/>
            <p:nvPr/>
          </p:nvGrpSpPr>
          <p:grpSpPr>
            <a:xfrm>
              <a:off x="791060" y="4046928"/>
              <a:ext cx="320707" cy="348729"/>
              <a:chOff x="791060" y="4046928"/>
              <a:chExt cx="320707" cy="348729"/>
            </a:xfrm>
            <a:grpFill/>
          </p:grpSpPr>
          <p:grpSp>
            <p:nvGrpSpPr>
              <p:cNvPr id="201" name="Group 267">
                <a:extLst>
                  <a:ext uri="{FF2B5EF4-FFF2-40B4-BE49-F238E27FC236}">
                    <a16:creationId xmlns:a16="http://schemas.microsoft.com/office/drawing/2014/main" id="{DFA7E8B7-9FDE-B724-87A0-E6376512AFBC}"/>
                  </a:ext>
                </a:extLst>
              </p:cNvPr>
              <p:cNvGrpSpPr/>
              <p:nvPr/>
            </p:nvGrpSpPr>
            <p:grpSpPr>
              <a:xfrm>
                <a:off x="791060" y="4046928"/>
                <a:ext cx="320707" cy="331085"/>
                <a:chOff x="791060" y="4046928"/>
                <a:chExt cx="320707" cy="331085"/>
              </a:xfrm>
              <a:grpFill/>
            </p:grpSpPr>
            <p:grpSp>
              <p:nvGrpSpPr>
                <p:cNvPr id="203" name="Group 269">
                  <a:extLst>
                    <a:ext uri="{FF2B5EF4-FFF2-40B4-BE49-F238E27FC236}">
                      <a16:creationId xmlns:a16="http://schemas.microsoft.com/office/drawing/2014/main" id="{1D15BF31-687F-6E5C-1938-825F966AD242}"/>
                    </a:ext>
                  </a:extLst>
                </p:cNvPr>
                <p:cNvGrpSpPr/>
                <p:nvPr/>
              </p:nvGrpSpPr>
              <p:grpSpPr>
                <a:xfrm>
                  <a:off x="791060" y="4046928"/>
                  <a:ext cx="320707" cy="276077"/>
                  <a:chOff x="791060" y="4046928"/>
                  <a:chExt cx="320707" cy="276077"/>
                </a:xfrm>
                <a:grpFill/>
              </p:grpSpPr>
              <p:sp>
                <p:nvSpPr>
                  <p:cNvPr id="205" name="Freeform 25">
                    <a:extLst>
                      <a:ext uri="{FF2B5EF4-FFF2-40B4-BE49-F238E27FC236}">
                        <a16:creationId xmlns:a16="http://schemas.microsoft.com/office/drawing/2014/main" id="{E3C204E7-E21A-A110-AD38-04EC9B593AEB}"/>
                      </a:ext>
                    </a:extLst>
                  </p:cNvPr>
                  <p:cNvSpPr>
                    <a:spLocks/>
                  </p:cNvSpPr>
                  <p:nvPr/>
                </p:nvSpPr>
                <p:spPr bwMode="auto">
                  <a:xfrm>
                    <a:off x="939478" y="4046928"/>
                    <a:ext cx="23871" cy="46705"/>
                  </a:xfrm>
                  <a:custGeom>
                    <a:avLst/>
                    <a:gdLst>
                      <a:gd name="T0" fmla="*/ 0 w 17"/>
                      <a:gd name="T1" fmla="*/ 8 h 34"/>
                      <a:gd name="T2" fmla="*/ 0 w 17"/>
                      <a:gd name="T3" fmla="*/ 26 h 34"/>
                      <a:gd name="T4" fmla="*/ 9 w 17"/>
                      <a:gd name="T5" fmla="*/ 34 h 34"/>
                      <a:gd name="T6" fmla="*/ 17 w 17"/>
                      <a:gd name="T7" fmla="*/ 26 h 34"/>
                      <a:gd name="T8" fmla="*/ 17 w 17"/>
                      <a:gd name="T9" fmla="*/ 8 h 34"/>
                      <a:gd name="T10" fmla="*/ 9 w 17"/>
                      <a:gd name="T11" fmla="*/ 0 h 34"/>
                      <a:gd name="T12" fmla="*/ 0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0" y="8"/>
                        </a:moveTo>
                        <a:cubicBezTo>
                          <a:pt x="0" y="26"/>
                          <a:pt x="0" y="26"/>
                          <a:pt x="0" y="26"/>
                        </a:cubicBezTo>
                        <a:cubicBezTo>
                          <a:pt x="0" y="30"/>
                          <a:pt x="4" y="34"/>
                          <a:pt x="9" y="34"/>
                        </a:cubicBezTo>
                        <a:cubicBezTo>
                          <a:pt x="13" y="34"/>
                          <a:pt x="17" y="30"/>
                          <a:pt x="17" y="26"/>
                        </a:cubicBezTo>
                        <a:cubicBezTo>
                          <a:pt x="17" y="8"/>
                          <a:pt x="17" y="8"/>
                          <a:pt x="17" y="8"/>
                        </a:cubicBezTo>
                        <a:cubicBezTo>
                          <a:pt x="17" y="4"/>
                          <a:pt x="13" y="0"/>
                          <a:pt x="9" y="0"/>
                        </a:cubicBezTo>
                        <a:cubicBezTo>
                          <a:pt x="4" y="0"/>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06" name="Freeform 30">
                    <a:extLst>
                      <a:ext uri="{FF2B5EF4-FFF2-40B4-BE49-F238E27FC236}">
                        <a16:creationId xmlns:a16="http://schemas.microsoft.com/office/drawing/2014/main" id="{030982F9-ABD3-4EEA-FE51-B5ACA916F17F}"/>
                      </a:ext>
                    </a:extLst>
                  </p:cNvPr>
                  <p:cNvSpPr>
                    <a:spLocks noEditPoints="1"/>
                  </p:cNvSpPr>
                  <p:nvPr/>
                </p:nvSpPr>
                <p:spPr bwMode="auto">
                  <a:xfrm>
                    <a:off x="855409" y="4113352"/>
                    <a:ext cx="193046" cy="209653"/>
                  </a:xfrm>
                  <a:custGeom>
                    <a:avLst/>
                    <a:gdLst>
                      <a:gd name="T0" fmla="*/ 70 w 140"/>
                      <a:gd name="T1" fmla="*/ 0 h 152"/>
                      <a:gd name="T2" fmla="*/ 70 w 140"/>
                      <a:gd name="T3" fmla="*/ 0 h 152"/>
                      <a:gd name="T4" fmla="*/ 0 w 140"/>
                      <a:gd name="T5" fmla="*/ 70 h 152"/>
                      <a:gd name="T6" fmla="*/ 18 w 140"/>
                      <a:gd name="T7" fmla="*/ 117 h 152"/>
                      <a:gd name="T8" fmla="*/ 32 w 140"/>
                      <a:gd name="T9" fmla="*/ 135 h 152"/>
                      <a:gd name="T10" fmla="*/ 40 w 140"/>
                      <a:gd name="T11" fmla="*/ 152 h 152"/>
                      <a:gd name="T12" fmla="*/ 100 w 140"/>
                      <a:gd name="T13" fmla="*/ 152 h 152"/>
                      <a:gd name="T14" fmla="*/ 107 w 140"/>
                      <a:gd name="T15" fmla="*/ 135 h 152"/>
                      <a:gd name="T16" fmla="*/ 122 w 140"/>
                      <a:gd name="T17" fmla="*/ 117 h 152"/>
                      <a:gd name="T18" fmla="*/ 140 w 140"/>
                      <a:gd name="T19" fmla="*/ 70 h 152"/>
                      <a:gd name="T20" fmla="*/ 70 w 140"/>
                      <a:gd name="T21" fmla="*/ 0 h 152"/>
                      <a:gd name="T22" fmla="*/ 118 w 140"/>
                      <a:gd name="T23" fmla="*/ 78 h 152"/>
                      <a:gd name="T24" fmla="*/ 111 w 140"/>
                      <a:gd name="T25" fmla="*/ 71 h 152"/>
                      <a:gd name="T26" fmla="*/ 68 w 140"/>
                      <a:gd name="T27" fmla="*/ 28 h 152"/>
                      <a:gd name="T28" fmla="*/ 61 w 140"/>
                      <a:gd name="T29" fmla="*/ 21 h 152"/>
                      <a:gd name="T30" fmla="*/ 68 w 140"/>
                      <a:gd name="T31" fmla="*/ 15 h 152"/>
                      <a:gd name="T32" fmla="*/ 125 w 140"/>
                      <a:gd name="T33" fmla="*/ 71 h 152"/>
                      <a:gd name="T34" fmla="*/ 118 w 140"/>
                      <a:gd name="T35" fmla="*/ 7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152">
                        <a:moveTo>
                          <a:pt x="70" y="0"/>
                        </a:moveTo>
                        <a:cubicBezTo>
                          <a:pt x="70" y="0"/>
                          <a:pt x="70" y="0"/>
                          <a:pt x="70" y="0"/>
                        </a:cubicBezTo>
                        <a:cubicBezTo>
                          <a:pt x="31" y="0"/>
                          <a:pt x="0" y="31"/>
                          <a:pt x="0" y="70"/>
                        </a:cubicBezTo>
                        <a:cubicBezTo>
                          <a:pt x="0" y="92"/>
                          <a:pt x="8" y="106"/>
                          <a:pt x="18" y="117"/>
                        </a:cubicBezTo>
                        <a:cubicBezTo>
                          <a:pt x="21" y="121"/>
                          <a:pt x="25" y="126"/>
                          <a:pt x="32" y="135"/>
                        </a:cubicBezTo>
                        <a:cubicBezTo>
                          <a:pt x="39" y="146"/>
                          <a:pt x="39" y="152"/>
                          <a:pt x="40" y="152"/>
                        </a:cubicBezTo>
                        <a:cubicBezTo>
                          <a:pt x="100" y="152"/>
                          <a:pt x="100" y="152"/>
                          <a:pt x="100" y="152"/>
                        </a:cubicBezTo>
                        <a:cubicBezTo>
                          <a:pt x="101" y="152"/>
                          <a:pt x="99" y="146"/>
                          <a:pt x="107" y="135"/>
                        </a:cubicBezTo>
                        <a:cubicBezTo>
                          <a:pt x="113" y="126"/>
                          <a:pt x="118" y="121"/>
                          <a:pt x="122" y="117"/>
                        </a:cubicBezTo>
                        <a:cubicBezTo>
                          <a:pt x="131" y="106"/>
                          <a:pt x="140" y="92"/>
                          <a:pt x="140" y="70"/>
                        </a:cubicBezTo>
                        <a:cubicBezTo>
                          <a:pt x="139" y="31"/>
                          <a:pt x="108" y="0"/>
                          <a:pt x="70" y="0"/>
                        </a:cubicBezTo>
                        <a:close/>
                        <a:moveTo>
                          <a:pt x="118" y="78"/>
                        </a:moveTo>
                        <a:cubicBezTo>
                          <a:pt x="114" y="78"/>
                          <a:pt x="111" y="75"/>
                          <a:pt x="111" y="71"/>
                        </a:cubicBezTo>
                        <a:cubicBezTo>
                          <a:pt x="111" y="48"/>
                          <a:pt x="92" y="28"/>
                          <a:pt x="68" y="28"/>
                        </a:cubicBezTo>
                        <a:cubicBezTo>
                          <a:pt x="65" y="28"/>
                          <a:pt x="61" y="25"/>
                          <a:pt x="61" y="21"/>
                        </a:cubicBezTo>
                        <a:cubicBezTo>
                          <a:pt x="61" y="18"/>
                          <a:pt x="65" y="15"/>
                          <a:pt x="68" y="15"/>
                        </a:cubicBezTo>
                        <a:cubicBezTo>
                          <a:pt x="99" y="15"/>
                          <a:pt x="124" y="40"/>
                          <a:pt x="125" y="71"/>
                        </a:cubicBezTo>
                        <a:cubicBezTo>
                          <a:pt x="125" y="75"/>
                          <a:pt x="122" y="78"/>
                          <a:pt x="118"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07" name="Freeform 22">
                    <a:extLst>
                      <a:ext uri="{FF2B5EF4-FFF2-40B4-BE49-F238E27FC236}">
                        <a16:creationId xmlns:a16="http://schemas.microsoft.com/office/drawing/2014/main" id="{025DB09C-C22D-E4FF-3838-09453D68B017}"/>
                      </a:ext>
                    </a:extLst>
                  </p:cNvPr>
                  <p:cNvSpPr>
                    <a:spLocks/>
                  </p:cNvSpPr>
                  <p:nvPr/>
                </p:nvSpPr>
                <p:spPr bwMode="auto">
                  <a:xfrm>
                    <a:off x="791060" y="4196383"/>
                    <a:ext cx="46705" cy="22833"/>
                  </a:xfrm>
                  <a:custGeom>
                    <a:avLst/>
                    <a:gdLst>
                      <a:gd name="T0" fmla="*/ 26 w 34"/>
                      <a:gd name="T1" fmla="*/ 0 h 17"/>
                      <a:gd name="T2" fmla="*/ 9 w 34"/>
                      <a:gd name="T3" fmla="*/ 0 h 17"/>
                      <a:gd name="T4" fmla="*/ 0 w 34"/>
                      <a:gd name="T5" fmla="*/ 8 h 17"/>
                      <a:gd name="T6" fmla="*/ 9 w 34"/>
                      <a:gd name="T7" fmla="*/ 17 h 17"/>
                      <a:gd name="T8" fmla="*/ 26 w 34"/>
                      <a:gd name="T9" fmla="*/ 17 h 17"/>
                      <a:gd name="T10" fmla="*/ 34 w 34"/>
                      <a:gd name="T11" fmla="*/ 8 h 17"/>
                      <a:gd name="T12" fmla="*/ 26 w 3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4" h="17">
                        <a:moveTo>
                          <a:pt x="26" y="0"/>
                        </a:moveTo>
                        <a:cubicBezTo>
                          <a:pt x="9" y="0"/>
                          <a:pt x="9" y="0"/>
                          <a:pt x="9" y="0"/>
                        </a:cubicBezTo>
                        <a:cubicBezTo>
                          <a:pt x="4" y="0"/>
                          <a:pt x="0" y="4"/>
                          <a:pt x="0" y="8"/>
                        </a:cubicBezTo>
                        <a:cubicBezTo>
                          <a:pt x="0" y="13"/>
                          <a:pt x="4" y="17"/>
                          <a:pt x="9" y="17"/>
                        </a:cubicBezTo>
                        <a:cubicBezTo>
                          <a:pt x="26" y="17"/>
                          <a:pt x="26" y="17"/>
                          <a:pt x="26" y="17"/>
                        </a:cubicBezTo>
                        <a:cubicBezTo>
                          <a:pt x="30" y="17"/>
                          <a:pt x="34" y="13"/>
                          <a:pt x="34" y="8"/>
                        </a:cubicBezTo>
                        <a:cubicBezTo>
                          <a:pt x="34" y="4"/>
                          <a:pt x="30"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08" name="Freeform 23">
                    <a:extLst>
                      <a:ext uri="{FF2B5EF4-FFF2-40B4-BE49-F238E27FC236}">
                        <a16:creationId xmlns:a16="http://schemas.microsoft.com/office/drawing/2014/main" id="{E704B71E-42BC-6CA7-D326-D25034BA2AE0}"/>
                      </a:ext>
                    </a:extLst>
                  </p:cNvPr>
                  <p:cNvSpPr>
                    <a:spLocks/>
                  </p:cNvSpPr>
                  <p:nvPr/>
                </p:nvSpPr>
                <p:spPr bwMode="auto">
                  <a:xfrm>
                    <a:off x="1065062" y="4196383"/>
                    <a:ext cx="46705" cy="22833"/>
                  </a:xfrm>
                  <a:custGeom>
                    <a:avLst/>
                    <a:gdLst>
                      <a:gd name="T0" fmla="*/ 26 w 34"/>
                      <a:gd name="T1" fmla="*/ 0 h 17"/>
                      <a:gd name="T2" fmla="*/ 8 w 34"/>
                      <a:gd name="T3" fmla="*/ 0 h 17"/>
                      <a:gd name="T4" fmla="*/ 0 w 34"/>
                      <a:gd name="T5" fmla="*/ 8 h 17"/>
                      <a:gd name="T6" fmla="*/ 8 w 34"/>
                      <a:gd name="T7" fmla="*/ 17 h 17"/>
                      <a:gd name="T8" fmla="*/ 26 w 34"/>
                      <a:gd name="T9" fmla="*/ 17 h 17"/>
                      <a:gd name="T10" fmla="*/ 34 w 34"/>
                      <a:gd name="T11" fmla="*/ 8 h 17"/>
                      <a:gd name="T12" fmla="*/ 26 w 3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4" h="17">
                        <a:moveTo>
                          <a:pt x="26" y="0"/>
                        </a:moveTo>
                        <a:cubicBezTo>
                          <a:pt x="8" y="0"/>
                          <a:pt x="8" y="0"/>
                          <a:pt x="8" y="0"/>
                        </a:cubicBezTo>
                        <a:cubicBezTo>
                          <a:pt x="4" y="0"/>
                          <a:pt x="0" y="4"/>
                          <a:pt x="0" y="8"/>
                        </a:cubicBezTo>
                        <a:cubicBezTo>
                          <a:pt x="0" y="13"/>
                          <a:pt x="4" y="17"/>
                          <a:pt x="8" y="17"/>
                        </a:cubicBezTo>
                        <a:cubicBezTo>
                          <a:pt x="26" y="17"/>
                          <a:pt x="26" y="17"/>
                          <a:pt x="26" y="17"/>
                        </a:cubicBezTo>
                        <a:cubicBezTo>
                          <a:pt x="30" y="17"/>
                          <a:pt x="34" y="13"/>
                          <a:pt x="34" y="8"/>
                        </a:cubicBezTo>
                        <a:cubicBezTo>
                          <a:pt x="34" y="4"/>
                          <a:pt x="30"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09" name="Freeform 24">
                    <a:extLst>
                      <a:ext uri="{FF2B5EF4-FFF2-40B4-BE49-F238E27FC236}">
                        <a16:creationId xmlns:a16="http://schemas.microsoft.com/office/drawing/2014/main" id="{77533850-5E39-5EA7-1B3C-7582B78BA7D5}"/>
                      </a:ext>
                    </a:extLst>
                  </p:cNvPr>
                  <p:cNvSpPr>
                    <a:spLocks/>
                  </p:cNvSpPr>
                  <p:nvPr/>
                </p:nvSpPr>
                <p:spPr bwMode="auto">
                  <a:xfrm>
                    <a:off x="1027698" y="4089481"/>
                    <a:ext cx="41515" cy="41515"/>
                  </a:xfrm>
                  <a:custGeom>
                    <a:avLst/>
                    <a:gdLst>
                      <a:gd name="T0" fmla="*/ 15 w 30"/>
                      <a:gd name="T1" fmla="*/ 3 h 30"/>
                      <a:gd name="T2" fmla="*/ 3 w 30"/>
                      <a:gd name="T3" fmla="*/ 15 h 30"/>
                      <a:gd name="T4" fmla="*/ 3 w 30"/>
                      <a:gd name="T5" fmla="*/ 27 h 30"/>
                      <a:gd name="T6" fmla="*/ 15 w 30"/>
                      <a:gd name="T7" fmla="*/ 27 h 30"/>
                      <a:gd name="T8" fmla="*/ 27 w 30"/>
                      <a:gd name="T9" fmla="*/ 15 h 30"/>
                      <a:gd name="T10" fmla="*/ 27 w 30"/>
                      <a:gd name="T11" fmla="*/ 3 h 30"/>
                      <a:gd name="T12" fmla="*/ 15 w 30"/>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15" y="3"/>
                        </a:moveTo>
                        <a:cubicBezTo>
                          <a:pt x="3" y="15"/>
                          <a:pt x="3" y="15"/>
                          <a:pt x="3" y="15"/>
                        </a:cubicBezTo>
                        <a:cubicBezTo>
                          <a:pt x="0" y="19"/>
                          <a:pt x="0" y="24"/>
                          <a:pt x="3" y="27"/>
                        </a:cubicBezTo>
                        <a:cubicBezTo>
                          <a:pt x="6" y="30"/>
                          <a:pt x="11" y="30"/>
                          <a:pt x="15" y="27"/>
                        </a:cubicBezTo>
                        <a:cubicBezTo>
                          <a:pt x="27" y="15"/>
                          <a:pt x="27" y="15"/>
                          <a:pt x="27" y="15"/>
                        </a:cubicBezTo>
                        <a:cubicBezTo>
                          <a:pt x="30" y="12"/>
                          <a:pt x="30" y="6"/>
                          <a:pt x="27" y="3"/>
                        </a:cubicBezTo>
                        <a:cubicBezTo>
                          <a:pt x="24" y="0"/>
                          <a:pt x="18"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10" name="Freeform 26">
                    <a:extLst>
                      <a:ext uri="{FF2B5EF4-FFF2-40B4-BE49-F238E27FC236}">
                        <a16:creationId xmlns:a16="http://schemas.microsoft.com/office/drawing/2014/main" id="{A9444B04-97BA-FDEC-EE7D-204BFA430757}"/>
                      </a:ext>
                    </a:extLst>
                  </p:cNvPr>
                  <p:cNvSpPr>
                    <a:spLocks/>
                  </p:cNvSpPr>
                  <p:nvPr/>
                </p:nvSpPr>
                <p:spPr bwMode="auto">
                  <a:xfrm>
                    <a:off x="833613" y="4089481"/>
                    <a:ext cx="42553" cy="41515"/>
                  </a:xfrm>
                  <a:custGeom>
                    <a:avLst/>
                    <a:gdLst>
                      <a:gd name="T0" fmla="*/ 3 w 31"/>
                      <a:gd name="T1" fmla="*/ 15 h 30"/>
                      <a:gd name="T2" fmla="*/ 16 w 31"/>
                      <a:gd name="T3" fmla="*/ 27 h 30"/>
                      <a:gd name="T4" fmla="*/ 27 w 31"/>
                      <a:gd name="T5" fmla="*/ 27 h 30"/>
                      <a:gd name="T6" fmla="*/ 27 w 31"/>
                      <a:gd name="T7" fmla="*/ 15 h 30"/>
                      <a:gd name="T8" fmla="*/ 15 w 31"/>
                      <a:gd name="T9" fmla="*/ 3 h 30"/>
                      <a:gd name="T10" fmla="*/ 3 w 31"/>
                      <a:gd name="T11" fmla="*/ 3 h 30"/>
                      <a:gd name="T12" fmla="*/ 3 w 3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3" y="15"/>
                        </a:moveTo>
                        <a:cubicBezTo>
                          <a:pt x="16" y="27"/>
                          <a:pt x="16" y="27"/>
                          <a:pt x="16" y="27"/>
                        </a:cubicBezTo>
                        <a:cubicBezTo>
                          <a:pt x="19" y="30"/>
                          <a:pt x="24" y="30"/>
                          <a:pt x="27" y="27"/>
                        </a:cubicBezTo>
                        <a:cubicBezTo>
                          <a:pt x="31" y="24"/>
                          <a:pt x="31" y="19"/>
                          <a:pt x="27" y="15"/>
                        </a:cubicBezTo>
                        <a:cubicBezTo>
                          <a:pt x="15" y="3"/>
                          <a:pt x="15" y="3"/>
                          <a:pt x="15" y="3"/>
                        </a:cubicBezTo>
                        <a:cubicBezTo>
                          <a:pt x="12" y="0"/>
                          <a:pt x="7" y="0"/>
                          <a:pt x="3" y="3"/>
                        </a:cubicBezTo>
                        <a:cubicBezTo>
                          <a:pt x="0" y="6"/>
                          <a:pt x="0" y="12"/>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204" name="Freeform 29">
                  <a:extLst>
                    <a:ext uri="{FF2B5EF4-FFF2-40B4-BE49-F238E27FC236}">
                      <a16:creationId xmlns:a16="http://schemas.microsoft.com/office/drawing/2014/main" id="{D8D0EDB6-5181-82AB-0559-CD9F98F19585}"/>
                    </a:ext>
                  </a:extLst>
                </p:cNvPr>
                <p:cNvSpPr>
                  <a:spLocks/>
                </p:cNvSpPr>
                <p:nvPr/>
              </p:nvSpPr>
              <p:spPr bwMode="auto">
                <a:xfrm>
                  <a:off x="912493" y="4359331"/>
                  <a:ext cx="77841" cy="18682"/>
                </a:xfrm>
                <a:custGeom>
                  <a:avLst/>
                  <a:gdLst>
                    <a:gd name="T0" fmla="*/ 51 w 57"/>
                    <a:gd name="T1" fmla="*/ 0 h 14"/>
                    <a:gd name="T2" fmla="*/ 6 w 57"/>
                    <a:gd name="T3" fmla="*/ 0 h 14"/>
                    <a:gd name="T4" fmla="*/ 0 w 57"/>
                    <a:gd name="T5" fmla="*/ 7 h 14"/>
                    <a:gd name="T6" fmla="*/ 6 w 57"/>
                    <a:gd name="T7" fmla="*/ 14 h 14"/>
                    <a:gd name="T8" fmla="*/ 51 w 57"/>
                    <a:gd name="T9" fmla="*/ 14 h 14"/>
                    <a:gd name="T10" fmla="*/ 57 w 57"/>
                    <a:gd name="T11" fmla="*/ 7 h 14"/>
                    <a:gd name="T12" fmla="*/ 51 w 5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57" h="14">
                      <a:moveTo>
                        <a:pt x="51" y="0"/>
                      </a:moveTo>
                      <a:cubicBezTo>
                        <a:pt x="6" y="0"/>
                        <a:pt x="6" y="0"/>
                        <a:pt x="6" y="0"/>
                      </a:cubicBezTo>
                      <a:cubicBezTo>
                        <a:pt x="3" y="0"/>
                        <a:pt x="0" y="3"/>
                        <a:pt x="0" y="7"/>
                      </a:cubicBezTo>
                      <a:cubicBezTo>
                        <a:pt x="0" y="11"/>
                        <a:pt x="3" y="14"/>
                        <a:pt x="6" y="14"/>
                      </a:cubicBezTo>
                      <a:cubicBezTo>
                        <a:pt x="51" y="14"/>
                        <a:pt x="51" y="14"/>
                        <a:pt x="51" y="14"/>
                      </a:cubicBezTo>
                      <a:cubicBezTo>
                        <a:pt x="54" y="14"/>
                        <a:pt x="57" y="11"/>
                        <a:pt x="57" y="7"/>
                      </a:cubicBezTo>
                      <a:cubicBezTo>
                        <a:pt x="57" y="3"/>
                        <a:pt x="54"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202" name="Freeform 27">
                <a:extLst>
                  <a:ext uri="{FF2B5EF4-FFF2-40B4-BE49-F238E27FC236}">
                    <a16:creationId xmlns:a16="http://schemas.microsoft.com/office/drawing/2014/main" id="{D9127BCE-5E04-6D1D-9E60-74014135D770}"/>
                  </a:ext>
                </a:extLst>
              </p:cNvPr>
              <p:cNvSpPr>
                <a:spLocks/>
              </p:cNvSpPr>
              <p:nvPr/>
            </p:nvSpPr>
            <p:spPr bwMode="auto">
              <a:xfrm>
                <a:off x="938440" y="4383202"/>
                <a:ext cx="28023" cy="12455"/>
              </a:xfrm>
              <a:custGeom>
                <a:avLst/>
                <a:gdLst>
                  <a:gd name="T0" fmla="*/ 10 w 20"/>
                  <a:gd name="T1" fmla="*/ 9 h 9"/>
                  <a:gd name="T2" fmla="*/ 20 w 20"/>
                  <a:gd name="T3" fmla="*/ 0 h 9"/>
                  <a:gd name="T4" fmla="*/ 0 w 20"/>
                  <a:gd name="T5" fmla="*/ 0 h 9"/>
                  <a:gd name="T6" fmla="*/ 10 w 20"/>
                  <a:gd name="T7" fmla="*/ 9 h 9"/>
                </a:gdLst>
                <a:ahLst/>
                <a:cxnLst>
                  <a:cxn ang="0">
                    <a:pos x="T0" y="T1"/>
                  </a:cxn>
                  <a:cxn ang="0">
                    <a:pos x="T2" y="T3"/>
                  </a:cxn>
                  <a:cxn ang="0">
                    <a:pos x="T4" y="T5"/>
                  </a:cxn>
                  <a:cxn ang="0">
                    <a:pos x="T6" y="T7"/>
                  </a:cxn>
                </a:cxnLst>
                <a:rect l="0" t="0" r="r" b="b"/>
                <a:pathLst>
                  <a:path w="20" h="9">
                    <a:moveTo>
                      <a:pt x="10" y="9"/>
                    </a:moveTo>
                    <a:cubicBezTo>
                      <a:pt x="15" y="9"/>
                      <a:pt x="19" y="5"/>
                      <a:pt x="20" y="0"/>
                    </a:cubicBezTo>
                    <a:cubicBezTo>
                      <a:pt x="16" y="0"/>
                      <a:pt x="3" y="0"/>
                      <a:pt x="0" y="0"/>
                    </a:cubicBezTo>
                    <a:cubicBezTo>
                      <a:pt x="1" y="5"/>
                      <a:pt x="5" y="9"/>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200" name="Freeform 28">
              <a:extLst>
                <a:ext uri="{FF2B5EF4-FFF2-40B4-BE49-F238E27FC236}">
                  <a16:creationId xmlns:a16="http://schemas.microsoft.com/office/drawing/2014/main" id="{C808199D-C1A9-E923-D7DC-F2013F26936C}"/>
                </a:ext>
              </a:extLst>
            </p:cNvPr>
            <p:cNvSpPr>
              <a:spLocks/>
            </p:cNvSpPr>
            <p:nvPr/>
          </p:nvSpPr>
          <p:spPr bwMode="auto">
            <a:xfrm>
              <a:off x="908341" y="4334422"/>
              <a:ext cx="86144" cy="17644"/>
            </a:xfrm>
            <a:custGeom>
              <a:avLst/>
              <a:gdLst>
                <a:gd name="T0" fmla="*/ 57 w 63"/>
                <a:gd name="T1" fmla="*/ 0 h 13"/>
                <a:gd name="T2" fmla="*/ 6 w 63"/>
                <a:gd name="T3" fmla="*/ 0 h 13"/>
                <a:gd name="T4" fmla="*/ 0 w 63"/>
                <a:gd name="T5" fmla="*/ 6 h 13"/>
                <a:gd name="T6" fmla="*/ 6 w 63"/>
                <a:gd name="T7" fmla="*/ 13 h 13"/>
                <a:gd name="T8" fmla="*/ 57 w 63"/>
                <a:gd name="T9" fmla="*/ 13 h 13"/>
                <a:gd name="T10" fmla="*/ 63 w 63"/>
                <a:gd name="T11" fmla="*/ 6 h 13"/>
                <a:gd name="T12" fmla="*/ 57 w 6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63" h="13">
                  <a:moveTo>
                    <a:pt x="57" y="0"/>
                  </a:moveTo>
                  <a:cubicBezTo>
                    <a:pt x="6" y="0"/>
                    <a:pt x="6" y="0"/>
                    <a:pt x="6" y="0"/>
                  </a:cubicBezTo>
                  <a:cubicBezTo>
                    <a:pt x="3" y="0"/>
                    <a:pt x="0" y="3"/>
                    <a:pt x="0" y="6"/>
                  </a:cubicBezTo>
                  <a:cubicBezTo>
                    <a:pt x="0" y="10"/>
                    <a:pt x="3" y="13"/>
                    <a:pt x="6" y="13"/>
                  </a:cubicBezTo>
                  <a:cubicBezTo>
                    <a:pt x="57" y="13"/>
                    <a:pt x="57" y="13"/>
                    <a:pt x="57" y="13"/>
                  </a:cubicBezTo>
                  <a:cubicBezTo>
                    <a:pt x="60" y="13"/>
                    <a:pt x="63" y="10"/>
                    <a:pt x="63" y="6"/>
                  </a:cubicBezTo>
                  <a:cubicBezTo>
                    <a:pt x="63" y="3"/>
                    <a:pt x="60"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pic>
        <p:nvPicPr>
          <p:cNvPr id="213" name="Immagine 11">
            <a:extLst>
              <a:ext uri="{FF2B5EF4-FFF2-40B4-BE49-F238E27FC236}">
                <a16:creationId xmlns:a16="http://schemas.microsoft.com/office/drawing/2014/main" id="{B69AFDA6-1C48-90AF-FEDC-8010D59DA2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Tree>
    <p:extLst>
      <p:ext uri="{BB962C8B-B14F-4D97-AF65-F5344CB8AC3E}">
        <p14:creationId xmlns:p14="http://schemas.microsoft.com/office/powerpoint/2010/main" val="3004257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799C45-B97D-493D-7492-7D5C37A93B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105632" y="5681685"/>
            <a:ext cx="3086100" cy="273844"/>
          </a:xfrm>
        </p:spPr>
        <p:txBody>
          <a:bodyPr/>
          <a:lstStyle/>
          <a:p>
            <a:r>
              <a:rPr lang="en-US" dirty="0"/>
              <a:t>AOTCA General Meeting and International Tax Conference 2022</a:t>
            </a:r>
            <a:endParaRPr lang="en-ID" dirty="0"/>
          </a:p>
        </p:txBody>
      </p:sp>
      <p:sp>
        <p:nvSpPr>
          <p:cNvPr id="46" name="Slide Number Placeholder 3">
            <a:extLst>
              <a:ext uri="{FF2B5EF4-FFF2-40B4-BE49-F238E27FC236}">
                <a16:creationId xmlns:a16="http://schemas.microsoft.com/office/drawing/2014/main" id="{44929368-CE7D-C0AE-2D9C-F454B6F06152}"/>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5</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itle 1">
            <a:extLst>
              <a:ext uri="{FF2B5EF4-FFF2-40B4-BE49-F238E27FC236}">
                <a16:creationId xmlns:a16="http://schemas.microsoft.com/office/drawing/2014/main" id="{0D3FF84F-A461-0D3F-BE21-E5CCF8A979AB}"/>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Main OECD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4" name="Rettangolo 243">
            <a:extLst>
              <a:ext uri="{FF2B5EF4-FFF2-40B4-BE49-F238E27FC236}">
                <a16:creationId xmlns:a16="http://schemas.microsoft.com/office/drawing/2014/main" id="{39285511-EF52-2963-68E4-408146C1FAA8}"/>
              </a:ext>
            </a:extLst>
          </p:cNvPr>
          <p:cNvSpPr/>
          <p:nvPr/>
        </p:nvSpPr>
        <p:spPr>
          <a:xfrm>
            <a:off x="481560" y="2403061"/>
            <a:ext cx="997647" cy="648975"/>
          </a:xfrm>
          <a:prstGeom prst="rect">
            <a:avLst/>
          </a:prstGeom>
          <a:noFill/>
          <a:ln>
            <a:solidFill>
              <a:srgbClr val="2C36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50" b="1" i="1" dirty="0">
                <a:solidFill>
                  <a:schemeClr val="tx1"/>
                </a:solidFill>
                <a:latin typeface="Arial" panose="020B0604020202020204" pitchFamily="34" charset="0"/>
                <a:cs typeface="Arial" panose="020B0604020202020204" pitchFamily="34" charset="0"/>
              </a:rPr>
              <a:t>Pillar One Blueprint</a:t>
            </a:r>
          </a:p>
        </p:txBody>
      </p:sp>
      <p:grpSp>
        <p:nvGrpSpPr>
          <p:cNvPr id="12" name="Group 264">
            <a:extLst>
              <a:ext uri="{FF2B5EF4-FFF2-40B4-BE49-F238E27FC236}">
                <a16:creationId xmlns:a16="http://schemas.microsoft.com/office/drawing/2014/main" id="{BEE2D666-49FE-E5B7-61A2-5A9D51627519}"/>
              </a:ext>
            </a:extLst>
          </p:cNvPr>
          <p:cNvGrpSpPr/>
          <p:nvPr/>
        </p:nvGrpSpPr>
        <p:grpSpPr>
          <a:xfrm>
            <a:off x="236335" y="2266633"/>
            <a:ext cx="195447" cy="227774"/>
            <a:chOff x="791060" y="4046928"/>
            <a:chExt cx="320707" cy="348729"/>
          </a:xfrm>
          <a:solidFill>
            <a:schemeClr val="accent2"/>
          </a:solidFill>
        </p:grpSpPr>
        <p:grpSp>
          <p:nvGrpSpPr>
            <p:cNvPr id="13" name="Group 265">
              <a:extLst>
                <a:ext uri="{FF2B5EF4-FFF2-40B4-BE49-F238E27FC236}">
                  <a16:creationId xmlns:a16="http://schemas.microsoft.com/office/drawing/2014/main" id="{9037D6C3-D45E-0244-BD32-55B51A73302E}"/>
                </a:ext>
              </a:extLst>
            </p:cNvPr>
            <p:cNvGrpSpPr/>
            <p:nvPr/>
          </p:nvGrpSpPr>
          <p:grpSpPr>
            <a:xfrm>
              <a:off x="791060" y="4046928"/>
              <a:ext cx="320707" cy="348729"/>
              <a:chOff x="791060" y="4046928"/>
              <a:chExt cx="320707" cy="348729"/>
            </a:xfrm>
            <a:grpFill/>
          </p:grpSpPr>
          <p:grpSp>
            <p:nvGrpSpPr>
              <p:cNvPr id="16" name="Group 267">
                <a:extLst>
                  <a:ext uri="{FF2B5EF4-FFF2-40B4-BE49-F238E27FC236}">
                    <a16:creationId xmlns:a16="http://schemas.microsoft.com/office/drawing/2014/main" id="{A873B38B-3CFE-AA9B-95F3-37A7364BDBA1}"/>
                  </a:ext>
                </a:extLst>
              </p:cNvPr>
              <p:cNvGrpSpPr/>
              <p:nvPr/>
            </p:nvGrpSpPr>
            <p:grpSpPr>
              <a:xfrm>
                <a:off x="791060" y="4046928"/>
                <a:ext cx="320707" cy="331085"/>
                <a:chOff x="791060" y="4046928"/>
                <a:chExt cx="320707" cy="331085"/>
              </a:xfrm>
              <a:grpFill/>
            </p:grpSpPr>
            <p:grpSp>
              <p:nvGrpSpPr>
                <p:cNvPr id="18" name="Group 269">
                  <a:extLst>
                    <a:ext uri="{FF2B5EF4-FFF2-40B4-BE49-F238E27FC236}">
                      <a16:creationId xmlns:a16="http://schemas.microsoft.com/office/drawing/2014/main" id="{5107B45A-A88E-A3C9-3CD2-96D0782543F5}"/>
                    </a:ext>
                  </a:extLst>
                </p:cNvPr>
                <p:cNvGrpSpPr/>
                <p:nvPr/>
              </p:nvGrpSpPr>
              <p:grpSpPr>
                <a:xfrm>
                  <a:off x="791060" y="4046928"/>
                  <a:ext cx="320707" cy="276077"/>
                  <a:chOff x="791060" y="4046928"/>
                  <a:chExt cx="320707" cy="276077"/>
                </a:xfrm>
                <a:grpFill/>
              </p:grpSpPr>
              <p:sp>
                <p:nvSpPr>
                  <p:cNvPr id="22" name="Freeform 25">
                    <a:extLst>
                      <a:ext uri="{FF2B5EF4-FFF2-40B4-BE49-F238E27FC236}">
                        <a16:creationId xmlns:a16="http://schemas.microsoft.com/office/drawing/2014/main" id="{B81B167A-B445-6DA8-9949-1AA97490EE71}"/>
                      </a:ext>
                    </a:extLst>
                  </p:cNvPr>
                  <p:cNvSpPr>
                    <a:spLocks/>
                  </p:cNvSpPr>
                  <p:nvPr/>
                </p:nvSpPr>
                <p:spPr bwMode="auto">
                  <a:xfrm>
                    <a:off x="939478" y="4046928"/>
                    <a:ext cx="23871" cy="46705"/>
                  </a:xfrm>
                  <a:custGeom>
                    <a:avLst/>
                    <a:gdLst>
                      <a:gd name="T0" fmla="*/ 0 w 17"/>
                      <a:gd name="T1" fmla="*/ 8 h 34"/>
                      <a:gd name="T2" fmla="*/ 0 w 17"/>
                      <a:gd name="T3" fmla="*/ 26 h 34"/>
                      <a:gd name="T4" fmla="*/ 9 w 17"/>
                      <a:gd name="T5" fmla="*/ 34 h 34"/>
                      <a:gd name="T6" fmla="*/ 17 w 17"/>
                      <a:gd name="T7" fmla="*/ 26 h 34"/>
                      <a:gd name="T8" fmla="*/ 17 w 17"/>
                      <a:gd name="T9" fmla="*/ 8 h 34"/>
                      <a:gd name="T10" fmla="*/ 9 w 17"/>
                      <a:gd name="T11" fmla="*/ 0 h 34"/>
                      <a:gd name="T12" fmla="*/ 0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0" y="8"/>
                        </a:moveTo>
                        <a:cubicBezTo>
                          <a:pt x="0" y="26"/>
                          <a:pt x="0" y="26"/>
                          <a:pt x="0" y="26"/>
                        </a:cubicBezTo>
                        <a:cubicBezTo>
                          <a:pt x="0" y="30"/>
                          <a:pt x="4" y="34"/>
                          <a:pt x="9" y="34"/>
                        </a:cubicBezTo>
                        <a:cubicBezTo>
                          <a:pt x="13" y="34"/>
                          <a:pt x="17" y="30"/>
                          <a:pt x="17" y="26"/>
                        </a:cubicBezTo>
                        <a:cubicBezTo>
                          <a:pt x="17" y="8"/>
                          <a:pt x="17" y="8"/>
                          <a:pt x="17" y="8"/>
                        </a:cubicBezTo>
                        <a:cubicBezTo>
                          <a:pt x="17" y="4"/>
                          <a:pt x="13" y="0"/>
                          <a:pt x="9" y="0"/>
                        </a:cubicBezTo>
                        <a:cubicBezTo>
                          <a:pt x="4" y="0"/>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3" name="Freeform 30">
                    <a:extLst>
                      <a:ext uri="{FF2B5EF4-FFF2-40B4-BE49-F238E27FC236}">
                        <a16:creationId xmlns:a16="http://schemas.microsoft.com/office/drawing/2014/main" id="{A1B5EAF1-5306-B3E4-2C3E-8F1F0F1DD268}"/>
                      </a:ext>
                    </a:extLst>
                  </p:cNvPr>
                  <p:cNvSpPr>
                    <a:spLocks noEditPoints="1"/>
                  </p:cNvSpPr>
                  <p:nvPr/>
                </p:nvSpPr>
                <p:spPr bwMode="auto">
                  <a:xfrm>
                    <a:off x="855409" y="4113352"/>
                    <a:ext cx="193046" cy="209653"/>
                  </a:xfrm>
                  <a:custGeom>
                    <a:avLst/>
                    <a:gdLst>
                      <a:gd name="T0" fmla="*/ 70 w 140"/>
                      <a:gd name="T1" fmla="*/ 0 h 152"/>
                      <a:gd name="T2" fmla="*/ 70 w 140"/>
                      <a:gd name="T3" fmla="*/ 0 h 152"/>
                      <a:gd name="T4" fmla="*/ 0 w 140"/>
                      <a:gd name="T5" fmla="*/ 70 h 152"/>
                      <a:gd name="T6" fmla="*/ 18 w 140"/>
                      <a:gd name="T7" fmla="*/ 117 h 152"/>
                      <a:gd name="T8" fmla="*/ 32 w 140"/>
                      <a:gd name="T9" fmla="*/ 135 h 152"/>
                      <a:gd name="T10" fmla="*/ 40 w 140"/>
                      <a:gd name="T11" fmla="*/ 152 h 152"/>
                      <a:gd name="T12" fmla="*/ 100 w 140"/>
                      <a:gd name="T13" fmla="*/ 152 h 152"/>
                      <a:gd name="T14" fmla="*/ 107 w 140"/>
                      <a:gd name="T15" fmla="*/ 135 h 152"/>
                      <a:gd name="T16" fmla="*/ 122 w 140"/>
                      <a:gd name="T17" fmla="*/ 117 h 152"/>
                      <a:gd name="T18" fmla="*/ 140 w 140"/>
                      <a:gd name="T19" fmla="*/ 70 h 152"/>
                      <a:gd name="T20" fmla="*/ 70 w 140"/>
                      <a:gd name="T21" fmla="*/ 0 h 152"/>
                      <a:gd name="T22" fmla="*/ 118 w 140"/>
                      <a:gd name="T23" fmla="*/ 78 h 152"/>
                      <a:gd name="T24" fmla="*/ 111 w 140"/>
                      <a:gd name="T25" fmla="*/ 71 h 152"/>
                      <a:gd name="T26" fmla="*/ 68 w 140"/>
                      <a:gd name="T27" fmla="*/ 28 h 152"/>
                      <a:gd name="T28" fmla="*/ 61 w 140"/>
                      <a:gd name="T29" fmla="*/ 21 h 152"/>
                      <a:gd name="T30" fmla="*/ 68 w 140"/>
                      <a:gd name="T31" fmla="*/ 15 h 152"/>
                      <a:gd name="T32" fmla="*/ 125 w 140"/>
                      <a:gd name="T33" fmla="*/ 71 h 152"/>
                      <a:gd name="T34" fmla="*/ 118 w 140"/>
                      <a:gd name="T35" fmla="*/ 7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152">
                        <a:moveTo>
                          <a:pt x="70" y="0"/>
                        </a:moveTo>
                        <a:cubicBezTo>
                          <a:pt x="70" y="0"/>
                          <a:pt x="70" y="0"/>
                          <a:pt x="70" y="0"/>
                        </a:cubicBezTo>
                        <a:cubicBezTo>
                          <a:pt x="31" y="0"/>
                          <a:pt x="0" y="31"/>
                          <a:pt x="0" y="70"/>
                        </a:cubicBezTo>
                        <a:cubicBezTo>
                          <a:pt x="0" y="92"/>
                          <a:pt x="8" y="106"/>
                          <a:pt x="18" y="117"/>
                        </a:cubicBezTo>
                        <a:cubicBezTo>
                          <a:pt x="21" y="121"/>
                          <a:pt x="25" y="126"/>
                          <a:pt x="32" y="135"/>
                        </a:cubicBezTo>
                        <a:cubicBezTo>
                          <a:pt x="39" y="146"/>
                          <a:pt x="39" y="152"/>
                          <a:pt x="40" y="152"/>
                        </a:cubicBezTo>
                        <a:cubicBezTo>
                          <a:pt x="100" y="152"/>
                          <a:pt x="100" y="152"/>
                          <a:pt x="100" y="152"/>
                        </a:cubicBezTo>
                        <a:cubicBezTo>
                          <a:pt x="101" y="152"/>
                          <a:pt x="99" y="146"/>
                          <a:pt x="107" y="135"/>
                        </a:cubicBezTo>
                        <a:cubicBezTo>
                          <a:pt x="113" y="126"/>
                          <a:pt x="118" y="121"/>
                          <a:pt x="122" y="117"/>
                        </a:cubicBezTo>
                        <a:cubicBezTo>
                          <a:pt x="131" y="106"/>
                          <a:pt x="140" y="92"/>
                          <a:pt x="140" y="70"/>
                        </a:cubicBezTo>
                        <a:cubicBezTo>
                          <a:pt x="139" y="31"/>
                          <a:pt x="108" y="0"/>
                          <a:pt x="70" y="0"/>
                        </a:cubicBezTo>
                        <a:close/>
                        <a:moveTo>
                          <a:pt x="118" y="78"/>
                        </a:moveTo>
                        <a:cubicBezTo>
                          <a:pt x="114" y="78"/>
                          <a:pt x="111" y="75"/>
                          <a:pt x="111" y="71"/>
                        </a:cubicBezTo>
                        <a:cubicBezTo>
                          <a:pt x="111" y="48"/>
                          <a:pt x="92" y="28"/>
                          <a:pt x="68" y="28"/>
                        </a:cubicBezTo>
                        <a:cubicBezTo>
                          <a:pt x="65" y="28"/>
                          <a:pt x="61" y="25"/>
                          <a:pt x="61" y="21"/>
                        </a:cubicBezTo>
                        <a:cubicBezTo>
                          <a:pt x="61" y="18"/>
                          <a:pt x="65" y="15"/>
                          <a:pt x="68" y="15"/>
                        </a:cubicBezTo>
                        <a:cubicBezTo>
                          <a:pt x="99" y="15"/>
                          <a:pt x="124" y="40"/>
                          <a:pt x="125" y="71"/>
                        </a:cubicBezTo>
                        <a:cubicBezTo>
                          <a:pt x="125" y="75"/>
                          <a:pt x="122" y="78"/>
                          <a:pt x="118"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4" name="Freeform 22">
                    <a:extLst>
                      <a:ext uri="{FF2B5EF4-FFF2-40B4-BE49-F238E27FC236}">
                        <a16:creationId xmlns:a16="http://schemas.microsoft.com/office/drawing/2014/main" id="{0331B28C-1769-C729-C155-E0CAA373B93E}"/>
                      </a:ext>
                    </a:extLst>
                  </p:cNvPr>
                  <p:cNvSpPr>
                    <a:spLocks/>
                  </p:cNvSpPr>
                  <p:nvPr/>
                </p:nvSpPr>
                <p:spPr bwMode="auto">
                  <a:xfrm>
                    <a:off x="791060" y="4196383"/>
                    <a:ext cx="46705" cy="22833"/>
                  </a:xfrm>
                  <a:custGeom>
                    <a:avLst/>
                    <a:gdLst>
                      <a:gd name="T0" fmla="*/ 26 w 34"/>
                      <a:gd name="T1" fmla="*/ 0 h 17"/>
                      <a:gd name="T2" fmla="*/ 9 w 34"/>
                      <a:gd name="T3" fmla="*/ 0 h 17"/>
                      <a:gd name="T4" fmla="*/ 0 w 34"/>
                      <a:gd name="T5" fmla="*/ 8 h 17"/>
                      <a:gd name="T6" fmla="*/ 9 w 34"/>
                      <a:gd name="T7" fmla="*/ 17 h 17"/>
                      <a:gd name="T8" fmla="*/ 26 w 34"/>
                      <a:gd name="T9" fmla="*/ 17 h 17"/>
                      <a:gd name="T10" fmla="*/ 34 w 34"/>
                      <a:gd name="T11" fmla="*/ 8 h 17"/>
                      <a:gd name="T12" fmla="*/ 26 w 3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4" h="17">
                        <a:moveTo>
                          <a:pt x="26" y="0"/>
                        </a:moveTo>
                        <a:cubicBezTo>
                          <a:pt x="9" y="0"/>
                          <a:pt x="9" y="0"/>
                          <a:pt x="9" y="0"/>
                        </a:cubicBezTo>
                        <a:cubicBezTo>
                          <a:pt x="4" y="0"/>
                          <a:pt x="0" y="4"/>
                          <a:pt x="0" y="8"/>
                        </a:cubicBezTo>
                        <a:cubicBezTo>
                          <a:pt x="0" y="13"/>
                          <a:pt x="4" y="17"/>
                          <a:pt x="9" y="17"/>
                        </a:cubicBezTo>
                        <a:cubicBezTo>
                          <a:pt x="26" y="17"/>
                          <a:pt x="26" y="17"/>
                          <a:pt x="26" y="17"/>
                        </a:cubicBezTo>
                        <a:cubicBezTo>
                          <a:pt x="30" y="17"/>
                          <a:pt x="34" y="13"/>
                          <a:pt x="34" y="8"/>
                        </a:cubicBezTo>
                        <a:cubicBezTo>
                          <a:pt x="34" y="4"/>
                          <a:pt x="30"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5" name="Freeform 23">
                    <a:extLst>
                      <a:ext uri="{FF2B5EF4-FFF2-40B4-BE49-F238E27FC236}">
                        <a16:creationId xmlns:a16="http://schemas.microsoft.com/office/drawing/2014/main" id="{3FABFF7B-DD6A-ACDC-E913-E844F816278E}"/>
                      </a:ext>
                    </a:extLst>
                  </p:cNvPr>
                  <p:cNvSpPr>
                    <a:spLocks/>
                  </p:cNvSpPr>
                  <p:nvPr/>
                </p:nvSpPr>
                <p:spPr bwMode="auto">
                  <a:xfrm>
                    <a:off x="1065062" y="4196383"/>
                    <a:ext cx="46705" cy="22833"/>
                  </a:xfrm>
                  <a:custGeom>
                    <a:avLst/>
                    <a:gdLst>
                      <a:gd name="T0" fmla="*/ 26 w 34"/>
                      <a:gd name="T1" fmla="*/ 0 h 17"/>
                      <a:gd name="T2" fmla="*/ 8 w 34"/>
                      <a:gd name="T3" fmla="*/ 0 h 17"/>
                      <a:gd name="T4" fmla="*/ 0 w 34"/>
                      <a:gd name="T5" fmla="*/ 8 h 17"/>
                      <a:gd name="T6" fmla="*/ 8 w 34"/>
                      <a:gd name="T7" fmla="*/ 17 h 17"/>
                      <a:gd name="T8" fmla="*/ 26 w 34"/>
                      <a:gd name="T9" fmla="*/ 17 h 17"/>
                      <a:gd name="T10" fmla="*/ 34 w 34"/>
                      <a:gd name="T11" fmla="*/ 8 h 17"/>
                      <a:gd name="T12" fmla="*/ 26 w 3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4" h="17">
                        <a:moveTo>
                          <a:pt x="26" y="0"/>
                        </a:moveTo>
                        <a:cubicBezTo>
                          <a:pt x="8" y="0"/>
                          <a:pt x="8" y="0"/>
                          <a:pt x="8" y="0"/>
                        </a:cubicBezTo>
                        <a:cubicBezTo>
                          <a:pt x="4" y="0"/>
                          <a:pt x="0" y="4"/>
                          <a:pt x="0" y="8"/>
                        </a:cubicBezTo>
                        <a:cubicBezTo>
                          <a:pt x="0" y="13"/>
                          <a:pt x="4" y="17"/>
                          <a:pt x="8" y="17"/>
                        </a:cubicBezTo>
                        <a:cubicBezTo>
                          <a:pt x="26" y="17"/>
                          <a:pt x="26" y="17"/>
                          <a:pt x="26" y="17"/>
                        </a:cubicBezTo>
                        <a:cubicBezTo>
                          <a:pt x="30" y="17"/>
                          <a:pt x="34" y="13"/>
                          <a:pt x="34" y="8"/>
                        </a:cubicBezTo>
                        <a:cubicBezTo>
                          <a:pt x="34" y="4"/>
                          <a:pt x="30"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6" name="Freeform 24">
                    <a:extLst>
                      <a:ext uri="{FF2B5EF4-FFF2-40B4-BE49-F238E27FC236}">
                        <a16:creationId xmlns:a16="http://schemas.microsoft.com/office/drawing/2014/main" id="{B57B9094-1090-57D4-6952-D62F0C94D187}"/>
                      </a:ext>
                    </a:extLst>
                  </p:cNvPr>
                  <p:cNvSpPr>
                    <a:spLocks/>
                  </p:cNvSpPr>
                  <p:nvPr/>
                </p:nvSpPr>
                <p:spPr bwMode="auto">
                  <a:xfrm>
                    <a:off x="1027698" y="4089481"/>
                    <a:ext cx="41515" cy="41515"/>
                  </a:xfrm>
                  <a:custGeom>
                    <a:avLst/>
                    <a:gdLst>
                      <a:gd name="T0" fmla="*/ 15 w 30"/>
                      <a:gd name="T1" fmla="*/ 3 h 30"/>
                      <a:gd name="T2" fmla="*/ 3 w 30"/>
                      <a:gd name="T3" fmla="*/ 15 h 30"/>
                      <a:gd name="T4" fmla="*/ 3 w 30"/>
                      <a:gd name="T5" fmla="*/ 27 h 30"/>
                      <a:gd name="T6" fmla="*/ 15 w 30"/>
                      <a:gd name="T7" fmla="*/ 27 h 30"/>
                      <a:gd name="T8" fmla="*/ 27 w 30"/>
                      <a:gd name="T9" fmla="*/ 15 h 30"/>
                      <a:gd name="T10" fmla="*/ 27 w 30"/>
                      <a:gd name="T11" fmla="*/ 3 h 30"/>
                      <a:gd name="T12" fmla="*/ 15 w 30"/>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15" y="3"/>
                        </a:moveTo>
                        <a:cubicBezTo>
                          <a:pt x="3" y="15"/>
                          <a:pt x="3" y="15"/>
                          <a:pt x="3" y="15"/>
                        </a:cubicBezTo>
                        <a:cubicBezTo>
                          <a:pt x="0" y="19"/>
                          <a:pt x="0" y="24"/>
                          <a:pt x="3" y="27"/>
                        </a:cubicBezTo>
                        <a:cubicBezTo>
                          <a:pt x="6" y="30"/>
                          <a:pt x="11" y="30"/>
                          <a:pt x="15" y="27"/>
                        </a:cubicBezTo>
                        <a:cubicBezTo>
                          <a:pt x="27" y="15"/>
                          <a:pt x="27" y="15"/>
                          <a:pt x="27" y="15"/>
                        </a:cubicBezTo>
                        <a:cubicBezTo>
                          <a:pt x="30" y="12"/>
                          <a:pt x="30" y="6"/>
                          <a:pt x="27" y="3"/>
                        </a:cubicBezTo>
                        <a:cubicBezTo>
                          <a:pt x="24" y="0"/>
                          <a:pt x="18"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27" name="Freeform 26">
                    <a:extLst>
                      <a:ext uri="{FF2B5EF4-FFF2-40B4-BE49-F238E27FC236}">
                        <a16:creationId xmlns:a16="http://schemas.microsoft.com/office/drawing/2014/main" id="{89B40E9E-5DAE-C7F0-34E3-4181BFDDE196}"/>
                      </a:ext>
                    </a:extLst>
                  </p:cNvPr>
                  <p:cNvSpPr>
                    <a:spLocks/>
                  </p:cNvSpPr>
                  <p:nvPr/>
                </p:nvSpPr>
                <p:spPr bwMode="auto">
                  <a:xfrm>
                    <a:off x="833613" y="4089481"/>
                    <a:ext cx="42553" cy="41515"/>
                  </a:xfrm>
                  <a:custGeom>
                    <a:avLst/>
                    <a:gdLst>
                      <a:gd name="T0" fmla="*/ 3 w 31"/>
                      <a:gd name="T1" fmla="*/ 15 h 30"/>
                      <a:gd name="T2" fmla="*/ 16 w 31"/>
                      <a:gd name="T3" fmla="*/ 27 h 30"/>
                      <a:gd name="T4" fmla="*/ 27 w 31"/>
                      <a:gd name="T5" fmla="*/ 27 h 30"/>
                      <a:gd name="T6" fmla="*/ 27 w 31"/>
                      <a:gd name="T7" fmla="*/ 15 h 30"/>
                      <a:gd name="T8" fmla="*/ 15 w 31"/>
                      <a:gd name="T9" fmla="*/ 3 h 30"/>
                      <a:gd name="T10" fmla="*/ 3 w 31"/>
                      <a:gd name="T11" fmla="*/ 3 h 30"/>
                      <a:gd name="T12" fmla="*/ 3 w 3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3" y="15"/>
                        </a:moveTo>
                        <a:cubicBezTo>
                          <a:pt x="16" y="27"/>
                          <a:pt x="16" y="27"/>
                          <a:pt x="16" y="27"/>
                        </a:cubicBezTo>
                        <a:cubicBezTo>
                          <a:pt x="19" y="30"/>
                          <a:pt x="24" y="30"/>
                          <a:pt x="27" y="27"/>
                        </a:cubicBezTo>
                        <a:cubicBezTo>
                          <a:pt x="31" y="24"/>
                          <a:pt x="31" y="19"/>
                          <a:pt x="27" y="15"/>
                        </a:cubicBezTo>
                        <a:cubicBezTo>
                          <a:pt x="15" y="3"/>
                          <a:pt x="15" y="3"/>
                          <a:pt x="15" y="3"/>
                        </a:cubicBezTo>
                        <a:cubicBezTo>
                          <a:pt x="12" y="0"/>
                          <a:pt x="7" y="0"/>
                          <a:pt x="3" y="3"/>
                        </a:cubicBezTo>
                        <a:cubicBezTo>
                          <a:pt x="0" y="6"/>
                          <a:pt x="0" y="12"/>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21" name="Freeform 29">
                  <a:extLst>
                    <a:ext uri="{FF2B5EF4-FFF2-40B4-BE49-F238E27FC236}">
                      <a16:creationId xmlns:a16="http://schemas.microsoft.com/office/drawing/2014/main" id="{503BCCE7-A557-310F-C4D2-AD3CF157BEA1}"/>
                    </a:ext>
                  </a:extLst>
                </p:cNvPr>
                <p:cNvSpPr>
                  <a:spLocks/>
                </p:cNvSpPr>
                <p:nvPr/>
              </p:nvSpPr>
              <p:spPr bwMode="auto">
                <a:xfrm>
                  <a:off x="912493" y="4359331"/>
                  <a:ext cx="77841" cy="18682"/>
                </a:xfrm>
                <a:custGeom>
                  <a:avLst/>
                  <a:gdLst>
                    <a:gd name="T0" fmla="*/ 51 w 57"/>
                    <a:gd name="T1" fmla="*/ 0 h 14"/>
                    <a:gd name="T2" fmla="*/ 6 w 57"/>
                    <a:gd name="T3" fmla="*/ 0 h 14"/>
                    <a:gd name="T4" fmla="*/ 0 w 57"/>
                    <a:gd name="T5" fmla="*/ 7 h 14"/>
                    <a:gd name="T6" fmla="*/ 6 w 57"/>
                    <a:gd name="T7" fmla="*/ 14 h 14"/>
                    <a:gd name="T8" fmla="*/ 51 w 57"/>
                    <a:gd name="T9" fmla="*/ 14 h 14"/>
                    <a:gd name="T10" fmla="*/ 57 w 57"/>
                    <a:gd name="T11" fmla="*/ 7 h 14"/>
                    <a:gd name="T12" fmla="*/ 51 w 5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57" h="14">
                      <a:moveTo>
                        <a:pt x="51" y="0"/>
                      </a:moveTo>
                      <a:cubicBezTo>
                        <a:pt x="6" y="0"/>
                        <a:pt x="6" y="0"/>
                        <a:pt x="6" y="0"/>
                      </a:cubicBezTo>
                      <a:cubicBezTo>
                        <a:pt x="3" y="0"/>
                        <a:pt x="0" y="3"/>
                        <a:pt x="0" y="7"/>
                      </a:cubicBezTo>
                      <a:cubicBezTo>
                        <a:pt x="0" y="11"/>
                        <a:pt x="3" y="14"/>
                        <a:pt x="6" y="14"/>
                      </a:cubicBezTo>
                      <a:cubicBezTo>
                        <a:pt x="51" y="14"/>
                        <a:pt x="51" y="14"/>
                        <a:pt x="51" y="14"/>
                      </a:cubicBezTo>
                      <a:cubicBezTo>
                        <a:pt x="54" y="14"/>
                        <a:pt x="57" y="11"/>
                        <a:pt x="57" y="7"/>
                      </a:cubicBezTo>
                      <a:cubicBezTo>
                        <a:pt x="57" y="3"/>
                        <a:pt x="54"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17" name="Freeform 27">
                <a:extLst>
                  <a:ext uri="{FF2B5EF4-FFF2-40B4-BE49-F238E27FC236}">
                    <a16:creationId xmlns:a16="http://schemas.microsoft.com/office/drawing/2014/main" id="{094A14D2-C096-B105-3A03-165D52D1DD30}"/>
                  </a:ext>
                </a:extLst>
              </p:cNvPr>
              <p:cNvSpPr>
                <a:spLocks/>
              </p:cNvSpPr>
              <p:nvPr/>
            </p:nvSpPr>
            <p:spPr bwMode="auto">
              <a:xfrm>
                <a:off x="938440" y="4383202"/>
                <a:ext cx="28023" cy="12455"/>
              </a:xfrm>
              <a:custGeom>
                <a:avLst/>
                <a:gdLst>
                  <a:gd name="T0" fmla="*/ 10 w 20"/>
                  <a:gd name="T1" fmla="*/ 9 h 9"/>
                  <a:gd name="T2" fmla="*/ 20 w 20"/>
                  <a:gd name="T3" fmla="*/ 0 h 9"/>
                  <a:gd name="T4" fmla="*/ 0 w 20"/>
                  <a:gd name="T5" fmla="*/ 0 h 9"/>
                  <a:gd name="T6" fmla="*/ 10 w 20"/>
                  <a:gd name="T7" fmla="*/ 9 h 9"/>
                </a:gdLst>
                <a:ahLst/>
                <a:cxnLst>
                  <a:cxn ang="0">
                    <a:pos x="T0" y="T1"/>
                  </a:cxn>
                  <a:cxn ang="0">
                    <a:pos x="T2" y="T3"/>
                  </a:cxn>
                  <a:cxn ang="0">
                    <a:pos x="T4" y="T5"/>
                  </a:cxn>
                  <a:cxn ang="0">
                    <a:pos x="T6" y="T7"/>
                  </a:cxn>
                </a:cxnLst>
                <a:rect l="0" t="0" r="r" b="b"/>
                <a:pathLst>
                  <a:path w="20" h="9">
                    <a:moveTo>
                      <a:pt x="10" y="9"/>
                    </a:moveTo>
                    <a:cubicBezTo>
                      <a:pt x="15" y="9"/>
                      <a:pt x="19" y="5"/>
                      <a:pt x="20" y="0"/>
                    </a:cubicBezTo>
                    <a:cubicBezTo>
                      <a:pt x="16" y="0"/>
                      <a:pt x="3" y="0"/>
                      <a:pt x="0" y="0"/>
                    </a:cubicBezTo>
                    <a:cubicBezTo>
                      <a:pt x="1" y="5"/>
                      <a:pt x="5" y="9"/>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14" name="Freeform 28">
              <a:extLst>
                <a:ext uri="{FF2B5EF4-FFF2-40B4-BE49-F238E27FC236}">
                  <a16:creationId xmlns:a16="http://schemas.microsoft.com/office/drawing/2014/main" id="{E33A558C-8B66-DF7D-9C32-00DB62A58DE2}"/>
                </a:ext>
              </a:extLst>
            </p:cNvPr>
            <p:cNvSpPr>
              <a:spLocks/>
            </p:cNvSpPr>
            <p:nvPr/>
          </p:nvSpPr>
          <p:spPr bwMode="auto">
            <a:xfrm>
              <a:off x="908341" y="4334422"/>
              <a:ext cx="86144" cy="17644"/>
            </a:xfrm>
            <a:custGeom>
              <a:avLst/>
              <a:gdLst>
                <a:gd name="T0" fmla="*/ 57 w 63"/>
                <a:gd name="T1" fmla="*/ 0 h 13"/>
                <a:gd name="T2" fmla="*/ 6 w 63"/>
                <a:gd name="T3" fmla="*/ 0 h 13"/>
                <a:gd name="T4" fmla="*/ 0 w 63"/>
                <a:gd name="T5" fmla="*/ 6 h 13"/>
                <a:gd name="T6" fmla="*/ 6 w 63"/>
                <a:gd name="T7" fmla="*/ 13 h 13"/>
                <a:gd name="T8" fmla="*/ 57 w 63"/>
                <a:gd name="T9" fmla="*/ 13 h 13"/>
                <a:gd name="T10" fmla="*/ 63 w 63"/>
                <a:gd name="T11" fmla="*/ 6 h 13"/>
                <a:gd name="T12" fmla="*/ 57 w 6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63" h="13">
                  <a:moveTo>
                    <a:pt x="57" y="0"/>
                  </a:moveTo>
                  <a:cubicBezTo>
                    <a:pt x="6" y="0"/>
                    <a:pt x="6" y="0"/>
                    <a:pt x="6" y="0"/>
                  </a:cubicBezTo>
                  <a:cubicBezTo>
                    <a:pt x="3" y="0"/>
                    <a:pt x="0" y="3"/>
                    <a:pt x="0" y="6"/>
                  </a:cubicBezTo>
                  <a:cubicBezTo>
                    <a:pt x="0" y="10"/>
                    <a:pt x="3" y="13"/>
                    <a:pt x="6" y="13"/>
                  </a:cubicBezTo>
                  <a:cubicBezTo>
                    <a:pt x="57" y="13"/>
                    <a:pt x="57" y="13"/>
                    <a:pt x="57" y="13"/>
                  </a:cubicBezTo>
                  <a:cubicBezTo>
                    <a:pt x="60" y="13"/>
                    <a:pt x="63" y="10"/>
                    <a:pt x="63" y="6"/>
                  </a:cubicBezTo>
                  <a:cubicBezTo>
                    <a:pt x="63" y="3"/>
                    <a:pt x="60"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28" name="Rettangolo 243">
            <a:extLst>
              <a:ext uri="{FF2B5EF4-FFF2-40B4-BE49-F238E27FC236}">
                <a16:creationId xmlns:a16="http://schemas.microsoft.com/office/drawing/2014/main" id="{BC68339F-62D1-7F81-84A3-01992646E328}"/>
              </a:ext>
            </a:extLst>
          </p:cNvPr>
          <p:cNvSpPr/>
          <p:nvPr/>
        </p:nvSpPr>
        <p:spPr>
          <a:xfrm>
            <a:off x="481560" y="3942394"/>
            <a:ext cx="997647" cy="648975"/>
          </a:xfrm>
          <a:prstGeom prst="rect">
            <a:avLst/>
          </a:prstGeom>
          <a:noFill/>
          <a:ln>
            <a:solidFill>
              <a:srgbClr val="2C36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50" b="1" i="1" dirty="0">
                <a:solidFill>
                  <a:schemeClr val="tx1"/>
                </a:solidFill>
                <a:latin typeface="Arial" panose="020B0604020202020204" pitchFamily="34" charset="0"/>
                <a:cs typeface="Arial" panose="020B0604020202020204" pitchFamily="34" charset="0"/>
              </a:rPr>
              <a:t>Pillar Two Blueprint</a:t>
            </a:r>
          </a:p>
        </p:txBody>
      </p:sp>
      <p:grpSp>
        <p:nvGrpSpPr>
          <p:cNvPr id="29" name="Group 264">
            <a:extLst>
              <a:ext uri="{FF2B5EF4-FFF2-40B4-BE49-F238E27FC236}">
                <a16:creationId xmlns:a16="http://schemas.microsoft.com/office/drawing/2014/main" id="{3E7D326B-D8D2-AEAF-294B-4BD0ACB1AF41}"/>
              </a:ext>
            </a:extLst>
          </p:cNvPr>
          <p:cNvGrpSpPr/>
          <p:nvPr/>
        </p:nvGrpSpPr>
        <p:grpSpPr>
          <a:xfrm>
            <a:off x="236335" y="3805966"/>
            <a:ext cx="195447" cy="227774"/>
            <a:chOff x="791060" y="4046928"/>
            <a:chExt cx="320707" cy="348729"/>
          </a:xfrm>
          <a:solidFill>
            <a:schemeClr val="accent2"/>
          </a:solidFill>
        </p:grpSpPr>
        <p:grpSp>
          <p:nvGrpSpPr>
            <p:cNvPr id="30" name="Group 265">
              <a:extLst>
                <a:ext uri="{FF2B5EF4-FFF2-40B4-BE49-F238E27FC236}">
                  <a16:creationId xmlns:a16="http://schemas.microsoft.com/office/drawing/2014/main" id="{9CDAC020-B1D2-1171-747E-A368D0623A00}"/>
                </a:ext>
              </a:extLst>
            </p:cNvPr>
            <p:cNvGrpSpPr/>
            <p:nvPr/>
          </p:nvGrpSpPr>
          <p:grpSpPr>
            <a:xfrm>
              <a:off x="791060" y="4046928"/>
              <a:ext cx="320707" cy="348729"/>
              <a:chOff x="791060" y="4046928"/>
              <a:chExt cx="320707" cy="348729"/>
            </a:xfrm>
            <a:grpFill/>
          </p:grpSpPr>
          <p:grpSp>
            <p:nvGrpSpPr>
              <p:cNvPr id="32" name="Group 267">
                <a:extLst>
                  <a:ext uri="{FF2B5EF4-FFF2-40B4-BE49-F238E27FC236}">
                    <a16:creationId xmlns:a16="http://schemas.microsoft.com/office/drawing/2014/main" id="{B3D1B793-AC44-7CEE-A434-17A56C676CBC}"/>
                  </a:ext>
                </a:extLst>
              </p:cNvPr>
              <p:cNvGrpSpPr/>
              <p:nvPr/>
            </p:nvGrpSpPr>
            <p:grpSpPr>
              <a:xfrm>
                <a:off x="791060" y="4046928"/>
                <a:ext cx="320707" cy="331085"/>
                <a:chOff x="791060" y="4046928"/>
                <a:chExt cx="320707" cy="331085"/>
              </a:xfrm>
              <a:grpFill/>
            </p:grpSpPr>
            <p:grpSp>
              <p:nvGrpSpPr>
                <p:cNvPr id="34" name="Group 269">
                  <a:extLst>
                    <a:ext uri="{FF2B5EF4-FFF2-40B4-BE49-F238E27FC236}">
                      <a16:creationId xmlns:a16="http://schemas.microsoft.com/office/drawing/2014/main" id="{3828E4B1-1E99-6C1E-A808-5669C022F1DA}"/>
                    </a:ext>
                  </a:extLst>
                </p:cNvPr>
                <p:cNvGrpSpPr/>
                <p:nvPr/>
              </p:nvGrpSpPr>
              <p:grpSpPr>
                <a:xfrm>
                  <a:off x="791060" y="4046928"/>
                  <a:ext cx="320707" cy="276077"/>
                  <a:chOff x="791060" y="4046928"/>
                  <a:chExt cx="320707" cy="276077"/>
                </a:xfrm>
                <a:grpFill/>
              </p:grpSpPr>
              <p:sp>
                <p:nvSpPr>
                  <p:cNvPr id="36" name="Freeform 25">
                    <a:extLst>
                      <a:ext uri="{FF2B5EF4-FFF2-40B4-BE49-F238E27FC236}">
                        <a16:creationId xmlns:a16="http://schemas.microsoft.com/office/drawing/2014/main" id="{15158667-31AC-7899-5DAA-71E9BACB15D5}"/>
                      </a:ext>
                    </a:extLst>
                  </p:cNvPr>
                  <p:cNvSpPr>
                    <a:spLocks/>
                  </p:cNvSpPr>
                  <p:nvPr/>
                </p:nvSpPr>
                <p:spPr bwMode="auto">
                  <a:xfrm>
                    <a:off x="939478" y="4046928"/>
                    <a:ext cx="23871" cy="46705"/>
                  </a:xfrm>
                  <a:custGeom>
                    <a:avLst/>
                    <a:gdLst>
                      <a:gd name="T0" fmla="*/ 0 w 17"/>
                      <a:gd name="T1" fmla="*/ 8 h 34"/>
                      <a:gd name="T2" fmla="*/ 0 w 17"/>
                      <a:gd name="T3" fmla="*/ 26 h 34"/>
                      <a:gd name="T4" fmla="*/ 9 w 17"/>
                      <a:gd name="T5" fmla="*/ 34 h 34"/>
                      <a:gd name="T6" fmla="*/ 17 w 17"/>
                      <a:gd name="T7" fmla="*/ 26 h 34"/>
                      <a:gd name="T8" fmla="*/ 17 w 17"/>
                      <a:gd name="T9" fmla="*/ 8 h 34"/>
                      <a:gd name="T10" fmla="*/ 9 w 17"/>
                      <a:gd name="T11" fmla="*/ 0 h 34"/>
                      <a:gd name="T12" fmla="*/ 0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0" y="8"/>
                        </a:moveTo>
                        <a:cubicBezTo>
                          <a:pt x="0" y="26"/>
                          <a:pt x="0" y="26"/>
                          <a:pt x="0" y="26"/>
                        </a:cubicBezTo>
                        <a:cubicBezTo>
                          <a:pt x="0" y="30"/>
                          <a:pt x="4" y="34"/>
                          <a:pt x="9" y="34"/>
                        </a:cubicBezTo>
                        <a:cubicBezTo>
                          <a:pt x="13" y="34"/>
                          <a:pt x="17" y="30"/>
                          <a:pt x="17" y="26"/>
                        </a:cubicBezTo>
                        <a:cubicBezTo>
                          <a:pt x="17" y="8"/>
                          <a:pt x="17" y="8"/>
                          <a:pt x="17" y="8"/>
                        </a:cubicBezTo>
                        <a:cubicBezTo>
                          <a:pt x="17" y="4"/>
                          <a:pt x="13" y="0"/>
                          <a:pt x="9" y="0"/>
                        </a:cubicBezTo>
                        <a:cubicBezTo>
                          <a:pt x="4" y="0"/>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37" name="Freeform 30">
                    <a:extLst>
                      <a:ext uri="{FF2B5EF4-FFF2-40B4-BE49-F238E27FC236}">
                        <a16:creationId xmlns:a16="http://schemas.microsoft.com/office/drawing/2014/main" id="{F5A95FAB-BBBC-2DA2-5C4D-2F11358CF3C7}"/>
                      </a:ext>
                    </a:extLst>
                  </p:cNvPr>
                  <p:cNvSpPr>
                    <a:spLocks noEditPoints="1"/>
                  </p:cNvSpPr>
                  <p:nvPr/>
                </p:nvSpPr>
                <p:spPr bwMode="auto">
                  <a:xfrm>
                    <a:off x="855409" y="4113352"/>
                    <a:ext cx="193046" cy="209653"/>
                  </a:xfrm>
                  <a:custGeom>
                    <a:avLst/>
                    <a:gdLst>
                      <a:gd name="T0" fmla="*/ 70 w 140"/>
                      <a:gd name="T1" fmla="*/ 0 h 152"/>
                      <a:gd name="T2" fmla="*/ 70 w 140"/>
                      <a:gd name="T3" fmla="*/ 0 h 152"/>
                      <a:gd name="T4" fmla="*/ 0 w 140"/>
                      <a:gd name="T5" fmla="*/ 70 h 152"/>
                      <a:gd name="T6" fmla="*/ 18 w 140"/>
                      <a:gd name="T7" fmla="*/ 117 h 152"/>
                      <a:gd name="T8" fmla="*/ 32 w 140"/>
                      <a:gd name="T9" fmla="*/ 135 h 152"/>
                      <a:gd name="T10" fmla="*/ 40 w 140"/>
                      <a:gd name="T11" fmla="*/ 152 h 152"/>
                      <a:gd name="T12" fmla="*/ 100 w 140"/>
                      <a:gd name="T13" fmla="*/ 152 h 152"/>
                      <a:gd name="T14" fmla="*/ 107 w 140"/>
                      <a:gd name="T15" fmla="*/ 135 h 152"/>
                      <a:gd name="T16" fmla="*/ 122 w 140"/>
                      <a:gd name="T17" fmla="*/ 117 h 152"/>
                      <a:gd name="T18" fmla="*/ 140 w 140"/>
                      <a:gd name="T19" fmla="*/ 70 h 152"/>
                      <a:gd name="T20" fmla="*/ 70 w 140"/>
                      <a:gd name="T21" fmla="*/ 0 h 152"/>
                      <a:gd name="T22" fmla="*/ 118 w 140"/>
                      <a:gd name="T23" fmla="*/ 78 h 152"/>
                      <a:gd name="T24" fmla="*/ 111 w 140"/>
                      <a:gd name="T25" fmla="*/ 71 h 152"/>
                      <a:gd name="T26" fmla="*/ 68 w 140"/>
                      <a:gd name="T27" fmla="*/ 28 h 152"/>
                      <a:gd name="T28" fmla="*/ 61 w 140"/>
                      <a:gd name="T29" fmla="*/ 21 h 152"/>
                      <a:gd name="T30" fmla="*/ 68 w 140"/>
                      <a:gd name="T31" fmla="*/ 15 h 152"/>
                      <a:gd name="T32" fmla="*/ 125 w 140"/>
                      <a:gd name="T33" fmla="*/ 71 h 152"/>
                      <a:gd name="T34" fmla="*/ 118 w 140"/>
                      <a:gd name="T35" fmla="*/ 7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0" h="152">
                        <a:moveTo>
                          <a:pt x="70" y="0"/>
                        </a:moveTo>
                        <a:cubicBezTo>
                          <a:pt x="70" y="0"/>
                          <a:pt x="70" y="0"/>
                          <a:pt x="70" y="0"/>
                        </a:cubicBezTo>
                        <a:cubicBezTo>
                          <a:pt x="31" y="0"/>
                          <a:pt x="0" y="31"/>
                          <a:pt x="0" y="70"/>
                        </a:cubicBezTo>
                        <a:cubicBezTo>
                          <a:pt x="0" y="92"/>
                          <a:pt x="8" y="106"/>
                          <a:pt x="18" y="117"/>
                        </a:cubicBezTo>
                        <a:cubicBezTo>
                          <a:pt x="21" y="121"/>
                          <a:pt x="25" y="126"/>
                          <a:pt x="32" y="135"/>
                        </a:cubicBezTo>
                        <a:cubicBezTo>
                          <a:pt x="39" y="146"/>
                          <a:pt x="39" y="152"/>
                          <a:pt x="40" y="152"/>
                        </a:cubicBezTo>
                        <a:cubicBezTo>
                          <a:pt x="100" y="152"/>
                          <a:pt x="100" y="152"/>
                          <a:pt x="100" y="152"/>
                        </a:cubicBezTo>
                        <a:cubicBezTo>
                          <a:pt x="101" y="152"/>
                          <a:pt x="99" y="146"/>
                          <a:pt x="107" y="135"/>
                        </a:cubicBezTo>
                        <a:cubicBezTo>
                          <a:pt x="113" y="126"/>
                          <a:pt x="118" y="121"/>
                          <a:pt x="122" y="117"/>
                        </a:cubicBezTo>
                        <a:cubicBezTo>
                          <a:pt x="131" y="106"/>
                          <a:pt x="140" y="92"/>
                          <a:pt x="140" y="70"/>
                        </a:cubicBezTo>
                        <a:cubicBezTo>
                          <a:pt x="139" y="31"/>
                          <a:pt x="108" y="0"/>
                          <a:pt x="70" y="0"/>
                        </a:cubicBezTo>
                        <a:close/>
                        <a:moveTo>
                          <a:pt x="118" y="78"/>
                        </a:moveTo>
                        <a:cubicBezTo>
                          <a:pt x="114" y="78"/>
                          <a:pt x="111" y="75"/>
                          <a:pt x="111" y="71"/>
                        </a:cubicBezTo>
                        <a:cubicBezTo>
                          <a:pt x="111" y="48"/>
                          <a:pt x="92" y="28"/>
                          <a:pt x="68" y="28"/>
                        </a:cubicBezTo>
                        <a:cubicBezTo>
                          <a:pt x="65" y="28"/>
                          <a:pt x="61" y="25"/>
                          <a:pt x="61" y="21"/>
                        </a:cubicBezTo>
                        <a:cubicBezTo>
                          <a:pt x="61" y="18"/>
                          <a:pt x="65" y="15"/>
                          <a:pt x="68" y="15"/>
                        </a:cubicBezTo>
                        <a:cubicBezTo>
                          <a:pt x="99" y="15"/>
                          <a:pt x="124" y="40"/>
                          <a:pt x="125" y="71"/>
                        </a:cubicBezTo>
                        <a:cubicBezTo>
                          <a:pt x="125" y="75"/>
                          <a:pt x="122" y="78"/>
                          <a:pt x="118"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38" name="Freeform 22">
                    <a:extLst>
                      <a:ext uri="{FF2B5EF4-FFF2-40B4-BE49-F238E27FC236}">
                        <a16:creationId xmlns:a16="http://schemas.microsoft.com/office/drawing/2014/main" id="{6F3C2114-54C0-6209-B8F0-9360D881B2E3}"/>
                      </a:ext>
                    </a:extLst>
                  </p:cNvPr>
                  <p:cNvSpPr>
                    <a:spLocks/>
                  </p:cNvSpPr>
                  <p:nvPr/>
                </p:nvSpPr>
                <p:spPr bwMode="auto">
                  <a:xfrm>
                    <a:off x="791060" y="4196383"/>
                    <a:ext cx="46705" cy="22833"/>
                  </a:xfrm>
                  <a:custGeom>
                    <a:avLst/>
                    <a:gdLst>
                      <a:gd name="T0" fmla="*/ 26 w 34"/>
                      <a:gd name="T1" fmla="*/ 0 h 17"/>
                      <a:gd name="T2" fmla="*/ 9 w 34"/>
                      <a:gd name="T3" fmla="*/ 0 h 17"/>
                      <a:gd name="T4" fmla="*/ 0 w 34"/>
                      <a:gd name="T5" fmla="*/ 8 h 17"/>
                      <a:gd name="T6" fmla="*/ 9 w 34"/>
                      <a:gd name="T7" fmla="*/ 17 h 17"/>
                      <a:gd name="T8" fmla="*/ 26 w 34"/>
                      <a:gd name="T9" fmla="*/ 17 h 17"/>
                      <a:gd name="T10" fmla="*/ 34 w 34"/>
                      <a:gd name="T11" fmla="*/ 8 h 17"/>
                      <a:gd name="T12" fmla="*/ 26 w 3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4" h="17">
                        <a:moveTo>
                          <a:pt x="26" y="0"/>
                        </a:moveTo>
                        <a:cubicBezTo>
                          <a:pt x="9" y="0"/>
                          <a:pt x="9" y="0"/>
                          <a:pt x="9" y="0"/>
                        </a:cubicBezTo>
                        <a:cubicBezTo>
                          <a:pt x="4" y="0"/>
                          <a:pt x="0" y="4"/>
                          <a:pt x="0" y="8"/>
                        </a:cubicBezTo>
                        <a:cubicBezTo>
                          <a:pt x="0" y="13"/>
                          <a:pt x="4" y="17"/>
                          <a:pt x="9" y="17"/>
                        </a:cubicBezTo>
                        <a:cubicBezTo>
                          <a:pt x="26" y="17"/>
                          <a:pt x="26" y="17"/>
                          <a:pt x="26" y="17"/>
                        </a:cubicBezTo>
                        <a:cubicBezTo>
                          <a:pt x="30" y="17"/>
                          <a:pt x="34" y="13"/>
                          <a:pt x="34" y="8"/>
                        </a:cubicBezTo>
                        <a:cubicBezTo>
                          <a:pt x="34" y="4"/>
                          <a:pt x="30"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39" name="Freeform 23">
                    <a:extLst>
                      <a:ext uri="{FF2B5EF4-FFF2-40B4-BE49-F238E27FC236}">
                        <a16:creationId xmlns:a16="http://schemas.microsoft.com/office/drawing/2014/main" id="{2BA1AE50-EFB6-3101-5182-D53807122ECF}"/>
                      </a:ext>
                    </a:extLst>
                  </p:cNvPr>
                  <p:cNvSpPr>
                    <a:spLocks/>
                  </p:cNvSpPr>
                  <p:nvPr/>
                </p:nvSpPr>
                <p:spPr bwMode="auto">
                  <a:xfrm>
                    <a:off x="1065062" y="4196383"/>
                    <a:ext cx="46705" cy="22833"/>
                  </a:xfrm>
                  <a:custGeom>
                    <a:avLst/>
                    <a:gdLst>
                      <a:gd name="T0" fmla="*/ 26 w 34"/>
                      <a:gd name="T1" fmla="*/ 0 h 17"/>
                      <a:gd name="T2" fmla="*/ 8 w 34"/>
                      <a:gd name="T3" fmla="*/ 0 h 17"/>
                      <a:gd name="T4" fmla="*/ 0 w 34"/>
                      <a:gd name="T5" fmla="*/ 8 h 17"/>
                      <a:gd name="T6" fmla="*/ 8 w 34"/>
                      <a:gd name="T7" fmla="*/ 17 h 17"/>
                      <a:gd name="T8" fmla="*/ 26 w 34"/>
                      <a:gd name="T9" fmla="*/ 17 h 17"/>
                      <a:gd name="T10" fmla="*/ 34 w 34"/>
                      <a:gd name="T11" fmla="*/ 8 h 17"/>
                      <a:gd name="T12" fmla="*/ 26 w 3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4" h="17">
                        <a:moveTo>
                          <a:pt x="26" y="0"/>
                        </a:moveTo>
                        <a:cubicBezTo>
                          <a:pt x="8" y="0"/>
                          <a:pt x="8" y="0"/>
                          <a:pt x="8" y="0"/>
                        </a:cubicBezTo>
                        <a:cubicBezTo>
                          <a:pt x="4" y="0"/>
                          <a:pt x="0" y="4"/>
                          <a:pt x="0" y="8"/>
                        </a:cubicBezTo>
                        <a:cubicBezTo>
                          <a:pt x="0" y="13"/>
                          <a:pt x="4" y="17"/>
                          <a:pt x="8" y="17"/>
                        </a:cubicBezTo>
                        <a:cubicBezTo>
                          <a:pt x="26" y="17"/>
                          <a:pt x="26" y="17"/>
                          <a:pt x="26" y="17"/>
                        </a:cubicBezTo>
                        <a:cubicBezTo>
                          <a:pt x="30" y="17"/>
                          <a:pt x="34" y="13"/>
                          <a:pt x="34" y="8"/>
                        </a:cubicBezTo>
                        <a:cubicBezTo>
                          <a:pt x="34" y="4"/>
                          <a:pt x="30" y="0"/>
                          <a:pt x="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40" name="Freeform 24">
                    <a:extLst>
                      <a:ext uri="{FF2B5EF4-FFF2-40B4-BE49-F238E27FC236}">
                        <a16:creationId xmlns:a16="http://schemas.microsoft.com/office/drawing/2014/main" id="{C4B7867E-51AE-0EDD-6C50-11869546F3CD}"/>
                      </a:ext>
                    </a:extLst>
                  </p:cNvPr>
                  <p:cNvSpPr>
                    <a:spLocks/>
                  </p:cNvSpPr>
                  <p:nvPr/>
                </p:nvSpPr>
                <p:spPr bwMode="auto">
                  <a:xfrm>
                    <a:off x="1027698" y="4089481"/>
                    <a:ext cx="41515" cy="41515"/>
                  </a:xfrm>
                  <a:custGeom>
                    <a:avLst/>
                    <a:gdLst>
                      <a:gd name="T0" fmla="*/ 15 w 30"/>
                      <a:gd name="T1" fmla="*/ 3 h 30"/>
                      <a:gd name="T2" fmla="*/ 3 w 30"/>
                      <a:gd name="T3" fmla="*/ 15 h 30"/>
                      <a:gd name="T4" fmla="*/ 3 w 30"/>
                      <a:gd name="T5" fmla="*/ 27 h 30"/>
                      <a:gd name="T6" fmla="*/ 15 w 30"/>
                      <a:gd name="T7" fmla="*/ 27 h 30"/>
                      <a:gd name="T8" fmla="*/ 27 w 30"/>
                      <a:gd name="T9" fmla="*/ 15 h 30"/>
                      <a:gd name="T10" fmla="*/ 27 w 30"/>
                      <a:gd name="T11" fmla="*/ 3 h 30"/>
                      <a:gd name="T12" fmla="*/ 15 w 30"/>
                      <a:gd name="T13" fmla="*/ 3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15" y="3"/>
                        </a:moveTo>
                        <a:cubicBezTo>
                          <a:pt x="3" y="15"/>
                          <a:pt x="3" y="15"/>
                          <a:pt x="3" y="15"/>
                        </a:cubicBezTo>
                        <a:cubicBezTo>
                          <a:pt x="0" y="19"/>
                          <a:pt x="0" y="24"/>
                          <a:pt x="3" y="27"/>
                        </a:cubicBezTo>
                        <a:cubicBezTo>
                          <a:pt x="6" y="30"/>
                          <a:pt x="11" y="30"/>
                          <a:pt x="15" y="27"/>
                        </a:cubicBezTo>
                        <a:cubicBezTo>
                          <a:pt x="27" y="15"/>
                          <a:pt x="27" y="15"/>
                          <a:pt x="27" y="15"/>
                        </a:cubicBezTo>
                        <a:cubicBezTo>
                          <a:pt x="30" y="12"/>
                          <a:pt x="30" y="6"/>
                          <a:pt x="27" y="3"/>
                        </a:cubicBezTo>
                        <a:cubicBezTo>
                          <a:pt x="24" y="0"/>
                          <a:pt x="18"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sp>
                <p:nvSpPr>
                  <p:cNvPr id="41" name="Freeform 26">
                    <a:extLst>
                      <a:ext uri="{FF2B5EF4-FFF2-40B4-BE49-F238E27FC236}">
                        <a16:creationId xmlns:a16="http://schemas.microsoft.com/office/drawing/2014/main" id="{90167FE2-67EB-3733-A93B-0A12365B09DB}"/>
                      </a:ext>
                    </a:extLst>
                  </p:cNvPr>
                  <p:cNvSpPr>
                    <a:spLocks/>
                  </p:cNvSpPr>
                  <p:nvPr/>
                </p:nvSpPr>
                <p:spPr bwMode="auto">
                  <a:xfrm>
                    <a:off x="833613" y="4089481"/>
                    <a:ext cx="42553" cy="41515"/>
                  </a:xfrm>
                  <a:custGeom>
                    <a:avLst/>
                    <a:gdLst>
                      <a:gd name="T0" fmla="*/ 3 w 31"/>
                      <a:gd name="T1" fmla="*/ 15 h 30"/>
                      <a:gd name="T2" fmla="*/ 16 w 31"/>
                      <a:gd name="T3" fmla="*/ 27 h 30"/>
                      <a:gd name="T4" fmla="*/ 27 w 31"/>
                      <a:gd name="T5" fmla="*/ 27 h 30"/>
                      <a:gd name="T6" fmla="*/ 27 w 31"/>
                      <a:gd name="T7" fmla="*/ 15 h 30"/>
                      <a:gd name="T8" fmla="*/ 15 w 31"/>
                      <a:gd name="T9" fmla="*/ 3 h 30"/>
                      <a:gd name="T10" fmla="*/ 3 w 31"/>
                      <a:gd name="T11" fmla="*/ 3 h 30"/>
                      <a:gd name="T12" fmla="*/ 3 w 3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3" y="15"/>
                        </a:moveTo>
                        <a:cubicBezTo>
                          <a:pt x="16" y="27"/>
                          <a:pt x="16" y="27"/>
                          <a:pt x="16" y="27"/>
                        </a:cubicBezTo>
                        <a:cubicBezTo>
                          <a:pt x="19" y="30"/>
                          <a:pt x="24" y="30"/>
                          <a:pt x="27" y="27"/>
                        </a:cubicBezTo>
                        <a:cubicBezTo>
                          <a:pt x="31" y="24"/>
                          <a:pt x="31" y="19"/>
                          <a:pt x="27" y="15"/>
                        </a:cubicBezTo>
                        <a:cubicBezTo>
                          <a:pt x="15" y="3"/>
                          <a:pt x="15" y="3"/>
                          <a:pt x="15" y="3"/>
                        </a:cubicBezTo>
                        <a:cubicBezTo>
                          <a:pt x="12" y="0"/>
                          <a:pt x="7" y="0"/>
                          <a:pt x="3" y="3"/>
                        </a:cubicBezTo>
                        <a:cubicBezTo>
                          <a:pt x="0" y="6"/>
                          <a:pt x="0" y="12"/>
                          <a:pt x="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35" name="Freeform 29">
                  <a:extLst>
                    <a:ext uri="{FF2B5EF4-FFF2-40B4-BE49-F238E27FC236}">
                      <a16:creationId xmlns:a16="http://schemas.microsoft.com/office/drawing/2014/main" id="{A0E0E1BF-BB16-FC47-8983-9538CD768A95}"/>
                    </a:ext>
                  </a:extLst>
                </p:cNvPr>
                <p:cNvSpPr>
                  <a:spLocks/>
                </p:cNvSpPr>
                <p:nvPr/>
              </p:nvSpPr>
              <p:spPr bwMode="auto">
                <a:xfrm>
                  <a:off x="912493" y="4359331"/>
                  <a:ext cx="77841" cy="18682"/>
                </a:xfrm>
                <a:custGeom>
                  <a:avLst/>
                  <a:gdLst>
                    <a:gd name="T0" fmla="*/ 51 w 57"/>
                    <a:gd name="T1" fmla="*/ 0 h 14"/>
                    <a:gd name="T2" fmla="*/ 6 w 57"/>
                    <a:gd name="T3" fmla="*/ 0 h 14"/>
                    <a:gd name="T4" fmla="*/ 0 w 57"/>
                    <a:gd name="T5" fmla="*/ 7 h 14"/>
                    <a:gd name="T6" fmla="*/ 6 w 57"/>
                    <a:gd name="T7" fmla="*/ 14 h 14"/>
                    <a:gd name="T8" fmla="*/ 51 w 57"/>
                    <a:gd name="T9" fmla="*/ 14 h 14"/>
                    <a:gd name="T10" fmla="*/ 57 w 57"/>
                    <a:gd name="T11" fmla="*/ 7 h 14"/>
                    <a:gd name="T12" fmla="*/ 51 w 5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57" h="14">
                      <a:moveTo>
                        <a:pt x="51" y="0"/>
                      </a:moveTo>
                      <a:cubicBezTo>
                        <a:pt x="6" y="0"/>
                        <a:pt x="6" y="0"/>
                        <a:pt x="6" y="0"/>
                      </a:cubicBezTo>
                      <a:cubicBezTo>
                        <a:pt x="3" y="0"/>
                        <a:pt x="0" y="3"/>
                        <a:pt x="0" y="7"/>
                      </a:cubicBezTo>
                      <a:cubicBezTo>
                        <a:pt x="0" y="11"/>
                        <a:pt x="3" y="14"/>
                        <a:pt x="6" y="14"/>
                      </a:cubicBezTo>
                      <a:cubicBezTo>
                        <a:pt x="51" y="14"/>
                        <a:pt x="51" y="14"/>
                        <a:pt x="51" y="14"/>
                      </a:cubicBezTo>
                      <a:cubicBezTo>
                        <a:pt x="54" y="14"/>
                        <a:pt x="57" y="11"/>
                        <a:pt x="57" y="7"/>
                      </a:cubicBezTo>
                      <a:cubicBezTo>
                        <a:pt x="57" y="3"/>
                        <a:pt x="54"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33" name="Freeform 27">
                <a:extLst>
                  <a:ext uri="{FF2B5EF4-FFF2-40B4-BE49-F238E27FC236}">
                    <a16:creationId xmlns:a16="http://schemas.microsoft.com/office/drawing/2014/main" id="{6CB2EF7D-1C91-AB33-28D1-5EEF549DCE91}"/>
                  </a:ext>
                </a:extLst>
              </p:cNvPr>
              <p:cNvSpPr>
                <a:spLocks/>
              </p:cNvSpPr>
              <p:nvPr/>
            </p:nvSpPr>
            <p:spPr bwMode="auto">
              <a:xfrm>
                <a:off x="938440" y="4383202"/>
                <a:ext cx="28023" cy="12455"/>
              </a:xfrm>
              <a:custGeom>
                <a:avLst/>
                <a:gdLst>
                  <a:gd name="T0" fmla="*/ 10 w 20"/>
                  <a:gd name="T1" fmla="*/ 9 h 9"/>
                  <a:gd name="T2" fmla="*/ 20 w 20"/>
                  <a:gd name="T3" fmla="*/ 0 h 9"/>
                  <a:gd name="T4" fmla="*/ 0 w 20"/>
                  <a:gd name="T5" fmla="*/ 0 h 9"/>
                  <a:gd name="T6" fmla="*/ 10 w 20"/>
                  <a:gd name="T7" fmla="*/ 9 h 9"/>
                </a:gdLst>
                <a:ahLst/>
                <a:cxnLst>
                  <a:cxn ang="0">
                    <a:pos x="T0" y="T1"/>
                  </a:cxn>
                  <a:cxn ang="0">
                    <a:pos x="T2" y="T3"/>
                  </a:cxn>
                  <a:cxn ang="0">
                    <a:pos x="T4" y="T5"/>
                  </a:cxn>
                  <a:cxn ang="0">
                    <a:pos x="T6" y="T7"/>
                  </a:cxn>
                </a:cxnLst>
                <a:rect l="0" t="0" r="r" b="b"/>
                <a:pathLst>
                  <a:path w="20" h="9">
                    <a:moveTo>
                      <a:pt x="10" y="9"/>
                    </a:moveTo>
                    <a:cubicBezTo>
                      <a:pt x="15" y="9"/>
                      <a:pt x="19" y="5"/>
                      <a:pt x="20" y="0"/>
                    </a:cubicBezTo>
                    <a:cubicBezTo>
                      <a:pt x="16" y="0"/>
                      <a:pt x="3" y="0"/>
                      <a:pt x="0" y="0"/>
                    </a:cubicBezTo>
                    <a:cubicBezTo>
                      <a:pt x="1" y="5"/>
                      <a:pt x="5" y="9"/>
                      <a:pt x="1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sp>
          <p:nvSpPr>
            <p:cNvPr id="31" name="Freeform 28">
              <a:extLst>
                <a:ext uri="{FF2B5EF4-FFF2-40B4-BE49-F238E27FC236}">
                  <a16:creationId xmlns:a16="http://schemas.microsoft.com/office/drawing/2014/main" id="{E474DA8E-58C0-9E2E-D010-57EBDF5E4050}"/>
                </a:ext>
              </a:extLst>
            </p:cNvPr>
            <p:cNvSpPr>
              <a:spLocks/>
            </p:cNvSpPr>
            <p:nvPr/>
          </p:nvSpPr>
          <p:spPr bwMode="auto">
            <a:xfrm>
              <a:off x="908341" y="4334422"/>
              <a:ext cx="86144" cy="17644"/>
            </a:xfrm>
            <a:custGeom>
              <a:avLst/>
              <a:gdLst>
                <a:gd name="T0" fmla="*/ 57 w 63"/>
                <a:gd name="T1" fmla="*/ 0 h 13"/>
                <a:gd name="T2" fmla="*/ 6 w 63"/>
                <a:gd name="T3" fmla="*/ 0 h 13"/>
                <a:gd name="T4" fmla="*/ 0 w 63"/>
                <a:gd name="T5" fmla="*/ 6 h 13"/>
                <a:gd name="T6" fmla="*/ 6 w 63"/>
                <a:gd name="T7" fmla="*/ 13 h 13"/>
                <a:gd name="T8" fmla="*/ 57 w 63"/>
                <a:gd name="T9" fmla="*/ 13 h 13"/>
                <a:gd name="T10" fmla="*/ 63 w 63"/>
                <a:gd name="T11" fmla="*/ 6 h 13"/>
                <a:gd name="T12" fmla="*/ 57 w 63"/>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63" h="13">
                  <a:moveTo>
                    <a:pt x="57" y="0"/>
                  </a:moveTo>
                  <a:cubicBezTo>
                    <a:pt x="6" y="0"/>
                    <a:pt x="6" y="0"/>
                    <a:pt x="6" y="0"/>
                  </a:cubicBezTo>
                  <a:cubicBezTo>
                    <a:pt x="3" y="0"/>
                    <a:pt x="0" y="3"/>
                    <a:pt x="0" y="6"/>
                  </a:cubicBezTo>
                  <a:cubicBezTo>
                    <a:pt x="0" y="10"/>
                    <a:pt x="3" y="13"/>
                    <a:pt x="6" y="13"/>
                  </a:cubicBezTo>
                  <a:cubicBezTo>
                    <a:pt x="57" y="13"/>
                    <a:pt x="57" y="13"/>
                    <a:pt x="57" y="13"/>
                  </a:cubicBezTo>
                  <a:cubicBezTo>
                    <a:pt x="60" y="13"/>
                    <a:pt x="63" y="10"/>
                    <a:pt x="63" y="6"/>
                  </a:cubicBezTo>
                  <a:cubicBezTo>
                    <a:pt x="63" y="3"/>
                    <a:pt x="60" y="0"/>
                    <a:pt x="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750" u="sng" dirty="0"/>
            </a:p>
          </p:txBody>
        </p:sp>
      </p:grpSp>
      <p:graphicFrame>
        <p:nvGraphicFramePr>
          <p:cNvPr id="42" name="Diagram 41">
            <a:extLst>
              <a:ext uri="{FF2B5EF4-FFF2-40B4-BE49-F238E27FC236}">
                <a16:creationId xmlns:a16="http://schemas.microsoft.com/office/drawing/2014/main" id="{74E2AB48-0B66-2AA3-6430-FB6E5EC26B3B}"/>
              </a:ext>
            </a:extLst>
          </p:cNvPr>
          <p:cNvGraphicFramePr/>
          <p:nvPr/>
        </p:nvGraphicFramePr>
        <p:xfrm>
          <a:off x="1545360" y="2196771"/>
          <a:ext cx="7387297" cy="13655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4" name="Diagram 43">
            <a:extLst>
              <a:ext uri="{FF2B5EF4-FFF2-40B4-BE49-F238E27FC236}">
                <a16:creationId xmlns:a16="http://schemas.microsoft.com/office/drawing/2014/main" id="{0C5E38D7-E1DE-943A-C2A7-5B950ECEA5AD}"/>
              </a:ext>
            </a:extLst>
          </p:cNvPr>
          <p:cNvGraphicFramePr/>
          <p:nvPr/>
        </p:nvGraphicFramePr>
        <p:xfrm>
          <a:off x="1580259" y="3853201"/>
          <a:ext cx="7387297" cy="136555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45" name="Immagine 11">
            <a:extLst>
              <a:ext uri="{FF2B5EF4-FFF2-40B4-BE49-F238E27FC236}">
                <a16:creationId xmlns:a16="http://schemas.microsoft.com/office/drawing/2014/main" id="{715C7DFA-4FE6-316E-5602-1F30084F15E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Tree>
    <p:extLst>
      <p:ext uri="{BB962C8B-B14F-4D97-AF65-F5344CB8AC3E}">
        <p14:creationId xmlns:p14="http://schemas.microsoft.com/office/powerpoint/2010/main" val="3568691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68AA0CD-1390-0243-DAFE-58B43595B6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41591" y="3189707"/>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105632" y="5681685"/>
            <a:ext cx="3086100" cy="273844"/>
          </a:xfrm>
        </p:spPr>
        <p:txBody>
          <a:bodyPr/>
          <a:lstStyle/>
          <a:p>
            <a:r>
              <a:rPr lang="en-US" dirty="0"/>
              <a:t>AOTCA General Meeting and International Tax Conference 2022</a:t>
            </a:r>
            <a:endParaRPr lang="en-ID" dirty="0"/>
          </a:p>
        </p:txBody>
      </p:sp>
      <p:sp>
        <p:nvSpPr>
          <p:cNvPr id="12" name="Slide Number Placeholder 3">
            <a:extLst>
              <a:ext uri="{FF2B5EF4-FFF2-40B4-BE49-F238E27FC236}">
                <a16:creationId xmlns:a16="http://schemas.microsoft.com/office/drawing/2014/main" id="{8C7AB32B-3003-E6AA-18BB-F5F88D7C48A9}"/>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6</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itle 1">
            <a:extLst>
              <a:ext uri="{FF2B5EF4-FFF2-40B4-BE49-F238E27FC236}">
                <a16:creationId xmlns:a16="http://schemas.microsoft.com/office/drawing/2014/main" id="{0D3FF84F-A461-0D3F-BE21-E5CCF8A979AB}"/>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Main OECD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47" name="Title 1">
            <a:extLst>
              <a:ext uri="{FF2B5EF4-FFF2-40B4-BE49-F238E27FC236}">
                <a16:creationId xmlns:a16="http://schemas.microsoft.com/office/drawing/2014/main" id="{022C8340-8795-DFA1-8C56-EDCB771903DD}"/>
              </a:ext>
            </a:extLst>
          </p:cNvPr>
          <p:cNvSpPr txBox="1">
            <a:spLocks/>
          </p:cNvSpPr>
          <p:nvPr/>
        </p:nvSpPr>
        <p:spPr>
          <a:xfrm>
            <a:off x="6061710" y="1649977"/>
            <a:ext cx="2719683"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200" b="1" dirty="0">
                <a:solidFill>
                  <a:srgbClr val="002060"/>
                </a:solidFill>
                <a:latin typeface="Arial" panose="020B0604020202020204" pitchFamily="34" charset="0"/>
              </a:rPr>
              <a:t>Next steps for Pillar One</a:t>
            </a:r>
            <a:endParaRPr lang="it-IT" sz="1200" b="1" dirty="0">
              <a:solidFill>
                <a:srgbClr val="002060"/>
              </a:solidFill>
            </a:endParaRPr>
          </a:p>
        </p:txBody>
      </p:sp>
      <p:pic>
        <p:nvPicPr>
          <p:cNvPr id="4" name="Picture 3" descr="Timeline&#10;&#10;Description automatically generated">
            <a:extLst>
              <a:ext uri="{FF2B5EF4-FFF2-40B4-BE49-F238E27FC236}">
                <a16:creationId xmlns:a16="http://schemas.microsoft.com/office/drawing/2014/main" id="{6C51197C-D19E-E71D-4D49-85286C29D104}"/>
              </a:ext>
            </a:extLst>
          </p:cNvPr>
          <p:cNvPicPr>
            <a:picLocks noChangeAspect="1"/>
          </p:cNvPicPr>
          <p:nvPr/>
        </p:nvPicPr>
        <p:blipFill>
          <a:blip r:embed="rId3">
            <a:grayscl/>
            <a:extLst>
              <a:ext uri="{28A0092B-C50C-407E-A947-70E740481C1C}">
                <a14:useLocalDpi xmlns:a14="http://schemas.microsoft.com/office/drawing/2010/main" val="0"/>
              </a:ext>
            </a:extLst>
          </a:blip>
          <a:stretch>
            <a:fillRect/>
          </a:stretch>
        </p:blipFill>
        <p:spPr>
          <a:xfrm>
            <a:off x="658804" y="2342787"/>
            <a:ext cx="7826392" cy="3078765"/>
          </a:xfrm>
          <a:prstGeom prst="rect">
            <a:avLst/>
          </a:prstGeom>
        </p:spPr>
      </p:pic>
      <p:sp>
        <p:nvSpPr>
          <p:cNvPr id="2" name="TextBox 1">
            <a:extLst>
              <a:ext uri="{FF2B5EF4-FFF2-40B4-BE49-F238E27FC236}">
                <a16:creationId xmlns:a16="http://schemas.microsoft.com/office/drawing/2014/main" id="{453CE998-8D51-319D-4293-1F62A70B2843}"/>
              </a:ext>
            </a:extLst>
          </p:cNvPr>
          <p:cNvSpPr txBox="1"/>
          <p:nvPr/>
        </p:nvSpPr>
        <p:spPr>
          <a:xfrm>
            <a:off x="7292340" y="5383530"/>
            <a:ext cx="1230154" cy="207749"/>
          </a:xfrm>
          <a:prstGeom prst="rect">
            <a:avLst/>
          </a:prstGeom>
          <a:noFill/>
        </p:spPr>
        <p:txBody>
          <a:bodyPr wrap="square" rtlCol="0">
            <a:spAutoFit/>
          </a:bodyPr>
          <a:lstStyle/>
          <a:p>
            <a:r>
              <a:rPr lang="it-IT" sz="750" dirty="0">
                <a:solidFill>
                  <a:schemeClr val="accent1">
                    <a:lumMod val="50000"/>
                  </a:schemeClr>
                </a:solidFill>
              </a:rPr>
              <a:t>Source: OECD</a:t>
            </a:r>
          </a:p>
        </p:txBody>
      </p:sp>
    </p:spTree>
    <p:extLst>
      <p:ext uri="{BB962C8B-B14F-4D97-AF65-F5344CB8AC3E}">
        <p14:creationId xmlns:p14="http://schemas.microsoft.com/office/powerpoint/2010/main" val="3368466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2F53B3-E682-25D4-7889-F1313B4C2A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6" name="Title 1">
            <a:extLst>
              <a:ext uri="{FF2B5EF4-FFF2-40B4-BE49-F238E27FC236}">
                <a16:creationId xmlns:a16="http://schemas.microsoft.com/office/drawing/2014/main" id="{840F1745-3FFE-3A7B-A172-D6ED93FA6750}"/>
              </a:ext>
            </a:extLst>
          </p:cNvPr>
          <p:cNvSpPr>
            <a:spLocks noGrp="1"/>
          </p:cNvSpPr>
          <p:nvPr>
            <p:ph type="title"/>
          </p:nvPr>
        </p:nvSpPr>
        <p:spPr>
          <a:xfrm>
            <a:off x="628650" y="1131094"/>
            <a:ext cx="7886700" cy="994172"/>
          </a:xfrm>
        </p:spPr>
        <p:txBody>
          <a:bodyPr/>
          <a:lstStyle/>
          <a:p>
            <a:r>
              <a:rPr lang="it-IT" sz="1350" dirty="0">
                <a:solidFill>
                  <a:srgbClr val="717171"/>
                </a:solidFill>
                <a:latin typeface="Arial" panose="020B0604020202020204" pitchFamily="34" charset="0"/>
              </a:rPr>
              <a:t>Implementation of GloBE Rules</a:t>
            </a:r>
            <a:endParaRPr lang="it-IT" dirty="0"/>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41591" y="3189707"/>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105632" y="5681685"/>
            <a:ext cx="3086100" cy="273844"/>
          </a:xfrm>
        </p:spPr>
        <p:txBody>
          <a:bodyPr/>
          <a:lstStyle/>
          <a:p>
            <a:r>
              <a:rPr lang="en-US" dirty="0"/>
              <a:t>AOTCA General Meeting and International Tax Conference 2022</a:t>
            </a:r>
            <a:endParaRPr lang="en-ID" dirty="0"/>
          </a:p>
        </p:txBody>
      </p:sp>
      <p:sp>
        <p:nvSpPr>
          <p:cNvPr id="51" name="Slide Number Placeholder 3">
            <a:extLst>
              <a:ext uri="{FF2B5EF4-FFF2-40B4-BE49-F238E27FC236}">
                <a16:creationId xmlns:a16="http://schemas.microsoft.com/office/drawing/2014/main" id="{EB9F8BED-306A-4865-39AE-6A5F484968E3}"/>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7</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itle 1">
            <a:extLst>
              <a:ext uri="{FF2B5EF4-FFF2-40B4-BE49-F238E27FC236}">
                <a16:creationId xmlns:a16="http://schemas.microsoft.com/office/drawing/2014/main" id="{0D3FF84F-A461-0D3F-BE21-E5CCF8A979AB}"/>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Main OECD Developments</a:t>
            </a:r>
            <a:endParaRPr lang="en-GB" sz="1500" b="1" dirty="0">
              <a:solidFill>
                <a:srgbClr val="002060"/>
              </a:solidFill>
              <a:latin typeface="Arial" panose="020B0604020202020204" pitchFamily="34" charset="0"/>
              <a:cs typeface="Arial" panose="020B0604020202020204" pitchFamily="34" charset="0"/>
            </a:endParaRPr>
          </a:p>
        </p:txBody>
      </p:sp>
      <p:sp>
        <p:nvSpPr>
          <p:cNvPr id="47" name="Title 1">
            <a:extLst>
              <a:ext uri="{FF2B5EF4-FFF2-40B4-BE49-F238E27FC236}">
                <a16:creationId xmlns:a16="http://schemas.microsoft.com/office/drawing/2014/main" id="{022C8340-8795-DFA1-8C56-EDCB771903DD}"/>
              </a:ext>
            </a:extLst>
          </p:cNvPr>
          <p:cNvSpPr txBox="1">
            <a:spLocks/>
          </p:cNvSpPr>
          <p:nvPr/>
        </p:nvSpPr>
        <p:spPr>
          <a:xfrm>
            <a:off x="6061710" y="1649977"/>
            <a:ext cx="2719683"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1200" b="1" dirty="0">
                <a:solidFill>
                  <a:srgbClr val="002060"/>
                </a:solidFill>
                <a:latin typeface="Arial" panose="020B0604020202020204" pitchFamily="34" charset="0"/>
              </a:rPr>
              <a:t>Implementation of GloBE Rules</a:t>
            </a:r>
            <a:endParaRPr lang="it-IT" sz="1200" b="1" dirty="0">
              <a:solidFill>
                <a:srgbClr val="002060"/>
              </a:solidFill>
            </a:endParaRPr>
          </a:p>
        </p:txBody>
      </p:sp>
      <p:grpSp>
        <p:nvGrpSpPr>
          <p:cNvPr id="50" name="Group 49">
            <a:extLst>
              <a:ext uri="{FF2B5EF4-FFF2-40B4-BE49-F238E27FC236}">
                <a16:creationId xmlns:a16="http://schemas.microsoft.com/office/drawing/2014/main" id="{745C18D7-6C64-7044-B440-DA21CE694993}"/>
              </a:ext>
            </a:extLst>
          </p:cNvPr>
          <p:cNvGrpSpPr/>
          <p:nvPr/>
        </p:nvGrpSpPr>
        <p:grpSpPr>
          <a:xfrm>
            <a:off x="815340" y="2323042"/>
            <a:ext cx="7707154" cy="3366074"/>
            <a:chOff x="1865131" y="2025414"/>
            <a:chExt cx="9227592" cy="4007056"/>
          </a:xfrm>
        </p:grpSpPr>
        <p:pic>
          <p:nvPicPr>
            <p:cNvPr id="43" name="Picture 42" descr="Map&#10;&#10;Description automatically generated">
              <a:extLst>
                <a:ext uri="{FF2B5EF4-FFF2-40B4-BE49-F238E27FC236}">
                  <a16:creationId xmlns:a16="http://schemas.microsoft.com/office/drawing/2014/main" id="{91132A07-8CEE-8208-00C8-53B0C7E9CD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5131" y="2025414"/>
              <a:ext cx="8515788" cy="4007056"/>
            </a:xfrm>
            <a:prstGeom prst="rect">
              <a:avLst/>
            </a:prstGeom>
          </p:spPr>
        </p:pic>
        <p:sp>
          <p:nvSpPr>
            <p:cNvPr id="49" name="Isosceles Triangle 48">
              <a:extLst>
                <a:ext uri="{FF2B5EF4-FFF2-40B4-BE49-F238E27FC236}">
                  <a16:creationId xmlns:a16="http://schemas.microsoft.com/office/drawing/2014/main" id="{A5EB8B32-466E-8F44-7CD9-09E19352A5D6}"/>
                </a:ext>
              </a:extLst>
            </p:cNvPr>
            <p:cNvSpPr/>
            <p:nvPr/>
          </p:nvSpPr>
          <p:spPr>
            <a:xfrm>
              <a:off x="9544718" y="4985325"/>
              <a:ext cx="1548005" cy="10471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grpSp>
      <p:sp>
        <p:nvSpPr>
          <p:cNvPr id="2" name="TextBox 1">
            <a:extLst>
              <a:ext uri="{FF2B5EF4-FFF2-40B4-BE49-F238E27FC236}">
                <a16:creationId xmlns:a16="http://schemas.microsoft.com/office/drawing/2014/main" id="{4BFF84AF-41BE-391B-A526-E1C3D187F7A9}"/>
              </a:ext>
            </a:extLst>
          </p:cNvPr>
          <p:cNvSpPr txBox="1"/>
          <p:nvPr/>
        </p:nvSpPr>
        <p:spPr>
          <a:xfrm>
            <a:off x="7292340" y="5383530"/>
            <a:ext cx="1230154" cy="207749"/>
          </a:xfrm>
          <a:prstGeom prst="rect">
            <a:avLst/>
          </a:prstGeom>
          <a:noFill/>
        </p:spPr>
        <p:txBody>
          <a:bodyPr wrap="square" rtlCol="0">
            <a:spAutoFit/>
          </a:bodyPr>
          <a:lstStyle/>
          <a:p>
            <a:r>
              <a:rPr lang="it-IT" sz="750" dirty="0">
                <a:solidFill>
                  <a:schemeClr val="accent1">
                    <a:lumMod val="50000"/>
                  </a:schemeClr>
                </a:solidFill>
              </a:rPr>
              <a:t>Source: OECD</a:t>
            </a:r>
          </a:p>
        </p:txBody>
      </p:sp>
    </p:spTree>
    <p:extLst>
      <p:ext uri="{BB962C8B-B14F-4D97-AF65-F5344CB8AC3E}">
        <p14:creationId xmlns:p14="http://schemas.microsoft.com/office/powerpoint/2010/main" val="1621670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970DF96-96ED-3952-48A9-5D47E030B7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105632" y="5681685"/>
            <a:ext cx="3086100" cy="273844"/>
          </a:xfrm>
        </p:spPr>
        <p:txBody>
          <a:bodyPr/>
          <a:lstStyle/>
          <a:p>
            <a:r>
              <a:rPr lang="en-US" dirty="0"/>
              <a:t>AOTCA General Meeting and International Tax Conference 2022</a:t>
            </a:r>
            <a:endParaRPr lang="en-ID" dirty="0"/>
          </a:p>
        </p:txBody>
      </p:sp>
      <p:sp>
        <p:nvSpPr>
          <p:cNvPr id="14" name="Slide Number Placeholder 3">
            <a:extLst>
              <a:ext uri="{FF2B5EF4-FFF2-40B4-BE49-F238E27FC236}">
                <a16:creationId xmlns:a16="http://schemas.microsoft.com/office/drawing/2014/main" id="{FA2C2E75-22AD-B74F-00A1-ADD159CA492C}"/>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8</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 name="Title 1">
            <a:extLst>
              <a:ext uri="{FF2B5EF4-FFF2-40B4-BE49-F238E27FC236}">
                <a16:creationId xmlns:a16="http://schemas.microsoft.com/office/drawing/2014/main" id="{0D3FF84F-A461-0D3F-BE21-E5CCF8A979AB}"/>
              </a:ext>
            </a:extLst>
          </p:cNvPr>
          <p:cNvSpPr txBox="1">
            <a:spLocks/>
          </p:cNvSpPr>
          <p:nvPr/>
        </p:nvSpPr>
        <p:spPr>
          <a:xfrm>
            <a:off x="201196" y="1685103"/>
            <a:ext cx="5990537" cy="475621"/>
          </a:xfrm>
          <a:prstGeom prst="rect">
            <a:avLst/>
          </a:prstGeom>
        </p:spPr>
        <p:txBody>
          <a:bodyPr vert="horz" lIns="68580" tIns="34290" rIns="68580" bIns="34290" rtlCol="0" anchor="b">
            <a:noAutofit/>
          </a:bodyPr>
          <a:lstStyle>
            <a:lvl1pPr algn="l" defTabSz="457200" rtl="0" eaLnBrk="1" latinLnBrk="0" hangingPunct="1">
              <a:lnSpc>
                <a:spcPct val="80000"/>
              </a:lnSpc>
              <a:spcBef>
                <a:spcPct val="0"/>
              </a:spcBef>
              <a:buNone/>
              <a:defRPr sz="4000" b="0" i="0" kern="1200">
                <a:solidFill>
                  <a:srgbClr val="008EE0"/>
                </a:solidFill>
                <a:latin typeface="Calibri Light"/>
                <a:ea typeface="+mj-ea"/>
                <a:cs typeface="Calibri Light"/>
              </a:defRPr>
            </a:lvl1p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Main OECD Developments</a:t>
            </a:r>
            <a:endParaRPr lang="en-GB" sz="1500" b="1" dirty="0">
              <a:solidFill>
                <a:srgbClr val="002060"/>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6AF12D7E-BF97-5AD2-BF89-3EAC8113177B}"/>
              </a:ext>
            </a:extLst>
          </p:cNvPr>
          <p:cNvPicPr>
            <a:picLocks noChangeAspect="1"/>
          </p:cNvPicPr>
          <p:nvPr/>
        </p:nvPicPr>
        <p:blipFill>
          <a:blip r:embed="rId3"/>
          <a:stretch>
            <a:fillRect/>
          </a:stretch>
        </p:blipFill>
        <p:spPr>
          <a:xfrm>
            <a:off x="265883" y="2387288"/>
            <a:ext cx="1371503" cy="1956228"/>
          </a:xfrm>
          <a:prstGeom prst="rect">
            <a:avLst/>
          </a:prstGeom>
        </p:spPr>
      </p:pic>
      <p:sp>
        <p:nvSpPr>
          <p:cNvPr id="12" name="TextBox 11">
            <a:extLst>
              <a:ext uri="{FF2B5EF4-FFF2-40B4-BE49-F238E27FC236}">
                <a16:creationId xmlns:a16="http://schemas.microsoft.com/office/drawing/2014/main" id="{F578E9C7-B7AD-03A6-E60F-2D254C6A716D}"/>
              </a:ext>
            </a:extLst>
          </p:cNvPr>
          <p:cNvSpPr txBox="1"/>
          <p:nvPr/>
        </p:nvSpPr>
        <p:spPr>
          <a:xfrm>
            <a:off x="1865335" y="2372557"/>
            <a:ext cx="6513174" cy="3000821"/>
          </a:xfrm>
          <a:prstGeom prst="rect">
            <a:avLst/>
          </a:prstGeom>
          <a:solidFill>
            <a:schemeClr val="bg1">
              <a:lumMod val="95000"/>
            </a:schemeClr>
          </a:solidFill>
        </p:spPr>
        <p:txBody>
          <a:bodyPr wrap="square" rtlCol="0">
            <a:spAutoFit/>
          </a:bodyPr>
          <a:lstStyle/>
          <a:p>
            <a:r>
              <a:rPr lang="en-US" sz="1350" b="1" dirty="0">
                <a:solidFill>
                  <a:srgbClr val="002060"/>
                </a:solidFill>
                <a:latin typeface="Arial" panose="020B0604020202020204" pitchFamily="34" charset="0"/>
                <a:cs typeface="Arial" panose="020B0604020202020204" pitchFamily="34" charset="0"/>
              </a:rPr>
              <a:t>OECD Report on Pillar Two and Tax Incentives – Key insights:</a:t>
            </a:r>
          </a:p>
          <a:p>
            <a:endParaRPr lang="en-US" sz="1350" dirty="0">
              <a:solidFill>
                <a:srgbClr val="002060"/>
              </a:solidFill>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US" sz="1350" dirty="0">
                <a:solidFill>
                  <a:srgbClr val="002060"/>
                </a:solidFill>
                <a:latin typeface="Arial" panose="020B0604020202020204" pitchFamily="34" charset="0"/>
                <a:cs typeface="Arial" panose="020B0604020202020204" pitchFamily="34" charset="0"/>
              </a:rPr>
              <a:t>The benefits of using certain tax incentives may change due to the </a:t>
            </a:r>
            <a:r>
              <a:rPr lang="en-US" sz="1350" dirty="0" err="1">
                <a:solidFill>
                  <a:srgbClr val="002060"/>
                </a:solidFill>
                <a:latin typeface="Arial" panose="020B0604020202020204" pitchFamily="34" charset="0"/>
                <a:cs typeface="Arial" panose="020B0604020202020204" pitchFamily="34" charset="0"/>
              </a:rPr>
              <a:t>GloBE</a:t>
            </a:r>
            <a:r>
              <a:rPr lang="en-US" sz="1350" dirty="0">
                <a:solidFill>
                  <a:srgbClr val="002060"/>
                </a:solidFill>
                <a:latin typeface="Arial" panose="020B0604020202020204" pitchFamily="34" charset="0"/>
                <a:cs typeface="Arial" panose="020B0604020202020204" pitchFamily="34" charset="0"/>
              </a:rPr>
              <a:t> Rules</a:t>
            </a:r>
          </a:p>
          <a:p>
            <a:pPr marL="214313" indent="-214313">
              <a:buFont typeface="Arial" panose="020B0604020202020204" pitchFamily="34" charset="0"/>
              <a:buChar char="•"/>
            </a:pPr>
            <a:r>
              <a:rPr lang="en-US" sz="1350" dirty="0">
                <a:solidFill>
                  <a:srgbClr val="002060"/>
                </a:solidFill>
                <a:latin typeface="Arial" panose="020B0604020202020204" pitchFamily="34" charset="0"/>
                <a:cs typeface="Arial" panose="020B0604020202020204" pitchFamily="34" charset="0"/>
              </a:rPr>
              <a:t>The </a:t>
            </a:r>
            <a:r>
              <a:rPr lang="en-US" sz="1350" dirty="0" err="1">
                <a:solidFill>
                  <a:srgbClr val="002060"/>
                </a:solidFill>
                <a:latin typeface="Arial" panose="020B0604020202020204" pitchFamily="34" charset="0"/>
                <a:cs typeface="Arial" panose="020B0604020202020204" pitchFamily="34" charset="0"/>
              </a:rPr>
              <a:t>GloBE</a:t>
            </a:r>
            <a:r>
              <a:rPr lang="en-US" sz="1350" dirty="0">
                <a:solidFill>
                  <a:srgbClr val="002060"/>
                </a:solidFill>
                <a:latin typeface="Arial" panose="020B0604020202020204" pitchFamily="34" charset="0"/>
                <a:cs typeface="Arial" panose="020B0604020202020204" pitchFamily="34" charset="0"/>
              </a:rPr>
              <a:t> Rules will have different impacts on different jurisdictions, MNEs and tax incentives</a:t>
            </a:r>
          </a:p>
          <a:p>
            <a:pPr marL="214313" indent="-214313">
              <a:buFont typeface="Arial" panose="020B0604020202020204" pitchFamily="34" charset="0"/>
              <a:buChar char="•"/>
            </a:pPr>
            <a:r>
              <a:rPr lang="en-US" sz="1350" dirty="0">
                <a:solidFill>
                  <a:srgbClr val="002060"/>
                </a:solidFill>
                <a:latin typeface="Arial" panose="020B0604020202020204" pitchFamily="34" charset="0"/>
                <a:cs typeface="Arial" panose="020B0604020202020204" pitchFamily="34" charset="0"/>
              </a:rPr>
              <a:t>This means that countries need to review, evaluate and consider reforming their tax incentives</a:t>
            </a:r>
          </a:p>
          <a:p>
            <a:pPr marL="214313" indent="-214313">
              <a:buFont typeface="Arial" panose="020B0604020202020204" pitchFamily="34" charset="0"/>
              <a:buChar char="•"/>
            </a:pPr>
            <a:r>
              <a:rPr lang="en-US" sz="1350" dirty="0">
                <a:solidFill>
                  <a:srgbClr val="002060"/>
                </a:solidFill>
                <a:latin typeface="Arial" panose="020B0604020202020204" pitchFamily="34" charset="0"/>
                <a:cs typeface="Arial" panose="020B0604020202020204" pitchFamily="34" charset="0"/>
              </a:rPr>
              <a:t>The introduction of Qualified Domestic Minimum Top-up Taxes is an option for jurisdictions to consider to be able to tax low-tax income arising in their jurisdiction</a:t>
            </a:r>
          </a:p>
          <a:p>
            <a:pPr marL="214313" indent="-214313">
              <a:buFont typeface="Arial" panose="020B0604020202020204" pitchFamily="34" charset="0"/>
              <a:buChar char="•"/>
            </a:pPr>
            <a:r>
              <a:rPr lang="en-US" sz="1350" dirty="0">
                <a:solidFill>
                  <a:srgbClr val="002060"/>
                </a:solidFill>
                <a:latin typeface="Arial" panose="020B0604020202020204" pitchFamily="34" charset="0"/>
                <a:cs typeface="Arial" panose="020B0604020202020204" pitchFamily="34" charset="0"/>
              </a:rPr>
              <a:t>Revenues raised by Pillar Two can support domestic resource </a:t>
            </a:r>
            <a:r>
              <a:rPr lang="en-US" sz="1350" dirty="0" err="1">
                <a:solidFill>
                  <a:srgbClr val="002060"/>
                </a:solidFill>
                <a:latin typeface="Arial" panose="020B0604020202020204" pitchFamily="34" charset="0"/>
                <a:cs typeface="Arial" panose="020B0604020202020204" pitchFamily="34" charset="0"/>
              </a:rPr>
              <a:t>mobilisation</a:t>
            </a:r>
            <a:r>
              <a:rPr lang="en-US" sz="1350" dirty="0">
                <a:solidFill>
                  <a:srgbClr val="002060"/>
                </a:solidFill>
                <a:latin typeface="Arial" panose="020B0604020202020204" pitchFamily="34" charset="0"/>
                <a:cs typeface="Arial" panose="020B0604020202020204" pitchFamily="34" charset="0"/>
              </a:rPr>
              <a:t> and the investment climate</a:t>
            </a:r>
          </a:p>
          <a:p>
            <a:pPr marL="214313" indent="-214313">
              <a:buFont typeface="Arial" panose="020B0604020202020204" pitchFamily="34" charset="0"/>
              <a:buChar char="•"/>
            </a:pPr>
            <a:r>
              <a:rPr lang="it-IT" sz="1350" dirty="0">
                <a:solidFill>
                  <a:srgbClr val="002060"/>
                </a:solidFill>
                <a:latin typeface="ArialMT"/>
              </a:rPr>
              <a:t>The report concludes </a:t>
            </a:r>
            <a:r>
              <a:rPr lang="en-US" sz="1350" dirty="0">
                <a:solidFill>
                  <a:srgbClr val="002060"/>
                </a:solidFill>
                <a:latin typeface="ArialMT"/>
              </a:rPr>
              <a:t>with a number of considerations for policy makers, particularly in developing countries, where the OECD </a:t>
            </a:r>
            <a:r>
              <a:rPr lang="it-IT" sz="1350" dirty="0">
                <a:solidFill>
                  <a:srgbClr val="002060"/>
                </a:solidFill>
                <a:latin typeface="ArialMT"/>
              </a:rPr>
              <a:t>stands ready to assist.</a:t>
            </a:r>
            <a:endParaRPr lang="it-IT" sz="1350" dirty="0">
              <a:solidFill>
                <a:srgbClr val="002060"/>
              </a:solidFill>
              <a:latin typeface="Arial" panose="020B0604020202020204" pitchFamily="34" charset="0"/>
              <a:cs typeface="Arial" panose="020B0604020202020204" pitchFamily="34" charset="0"/>
            </a:endParaRPr>
          </a:p>
        </p:txBody>
      </p:sp>
      <p:pic>
        <p:nvPicPr>
          <p:cNvPr id="13" name="Immagine 11">
            <a:extLst>
              <a:ext uri="{FF2B5EF4-FFF2-40B4-BE49-F238E27FC236}">
                <a16:creationId xmlns:a16="http://schemas.microsoft.com/office/drawing/2014/main" id="{91B27484-6246-5505-012E-C498B5B270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Tree>
    <p:extLst>
      <p:ext uri="{BB962C8B-B14F-4D97-AF65-F5344CB8AC3E}">
        <p14:creationId xmlns:p14="http://schemas.microsoft.com/office/powerpoint/2010/main" val="1696403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8953B1-063E-D4F9-FA95-DBBC0AE7A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860488" y="2332675"/>
            <a:ext cx="7582112" cy="2628900"/>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5" name="Footer Placeholder 4">
            <a:extLst>
              <a:ext uri="{FF2B5EF4-FFF2-40B4-BE49-F238E27FC236}">
                <a16:creationId xmlns:a16="http://schemas.microsoft.com/office/drawing/2014/main" id="{82A83115-8944-64D9-C0F8-AEE89AAEB589}"/>
              </a:ext>
            </a:extLst>
          </p:cNvPr>
          <p:cNvSpPr>
            <a:spLocks noGrp="1"/>
          </p:cNvSpPr>
          <p:nvPr>
            <p:ph type="ftr" sz="quarter" idx="11"/>
          </p:nvPr>
        </p:nvSpPr>
        <p:spPr>
          <a:xfrm>
            <a:off x="3028950" y="5510213"/>
            <a:ext cx="3086100" cy="273844"/>
          </a:xfrm>
        </p:spPr>
        <p:txBody>
          <a:bodyPr/>
          <a:lstStyle/>
          <a:p>
            <a:r>
              <a:rPr lang="en-US" dirty="0"/>
              <a:t>AOTCA General Meeting and International Tax Conference 2022</a:t>
            </a:r>
            <a:endParaRPr lang="en-ID" dirty="0"/>
          </a:p>
        </p:txBody>
      </p:sp>
      <p:sp>
        <p:nvSpPr>
          <p:cNvPr id="21" name="Slide Number Placeholder 3">
            <a:extLst>
              <a:ext uri="{FF2B5EF4-FFF2-40B4-BE49-F238E27FC236}">
                <a16:creationId xmlns:a16="http://schemas.microsoft.com/office/drawing/2014/main" id="{36990564-EC0E-076B-68AF-7C848E405AD0}"/>
              </a:ext>
            </a:extLst>
          </p:cNvPr>
          <p:cNvSpPr>
            <a:spLocks noGrp="1"/>
          </p:cNvSpPr>
          <p:nvPr>
            <p:ph type="sldNum" sz="quarter" idx="12"/>
          </p:nvPr>
        </p:nvSpPr>
        <p:spPr>
          <a:xfrm>
            <a:off x="6893699" y="5624514"/>
            <a:ext cx="2133600" cy="273844"/>
          </a:xfrm>
          <a:prstGeom prst="rect">
            <a:avLst/>
          </a:prstGeom>
        </p:spPr>
        <p:txBody>
          <a:bodyPr/>
          <a:lstStyle>
            <a:lvl1pPr algn="r">
              <a:defRPr>
                <a:solidFill>
                  <a:srgbClr val="FFFFFF"/>
                </a:solidFill>
              </a:defRPr>
            </a:lvl1pPr>
          </a:lstStyle>
          <a:p>
            <a:fld id="{2066355A-084C-D24E-9AD2-7E4FC41EA627}" type="slidenum">
              <a:rPr lang="en-US" smtClean="0">
                <a:solidFill>
                  <a:srgbClr val="002060"/>
                </a:solidFill>
              </a:rPr>
              <a:pPr/>
              <a:t>9</a:t>
            </a:fld>
            <a:endParaRPr lang="en-US" dirty="0">
              <a:solidFill>
                <a:srgbClr val="002060"/>
              </a:solidFill>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extBox 12">
            <a:extLst>
              <a:ext uri="{FF2B5EF4-FFF2-40B4-BE49-F238E27FC236}">
                <a16:creationId xmlns:a16="http://schemas.microsoft.com/office/drawing/2014/main" id="{A233C514-75A0-6523-4174-DF48418D9A84}"/>
              </a:ext>
            </a:extLst>
          </p:cNvPr>
          <p:cNvSpPr txBox="1"/>
          <p:nvPr/>
        </p:nvSpPr>
        <p:spPr>
          <a:xfrm>
            <a:off x="205740" y="1861914"/>
            <a:ext cx="5267960" cy="553998"/>
          </a:xfrm>
          <a:prstGeom prst="rect">
            <a:avLst/>
          </a:prstGeom>
          <a:noFill/>
        </p:spPr>
        <p:txBody>
          <a:bodyPr wrap="square">
            <a:spAutoFit/>
          </a:bodyPr>
          <a:lstStyle/>
          <a:p>
            <a:pPr marL="342900" indent="-342900">
              <a:buFont typeface="Wingdings" panose="05000000000000000000" pitchFamily="2" charset="2"/>
              <a:buChar char="q"/>
            </a:pPr>
            <a:r>
              <a:rPr lang="en-US" sz="1500" b="1" dirty="0">
                <a:solidFill>
                  <a:srgbClr val="002060"/>
                </a:solidFill>
                <a:latin typeface="Arial" panose="020B0604020202020204" pitchFamily="34" charset="0"/>
                <a:cs typeface="Arial" panose="020B0604020202020204" pitchFamily="34" charset="0"/>
              </a:rPr>
              <a:t>1. Inclusive Forum on Carbon Mitigation Approaches</a:t>
            </a:r>
          </a:p>
        </p:txBody>
      </p:sp>
      <p:sp>
        <p:nvSpPr>
          <p:cNvPr id="16" name="TextBox 15">
            <a:extLst>
              <a:ext uri="{FF2B5EF4-FFF2-40B4-BE49-F238E27FC236}">
                <a16:creationId xmlns:a16="http://schemas.microsoft.com/office/drawing/2014/main" id="{CF6CB81E-729F-21BA-EC10-CFC36482D2E5}"/>
              </a:ext>
            </a:extLst>
          </p:cNvPr>
          <p:cNvSpPr txBox="1"/>
          <p:nvPr/>
        </p:nvSpPr>
        <p:spPr>
          <a:xfrm>
            <a:off x="1321786" y="2685112"/>
            <a:ext cx="3550728" cy="1962076"/>
          </a:xfrm>
          <a:prstGeom prst="rect">
            <a:avLst/>
          </a:prstGeom>
          <a:solidFill>
            <a:schemeClr val="bg1">
              <a:lumMod val="95000"/>
            </a:schemeClr>
          </a:solidFill>
        </p:spPr>
        <p:txBody>
          <a:bodyPr wrap="square">
            <a:spAutoFit/>
          </a:bodyPr>
          <a:lstStyle/>
          <a:p>
            <a:pPr algn="just"/>
            <a:r>
              <a:rPr lang="en-US" sz="1350" dirty="0">
                <a:latin typeface="ArialMT"/>
              </a:rPr>
              <a:t>Tax policy can contribute to climate policy in a variety of ways. </a:t>
            </a:r>
          </a:p>
          <a:p>
            <a:pPr algn="just"/>
            <a:r>
              <a:rPr lang="en-US" sz="1350" dirty="0">
                <a:latin typeface="ArialMT"/>
              </a:rPr>
              <a:t>For example, by providing incentives that encourage investment in and use of clean technologies. Also, carbon taxes, tradeable emissions permit prices and fuel excise taxes are an important subset of the policy instruments that can accelerate the transition to net-zero.</a:t>
            </a:r>
            <a:endParaRPr lang="it-IT" sz="1350" dirty="0"/>
          </a:p>
        </p:txBody>
      </p:sp>
      <p:sp>
        <p:nvSpPr>
          <p:cNvPr id="17" name="TextBox 16">
            <a:extLst>
              <a:ext uri="{FF2B5EF4-FFF2-40B4-BE49-F238E27FC236}">
                <a16:creationId xmlns:a16="http://schemas.microsoft.com/office/drawing/2014/main" id="{0D43C980-864B-374C-8C64-AD1079C276B3}"/>
              </a:ext>
            </a:extLst>
          </p:cNvPr>
          <p:cNvSpPr txBox="1"/>
          <p:nvPr/>
        </p:nvSpPr>
        <p:spPr>
          <a:xfrm>
            <a:off x="4971766" y="2668934"/>
            <a:ext cx="3550728" cy="1962076"/>
          </a:xfrm>
          <a:prstGeom prst="rect">
            <a:avLst/>
          </a:prstGeom>
          <a:solidFill>
            <a:schemeClr val="accent1">
              <a:lumMod val="50000"/>
            </a:schemeClr>
          </a:solidFill>
        </p:spPr>
        <p:txBody>
          <a:bodyPr wrap="square">
            <a:spAutoFit/>
          </a:bodyPr>
          <a:lstStyle/>
          <a:p>
            <a:pPr algn="just"/>
            <a:r>
              <a:rPr lang="en-US" sz="1350" dirty="0">
                <a:solidFill>
                  <a:schemeClr val="bg1"/>
                </a:solidFill>
                <a:latin typeface="ArialMT"/>
              </a:rPr>
              <a:t>Countries’ circumstances differ and policy diversity can contribute to stronger combined effort if negative spillovers across countries are avoided. In this context, the OECD’s Inclusive Forum on Carbon Mitigation Approaches seeks to support dialogue to increase global mitigation effort, through data on and analysis of countries’ GHG reduction strategies. </a:t>
            </a:r>
            <a:endParaRPr lang="it-IT" sz="1350" dirty="0">
              <a:solidFill>
                <a:schemeClr val="bg1"/>
              </a:solidFill>
            </a:endParaRPr>
          </a:p>
        </p:txBody>
      </p:sp>
      <p:pic>
        <p:nvPicPr>
          <p:cNvPr id="18" name="Immagine 11">
            <a:extLst>
              <a:ext uri="{FF2B5EF4-FFF2-40B4-BE49-F238E27FC236}">
                <a16:creationId xmlns:a16="http://schemas.microsoft.com/office/drawing/2014/main" id="{30CA1B16-678B-AAA4-222A-55C678115E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196" y="5405988"/>
            <a:ext cx="1003176" cy="251311"/>
          </a:xfrm>
          <a:prstGeom prst="rect">
            <a:avLst/>
          </a:prstGeom>
        </p:spPr>
      </p:pic>
    </p:spTree>
    <p:extLst>
      <p:ext uri="{BB962C8B-B14F-4D97-AF65-F5344CB8AC3E}">
        <p14:creationId xmlns:p14="http://schemas.microsoft.com/office/powerpoint/2010/main" val="10228359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3243</Words>
  <Application>Microsoft Office PowerPoint</Application>
  <PresentationFormat>On-screen Show (4:3)</PresentationFormat>
  <Paragraphs>417</Paragraphs>
  <Slides>30</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Arial-BoldMT</vt:lpstr>
      <vt:lpstr>ArialMT</vt:lpstr>
      <vt:lpstr>Calibri</vt:lpstr>
      <vt:lpstr>Calibri Light</vt:lpstr>
      <vt:lpstr>Rockwell Condensed</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Implementation of GloBE Rules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CFE Tax Advisers Europe  Core Aims </vt:lpstr>
      <vt:lpstr>CFE Policy Priorities  Issues to Champion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samuelsarvin@outlook.com</cp:lastModifiedBy>
  <cp:revision>6</cp:revision>
  <dcterms:created xsi:type="dcterms:W3CDTF">2022-11-14T13:08:08Z</dcterms:created>
  <dcterms:modified xsi:type="dcterms:W3CDTF">2022-11-18T13:39:41Z</dcterms:modified>
</cp:coreProperties>
</file>