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71" r:id="rId6"/>
    <p:sldId id="272" r:id="rId7"/>
    <p:sldId id="261" r:id="rId8"/>
    <p:sldId id="262" r:id="rId9"/>
    <p:sldId id="263" r:id="rId10"/>
    <p:sldId id="273" r:id="rId11"/>
    <p:sldId id="267" r:id="rId12"/>
    <p:sldId id="264" r:id="rId13"/>
    <p:sldId id="265" r:id="rId14"/>
    <p:sldId id="266" r:id="rId15"/>
    <p:sldId id="274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29136F-7A03-4F15-8BF1-DC942D72A7A9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B764D52-6509-467C-BD77-3128A34A722E}">
      <dgm:prSet phldrT="[Text]"/>
      <dgm:spPr/>
      <dgm:t>
        <a:bodyPr/>
        <a:lstStyle/>
        <a:p>
          <a:r>
            <a:rPr lang="en-US" dirty="0">
              <a:latin typeface="+mj-lt"/>
            </a:rPr>
            <a:t>1</a:t>
          </a:r>
          <a:r>
            <a:rPr lang="en-US" baseline="30000" dirty="0">
              <a:latin typeface="+mj-lt"/>
            </a:rPr>
            <a:t>st</a:t>
          </a:r>
          <a:r>
            <a:rPr lang="en-US" dirty="0">
              <a:latin typeface="+mj-lt"/>
            </a:rPr>
            <a:t> stage</a:t>
          </a:r>
        </a:p>
      </dgm:t>
    </dgm:pt>
    <dgm:pt modelId="{A170DD6A-678C-4DE8-9880-84E968D2C7E9}" type="parTrans" cxnId="{2BDC6EA4-674B-42F3-933F-B4D848BF324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A395E76-418F-4A06-99D5-97FBB836C436}" type="sibTrans" cxnId="{2BDC6EA4-674B-42F3-933F-B4D848BF324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651DDFA-78C3-413B-9F49-20064763FBBF}">
      <dgm:prSet phldrT="[Text]"/>
      <dgm:spPr/>
      <dgm:t>
        <a:bodyPr/>
        <a:lstStyle/>
        <a:p>
          <a:r>
            <a:rPr lang="en-US" dirty="0">
              <a:latin typeface="+mj-lt"/>
            </a:rPr>
            <a:t>Assessment by Assessing Officer (AO) / Transfer pricing officer (TPO)</a:t>
          </a:r>
        </a:p>
      </dgm:t>
    </dgm:pt>
    <dgm:pt modelId="{9E6D7578-0EBD-4488-B5C0-D2CCEF35DF7E}" type="parTrans" cxnId="{708FDF79-9F88-4C62-9047-BFA46DD4E90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45191B2-8AD5-44C8-861F-5B429730F709}" type="sibTrans" cxnId="{708FDF79-9F88-4C62-9047-BFA46DD4E90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E60A2E5C-F786-4DC0-A7B7-F316EF0691F9}">
      <dgm:prSet phldrT="[Text]"/>
      <dgm:spPr/>
      <dgm:t>
        <a:bodyPr/>
        <a:lstStyle/>
        <a:p>
          <a:r>
            <a:rPr lang="en-US" dirty="0">
              <a:latin typeface="+mj-lt"/>
            </a:rPr>
            <a:t>2</a:t>
          </a:r>
          <a:r>
            <a:rPr lang="en-US" baseline="30000" dirty="0">
              <a:latin typeface="+mj-lt"/>
            </a:rPr>
            <a:t>nd</a:t>
          </a:r>
          <a:r>
            <a:rPr lang="en-US" dirty="0">
              <a:latin typeface="+mj-lt"/>
            </a:rPr>
            <a:t> stage</a:t>
          </a:r>
        </a:p>
      </dgm:t>
    </dgm:pt>
    <dgm:pt modelId="{92985573-6F83-42E1-B4F4-1E26A7A86CED}" type="parTrans" cxnId="{B6F08C5C-CDDA-4AD9-B1C1-554B4EAC95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E5C133E-6B10-4167-8229-08F58C7A77DB}" type="sibTrans" cxnId="{B6F08C5C-CDDA-4AD9-B1C1-554B4EAC95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633D401-F645-4037-A158-50FE120EE910}">
      <dgm:prSet phldrT="[Text]"/>
      <dgm:spPr/>
      <dgm:t>
        <a:bodyPr/>
        <a:lstStyle/>
        <a:p>
          <a:r>
            <a:rPr lang="en-US" dirty="0">
              <a:latin typeface="+mj-lt"/>
            </a:rPr>
            <a:t>Commissioner of Income-tax (CIT) – </a:t>
          </a:r>
          <a:r>
            <a:rPr lang="en-US" i="1" dirty="0">
              <a:latin typeface="+mj-lt"/>
            </a:rPr>
            <a:t>single person authority, no timeline for adjudication</a:t>
          </a:r>
          <a:r>
            <a:rPr lang="en-US" dirty="0">
              <a:latin typeface="+mj-lt"/>
            </a:rPr>
            <a:t>; </a:t>
          </a:r>
          <a:r>
            <a:rPr lang="en-US" b="1" i="1" dirty="0">
              <a:solidFill>
                <a:srgbClr val="FF0000"/>
              </a:solidFill>
              <a:latin typeface="+mj-lt"/>
            </a:rPr>
            <a:t>or</a:t>
          </a:r>
        </a:p>
      </dgm:t>
    </dgm:pt>
    <dgm:pt modelId="{E93BFE8B-AAFF-4DE4-A3B7-B37AE690EBAD}" type="parTrans" cxnId="{5F7B3C32-A9EB-472B-9EF0-2D719C96F8B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798C51D-1727-4A71-B9D8-BE5D11E52704}" type="sibTrans" cxnId="{5F7B3C32-A9EB-472B-9EF0-2D719C96F8B8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E120D3EC-613C-465D-A608-1363C42D16BB}">
      <dgm:prSet phldrT="[Text]"/>
      <dgm:spPr/>
      <dgm:t>
        <a:bodyPr/>
        <a:lstStyle/>
        <a:p>
          <a:r>
            <a:rPr lang="en-US" dirty="0">
              <a:latin typeface="+mj-lt"/>
            </a:rPr>
            <a:t>3</a:t>
          </a:r>
          <a:r>
            <a:rPr lang="en-US" baseline="30000" dirty="0">
              <a:latin typeface="+mj-lt"/>
            </a:rPr>
            <a:t>rd</a:t>
          </a:r>
          <a:r>
            <a:rPr lang="en-US" dirty="0">
              <a:latin typeface="+mj-lt"/>
            </a:rPr>
            <a:t> stage</a:t>
          </a:r>
        </a:p>
      </dgm:t>
    </dgm:pt>
    <dgm:pt modelId="{E880E958-F579-436F-9E36-A9FB81798070}" type="parTrans" cxnId="{E4FC26B3-773F-4A21-B114-CC332C758CF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98E36F4-631B-47C8-A4AE-3C2D0A35275B}" type="sibTrans" cxnId="{E4FC26B3-773F-4A21-B114-CC332C758CF3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E1DE982-FC13-45B0-B873-88E0FDBD28F5}">
      <dgm:prSet phldrT="[Text]"/>
      <dgm:spPr/>
      <dgm:t>
        <a:bodyPr/>
        <a:lstStyle/>
        <a:p>
          <a:r>
            <a:rPr lang="en-US" dirty="0">
              <a:latin typeface="+mj-lt"/>
            </a:rPr>
            <a:t>Income-tax Appellate Tribunal (ITAT) </a:t>
          </a:r>
          <a:r>
            <a:rPr lang="en-US" i="1" dirty="0">
              <a:latin typeface="+mj-lt"/>
            </a:rPr>
            <a:t>- final fact finding authority</a:t>
          </a:r>
        </a:p>
      </dgm:t>
    </dgm:pt>
    <dgm:pt modelId="{041B7876-F103-4E0E-B8EF-27B122CFA3FF}" type="parTrans" cxnId="{CD818490-8525-4980-A710-C8F4A70652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EF60353-C405-40B8-A6B6-6F4A25C1CA01}" type="sibTrans" cxnId="{CD818490-8525-4980-A710-C8F4A706527D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FFC2A27-2ED6-4A77-86E6-6351116D6326}">
      <dgm:prSet phldrT="[Text]"/>
      <dgm:spPr/>
      <dgm:t>
        <a:bodyPr/>
        <a:lstStyle/>
        <a:p>
          <a:r>
            <a:rPr lang="en-US" dirty="0">
              <a:latin typeface="+mj-lt"/>
            </a:rPr>
            <a:t>Dispute Resolution Panel (DRP) – </a:t>
          </a:r>
          <a:r>
            <a:rPr lang="en-US" i="1" dirty="0">
              <a:latin typeface="+mj-lt"/>
            </a:rPr>
            <a:t>3 member body, with 9 month timeline to adjudicate - faster access to ITAT</a:t>
          </a:r>
        </a:p>
      </dgm:t>
    </dgm:pt>
    <dgm:pt modelId="{0A8F61F8-0FA0-4E88-AA04-F5DEC65FAB1A}" type="parTrans" cxnId="{64A0B2A8-9F68-4D7A-A2BA-2B08C1E1254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B8413A1-512E-4A73-9BFC-92305530492E}" type="sibTrans" cxnId="{64A0B2A8-9F68-4D7A-A2BA-2B08C1E1254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FA7B258-C72C-4511-B416-618DB8DCAA42}">
      <dgm:prSet/>
      <dgm:spPr/>
      <dgm:t>
        <a:bodyPr/>
        <a:lstStyle/>
        <a:p>
          <a:r>
            <a:rPr lang="en-US" dirty="0">
              <a:latin typeface="+mj-lt"/>
            </a:rPr>
            <a:t>4</a:t>
          </a:r>
          <a:r>
            <a:rPr lang="en-US" baseline="30000" dirty="0">
              <a:latin typeface="+mj-lt"/>
            </a:rPr>
            <a:t>th</a:t>
          </a:r>
          <a:r>
            <a:rPr lang="en-US" dirty="0">
              <a:latin typeface="+mj-lt"/>
            </a:rPr>
            <a:t> stage</a:t>
          </a:r>
        </a:p>
      </dgm:t>
    </dgm:pt>
    <dgm:pt modelId="{AAA01CBF-1E28-4127-A79A-7B5E53E7F1D1}" type="parTrans" cxnId="{EE1D06D2-A643-4C16-94BA-00AC98849972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9DC4327-0615-48B0-B049-04A70D8759C6}" type="sibTrans" cxnId="{EE1D06D2-A643-4C16-94BA-00AC98849972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850CE62-53CC-4F24-9A7F-36CA57439E24}">
      <dgm:prSet/>
      <dgm:spPr/>
      <dgm:t>
        <a:bodyPr/>
        <a:lstStyle/>
        <a:p>
          <a:r>
            <a:rPr lang="en-US" dirty="0">
              <a:latin typeface="+mj-lt"/>
            </a:rPr>
            <a:t>High Court (HC) </a:t>
          </a:r>
          <a:r>
            <a:rPr lang="en-US" i="1" dirty="0">
              <a:latin typeface="+mj-lt"/>
            </a:rPr>
            <a:t>- only substantial question of law</a:t>
          </a:r>
        </a:p>
      </dgm:t>
    </dgm:pt>
    <dgm:pt modelId="{A0E1D995-0B41-4A44-89CB-FAA1D8FFB700}" type="parTrans" cxnId="{AB6628E8-9E1F-4EBC-9F99-7D5AF4F6AD47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1C3B2C94-8CFF-4C8C-A5F4-1D14BC6576ED}" type="sibTrans" cxnId="{AB6628E8-9E1F-4EBC-9F99-7D5AF4F6AD47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405CA39-4D0F-4054-A0A3-5BDCD31CEE53}">
      <dgm:prSet/>
      <dgm:spPr/>
      <dgm:t>
        <a:bodyPr/>
        <a:lstStyle/>
        <a:p>
          <a:r>
            <a:rPr lang="en-US" dirty="0">
              <a:latin typeface="+mj-lt"/>
            </a:rPr>
            <a:t>5</a:t>
          </a:r>
          <a:r>
            <a:rPr lang="en-US" baseline="30000" dirty="0">
              <a:latin typeface="+mj-lt"/>
            </a:rPr>
            <a:t>th</a:t>
          </a:r>
          <a:r>
            <a:rPr lang="en-US" dirty="0">
              <a:latin typeface="+mj-lt"/>
            </a:rPr>
            <a:t> stage</a:t>
          </a:r>
        </a:p>
      </dgm:t>
    </dgm:pt>
    <dgm:pt modelId="{C7E553D6-8ADB-4B1A-A798-6C740F90AE9A}" type="parTrans" cxnId="{BCBAF726-73CC-421C-BB3B-30643F66D0D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F1E0E662-F37F-45CE-8BDA-21293320DD45}" type="sibTrans" cxnId="{BCBAF726-73CC-421C-BB3B-30643F66D0D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C9682534-16D5-441D-8D77-89E7E71415D2}">
      <dgm:prSet/>
      <dgm:spPr/>
      <dgm:t>
        <a:bodyPr/>
        <a:lstStyle/>
        <a:p>
          <a:r>
            <a:rPr lang="en-US" dirty="0">
              <a:latin typeface="+mj-lt"/>
            </a:rPr>
            <a:t>Supreme Court (SC) - </a:t>
          </a:r>
          <a:r>
            <a:rPr lang="en-US" i="1" dirty="0">
              <a:latin typeface="+mj-lt"/>
            </a:rPr>
            <a:t>final authority and binding i.e. law of land</a:t>
          </a:r>
        </a:p>
      </dgm:t>
    </dgm:pt>
    <dgm:pt modelId="{452DFD93-D29E-421B-9D7F-6F84AA97E191}" type="parTrans" cxnId="{33A3321F-5BA2-4F3E-A821-078DB7157C2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5497FD7-DE4A-43A8-8669-AA3AA4EFFCCF}" type="sibTrans" cxnId="{33A3321F-5BA2-4F3E-A821-078DB7157C2A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39D29D7F-30C4-442F-A3ED-4D10E1E57C3E}" type="pres">
      <dgm:prSet presAssocID="{9729136F-7A03-4F15-8BF1-DC942D72A7A9}" presName="linearFlow" presStyleCnt="0">
        <dgm:presLayoutVars>
          <dgm:dir/>
          <dgm:animLvl val="lvl"/>
          <dgm:resizeHandles val="exact"/>
        </dgm:presLayoutVars>
      </dgm:prSet>
      <dgm:spPr/>
    </dgm:pt>
    <dgm:pt modelId="{F0CFDB42-9F72-4855-A8E3-ADB49273697B}" type="pres">
      <dgm:prSet presAssocID="{9B764D52-6509-467C-BD77-3128A34A722E}" presName="composite" presStyleCnt="0"/>
      <dgm:spPr/>
    </dgm:pt>
    <dgm:pt modelId="{D2AA4D72-220C-4A34-B8F4-CF0A51D194AB}" type="pres">
      <dgm:prSet presAssocID="{9B764D52-6509-467C-BD77-3128A34A722E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F38B5866-0023-4064-8AE7-C23B9BEEBE28}" type="pres">
      <dgm:prSet presAssocID="{9B764D52-6509-467C-BD77-3128A34A722E}" presName="descendantText" presStyleLbl="alignAcc1" presStyleIdx="0" presStyleCnt="5">
        <dgm:presLayoutVars>
          <dgm:bulletEnabled val="1"/>
        </dgm:presLayoutVars>
      </dgm:prSet>
      <dgm:spPr/>
    </dgm:pt>
    <dgm:pt modelId="{124B713F-DC14-4293-8693-9E48967BFC07}" type="pres">
      <dgm:prSet presAssocID="{0A395E76-418F-4A06-99D5-97FBB836C436}" presName="sp" presStyleCnt="0"/>
      <dgm:spPr/>
    </dgm:pt>
    <dgm:pt modelId="{BBEC3BB0-853A-4910-BC0B-D697AF8950CF}" type="pres">
      <dgm:prSet presAssocID="{E60A2E5C-F786-4DC0-A7B7-F316EF0691F9}" presName="composite" presStyleCnt="0"/>
      <dgm:spPr/>
    </dgm:pt>
    <dgm:pt modelId="{FBA2AFF7-8051-4915-9869-80CBBB26D325}" type="pres">
      <dgm:prSet presAssocID="{E60A2E5C-F786-4DC0-A7B7-F316EF0691F9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3FB2B4B6-02D2-4B9E-940B-B05098570350}" type="pres">
      <dgm:prSet presAssocID="{E60A2E5C-F786-4DC0-A7B7-F316EF0691F9}" presName="descendantText" presStyleLbl="alignAcc1" presStyleIdx="1" presStyleCnt="5">
        <dgm:presLayoutVars>
          <dgm:bulletEnabled val="1"/>
        </dgm:presLayoutVars>
      </dgm:prSet>
      <dgm:spPr/>
    </dgm:pt>
    <dgm:pt modelId="{C42CF3E7-F08A-45EF-A9EB-BAEC3C04E8C6}" type="pres">
      <dgm:prSet presAssocID="{4E5C133E-6B10-4167-8229-08F58C7A77DB}" presName="sp" presStyleCnt="0"/>
      <dgm:spPr/>
    </dgm:pt>
    <dgm:pt modelId="{AF46836D-4C91-4F34-B8FF-DD532CBAC77A}" type="pres">
      <dgm:prSet presAssocID="{E120D3EC-613C-465D-A608-1363C42D16BB}" presName="composite" presStyleCnt="0"/>
      <dgm:spPr/>
    </dgm:pt>
    <dgm:pt modelId="{F26A5F9D-CE9C-424E-B6C5-BF547BFDA379}" type="pres">
      <dgm:prSet presAssocID="{E120D3EC-613C-465D-A608-1363C42D16BB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476C7015-4922-4B37-9929-0E90D140FB15}" type="pres">
      <dgm:prSet presAssocID="{E120D3EC-613C-465D-A608-1363C42D16BB}" presName="descendantText" presStyleLbl="alignAcc1" presStyleIdx="2" presStyleCnt="5">
        <dgm:presLayoutVars>
          <dgm:bulletEnabled val="1"/>
        </dgm:presLayoutVars>
      </dgm:prSet>
      <dgm:spPr/>
    </dgm:pt>
    <dgm:pt modelId="{C3D58A22-8A58-410F-B31E-C60218B12129}" type="pres">
      <dgm:prSet presAssocID="{998E36F4-631B-47C8-A4AE-3C2D0A35275B}" presName="sp" presStyleCnt="0"/>
      <dgm:spPr/>
    </dgm:pt>
    <dgm:pt modelId="{4A6C3CC4-8B5B-4ADB-9150-B36A4EC4D684}" type="pres">
      <dgm:prSet presAssocID="{4FA7B258-C72C-4511-B416-618DB8DCAA42}" presName="composite" presStyleCnt="0"/>
      <dgm:spPr/>
    </dgm:pt>
    <dgm:pt modelId="{C12F3290-C770-4963-8BBA-5517ECEA962E}" type="pres">
      <dgm:prSet presAssocID="{4FA7B258-C72C-4511-B416-618DB8DCAA4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3D5943E5-953D-488D-A7AC-EBF4996A48FF}" type="pres">
      <dgm:prSet presAssocID="{4FA7B258-C72C-4511-B416-618DB8DCAA42}" presName="descendantText" presStyleLbl="alignAcc1" presStyleIdx="3" presStyleCnt="5">
        <dgm:presLayoutVars>
          <dgm:bulletEnabled val="1"/>
        </dgm:presLayoutVars>
      </dgm:prSet>
      <dgm:spPr/>
    </dgm:pt>
    <dgm:pt modelId="{345FADB5-0FD7-41C6-89CD-4E5CEAC2D407}" type="pres">
      <dgm:prSet presAssocID="{A9DC4327-0615-48B0-B049-04A70D8759C6}" presName="sp" presStyleCnt="0"/>
      <dgm:spPr/>
    </dgm:pt>
    <dgm:pt modelId="{082F08DD-5194-4A0F-AFE5-84B3F55AD3AB}" type="pres">
      <dgm:prSet presAssocID="{0405CA39-4D0F-4054-A0A3-5BDCD31CEE53}" presName="composite" presStyleCnt="0"/>
      <dgm:spPr/>
    </dgm:pt>
    <dgm:pt modelId="{8CB6AF0C-0118-4339-A356-BD84CF9C6FEA}" type="pres">
      <dgm:prSet presAssocID="{0405CA39-4D0F-4054-A0A3-5BDCD31CEE5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1C30196A-4249-4D30-8045-83512AF6132E}" type="pres">
      <dgm:prSet presAssocID="{0405CA39-4D0F-4054-A0A3-5BDCD31CEE5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33A3321F-5BA2-4F3E-A821-078DB7157C2A}" srcId="{0405CA39-4D0F-4054-A0A3-5BDCD31CEE53}" destId="{C9682534-16D5-441D-8D77-89E7E71415D2}" srcOrd="0" destOrd="0" parTransId="{452DFD93-D29E-421B-9D7F-6F84AA97E191}" sibTransId="{45497FD7-DE4A-43A8-8669-AA3AA4EFFCCF}"/>
    <dgm:cxn modelId="{AC195A25-91C3-40FB-9CBF-359D2F690D4B}" type="presOf" srcId="{C9682534-16D5-441D-8D77-89E7E71415D2}" destId="{1C30196A-4249-4D30-8045-83512AF6132E}" srcOrd="0" destOrd="0" presId="urn:microsoft.com/office/officeart/2005/8/layout/chevron2"/>
    <dgm:cxn modelId="{BCBAF726-73CC-421C-BB3B-30643F66D0DA}" srcId="{9729136F-7A03-4F15-8BF1-DC942D72A7A9}" destId="{0405CA39-4D0F-4054-A0A3-5BDCD31CEE53}" srcOrd="4" destOrd="0" parTransId="{C7E553D6-8ADB-4B1A-A798-6C740F90AE9A}" sibTransId="{F1E0E662-F37F-45CE-8BDA-21293320DD45}"/>
    <dgm:cxn modelId="{5F7B3C32-A9EB-472B-9EF0-2D719C96F8B8}" srcId="{E60A2E5C-F786-4DC0-A7B7-F316EF0691F9}" destId="{5633D401-F645-4037-A158-50FE120EE910}" srcOrd="0" destOrd="0" parTransId="{E93BFE8B-AAFF-4DE4-A3B7-B37AE690EBAD}" sibTransId="{8798C51D-1727-4A71-B9D8-BE5D11E52704}"/>
    <dgm:cxn modelId="{B6F08C5C-CDDA-4AD9-B1C1-554B4EAC957D}" srcId="{9729136F-7A03-4F15-8BF1-DC942D72A7A9}" destId="{E60A2E5C-F786-4DC0-A7B7-F316EF0691F9}" srcOrd="1" destOrd="0" parTransId="{92985573-6F83-42E1-B4F4-1E26A7A86CED}" sibTransId="{4E5C133E-6B10-4167-8229-08F58C7A77DB}"/>
    <dgm:cxn modelId="{484A0678-9903-4173-8676-E1AB2B4029F4}" type="presOf" srcId="{E60A2E5C-F786-4DC0-A7B7-F316EF0691F9}" destId="{FBA2AFF7-8051-4915-9869-80CBBB26D325}" srcOrd="0" destOrd="0" presId="urn:microsoft.com/office/officeart/2005/8/layout/chevron2"/>
    <dgm:cxn modelId="{F2944179-E20F-4622-B297-2BB04F70EA25}" type="presOf" srcId="{E120D3EC-613C-465D-A608-1363C42D16BB}" destId="{F26A5F9D-CE9C-424E-B6C5-BF547BFDA379}" srcOrd="0" destOrd="0" presId="urn:microsoft.com/office/officeart/2005/8/layout/chevron2"/>
    <dgm:cxn modelId="{708FDF79-9F88-4C62-9047-BFA46DD4E904}" srcId="{9B764D52-6509-467C-BD77-3128A34A722E}" destId="{9651DDFA-78C3-413B-9F49-20064763FBBF}" srcOrd="0" destOrd="0" parTransId="{9E6D7578-0EBD-4488-B5C0-D2CCEF35DF7E}" sibTransId="{045191B2-8AD5-44C8-861F-5B429730F709}"/>
    <dgm:cxn modelId="{C85B9F7C-92E7-497C-AA0A-51E088B4B7D5}" type="presOf" srcId="{5633D401-F645-4037-A158-50FE120EE910}" destId="{3FB2B4B6-02D2-4B9E-940B-B05098570350}" srcOrd="0" destOrd="0" presId="urn:microsoft.com/office/officeart/2005/8/layout/chevron2"/>
    <dgm:cxn modelId="{CA1E728F-450D-4468-8C8D-5F5FFE12CEE0}" type="presOf" srcId="{5E1DE982-FC13-45B0-B873-88E0FDBD28F5}" destId="{476C7015-4922-4B37-9929-0E90D140FB15}" srcOrd="0" destOrd="0" presId="urn:microsoft.com/office/officeart/2005/8/layout/chevron2"/>
    <dgm:cxn modelId="{FF65DC8F-5434-44BE-92C9-F70AFA6BD3B2}" type="presOf" srcId="{4850CE62-53CC-4F24-9A7F-36CA57439E24}" destId="{3D5943E5-953D-488D-A7AC-EBF4996A48FF}" srcOrd="0" destOrd="0" presId="urn:microsoft.com/office/officeart/2005/8/layout/chevron2"/>
    <dgm:cxn modelId="{CD818490-8525-4980-A710-C8F4A706527D}" srcId="{E120D3EC-613C-465D-A608-1363C42D16BB}" destId="{5E1DE982-FC13-45B0-B873-88E0FDBD28F5}" srcOrd="0" destOrd="0" parTransId="{041B7876-F103-4E0E-B8EF-27B122CFA3FF}" sibTransId="{BEF60353-C405-40B8-A6B6-6F4A25C1CA01}"/>
    <dgm:cxn modelId="{2BDC6EA4-674B-42F3-933F-B4D848BF324A}" srcId="{9729136F-7A03-4F15-8BF1-DC942D72A7A9}" destId="{9B764D52-6509-467C-BD77-3128A34A722E}" srcOrd="0" destOrd="0" parTransId="{A170DD6A-678C-4DE8-9880-84E968D2C7E9}" sibTransId="{0A395E76-418F-4A06-99D5-97FBB836C436}"/>
    <dgm:cxn modelId="{64A0B2A8-9F68-4D7A-A2BA-2B08C1E12544}" srcId="{E60A2E5C-F786-4DC0-A7B7-F316EF0691F9}" destId="{5FFC2A27-2ED6-4A77-86E6-6351116D6326}" srcOrd="1" destOrd="0" parTransId="{0A8F61F8-0FA0-4E88-AA04-F5DEC65FAB1A}" sibTransId="{6B8413A1-512E-4A73-9BFC-92305530492E}"/>
    <dgm:cxn modelId="{E4FC26B3-773F-4A21-B114-CC332C758CF3}" srcId="{9729136F-7A03-4F15-8BF1-DC942D72A7A9}" destId="{E120D3EC-613C-465D-A608-1363C42D16BB}" srcOrd="2" destOrd="0" parTransId="{E880E958-F579-436F-9E36-A9FB81798070}" sibTransId="{998E36F4-631B-47C8-A4AE-3C2D0A35275B}"/>
    <dgm:cxn modelId="{9332E2B7-4E4A-4863-A376-320201529E12}" type="presOf" srcId="{5FFC2A27-2ED6-4A77-86E6-6351116D6326}" destId="{3FB2B4B6-02D2-4B9E-940B-B05098570350}" srcOrd="0" destOrd="1" presId="urn:microsoft.com/office/officeart/2005/8/layout/chevron2"/>
    <dgm:cxn modelId="{839004C2-7B76-4C12-AB57-87E50E1AC46A}" type="presOf" srcId="{0405CA39-4D0F-4054-A0A3-5BDCD31CEE53}" destId="{8CB6AF0C-0118-4339-A356-BD84CF9C6FEA}" srcOrd="0" destOrd="0" presId="urn:microsoft.com/office/officeart/2005/8/layout/chevron2"/>
    <dgm:cxn modelId="{3108FCC5-CB71-4150-B6D2-541237DF97E9}" type="presOf" srcId="{9729136F-7A03-4F15-8BF1-DC942D72A7A9}" destId="{39D29D7F-30C4-442F-A3ED-4D10E1E57C3E}" srcOrd="0" destOrd="0" presId="urn:microsoft.com/office/officeart/2005/8/layout/chevron2"/>
    <dgm:cxn modelId="{0A597ECB-3035-4CEE-B4AE-E14A74AF9A4A}" type="presOf" srcId="{9651DDFA-78C3-413B-9F49-20064763FBBF}" destId="{F38B5866-0023-4064-8AE7-C23B9BEEBE28}" srcOrd="0" destOrd="0" presId="urn:microsoft.com/office/officeart/2005/8/layout/chevron2"/>
    <dgm:cxn modelId="{2A35F0CE-916F-42F3-8744-E6BD6944F66C}" type="presOf" srcId="{4FA7B258-C72C-4511-B416-618DB8DCAA42}" destId="{C12F3290-C770-4963-8BBA-5517ECEA962E}" srcOrd="0" destOrd="0" presId="urn:microsoft.com/office/officeart/2005/8/layout/chevron2"/>
    <dgm:cxn modelId="{EE1D06D2-A643-4C16-94BA-00AC98849972}" srcId="{9729136F-7A03-4F15-8BF1-DC942D72A7A9}" destId="{4FA7B258-C72C-4511-B416-618DB8DCAA42}" srcOrd="3" destOrd="0" parTransId="{AAA01CBF-1E28-4127-A79A-7B5E53E7F1D1}" sibTransId="{A9DC4327-0615-48B0-B049-04A70D8759C6}"/>
    <dgm:cxn modelId="{E55612DF-1906-4697-9D23-C186A0EB3C7F}" type="presOf" srcId="{9B764D52-6509-467C-BD77-3128A34A722E}" destId="{D2AA4D72-220C-4A34-B8F4-CF0A51D194AB}" srcOrd="0" destOrd="0" presId="urn:microsoft.com/office/officeart/2005/8/layout/chevron2"/>
    <dgm:cxn modelId="{AB6628E8-9E1F-4EBC-9F99-7D5AF4F6AD47}" srcId="{4FA7B258-C72C-4511-B416-618DB8DCAA42}" destId="{4850CE62-53CC-4F24-9A7F-36CA57439E24}" srcOrd="0" destOrd="0" parTransId="{A0E1D995-0B41-4A44-89CB-FAA1D8FFB700}" sibTransId="{1C3B2C94-8CFF-4C8C-A5F4-1D14BC6576ED}"/>
    <dgm:cxn modelId="{E9D2AC64-CFD0-4289-8351-4DB0D564C248}" type="presParOf" srcId="{39D29D7F-30C4-442F-A3ED-4D10E1E57C3E}" destId="{F0CFDB42-9F72-4855-A8E3-ADB49273697B}" srcOrd="0" destOrd="0" presId="urn:microsoft.com/office/officeart/2005/8/layout/chevron2"/>
    <dgm:cxn modelId="{15E7386E-D645-422A-93D4-1014BEA69DCB}" type="presParOf" srcId="{F0CFDB42-9F72-4855-A8E3-ADB49273697B}" destId="{D2AA4D72-220C-4A34-B8F4-CF0A51D194AB}" srcOrd="0" destOrd="0" presId="urn:microsoft.com/office/officeart/2005/8/layout/chevron2"/>
    <dgm:cxn modelId="{8A498245-25E5-47A1-961E-D3900B8E7373}" type="presParOf" srcId="{F0CFDB42-9F72-4855-A8E3-ADB49273697B}" destId="{F38B5866-0023-4064-8AE7-C23B9BEEBE28}" srcOrd="1" destOrd="0" presId="urn:microsoft.com/office/officeart/2005/8/layout/chevron2"/>
    <dgm:cxn modelId="{B4731033-273F-41D4-BDA9-04FB21086479}" type="presParOf" srcId="{39D29D7F-30C4-442F-A3ED-4D10E1E57C3E}" destId="{124B713F-DC14-4293-8693-9E48967BFC07}" srcOrd="1" destOrd="0" presId="urn:microsoft.com/office/officeart/2005/8/layout/chevron2"/>
    <dgm:cxn modelId="{E1E94596-C6A0-41B5-BDB5-2B9848D95308}" type="presParOf" srcId="{39D29D7F-30C4-442F-A3ED-4D10E1E57C3E}" destId="{BBEC3BB0-853A-4910-BC0B-D697AF8950CF}" srcOrd="2" destOrd="0" presId="urn:microsoft.com/office/officeart/2005/8/layout/chevron2"/>
    <dgm:cxn modelId="{618DA6D0-99FE-4BDA-95CA-8C1742AFE944}" type="presParOf" srcId="{BBEC3BB0-853A-4910-BC0B-D697AF8950CF}" destId="{FBA2AFF7-8051-4915-9869-80CBBB26D325}" srcOrd="0" destOrd="0" presId="urn:microsoft.com/office/officeart/2005/8/layout/chevron2"/>
    <dgm:cxn modelId="{E035CD49-B642-43C9-A389-DE089B7CB642}" type="presParOf" srcId="{BBEC3BB0-853A-4910-BC0B-D697AF8950CF}" destId="{3FB2B4B6-02D2-4B9E-940B-B05098570350}" srcOrd="1" destOrd="0" presId="urn:microsoft.com/office/officeart/2005/8/layout/chevron2"/>
    <dgm:cxn modelId="{FF244D05-E3ED-4399-8DE7-390A386477DD}" type="presParOf" srcId="{39D29D7F-30C4-442F-A3ED-4D10E1E57C3E}" destId="{C42CF3E7-F08A-45EF-A9EB-BAEC3C04E8C6}" srcOrd="3" destOrd="0" presId="urn:microsoft.com/office/officeart/2005/8/layout/chevron2"/>
    <dgm:cxn modelId="{2DD1356C-7B39-414B-B2C8-EF394B0FA8E1}" type="presParOf" srcId="{39D29D7F-30C4-442F-A3ED-4D10E1E57C3E}" destId="{AF46836D-4C91-4F34-B8FF-DD532CBAC77A}" srcOrd="4" destOrd="0" presId="urn:microsoft.com/office/officeart/2005/8/layout/chevron2"/>
    <dgm:cxn modelId="{1E4478AD-2309-4992-B622-BE350B083F1C}" type="presParOf" srcId="{AF46836D-4C91-4F34-B8FF-DD532CBAC77A}" destId="{F26A5F9D-CE9C-424E-B6C5-BF547BFDA379}" srcOrd="0" destOrd="0" presId="urn:microsoft.com/office/officeart/2005/8/layout/chevron2"/>
    <dgm:cxn modelId="{7CFB67B2-2D30-4775-81CA-1D4DF6C34BEE}" type="presParOf" srcId="{AF46836D-4C91-4F34-B8FF-DD532CBAC77A}" destId="{476C7015-4922-4B37-9929-0E90D140FB15}" srcOrd="1" destOrd="0" presId="urn:microsoft.com/office/officeart/2005/8/layout/chevron2"/>
    <dgm:cxn modelId="{5C11D96E-C73F-4D9C-A2E7-C97A0BD282B9}" type="presParOf" srcId="{39D29D7F-30C4-442F-A3ED-4D10E1E57C3E}" destId="{C3D58A22-8A58-410F-B31E-C60218B12129}" srcOrd="5" destOrd="0" presId="urn:microsoft.com/office/officeart/2005/8/layout/chevron2"/>
    <dgm:cxn modelId="{578E0247-6F71-4D3A-A744-04D3E13892E4}" type="presParOf" srcId="{39D29D7F-30C4-442F-A3ED-4D10E1E57C3E}" destId="{4A6C3CC4-8B5B-4ADB-9150-B36A4EC4D684}" srcOrd="6" destOrd="0" presId="urn:microsoft.com/office/officeart/2005/8/layout/chevron2"/>
    <dgm:cxn modelId="{BF0DAE5C-B7C1-4FA3-A7AA-AC37E2B87CFA}" type="presParOf" srcId="{4A6C3CC4-8B5B-4ADB-9150-B36A4EC4D684}" destId="{C12F3290-C770-4963-8BBA-5517ECEA962E}" srcOrd="0" destOrd="0" presId="urn:microsoft.com/office/officeart/2005/8/layout/chevron2"/>
    <dgm:cxn modelId="{7D4B3B6B-4565-48EC-8C7B-7D6B954089BB}" type="presParOf" srcId="{4A6C3CC4-8B5B-4ADB-9150-B36A4EC4D684}" destId="{3D5943E5-953D-488D-A7AC-EBF4996A48FF}" srcOrd="1" destOrd="0" presId="urn:microsoft.com/office/officeart/2005/8/layout/chevron2"/>
    <dgm:cxn modelId="{0037F30A-3D73-4E03-AB5B-9D71221E3C2B}" type="presParOf" srcId="{39D29D7F-30C4-442F-A3ED-4D10E1E57C3E}" destId="{345FADB5-0FD7-41C6-89CD-4E5CEAC2D407}" srcOrd="7" destOrd="0" presId="urn:microsoft.com/office/officeart/2005/8/layout/chevron2"/>
    <dgm:cxn modelId="{5B473458-9331-4E4D-B0CA-6AFE57BE5684}" type="presParOf" srcId="{39D29D7F-30C4-442F-A3ED-4D10E1E57C3E}" destId="{082F08DD-5194-4A0F-AFE5-84B3F55AD3AB}" srcOrd="8" destOrd="0" presId="urn:microsoft.com/office/officeart/2005/8/layout/chevron2"/>
    <dgm:cxn modelId="{FDF57D4D-4221-4DB2-BC97-25C6A922E178}" type="presParOf" srcId="{082F08DD-5194-4A0F-AFE5-84B3F55AD3AB}" destId="{8CB6AF0C-0118-4339-A356-BD84CF9C6FEA}" srcOrd="0" destOrd="0" presId="urn:microsoft.com/office/officeart/2005/8/layout/chevron2"/>
    <dgm:cxn modelId="{AD6C2473-705F-48A9-970F-43697C5CB0FA}" type="presParOf" srcId="{082F08DD-5194-4A0F-AFE5-84B3F55AD3AB}" destId="{1C30196A-4249-4D30-8045-83512AF6132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A4D72-220C-4A34-B8F4-CF0A51D194AB}">
      <dsp:nvSpPr>
        <dsp:cNvPr id="0" name=""/>
        <dsp:cNvSpPr/>
      </dsp:nvSpPr>
      <dsp:spPr>
        <a:xfrm rot="5400000">
          <a:off x="-108336" y="109595"/>
          <a:ext cx="722244" cy="50557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1</a:t>
          </a:r>
          <a:r>
            <a:rPr lang="en-US" sz="1000" kern="1200" baseline="30000" dirty="0">
              <a:latin typeface="+mj-lt"/>
            </a:rPr>
            <a:t>st</a:t>
          </a:r>
          <a:r>
            <a:rPr lang="en-US" sz="1000" kern="1200" dirty="0">
              <a:latin typeface="+mj-lt"/>
            </a:rPr>
            <a:t> stage</a:t>
          </a:r>
        </a:p>
      </dsp:txBody>
      <dsp:txXfrm rot="-5400000">
        <a:off x="1" y="254045"/>
        <a:ext cx="505571" cy="216673"/>
      </dsp:txXfrm>
    </dsp:sp>
    <dsp:sp modelId="{F38B5866-0023-4064-8AE7-C23B9BEEBE28}">
      <dsp:nvSpPr>
        <dsp:cNvPr id="0" name=""/>
        <dsp:cNvSpPr/>
      </dsp:nvSpPr>
      <dsp:spPr>
        <a:xfrm rot="5400000">
          <a:off x="4144633" y="-3637802"/>
          <a:ext cx="469458" cy="7747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Assessment by Assessing Officer (AO) / Transfer pricing officer (TPO)</a:t>
          </a:r>
        </a:p>
      </dsp:txBody>
      <dsp:txXfrm rot="-5400000">
        <a:off x="505572" y="24176"/>
        <a:ext cx="7724665" cy="423624"/>
      </dsp:txXfrm>
    </dsp:sp>
    <dsp:sp modelId="{FBA2AFF7-8051-4915-9869-80CBBB26D325}">
      <dsp:nvSpPr>
        <dsp:cNvPr id="0" name=""/>
        <dsp:cNvSpPr/>
      </dsp:nvSpPr>
      <dsp:spPr>
        <a:xfrm rot="5400000">
          <a:off x="-108336" y="707729"/>
          <a:ext cx="722244" cy="505571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2</a:t>
          </a:r>
          <a:r>
            <a:rPr lang="en-US" sz="1000" kern="1200" baseline="30000" dirty="0">
              <a:latin typeface="+mj-lt"/>
            </a:rPr>
            <a:t>nd</a:t>
          </a:r>
          <a:r>
            <a:rPr lang="en-US" sz="1000" kern="1200" dirty="0">
              <a:latin typeface="+mj-lt"/>
            </a:rPr>
            <a:t> stage</a:t>
          </a:r>
        </a:p>
      </dsp:txBody>
      <dsp:txXfrm rot="-5400000">
        <a:off x="1" y="852179"/>
        <a:ext cx="505571" cy="216673"/>
      </dsp:txXfrm>
    </dsp:sp>
    <dsp:sp modelId="{3FB2B4B6-02D2-4B9E-940B-B05098570350}">
      <dsp:nvSpPr>
        <dsp:cNvPr id="0" name=""/>
        <dsp:cNvSpPr/>
      </dsp:nvSpPr>
      <dsp:spPr>
        <a:xfrm rot="5400000">
          <a:off x="4144633" y="-3039669"/>
          <a:ext cx="469458" cy="7747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677650"/>
              <a:satOff val="25000"/>
              <a:lumOff val="-36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Commissioner of Income-tax (CIT) – </a:t>
          </a:r>
          <a:r>
            <a:rPr lang="en-US" sz="1300" i="1" kern="1200" dirty="0">
              <a:latin typeface="+mj-lt"/>
            </a:rPr>
            <a:t>single person authority, no timeline for adjudication</a:t>
          </a:r>
          <a:r>
            <a:rPr lang="en-US" sz="1300" kern="1200" dirty="0">
              <a:latin typeface="+mj-lt"/>
            </a:rPr>
            <a:t>; </a:t>
          </a:r>
          <a:r>
            <a:rPr lang="en-US" sz="1300" b="1" i="1" kern="1200" dirty="0">
              <a:solidFill>
                <a:srgbClr val="FF0000"/>
              </a:solidFill>
              <a:latin typeface="+mj-lt"/>
            </a:rPr>
            <a:t>or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Dispute Resolution Panel (DRP) – </a:t>
          </a:r>
          <a:r>
            <a:rPr lang="en-US" sz="1300" i="1" kern="1200" dirty="0">
              <a:latin typeface="+mj-lt"/>
            </a:rPr>
            <a:t>3 member body, with 9 month timeline to adjudicate - faster access to ITAT</a:t>
          </a:r>
        </a:p>
      </dsp:txBody>
      <dsp:txXfrm rot="-5400000">
        <a:off x="505572" y="622309"/>
        <a:ext cx="7724665" cy="423624"/>
      </dsp:txXfrm>
    </dsp:sp>
    <dsp:sp modelId="{F26A5F9D-CE9C-424E-B6C5-BF547BFDA379}">
      <dsp:nvSpPr>
        <dsp:cNvPr id="0" name=""/>
        <dsp:cNvSpPr/>
      </dsp:nvSpPr>
      <dsp:spPr>
        <a:xfrm rot="5400000">
          <a:off x="-108336" y="1305862"/>
          <a:ext cx="722244" cy="505571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3</a:t>
          </a:r>
          <a:r>
            <a:rPr lang="en-US" sz="1000" kern="1200" baseline="30000" dirty="0">
              <a:latin typeface="+mj-lt"/>
            </a:rPr>
            <a:t>rd</a:t>
          </a:r>
          <a:r>
            <a:rPr lang="en-US" sz="1000" kern="1200" dirty="0">
              <a:latin typeface="+mj-lt"/>
            </a:rPr>
            <a:t> stage</a:t>
          </a:r>
        </a:p>
      </dsp:txBody>
      <dsp:txXfrm rot="-5400000">
        <a:off x="1" y="1450312"/>
        <a:ext cx="505571" cy="216673"/>
      </dsp:txXfrm>
    </dsp:sp>
    <dsp:sp modelId="{476C7015-4922-4B37-9929-0E90D140FB15}">
      <dsp:nvSpPr>
        <dsp:cNvPr id="0" name=""/>
        <dsp:cNvSpPr/>
      </dsp:nvSpPr>
      <dsp:spPr>
        <a:xfrm rot="5400000">
          <a:off x="4144633" y="-2441536"/>
          <a:ext cx="469458" cy="7747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1355300"/>
              <a:satOff val="50000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Income-tax Appellate Tribunal (ITAT) </a:t>
          </a:r>
          <a:r>
            <a:rPr lang="en-US" sz="1300" i="1" kern="1200" dirty="0">
              <a:latin typeface="+mj-lt"/>
            </a:rPr>
            <a:t>- final fact finding authority</a:t>
          </a:r>
        </a:p>
      </dsp:txBody>
      <dsp:txXfrm rot="-5400000">
        <a:off x="505572" y="1220442"/>
        <a:ext cx="7724665" cy="423624"/>
      </dsp:txXfrm>
    </dsp:sp>
    <dsp:sp modelId="{C12F3290-C770-4963-8BBA-5517ECEA962E}">
      <dsp:nvSpPr>
        <dsp:cNvPr id="0" name=""/>
        <dsp:cNvSpPr/>
      </dsp:nvSpPr>
      <dsp:spPr>
        <a:xfrm rot="5400000">
          <a:off x="-108336" y="1903995"/>
          <a:ext cx="722244" cy="505571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4</a:t>
          </a:r>
          <a:r>
            <a:rPr lang="en-US" sz="1000" kern="1200" baseline="30000" dirty="0">
              <a:latin typeface="+mj-lt"/>
            </a:rPr>
            <a:t>th</a:t>
          </a:r>
          <a:r>
            <a:rPr lang="en-US" sz="1000" kern="1200" dirty="0">
              <a:latin typeface="+mj-lt"/>
            </a:rPr>
            <a:t> stage</a:t>
          </a:r>
        </a:p>
      </dsp:txBody>
      <dsp:txXfrm rot="-5400000">
        <a:off x="1" y="2048445"/>
        <a:ext cx="505571" cy="216673"/>
      </dsp:txXfrm>
    </dsp:sp>
    <dsp:sp modelId="{3D5943E5-953D-488D-A7AC-EBF4996A48FF}">
      <dsp:nvSpPr>
        <dsp:cNvPr id="0" name=""/>
        <dsp:cNvSpPr/>
      </dsp:nvSpPr>
      <dsp:spPr>
        <a:xfrm rot="5400000">
          <a:off x="4144633" y="-1843402"/>
          <a:ext cx="469458" cy="7747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032949"/>
              <a:satOff val="75000"/>
              <a:lumOff val="-1102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High Court (HC) </a:t>
          </a:r>
          <a:r>
            <a:rPr lang="en-US" sz="1300" i="1" kern="1200" dirty="0">
              <a:latin typeface="+mj-lt"/>
            </a:rPr>
            <a:t>- only substantial question of law</a:t>
          </a:r>
        </a:p>
      </dsp:txBody>
      <dsp:txXfrm rot="-5400000">
        <a:off x="505572" y="1818576"/>
        <a:ext cx="7724665" cy="423624"/>
      </dsp:txXfrm>
    </dsp:sp>
    <dsp:sp modelId="{8CB6AF0C-0118-4339-A356-BD84CF9C6FEA}">
      <dsp:nvSpPr>
        <dsp:cNvPr id="0" name=""/>
        <dsp:cNvSpPr/>
      </dsp:nvSpPr>
      <dsp:spPr>
        <a:xfrm rot="5400000">
          <a:off x="-108336" y="2502128"/>
          <a:ext cx="722244" cy="505571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5</a:t>
          </a:r>
          <a:r>
            <a:rPr lang="en-US" sz="1000" kern="1200" baseline="30000" dirty="0">
              <a:latin typeface="+mj-lt"/>
            </a:rPr>
            <a:t>th</a:t>
          </a:r>
          <a:r>
            <a:rPr lang="en-US" sz="1000" kern="1200" dirty="0">
              <a:latin typeface="+mj-lt"/>
            </a:rPr>
            <a:t> stage</a:t>
          </a:r>
        </a:p>
      </dsp:txBody>
      <dsp:txXfrm rot="-5400000">
        <a:off x="1" y="2646578"/>
        <a:ext cx="505571" cy="216673"/>
      </dsp:txXfrm>
    </dsp:sp>
    <dsp:sp modelId="{1C30196A-4249-4D30-8045-83512AF6132E}">
      <dsp:nvSpPr>
        <dsp:cNvPr id="0" name=""/>
        <dsp:cNvSpPr/>
      </dsp:nvSpPr>
      <dsp:spPr>
        <a:xfrm rot="5400000">
          <a:off x="4144633" y="-1245269"/>
          <a:ext cx="469458" cy="77475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>
              <a:latin typeface="+mj-lt"/>
            </a:rPr>
            <a:t>Supreme Court (SC) - </a:t>
          </a:r>
          <a:r>
            <a:rPr lang="en-US" sz="1300" i="1" kern="1200" dirty="0">
              <a:latin typeface="+mj-lt"/>
            </a:rPr>
            <a:t>final authority and binding i.e. law of land</a:t>
          </a:r>
        </a:p>
      </dsp:txBody>
      <dsp:txXfrm rot="-5400000">
        <a:off x="505572" y="2416709"/>
        <a:ext cx="7724665" cy="423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00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0660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380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6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7701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6154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2744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8184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6507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614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679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5CD40-0FD8-4851-BD21-CF8319A52ED9}" type="datetimeFigureOut">
              <a:rPr lang="en-ID" smtClean="0"/>
              <a:t>17/11/2022</a:t>
            </a:fld>
            <a:endParaRPr lang="en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6EEBA-F58C-4050-A90F-6FF6D2EE433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5731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abbas.jaorawala@khaitanlegal.co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71BEA26-0718-4C1F-89F1-3CACF56D77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5D1F5AE-817F-4056-82D0-C34BC354C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/>
          <a:lstStyle/>
          <a:p>
            <a:r>
              <a:rPr lang="en-US" sz="3600" dirty="0"/>
              <a:t>DISPUTE RESOLUTION – TRANSFER PRICING</a:t>
            </a:r>
          </a:p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470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8DB26C-5174-9B94-9199-FC42765E3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45E88C2-0169-0995-1712-F9118274F34E}"/>
              </a:ext>
            </a:extLst>
          </p:cNvPr>
          <p:cNvSpPr txBox="1">
            <a:spLocks/>
          </p:cNvSpPr>
          <p:nvPr/>
        </p:nvSpPr>
        <p:spPr>
          <a:xfrm>
            <a:off x="675085" y="5412179"/>
            <a:ext cx="7793831" cy="28396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Bali, Indonesia, 2022</a:t>
            </a:r>
            <a:endParaRPr lang="en-ID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F986B3F-391A-85AA-A212-5922E0D382F1}"/>
              </a:ext>
            </a:extLst>
          </p:cNvPr>
          <p:cNvSpPr txBox="1">
            <a:spLocks/>
          </p:cNvSpPr>
          <p:nvPr/>
        </p:nvSpPr>
        <p:spPr>
          <a:xfrm>
            <a:off x="675084" y="2643925"/>
            <a:ext cx="7793831" cy="785075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0E1B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Dispute resolution mechanisms</a:t>
            </a:r>
            <a:endParaRPr lang="en-ID" sz="1650" dirty="0">
              <a:solidFill>
                <a:srgbClr val="2C3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463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B1131E7-D6F0-75D9-69EF-DA92430B9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4021" y="1563223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Dispute Resolution Mechanisms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757492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44868" y="2067388"/>
          <a:ext cx="8593477" cy="351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2226">
                  <a:extLst>
                    <a:ext uri="{9D8B030D-6E8A-4147-A177-3AD203B41FA5}">
                      <a16:colId xmlns:a16="http://schemas.microsoft.com/office/drawing/2014/main" val="3922116497"/>
                    </a:ext>
                  </a:extLst>
                </a:gridCol>
                <a:gridCol w="2959049">
                  <a:extLst>
                    <a:ext uri="{9D8B030D-6E8A-4147-A177-3AD203B41FA5}">
                      <a16:colId xmlns:a16="http://schemas.microsoft.com/office/drawing/2014/main" val="2766813361"/>
                    </a:ext>
                  </a:extLst>
                </a:gridCol>
                <a:gridCol w="2488915">
                  <a:extLst>
                    <a:ext uri="{9D8B030D-6E8A-4147-A177-3AD203B41FA5}">
                      <a16:colId xmlns:a16="http://schemas.microsoft.com/office/drawing/2014/main" val="135316086"/>
                    </a:ext>
                  </a:extLst>
                </a:gridCol>
                <a:gridCol w="1903287">
                  <a:extLst>
                    <a:ext uri="{9D8B030D-6E8A-4147-A177-3AD203B41FA5}">
                      <a16:colId xmlns:a16="http://schemas.microsoft.com/office/drawing/2014/main" val="3583177013"/>
                    </a:ext>
                  </a:extLst>
                </a:gridCol>
              </a:tblGrid>
              <a:tr h="343811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Particulars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Advance</a:t>
                      </a:r>
                      <a:r>
                        <a:rPr lang="en-IN" sz="1100" baseline="0" dirty="0">
                          <a:latin typeface="+mj-lt"/>
                        </a:rPr>
                        <a:t> Pricing Agreements (APAs)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Mutual Agreement Procedure (MAP)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Safe Harbour Regime (SHR)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94880664"/>
                  </a:ext>
                </a:extLst>
              </a:tr>
              <a:tr h="299804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Nature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Unilateral, Bilateral or</a:t>
                      </a:r>
                      <a:r>
                        <a:rPr lang="en-IN" sz="1100" baseline="0" dirty="0">
                          <a:latin typeface="+mj-lt"/>
                        </a:rPr>
                        <a:t> Multilateral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Bilateral and Multilateral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Unilateral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6768857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Period of</a:t>
                      </a:r>
                      <a:r>
                        <a:rPr lang="en-IN" sz="1100" baseline="0" dirty="0">
                          <a:latin typeface="+mj-lt"/>
                        </a:rPr>
                        <a:t> applicability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5 years forward, 4 years back i.e. 9 years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Each year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Each year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17816457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Taxpayer involvement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Direct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Indirect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Direct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53909998"/>
                  </a:ext>
                </a:extLst>
              </a:tr>
              <a:tr h="343811">
                <a:tc>
                  <a:txBody>
                    <a:bodyPr/>
                    <a:lstStyle/>
                    <a:p>
                      <a:r>
                        <a:rPr lang="en-IN" sz="1100" baseline="0" dirty="0">
                          <a:latin typeface="+mj-lt"/>
                        </a:rPr>
                        <a:t>Ease of obtaining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L</a:t>
                      </a:r>
                      <a:r>
                        <a:rPr lang="en-IN" sz="1100" baseline="0" dirty="0">
                          <a:latin typeface="+mj-lt"/>
                        </a:rPr>
                        <a:t>ess complex than MAP, more complex than SHR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Complex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Relatively less complex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2061479"/>
                  </a:ext>
                </a:extLst>
              </a:tr>
              <a:tr h="299804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Rate of margin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Competitive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Depends on case to case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High margins</a:t>
                      </a:r>
                      <a:r>
                        <a:rPr lang="en-IN" sz="1100" baseline="0" dirty="0">
                          <a:latin typeface="+mj-lt"/>
                        </a:rPr>
                        <a:t> expected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16810536"/>
                  </a:ext>
                </a:extLst>
              </a:tr>
              <a:tr h="58293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Preference of taxpayers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baseline="0" dirty="0">
                          <a:latin typeface="+mj-lt"/>
                        </a:rPr>
                        <a:t>Large and Medium MNCs prefer APA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Typically,</a:t>
                      </a:r>
                      <a:r>
                        <a:rPr lang="en-IN" sz="1100" baseline="0" dirty="0">
                          <a:latin typeface="+mj-lt"/>
                        </a:rPr>
                        <a:t> major corporations facing transfer pricing pressure in both jurisdictions would prefer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Medium</a:t>
                      </a:r>
                      <a:r>
                        <a:rPr lang="en-IN" sz="1100" baseline="0" dirty="0">
                          <a:latin typeface="+mj-lt"/>
                        </a:rPr>
                        <a:t> and Small MNCs prefer SHR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1659992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Certainty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Fairly certain unless APA is</a:t>
                      </a:r>
                      <a:r>
                        <a:rPr lang="en-IN" sz="1100" baseline="0" dirty="0">
                          <a:latin typeface="+mj-lt"/>
                        </a:rPr>
                        <a:t> revoked due to misrepresentation or acting in bad faith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Fairly certain subject to both authorities</a:t>
                      </a:r>
                      <a:r>
                        <a:rPr lang="en-IN" sz="1100" baseline="0" dirty="0">
                          <a:latin typeface="+mj-lt"/>
                        </a:rPr>
                        <a:t> reaching acceptable conclusion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Fairly certain</a:t>
                      </a:r>
                      <a:r>
                        <a:rPr lang="en-IN" sz="1100" baseline="0" dirty="0">
                          <a:latin typeface="+mj-lt"/>
                        </a:rPr>
                        <a:t> unless misrepresentation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8592264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Time period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~ 30 </a:t>
                      </a:r>
                      <a:r>
                        <a:rPr lang="en-IN" sz="1100" baseline="0" dirty="0">
                          <a:latin typeface="+mj-lt"/>
                        </a:rPr>
                        <a:t>months for unilateral and ~40 months for bilateral APAs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2-3</a:t>
                      </a:r>
                      <a:r>
                        <a:rPr lang="en-IN" sz="1100" baseline="0" dirty="0">
                          <a:latin typeface="+mj-lt"/>
                        </a:rPr>
                        <a:t> years</a:t>
                      </a:r>
                      <a:endParaRPr lang="en-IN" sz="11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IN" sz="1100" dirty="0">
                          <a:latin typeface="+mj-lt"/>
                        </a:rPr>
                        <a:t>Immediate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68386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506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ADB454D-C554-FA89-8AE3-9C49682B7F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6319" y="1250141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 Pricing Agreement (APA)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6319" y="1972390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500" dirty="0">
                <a:latin typeface="+mj-lt"/>
              </a:rPr>
              <a:t>Agreement for 5 years forward and 4 years roll-back i.e. 9 years of certainty</a:t>
            </a:r>
          </a:p>
          <a:p>
            <a:pPr>
              <a:lnSpc>
                <a:spcPct val="100000"/>
              </a:lnSpc>
            </a:pPr>
            <a:endParaRPr lang="en-US" sz="150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500" dirty="0">
                <a:latin typeface="+mj-lt"/>
              </a:rPr>
              <a:t>Total 421 APAs signed till 31 March 2022</a:t>
            </a:r>
          </a:p>
          <a:p>
            <a:pPr>
              <a:lnSpc>
                <a:spcPct val="100000"/>
              </a:lnSpc>
            </a:pPr>
            <a:endParaRPr lang="en-US" sz="150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500" dirty="0">
                <a:latin typeface="+mj-lt"/>
              </a:rPr>
              <a:t>62 APAs signed in Financial Year (FY) 2021-22 - 49 unilateral and 13 bilateral</a:t>
            </a:r>
          </a:p>
          <a:p>
            <a:pPr lvl="1">
              <a:lnSpc>
                <a:spcPct val="100000"/>
              </a:lnSpc>
            </a:pPr>
            <a:r>
              <a:rPr lang="en-US" sz="1500" dirty="0">
                <a:latin typeface="+mj-lt"/>
              </a:rPr>
              <a:t>31 APAs signed in FY 2020-21 and 57 in FY 2019-20</a:t>
            </a:r>
          </a:p>
          <a:p>
            <a:pPr lvl="1">
              <a:lnSpc>
                <a:spcPct val="100000"/>
              </a:lnSpc>
            </a:pPr>
            <a:r>
              <a:rPr lang="en-US" sz="1500" dirty="0">
                <a:latin typeface="+mj-lt"/>
              </a:rPr>
              <a:t>Around 700 APAs pending!</a:t>
            </a:r>
          </a:p>
          <a:p>
            <a:pPr>
              <a:lnSpc>
                <a:spcPct val="100000"/>
              </a:lnSpc>
            </a:pPr>
            <a:endParaRPr lang="en-US" sz="150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500" dirty="0">
                <a:latin typeface="+mj-lt"/>
              </a:rPr>
              <a:t>APA team is focused and keen to resolve disputes with positive approach</a:t>
            </a:r>
          </a:p>
          <a:p>
            <a:pPr lvl="1">
              <a:lnSpc>
                <a:spcPct val="100000"/>
              </a:lnSpc>
            </a:pPr>
            <a:r>
              <a:rPr lang="en-US" sz="1500" dirty="0">
                <a:latin typeface="+mj-lt"/>
              </a:rPr>
              <a:t>Functional profile, documentation, site visits, benchmarking</a:t>
            </a:r>
          </a:p>
          <a:p>
            <a:pPr>
              <a:lnSpc>
                <a:spcPct val="100000"/>
              </a:lnSpc>
            </a:pP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7447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84B93D-5FCB-42A3-C13E-0BF40A9FF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6319" y="1062651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Mutual Agreement Procedure (MAP)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6319" y="1972390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MAP limited to issues under tax treaties and not domestic tax law ~ typically for:</a:t>
            </a:r>
          </a:p>
          <a:p>
            <a:pPr lvl="1">
              <a:lnSpc>
                <a:spcPct val="100000"/>
              </a:lnSpc>
            </a:pPr>
            <a:r>
              <a:rPr lang="en-US" sz="1125" dirty="0">
                <a:latin typeface="+mj-lt"/>
              </a:rPr>
              <a:t>Transfer Pricing adjustments;</a:t>
            </a:r>
          </a:p>
          <a:p>
            <a:pPr lvl="1">
              <a:lnSpc>
                <a:spcPct val="100000"/>
              </a:lnSpc>
            </a:pPr>
            <a:r>
              <a:rPr lang="en-US" sz="1125" dirty="0">
                <a:latin typeface="+mj-lt"/>
              </a:rPr>
              <a:t>Determination of existence of a Permanent Establishment;</a:t>
            </a:r>
          </a:p>
          <a:p>
            <a:pPr lvl="1">
              <a:lnSpc>
                <a:spcPct val="100000"/>
              </a:lnSpc>
            </a:pPr>
            <a:r>
              <a:rPr lang="en-US" sz="1125" dirty="0">
                <a:latin typeface="+mj-lt"/>
              </a:rPr>
              <a:t>Attribution of profits to Permanent Establishments, whether admitted or not by the taxpayer;</a:t>
            </a:r>
          </a:p>
          <a:p>
            <a:pPr lvl="1">
              <a:lnSpc>
                <a:spcPct val="100000"/>
              </a:lnSpc>
            </a:pPr>
            <a:r>
              <a:rPr lang="en-US" sz="1125" dirty="0" err="1">
                <a:latin typeface="+mj-lt"/>
              </a:rPr>
              <a:t>Characterisation</a:t>
            </a:r>
            <a:r>
              <a:rPr lang="en-US" sz="1125" dirty="0">
                <a:latin typeface="+mj-lt"/>
              </a:rPr>
              <a:t> / re-</a:t>
            </a:r>
            <a:r>
              <a:rPr lang="en-US" sz="1125" dirty="0" err="1">
                <a:latin typeface="+mj-lt"/>
              </a:rPr>
              <a:t>characterisation</a:t>
            </a:r>
            <a:r>
              <a:rPr lang="en-US" sz="1125" dirty="0">
                <a:latin typeface="+mj-lt"/>
              </a:rPr>
              <a:t> of item of expense/receipt as a taxable item (like Royalty or Fee for Technical Services (FTS) or Interest)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Typical period under tax treaties is 3 years ~ India’s endeavor is to complete MAP in 2 years (i.e. 24 months)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Multilateral MAP proceedings are administered through parallel bilateral MAP proceedings subject to all jurisdictions having tax treaties with each other and the issue has a bearing on all parties 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MAP is permitted but not effected in case of APAs, SHR, ITAT orders, unless action of tax authorities is contrary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MAP not permitted where binding advance ruling is obtained or requested</a:t>
            </a:r>
          </a:p>
        </p:txBody>
      </p:sp>
    </p:spTree>
    <p:extLst>
      <p:ext uri="{BB962C8B-B14F-4D97-AF65-F5344CB8AC3E}">
        <p14:creationId xmlns:p14="http://schemas.microsoft.com/office/powerpoint/2010/main" val="1961191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11D97DF-3D6B-5EB5-5F47-45BB27554A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6319" y="930539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Safe </a:t>
            </a:r>
            <a:r>
              <a:rPr lang="en-US" dirty="0" err="1"/>
              <a:t>Harbour</a:t>
            </a:r>
            <a:r>
              <a:rPr lang="en-US" dirty="0"/>
              <a:t> Regime (SHR)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6319" y="1797248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Available as of now till FY 2021-22 – but historically gets extended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Some key safe harbor margins (subject to transaction values):</a:t>
            </a:r>
          </a:p>
          <a:p>
            <a:pPr lvl="1">
              <a:lnSpc>
                <a:spcPct val="100000"/>
              </a:lnSpc>
            </a:pPr>
            <a:r>
              <a:rPr lang="en-US" sz="1350" u="sng" dirty="0">
                <a:latin typeface="+mj-lt"/>
              </a:rPr>
              <a:t>Development of computer software and Information Technology enabled services (ITES):</a:t>
            </a:r>
            <a:r>
              <a:rPr lang="en-US" sz="1350" dirty="0">
                <a:latin typeface="+mj-lt"/>
              </a:rPr>
              <a:t> 17% / 18% operating profit</a:t>
            </a:r>
          </a:p>
          <a:p>
            <a:pPr lvl="1">
              <a:lnSpc>
                <a:spcPct val="100000"/>
              </a:lnSpc>
            </a:pPr>
            <a:r>
              <a:rPr lang="en-US" sz="1350" u="sng" dirty="0">
                <a:latin typeface="+mj-lt"/>
              </a:rPr>
              <a:t>Knowledge process outsourcing services:</a:t>
            </a:r>
            <a:r>
              <a:rPr lang="en-US" sz="1350" dirty="0">
                <a:latin typeface="+mj-lt"/>
              </a:rPr>
              <a:t> 18% / 21% / 24% operating profit</a:t>
            </a:r>
          </a:p>
          <a:p>
            <a:pPr lvl="1">
              <a:lnSpc>
                <a:spcPct val="100000"/>
              </a:lnSpc>
            </a:pPr>
            <a:r>
              <a:rPr lang="en-US" sz="1350" u="sng" dirty="0">
                <a:latin typeface="+mj-lt"/>
              </a:rPr>
              <a:t>Intra-group loans:</a:t>
            </a:r>
            <a:r>
              <a:rPr lang="en-US" sz="1350" dirty="0">
                <a:latin typeface="+mj-lt"/>
              </a:rPr>
              <a:t> State Bank of India lending rate (for INR) and LIBOR (for foreign currency) + basis points as per credit rating</a:t>
            </a:r>
          </a:p>
          <a:p>
            <a:pPr lvl="1">
              <a:lnSpc>
                <a:spcPct val="100000"/>
              </a:lnSpc>
            </a:pPr>
            <a:r>
              <a:rPr lang="en-US" sz="1350" u="sng" dirty="0">
                <a:latin typeface="+mj-lt"/>
              </a:rPr>
              <a:t>Corporate guarantee commission</a:t>
            </a:r>
            <a:r>
              <a:rPr lang="en-US" sz="1350" dirty="0">
                <a:latin typeface="+mj-lt"/>
              </a:rPr>
              <a:t>: 1% of amount guaranteed</a:t>
            </a:r>
          </a:p>
          <a:p>
            <a:pPr lvl="1">
              <a:lnSpc>
                <a:spcPct val="100000"/>
              </a:lnSpc>
            </a:pPr>
            <a:r>
              <a:rPr lang="en-US" sz="1350" u="sng" dirty="0">
                <a:latin typeface="+mj-lt"/>
              </a:rPr>
              <a:t>Contract R&amp;D for software or </a:t>
            </a:r>
            <a:r>
              <a:rPr lang="en-IN" sz="1350" u="sng" dirty="0">
                <a:latin typeface="+mj-lt"/>
              </a:rPr>
              <a:t>pharmaceutical drugs</a:t>
            </a:r>
            <a:r>
              <a:rPr lang="en-IN" sz="1350" dirty="0">
                <a:latin typeface="+mj-lt"/>
              </a:rPr>
              <a:t>: 24% operating profit margin</a:t>
            </a:r>
          </a:p>
          <a:p>
            <a:pPr lvl="1">
              <a:lnSpc>
                <a:spcPct val="100000"/>
              </a:lnSpc>
            </a:pPr>
            <a:r>
              <a:rPr lang="en-IN" sz="1350" u="sng" dirty="0">
                <a:latin typeface="+mj-lt"/>
              </a:rPr>
              <a:t>Low value-add intra-group services:</a:t>
            </a:r>
            <a:r>
              <a:rPr lang="en-IN" sz="1350" dirty="0">
                <a:latin typeface="+mj-lt"/>
              </a:rPr>
              <a:t> Allocable costs plus 5% mark-up</a:t>
            </a: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Not been updated in light of Covid-19</a:t>
            </a:r>
          </a:p>
        </p:txBody>
      </p:sp>
    </p:spTree>
    <p:extLst>
      <p:ext uri="{BB962C8B-B14F-4D97-AF65-F5344CB8AC3E}">
        <p14:creationId xmlns:p14="http://schemas.microsoft.com/office/powerpoint/2010/main" val="2160509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13AF837-312D-3409-DD04-11F4C022A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45E88C2-0169-0995-1712-F9118274F34E}"/>
              </a:ext>
            </a:extLst>
          </p:cNvPr>
          <p:cNvSpPr txBox="1">
            <a:spLocks/>
          </p:cNvSpPr>
          <p:nvPr/>
        </p:nvSpPr>
        <p:spPr>
          <a:xfrm>
            <a:off x="675085" y="5412179"/>
            <a:ext cx="7793831" cy="28396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Bali, Indonesia, 2022</a:t>
            </a:r>
            <a:endParaRPr lang="en-ID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F986B3F-391A-85AA-A212-5922E0D382F1}"/>
              </a:ext>
            </a:extLst>
          </p:cNvPr>
          <p:cNvSpPr txBox="1">
            <a:spLocks/>
          </p:cNvSpPr>
          <p:nvPr/>
        </p:nvSpPr>
        <p:spPr>
          <a:xfrm>
            <a:off x="675085" y="2913445"/>
            <a:ext cx="7793831" cy="785075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0E1B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Landmark SC ruling on taxation of cross-border software payments as ‘royalty’</a:t>
            </a:r>
            <a:endParaRPr lang="en-ID" sz="1650" dirty="0">
              <a:solidFill>
                <a:srgbClr val="2C3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01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1E68F85-E9DD-316F-8D4D-9928ADEB7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96319" y="1073943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Supreme Court (SC) judgment on taxing Software Payments as Royalty (1/2)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731641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2" y="2421463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SC provided its judgment on applicability of withholding tax on following payments of Computer Software (CS):</a:t>
            </a:r>
          </a:p>
          <a:p>
            <a:pPr lvl="1">
              <a:lnSpc>
                <a:spcPct val="100000"/>
              </a:lnSpc>
            </a:pPr>
            <a:r>
              <a:rPr lang="en-US" sz="1350">
                <a:latin typeface="+mj-lt"/>
              </a:rPr>
              <a:t>Direct purchase of CS by an Indian resident end-user.</a:t>
            </a:r>
          </a:p>
          <a:p>
            <a:pPr lvl="1"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US" sz="1350">
                <a:latin typeface="+mj-lt"/>
              </a:rPr>
              <a:t>Purchase of CS by Indian resident for distributing/reselling in India including purchase from NR distributor/reseller.</a:t>
            </a:r>
          </a:p>
          <a:p>
            <a:pPr lvl="1"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US" sz="1350">
                <a:latin typeface="+mj-lt"/>
              </a:rPr>
              <a:t>Purchase of CS embedded in hardware sold as integrated unit by an Indian resident distributor/reseller/end-user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Ownership of copyright in a work is different from ownership of physical material containing copyrighted </a:t>
            </a:r>
          </a:p>
          <a:p>
            <a:pPr lvl="1">
              <a:lnSpc>
                <a:spcPct val="100000"/>
              </a:lnSpc>
            </a:pPr>
            <a:r>
              <a:rPr lang="en-US" sz="1350">
                <a:latin typeface="+mj-lt"/>
              </a:rPr>
              <a:t>Purchaser of book does not become owner of copyright of contents therein i.e. sale of goods v. transfer of copyright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Core of transaction is to authorize end-user to access and use “licensed” CS product ~ CS being customized to specifications or otherwise is irrelevant</a:t>
            </a:r>
            <a:endParaRPr lang="en-IN" sz="13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6106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3C4B1F4-A455-3A1E-C42B-4011472E8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91776" y="1157622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Supreme Court (SC) judgment on taxing Software Payments as Royalty (2/2)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2" y="2436874"/>
            <a:ext cx="8991583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Non-exclusive, non-transferable license, merely enabling use of copyrighted product are restrictive conditions ancillary to use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The right to reproduce and right to use CS are distinct and separate rights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Beneficial definition of ‘royalty’ under Indian tax treaty will apply over that under the Act, if more beneficial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The concerned payments for purchase of CS from non-resident sellers / distributers are not “royalty” under Indian tax treaties</a:t>
            </a:r>
          </a:p>
          <a:p>
            <a:pPr>
              <a:lnSpc>
                <a:spcPct val="100000"/>
              </a:lnSpc>
            </a:pPr>
            <a:endParaRPr lang="en-US" sz="13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>
                <a:latin typeface="+mj-lt"/>
              </a:rPr>
              <a:t>In absence of taxable presence / PE of non-resident sellers / distributers in India, withholding tax would not apply</a:t>
            </a:r>
            <a:endParaRPr lang="en-US" sz="13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0209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D464ABE-0A91-00C8-1B14-8A08F130C3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2188397" y="2332675"/>
            <a:ext cx="4876773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IN" altLang="en-US" sz="2100" dirty="0"/>
              <a:t>Presented by:</a:t>
            </a:r>
          </a:p>
          <a:p>
            <a:pPr eaLnBrk="1" hangingPunct="1"/>
            <a:endParaRPr lang="en-IN" altLang="en-US" sz="2100" dirty="0"/>
          </a:p>
          <a:p>
            <a:pPr eaLnBrk="1" hangingPunct="1"/>
            <a:r>
              <a:rPr lang="en-IN" altLang="en-US" sz="2100" dirty="0"/>
              <a:t>Abbas Jaorawala</a:t>
            </a:r>
          </a:p>
          <a:p>
            <a:pPr eaLnBrk="1" hangingPunct="1"/>
            <a:r>
              <a:rPr lang="en-IN" altLang="en-US" sz="2100" dirty="0"/>
              <a:t>Senior Director and Head-Direct Tax</a:t>
            </a:r>
          </a:p>
          <a:p>
            <a:pPr eaLnBrk="1" hangingPunct="1"/>
            <a:r>
              <a:rPr lang="en-IN" altLang="en-US" sz="2100" dirty="0"/>
              <a:t>Khaitan Legal Associates, India</a:t>
            </a:r>
          </a:p>
          <a:p>
            <a:pPr eaLnBrk="1" hangingPunct="1"/>
            <a:endParaRPr lang="en-IN" altLang="en-US" sz="2100" dirty="0"/>
          </a:p>
          <a:p>
            <a:pPr eaLnBrk="1" hangingPunct="1"/>
            <a:r>
              <a:rPr lang="en-IN" altLang="en-US" sz="2100" dirty="0"/>
              <a:t>+91-22-6140 0000</a:t>
            </a:r>
          </a:p>
          <a:p>
            <a:pPr eaLnBrk="1" hangingPunct="1"/>
            <a:endParaRPr lang="en-IN" altLang="en-US" sz="2100" dirty="0"/>
          </a:p>
          <a:p>
            <a:pPr eaLnBrk="1" hangingPunct="1"/>
            <a:r>
              <a:rPr lang="en-IN" altLang="en-US" sz="2100" dirty="0">
                <a:hlinkClick r:id="rId3"/>
              </a:rPr>
              <a:t>abbas.jaorawala@khaitanlegal.com</a:t>
            </a:r>
            <a:r>
              <a:rPr lang="en-IN" altLang="en-US" sz="2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42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852711A-EBFF-0003-E0C6-72113D7BC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4021" y="1624867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Overview of Indian transfer pricing regulations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364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2" y="2406052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Transactions with Associated Enterprises (AEs) covered</a:t>
            </a:r>
          </a:p>
          <a:p>
            <a:pPr lvl="1">
              <a:lnSpc>
                <a:spcPct val="100000"/>
              </a:lnSpc>
            </a:pPr>
            <a:r>
              <a:rPr lang="en-US" sz="1650">
                <a:latin typeface="+mj-lt"/>
              </a:rPr>
              <a:t>All international transactions (including deemed international transactions)</a:t>
            </a:r>
          </a:p>
          <a:p>
            <a:pPr lvl="1">
              <a:lnSpc>
                <a:spcPct val="100000"/>
              </a:lnSpc>
            </a:pPr>
            <a:r>
              <a:rPr lang="en-US" sz="1650">
                <a:latin typeface="+mj-lt"/>
              </a:rPr>
              <a:t>Specified domestic transactions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Mandatory to file accountant’s report on transactions being at arm’s length</a:t>
            </a:r>
          </a:p>
          <a:p>
            <a:pPr lvl="1">
              <a:lnSpc>
                <a:spcPct val="100000"/>
              </a:lnSpc>
            </a:pPr>
            <a:r>
              <a:rPr lang="en-US" sz="1650">
                <a:latin typeface="+mj-lt"/>
              </a:rPr>
              <a:t>Basis for tax authorities to examine compliance with transfer pricing regulations 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For accepted transfer pricing adjustments, secondary adjustment mandatory for “excess money”</a:t>
            </a:r>
          </a:p>
          <a:p>
            <a:pPr lvl="1">
              <a:lnSpc>
                <a:spcPct val="100000"/>
              </a:lnSpc>
            </a:pPr>
            <a:r>
              <a:rPr lang="en-US" sz="1650">
                <a:latin typeface="+mj-lt"/>
              </a:rPr>
              <a:t>Or additional tax payable of 20.97%</a:t>
            </a: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541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B1992E8-0CB1-0F86-D289-44702655C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4021" y="1601752"/>
            <a:ext cx="7977893" cy="539564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Litigation matrix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043383-9F2E-AF9F-B0DB-5F016C013B9D}"/>
              </a:ext>
            </a:extLst>
          </p:cNvPr>
          <p:cNvSpPr txBox="1"/>
          <p:nvPr/>
        </p:nvSpPr>
        <p:spPr>
          <a:xfrm>
            <a:off x="8522494" y="5381603"/>
            <a:ext cx="3643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ID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/>
        </p:nvGraphicFramePr>
        <p:xfrm>
          <a:off x="252573" y="2315766"/>
          <a:ext cx="8253154" cy="3117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913048" y="5444431"/>
            <a:ext cx="7424432" cy="46166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bg1"/>
                </a:solidFill>
              </a:rPr>
              <a:t>Even with recent developments of expeditious adjudication, a timeline of 10-15 years till finality can be considered</a:t>
            </a:r>
          </a:p>
        </p:txBody>
      </p:sp>
    </p:spTree>
    <p:extLst>
      <p:ext uri="{BB962C8B-B14F-4D97-AF65-F5344CB8AC3E}">
        <p14:creationId xmlns:p14="http://schemas.microsoft.com/office/powerpoint/2010/main" val="1271880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F639F82-1A37-C7ED-68C6-AA4561F6DF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74021" y="1663395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Statistics from a 2019 report</a:t>
            </a:r>
            <a:endParaRPr lang="en-IN" alt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1552" y="2444579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50" dirty="0">
                <a:solidFill>
                  <a:srgbClr val="000000"/>
                </a:solidFill>
                <a:latin typeface="Calibri Light" panose="020F0302020204030204" pitchFamily="34" charset="0"/>
              </a:rPr>
              <a:t>National Institute of Public Finance and Policy, New Delhi published an analysis of Transfer Pricing Disputes in India</a:t>
            </a: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The report stated that in 2012, India had 3</a:t>
            </a:r>
            <a:r>
              <a:rPr lang="en-US" sz="1650" baseline="30000" dirty="0">
                <a:latin typeface="+mj-lt"/>
              </a:rPr>
              <a:t>rd</a:t>
            </a:r>
            <a:r>
              <a:rPr lang="en-US" sz="1650" dirty="0">
                <a:latin typeface="+mj-lt"/>
              </a:rPr>
              <a:t> largest number of transfer pricing litigation in the world</a:t>
            </a: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At least 6,731 cases on transfer pricing were appealed before the ITAT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~72% appeals filed by taxpayer and balance ~28% by tax department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~38% appeals of taxpayer were allowed completely, with ~44% partly allowed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~61% appeals of tax department were dismissed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ITAT on an average took 2 years to pronounce its ruling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6047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6BFDC8-582D-143D-2E8F-EA4192C5B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45E88C2-0169-0995-1712-F9118274F34E}"/>
              </a:ext>
            </a:extLst>
          </p:cNvPr>
          <p:cNvSpPr txBox="1">
            <a:spLocks/>
          </p:cNvSpPr>
          <p:nvPr/>
        </p:nvSpPr>
        <p:spPr>
          <a:xfrm>
            <a:off x="675085" y="5412179"/>
            <a:ext cx="7793831" cy="283964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b="1" dirty="0">
                <a:latin typeface="Arial" panose="020B0604020202020204" pitchFamily="34" charset="0"/>
                <a:cs typeface="Arial" panose="020B0604020202020204" pitchFamily="34" charset="0"/>
              </a:rPr>
              <a:t>Bali, Indonesia, 2022</a:t>
            </a:r>
            <a:endParaRPr lang="en-ID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F986B3F-391A-85AA-A212-5922E0D382F1}"/>
              </a:ext>
            </a:extLst>
          </p:cNvPr>
          <p:cNvSpPr txBox="1">
            <a:spLocks/>
          </p:cNvSpPr>
          <p:nvPr/>
        </p:nvSpPr>
        <p:spPr>
          <a:xfrm>
            <a:off x="675085" y="3429000"/>
            <a:ext cx="7793831" cy="785075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300" b="1" dirty="0">
                <a:solidFill>
                  <a:srgbClr val="0E1B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Typical issues leading to litigation</a:t>
            </a:r>
          </a:p>
          <a:p>
            <a:endParaRPr lang="en-ID" sz="1650" dirty="0">
              <a:solidFill>
                <a:srgbClr val="2C36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412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5AB5017-2596-A3D8-9493-DCFC023C6A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4021" y="1678806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Varroc Engineering Ltd. – Pune ITAT</a:t>
            </a:r>
            <a:br>
              <a:rPr lang="en-US" dirty="0"/>
            </a:br>
            <a:r>
              <a:rPr lang="en-US" sz="2700" dirty="0"/>
              <a:t>I.T.A. No. 623/PUN/2022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81552" y="2459990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Taxpayer had provided corporate guarantee to its AEs outside India i.e. in Netherlands, Mexico, etc. 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Taxpayer charged 1% commission for such corporate guarantee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However, tax authorities computed the commission at 2%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Reference made to Bombay HC judgment in case of Everest Kento Cylinders Ltd. (2015) 58 taxmann.com 254 (Bom) where 0.5% was held to be commensurate </a:t>
            </a:r>
          </a:p>
          <a:p>
            <a:pPr>
              <a:lnSpc>
                <a:spcPct val="100000"/>
              </a:lnSpc>
            </a:pPr>
            <a:endParaRPr lang="en-US" sz="165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>
                <a:latin typeface="+mj-lt"/>
              </a:rPr>
              <a:t>Hence, appeal of taxpayer was allowed</a:t>
            </a:r>
            <a:endParaRPr lang="en-US" sz="16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0619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EF3F783-11AF-1F6D-42D4-8D0B0B115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4021" y="1763566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Advertising, Marketing and Promotion (AMP) expenses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510213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2" y="2544751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Many judicial precedents have held that incurring of excess AMP expenses in India is an international transaction i.e. service provided to AE for creating of marketing intangible for foreign brand</a:t>
            </a: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Applicability of ‘Bright line test’? </a:t>
            </a: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Matter is pending before the SC</a:t>
            </a:r>
          </a:p>
          <a:p>
            <a:pPr>
              <a:lnSpc>
                <a:spcPct val="100000"/>
              </a:lnSpc>
            </a:pPr>
            <a:endParaRPr lang="en-US" sz="16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650" dirty="0">
                <a:latin typeface="+mj-lt"/>
              </a:rPr>
              <a:t>AMP adjustments – cost plus mark-up recovery?</a:t>
            </a:r>
          </a:p>
        </p:txBody>
      </p:sp>
    </p:spTree>
    <p:extLst>
      <p:ext uri="{BB962C8B-B14F-4D97-AF65-F5344CB8AC3E}">
        <p14:creationId xmlns:p14="http://schemas.microsoft.com/office/powerpoint/2010/main" val="985212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518B789-1992-3A43-BE3E-8C3F51A0C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36165" y="1395131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Sandvik</a:t>
            </a:r>
            <a:r>
              <a:rPr lang="en-US" dirty="0"/>
              <a:t> Asia Pvt. Ltd – Bombay High Court</a:t>
            </a:r>
            <a:br>
              <a:rPr lang="en-US" dirty="0"/>
            </a:br>
            <a:r>
              <a:rPr lang="en-US" sz="2700" dirty="0"/>
              <a:t>Income Tax Appeal No. 679 of 2018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4776" y="5832295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1" y="2475401"/>
            <a:ext cx="8972550" cy="326350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Taxpayer made payment of INR 44.14mn as management fees to its Swedish AE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TPO held that transaction value is NIL as documentation of rendering of services by Swedish AE not furnished</a:t>
            </a:r>
          </a:p>
          <a:p>
            <a:pPr lvl="1">
              <a:lnSpc>
                <a:spcPct val="100000"/>
              </a:lnSpc>
            </a:pPr>
            <a:r>
              <a:rPr lang="en-US" sz="1050" dirty="0">
                <a:latin typeface="+mj-lt"/>
              </a:rPr>
              <a:t>CIT(A) reversed the order of the TPO on the ground that action of TPO was not correct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ITAT upheld the action of the CIT(A) and held that TPO did not bring evidence on record that no services were rendered – the only issue was that services were rendered by other group AEs and not recipient Swedish AE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Rendering of services by other group AEs was permitted under services agreement - matter decided in favor of taxpayer</a:t>
            </a:r>
          </a:p>
          <a:p>
            <a:pPr>
              <a:lnSpc>
                <a:spcPct val="100000"/>
              </a:lnSpc>
            </a:pPr>
            <a:endParaRPr lang="en-US" sz="1350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350" dirty="0">
                <a:latin typeface="+mj-lt"/>
              </a:rPr>
              <a:t>On appeal by tax department, Bombay HC perused the management services agreement and upheld the order of the ITAT</a:t>
            </a:r>
          </a:p>
          <a:p>
            <a:pPr lvl="1">
              <a:lnSpc>
                <a:spcPct val="100000"/>
              </a:lnSpc>
            </a:pPr>
            <a:r>
              <a:rPr lang="en-US" sz="1350" dirty="0">
                <a:latin typeface="+mj-lt"/>
              </a:rPr>
              <a:t>Importance given to the fact that the management fees were taxed in India in hands of the Swedish AE</a:t>
            </a:r>
          </a:p>
        </p:txBody>
      </p:sp>
    </p:spTree>
    <p:extLst>
      <p:ext uri="{BB962C8B-B14F-4D97-AF65-F5344CB8AC3E}">
        <p14:creationId xmlns:p14="http://schemas.microsoft.com/office/powerpoint/2010/main" val="4119219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3B70473-F964-38F6-BCE1-11DF85B6D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4021" y="1671100"/>
            <a:ext cx="8346281" cy="577454"/>
          </a:xfrm>
        </p:spPr>
        <p:txBody>
          <a:bodyPr>
            <a:normAutofit fontScale="90000"/>
          </a:bodyPr>
          <a:lstStyle/>
          <a:p>
            <a:r>
              <a:rPr lang="en-US" dirty="0"/>
              <a:t>Page Industries Ltd – Supreme Court</a:t>
            </a:r>
            <a:br>
              <a:rPr lang="en-US" dirty="0"/>
            </a:br>
            <a:r>
              <a:rPr lang="en-US" sz="2700" dirty="0"/>
              <a:t>Special Leave to Appeal (C) No(s). 11465/2021</a:t>
            </a:r>
            <a:endParaRPr lang="en-IN" altLang="en-US" sz="27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C3C75ED-B75C-0A90-E919-3F527D7B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488" y="2332675"/>
            <a:ext cx="7582112" cy="2628900"/>
          </a:xfrm>
        </p:spPr>
        <p:txBody>
          <a:bodyPr>
            <a:normAutofit/>
          </a:bodyPr>
          <a:lstStyle/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US" sz="1350" b="1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sz="1350" dirty="0">
              <a:latin typeface="Arial" panose="020B0604020202020204" pitchFamily="34" charset="0"/>
              <a:ea typeface="Courier New" panose="02070309020205020404" pitchFamily="49" charset="0"/>
              <a:cs typeface="Arial" panose="020B0604020202020204" pitchFamily="34" charset="0"/>
            </a:endParaRPr>
          </a:p>
          <a:p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83115-8944-64D9-C0F8-AEE89AAEB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5645676"/>
            <a:ext cx="3086100" cy="273844"/>
          </a:xfrm>
        </p:spPr>
        <p:txBody>
          <a:bodyPr/>
          <a:lstStyle/>
          <a:p>
            <a:r>
              <a:rPr lang="en-US" dirty="0"/>
              <a:t>AOTCA General Meeting and International Tax Conference 2022</a:t>
            </a:r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B38745-B546-C290-C990-CD599B93CDA9}"/>
              </a:ext>
            </a:extLst>
          </p:cNvPr>
          <p:cNvSpPr/>
          <p:nvPr/>
        </p:nvSpPr>
        <p:spPr>
          <a:xfrm>
            <a:off x="0" y="839263"/>
            <a:ext cx="9144000" cy="7635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81552" y="2452285"/>
            <a:ext cx="8803027" cy="3263504"/>
          </a:xfrm>
          <a:prstGeom prst="rect">
            <a:avLst/>
          </a:prstGeom>
        </p:spPr>
        <p:txBody>
          <a:bodyPr vert="horz" lIns="68580" tIns="34290" rIns="68580" bIns="3429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25" dirty="0">
                <a:latin typeface="+mj-lt"/>
              </a:rPr>
              <a:t>Taxpayer was licensee to brand “Jockey” from a US entity not related to the taxpayer and paid 5% royalty of its sales </a:t>
            </a:r>
          </a:p>
          <a:p>
            <a:pPr>
              <a:lnSpc>
                <a:spcPct val="100000"/>
              </a:lnSpc>
            </a:pPr>
            <a:endParaRPr lang="en-US" sz="1425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425" dirty="0">
                <a:latin typeface="+mj-lt"/>
              </a:rPr>
              <a:t>Tax authorities treated taxpayer and US entity as AE on the ground that manufacturing / processing activity of taxpayer was wholly dependent on intellectual property provided by US entity (a condition for deeming AE relation)</a:t>
            </a:r>
          </a:p>
          <a:p>
            <a:pPr lvl="1">
              <a:lnSpc>
                <a:spcPct val="100000"/>
              </a:lnSpc>
            </a:pPr>
            <a:r>
              <a:rPr lang="en-US" sz="1425" dirty="0">
                <a:latin typeface="+mj-lt"/>
              </a:rPr>
              <a:t>Hence, AMP transfer pricing adjustment was made</a:t>
            </a:r>
          </a:p>
          <a:p>
            <a:pPr>
              <a:lnSpc>
                <a:spcPct val="100000"/>
              </a:lnSpc>
            </a:pPr>
            <a:endParaRPr lang="en-US" sz="1425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425" dirty="0">
                <a:latin typeface="+mj-lt"/>
              </a:rPr>
              <a:t>The ITAT held that the primary condition of participation in control or management or capital was not met and hence, taxpayer and US entity were not AEs </a:t>
            </a:r>
          </a:p>
          <a:p>
            <a:pPr>
              <a:lnSpc>
                <a:spcPct val="100000"/>
              </a:lnSpc>
            </a:pPr>
            <a:endParaRPr lang="en-US" sz="1425" dirty="0"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en-US" sz="1425" dirty="0">
                <a:latin typeface="+mj-lt"/>
              </a:rPr>
              <a:t>The Karnataka HC upheld the ITAT order and the SC also upheld this rationale and refused to entertain appeal filed by the tax authority against Karnataka HC order</a:t>
            </a:r>
          </a:p>
        </p:txBody>
      </p:sp>
    </p:spTree>
    <p:extLst>
      <p:ext uri="{BB962C8B-B14F-4D97-AF65-F5344CB8AC3E}">
        <p14:creationId xmlns:p14="http://schemas.microsoft.com/office/powerpoint/2010/main" val="471887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1750</Words>
  <Application>Microsoft Office PowerPoint</Application>
  <PresentationFormat>On-screen Show (4:3)</PresentationFormat>
  <Paragraphs>247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Overview of Indian transfer pricing regulations</vt:lpstr>
      <vt:lpstr>Litigation matrix</vt:lpstr>
      <vt:lpstr>Statistics from a 2019 report</vt:lpstr>
      <vt:lpstr>PowerPoint Presentation</vt:lpstr>
      <vt:lpstr>Varroc Engineering Ltd. – Pune ITAT I.T.A. No. 623/PUN/2022</vt:lpstr>
      <vt:lpstr>Advertising, Marketing and Promotion (AMP) expenses</vt:lpstr>
      <vt:lpstr>Sandvik Asia Pvt. Ltd – Bombay High Court Income Tax Appeal No. 679 of 2018</vt:lpstr>
      <vt:lpstr>Page Industries Ltd – Supreme Court Special Leave to Appeal (C) No(s). 11465/2021</vt:lpstr>
      <vt:lpstr>PowerPoint Presentation</vt:lpstr>
      <vt:lpstr>Dispute Resolution Mechanisms</vt:lpstr>
      <vt:lpstr>Advance Pricing Agreement (APA)</vt:lpstr>
      <vt:lpstr>Mutual Agreement Procedure (MAP)</vt:lpstr>
      <vt:lpstr>Safe Harbour Regime (SHR)</vt:lpstr>
      <vt:lpstr>PowerPoint Presentation</vt:lpstr>
      <vt:lpstr>Supreme Court (SC) judgment on taxing Software Payments as Royalty (1/2)</vt:lpstr>
      <vt:lpstr>Supreme Court (SC) judgment on taxing Software Payments as Royalty (2/2)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Dhenny Caesar</dc:creator>
  <cp:lastModifiedBy>Kapal Api Global</cp:lastModifiedBy>
  <cp:revision>5</cp:revision>
  <dcterms:created xsi:type="dcterms:W3CDTF">2022-11-14T13:08:08Z</dcterms:created>
  <dcterms:modified xsi:type="dcterms:W3CDTF">2022-11-17T04:38:44Z</dcterms:modified>
</cp:coreProperties>
</file>