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61" r:id="rId4"/>
    <p:sldId id="260" r:id="rId5"/>
    <p:sldId id="263" r:id="rId6"/>
    <p:sldId id="266" r:id="rId7"/>
    <p:sldId id="265" r:id="rId8"/>
    <p:sldId id="267" r:id="rId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1382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oleObject" Target="&#24037;&#20316;&#31807;1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0" vertOverflow="ellipsis" vert="horz" wrap="square" anchor="ctr" anchorCtr="1" forceAA="0"/>
          <a:lstStyle/>
          <a:p>
            <a:pPr>
              <a:defRPr lang="zh-CN" sz="2400" b="1" i="0" u="none" strike="noStrike" kern="1200" spc="0" baseline="0">
                <a:ln w="0" cmpd="sng">
                  <a:noFill/>
                  <a:prstDash val="solid"/>
                </a:ln>
                <a:solidFill>
                  <a:srgbClr val="903A65"/>
                </a:solidFill>
                <a:effectLst/>
                <a:latin typeface="+mn-lt"/>
                <a:ea typeface="+mn-lt"/>
                <a:cs typeface="+mn-lt"/>
                <a:sym typeface="+mn-lt"/>
              </a:defRPr>
            </a:pPr>
            <a:r>
              <a:rPr lang="en-ID" sz="2400" b="1">
                <a:latin typeface="+mn-lt"/>
                <a:ea typeface="+mn-lt"/>
                <a:cs typeface="+mn-lt"/>
                <a:sym typeface="+mn-lt"/>
              </a:rPr>
              <a:t>GDP of China During Pandemic</a:t>
            </a:r>
          </a:p>
        </c:rich>
      </c:tx>
      <c:layout>
        <c:manualLayout>
          <c:xMode val="edge"/>
          <c:yMode val="edge"/>
          <c:x val="0.32834959432333699"/>
          <c:y val="2.35980284559697E-2"/>
        </c:manualLayout>
      </c:layout>
      <c:overlay val="0"/>
      <c:spPr>
        <a:noFill/>
        <a:ln>
          <a:noFill/>
        </a:ln>
        <a:effectLst/>
      </c:spPr>
      <c:txPr>
        <a:bodyPr rot="0" spcFirstLastPara="0" vertOverflow="ellipsis" vert="horz" wrap="square" anchor="ctr" anchorCtr="1" forceAA="0"/>
        <a:lstStyle/>
        <a:p>
          <a:pPr>
            <a:defRPr lang="zh-CN" sz="2400" b="1" i="0" u="none" strike="noStrike" kern="1200" spc="0" baseline="0">
              <a:ln w="0" cmpd="sng">
                <a:noFill/>
                <a:prstDash val="solid"/>
              </a:ln>
              <a:solidFill>
                <a:srgbClr val="903A65"/>
              </a:solidFill>
              <a:effectLst/>
              <a:latin typeface="+mn-lt"/>
              <a:ea typeface="+mn-lt"/>
              <a:cs typeface="+mn-lt"/>
              <a:sym typeface="+mn-lt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103180095567639"/>
          <c:y val="0.199035208620474"/>
          <c:w val="0.80289998352282099"/>
          <c:h val="0.62409472497180796"/>
        </c:manualLayout>
      </c:layout>
      <c:lineChart>
        <c:grouping val="standard"/>
        <c:varyColors val="0"/>
        <c:ser>
          <c:idx val="0"/>
          <c:order val="0"/>
          <c:tx>
            <c:strRef>
              <c:f>[工作簿1]Sheet2!$A$2</c:f>
              <c:strCache>
                <c:ptCount val="1"/>
                <c:pt idx="0">
                  <c:v>GDP</c:v>
                </c:pt>
              </c:strCache>
            </c:strRef>
          </c:tx>
          <c:spPr>
            <a:ln w="28575" cap="rnd">
              <a:solidFill>
                <a:srgbClr val="903A65"/>
              </a:solidFill>
              <a:round/>
            </a:ln>
            <a:effectLst/>
          </c:spPr>
          <c:marker>
            <c:symbol val="square"/>
            <c:size val="7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0" vertOverflow="ellipsis" vert="horz" wrap="square" lIns="38100" tIns="19050" rIns="38100" bIns="19050" anchor="ctr" anchorCtr="1"/>
              <a:lstStyle/>
              <a:p>
                <a:pPr>
                  <a:defRPr lang="zh-CN" sz="1400" b="1" i="0" u="none" strike="noStrike" kern="1200" baseline="0">
                    <a:solidFill>
                      <a:srgbClr val="616161"/>
                    </a:solidFill>
                    <a:latin typeface="+mn-lt"/>
                    <a:ea typeface="+mn-lt"/>
                    <a:cs typeface="+mn-lt"/>
                    <a:sym typeface="+mn-lt"/>
                  </a:defRPr>
                </a:pPr>
                <a:endParaRPr lang="en-US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[工作簿1]Sheet2!$B$1:$P$1</c:f>
              <c:strCache>
                <c:ptCount val="15"/>
                <c:pt idx="0">
                  <c:v>20219Q1</c:v>
                </c:pt>
                <c:pt idx="1">
                  <c:v>20219Q2</c:v>
                </c:pt>
                <c:pt idx="2">
                  <c:v>20219Q3</c:v>
                </c:pt>
                <c:pt idx="3">
                  <c:v>20219Q4</c:v>
                </c:pt>
                <c:pt idx="4">
                  <c:v>2020Q1</c:v>
                </c:pt>
                <c:pt idx="5">
                  <c:v>2020Q2</c:v>
                </c:pt>
                <c:pt idx="6">
                  <c:v>2020Q3</c:v>
                </c:pt>
                <c:pt idx="7">
                  <c:v>2020Q4</c:v>
                </c:pt>
                <c:pt idx="8">
                  <c:v>2021Q1</c:v>
                </c:pt>
                <c:pt idx="9">
                  <c:v>2021Q2</c:v>
                </c:pt>
                <c:pt idx="10">
                  <c:v>2021Q3</c:v>
                </c:pt>
                <c:pt idx="11">
                  <c:v>2021Q4</c:v>
                </c:pt>
                <c:pt idx="12">
                  <c:v>2022Q1</c:v>
                </c:pt>
                <c:pt idx="13">
                  <c:v>2022Q2</c:v>
                </c:pt>
                <c:pt idx="14">
                  <c:v>2022Q3</c:v>
                </c:pt>
              </c:strCache>
            </c:strRef>
          </c:cat>
          <c:val>
            <c:numRef>
              <c:f>[工作簿1]Sheet2!$B$2:$P$2</c:f>
              <c:numCache>
                <c:formatCode>0.00_ </c:formatCode>
                <c:ptCount val="15"/>
                <c:pt idx="0">
                  <c:v>21.716830000000002</c:v>
                </c:pt>
                <c:pt idx="1">
                  <c:v>24.150259999999999</c:v>
                </c:pt>
                <c:pt idx="2">
                  <c:v>25.10463</c:v>
                </c:pt>
                <c:pt idx="3">
                  <c:v>27.6798</c:v>
                </c:pt>
                <c:pt idx="4" formatCode="#,##0.00_ ">
                  <c:v>20.524480000000001</c:v>
                </c:pt>
                <c:pt idx="5" formatCode="#,##0.00_ ">
                  <c:v>24.834769999999999</c:v>
                </c:pt>
                <c:pt idx="6" formatCode="#,##0.00_ ">
                  <c:v>26.435569999999998</c:v>
                </c:pt>
                <c:pt idx="7" formatCode="#,##0.00_ ">
                  <c:v>29.561879999999999</c:v>
                </c:pt>
                <c:pt idx="8" formatCode="#,##0.00_ ">
                  <c:v>24.798500000000001</c:v>
                </c:pt>
                <c:pt idx="9" formatCode="#,##0.00_ ">
                  <c:v>28.152799999999999</c:v>
                </c:pt>
                <c:pt idx="10" formatCode="#,##0.00_ ">
                  <c:v>28.99193</c:v>
                </c:pt>
                <c:pt idx="11" formatCode="#,##0.00_ ">
                  <c:v>32.423740000000002</c:v>
                </c:pt>
                <c:pt idx="12" formatCode="#,##0.00_ ">
                  <c:v>27.017779999999998</c:v>
                </c:pt>
                <c:pt idx="13" formatCode="#,##0.00_ ">
                  <c:v>29.246379999999998</c:v>
                </c:pt>
                <c:pt idx="14" formatCode="#,##0.00_ ">
                  <c:v>30.762740000000001</c:v>
                </c:pt>
              </c:numCache>
            </c:numRef>
          </c:val>
          <c:smooth val="1"/>
          <c:extLst>
            <c:ext xmlns:c16="http://schemas.microsoft.com/office/drawing/2014/chart" uri="{C3380CC4-5D6E-409C-BE32-E72D297353CC}">
              <c16:uniqueId val="{00000000-A674-46EE-B0F4-A790A85E8FAE}"/>
            </c:ext>
          </c:extLst>
        </c:ser>
        <c:ser>
          <c:idx val="1"/>
          <c:order val="1"/>
          <c:tx>
            <c:strRef>
              <c:f>[工作簿1]Sheet2!$A$3</c:f>
              <c:strCache>
                <c:ptCount val="1"/>
                <c:pt idx="0">
                  <c:v>Primary</c:v>
                </c:pt>
              </c:strCache>
            </c:strRef>
          </c:tx>
          <c:spPr>
            <a:ln w="28575" cap="rnd">
              <a:solidFill>
                <a:srgbClr val="ED466F"/>
              </a:solidFill>
              <a:round/>
            </a:ln>
            <a:effectLst/>
          </c:spPr>
          <c:marker>
            <c:symbol val="none"/>
          </c:marker>
          <c:dPt>
            <c:idx val="1"/>
            <c:marker>
              <c:symbol val="none"/>
            </c:marker>
            <c:bubble3D val="0"/>
            <c:spPr>
              <a:ln w="28575" cap="rnd">
                <a:solidFill>
                  <a:srgbClr val="ED466F"/>
                </a:solidFill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2-A674-46EE-B0F4-A790A85E8FAE}"/>
              </c:ext>
            </c:extLst>
          </c:dPt>
          <c:dPt>
            <c:idx val="2"/>
            <c:marker>
              <c:symbol val="none"/>
            </c:marker>
            <c:bubble3D val="0"/>
            <c:spPr>
              <a:ln w="28575" cap="rnd">
                <a:solidFill>
                  <a:srgbClr val="ED466F"/>
                </a:solidFill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4-A674-46EE-B0F4-A790A85E8FAE}"/>
              </c:ext>
            </c:extLst>
          </c:dPt>
          <c:cat>
            <c:strRef>
              <c:f>[工作簿1]Sheet2!$B$1:$P$1</c:f>
              <c:strCache>
                <c:ptCount val="15"/>
                <c:pt idx="0">
                  <c:v>20219Q1</c:v>
                </c:pt>
                <c:pt idx="1">
                  <c:v>20219Q2</c:v>
                </c:pt>
                <c:pt idx="2">
                  <c:v>20219Q3</c:v>
                </c:pt>
                <c:pt idx="3">
                  <c:v>20219Q4</c:v>
                </c:pt>
                <c:pt idx="4">
                  <c:v>2020Q1</c:v>
                </c:pt>
                <c:pt idx="5">
                  <c:v>2020Q2</c:v>
                </c:pt>
                <c:pt idx="6">
                  <c:v>2020Q3</c:v>
                </c:pt>
                <c:pt idx="7">
                  <c:v>2020Q4</c:v>
                </c:pt>
                <c:pt idx="8">
                  <c:v>2021Q1</c:v>
                </c:pt>
                <c:pt idx="9">
                  <c:v>2021Q2</c:v>
                </c:pt>
                <c:pt idx="10">
                  <c:v>2021Q3</c:v>
                </c:pt>
                <c:pt idx="11">
                  <c:v>2021Q4</c:v>
                </c:pt>
                <c:pt idx="12">
                  <c:v>2022Q1</c:v>
                </c:pt>
                <c:pt idx="13">
                  <c:v>2022Q2</c:v>
                </c:pt>
                <c:pt idx="14">
                  <c:v>2022Q3</c:v>
                </c:pt>
              </c:strCache>
            </c:strRef>
          </c:cat>
          <c:val>
            <c:numRef>
              <c:f>[工作簿1]Sheet2!$B$3:$P$3</c:f>
              <c:numCache>
                <c:formatCode>0.00_ </c:formatCode>
                <c:ptCount val="15"/>
                <c:pt idx="0">
                  <c:v>0.87683</c:v>
                </c:pt>
                <c:pt idx="1">
                  <c:v>1.4439900000000001</c:v>
                </c:pt>
                <c:pt idx="2">
                  <c:v>1.9801</c:v>
                </c:pt>
                <c:pt idx="3">
                  <c:v>2.7464400000000002</c:v>
                </c:pt>
                <c:pt idx="4" formatCode="#,##0.00_ ">
                  <c:v>1.0222500000000001</c:v>
                </c:pt>
                <c:pt idx="5" formatCode="#,##0.00_ ">
                  <c:v>1.59345</c:v>
                </c:pt>
                <c:pt idx="6" formatCode="#,##0.00_ ">
                  <c:v>2.2158099999999998</c:v>
                </c:pt>
                <c:pt idx="7" formatCode="#,##0.00_ ">
                  <c:v>2.9715699999999998</c:v>
                </c:pt>
                <c:pt idx="8" formatCode="#,##0.00_ ">
                  <c:v>1.1373800000000001</c:v>
                </c:pt>
                <c:pt idx="9" formatCode="#,##0.00_ ">
                  <c:v>1.7139</c:v>
                </c:pt>
                <c:pt idx="10" formatCode="#,##0.00_ ">
                  <c:v>2.3100499999999999</c:v>
                </c:pt>
                <c:pt idx="11" formatCode="#,##0.00_ ">
                  <c:v>3.1472199999999999</c:v>
                </c:pt>
                <c:pt idx="12" formatCode="#,##0.00_ ">
                  <c:v>1.09538</c:v>
                </c:pt>
                <c:pt idx="13" formatCode="#,##0.00_ ">
                  <c:v>1.8183400000000001</c:v>
                </c:pt>
                <c:pt idx="14" formatCode="#,##0.00_ ">
                  <c:v>2.56419</c:v>
                </c:pt>
              </c:numCache>
            </c:numRef>
          </c:val>
          <c:smooth val="1"/>
          <c:extLst>
            <c:ext xmlns:c16="http://schemas.microsoft.com/office/drawing/2014/chart" uri="{C3380CC4-5D6E-409C-BE32-E72D297353CC}">
              <c16:uniqueId val="{00000005-A674-46EE-B0F4-A790A85E8FAE}"/>
            </c:ext>
          </c:extLst>
        </c:ser>
        <c:ser>
          <c:idx val="2"/>
          <c:order val="2"/>
          <c:tx>
            <c:strRef>
              <c:f>[工作簿1]Sheet2!$A$4</c:f>
              <c:strCache>
                <c:ptCount val="1"/>
                <c:pt idx="0">
                  <c:v>Secondary</c:v>
                </c:pt>
              </c:strCache>
            </c:strRef>
          </c:tx>
          <c:spPr>
            <a:ln w="28575" cap="rnd">
              <a:solidFill>
                <a:srgbClr val="F5CE9F"/>
              </a:solidFill>
              <a:round/>
            </a:ln>
            <a:effectLst/>
          </c:spPr>
          <c:marker>
            <c:symbol val="none"/>
          </c:marker>
          <c:cat>
            <c:strRef>
              <c:f>[工作簿1]Sheet2!$B$1:$P$1</c:f>
              <c:strCache>
                <c:ptCount val="15"/>
                <c:pt idx="0">
                  <c:v>20219Q1</c:v>
                </c:pt>
                <c:pt idx="1">
                  <c:v>20219Q2</c:v>
                </c:pt>
                <c:pt idx="2">
                  <c:v>20219Q3</c:v>
                </c:pt>
                <c:pt idx="3">
                  <c:v>20219Q4</c:v>
                </c:pt>
                <c:pt idx="4">
                  <c:v>2020Q1</c:v>
                </c:pt>
                <c:pt idx="5">
                  <c:v>2020Q2</c:v>
                </c:pt>
                <c:pt idx="6">
                  <c:v>2020Q3</c:v>
                </c:pt>
                <c:pt idx="7">
                  <c:v>2020Q4</c:v>
                </c:pt>
                <c:pt idx="8">
                  <c:v>2021Q1</c:v>
                </c:pt>
                <c:pt idx="9">
                  <c:v>2021Q2</c:v>
                </c:pt>
                <c:pt idx="10">
                  <c:v>2021Q3</c:v>
                </c:pt>
                <c:pt idx="11">
                  <c:v>2021Q4</c:v>
                </c:pt>
                <c:pt idx="12">
                  <c:v>2022Q1</c:v>
                </c:pt>
                <c:pt idx="13">
                  <c:v>2022Q2</c:v>
                </c:pt>
                <c:pt idx="14">
                  <c:v>2022Q3</c:v>
                </c:pt>
              </c:strCache>
            </c:strRef>
          </c:cat>
          <c:val>
            <c:numRef>
              <c:f>[工作簿1]Sheet2!$B$4:$P$4</c:f>
              <c:numCache>
                <c:formatCode>0.00_ </c:formatCode>
                <c:ptCount val="15"/>
                <c:pt idx="0">
                  <c:v>8.0596700000000006</c:v>
                </c:pt>
                <c:pt idx="1">
                  <c:v>9.5923700000000007</c:v>
                </c:pt>
                <c:pt idx="2">
                  <c:v>9.6420100000000009</c:v>
                </c:pt>
                <c:pt idx="3">
                  <c:v>10.773009999999999</c:v>
                </c:pt>
                <c:pt idx="4" formatCode="#,##0.00_ ">
                  <c:v>7.2415900000000004</c:v>
                </c:pt>
                <c:pt idx="5" formatCode="#,##0.00_ ">
                  <c:v>9.7529800000000009</c:v>
                </c:pt>
                <c:pt idx="6" formatCode="#,##0.00_ ">
                  <c:v>9.9897500000000008</c:v>
                </c:pt>
                <c:pt idx="7" formatCode="#,##0.00_ ">
                  <c:v>11.371919999999999</c:v>
                </c:pt>
                <c:pt idx="8" formatCode="#,##0.00_ ">
                  <c:v>9.2432200000000009</c:v>
                </c:pt>
                <c:pt idx="9" formatCode="#,##0.00_ ">
                  <c:v>11.430059999999999</c:v>
                </c:pt>
                <c:pt idx="10" formatCode="#,##0.00_ ">
                  <c:v>11.35219</c:v>
                </c:pt>
                <c:pt idx="11" formatCode="#,##0.00_ ">
                  <c:v>13.06498</c:v>
                </c:pt>
                <c:pt idx="12" formatCode="#,##0.00_ ">
                  <c:v>10.61866</c:v>
                </c:pt>
                <c:pt idx="13" formatCode="#,##0.00_ ">
                  <c:v>12.24498</c:v>
                </c:pt>
                <c:pt idx="14" formatCode="#,##0.00_ ">
                  <c:v>12.15531</c:v>
                </c:pt>
              </c:numCache>
            </c:numRef>
          </c:val>
          <c:smooth val="1"/>
          <c:extLst>
            <c:ext xmlns:c16="http://schemas.microsoft.com/office/drawing/2014/chart" uri="{C3380CC4-5D6E-409C-BE32-E72D297353CC}">
              <c16:uniqueId val="{00000006-A674-46EE-B0F4-A790A85E8FAE}"/>
            </c:ext>
          </c:extLst>
        </c:ser>
        <c:ser>
          <c:idx val="3"/>
          <c:order val="3"/>
          <c:tx>
            <c:strRef>
              <c:f>[工作簿1]Sheet2!$A$5</c:f>
              <c:strCache>
                <c:ptCount val="1"/>
                <c:pt idx="0">
                  <c:v>Tertiary</c:v>
                </c:pt>
              </c:strCache>
            </c:strRef>
          </c:tx>
          <c:spPr>
            <a:ln w="28575" cap="rnd">
              <a:solidFill>
                <a:srgbClr val="903A65"/>
              </a:solidFill>
              <a:round/>
            </a:ln>
            <a:effectLst/>
          </c:spPr>
          <c:marker>
            <c:symbol val="none"/>
          </c:marker>
          <c:cat>
            <c:strRef>
              <c:f>[工作簿1]Sheet2!$B$1:$P$1</c:f>
              <c:strCache>
                <c:ptCount val="15"/>
                <c:pt idx="0">
                  <c:v>20219Q1</c:v>
                </c:pt>
                <c:pt idx="1">
                  <c:v>20219Q2</c:v>
                </c:pt>
                <c:pt idx="2">
                  <c:v>20219Q3</c:v>
                </c:pt>
                <c:pt idx="3">
                  <c:v>20219Q4</c:v>
                </c:pt>
                <c:pt idx="4">
                  <c:v>2020Q1</c:v>
                </c:pt>
                <c:pt idx="5">
                  <c:v>2020Q2</c:v>
                </c:pt>
                <c:pt idx="6">
                  <c:v>2020Q3</c:v>
                </c:pt>
                <c:pt idx="7">
                  <c:v>2020Q4</c:v>
                </c:pt>
                <c:pt idx="8">
                  <c:v>2021Q1</c:v>
                </c:pt>
                <c:pt idx="9">
                  <c:v>2021Q2</c:v>
                </c:pt>
                <c:pt idx="10">
                  <c:v>2021Q3</c:v>
                </c:pt>
                <c:pt idx="11">
                  <c:v>2021Q4</c:v>
                </c:pt>
                <c:pt idx="12">
                  <c:v>2022Q1</c:v>
                </c:pt>
                <c:pt idx="13">
                  <c:v>2022Q2</c:v>
                </c:pt>
                <c:pt idx="14">
                  <c:v>2022Q3</c:v>
                </c:pt>
              </c:strCache>
            </c:strRef>
          </c:cat>
          <c:val>
            <c:numRef>
              <c:f>[工作簿1]Sheet2!$B$5:$P$5</c:f>
              <c:numCache>
                <c:formatCode>0.00_ </c:formatCode>
                <c:ptCount val="15"/>
                <c:pt idx="0">
                  <c:v>12.780329999999999</c:v>
                </c:pt>
                <c:pt idx="1">
                  <c:v>13.113899999999999</c:v>
                </c:pt>
                <c:pt idx="2">
                  <c:v>13.482519999999999</c:v>
                </c:pt>
                <c:pt idx="3">
                  <c:v>14.160349999999999</c:v>
                </c:pt>
                <c:pt idx="4" formatCode="#,##0.00_ ">
                  <c:v>12.260630000000001</c:v>
                </c:pt>
                <c:pt idx="5" formatCode="#,##0.00_ ">
                  <c:v>13.488340000000001</c:v>
                </c:pt>
                <c:pt idx="6" formatCode="#,##0.00_ ">
                  <c:v>14.23001</c:v>
                </c:pt>
                <c:pt idx="7" formatCode="#,##0.00_ ">
                  <c:v>15.218389999999999</c:v>
                </c:pt>
                <c:pt idx="8" formatCode="#,##0.00_ ">
                  <c:v>14.417899999999999</c:v>
                </c:pt>
                <c:pt idx="9" formatCode="#,##0.00_ ">
                  <c:v>15.008839999999999</c:v>
                </c:pt>
                <c:pt idx="10" formatCode="#,##0.00_ ">
                  <c:v>15.329689999999999</c:v>
                </c:pt>
                <c:pt idx="11" formatCode="#,##0.00_ ">
                  <c:v>16.211539999999999</c:v>
                </c:pt>
                <c:pt idx="12" formatCode="#,##0.00_ ">
                  <c:v>15.303739999999999</c:v>
                </c:pt>
                <c:pt idx="13" formatCode="#,##0.00_ ">
                  <c:v>15.183059999999999</c:v>
                </c:pt>
                <c:pt idx="14" formatCode="#,##0.00_ ">
                  <c:v>16.043240000000001</c:v>
                </c:pt>
              </c:numCache>
            </c:numRef>
          </c:val>
          <c:smooth val="1"/>
          <c:extLst>
            <c:ext xmlns:c16="http://schemas.microsoft.com/office/drawing/2014/chart" uri="{C3380CC4-5D6E-409C-BE32-E72D297353CC}">
              <c16:uniqueId val="{00000007-A674-46EE-B0F4-A790A85E8FA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85040166"/>
        <c:axId val="224909613"/>
      </c:lineChart>
      <c:catAx>
        <c:axId val="18504016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rgbClr val="903A65"/>
            </a:solidFill>
            <a:round/>
          </a:ln>
          <a:effectLst/>
        </c:spPr>
        <c:txPr>
          <a:bodyPr rot="-60000000" spcFirstLastPara="0" vertOverflow="ellipsis" vert="horz" wrap="square" anchor="ctr" anchorCtr="1" forceAA="0"/>
          <a:lstStyle/>
          <a:p>
            <a:pPr>
              <a:defRPr lang="zh-CN" sz="1400" b="1" i="0" u="none" strike="noStrike" kern="1200" cap="none" spc="0" normalizeH="0" baseline="0">
                <a:solidFill>
                  <a:schemeClr val="tx1">
                    <a:lumMod val="50000"/>
                    <a:lumOff val="50000"/>
                  </a:schemeClr>
                </a:solidFill>
                <a:uFill>
                  <a:solidFill>
                    <a:schemeClr val="tx1">
                      <a:lumMod val="65000"/>
                      <a:lumOff val="35000"/>
                    </a:schemeClr>
                  </a:solidFill>
                </a:uFill>
                <a:latin typeface="+mn-lt"/>
                <a:ea typeface="+mn-lt"/>
                <a:cs typeface="+mn-lt"/>
                <a:sym typeface="+mn-lt"/>
              </a:defRPr>
            </a:pPr>
            <a:endParaRPr lang="en-US"/>
          </a:p>
        </c:txPr>
        <c:crossAx val="224909613"/>
        <c:crosses val="autoZero"/>
        <c:auto val="1"/>
        <c:lblAlgn val="ctr"/>
        <c:lblOffset val="100"/>
        <c:noMultiLvlLbl val="0"/>
      </c:catAx>
      <c:valAx>
        <c:axId val="224909613"/>
        <c:scaling>
          <c:orientation val="minMax"/>
        </c:scaling>
        <c:delete val="0"/>
        <c:axPos val="l"/>
        <c:majorGridlines>
          <c:spPr>
            <a:ln w="12700" cap="flat" cmpd="sng" algn="ctr">
              <a:solidFill>
                <a:sysClr val="window" lastClr="FFFFFF">
                  <a:lumMod val="95000"/>
                </a:sysClr>
              </a:solidFill>
              <a:prstDash val="solid"/>
              <a:round/>
            </a:ln>
            <a:effectLst/>
          </c:spPr>
        </c:majorGridlines>
        <c:numFmt formatCode="0.00_ 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0" vertOverflow="ellipsis" vert="horz" wrap="square" anchor="ctr" anchorCtr="1" forceAA="0"/>
          <a:lstStyle/>
          <a:p>
            <a:pPr>
              <a:defRPr lang="zh-CN" sz="1400" b="1" i="0" u="none" strike="noStrike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lt"/>
                <a:cs typeface="+mn-lt"/>
                <a:sym typeface="+mn-lt"/>
              </a:defRPr>
            </a:pPr>
            <a:endParaRPr lang="en-US"/>
          </a:p>
        </c:txPr>
        <c:crossAx val="18504016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legendEntry>
        <c:idx val="0"/>
        <c:txPr>
          <a:bodyPr rot="0" spcFirstLastPara="0" vertOverflow="ellipsis" vert="horz" wrap="square" anchor="ctr" anchorCtr="1"/>
          <a:lstStyle/>
          <a:p>
            <a:pPr>
              <a:defRPr lang="zh-CN" sz="1400" b="1" i="0" u="none" strike="noStrike" kern="1200" cap="none" spc="0" normalizeH="0" baseline="0">
                <a:solidFill>
                  <a:srgbClr val="616161"/>
                </a:solidFill>
                <a:uFill>
                  <a:solidFill>
                    <a:schemeClr val="tx1">
                      <a:lumMod val="65000"/>
                      <a:lumOff val="35000"/>
                    </a:schemeClr>
                  </a:solidFill>
                </a:uFill>
                <a:latin typeface="+mn-lt"/>
                <a:ea typeface="+mn-lt"/>
                <a:cs typeface="+mn-lt"/>
                <a:sym typeface="+mn-lt"/>
              </a:defRPr>
            </a:pPr>
            <a:endParaRPr lang="en-US"/>
          </a:p>
        </c:txPr>
      </c:legendEntry>
      <c:legendEntry>
        <c:idx val="1"/>
        <c:txPr>
          <a:bodyPr rot="0" spcFirstLastPara="0" vertOverflow="ellipsis" vert="horz" wrap="square" anchor="ctr" anchorCtr="1"/>
          <a:lstStyle/>
          <a:p>
            <a:pPr>
              <a:defRPr lang="zh-CN" sz="1400" b="1" i="0" u="none" strike="noStrike" kern="1200" cap="none" spc="0" normalizeH="0" baseline="0">
                <a:solidFill>
                  <a:srgbClr val="616161"/>
                </a:solidFill>
                <a:uFill>
                  <a:solidFill>
                    <a:schemeClr val="tx1">
                      <a:lumMod val="65000"/>
                      <a:lumOff val="35000"/>
                    </a:schemeClr>
                  </a:solidFill>
                </a:uFill>
                <a:latin typeface="+mn-lt"/>
                <a:ea typeface="+mn-lt"/>
                <a:cs typeface="+mn-lt"/>
                <a:sym typeface="+mn-lt"/>
              </a:defRPr>
            </a:pPr>
            <a:endParaRPr lang="en-US"/>
          </a:p>
        </c:txPr>
      </c:legendEntry>
      <c:legendEntry>
        <c:idx val="2"/>
        <c:txPr>
          <a:bodyPr rot="0" spcFirstLastPara="0" vertOverflow="ellipsis" vert="horz" wrap="square" anchor="ctr" anchorCtr="1"/>
          <a:lstStyle/>
          <a:p>
            <a:pPr>
              <a:defRPr lang="zh-CN" sz="1400" b="1" i="0" u="none" strike="noStrike" kern="1200" cap="none" spc="0" normalizeH="0" baseline="0">
                <a:solidFill>
                  <a:srgbClr val="616161"/>
                </a:solidFill>
                <a:uFill>
                  <a:solidFill>
                    <a:schemeClr val="tx1">
                      <a:lumMod val="65000"/>
                      <a:lumOff val="35000"/>
                    </a:schemeClr>
                  </a:solidFill>
                </a:uFill>
                <a:latin typeface="+mn-lt"/>
                <a:ea typeface="+mn-lt"/>
                <a:cs typeface="+mn-lt"/>
                <a:sym typeface="+mn-lt"/>
              </a:defRPr>
            </a:pPr>
            <a:endParaRPr lang="en-US"/>
          </a:p>
        </c:txPr>
      </c:legendEntry>
      <c:legendEntry>
        <c:idx val="3"/>
        <c:txPr>
          <a:bodyPr rot="0" spcFirstLastPara="0" vertOverflow="ellipsis" vert="horz" wrap="square" anchor="ctr" anchorCtr="1"/>
          <a:lstStyle/>
          <a:p>
            <a:pPr>
              <a:defRPr lang="zh-CN" sz="1400" b="1" i="0" u="none" strike="noStrike" kern="1200" cap="none" spc="0" normalizeH="0" baseline="0">
                <a:solidFill>
                  <a:srgbClr val="616161"/>
                </a:solidFill>
                <a:uFill>
                  <a:solidFill>
                    <a:schemeClr val="tx1">
                      <a:lumMod val="65000"/>
                      <a:lumOff val="35000"/>
                    </a:schemeClr>
                  </a:solidFill>
                </a:uFill>
                <a:latin typeface="+mn-lt"/>
                <a:ea typeface="+mn-lt"/>
                <a:cs typeface="+mn-lt"/>
                <a:sym typeface="+mn-lt"/>
              </a:defRPr>
            </a:pPr>
            <a:endParaRPr lang="en-US"/>
          </a:p>
        </c:txPr>
      </c:legendEntry>
      <c:layout>
        <c:manualLayout>
          <c:xMode val="edge"/>
          <c:yMode val="edge"/>
          <c:x val="0.62992997691690999"/>
          <c:y val="9.9030846140489404E-2"/>
        </c:manualLayout>
      </c:layout>
      <c:overlay val="0"/>
      <c:spPr>
        <a:noFill/>
        <a:ln>
          <a:noFill/>
        </a:ln>
        <a:effectLst/>
      </c:spPr>
      <c:txPr>
        <a:bodyPr rot="0" spcFirstLastPara="0" vertOverflow="ellipsis" vert="horz" wrap="square" anchor="ctr" anchorCtr="1" forceAA="0"/>
        <a:lstStyle/>
        <a:p>
          <a:pPr>
            <a:defRPr lang="zh-CN" sz="1400" b="1" i="0" u="none" strike="noStrike" kern="1200" cap="none" spc="0" normalizeH="0" baseline="0">
              <a:solidFill>
                <a:srgbClr val="616161"/>
              </a:solidFill>
              <a:uFill>
                <a:solidFill>
                  <a:schemeClr val="tx1">
                    <a:lumMod val="65000"/>
                    <a:lumOff val="35000"/>
                  </a:schemeClr>
                </a:solidFill>
              </a:uFill>
              <a:latin typeface="+mn-lt"/>
              <a:ea typeface="+mn-lt"/>
              <a:cs typeface="+mn-lt"/>
              <a:sym typeface="+mn-lt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rgbClr val="FDFFFF"/>
    </a:solidFill>
    <a:ln w="12700" cap="flat" cmpd="sng" algn="ctr">
      <a:noFill/>
      <a:round/>
    </a:ln>
    <a:effectLst/>
  </c:spPr>
  <c:txPr>
    <a:bodyPr/>
    <a:lstStyle/>
    <a:p>
      <a:pPr>
        <a:defRPr lang="zh-CN" sz="1400" b="1">
          <a:solidFill>
            <a:srgbClr val="616161"/>
          </a:solidFill>
          <a:latin typeface="+mn-lt"/>
          <a:ea typeface="+mn-lt"/>
          <a:cs typeface="+mn-lt"/>
          <a:sym typeface="+mn-lt"/>
        </a:defRPr>
      </a:pPr>
      <a:endParaRPr lang="en-US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85CD40-0FD8-4851-BD21-CF8319A52ED9}" type="datetimeFigureOut">
              <a:rPr lang="en-ID" smtClean="0"/>
              <a:t>16/11/2022</a:t>
            </a:fld>
            <a:endParaRPr lang="en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46EEBA-F58C-4050-A90F-6FF6D2EE4331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6300850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85CD40-0FD8-4851-BD21-CF8319A52ED9}" type="datetimeFigureOut">
              <a:rPr lang="en-ID" smtClean="0"/>
              <a:t>16/11/2022</a:t>
            </a:fld>
            <a:endParaRPr lang="en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46EEBA-F58C-4050-A90F-6FF6D2EE4331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2066012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85CD40-0FD8-4851-BD21-CF8319A52ED9}" type="datetimeFigureOut">
              <a:rPr lang="en-ID" smtClean="0"/>
              <a:t>16/11/2022</a:t>
            </a:fld>
            <a:endParaRPr lang="en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46EEBA-F58C-4050-A90F-6FF6D2EE4331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6138029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85CD40-0FD8-4851-BD21-CF8319A52ED9}" type="datetimeFigureOut">
              <a:rPr lang="en-ID" smtClean="0"/>
              <a:t>16/11/2022</a:t>
            </a:fld>
            <a:endParaRPr lang="en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46EEBA-F58C-4050-A90F-6FF6D2EE4331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508688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85CD40-0FD8-4851-BD21-CF8319A52ED9}" type="datetimeFigureOut">
              <a:rPr lang="en-ID" smtClean="0"/>
              <a:t>16/11/2022</a:t>
            </a:fld>
            <a:endParaRPr lang="en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46EEBA-F58C-4050-A90F-6FF6D2EE4331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40770144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85CD40-0FD8-4851-BD21-CF8319A52ED9}" type="datetimeFigureOut">
              <a:rPr lang="en-ID" smtClean="0"/>
              <a:t>16/11/2022</a:t>
            </a:fld>
            <a:endParaRPr lang="en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46EEBA-F58C-4050-A90F-6FF6D2EE4331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0061546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85CD40-0FD8-4851-BD21-CF8319A52ED9}" type="datetimeFigureOut">
              <a:rPr lang="en-ID" smtClean="0"/>
              <a:t>16/11/2022</a:t>
            </a:fld>
            <a:endParaRPr lang="en-ID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46EEBA-F58C-4050-A90F-6FF6D2EE4331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4274415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85CD40-0FD8-4851-BD21-CF8319A52ED9}" type="datetimeFigureOut">
              <a:rPr lang="en-ID" smtClean="0"/>
              <a:t>16/11/2022</a:t>
            </a:fld>
            <a:endParaRPr lang="en-ID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46EEBA-F58C-4050-A90F-6FF6D2EE4331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4818490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85CD40-0FD8-4851-BD21-CF8319A52ED9}" type="datetimeFigureOut">
              <a:rPr lang="en-ID" smtClean="0"/>
              <a:t>16/11/2022</a:t>
            </a:fld>
            <a:endParaRPr lang="en-ID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46EEBA-F58C-4050-A90F-6FF6D2EE4331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3650735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85CD40-0FD8-4851-BD21-CF8319A52ED9}" type="datetimeFigureOut">
              <a:rPr lang="en-ID" smtClean="0"/>
              <a:t>16/11/2022</a:t>
            </a:fld>
            <a:endParaRPr lang="en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46EEBA-F58C-4050-A90F-6FF6D2EE4331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3426141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85CD40-0FD8-4851-BD21-CF8319A52ED9}" type="datetimeFigureOut">
              <a:rPr lang="en-ID" smtClean="0"/>
              <a:t>16/11/2022</a:t>
            </a:fld>
            <a:endParaRPr lang="en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46EEBA-F58C-4050-A90F-6FF6D2EE4331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946799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85CD40-0FD8-4851-BD21-CF8319A52ED9}" type="datetimeFigureOut">
              <a:rPr lang="en-ID" smtClean="0"/>
              <a:t>16/11/2022</a:t>
            </a:fld>
            <a:endParaRPr lang="en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46EEBA-F58C-4050-A90F-6FF6D2EE4331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3573191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tags" Target="../tags/tag8.xml"/><Relationship Id="rId13" Type="http://schemas.openxmlformats.org/officeDocument/2006/relationships/tags" Target="../tags/tag13.xml"/><Relationship Id="rId18" Type="http://schemas.openxmlformats.org/officeDocument/2006/relationships/tags" Target="../tags/tag18.xml"/><Relationship Id="rId26" Type="http://schemas.openxmlformats.org/officeDocument/2006/relationships/image" Target="../media/image8.svg"/><Relationship Id="rId3" Type="http://schemas.openxmlformats.org/officeDocument/2006/relationships/tags" Target="../tags/tag3.xml"/><Relationship Id="rId21" Type="http://schemas.openxmlformats.org/officeDocument/2006/relationships/image" Target="../media/image3.png"/><Relationship Id="rId7" Type="http://schemas.openxmlformats.org/officeDocument/2006/relationships/tags" Target="../tags/tag7.xml"/><Relationship Id="rId12" Type="http://schemas.openxmlformats.org/officeDocument/2006/relationships/tags" Target="../tags/tag12.xml"/><Relationship Id="rId17" Type="http://schemas.openxmlformats.org/officeDocument/2006/relationships/tags" Target="../tags/tag17.xml"/><Relationship Id="rId25" Type="http://schemas.openxmlformats.org/officeDocument/2006/relationships/image" Target="../media/image7.png"/><Relationship Id="rId2" Type="http://schemas.openxmlformats.org/officeDocument/2006/relationships/tags" Target="../tags/tag2.xml"/><Relationship Id="rId16" Type="http://schemas.openxmlformats.org/officeDocument/2006/relationships/tags" Target="../tags/tag16.xml"/><Relationship Id="rId20" Type="http://schemas.openxmlformats.org/officeDocument/2006/relationships/image" Target="../media/image2.png"/><Relationship Id="rId1" Type="http://schemas.openxmlformats.org/officeDocument/2006/relationships/tags" Target="../tags/tag1.xml"/><Relationship Id="rId6" Type="http://schemas.openxmlformats.org/officeDocument/2006/relationships/tags" Target="../tags/tag6.xml"/><Relationship Id="rId11" Type="http://schemas.openxmlformats.org/officeDocument/2006/relationships/tags" Target="../tags/tag11.xml"/><Relationship Id="rId24" Type="http://schemas.openxmlformats.org/officeDocument/2006/relationships/image" Target="../media/image6.svg"/><Relationship Id="rId5" Type="http://schemas.openxmlformats.org/officeDocument/2006/relationships/tags" Target="../tags/tag5.xml"/><Relationship Id="rId15" Type="http://schemas.openxmlformats.org/officeDocument/2006/relationships/tags" Target="../tags/tag15.xml"/><Relationship Id="rId23" Type="http://schemas.openxmlformats.org/officeDocument/2006/relationships/image" Target="../media/image5.png"/><Relationship Id="rId28" Type="http://schemas.openxmlformats.org/officeDocument/2006/relationships/image" Target="../media/image10.svg"/><Relationship Id="rId10" Type="http://schemas.openxmlformats.org/officeDocument/2006/relationships/tags" Target="../tags/tag10.xml"/><Relationship Id="rId19" Type="http://schemas.openxmlformats.org/officeDocument/2006/relationships/slideLayout" Target="../slideLayouts/slideLayout2.xml"/><Relationship Id="rId4" Type="http://schemas.openxmlformats.org/officeDocument/2006/relationships/tags" Target="../tags/tag4.xml"/><Relationship Id="rId9" Type="http://schemas.openxmlformats.org/officeDocument/2006/relationships/tags" Target="../tags/tag9.xml"/><Relationship Id="rId14" Type="http://schemas.openxmlformats.org/officeDocument/2006/relationships/tags" Target="../tags/tag14.xml"/><Relationship Id="rId22" Type="http://schemas.openxmlformats.org/officeDocument/2006/relationships/image" Target="../media/image4.svg"/><Relationship Id="rId27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771BEA26-0718-4C1F-89F1-3CACF56D77D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Subtitle 2">
            <a:extLst>
              <a:ext uri="{FF2B5EF4-FFF2-40B4-BE49-F238E27FC236}">
                <a16:creationId xmlns:a16="http://schemas.microsoft.com/office/drawing/2014/main" id="{E5D1F5AE-817F-4056-82D0-C34BC354C43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4079875"/>
            <a:ext cx="6858000" cy="1140195"/>
          </a:xfrm>
        </p:spPr>
        <p:txBody>
          <a:bodyPr>
            <a:normAutofit fontScale="92500"/>
          </a:bodyPr>
          <a:lstStyle/>
          <a:p>
            <a:r>
              <a:rPr lang="en-US" altLang="ja-JP" sz="3900" dirty="0">
                <a:latin typeface="+mj-lt"/>
              </a:rPr>
              <a:t>DISASTER AND TAXATIONS – TAXATION BEYOND THE PANDEMIC</a:t>
            </a:r>
            <a:endParaRPr lang="en-ID" sz="3900" dirty="0">
              <a:latin typeface="+mj-lt"/>
            </a:endParaRPr>
          </a:p>
          <a:p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4647065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27">
            <a:extLst>
              <a:ext uri="{FF2B5EF4-FFF2-40B4-BE49-F238E27FC236}">
                <a16:creationId xmlns:a16="http://schemas.microsoft.com/office/drawing/2014/main" id="{E5B60CD2-5D19-4332-21DC-4AB800281C2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5510213"/>
            <a:ext cx="3086100" cy="273844"/>
          </a:xfrm>
        </p:spPr>
        <p:txBody>
          <a:bodyPr/>
          <a:lstStyle/>
          <a:p>
            <a:r>
              <a:rPr lang="en-US" dirty="0"/>
              <a:t>AOTCA General Meeting and International Tax Conference 2022</a:t>
            </a:r>
            <a:endParaRPr lang="en-ID" dirty="0"/>
          </a:p>
        </p:txBody>
      </p:sp>
      <p:sp>
        <p:nvSpPr>
          <p:cNvPr id="8" name="Rectangle: Rounded Corners 7"/>
          <p:cNvSpPr/>
          <p:nvPr/>
        </p:nvSpPr>
        <p:spPr>
          <a:xfrm>
            <a:off x="8481418" y="5320904"/>
            <a:ext cx="431846" cy="421481"/>
          </a:xfrm>
          <a:prstGeom prst="roundRect">
            <a:avLst/>
          </a:prstGeom>
          <a:solidFill>
            <a:srgbClr val="2C367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9" name="TextBox 8"/>
          <p:cNvSpPr txBox="1"/>
          <p:nvPr/>
        </p:nvSpPr>
        <p:spPr>
          <a:xfrm>
            <a:off x="8481418" y="5381603"/>
            <a:ext cx="405407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02</a:t>
            </a:r>
            <a:endParaRPr lang="en-ID" sz="15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0" y="839263"/>
            <a:ext cx="9144000" cy="7635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12" name="圆角矩形 11"/>
          <p:cNvSpPr/>
          <p:nvPr/>
        </p:nvSpPr>
        <p:spPr>
          <a:xfrm>
            <a:off x="1077278" y="3733801"/>
            <a:ext cx="6013609" cy="743426"/>
          </a:xfrm>
          <a:prstGeom prst="roundRect">
            <a:avLst/>
          </a:prstGeom>
          <a:noFill/>
          <a:ln w="1905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3" name="五边形 12"/>
          <p:cNvSpPr/>
          <p:nvPr/>
        </p:nvSpPr>
        <p:spPr>
          <a:xfrm>
            <a:off x="7011705" y="3868435"/>
            <a:ext cx="775510" cy="406748"/>
          </a:xfrm>
          <a:prstGeom prst="homePlate">
            <a:avLst>
              <a:gd name="adj" fmla="val 31490"/>
            </a:avLst>
          </a:prstGeom>
          <a:solidFill>
            <a:srgbClr val="033E7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81000" rIns="121500" bIns="60750" rtlCol="0" anchor="ctr"/>
          <a:lstStyle/>
          <a:p>
            <a:pPr algn="ctr"/>
            <a:r>
              <a:rPr lang="en-US" altLang="zh-CN" sz="2250" dirty="0">
                <a:solidFill>
                  <a:schemeClr val="bg2"/>
                </a:solidFill>
                <a:cs typeface="+mn-ea"/>
                <a:sym typeface="+mn-lt"/>
              </a:rPr>
              <a:t>03</a:t>
            </a:r>
            <a:endParaRPr lang="zh-CN" altLang="en-US" sz="2250" dirty="0">
              <a:solidFill>
                <a:schemeClr val="bg2"/>
              </a:solidFill>
              <a:cs typeface="+mn-ea"/>
              <a:sym typeface="+mn-lt"/>
            </a:endParaRPr>
          </a:p>
        </p:txBody>
      </p:sp>
      <p:sp>
        <p:nvSpPr>
          <p:cNvPr id="26" name="圆角矩形 25"/>
          <p:cNvSpPr/>
          <p:nvPr/>
        </p:nvSpPr>
        <p:spPr>
          <a:xfrm>
            <a:off x="1076801" y="2785111"/>
            <a:ext cx="6014085" cy="743426"/>
          </a:xfrm>
          <a:prstGeom prst="roundRect">
            <a:avLst/>
          </a:prstGeom>
          <a:noFill/>
          <a:ln w="1905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7" name="五边形 26"/>
          <p:cNvSpPr/>
          <p:nvPr/>
        </p:nvSpPr>
        <p:spPr>
          <a:xfrm>
            <a:off x="7012628" y="2947847"/>
            <a:ext cx="775510" cy="406748"/>
          </a:xfrm>
          <a:prstGeom prst="homePlate">
            <a:avLst>
              <a:gd name="adj" fmla="val 31490"/>
            </a:avLst>
          </a:prstGeom>
          <a:solidFill>
            <a:srgbClr val="1A6E9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81000" rIns="121500" bIns="60750" rtlCol="0" anchor="ctr"/>
          <a:lstStyle/>
          <a:p>
            <a:pPr algn="ctr"/>
            <a:r>
              <a:rPr lang="en-US" altLang="zh-CN" sz="2250" dirty="0">
                <a:solidFill>
                  <a:schemeClr val="bg2"/>
                </a:solidFill>
                <a:cs typeface="+mn-ea"/>
                <a:sym typeface="+mn-lt"/>
              </a:rPr>
              <a:t>02</a:t>
            </a:r>
            <a:endParaRPr lang="zh-CN" altLang="en-US" sz="2250" dirty="0">
              <a:solidFill>
                <a:schemeClr val="bg2"/>
              </a:solidFill>
              <a:cs typeface="+mn-ea"/>
              <a:sym typeface="+mn-lt"/>
            </a:endParaRPr>
          </a:p>
        </p:txBody>
      </p:sp>
      <p:sp>
        <p:nvSpPr>
          <p:cNvPr id="36" name="圆角矩形 35"/>
          <p:cNvSpPr/>
          <p:nvPr/>
        </p:nvSpPr>
        <p:spPr>
          <a:xfrm>
            <a:off x="1076801" y="1846422"/>
            <a:ext cx="6014085" cy="743426"/>
          </a:xfrm>
          <a:prstGeom prst="roundRect">
            <a:avLst/>
          </a:prstGeom>
          <a:noFill/>
          <a:ln w="1905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8" name="五边形 37"/>
          <p:cNvSpPr/>
          <p:nvPr/>
        </p:nvSpPr>
        <p:spPr>
          <a:xfrm>
            <a:off x="7011705" y="2023588"/>
            <a:ext cx="775510" cy="406748"/>
          </a:xfrm>
          <a:prstGeom prst="homePlate">
            <a:avLst>
              <a:gd name="adj" fmla="val 31490"/>
            </a:avLst>
          </a:prstGeom>
          <a:solidFill>
            <a:srgbClr val="033E7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81000" rIns="121500" bIns="60750" rtlCol="0" anchor="ctr"/>
          <a:lstStyle/>
          <a:p>
            <a:pPr algn="ctr"/>
            <a:r>
              <a:rPr lang="en-US" altLang="zh-CN" sz="2250" dirty="0">
                <a:solidFill>
                  <a:schemeClr val="bg2"/>
                </a:solidFill>
                <a:cs typeface="+mn-ea"/>
                <a:sym typeface="+mn-lt"/>
              </a:rPr>
              <a:t>01</a:t>
            </a:r>
            <a:endParaRPr lang="zh-CN" altLang="en-US" sz="2250" dirty="0">
              <a:solidFill>
                <a:schemeClr val="bg2"/>
              </a:solidFill>
              <a:cs typeface="+mn-ea"/>
              <a:sym typeface="+mn-lt"/>
            </a:endParaRPr>
          </a:p>
        </p:txBody>
      </p:sp>
      <p:sp>
        <p:nvSpPr>
          <p:cNvPr id="40" name="TextBox 33"/>
          <p:cNvSpPr txBox="1"/>
          <p:nvPr/>
        </p:nvSpPr>
        <p:spPr>
          <a:xfrm>
            <a:off x="3101350" y="3063271"/>
            <a:ext cx="3587096" cy="12420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30000"/>
              </a:lnSpc>
            </a:pPr>
            <a:endParaRPr lang="zh-CN" altLang="en-US" sz="675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1" name="TextBox 33"/>
          <p:cNvSpPr txBox="1"/>
          <p:nvPr/>
        </p:nvSpPr>
        <p:spPr>
          <a:xfrm>
            <a:off x="1186816" y="1900714"/>
            <a:ext cx="5825966" cy="6463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21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cs typeface="Arial" panose="020B0604020202020204" pitchFamily="34" charset="0"/>
                <a:sym typeface="+mn-ea"/>
              </a:rPr>
              <a:t>A T</a:t>
            </a:r>
            <a:r>
              <a:rPr sz="21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cs typeface="Arial" panose="020B0604020202020204" pitchFamily="34" charset="0"/>
                <a:sym typeface="+mn-ea"/>
              </a:rPr>
              <a:t>ax </a:t>
            </a:r>
            <a:r>
              <a:rPr lang="en-US" sz="21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cs typeface="Arial" panose="020B0604020202020204" pitchFamily="34" charset="0"/>
                <a:sym typeface="+mn-ea"/>
              </a:rPr>
              <a:t>S</a:t>
            </a:r>
            <a:r>
              <a:rPr sz="21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cs typeface="Arial" panose="020B0604020202020204" pitchFamily="34" charset="0"/>
                <a:sym typeface="+mn-ea"/>
              </a:rPr>
              <a:t>ystem </a:t>
            </a:r>
            <a:r>
              <a:rPr lang="en-US" sz="21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cs typeface="Arial" panose="020B0604020202020204" pitchFamily="34" charset="0"/>
                <a:sym typeface="+mn-ea"/>
              </a:rPr>
              <a:t>Formed</a:t>
            </a:r>
            <a:r>
              <a:rPr sz="21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cs typeface="Arial" panose="020B0604020202020204" pitchFamily="34" charset="0"/>
                <a:sym typeface="+mn-ea"/>
              </a:rPr>
              <a:t> to </a:t>
            </a:r>
            <a:r>
              <a:rPr lang="en-US" sz="21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cs typeface="Arial" panose="020B0604020202020204" pitchFamily="34" charset="0"/>
                <a:sym typeface="+mn-ea"/>
              </a:rPr>
              <a:t>S</a:t>
            </a:r>
            <a:r>
              <a:rPr sz="21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cs typeface="Arial" panose="020B0604020202020204" pitchFamily="34" charset="0"/>
                <a:sym typeface="+mn-ea"/>
              </a:rPr>
              <a:t>upport </a:t>
            </a:r>
            <a:r>
              <a:rPr lang="en-US" sz="21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cs typeface="Arial" panose="020B0604020202020204" pitchFamily="34" charset="0"/>
                <a:sym typeface="+mn-ea"/>
              </a:rPr>
              <a:t>E</a:t>
            </a:r>
            <a:r>
              <a:rPr sz="21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cs typeface="Arial" panose="020B0604020202020204" pitchFamily="34" charset="0"/>
                <a:sym typeface="+mn-ea"/>
              </a:rPr>
              <a:t>pidemic </a:t>
            </a:r>
            <a:r>
              <a:rPr lang="en-US" sz="21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cs typeface="Arial" panose="020B0604020202020204" pitchFamily="34" charset="0"/>
                <a:sym typeface="+mn-ea"/>
              </a:rPr>
              <a:t>P</a:t>
            </a:r>
            <a:r>
              <a:rPr sz="21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cs typeface="Arial" panose="020B0604020202020204" pitchFamily="34" charset="0"/>
                <a:sym typeface="+mn-ea"/>
              </a:rPr>
              <a:t>revention and </a:t>
            </a:r>
            <a:r>
              <a:rPr lang="en-US" sz="21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cs typeface="Arial" panose="020B0604020202020204" pitchFamily="34" charset="0"/>
                <a:sym typeface="+mn-ea"/>
              </a:rPr>
              <a:t>C</a:t>
            </a:r>
            <a:r>
              <a:rPr sz="21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cs typeface="Arial" panose="020B0604020202020204" pitchFamily="34" charset="0"/>
                <a:sym typeface="+mn-ea"/>
              </a:rPr>
              <a:t>ontrol</a:t>
            </a:r>
          </a:p>
        </p:txBody>
      </p:sp>
      <p:sp>
        <p:nvSpPr>
          <p:cNvPr id="61" name="TextBox 33"/>
          <p:cNvSpPr txBox="1"/>
          <p:nvPr/>
        </p:nvSpPr>
        <p:spPr>
          <a:xfrm>
            <a:off x="1189196" y="2845118"/>
            <a:ext cx="5822633" cy="6463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>
              <a:buClrTx/>
              <a:buSzTx/>
              <a:buFontTx/>
            </a:pPr>
            <a:r>
              <a:rPr sz="21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cs typeface="Arial" panose="020B0604020202020204" pitchFamily="34" charset="0"/>
                <a:sym typeface="+mn-ea"/>
              </a:rPr>
              <a:t>Ongoing Refund, Reduction and Deferral of Taxes and Fees</a:t>
            </a:r>
          </a:p>
        </p:txBody>
      </p:sp>
      <p:sp>
        <p:nvSpPr>
          <p:cNvPr id="37" name="TextBox 33"/>
          <p:cNvSpPr txBox="1"/>
          <p:nvPr/>
        </p:nvSpPr>
        <p:spPr>
          <a:xfrm>
            <a:off x="1186815" y="3912870"/>
            <a:ext cx="5903595" cy="3231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>
              <a:buClrTx/>
              <a:buSzTx/>
              <a:buFontTx/>
            </a:pPr>
            <a:r>
              <a:rPr sz="21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cs typeface="Arial" panose="020B0604020202020204" pitchFamily="34" charset="0"/>
                <a:sym typeface="+mn-ea"/>
              </a:rPr>
              <a:t>Upgrade of Non-contact Online Tax Services</a:t>
            </a:r>
          </a:p>
        </p:txBody>
      </p:sp>
      <p:grpSp>
        <p:nvGrpSpPr>
          <p:cNvPr id="68" name="组合 67"/>
          <p:cNvGrpSpPr/>
          <p:nvPr/>
        </p:nvGrpSpPr>
        <p:grpSpPr>
          <a:xfrm>
            <a:off x="1077278" y="4647248"/>
            <a:ext cx="6716991" cy="743426"/>
            <a:chOff x="3560" y="8144"/>
            <a:chExt cx="12292" cy="1611"/>
          </a:xfrm>
        </p:grpSpPr>
        <p:sp>
          <p:nvSpPr>
            <p:cNvPr id="39" name="圆角矩形 38"/>
            <p:cNvSpPr/>
            <p:nvPr/>
          </p:nvSpPr>
          <p:spPr>
            <a:xfrm>
              <a:off x="3560" y="8144"/>
              <a:ext cx="11004" cy="1611"/>
            </a:xfrm>
            <a:prstGeom prst="roundRect">
              <a:avLst/>
            </a:prstGeom>
            <a:noFill/>
            <a:ln w="1905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64" name="五边形 63"/>
            <p:cNvSpPr/>
            <p:nvPr/>
          </p:nvSpPr>
          <p:spPr>
            <a:xfrm>
              <a:off x="14419" y="8497"/>
              <a:ext cx="1433" cy="881"/>
            </a:xfrm>
            <a:prstGeom prst="homePlate">
              <a:avLst>
                <a:gd name="adj" fmla="val 31490"/>
              </a:avLst>
            </a:prstGeom>
            <a:solidFill>
              <a:srgbClr val="1A6E9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81000" rIns="121500" bIns="60750" rtlCol="0" anchor="ctr"/>
            <a:lstStyle/>
            <a:p>
              <a:pPr algn="ctr"/>
              <a:r>
                <a:rPr lang="en-US" altLang="zh-CN" sz="2250" dirty="0">
                  <a:solidFill>
                    <a:schemeClr val="bg2"/>
                  </a:solidFill>
                  <a:cs typeface="+mn-ea"/>
                  <a:sym typeface="+mn-lt"/>
                </a:rPr>
                <a:t>04</a:t>
              </a:r>
              <a:endParaRPr lang="zh-CN" altLang="en-US" sz="2250" dirty="0">
                <a:solidFill>
                  <a:schemeClr val="bg2"/>
                </a:solidFill>
                <a:cs typeface="+mn-ea"/>
                <a:sym typeface="+mn-lt"/>
              </a:endParaRPr>
            </a:p>
          </p:txBody>
        </p:sp>
        <p:sp>
          <p:nvSpPr>
            <p:cNvPr id="66" name="TextBox 33"/>
            <p:cNvSpPr txBox="1"/>
            <p:nvPr/>
          </p:nvSpPr>
          <p:spPr>
            <a:xfrm>
              <a:off x="5880" y="8666"/>
              <a:ext cx="7532" cy="26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30000"/>
                </a:lnSpc>
              </a:pPr>
              <a:endParaRPr lang="zh-CN" altLang="en-US" sz="675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67" name="TextBox 33"/>
            <p:cNvSpPr txBox="1"/>
            <p:nvPr/>
          </p:nvSpPr>
          <p:spPr>
            <a:xfrm>
              <a:off x="3760" y="8600"/>
              <a:ext cx="10803" cy="70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>
                <a:buClrTx/>
                <a:buSzTx/>
                <a:buFontTx/>
              </a:pPr>
              <a:r>
                <a:rPr sz="21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ea typeface="微软雅黑" panose="020B0503020204020204" charset="-122"/>
                  <a:cs typeface="Arial" panose="020B0604020202020204" pitchFamily="34" charset="0"/>
                  <a:sym typeface="+mn-ea"/>
                </a:rPr>
                <a:t>Future-oriented Fiscal and Tax Policy Trends</a:t>
              </a:r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>
            <a:extLst>
              <a:ext uri="{FF2B5EF4-FFF2-40B4-BE49-F238E27FC236}">
                <a16:creationId xmlns:a16="http://schemas.microsoft.com/office/drawing/2014/main" id="{BE3AED42-812E-E018-AF18-3637C711754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aphicFrame>
        <p:nvGraphicFramePr>
          <p:cNvPr id="4" name="图表 3" descr="7b0a202020202263686172745265734964223a20223230343734373536220a7d0a"/>
          <p:cNvGraphicFramePr/>
          <p:nvPr/>
        </p:nvGraphicFramePr>
        <p:xfrm>
          <a:off x="398622" y="1709262"/>
          <a:ext cx="8671084" cy="38009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860488" y="2332675"/>
            <a:ext cx="7582112" cy="2628900"/>
          </a:xfrm>
        </p:spPr>
        <p:txBody>
          <a:bodyPr>
            <a:normAutofit/>
          </a:bodyPr>
          <a:lstStyle/>
          <a:p>
            <a:endParaRPr lang="en-US" sz="1350" b="1" dirty="0">
              <a:latin typeface="Arial" panose="020B0604020202020204" pitchFamily="34" charset="0"/>
              <a:ea typeface="Courier New" panose="02070309020205020404" pitchFamily="49" charset="0"/>
              <a:cs typeface="Arial" panose="020B0604020202020204" pitchFamily="34" charset="0"/>
            </a:endParaRPr>
          </a:p>
          <a:p>
            <a:endParaRPr lang="en-US" sz="1350" b="1" dirty="0">
              <a:latin typeface="Arial" panose="020B0604020202020204" pitchFamily="34" charset="0"/>
              <a:ea typeface="Courier New" panose="02070309020205020404" pitchFamily="49" charset="0"/>
              <a:cs typeface="Arial" panose="020B0604020202020204" pitchFamily="34" charset="0"/>
            </a:endParaRPr>
          </a:p>
          <a:p>
            <a:endParaRPr lang="en-US" sz="1350" b="1" dirty="0">
              <a:latin typeface="Arial" panose="020B0604020202020204" pitchFamily="34" charset="0"/>
              <a:ea typeface="Courier New" panose="02070309020205020404" pitchFamily="49" charset="0"/>
              <a:cs typeface="Arial" panose="020B0604020202020204" pitchFamily="34" charset="0"/>
            </a:endParaRPr>
          </a:p>
          <a:p>
            <a:endParaRPr lang="en-ID" sz="1350" dirty="0">
              <a:latin typeface="Arial" panose="020B0604020202020204" pitchFamily="34" charset="0"/>
              <a:ea typeface="Courier New" panose="02070309020205020404" pitchFamily="49" charset="0"/>
              <a:cs typeface="Arial" panose="020B0604020202020204" pitchFamily="34" charset="0"/>
            </a:endParaRPr>
          </a:p>
          <a:p>
            <a:endParaRPr lang="en-ID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5510213"/>
            <a:ext cx="3086100" cy="273844"/>
          </a:xfrm>
        </p:spPr>
        <p:txBody>
          <a:bodyPr/>
          <a:lstStyle/>
          <a:p>
            <a:r>
              <a:rPr lang="en-US" dirty="0"/>
              <a:t>AOTCA General Meeting and International Tax Conference 2022</a:t>
            </a:r>
            <a:endParaRPr lang="en-ID" dirty="0"/>
          </a:p>
        </p:txBody>
      </p:sp>
      <p:sp>
        <p:nvSpPr>
          <p:cNvPr id="8" name="Rectangle: Rounded Corners 7"/>
          <p:cNvSpPr/>
          <p:nvPr/>
        </p:nvSpPr>
        <p:spPr>
          <a:xfrm>
            <a:off x="8442600" y="5320904"/>
            <a:ext cx="444225" cy="421481"/>
          </a:xfrm>
          <a:prstGeom prst="roundRect">
            <a:avLst/>
          </a:prstGeom>
          <a:solidFill>
            <a:srgbClr val="2C367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9" name="TextBox 8"/>
          <p:cNvSpPr txBox="1"/>
          <p:nvPr/>
        </p:nvSpPr>
        <p:spPr>
          <a:xfrm>
            <a:off x="8522494" y="5381603"/>
            <a:ext cx="44422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03</a:t>
            </a:r>
            <a:endParaRPr lang="en-ID" sz="15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0" y="839263"/>
            <a:ext cx="9144000" cy="7635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12" name="矩形 11"/>
          <p:cNvSpPr/>
          <p:nvPr/>
        </p:nvSpPr>
        <p:spPr>
          <a:xfrm>
            <a:off x="3171349" y="2334102"/>
            <a:ext cx="5198745" cy="3078956"/>
          </a:xfrm>
          <a:prstGeom prst="rect">
            <a:avLst/>
          </a:prstGeom>
          <a:solidFill>
            <a:schemeClr val="accent1">
              <a:alpha val="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13" name="文本框 12"/>
          <p:cNvSpPr txBox="1"/>
          <p:nvPr/>
        </p:nvSpPr>
        <p:spPr>
          <a:xfrm>
            <a:off x="827723" y="2127409"/>
            <a:ext cx="207502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00" b="1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Unit: trillion RMB yuan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Picture 34">
            <a:extLst>
              <a:ext uri="{FF2B5EF4-FFF2-40B4-BE49-F238E27FC236}">
                <a16:creationId xmlns:a16="http://schemas.microsoft.com/office/drawing/2014/main" id="{90EF7771-B3A0-0DCB-D6FD-9370BBCA5B9A}"/>
              </a:ext>
            </a:extLst>
          </p:cNvPr>
          <p:cNvPicPr>
            <a:picLocks noChangeAspect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7" name="圆角矩形 26"/>
          <p:cNvSpPr/>
          <p:nvPr>
            <p:custDataLst>
              <p:tags r:id="rId1"/>
            </p:custDataLst>
          </p:nvPr>
        </p:nvSpPr>
        <p:spPr>
          <a:xfrm>
            <a:off x="294323" y="3520916"/>
            <a:ext cx="3253740" cy="2169795"/>
          </a:xfrm>
          <a:prstGeom prst="roundRect">
            <a:avLst/>
          </a:prstGeom>
          <a:noFill/>
          <a:ln>
            <a:solidFill>
              <a:srgbClr val="F7B802">
                <a:lumMod val="60000"/>
                <a:lumOff val="40000"/>
              </a:srgb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7578EC">
                    <a:lumMod val="20000"/>
                    <a:lumOff val="80000"/>
                    <a:alpha val="45000"/>
                  </a:srgbClr>
                </a:solidFill>
              </a14:hiddenFill>
            </a:ext>
          </a:extLst>
        </p:spPr>
        <p:style>
          <a:lnRef idx="2">
            <a:srgbClr val="7578EC">
              <a:shade val="50000"/>
            </a:srgbClr>
          </a:lnRef>
          <a:fillRef idx="1">
            <a:srgbClr val="7578EC"/>
          </a:fillRef>
          <a:effectRef idx="0">
            <a:srgbClr val="7578EC"/>
          </a:effectRef>
          <a:fontRef idx="minor">
            <a:srgbClr val="FFFFFF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13" name="标题 12"/>
          <p:cNvSpPr>
            <a:spLocks noGrp="1"/>
          </p:cNvSpPr>
          <p:nvPr>
            <p:ph type="title"/>
          </p:nvPr>
        </p:nvSpPr>
        <p:spPr>
          <a:xfrm>
            <a:off x="628650" y="1744504"/>
            <a:ext cx="7886700" cy="381000"/>
          </a:xfrm>
        </p:spPr>
        <p:txBody>
          <a:bodyPr>
            <a:noAutofit/>
          </a:bodyPr>
          <a:lstStyle/>
          <a:p>
            <a:r>
              <a:rPr lang="en-US" altLang="zh-CN" sz="1500" b="1" u="sng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Evolution 1</a:t>
            </a:r>
            <a:r>
              <a:rPr lang="en-US" altLang="zh-CN" sz="1500" b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500" b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zh-CN" altLang="en-US" sz="1500" b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Tax System Formed to Support Epidemic Prevention and Control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5510213"/>
            <a:ext cx="3086100" cy="273844"/>
          </a:xfrm>
        </p:spPr>
        <p:txBody>
          <a:bodyPr/>
          <a:lstStyle/>
          <a:p>
            <a:r>
              <a:rPr lang="en-US" dirty="0"/>
              <a:t>AOTCA General Meeting and International Tax Conference 2022</a:t>
            </a:r>
            <a:endParaRPr lang="en-ID" dirty="0"/>
          </a:p>
        </p:txBody>
      </p:sp>
      <p:sp>
        <p:nvSpPr>
          <p:cNvPr id="8" name="Rectangle: Rounded Corners 7"/>
          <p:cNvSpPr/>
          <p:nvPr/>
        </p:nvSpPr>
        <p:spPr>
          <a:xfrm>
            <a:off x="8481418" y="5320904"/>
            <a:ext cx="431846" cy="421481"/>
          </a:xfrm>
          <a:prstGeom prst="roundRect">
            <a:avLst/>
          </a:prstGeom>
          <a:solidFill>
            <a:srgbClr val="2C367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9" name="TextBox 8"/>
          <p:cNvSpPr txBox="1"/>
          <p:nvPr/>
        </p:nvSpPr>
        <p:spPr>
          <a:xfrm>
            <a:off x="8522494" y="5381603"/>
            <a:ext cx="431846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04</a:t>
            </a:r>
            <a:endParaRPr lang="en-ID" sz="15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0" y="839263"/>
            <a:ext cx="9144000" cy="7635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3" name="圆角矩形 2"/>
          <p:cNvSpPr/>
          <p:nvPr>
            <p:custDataLst>
              <p:tags r:id="rId2"/>
            </p:custDataLst>
          </p:nvPr>
        </p:nvSpPr>
        <p:spPr>
          <a:xfrm>
            <a:off x="6215539" y="2454592"/>
            <a:ext cx="2626519" cy="2532698"/>
          </a:xfrm>
          <a:prstGeom prst="roundRect">
            <a:avLst/>
          </a:prstGeom>
          <a:noFill/>
          <a:ln>
            <a:solidFill>
              <a:srgbClr val="7578EC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7578EC">
                    <a:lumMod val="20000"/>
                    <a:lumOff val="80000"/>
                    <a:alpha val="45000"/>
                  </a:srgbClr>
                </a:solidFill>
              </a14:hiddenFill>
            </a:ext>
          </a:extLst>
        </p:spPr>
        <p:style>
          <a:lnRef idx="2">
            <a:srgbClr val="7578EC">
              <a:shade val="50000"/>
            </a:srgbClr>
          </a:lnRef>
          <a:fillRef idx="1">
            <a:srgbClr val="7578EC"/>
          </a:fillRef>
          <a:effectRef idx="0">
            <a:srgbClr val="7578EC"/>
          </a:effectRef>
          <a:fontRef idx="minor">
            <a:srgbClr val="FFFFFF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56" name="文本框 55"/>
          <p:cNvSpPr txBox="1"/>
          <p:nvPr>
            <p:custDataLst>
              <p:tags r:id="rId3"/>
            </p:custDataLst>
          </p:nvPr>
        </p:nvSpPr>
        <p:spPr>
          <a:xfrm flipH="1">
            <a:off x="6704172" y="2506504"/>
            <a:ext cx="2061686" cy="928688"/>
          </a:xfrm>
          <a:prstGeom prst="rect">
            <a:avLst/>
          </a:prstGeom>
          <a:noFill/>
        </p:spPr>
        <p:txBody>
          <a:bodyPr wrap="square" bIns="0" rtlCol="0">
            <a:scene3d>
              <a:camera prst="orthographicFront"/>
              <a:lightRig rig="threePt" dir="t"/>
            </a:scene3d>
          </a:bodyPr>
          <a:lstStyle/>
          <a:p>
            <a:pPr algn="l">
              <a:lnSpc>
                <a:spcPct val="110000"/>
              </a:lnSpc>
              <a:buClrTx/>
              <a:buSzTx/>
              <a:buFontTx/>
            </a:pPr>
            <a:r>
              <a:rPr lang="en-US" altLang="zh-CN" sz="1500" b="1" spc="38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Supply of Essential Goods</a:t>
            </a:r>
          </a:p>
        </p:txBody>
      </p:sp>
      <p:sp>
        <p:nvSpPr>
          <p:cNvPr id="24" name="圆角矩形 23"/>
          <p:cNvSpPr/>
          <p:nvPr>
            <p:custDataLst>
              <p:tags r:id="rId4"/>
            </p:custDataLst>
          </p:nvPr>
        </p:nvSpPr>
        <p:spPr>
          <a:xfrm>
            <a:off x="313849" y="2228850"/>
            <a:ext cx="3253264" cy="1138238"/>
          </a:xfrm>
          <a:prstGeom prst="roundRect">
            <a:avLst/>
          </a:prstGeom>
          <a:noFill/>
          <a:ln>
            <a:solidFill>
              <a:srgbClr val="F78E54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7578EC">
                    <a:lumMod val="20000"/>
                    <a:lumOff val="80000"/>
                    <a:alpha val="45000"/>
                  </a:srgbClr>
                </a:solidFill>
              </a14:hiddenFill>
            </a:ext>
          </a:extLst>
        </p:spPr>
        <p:style>
          <a:lnRef idx="2">
            <a:srgbClr val="7578EC">
              <a:shade val="50000"/>
            </a:srgbClr>
          </a:lnRef>
          <a:fillRef idx="1">
            <a:srgbClr val="7578EC"/>
          </a:fillRef>
          <a:effectRef idx="0">
            <a:srgbClr val="7578EC"/>
          </a:effectRef>
          <a:fontRef idx="minor">
            <a:srgbClr val="FFFFFF"/>
          </a:fontRef>
        </p:style>
        <p:txBody>
          <a:bodyPr rtlCol="0" anchor="ctr"/>
          <a:lstStyle/>
          <a:p>
            <a:pPr algn="ctr"/>
            <a:endParaRPr lang="zh-CN" altLang="en-US" sz="1350" b="1"/>
          </a:p>
        </p:txBody>
      </p:sp>
      <p:sp>
        <p:nvSpPr>
          <p:cNvPr id="25" name="文本框 24"/>
          <p:cNvSpPr txBox="1"/>
          <p:nvPr>
            <p:custDataLst>
              <p:tags r:id="rId5"/>
            </p:custDataLst>
          </p:nvPr>
        </p:nvSpPr>
        <p:spPr>
          <a:xfrm flipH="1">
            <a:off x="370999" y="2275523"/>
            <a:ext cx="3001328" cy="889159"/>
          </a:xfrm>
          <a:prstGeom prst="rect">
            <a:avLst/>
          </a:prstGeom>
          <a:noFill/>
        </p:spPr>
        <p:txBody>
          <a:bodyPr wrap="square" rtlCol="0"/>
          <a:lstStyle/>
          <a:p>
            <a:pPr algn="l" fontAlgn="auto">
              <a:lnSpc>
                <a:spcPct val="110000"/>
              </a:lnSpc>
              <a:buClrTx/>
              <a:buSzTx/>
              <a:buFontTx/>
            </a:pPr>
            <a:r>
              <a:rPr lang="en-US" altLang="zh-CN" sz="1500" b="1" spc="38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Protection &amp; Treatment</a:t>
            </a:r>
          </a:p>
          <a:p>
            <a:pPr algn="l" fontAlgn="auto">
              <a:lnSpc>
                <a:spcPct val="110000"/>
              </a:lnSpc>
              <a:buClrTx/>
              <a:buSzTx/>
              <a:buFontTx/>
            </a:pPr>
            <a:r>
              <a:rPr lang="en-US" altLang="zh-CN" sz="1200" spc="38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IIT exemption for temporary work subsidies &amp; bonuses and medical protective items received from employers</a:t>
            </a:r>
          </a:p>
        </p:txBody>
      </p:sp>
      <p:sp>
        <p:nvSpPr>
          <p:cNvPr id="29" name="文本框 28"/>
          <p:cNvSpPr txBox="1"/>
          <p:nvPr>
            <p:custDataLst>
              <p:tags r:id="rId6"/>
            </p:custDataLst>
          </p:nvPr>
        </p:nvSpPr>
        <p:spPr>
          <a:xfrm flipH="1">
            <a:off x="348615" y="3525679"/>
            <a:ext cx="3134678" cy="1587341"/>
          </a:xfrm>
          <a:prstGeom prst="rect">
            <a:avLst/>
          </a:prstGeom>
          <a:noFill/>
        </p:spPr>
        <p:txBody>
          <a:bodyPr wrap="square" bIns="0" rtlCol="0">
            <a:scene3d>
              <a:camera prst="orthographicFront"/>
              <a:lightRig rig="threePt" dir="t"/>
            </a:scene3d>
          </a:bodyPr>
          <a:lstStyle/>
          <a:p>
            <a:pPr algn="l">
              <a:lnSpc>
                <a:spcPct val="110000"/>
              </a:lnSpc>
              <a:buClrTx/>
              <a:buSzTx/>
              <a:buFontTx/>
            </a:pPr>
            <a:r>
              <a:rPr lang="en-US" altLang="zh-CN" sz="1500" b="1" spc="38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Charitable Donation</a:t>
            </a:r>
          </a:p>
          <a:p>
            <a:pPr algn="l">
              <a:lnSpc>
                <a:spcPct val="110000"/>
              </a:lnSpc>
              <a:buClrTx/>
              <a:buSzTx/>
              <a:buFontTx/>
            </a:pPr>
            <a:r>
              <a:rPr lang="en-US" altLang="zh-CN" sz="1200" spc="38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fully deduction before EIT &amp; IIT </a:t>
            </a:r>
          </a:p>
          <a:p>
            <a:pPr algn="l">
              <a:lnSpc>
                <a:spcPct val="110000"/>
              </a:lnSpc>
              <a:buClrTx/>
              <a:buSzTx/>
              <a:buFontTx/>
            </a:pPr>
            <a:r>
              <a:rPr lang="en-US" altLang="zh-CN" sz="1200" spc="38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for cash and medical suppy donations through charitable organiztions &amp; gov.</a:t>
            </a:r>
          </a:p>
          <a:p>
            <a:pPr algn="l">
              <a:lnSpc>
                <a:spcPct val="110000"/>
              </a:lnSpc>
              <a:buClrTx/>
              <a:buSzTx/>
              <a:buFontTx/>
            </a:pPr>
            <a:r>
              <a:rPr lang="en-US" altLang="zh-CN" sz="1200" spc="38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fully </a:t>
            </a:r>
            <a:r>
              <a:rPr lang="en-US" altLang="zh-CN" sz="1200" spc="38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deduction before EIT &amp; IIT for </a:t>
            </a:r>
            <a:r>
              <a:rPr lang="en-US" altLang="zh-CN" sz="1200" spc="38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medical supplies donated to hospitals</a:t>
            </a:r>
          </a:p>
          <a:p>
            <a:pPr algn="l">
              <a:lnSpc>
                <a:spcPct val="110000"/>
              </a:lnSpc>
              <a:buClrTx/>
              <a:buSzTx/>
              <a:buFontTx/>
            </a:pPr>
            <a:r>
              <a:rPr lang="en-US" altLang="zh-CN" sz="1200" spc="38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exemption of VAT, excise tax, urban maintenance and construction tax, education surcharge for donated items</a:t>
            </a:r>
          </a:p>
        </p:txBody>
      </p:sp>
      <p:sp>
        <p:nvSpPr>
          <p:cNvPr id="46" name="五边形 45"/>
          <p:cNvSpPr/>
          <p:nvPr>
            <p:custDataLst>
              <p:tags r:id="rId7"/>
            </p:custDataLst>
          </p:nvPr>
        </p:nvSpPr>
        <p:spPr>
          <a:xfrm rot="5400000">
            <a:off x="6307259" y="2513493"/>
            <a:ext cx="460107" cy="332693"/>
          </a:xfrm>
          <a:prstGeom prst="homePlate">
            <a:avLst/>
          </a:prstGeom>
          <a:ln>
            <a:noFill/>
          </a:ln>
        </p:spPr>
        <p:style>
          <a:lnRef idx="2">
            <a:srgbClr val="7578EC">
              <a:shade val="50000"/>
            </a:srgbClr>
          </a:lnRef>
          <a:fillRef idx="1">
            <a:srgbClr val="7578EC"/>
          </a:fillRef>
          <a:effectRef idx="0">
            <a:srgbClr val="7578EC"/>
          </a:effectRef>
          <a:fontRef idx="minor">
            <a:srgbClr val="FFFFFF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48" name="五边形 47"/>
          <p:cNvSpPr/>
          <p:nvPr>
            <p:custDataLst>
              <p:tags r:id="rId8"/>
            </p:custDataLst>
          </p:nvPr>
        </p:nvSpPr>
        <p:spPr>
          <a:xfrm rot="5400000">
            <a:off x="3066734" y="2292439"/>
            <a:ext cx="460107" cy="332693"/>
          </a:xfrm>
          <a:prstGeom prst="homePlate">
            <a:avLst/>
          </a:prstGeom>
          <a:solidFill>
            <a:srgbClr val="F35B06"/>
          </a:solidFill>
          <a:ln>
            <a:noFill/>
          </a:ln>
        </p:spPr>
        <p:style>
          <a:lnRef idx="2">
            <a:srgbClr val="7578EC">
              <a:shade val="50000"/>
            </a:srgbClr>
          </a:lnRef>
          <a:fillRef idx="1">
            <a:srgbClr val="7578EC"/>
          </a:fillRef>
          <a:effectRef idx="0">
            <a:srgbClr val="7578EC"/>
          </a:effectRef>
          <a:fontRef idx="minor">
            <a:srgbClr val="FFFFFF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49" name="五边形 48"/>
          <p:cNvSpPr/>
          <p:nvPr>
            <p:custDataLst>
              <p:tags r:id="rId9"/>
            </p:custDataLst>
          </p:nvPr>
        </p:nvSpPr>
        <p:spPr>
          <a:xfrm rot="5400000">
            <a:off x="2945293" y="3582626"/>
            <a:ext cx="460107" cy="332693"/>
          </a:xfrm>
          <a:prstGeom prst="homePlate">
            <a:avLst/>
          </a:prstGeom>
          <a:solidFill>
            <a:srgbClr val="F7B802">
              <a:lumMod val="60000"/>
              <a:lumOff val="40000"/>
            </a:srgbClr>
          </a:solidFill>
          <a:ln>
            <a:noFill/>
          </a:ln>
        </p:spPr>
        <p:style>
          <a:lnRef idx="2">
            <a:srgbClr val="7578EC">
              <a:shade val="50000"/>
            </a:srgbClr>
          </a:lnRef>
          <a:fillRef idx="1">
            <a:srgbClr val="7578EC"/>
          </a:fillRef>
          <a:effectRef idx="0">
            <a:srgbClr val="7578EC"/>
          </a:effectRef>
          <a:fontRef idx="minor">
            <a:srgbClr val="FFFFFF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11" name="文本框 10"/>
          <p:cNvSpPr txBox="1"/>
          <p:nvPr>
            <p:custDataLst>
              <p:tags r:id="rId10"/>
            </p:custDataLst>
          </p:nvPr>
        </p:nvSpPr>
        <p:spPr>
          <a:xfrm>
            <a:off x="6367870" y="2501327"/>
            <a:ext cx="338886" cy="357026"/>
          </a:xfrm>
          <a:prstGeom prst="rect">
            <a:avLst/>
          </a:prstGeom>
          <a:noFill/>
        </p:spPr>
        <p:txBody>
          <a:bodyPr wrap="square" bIns="0" rtlCol="0" anchor="ctr" anchorCtr="1">
            <a:normAutofit/>
          </a:bodyPr>
          <a:lstStyle/>
          <a:p>
            <a:r>
              <a:rPr lang="en-US" altLang="zh-CN" b="1">
                <a:solidFill>
                  <a:srgbClr val="FFFFFF"/>
                </a:solidFill>
                <a:latin typeface="思源黑体 CN Heavy" panose="020B0A00000000000000" charset="-122"/>
                <a:ea typeface="思源黑体 CN Heavy" panose="020B0A00000000000000" charset="-122"/>
              </a:rPr>
              <a:t>2</a:t>
            </a:r>
          </a:p>
        </p:txBody>
      </p:sp>
      <p:sp>
        <p:nvSpPr>
          <p:cNvPr id="14" name="文本框 13"/>
          <p:cNvSpPr txBox="1"/>
          <p:nvPr>
            <p:custDataLst>
              <p:tags r:id="rId11"/>
            </p:custDataLst>
          </p:nvPr>
        </p:nvSpPr>
        <p:spPr>
          <a:xfrm>
            <a:off x="3127344" y="2280274"/>
            <a:ext cx="338886" cy="357026"/>
          </a:xfrm>
          <a:prstGeom prst="rect">
            <a:avLst/>
          </a:prstGeom>
          <a:noFill/>
        </p:spPr>
        <p:txBody>
          <a:bodyPr wrap="square" bIns="0" rtlCol="0" anchor="ctr" anchorCtr="1">
            <a:normAutofit/>
          </a:bodyPr>
          <a:lstStyle/>
          <a:p>
            <a:r>
              <a:rPr lang="en-US" altLang="zh-CN" b="1">
                <a:solidFill>
                  <a:srgbClr val="FFFFFF"/>
                </a:solidFill>
                <a:latin typeface="思源黑体 CN Heavy" panose="020B0A00000000000000" charset="-122"/>
                <a:ea typeface="思源黑体 CN Heavy" panose="020B0A00000000000000" charset="-122"/>
              </a:rPr>
              <a:t>1</a:t>
            </a:r>
          </a:p>
        </p:txBody>
      </p:sp>
      <p:sp>
        <p:nvSpPr>
          <p:cNvPr id="16" name="文本框 15"/>
          <p:cNvSpPr txBox="1"/>
          <p:nvPr>
            <p:custDataLst>
              <p:tags r:id="rId12"/>
            </p:custDataLst>
          </p:nvPr>
        </p:nvSpPr>
        <p:spPr>
          <a:xfrm>
            <a:off x="3005903" y="3570460"/>
            <a:ext cx="338886" cy="357026"/>
          </a:xfrm>
          <a:prstGeom prst="rect">
            <a:avLst/>
          </a:prstGeom>
          <a:noFill/>
        </p:spPr>
        <p:txBody>
          <a:bodyPr wrap="square" bIns="0" rtlCol="0" anchor="ctr" anchorCtr="1">
            <a:normAutofit/>
          </a:bodyPr>
          <a:lstStyle/>
          <a:p>
            <a:r>
              <a:rPr lang="en-US" altLang="zh-CN" b="1">
                <a:solidFill>
                  <a:srgbClr val="FFFFFF"/>
                </a:solidFill>
                <a:latin typeface="思源黑体 CN Heavy" panose="020B0A00000000000000" charset="-122"/>
                <a:ea typeface="思源黑体 CN Heavy" panose="020B0A00000000000000" charset="-122"/>
              </a:rPr>
              <a:t>3</a:t>
            </a:r>
          </a:p>
        </p:txBody>
      </p:sp>
      <p:sp>
        <p:nvSpPr>
          <p:cNvPr id="17" name="空心弧 16"/>
          <p:cNvSpPr/>
          <p:nvPr>
            <p:custDataLst>
              <p:tags r:id="rId13"/>
            </p:custDataLst>
          </p:nvPr>
        </p:nvSpPr>
        <p:spPr>
          <a:xfrm>
            <a:off x="3608865" y="2328717"/>
            <a:ext cx="2508025" cy="2508025"/>
          </a:xfrm>
          <a:prstGeom prst="blockArc">
            <a:avLst>
              <a:gd name="adj1" fmla="val 18169102"/>
              <a:gd name="adj2" fmla="val 3363153"/>
              <a:gd name="adj3" fmla="val 24951"/>
            </a:avLst>
          </a:prstGeom>
          <a:solidFill>
            <a:srgbClr val="7578EC"/>
          </a:solidFill>
          <a:ln w="117475">
            <a:solidFill>
              <a:srgbClr val="FFFFFF"/>
            </a:solidFill>
          </a:ln>
        </p:spPr>
        <p:style>
          <a:lnRef idx="2">
            <a:srgbClr val="7578EC">
              <a:shade val="50000"/>
            </a:srgbClr>
          </a:lnRef>
          <a:fillRef idx="1">
            <a:srgbClr val="7578EC"/>
          </a:fillRef>
          <a:effectRef idx="0">
            <a:srgbClr val="7578EC"/>
          </a:effectRef>
          <a:fontRef idx="minor">
            <a:srgbClr val="FFFFFF"/>
          </a:fontRef>
        </p:style>
        <p:txBody>
          <a:bodyPr rtlCol="0" anchor="ctr"/>
          <a:lstStyle/>
          <a:p>
            <a:pPr algn="ctr"/>
            <a:endParaRPr lang="zh-CN" altLang="en-US" sz="1350">
              <a:solidFill>
                <a:srgbClr val="000000"/>
              </a:solidFill>
            </a:endParaRPr>
          </a:p>
        </p:txBody>
      </p:sp>
      <p:sp>
        <p:nvSpPr>
          <p:cNvPr id="18" name="空心弧 17"/>
          <p:cNvSpPr/>
          <p:nvPr>
            <p:custDataLst>
              <p:tags r:id="rId14"/>
            </p:custDataLst>
          </p:nvPr>
        </p:nvSpPr>
        <p:spPr>
          <a:xfrm>
            <a:off x="3608865" y="2328717"/>
            <a:ext cx="2508025" cy="2508025"/>
          </a:xfrm>
          <a:prstGeom prst="blockArc">
            <a:avLst>
              <a:gd name="adj1" fmla="val 3449066"/>
              <a:gd name="adj2" fmla="val 11397361"/>
              <a:gd name="adj3" fmla="val 24086"/>
            </a:avLst>
          </a:prstGeom>
          <a:solidFill>
            <a:srgbClr val="F7B802"/>
          </a:solidFill>
          <a:ln w="117475">
            <a:solidFill>
              <a:srgbClr val="FFFFFF"/>
            </a:solidFill>
          </a:ln>
        </p:spPr>
        <p:style>
          <a:lnRef idx="2">
            <a:srgbClr val="7578EC">
              <a:shade val="50000"/>
            </a:srgbClr>
          </a:lnRef>
          <a:fillRef idx="1">
            <a:srgbClr val="7578EC"/>
          </a:fillRef>
          <a:effectRef idx="0">
            <a:srgbClr val="7578EC"/>
          </a:effectRef>
          <a:fontRef idx="minor">
            <a:srgbClr val="FFFFFF"/>
          </a:fontRef>
        </p:style>
        <p:txBody>
          <a:bodyPr rtlCol="0" anchor="ctr"/>
          <a:lstStyle/>
          <a:p>
            <a:pPr algn="ctr"/>
            <a:endParaRPr lang="zh-CN" altLang="en-US" sz="1350">
              <a:solidFill>
                <a:srgbClr val="000000"/>
              </a:solidFill>
            </a:endParaRPr>
          </a:p>
        </p:txBody>
      </p:sp>
      <p:sp>
        <p:nvSpPr>
          <p:cNvPr id="21" name="空心弧 20"/>
          <p:cNvSpPr/>
          <p:nvPr>
            <p:custDataLst>
              <p:tags r:id="rId15"/>
            </p:custDataLst>
          </p:nvPr>
        </p:nvSpPr>
        <p:spPr>
          <a:xfrm>
            <a:off x="3608865" y="2328717"/>
            <a:ext cx="2508025" cy="2508025"/>
          </a:xfrm>
          <a:prstGeom prst="blockArc">
            <a:avLst>
              <a:gd name="adj1" fmla="val 10943256"/>
              <a:gd name="adj2" fmla="val 18434016"/>
              <a:gd name="adj3" fmla="val 23879"/>
            </a:avLst>
          </a:prstGeom>
          <a:solidFill>
            <a:srgbClr val="F35B06"/>
          </a:solidFill>
          <a:ln w="117475">
            <a:solidFill>
              <a:srgbClr val="FFFFFF"/>
            </a:solidFill>
          </a:ln>
        </p:spPr>
        <p:style>
          <a:lnRef idx="2">
            <a:srgbClr val="7578EC">
              <a:shade val="50000"/>
            </a:srgbClr>
          </a:lnRef>
          <a:fillRef idx="1">
            <a:srgbClr val="7578EC"/>
          </a:fillRef>
          <a:effectRef idx="0">
            <a:srgbClr val="7578EC"/>
          </a:effectRef>
          <a:fontRef idx="minor">
            <a:srgbClr val="FFFFFF"/>
          </a:fontRef>
        </p:style>
        <p:txBody>
          <a:bodyPr rtlCol="0" anchor="ctr"/>
          <a:lstStyle/>
          <a:p>
            <a:pPr algn="ctr"/>
            <a:endParaRPr lang="zh-CN" altLang="en-US" sz="1350">
              <a:solidFill>
                <a:srgbClr val="000000"/>
              </a:solidFill>
            </a:endParaRPr>
          </a:p>
        </p:txBody>
      </p:sp>
      <p:pic>
        <p:nvPicPr>
          <p:cNvPr id="22" name="图片 21" descr="343538343130363b343538383239363bd7f8b1ea"/>
          <p:cNvPicPr>
            <a:picLocks noChangeAspect="1"/>
          </p:cNvPicPr>
          <p:nvPr>
            <p:custDataLst>
              <p:tags r:id="rId16"/>
            </p:custDataLst>
          </p:nvPr>
        </p:nvPicPr>
        <p:blipFill>
          <a:blip r:embed="rId21">
            <a:extLst>
              <a:ext uri="{96DAC541-7B7A-43D3-8B79-37D633B846F1}">
                <asvg:svgBlip xmlns:asvg="http://schemas.microsoft.com/office/drawing/2016/SVG/main" r:embed="rId22"/>
              </a:ext>
            </a:extLst>
          </a:blip>
          <a:stretch>
            <a:fillRect/>
          </a:stretch>
        </p:blipFill>
        <p:spPr>
          <a:xfrm>
            <a:off x="5644837" y="3457748"/>
            <a:ext cx="250847" cy="250847"/>
          </a:xfrm>
          <a:prstGeom prst="rect">
            <a:avLst/>
          </a:prstGeom>
        </p:spPr>
      </p:pic>
      <p:pic>
        <p:nvPicPr>
          <p:cNvPr id="23" name="图片 22" descr="343538343130363b343538383331343bb7dcb6b7"/>
          <p:cNvPicPr>
            <a:picLocks noChangeAspect="1"/>
          </p:cNvPicPr>
          <p:nvPr>
            <p:custDataLst>
              <p:tags r:id="rId17"/>
            </p:custDataLst>
          </p:nvPr>
        </p:nvPicPr>
        <p:blipFill>
          <a:blip r:embed="rId23">
            <a:extLst>
              <a:ext uri="{96DAC541-7B7A-43D3-8B79-37D633B846F1}">
                <asvg:svgBlip xmlns:asvg="http://schemas.microsoft.com/office/drawing/2016/SVG/main" r:embed="rId24"/>
              </a:ext>
            </a:extLst>
          </a:blip>
          <a:stretch>
            <a:fillRect/>
          </a:stretch>
        </p:blipFill>
        <p:spPr>
          <a:xfrm>
            <a:off x="4293716" y="2597703"/>
            <a:ext cx="250847" cy="250847"/>
          </a:xfrm>
          <a:prstGeom prst="rect">
            <a:avLst/>
          </a:prstGeom>
        </p:spPr>
      </p:pic>
      <p:pic>
        <p:nvPicPr>
          <p:cNvPr id="32" name="图片 31" descr="templates\docerresourceshop\icons\\32313536393336343b32313536393334323bd0c4"/>
          <p:cNvPicPr>
            <a:picLocks noChangeAspect="1"/>
          </p:cNvPicPr>
          <p:nvPr/>
        </p:nvPicPr>
        <p:blipFill>
          <a:blip r:embed="rId25">
            <a:extLst>
              <a:ext uri="{96DAC541-7B7A-43D3-8B79-37D633B846F1}">
                <asvg:svgBlip xmlns:asvg="http://schemas.microsoft.com/office/drawing/2016/SVG/main" r:embed="rId26"/>
              </a:ext>
            </a:extLst>
          </a:blip>
          <a:stretch>
            <a:fillRect/>
          </a:stretch>
        </p:blipFill>
        <p:spPr>
          <a:xfrm>
            <a:off x="4200049" y="4233387"/>
            <a:ext cx="299561" cy="299561"/>
          </a:xfrm>
          <a:prstGeom prst="rect">
            <a:avLst/>
          </a:prstGeom>
        </p:spPr>
      </p:pic>
      <p:sp>
        <p:nvSpPr>
          <p:cNvPr id="33" name="文本框 32"/>
          <p:cNvSpPr txBox="1"/>
          <p:nvPr>
            <p:custDataLst>
              <p:tags r:id="rId18"/>
            </p:custDataLst>
          </p:nvPr>
        </p:nvSpPr>
        <p:spPr>
          <a:xfrm flipH="1">
            <a:off x="6248400" y="2971800"/>
            <a:ext cx="2565083" cy="1894999"/>
          </a:xfrm>
          <a:prstGeom prst="rect">
            <a:avLst/>
          </a:prstGeom>
          <a:noFill/>
        </p:spPr>
        <p:txBody>
          <a:bodyPr wrap="square" bIns="0" rtlCol="0">
            <a:scene3d>
              <a:camera prst="orthographicFront"/>
              <a:lightRig rig="threePt" dir="t"/>
            </a:scene3d>
          </a:bodyPr>
          <a:lstStyle/>
          <a:p>
            <a:pPr algn="l">
              <a:lnSpc>
                <a:spcPct val="110000"/>
              </a:lnSpc>
              <a:buClrTx/>
              <a:buSzTx/>
              <a:buFontTx/>
            </a:pPr>
            <a:r>
              <a:rPr lang="en-US" altLang="zh-CN" sz="1200" spc="38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return of new</a:t>
            </a:r>
            <a:r>
              <a:rPr lang="en-US" altLang="zh-CN" sz="1200" spc="38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 </a:t>
            </a:r>
            <a:r>
              <a:rPr lang="en-US" altLang="zh-CN" sz="1200" spc="38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VAT  retained credit for manufaturers of key supplies </a:t>
            </a:r>
          </a:p>
          <a:p>
            <a:pPr algn="l">
              <a:lnSpc>
                <a:spcPct val="110000"/>
              </a:lnSpc>
              <a:buClrTx/>
              <a:buSzTx/>
              <a:buFontTx/>
            </a:pPr>
            <a:r>
              <a:rPr lang="en-US" altLang="zh-CN" sz="1200" spc="38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VAT exemption for public transportion, delivery of key suplies and daily necessities, life service sectors</a:t>
            </a:r>
          </a:p>
          <a:p>
            <a:pPr algn="l">
              <a:lnSpc>
                <a:spcPct val="110000"/>
              </a:lnSpc>
              <a:buClrTx/>
              <a:buSzTx/>
              <a:buFontTx/>
            </a:pPr>
            <a:r>
              <a:rPr lang="en-US" altLang="zh-CN" sz="1200" spc="38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tariff exemption for medical materials directly imported by health authorities</a:t>
            </a:r>
          </a:p>
        </p:txBody>
      </p:sp>
      <p:pic>
        <p:nvPicPr>
          <p:cNvPr id="34" name="图片 33" descr="templates\docerresourceshop\icons\\32313534313538333b32313534313632383bb2a1b6be"/>
          <p:cNvPicPr>
            <a:picLocks noChangeAspect="1"/>
          </p:cNvPicPr>
          <p:nvPr/>
        </p:nvPicPr>
        <p:blipFill>
          <a:blip r:embed="rId27">
            <a:extLst>
              <a:ext uri="{96DAC541-7B7A-43D3-8B79-37D633B846F1}">
                <asvg:svgBlip xmlns:asvg="http://schemas.microsoft.com/office/drawing/2016/SVG/main" r:embed="rId28"/>
              </a:ext>
            </a:extLst>
          </a:blip>
          <a:stretch>
            <a:fillRect/>
          </a:stretch>
        </p:blipFill>
        <p:spPr>
          <a:xfrm>
            <a:off x="4515803" y="3213735"/>
            <a:ext cx="685800" cy="68580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>
            <a:extLst>
              <a:ext uri="{FF2B5EF4-FFF2-40B4-BE49-F238E27FC236}">
                <a16:creationId xmlns:a16="http://schemas.microsoft.com/office/drawing/2014/main" id="{EB839B68-CB23-DC8B-9434-012E17296C8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51672" y="2376964"/>
            <a:ext cx="3278981" cy="2632710"/>
          </a:xfrm>
          <a:prstGeom prst="rect">
            <a:avLst/>
          </a:prstGeom>
        </p:spPr>
      </p:pic>
      <p:sp>
        <p:nvSpPr>
          <p:cNvPr id="13" name="标题 12"/>
          <p:cNvSpPr>
            <a:spLocks noGrp="1"/>
          </p:cNvSpPr>
          <p:nvPr>
            <p:ph type="title"/>
          </p:nvPr>
        </p:nvSpPr>
        <p:spPr>
          <a:xfrm>
            <a:off x="628650" y="1744504"/>
            <a:ext cx="7886700" cy="381000"/>
          </a:xfrm>
        </p:spPr>
        <p:txBody>
          <a:bodyPr>
            <a:noAutofit/>
          </a:bodyPr>
          <a:lstStyle/>
          <a:p>
            <a:r>
              <a:rPr lang="en-US" altLang="zh-CN" sz="1500" b="1" u="sng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Evolution 2</a:t>
            </a:r>
            <a:r>
              <a:rPr lang="en-US" altLang="zh-CN" sz="1500" b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500" b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Ongoing Refund, Reduction and Deferral of Taxes and Fees</a:t>
            </a:r>
            <a:endParaRPr lang="zh-CN" altLang="en-US" sz="1500" b="1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5510213"/>
            <a:ext cx="3086100" cy="273844"/>
          </a:xfrm>
        </p:spPr>
        <p:txBody>
          <a:bodyPr/>
          <a:lstStyle/>
          <a:p>
            <a:r>
              <a:rPr lang="en-US" dirty="0"/>
              <a:t>AOTCA General Meeting and International Tax Conference 2022</a:t>
            </a:r>
            <a:endParaRPr lang="en-ID" dirty="0"/>
          </a:p>
        </p:txBody>
      </p:sp>
      <p:sp>
        <p:nvSpPr>
          <p:cNvPr id="8" name="Rectangle: Rounded Corners 7"/>
          <p:cNvSpPr/>
          <p:nvPr/>
        </p:nvSpPr>
        <p:spPr>
          <a:xfrm>
            <a:off x="8481418" y="5320904"/>
            <a:ext cx="431846" cy="421481"/>
          </a:xfrm>
          <a:prstGeom prst="roundRect">
            <a:avLst/>
          </a:prstGeom>
          <a:solidFill>
            <a:srgbClr val="2C367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9" name="TextBox 8"/>
          <p:cNvSpPr txBox="1"/>
          <p:nvPr/>
        </p:nvSpPr>
        <p:spPr>
          <a:xfrm>
            <a:off x="8522494" y="5381603"/>
            <a:ext cx="431846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05</a:t>
            </a:r>
            <a:endParaRPr lang="en-ID" sz="15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0" y="839263"/>
            <a:ext cx="9144000" cy="7635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3" name="文本框 2"/>
          <p:cNvSpPr txBox="1"/>
          <p:nvPr/>
        </p:nvSpPr>
        <p:spPr>
          <a:xfrm>
            <a:off x="7152323" y="2794159"/>
            <a:ext cx="144208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900" b="1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Unit: trillion RMB yuan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437674" y="2192179"/>
            <a:ext cx="5313521" cy="919163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altLang="zh-CN" b="1">
                <a:solidFill>
                  <a:schemeClr val="tx1">
                    <a:lumMod val="75000"/>
                    <a:lumOff val="25000"/>
                  </a:schemeClr>
                </a:solidFill>
              </a:rPr>
              <a:t>Objectives:</a:t>
            </a:r>
            <a:r>
              <a:rPr lang="en-US" altLang="zh-CN">
                <a:solidFill>
                  <a:schemeClr val="tx1">
                    <a:lumMod val="75000"/>
                    <a:lumOff val="25000"/>
                  </a:schemeClr>
                </a:solidFill>
              </a:rPr>
              <a:t> economic growth, employment,  livelihood</a:t>
            </a:r>
            <a:endParaRPr lang="en-US" altLang="zh-CN" b="1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endParaRPr lang="en-US" altLang="zh-CN"/>
          </a:p>
          <a:p>
            <a:r>
              <a:rPr lang="en-US" altLang="zh-CN" b="1">
                <a:solidFill>
                  <a:schemeClr val="tx1">
                    <a:lumMod val="75000"/>
                    <a:lumOff val="25000"/>
                  </a:schemeClr>
                </a:solidFill>
              </a:rPr>
              <a:t>year 2022</a:t>
            </a:r>
            <a:r>
              <a:rPr lang="en-US" altLang="zh-CN">
                <a:solidFill>
                  <a:schemeClr val="tx1">
                    <a:lumMod val="75000"/>
                    <a:lumOff val="25000"/>
                  </a:schemeClr>
                </a:solidFill>
              </a:rPr>
              <a:t>: t</a:t>
            </a:r>
            <a:r>
              <a:rPr lang="zh-CN" altLang="en-US">
                <a:solidFill>
                  <a:schemeClr val="tx1">
                    <a:lumMod val="75000"/>
                    <a:lumOff val="25000"/>
                  </a:schemeClr>
                </a:solidFill>
              </a:rPr>
              <a:t>hree rounds of combined </a:t>
            </a:r>
            <a:r>
              <a:rPr lang="en-US">
                <a:solidFill>
                  <a:schemeClr val="tx1">
                    <a:lumMod val="75000"/>
                    <a:lumOff val="25000"/>
                  </a:schemeClr>
                </a:solidFill>
              </a:rPr>
              <a:t>tax</a:t>
            </a:r>
            <a:r>
              <a:rPr lang="zh-CN" altLang="en-US">
                <a:solidFill>
                  <a:schemeClr val="tx1">
                    <a:lumMod val="75000"/>
                    <a:lumOff val="25000"/>
                  </a:schemeClr>
                </a:solidFill>
              </a:rPr>
              <a:t> policies</a:t>
            </a:r>
          </a:p>
          <a:p>
            <a:pPr marL="257175" indent="-257175">
              <a:buFont typeface="Arial" panose="020B0604020202020204" pitchFamily="34" charset="0"/>
              <a:buChar char="•"/>
            </a:pPr>
            <a:r>
              <a:rPr lang="en-US" altLang="zh-CN">
                <a:solidFill>
                  <a:schemeClr val="tx1">
                    <a:lumMod val="75000"/>
                    <a:lumOff val="25000"/>
                  </a:schemeClr>
                </a:solidFill>
                <a:sym typeface="+mn-ea"/>
              </a:rPr>
              <a:t>reduction of 6 taxes and 2 fees for micro and small businesses, individual businesses</a:t>
            </a:r>
          </a:p>
          <a:p>
            <a:pPr marL="257175" indent="-257175">
              <a:buFont typeface="Arial" panose="020B0604020202020204" pitchFamily="34" charset="0"/>
              <a:buChar char="•"/>
            </a:pPr>
            <a:r>
              <a:rPr lang="en-US" altLang="zh-CN">
                <a:solidFill>
                  <a:schemeClr val="tx1">
                    <a:lumMod val="75000"/>
                    <a:lumOff val="25000"/>
                  </a:schemeClr>
                </a:solidFill>
                <a:sym typeface="+mn-ea"/>
              </a:rPr>
              <a:t>return of new VAT  retained credit </a:t>
            </a:r>
            <a:r>
              <a:rPr lang="en-US" altLang="zh-CN">
                <a:solidFill>
                  <a:schemeClr val="tx1">
                    <a:lumMod val="75000"/>
                    <a:lumOff val="25000"/>
                  </a:schemeClr>
                </a:solidFill>
              </a:rPr>
              <a:t>for micro and small businesses, manufacuturing and other 13 sectors</a:t>
            </a:r>
          </a:p>
          <a:p>
            <a:pPr marL="257175" indent="-257175">
              <a:buFont typeface="Arial" panose="020B0604020202020204" pitchFamily="34" charset="0"/>
              <a:buChar char="•"/>
            </a:pPr>
            <a:r>
              <a:rPr lang="en-US" altLang="zh-CN">
                <a:solidFill>
                  <a:schemeClr val="tx1">
                    <a:lumMod val="75000"/>
                    <a:lumOff val="25000"/>
                  </a:schemeClr>
                </a:solidFill>
              </a:rPr>
              <a:t>temporary deferral of social contribution payments for distressed industries, micro and small businesses, individual businesses</a:t>
            </a:r>
          </a:p>
          <a:p>
            <a:pPr marL="257175" indent="-257175">
              <a:buFont typeface="Arial" panose="020B0604020202020204" pitchFamily="34" charset="0"/>
              <a:buChar char="•"/>
            </a:pPr>
            <a:r>
              <a:rPr lang="en-US" altLang="zh-CN">
                <a:solidFill>
                  <a:schemeClr val="tx1">
                    <a:lumMod val="75000"/>
                    <a:lumOff val="25000"/>
                  </a:schemeClr>
                </a:solidFill>
                <a:sym typeface="+mn-ea"/>
              </a:rPr>
              <a:t>extral R&amp;D and FA investment deduction</a:t>
            </a:r>
            <a:endParaRPr lang="en-US" altLang="zh-CN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>
            <a:extLst>
              <a:ext uri="{FF2B5EF4-FFF2-40B4-BE49-F238E27FC236}">
                <a16:creationId xmlns:a16="http://schemas.microsoft.com/office/drawing/2014/main" id="{A75AE321-8717-6D7D-9497-643B1D53532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3" name="标题 12"/>
          <p:cNvSpPr>
            <a:spLocks noGrp="1"/>
          </p:cNvSpPr>
          <p:nvPr>
            <p:ph type="title"/>
          </p:nvPr>
        </p:nvSpPr>
        <p:spPr>
          <a:xfrm>
            <a:off x="628650" y="1744504"/>
            <a:ext cx="7886700" cy="381000"/>
          </a:xfrm>
        </p:spPr>
        <p:txBody>
          <a:bodyPr>
            <a:noAutofit/>
          </a:bodyPr>
          <a:lstStyle/>
          <a:p>
            <a:r>
              <a:rPr lang="en-US" altLang="zh-CN" sz="1500" b="1" u="sng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Evolution 3</a:t>
            </a:r>
            <a:r>
              <a:rPr lang="en-US" altLang="zh-CN" sz="1500" b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500" b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Upgrade of Non-contact Online Tax Services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5510213"/>
            <a:ext cx="3086100" cy="273844"/>
          </a:xfrm>
        </p:spPr>
        <p:txBody>
          <a:bodyPr/>
          <a:lstStyle/>
          <a:p>
            <a:r>
              <a:rPr lang="en-US" dirty="0"/>
              <a:t>AOTCA General Meeting and International Tax Conference 2022</a:t>
            </a:r>
            <a:endParaRPr lang="en-ID" dirty="0"/>
          </a:p>
        </p:txBody>
      </p:sp>
      <p:sp>
        <p:nvSpPr>
          <p:cNvPr id="8" name="Rectangle: Rounded Corners 7"/>
          <p:cNvSpPr/>
          <p:nvPr/>
        </p:nvSpPr>
        <p:spPr>
          <a:xfrm>
            <a:off x="8481418" y="5320904"/>
            <a:ext cx="431846" cy="421481"/>
          </a:xfrm>
          <a:prstGeom prst="roundRect">
            <a:avLst/>
          </a:prstGeom>
          <a:solidFill>
            <a:srgbClr val="2C367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9" name="TextBox 8"/>
          <p:cNvSpPr txBox="1"/>
          <p:nvPr/>
        </p:nvSpPr>
        <p:spPr>
          <a:xfrm>
            <a:off x="8522494" y="5381603"/>
            <a:ext cx="431846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06</a:t>
            </a:r>
            <a:endParaRPr lang="en-ID" sz="15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0" y="839263"/>
            <a:ext cx="9144000" cy="7635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14" name="文本框 13"/>
          <p:cNvSpPr txBox="1"/>
          <p:nvPr/>
        </p:nvSpPr>
        <p:spPr>
          <a:xfrm>
            <a:off x="628174" y="2120741"/>
            <a:ext cx="8108156" cy="3317558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altLang="zh-CN" b="1">
                <a:solidFill>
                  <a:schemeClr val="tx1">
                    <a:lumMod val="75000"/>
                    <a:lumOff val="25000"/>
                  </a:schemeClr>
                </a:solidFill>
                <a:sym typeface="+mn-ea"/>
              </a:rPr>
              <a:t>Multi-functional:</a:t>
            </a:r>
          </a:p>
          <a:p>
            <a:pPr marL="257175" indent="-257175">
              <a:buFont typeface="Arial" panose="020B0604020202020204" pitchFamily="34" charset="0"/>
              <a:buChar char="•"/>
            </a:pPr>
            <a:r>
              <a:rPr lang="en-US" altLang="zh-CN">
                <a:solidFill>
                  <a:schemeClr val="tx1">
                    <a:lumMod val="75000"/>
                    <a:lumOff val="25000"/>
                  </a:schemeClr>
                </a:solidFill>
                <a:sym typeface="+mn-ea"/>
              </a:rPr>
              <a:t>tax policy guide (news, explanations, law-lib, themed guidance)</a:t>
            </a:r>
          </a:p>
          <a:p>
            <a:pPr marL="257175" indent="-257175">
              <a:buFont typeface="Arial" panose="020B0604020202020204" pitchFamily="34" charset="0"/>
              <a:buChar char="•"/>
            </a:pPr>
            <a:r>
              <a:rPr lang="en-US" altLang="zh-CN">
                <a:solidFill>
                  <a:schemeClr val="tx1">
                    <a:lumMod val="75000"/>
                    <a:lumOff val="25000"/>
                  </a:schemeClr>
                </a:solidFill>
                <a:sym typeface="+mn-ea"/>
              </a:rPr>
              <a:t>online processing of tax-related matters  (233)</a:t>
            </a:r>
            <a:endParaRPr lang="en-US" altLang="zh-CN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r>
              <a:rPr lang="en-US" altLang="zh-CN" b="1">
                <a:solidFill>
                  <a:schemeClr val="tx1">
                    <a:lumMod val="75000"/>
                    <a:lumOff val="25000"/>
                  </a:schemeClr>
                </a:solidFill>
              </a:rPr>
              <a:t>Diversified:</a:t>
            </a:r>
          </a:p>
          <a:p>
            <a:pPr marL="257175" indent="-257175">
              <a:buFont typeface="Arial" panose="020B0604020202020204" pitchFamily="34" charset="0"/>
              <a:buChar char="•"/>
            </a:pPr>
            <a:r>
              <a:rPr lang="en-US" altLang="zh-CN">
                <a:solidFill>
                  <a:schemeClr val="tx1">
                    <a:lumMod val="75000"/>
                    <a:lumOff val="25000"/>
                  </a:schemeClr>
                </a:solidFill>
              </a:rPr>
              <a:t>website, e-tax bureau,</a:t>
            </a:r>
          </a:p>
          <a:p>
            <a:pPr marL="257175" indent="-257175">
              <a:buFont typeface="Arial" panose="020B0604020202020204" pitchFamily="34" charset="0"/>
              <a:buChar char="•"/>
            </a:pPr>
            <a:r>
              <a:rPr lang="en-US" altLang="zh-CN">
                <a:solidFill>
                  <a:schemeClr val="tx1">
                    <a:lumMod val="75000"/>
                    <a:lumOff val="25000"/>
                  </a:schemeClr>
                </a:solidFill>
              </a:rPr>
              <a:t>Wechat public account, Tik-tok video channel</a:t>
            </a:r>
          </a:p>
          <a:p>
            <a:r>
              <a:rPr lang="en-US" altLang="zh-CN" b="1">
                <a:solidFill>
                  <a:schemeClr val="tx1">
                    <a:lumMod val="75000"/>
                    <a:lumOff val="25000"/>
                  </a:schemeClr>
                </a:solidFill>
                <a:sym typeface="+mn-ea"/>
              </a:rPr>
              <a:t>Intelligent:</a:t>
            </a:r>
            <a:endParaRPr lang="en-US" altLang="zh-CN" b="1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257175" indent="-257175">
              <a:buFont typeface="Arial" panose="020B0604020202020204" pitchFamily="34" charset="0"/>
              <a:buChar char="•"/>
            </a:pPr>
            <a:r>
              <a:rPr lang="en-US" altLang="zh-CN">
                <a:solidFill>
                  <a:schemeClr val="tx1">
                    <a:lumMod val="75000"/>
                    <a:lumOff val="25000"/>
                  </a:schemeClr>
                </a:solidFill>
              </a:rPr>
              <a:t>7*24 tax consulting on AI</a:t>
            </a:r>
          </a:p>
          <a:p>
            <a:pPr marL="257175" indent="-257175">
              <a:buFont typeface="Arial" panose="020B0604020202020204" pitchFamily="34" charset="0"/>
              <a:buChar char="•"/>
            </a:pPr>
            <a:r>
              <a:rPr lang="en-US" altLang="zh-CN">
                <a:solidFill>
                  <a:schemeClr val="tx1">
                    <a:lumMod val="75000"/>
                    <a:lumOff val="25000"/>
                  </a:schemeClr>
                </a:solidFill>
              </a:rPr>
              <a:t>unified knowledge tag system (</a:t>
            </a:r>
            <a:r>
              <a:rPr lang="en-US" altLang="zh-CN">
                <a:solidFill>
                  <a:schemeClr val="tx1">
                    <a:lumMod val="75000"/>
                    <a:lumOff val="25000"/>
                  </a:schemeClr>
                </a:solidFill>
                <a:sym typeface="+mn-ea"/>
              </a:rPr>
              <a:t>4,219 </a:t>
            </a:r>
            <a:r>
              <a:rPr lang="en-US" altLang="zh-CN">
                <a:solidFill>
                  <a:schemeClr val="tx1">
                    <a:lumMod val="75000"/>
                    <a:lumOff val="25000"/>
                  </a:schemeClr>
                </a:solidFill>
              </a:rPr>
              <a:t>in 9 categories)</a:t>
            </a:r>
          </a:p>
          <a:p>
            <a:pPr marL="257175" indent="-257175">
              <a:buFont typeface="Arial" panose="020B0604020202020204" pitchFamily="34" charset="0"/>
              <a:buChar char="•"/>
            </a:pPr>
            <a:r>
              <a:rPr lang="en-US" altLang="zh-CN">
                <a:solidFill>
                  <a:schemeClr val="tx1">
                    <a:lumMod val="75000"/>
                    <a:lumOff val="25000"/>
                  </a:schemeClr>
                </a:solidFill>
              </a:rPr>
              <a:t>precise push of preferential tax policies to taxpayers</a:t>
            </a:r>
          </a:p>
          <a:p>
            <a:pPr marL="257175" indent="-257175">
              <a:buFont typeface="Arial" panose="020B0604020202020204" pitchFamily="34" charset="0"/>
              <a:buChar char="•"/>
            </a:pPr>
            <a:r>
              <a:rPr lang="en-US" altLang="zh-CN">
                <a:solidFill>
                  <a:schemeClr val="tx1">
                    <a:lumMod val="75000"/>
                    <a:lumOff val="25000"/>
                  </a:schemeClr>
                </a:solidFill>
              </a:rPr>
              <a:t>advanced filling of tax reform </a:t>
            </a:r>
          </a:p>
          <a:p>
            <a:r>
              <a:rPr lang="en-US" altLang="zh-CN">
                <a:solidFill>
                  <a:schemeClr val="tx1">
                    <a:lumMod val="75000"/>
                    <a:lumOff val="25000"/>
                  </a:schemeClr>
                </a:solidFill>
              </a:rPr>
              <a:t>...</a:t>
            </a:r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27044" y="1946910"/>
            <a:ext cx="2086451" cy="308991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>
            <a:extLst>
              <a:ext uri="{FF2B5EF4-FFF2-40B4-BE49-F238E27FC236}">
                <a16:creationId xmlns:a16="http://schemas.microsoft.com/office/drawing/2014/main" id="{43503159-E423-ED0F-52CB-68106B3D71B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3" name="标题 12"/>
          <p:cNvSpPr>
            <a:spLocks noGrp="1"/>
          </p:cNvSpPr>
          <p:nvPr>
            <p:ph type="title"/>
          </p:nvPr>
        </p:nvSpPr>
        <p:spPr>
          <a:xfrm>
            <a:off x="628650" y="1744504"/>
            <a:ext cx="7886700" cy="381000"/>
          </a:xfrm>
        </p:spPr>
        <p:txBody>
          <a:bodyPr>
            <a:noAutofit/>
          </a:bodyPr>
          <a:lstStyle/>
          <a:p>
            <a:r>
              <a:rPr lang="en-US" altLang="zh-CN" sz="1500" b="1" u="sng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Evolution 4</a:t>
            </a:r>
            <a:r>
              <a:rPr lang="en-US" altLang="zh-CN" sz="1500" b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500" b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Future-oriented Fiscal and Tax Policy Trends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5510213"/>
            <a:ext cx="3086100" cy="273844"/>
          </a:xfrm>
        </p:spPr>
        <p:txBody>
          <a:bodyPr/>
          <a:lstStyle/>
          <a:p>
            <a:r>
              <a:rPr lang="en-US" dirty="0"/>
              <a:t>AOTCA General Meeting and International Tax Conference 2022</a:t>
            </a:r>
            <a:endParaRPr lang="en-ID" dirty="0"/>
          </a:p>
        </p:txBody>
      </p:sp>
      <p:sp>
        <p:nvSpPr>
          <p:cNvPr id="8" name="Rectangle: Rounded Corners 7"/>
          <p:cNvSpPr/>
          <p:nvPr/>
        </p:nvSpPr>
        <p:spPr>
          <a:xfrm>
            <a:off x="8481418" y="5320904"/>
            <a:ext cx="431846" cy="421481"/>
          </a:xfrm>
          <a:prstGeom prst="roundRect">
            <a:avLst/>
          </a:prstGeom>
          <a:solidFill>
            <a:srgbClr val="2C367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9" name="TextBox 8"/>
          <p:cNvSpPr txBox="1"/>
          <p:nvPr/>
        </p:nvSpPr>
        <p:spPr>
          <a:xfrm>
            <a:off x="8522494" y="5381603"/>
            <a:ext cx="431846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07</a:t>
            </a:r>
            <a:endParaRPr lang="en-ID" sz="15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437674" y="2149316"/>
            <a:ext cx="8298656" cy="3317558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altLang="zh-CN" b="1">
                <a:solidFill>
                  <a:schemeClr val="tx1">
                    <a:lumMod val="75000"/>
                    <a:lumOff val="25000"/>
                  </a:schemeClr>
                </a:solidFill>
                <a:sym typeface="+mn-ea"/>
              </a:rPr>
              <a:t>Economic Growth:</a:t>
            </a:r>
          </a:p>
          <a:p>
            <a:pPr marL="257175" indent="-257175">
              <a:buFont typeface="Arial" panose="020B0604020202020204" pitchFamily="34" charset="0"/>
              <a:buChar char="•"/>
            </a:pPr>
            <a:r>
              <a:rPr lang="en-US" altLang="zh-CN">
                <a:solidFill>
                  <a:schemeClr val="tx1">
                    <a:lumMod val="75000"/>
                    <a:lumOff val="25000"/>
                  </a:schemeClr>
                </a:solidFill>
                <a:sym typeface="+mn-ea"/>
              </a:rPr>
              <a:t>fiscal and tax policies in promoting consumption and supply upgrade</a:t>
            </a:r>
          </a:p>
          <a:p>
            <a:pPr marL="257175" indent="-257175">
              <a:buFont typeface="Arial" panose="020B0604020202020204" pitchFamily="34" charset="0"/>
              <a:buChar char="•"/>
            </a:pPr>
            <a:r>
              <a:rPr lang="en-US" altLang="zh-CN">
                <a:solidFill>
                  <a:schemeClr val="tx1">
                    <a:lumMod val="75000"/>
                    <a:lumOff val="25000"/>
                  </a:schemeClr>
                </a:solidFill>
                <a:sym typeface="+mn-ea"/>
              </a:rPr>
              <a:t>overcoming pademic on economic growth </a:t>
            </a:r>
            <a:endParaRPr lang="en-US" altLang="zh-CN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r>
              <a:rPr lang="en-US" altLang="zh-CN" b="1">
                <a:solidFill>
                  <a:schemeClr val="tx1">
                    <a:lumMod val="75000"/>
                    <a:lumOff val="25000"/>
                  </a:schemeClr>
                </a:solidFill>
              </a:rPr>
              <a:t>Equitable distribution of income:</a:t>
            </a:r>
          </a:p>
          <a:p>
            <a:pPr marL="257175" indent="-257175">
              <a:buFont typeface="Arial" panose="020B0604020202020204" pitchFamily="34" charset="0"/>
              <a:buChar char="•"/>
            </a:pPr>
            <a:r>
              <a:rPr lang="en-US" altLang="zh-CN">
                <a:solidFill>
                  <a:schemeClr val="tx1">
                    <a:lumMod val="75000"/>
                    <a:lumOff val="25000"/>
                  </a:schemeClr>
                </a:solidFill>
              </a:rPr>
              <a:t>tax regime optimizaiton, progressive IIT with broard scope</a:t>
            </a:r>
          </a:p>
          <a:p>
            <a:pPr marL="257175" indent="-257175">
              <a:buFont typeface="Arial" panose="020B0604020202020204" pitchFamily="34" charset="0"/>
              <a:buChar char="•"/>
            </a:pPr>
            <a:r>
              <a:rPr lang="en-US" altLang="zh-CN">
                <a:solidFill>
                  <a:schemeClr val="tx1">
                    <a:lumMod val="75000"/>
                    <a:lumOff val="25000"/>
                  </a:schemeClr>
                </a:solidFill>
              </a:rPr>
              <a:t>redistribution roles of tax, social contribution and transfer payments; increase of per capita disposable income and funds to tackle the epidemic</a:t>
            </a:r>
          </a:p>
          <a:p>
            <a:pPr marL="257175" indent="-257175">
              <a:buFont typeface="Arial" panose="020B0604020202020204" pitchFamily="34" charset="0"/>
              <a:buChar char="•"/>
            </a:pPr>
            <a:r>
              <a:rPr lang="en-US" altLang="zh-CN">
                <a:solidFill>
                  <a:schemeClr val="tx1">
                    <a:lumMod val="75000"/>
                    <a:lumOff val="25000"/>
                  </a:schemeClr>
                </a:solidFill>
              </a:rPr>
              <a:t>3rd distribution roles of tax, encouraging charitable donations</a:t>
            </a:r>
          </a:p>
          <a:p>
            <a:r>
              <a:rPr lang="en-US" altLang="zh-CN" b="1">
                <a:solidFill>
                  <a:schemeClr val="tx1">
                    <a:lumMod val="75000"/>
                    <a:lumOff val="25000"/>
                  </a:schemeClr>
                </a:solidFill>
                <a:sym typeface="+mn-ea"/>
              </a:rPr>
              <a:t>Green development and Innovation:</a:t>
            </a:r>
            <a:endParaRPr lang="en-US" altLang="zh-CN" b="1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257175" indent="-257175">
              <a:buFont typeface="Arial" panose="020B0604020202020204" pitchFamily="34" charset="0"/>
              <a:buChar char="•"/>
            </a:pPr>
            <a:r>
              <a:rPr lang="en-US" altLang="zh-CN">
                <a:solidFill>
                  <a:schemeClr val="tx1">
                    <a:lumMod val="75000"/>
                    <a:lumOff val="25000"/>
                  </a:schemeClr>
                </a:solidFill>
              </a:rPr>
              <a:t>R&amp;D</a:t>
            </a:r>
            <a:r>
              <a:rPr lang="zh-CN" altLang="en-US">
                <a:solidFill>
                  <a:schemeClr val="tx1">
                    <a:lumMod val="75000"/>
                    <a:lumOff val="25000"/>
                  </a:schemeClr>
                </a:solidFill>
              </a:rPr>
              <a:t> and application of advanced technologies </a:t>
            </a:r>
            <a:r>
              <a:rPr lang="en-US" altLang="zh-CN">
                <a:solidFill>
                  <a:schemeClr val="tx1">
                    <a:lumMod val="75000"/>
                    <a:lumOff val="25000"/>
                  </a:schemeClr>
                </a:solidFill>
              </a:rPr>
              <a:t>of</a:t>
            </a:r>
            <a:r>
              <a:rPr lang="zh-CN" altLang="en-US">
                <a:solidFill>
                  <a:schemeClr val="tx1">
                    <a:lumMod val="75000"/>
                    <a:lumOff val="25000"/>
                  </a:schemeClr>
                </a:solidFill>
              </a:rPr>
              <a:t> energy </a:t>
            </a:r>
            <a:r>
              <a:rPr lang="en-US" altLang="zh-CN">
                <a:solidFill>
                  <a:schemeClr val="tx1">
                    <a:lumMod val="75000"/>
                    <a:lumOff val="25000"/>
                  </a:schemeClr>
                </a:solidFill>
              </a:rPr>
              <a:t>saving</a:t>
            </a:r>
            <a:r>
              <a:rPr lang="zh-CN" altLang="en-US">
                <a:solidFill>
                  <a:schemeClr val="tx1">
                    <a:lumMod val="75000"/>
                    <a:lumOff val="25000"/>
                  </a:schemeClr>
                </a:solidFill>
              </a:rPr>
              <a:t> and carbon reduction</a:t>
            </a:r>
            <a:r>
              <a:rPr lang="en-US" altLang="zh-CN">
                <a:solidFill>
                  <a:schemeClr val="tx1">
                    <a:lumMod val="75000"/>
                    <a:lumOff val="25000"/>
                  </a:schemeClr>
                </a:solidFill>
              </a:rPr>
              <a:t>; gree consumption</a:t>
            </a:r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257175" indent="-257175">
              <a:buFont typeface="Arial" panose="020B0604020202020204" pitchFamily="34" charset="0"/>
              <a:buChar char="•"/>
            </a:pPr>
            <a:r>
              <a:rPr lang="en-US" altLang="zh-CN">
                <a:solidFill>
                  <a:schemeClr val="tx1">
                    <a:lumMod val="75000"/>
                    <a:lumOff val="25000"/>
                  </a:schemeClr>
                </a:solidFill>
              </a:rPr>
              <a:t>extral deduction of </a:t>
            </a:r>
            <a:r>
              <a:rPr lang="zh-CN" altLang="en-US">
                <a:solidFill>
                  <a:schemeClr val="tx1">
                    <a:lumMod val="75000"/>
                    <a:lumOff val="25000"/>
                  </a:schemeClr>
                </a:solidFill>
              </a:rPr>
              <a:t>fundamental research </a:t>
            </a:r>
            <a:r>
              <a:rPr lang="en-US" altLang="zh-CN">
                <a:solidFill>
                  <a:schemeClr val="tx1">
                    <a:lumMod val="75000"/>
                    <a:lumOff val="25000"/>
                  </a:schemeClr>
                </a:solidFill>
              </a:rPr>
              <a:t>expenditure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>
            <a:extLst>
              <a:ext uri="{FF2B5EF4-FFF2-40B4-BE49-F238E27FC236}">
                <a16:creationId xmlns:a16="http://schemas.microsoft.com/office/drawing/2014/main" id="{D54C0B3D-2F2F-BBD5-430E-EDCD45AD30A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5510213"/>
            <a:ext cx="3086100" cy="273844"/>
          </a:xfrm>
        </p:spPr>
        <p:txBody>
          <a:bodyPr/>
          <a:lstStyle/>
          <a:p>
            <a:r>
              <a:rPr lang="en-US" dirty="0"/>
              <a:t>AOTCA General Meeting and International Tax Conference 2022</a:t>
            </a:r>
            <a:endParaRPr lang="en-ID" dirty="0"/>
          </a:p>
        </p:txBody>
      </p:sp>
      <p:sp>
        <p:nvSpPr>
          <p:cNvPr id="7" name="Rectangle 6"/>
          <p:cNvSpPr/>
          <p:nvPr/>
        </p:nvSpPr>
        <p:spPr>
          <a:xfrm>
            <a:off x="0" y="839263"/>
            <a:ext cx="9144000" cy="7635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pic>
        <p:nvPicPr>
          <p:cNvPr id="3" name="图片 2" descr="templates\picture_hover\&amp;pky230_sjzg_VCG211273732782&amp;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498759" y="2198846"/>
            <a:ext cx="2664143" cy="1899285"/>
          </a:xfrm>
          <a:prstGeom prst="rect">
            <a:avLst/>
          </a:prstGeom>
        </p:spPr>
      </p:pic>
      <p:cxnSp>
        <p:nvCxnSpPr>
          <p:cNvPr id="18" name="直接连接符 17"/>
          <p:cNvCxnSpPr/>
          <p:nvPr/>
        </p:nvCxnSpPr>
        <p:spPr>
          <a:xfrm>
            <a:off x="4616271" y="2127250"/>
            <a:ext cx="0" cy="2317751"/>
          </a:xfrm>
          <a:prstGeom prst="line">
            <a:avLst/>
          </a:prstGeom>
          <a:ln w="19050">
            <a:solidFill>
              <a:srgbClr val="00517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370672" y="2649855"/>
            <a:ext cx="2243614" cy="9972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" name="文本框 15"/>
          <p:cNvSpPr txBox="1"/>
          <p:nvPr/>
        </p:nvSpPr>
        <p:spPr>
          <a:xfrm>
            <a:off x="5444967" y="4694397"/>
            <a:ext cx="3129439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dirty="0">
                <a:latin typeface="Calibri" panose="020F0502020204030204" charset="0"/>
                <a:cs typeface="Calibri" panose="020F0502020204030204" charset="0"/>
                <a:sym typeface="+mn-ea"/>
              </a:rPr>
              <a:t>wuxiaoqiang@hztax.net</a:t>
            </a:r>
            <a:endParaRPr lang="en-US" sz="1350" dirty="0">
              <a:latin typeface="Calibri" panose="020F0502020204030204" charset="0"/>
              <a:cs typeface="Calibri" panose="020F0502020204030204" charset="0"/>
            </a:endParaRPr>
          </a:p>
          <a:p>
            <a:r>
              <a:rPr lang="en-US" sz="1350" dirty="0">
                <a:latin typeface="Calibri" panose="020F0502020204030204" charset="0"/>
                <a:cs typeface="Calibri" panose="020F0502020204030204" charset="0"/>
              </a:rPr>
              <a:t>hargent.com</a:t>
            </a:r>
          </a:p>
        </p:txBody>
      </p:sp>
      <p:pic>
        <p:nvPicPr>
          <p:cNvPr id="17" name="图片 16"/>
          <p:cNvPicPr>
            <a:picLocks noChangeAspect="1"/>
          </p:cNvPicPr>
          <p:nvPr/>
        </p:nvPicPr>
        <p:blipFill>
          <a:blip r:embed="rId5">
            <a:clrChange>
              <a:clrFrom>
                <a:srgbClr val="E8EAEF">
                  <a:alpha val="100000"/>
                </a:srgbClr>
              </a:clrFrom>
              <a:clrTo>
                <a:srgbClr val="E8EAE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787616" y="4590097"/>
            <a:ext cx="1657350" cy="871538"/>
          </a:xfrm>
          <a:prstGeom prst="rect">
            <a:avLst/>
          </a:prstGeom>
        </p:spPr>
      </p:pic>
      <p:sp>
        <p:nvSpPr>
          <p:cNvPr id="21" name="文本框 20"/>
          <p:cNvSpPr txBox="1"/>
          <p:nvPr/>
        </p:nvSpPr>
        <p:spPr>
          <a:xfrm>
            <a:off x="1111092" y="4719162"/>
            <a:ext cx="3129439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350" dirty="0">
                <a:latin typeface="Calibri" panose="020F0502020204030204" charset="0"/>
                <a:cs typeface="Calibri" panose="020F0502020204030204" charset="0"/>
              </a:rPr>
              <a:t>Bejing Hargent Tax Consulting Co. Ltd</a:t>
            </a:r>
          </a:p>
          <a:p>
            <a:r>
              <a:rPr lang="en-US" sz="1350" dirty="0">
                <a:latin typeface="Calibri" panose="020F0502020204030204" charset="0"/>
                <a:cs typeface="Calibri" panose="020F0502020204030204" charset="0"/>
              </a:rPr>
              <a:t>Beijing, China</a:t>
            </a:r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3_4"/>
  <p:tag name="KSO_WM_UNIT_ID" val="diagram20227970_3*l_h_i*1_3_4"/>
  <p:tag name="KSO_WM_TEMPLATE_CATEGORY" val="diagram"/>
  <p:tag name="KSO_WM_TEMPLATE_INDEX" val="20227970"/>
  <p:tag name="KSO_WM_UNIT_LAYERLEVEL" val="1_1_1"/>
  <p:tag name="KSO_WM_TAG_VERSION" val="1.0"/>
  <p:tag name="KSO_WM_BEAUTIFY_FLAG" val="#wm#"/>
  <p:tag name="KSO_WM_UNIT_LINE_FORE_SCHEMECOLOR_INDEX" val="6"/>
  <p:tag name="KSO_WM_UNIT_LINE_FILL_TYPE" val="2"/>
  <p:tag name="KSO_WM_UNIT_TEXT_FILL_FORE_SCHEMECOLOR_INDEX" val="2"/>
  <p:tag name="KSO_WM_UNIT_TEXT_FILL_TYPE" val="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SUBTYPE" val="d"/>
  <p:tag name="KSO_WM_UNIT_TYPE" val="l_h_i"/>
  <p:tag name="KSO_WM_UNIT_INDEX" val="1_1_2"/>
  <p:tag name="KSO_WM_UNIT_ID" val="diagram20227970_3*l_h_i*1_1_2"/>
  <p:tag name="KSO_WM_TEMPLATE_CATEGORY" val="diagram"/>
  <p:tag name="KSO_WM_TEMPLATE_INDEX" val="20227970"/>
  <p:tag name="KSO_WM_UNIT_LAYERLEVEL" val="1_1_1"/>
  <p:tag name="KSO_WM_TAG_VERSION" val="1.0"/>
  <p:tag name="KSO_WM_BEAUTIFY_FLAG" val="#wm#"/>
  <p:tag name="KSO_WM_UNIT_TEXT_FILL_FORE_SCHEMECOLOR_INDEX" val="14"/>
  <p:tag name="KSO_WM_UNIT_TEXT_FILL_TYPE" val="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SUBTYPE" val="d"/>
  <p:tag name="KSO_WM_UNIT_TYPE" val="l_h_i"/>
  <p:tag name="KSO_WM_UNIT_INDEX" val="1_2_2"/>
  <p:tag name="KSO_WM_UNIT_ID" val="diagram20227970_3*l_h_i*1_2_2"/>
  <p:tag name="KSO_WM_TEMPLATE_CATEGORY" val="diagram"/>
  <p:tag name="KSO_WM_TEMPLATE_INDEX" val="20227970"/>
  <p:tag name="KSO_WM_UNIT_LAYERLEVEL" val="1_1_1"/>
  <p:tag name="KSO_WM_TAG_VERSION" val="1.0"/>
  <p:tag name="KSO_WM_BEAUTIFY_FLAG" val="#wm#"/>
  <p:tag name="KSO_WM_UNIT_TEXT_FILL_FORE_SCHEMECOLOR_INDEX" val="14"/>
  <p:tag name="KSO_WM_UNIT_TEXT_FILL_TYPE" val="1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SUBTYPE" val="d"/>
  <p:tag name="KSO_WM_UNIT_TYPE" val="l_h_i"/>
  <p:tag name="KSO_WM_UNIT_INDEX" val="1_3_2"/>
  <p:tag name="KSO_WM_UNIT_ID" val="diagram20227970_3*l_h_i*1_3_2"/>
  <p:tag name="KSO_WM_TEMPLATE_CATEGORY" val="diagram"/>
  <p:tag name="KSO_WM_TEMPLATE_INDEX" val="20227970"/>
  <p:tag name="KSO_WM_UNIT_LAYERLEVEL" val="1_1_1"/>
  <p:tag name="KSO_WM_TAG_VERSION" val="1.0"/>
  <p:tag name="KSO_WM_BEAUTIFY_FLAG" val="#wm#"/>
  <p:tag name="KSO_WM_UNIT_TEXT_FILL_FORE_SCHEMECOLOR_INDEX" val="14"/>
  <p:tag name="KSO_WM_UNIT_TEXT_FILL_TYPE" val="1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1_3"/>
  <p:tag name="KSO_WM_UNIT_ID" val="diagram20227970_3*l_h_i*1_1_3"/>
  <p:tag name="KSO_WM_TEMPLATE_CATEGORY" val="diagram"/>
  <p:tag name="KSO_WM_TEMPLATE_INDEX" val="20227970"/>
  <p:tag name="KSO_WM_UNIT_LAYERLEVEL" val="1_1_1"/>
  <p:tag name="KSO_WM_TAG_VERSION" val="1.0"/>
  <p:tag name="KSO_WM_BEAUTIFY_FLAG" val="#wm#"/>
  <p:tag name="KSO_WM_UNIT_FILL_FORE_SCHEMECOLOR_INDEX" val="5"/>
  <p:tag name="KSO_WM_UNIT_FILL_TYPE" val="1"/>
  <p:tag name="KSO_WM_UNIT_LINE_FORE_SCHEMECOLOR_INDEX" val="16"/>
  <p:tag name="KSO_WM_UNIT_LINE_FILL_TYPE" val="2"/>
  <p:tag name="KSO_WM_UNIT_TEXT_FILL_FORE_SCHEMECOLOR_INDEX" val="13"/>
  <p:tag name="KSO_WM_UNIT_TEXT_FILL_TYPE" val="1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3_3"/>
  <p:tag name="KSO_WM_UNIT_ID" val="diagram20227970_3*l_h_i*1_3_3"/>
  <p:tag name="KSO_WM_TEMPLATE_CATEGORY" val="diagram"/>
  <p:tag name="KSO_WM_TEMPLATE_INDEX" val="20227970"/>
  <p:tag name="KSO_WM_UNIT_LAYERLEVEL" val="1_1_1"/>
  <p:tag name="KSO_WM_TAG_VERSION" val="1.0"/>
  <p:tag name="KSO_WM_BEAUTIFY_FLAG" val="#wm#"/>
  <p:tag name="KSO_WM_UNIT_FILL_FORE_SCHEMECOLOR_INDEX" val="6"/>
  <p:tag name="KSO_WM_UNIT_FILL_TYPE" val="1"/>
  <p:tag name="KSO_WM_UNIT_LINE_FORE_SCHEMECOLOR_INDEX" val="16"/>
  <p:tag name="KSO_WM_UNIT_LINE_FILL_TYPE" val="2"/>
  <p:tag name="KSO_WM_UNIT_TEXT_FILL_FORE_SCHEMECOLOR_INDEX" val="13"/>
  <p:tag name="KSO_WM_UNIT_TEXT_FILL_TYPE" val="1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2_3"/>
  <p:tag name="KSO_WM_UNIT_ID" val="diagram20227970_3*l_h_i*1_2_3"/>
  <p:tag name="KSO_WM_TEMPLATE_CATEGORY" val="diagram"/>
  <p:tag name="KSO_WM_TEMPLATE_INDEX" val="20227970"/>
  <p:tag name="KSO_WM_UNIT_LAYERLEVEL" val="1_1_1"/>
  <p:tag name="KSO_WM_TAG_VERSION" val="1.0"/>
  <p:tag name="KSO_WM_BEAUTIFY_FLAG" val="#wm#"/>
  <p:tag name="KSO_WM_UNIT_FILL_FORE_SCHEMECOLOR_INDEX" val="8"/>
  <p:tag name="KSO_WM_UNIT_FILL_TYPE" val="1"/>
  <p:tag name="KSO_WM_UNIT_LINE_FORE_SCHEMECOLOR_INDEX" val="16"/>
  <p:tag name="KSO_WM_UNIT_LINE_FILL_TYPE" val="2"/>
  <p:tag name="KSO_WM_UNIT_TEXT_FILL_FORE_SCHEMECOLOR_INDEX" val="13"/>
  <p:tag name="KSO_WM_UNIT_TEXT_FILL_TYPE" val="1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VALUE" val="100*100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x"/>
  <p:tag name="KSO_WM_UNIT_INDEX" val="1_1_1"/>
  <p:tag name="KSO_WM_UNIT_ID" val="diagram20227970_3*l_h_x*1_1_1"/>
  <p:tag name="KSO_WM_TEMPLATE_CATEGORY" val="diagram"/>
  <p:tag name="KSO_WM_TEMPLATE_INDEX" val="20227970"/>
  <p:tag name="KSO_WM_UNIT_LAYERLEVEL" val="1_1_1"/>
  <p:tag name="KSO_WM_TAG_VERSION" val="1.0"/>
  <p:tag name="KSO_WM_BEAUTIFY_FLAG" val="#wm#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VALUE" val="100*100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x"/>
  <p:tag name="KSO_WM_UNIT_INDEX" val="1_2_1"/>
  <p:tag name="KSO_WM_UNIT_ID" val="diagram20227970_3*l_h_x*1_2_1"/>
  <p:tag name="KSO_WM_TEMPLATE_CATEGORY" val="diagram"/>
  <p:tag name="KSO_WM_TEMPLATE_INDEX" val="20227970"/>
  <p:tag name="KSO_WM_UNIT_LAYERLEVEL" val="1_1_1"/>
  <p:tag name="KSO_WM_TAG_VERSION" val="1.0"/>
  <p:tag name="KSO_WM_BEAUTIFY_FLAG" val="#wm#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ISNUMDGMTITLE" val="0"/>
  <p:tag name="KSO_WM_UNIT_PRESET_TEXT" val="添加小标题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a"/>
  <p:tag name="KSO_WM_UNIT_INDEX" val="1_1_1"/>
  <p:tag name="KSO_WM_UNIT_ID" val="diagram20227970_3*l_h_a*1_1_1"/>
  <p:tag name="KSO_WM_TEMPLATE_CATEGORY" val="diagram"/>
  <p:tag name="KSO_WM_TEMPLATE_INDEX" val="20227970"/>
  <p:tag name="KSO_WM_UNIT_LAYERLEVEL" val="1_1_1"/>
  <p:tag name="KSO_WM_TAG_VERSION" val="1.0"/>
  <p:tag name="KSO_WM_BEAUTIFY_FLAG" val="#wm#"/>
  <p:tag name="KSO_WM_UNIT_TEXT_FILL_FORE_SCHEMECOLOR_INDEX" val="5"/>
  <p:tag name="KSO_WM_UNIT_TEXT_FILL_TYPE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1_4"/>
  <p:tag name="KSO_WM_UNIT_ID" val="diagram20227970_3*l_h_i*1_1_4"/>
  <p:tag name="KSO_WM_TEMPLATE_CATEGORY" val="diagram"/>
  <p:tag name="KSO_WM_TEMPLATE_INDEX" val="20227970"/>
  <p:tag name="KSO_WM_UNIT_LAYERLEVEL" val="1_1_1"/>
  <p:tag name="KSO_WM_TAG_VERSION" val="1.0"/>
  <p:tag name="KSO_WM_BEAUTIFY_FLAG" val="#wm#"/>
  <p:tag name="KSO_WM_UNIT_LINE_FORE_SCHEMECOLOR_INDEX" val="5"/>
  <p:tag name="KSO_WM_UNIT_LINE_FILL_TYPE" val="2"/>
  <p:tag name="KSO_WM_UNIT_TEXT_FILL_FORE_SCHEMECOLOR_INDEX" val="2"/>
  <p:tag name="KSO_WM_UNIT_TEXT_FILL_TYPE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ISNUMDGMTITLE" val="0"/>
  <p:tag name="KSO_WM_UNIT_PRESET_TEXT" val="添加小标题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a"/>
  <p:tag name="KSO_WM_UNIT_INDEX" val="1_1_1"/>
  <p:tag name="KSO_WM_UNIT_ID" val="diagram20227970_3*l_h_a*1_1_1"/>
  <p:tag name="KSO_WM_TEMPLATE_CATEGORY" val="diagram"/>
  <p:tag name="KSO_WM_TEMPLATE_INDEX" val="20227970"/>
  <p:tag name="KSO_WM_UNIT_LAYERLEVEL" val="1_1_1"/>
  <p:tag name="KSO_WM_TAG_VERSION" val="1.0"/>
  <p:tag name="KSO_WM_BEAUTIFY_FLAG" val="#wm#"/>
  <p:tag name="KSO_WM_UNIT_TEXT_FILL_FORE_SCHEMECOLOR_INDEX" val="5"/>
  <p:tag name="KSO_WM_UNIT_TEXT_FILL_TYPE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2_4"/>
  <p:tag name="KSO_WM_UNIT_ID" val="diagram20227970_3*l_h_i*1_2_4"/>
  <p:tag name="KSO_WM_TEMPLATE_CATEGORY" val="diagram"/>
  <p:tag name="KSO_WM_TEMPLATE_INDEX" val="20227970"/>
  <p:tag name="KSO_WM_UNIT_LAYERLEVEL" val="1_1_1"/>
  <p:tag name="KSO_WM_TAG_VERSION" val="1.0"/>
  <p:tag name="KSO_WM_BEAUTIFY_FLAG" val="#wm#"/>
  <p:tag name="KSO_WM_UNIT_TEXT_FILL_FORE_SCHEMECOLOR_INDEX" val="2"/>
  <p:tag name="KSO_WM_UNIT_TEXT_FILL_TYPE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SUBTYPE" val="a"/>
  <p:tag name="KSO_WM_UNIT_PRESET_TEXT" val="单击此处输入你的正文，文字是您思想的提炼。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f"/>
  <p:tag name="KSO_WM_UNIT_INDEX" val="1_2_1"/>
  <p:tag name="KSO_WM_UNIT_ID" val="diagram20227970_3*l_h_f*1_2_1"/>
  <p:tag name="KSO_WM_TEMPLATE_CATEGORY" val="diagram"/>
  <p:tag name="KSO_WM_TEMPLATE_INDEX" val="20227970"/>
  <p:tag name="KSO_WM_UNIT_LAYERLEVEL" val="1_1_1"/>
  <p:tag name="KSO_WM_TAG_VERSION" val="1.0"/>
  <p:tag name="KSO_WM_BEAUTIFY_FLAG" val="#wm#"/>
  <p:tag name="KSO_WM_UNIT_TEXT_FILL_FORE_SCHEMECOLOR_INDEX" val="13"/>
  <p:tag name="KSO_WM_UNIT_TEXT_FILL_TYPE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ISNUMDGMTITLE" val="0"/>
  <p:tag name="KSO_WM_UNIT_PRESET_TEXT" val="添加小标题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a"/>
  <p:tag name="KSO_WM_UNIT_INDEX" val="1_3_1"/>
  <p:tag name="KSO_WM_UNIT_ID" val="diagram20227970_3*l_h_a*1_3_1"/>
  <p:tag name="KSO_WM_TEMPLATE_CATEGORY" val="diagram"/>
  <p:tag name="KSO_WM_TEMPLATE_INDEX" val="20227970"/>
  <p:tag name="KSO_WM_UNIT_LAYERLEVEL" val="1_1_1"/>
  <p:tag name="KSO_WM_TAG_VERSION" val="1.0"/>
  <p:tag name="KSO_WM_BEAUTIFY_FLAG" val="#wm#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SUBTYPE" val="e"/>
  <p:tag name="KSO_WM_UNIT_TYPE" val="l_h_i"/>
  <p:tag name="KSO_WM_UNIT_INDEX" val="1_1_1"/>
  <p:tag name="KSO_WM_UNIT_ID" val="diagram20227970_3*l_h_i*1_1_1"/>
  <p:tag name="KSO_WM_TEMPLATE_CATEGORY" val="diagram"/>
  <p:tag name="KSO_WM_TEMPLATE_INDEX" val="20227970"/>
  <p:tag name="KSO_WM_UNIT_LAYERLEVEL" val="1_1_1"/>
  <p:tag name="KSO_WM_TAG_VERSION" val="1.0"/>
  <p:tag name="KSO_WM_BEAUTIFY_FLAG" val="#wm#"/>
  <p:tag name="KSO_WM_UNIT_FILL_FORE_SCHEMECOLOR_INDEX" val="5"/>
  <p:tag name="KSO_WM_UNIT_FILL_TYPE" val="1"/>
  <p:tag name="KSO_WM_UNIT_TEXT_FILL_FORE_SCHEMECOLOR_INDEX" val="2"/>
  <p:tag name="KSO_WM_UNIT_TEXT_FILL_TYPE" val="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SUBTYPE" val="e"/>
  <p:tag name="KSO_WM_UNIT_TYPE" val="l_h_i"/>
  <p:tag name="KSO_WM_UNIT_INDEX" val="1_2_1"/>
  <p:tag name="KSO_WM_UNIT_ID" val="diagram20227970_3*l_h_i*1_2_1"/>
  <p:tag name="KSO_WM_TEMPLATE_CATEGORY" val="diagram"/>
  <p:tag name="KSO_WM_TEMPLATE_INDEX" val="20227970"/>
  <p:tag name="KSO_WM_UNIT_LAYERLEVEL" val="1_1_1"/>
  <p:tag name="KSO_WM_TAG_VERSION" val="1.0"/>
  <p:tag name="KSO_WM_BEAUTIFY_FLAG" val="#wm#"/>
  <p:tag name="KSO_WM_UNIT_FILL_FORE_SCHEMECOLOR_INDEX" val="8"/>
  <p:tag name="KSO_WM_UNIT_FILL_TYPE" val="1"/>
  <p:tag name="KSO_WM_UNIT_TEXT_FILL_FORE_SCHEMECOLOR_INDEX" val="2"/>
  <p:tag name="KSO_WM_UNIT_TEXT_FILL_TYPE" val="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SUBTYPE" val="e"/>
  <p:tag name="KSO_WM_UNIT_TYPE" val="l_h_i"/>
  <p:tag name="KSO_WM_UNIT_INDEX" val="1_3_1"/>
  <p:tag name="KSO_WM_UNIT_ID" val="diagram20227970_3*l_h_i*1_3_1"/>
  <p:tag name="KSO_WM_TEMPLATE_CATEGORY" val="diagram"/>
  <p:tag name="KSO_WM_TEMPLATE_INDEX" val="20227970"/>
  <p:tag name="KSO_WM_UNIT_LAYERLEVEL" val="1_1_1"/>
  <p:tag name="KSO_WM_TAG_VERSION" val="1.0"/>
  <p:tag name="KSO_WM_BEAUTIFY_FLAG" val="#wm#"/>
  <p:tag name="KSO_WM_UNIT_FILL_FORE_SCHEMECOLOR_INDEX" val="6"/>
  <p:tag name="KSO_WM_UNIT_FILL_TYPE" val="1"/>
  <p:tag name="KSO_WM_UNIT_TEXT_FILL_FORE_SCHEMECOLOR_INDEX" val="2"/>
  <p:tag name="KSO_WM_UNIT_TEXT_FILL_TYPE" val="1"/>
</p:tagLst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</TotalTime>
  <Words>671</Words>
  <Application>Microsoft Office PowerPoint</Application>
  <PresentationFormat>On-screen Show (4:3)</PresentationFormat>
  <Paragraphs>79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4" baseType="lpstr">
      <vt:lpstr>微软雅黑</vt:lpstr>
      <vt:lpstr>Arial</vt:lpstr>
      <vt:lpstr>Calibri</vt:lpstr>
      <vt:lpstr>Calibri Light</vt:lpstr>
      <vt:lpstr>思源黑体 CN Heavy</vt:lpstr>
      <vt:lpstr>Office Theme</vt:lpstr>
      <vt:lpstr>PowerPoint Presentation</vt:lpstr>
      <vt:lpstr>PowerPoint Presentation</vt:lpstr>
      <vt:lpstr>PowerPoint Presentation</vt:lpstr>
      <vt:lpstr>Evolution 1 : A Tax System Formed to Support Epidemic Prevention and Control</vt:lpstr>
      <vt:lpstr>Evolution 2 : Ongoing Refund, Reduction and Deferral of Taxes and Fees</vt:lpstr>
      <vt:lpstr>Evolution 3 : Upgrade of Non-contact Online Tax Services</vt:lpstr>
      <vt:lpstr>Evolution 4 : Future-oriented Fiscal and Tax Policy Trends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Dhenny Caesar</dc:creator>
  <cp:lastModifiedBy>Kapal Api Global</cp:lastModifiedBy>
  <cp:revision>2</cp:revision>
  <dcterms:created xsi:type="dcterms:W3CDTF">2022-11-14T13:08:08Z</dcterms:created>
  <dcterms:modified xsi:type="dcterms:W3CDTF">2022-11-16T03:39:56Z</dcterms:modified>
</cp:coreProperties>
</file>