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79" r:id="rId4"/>
    <p:sldId id="268" r:id="rId5"/>
    <p:sldId id="274" r:id="rId6"/>
    <p:sldId id="277" r:id="rId7"/>
    <p:sldId id="269" r:id="rId8"/>
    <p:sldId id="270" r:id="rId9"/>
    <p:sldId id="271" r:id="rId10"/>
    <p:sldId id="272" r:id="rId11"/>
    <p:sldId id="278" r:id="rId12"/>
    <p:sldId id="280"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18/11/2022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18/11/2022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18/11/2022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18/11/2022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andi.kieputera@pbtaxand.com"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normAutofit/>
          </a:bodyPr>
          <a:lstStyle/>
          <a:p>
            <a:r>
              <a:rPr lang="en-US" sz="3600" b="1" dirty="0">
                <a:solidFill>
                  <a:srgbClr val="0E1B4D"/>
                </a:solidFill>
                <a:latin typeface="+mj-lt"/>
                <a:cs typeface="Arial" panose="020B0604020202020204" pitchFamily="34" charset="0"/>
              </a:rPr>
              <a:t>Global Tax Trends - Latest Updates</a:t>
            </a:r>
          </a:p>
          <a:p>
            <a:r>
              <a:rPr lang="en-US" sz="3600" b="1" dirty="0">
                <a:solidFill>
                  <a:srgbClr val="0E1B4D"/>
                </a:solidFill>
                <a:latin typeface="+mj-lt"/>
                <a:cs typeface="Arial" panose="020B0604020202020204" pitchFamily="34" charset="0"/>
              </a:rPr>
              <a:t>on Global Taxation</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C7FC306-D320-55C8-B1BC-3FAAC49935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2"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3"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Pillar Two and the impact for Indonesian Taxpayers </a:t>
            </a:r>
            <a:endParaRPr lang="en-US" sz="1800" b="1" dirty="0">
              <a:solidFill>
                <a:schemeClr val="bg1"/>
              </a:solidFill>
              <a:latin typeface="Arial" panose="020B0604020202020204" pitchFamily="34" charset="0"/>
              <a:cs typeface="Arial" panose="020B0604020202020204" pitchFamily="34" charset="0"/>
            </a:endParaRPr>
          </a:p>
        </p:txBody>
      </p:sp>
      <p:sp>
        <p:nvSpPr>
          <p:cNvPr id="12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TextBox 123">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10</a:t>
            </a:r>
            <a:endParaRPr lang="en-ID" sz="1500" b="1" dirty="0">
              <a:solidFill>
                <a:schemeClr val="bg1"/>
              </a:solidFill>
              <a:latin typeface="Arial" panose="020B0604020202020204" pitchFamily="34" charset="0"/>
              <a:cs typeface="Arial" panose="020B0604020202020204" pitchFamily="34" charset="0"/>
            </a:endParaRPr>
          </a:p>
        </p:txBody>
      </p:sp>
      <p:grpSp>
        <p:nvGrpSpPr>
          <p:cNvPr id="46" name="Group 45"/>
          <p:cNvGrpSpPr/>
          <p:nvPr/>
        </p:nvGrpSpPr>
        <p:grpSpPr>
          <a:xfrm>
            <a:off x="171945" y="2069157"/>
            <a:ext cx="6315752" cy="1316240"/>
            <a:chOff x="2955501" y="772212"/>
            <a:chExt cx="2588768" cy="7090646"/>
          </a:xfrm>
        </p:grpSpPr>
        <p:sp>
          <p:nvSpPr>
            <p:cNvPr id="47" name="Rectangle 46"/>
            <p:cNvSpPr/>
            <p:nvPr/>
          </p:nvSpPr>
          <p:spPr>
            <a:xfrm>
              <a:off x="2955501" y="772212"/>
              <a:ext cx="2588768" cy="5895085"/>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48" name="Rectangle 47"/>
            <p:cNvSpPr/>
            <p:nvPr/>
          </p:nvSpPr>
          <p:spPr>
            <a:xfrm>
              <a:off x="2955501" y="772212"/>
              <a:ext cx="2588768" cy="70906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257175" indent="-257175">
                <a:buFont typeface="+mj-lt"/>
                <a:buAutoNum type="arabicPeriod"/>
              </a:pPr>
              <a:r>
                <a:rPr lang="x-none" sz="1050" dirty="0">
                  <a:latin typeface="Arial" panose="020B0604020202020204" pitchFamily="34" charset="0"/>
                  <a:cs typeface="Arial" panose="020B0604020202020204" pitchFamily="34" charset="0"/>
                </a:rPr>
                <a:t>Increasing effective tax rate on cross-border investment</a:t>
              </a:r>
              <a:endParaRPr lang="en-US" sz="1050" dirty="0">
                <a:latin typeface="Arial" panose="020B0604020202020204" pitchFamily="34" charset="0"/>
                <a:cs typeface="Arial" panose="020B0604020202020204" pitchFamily="34" charset="0"/>
              </a:endParaRP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x-none" sz="1050" dirty="0">
                  <a:latin typeface="Arial" panose="020B0604020202020204" pitchFamily="34" charset="0"/>
                  <a:cs typeface="Arial" panose="020B0604020202020204" pitchFamily="34" charset="0"/>
                </a:rPr>
                <a:t>Increasing risk: interpretation, audit, and possible tax disputes</a:t>
              </a:r>
              <a:endParaRPr lang="en-US" sz="1050" dirty="0">
                <a:latin typeface="Arial" panose="020B0604020202020204" pitchFamily="34" charset="0"/>
                <a:cs typeface="Arial" panose="020B0604020202020204" pitchFamily="34" charset="0"/>
              </a:endParaRP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x-none" sz="1050" dirty="0">
                  <a:latin typeface="Arial" panose="020B0604020202020204" pitchFamily="34" charset="0"/>
                  <a:cs typeface="Arial" panose="020B0604020202020204" pitchFamily="34" charset="0"/>
                </a:rPr>
                <a:t>Discouraging FDI and hindering local players from becoming global players</a:t>
              </a:r>
              <a:endParaRPr lang="en-US" sz="1050" dirty="0">
                <a:latin typeface="Arial" panose="020B0604020202020204" pitchFamily="34" charset="0"/>
                <a:cs typeface="Arial" panose="020B0604020202020204" pitchFamily="34" charset="0"/>
              </a:endParaRP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x-none" sz="1050" dirty="0">
                  <a:latin typeface="Arial" panose="020B0604020202020204" pitchFamily="34" charset="0"/>
                  <a:cs typeface="Arial" panose="020B0604020202020204" pitchFamily="34" charset="0"/>
                </a:rPr>
                <a:t>For STTR, it may increase the cost as withholding tax </a:t>
              </a:r>
              <a:r>
                <a:rPr lang="en-US" sz="1050" dirty="0">
                  <a:latin typeface="Arial" panose="020B0604020202020204" pitchFamily="34" charset="0"/>
                  <a:cs typeface="Arial" panose="020B0604020202020204" pitchFamily="34" charset="0"/>
                </a:rPr>
                <a:t>which </a:t>
              </a:r>
              <a:r>
                <a:rPr lang="x-none" sz="1050" dirty="0">
                  <a:latin typeface="Arial" panose="020B0604020202020204" pitchFamily="34" charset="0"/>
                  <a:cs typeface="Arial" panose="020B0604020202020204" pitchFamily="34" charset="0"/>
                </a:rPr>
                <a:t>is usually borne by domestic </a:t>
              </a:r>
              <a:r>
                <a:rPr lang="en-US" sz="1050" dirty="0">
                  <a:latin typeface="Arial" panose="020B0604020202020204" pitchFamily="34" charset="0"/>
                  <a:cs typeface="Arial" panose="020B0604020202020204" pitchFamily="34" charset="0"/>
                </a:rPr>
                <a:t>tax</a:t>
              </a:r>
              <a:r>
                <a:rPr lang="x-none" sz="1050" dirty="0">
                  <a:latin typeface="Arial" panose="020B0604020202020204" pitchFamily="34" charset="0"/>
                  <a:cs typeface="Arial" panose="020B0604020202020204" pitchFamily="34" charset="0"/>
                </a:rPr>
                <a:t>payers</a:t>
              </a:r>
              <a:endParaRPr lang="en-US" sz="1050" dirty="0">
                <a:latin typeface="Arial" panose="020B0604020202020204" pitchFamily="34" charset="0"/>
                <a:cs typeface="Arial" panose="020B0604020202020204" pitchFamily="34" charset="0"/>
              </a:endParaRPr>
            </a:p>
            <a:p>
              <a:pPr marL="257175" indent="-257175">
                <a:buFont typeface="+mj-lt"/>
                <a:buAutoNum type="arabicPeriod"/>
              </a:pPr>
              <a:endParaRPr lang="en-US" sz="600" dirty="0">
                <a:latin typeface="Arial" panose="020B0604020202020204" pitchFamily="34" charset="0"/>
                <a:cs typeface="Arial" panose="020B0604020202020204" pitchFamily="34" charset="0"/>
              </a:endParaRPr>
            </a:p>
          </p:txBody>
        </p:sp>
      </p:grpSp>
      <p:grpSp>
        <p:nvGrpSpPr>
          <p:cNvPr id="67" name="Group 66"/>
          <p:cNvGrpSpPr/>
          <p:nvPr/>
        </p:nvGrpSpPr>
        <p:grpSpPr>
          <a:xfrm>
            <a:off x="159627" y="3295192"/>
            <a:ext cx="6328070" cy="1792361"/>
            <a:chOff x="2955501" y="180784"/>
            <a:chExt cx="2593817" cy="10071787"/>
          </a:xfrm>
        </p:grpSpPr>
        <p:sp>
          <p:nvSpPr>
            <p:cNvPr id="68" name="Rectangle 67"/>
            <p:cNvSpPr/>
            <p:nvPr/>
          </p:nvSpPr>
          <p:spPr>
            <a:xfrm>
              <a:off x="2955501" y="772214"/>
              <a:ext cx="2588768" cy="8015816"/>
            </a:xfrm>
            <a:prstGeom prst="round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69" name="Rectangle 68"/>
            <p:cNvSpPr/>
            <p:nvPr/>
          </p:nvSpPr>
          <p:spPr>
            <a:xfrm>
              <a:off x="2960550" y="180784"/>
              <a:ext cx="2588768" cy="10071787"/>
            </a:xfrm>
            <a:prstGeom prst="round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r>
                <a:rPr lang="en-US" sz="1050" b="1" dirty="0">
                  <a:latin typeface="Arial" panose="020B0604020202020204" pitchFamily="34" charset="0"/>
                  <a:cs typeface="Arial" panose="020B0604020202020204" pitchFamily="34" charset="0"/>
                </a:rPr>
                <a:t>Challenge</a:t>
              </a:r>
            </a:p>
            <a:p>
              <a:endParaRPr lang="en-US" sz="600" dirty="0">
                <a:latin typeface="Arial" panose="020B0604020202020204" pitchFamily="34" charset="0"/>
                <a:cs typeface="Arial" panose="020B0604020202020204" pitchFamily="34" charset="0"/>
              </a:endParaRPr>
            </a:p>
            <a:p>
              <a:r>
                <a:rPr lang="en-US" sz="1050" dirty="0">
                  <a:latin typeface="Arial" panose="020B0604020202020204" pitchFamily="34" charset="0"/>
                  <a:cs typeface="Arial" panose="020B0604020202020204" pitchFamily="34" charset="0"/>
                </a:rPr>
                <a:t>Indonesian tax incentives will be affected by the implementation of the global minimum tax in Pillar 2: </a:t>
              </a:r>
            </a:p>
            <a:p>
              <a:pPr marL="257175" indent="-257175">
                <a:buAutoNum type="alphaLcPeriod"/>
              </a:pPr>
              <a:r>
                <a:rPr lang="en-US" sz="1050" dirty="0">
                  <a:latin typeface="Arial" panose="020B0604020202020204" pitchFamily="34" charset="0"/>
                  <a:cs typeface="Arial" panose="020B0604020202020204" pitchFamily="34" charset="0"/>
                </a:rPr>
                <a:t>Tax Holiday (</a:t>
              </a:r>
              <a:r>
                <a:rPr lang="en-US" sz="1050" dirty="0" err="1">
                  <a:latin typeface="Arial" panose="020B0604020202020204" pitchFamily="34" charset="0"/>
                  <a:cs typeface="Arial" panose="020B0604020202020204" pitchFamily="34" charset="0"/>
                </a:rPr>
                <a:t>MoF</a:t>
              </a:r>
              <a:r>
                <a:rPr lang="en-US" sz="1050" dirty="0">
                  <a:latin typeface="Arial" panose="020B0604020202020204" pitchFamily="34" charset="0"/>
                  <a:cs typeface="Arial" panose="020B0604020202020204" pitchFamily="34" charset="0"/>
                </a:rPr>
                <a:t> Regulation No. 130/010/2020) &gt;&gt; potential reduction of 50% -100% </a:t>
              </a:r>
            </a:p>
            <a:p>
              <a:pPr marL="257175" indent="-257175">
                <a:buAutoNum type="alphaLcPeriod"/>
              </a:pPr>
              <a:r>
                <a:rPr lang="en-US" sz="1050" dirty="0" err="1">
                  <a:latin typeface="Arial" panose="020B0604020202020204" pitchFamily="34" charset="0"/>
                  <a:cs typeface="Arial" panose="020B0604020202020204" pitchFamily="34" charset="0"/>
                </a:rPr>
                <a:t>Supertax</a:t>
              </a:r>
              <a:r>
                <a:rPr lang="en-US" sz="1050" dirty="0">
                  <a:latin typeface="Arial" panose="020B0604020202020204" pitchFamily="34" charset="0"/>
                  <a:cs typeface="Arial" panose="020B0604020202020204" pitchFamily="34" charset="0"/>
                </a:rPr>
                <a:t> deduction for research and development activities (</a:t>
              </a:r>
              <a:r>
                <a:rPr lang="en-US" sz="1050" dirty="0" err="1">
                  <a:latin typeface="Arial" panose="020B0604020202020204" pitchFamily="34" charset="0"/>
                  <a:cs typeface="Arial" panose="020B0604020202020204" pitchFamily="34" charset="0"/>
                </a:rPr>
                <a:t>MoF</a:t>
              </a:r>
              <a:r>
                <a:rPr lang="en-US" sz="1050" dirty="0">
                  <a:latin typeface="Arial" panose="020B0604020202020204" pitchFamily="34" charset="0"/>
                  <a:cs typeface="Arial" panose="020B0604020202020204" pitchFamily="34" charset="0"/>
                </a:rPr>
                <a:t> Regulation No. 153/010/2020) &gt;&gt; get a 300% deduction from R&amp;D costs</a:t>
              </a:r>
            </a:p>
            <a:p>
              <a:pPr marL="257175" indent="-257175">
                <a:buAutoNum type="alphaLcPeriod"/>
              </a:pPr>
              <a:r>
                <a:rPr lang="en-US" sz="1050" dirty="0">
                  <a:latin typeface="Arial" panose="020B0604020202020204" pitchFamily="34" charset="0"/>
                  <a:cs typeface="Arial" panose="020B0604020202020204" pitchFamily="34" charset="0"/>
                </a:rPr>
                <a:t>Tax Allowance (</a:t>
              </a:r>
              <a:r>
                <a:rPr lang="en-US" sz="1050" dirty="0" err="1">
                  <a:latin typeface="Arial" panose="020B0604020202020204" pitchFamily="34" charset="0"/>
                  <a:cs typeface="Arial" panose="020B0604020202020204" pitchFamily="34" charset="0"/>
                </a:rPr>
                <a:t>MoF</a:t>
              </a:r>
              <a:r>
                <a:rPr lang="en-US" sz="1050" dirty="0">
                  <a:latin typeface="Arial" panose="020B0604020202020204" pitchFamily="34" charset="0"/>
                  <a:cs typeface="Arial" panose="020B0604020202020204" pitchFamily="34" charset="0"/>
                </a:rPr>
                <a:t> Regulation No. 96/010/2020) &gt;&gt; net income reduction of 30%</a:t>
              </a:r>
            </a:p>
          </p:txBody>
        </p:sp>
      </p:grpSp>
    </p:spTree>
    <p:extLst>
      <p:ext uri="{BB962C8B-B14F-4D97-AF65-F5344CB8AC3E}">
        <p14:creationId xmlns:p14="http://schemas.microsoft.com/office/powerpoint/2010/main" val="3469497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a:extLst>
              <a:ext uri="{FF2B5EF4-FFF2-40B4-BE49-F238E27FC236}">
                <a16:creationId xmlns:a16="http://schemas.microsoft.com/office/drawing/2014/main" id="{84AB5091-4933-9F5B-A433-4E9E741780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1"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82"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Income Tax on Digital Transactions</a:t>
            </a:r>
            <a:endParaRPr lang="en-US" sz="1800" b="1" dirty="0">
              <a:solidFill>
                <a:schemeClr val="bg1"/>
              </a:solidFill>
              <a:latin typeface="Arial" panose="020B0604020202020204" pitchFamily="34" charset="0"/>
              <a:cs typeface="Arial" panose="020B0604020202020204" pitchFamily="34" charset="0"/>
            </a:endParaRPr>
          </a:p>
        </p:txBody>
      </p:sp>
      <p:sp>
        <p:nvSpPr>
          <p:cNvPr id="8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4" name="TextBox 83">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11</a:t>
            </a:r>
            <a:endParaRPr lang="en-ID" sz="1500" b="1" dirty="0">
              <a:solidFill>
                <a:schemeClr val="bg1"/>
              </a:solidFill>
              <a:latin typeface="Arial" panose="020B0604020202020204" pitchFamily="34" charset="0"/>
              <a:cs typeface="Arial" panose="020B0604020202020204" pitchFamily="34" charset="0"/>
            </a:endParaRPr>
          </a:p>
        </p:txBody>
      </p:sp>
      <p:sp>
        <p:nvSpPr>
          <p:cNvPr id="85" name="Oval 84"/>
          <p:cNvSpPr/>
          <p:nvPr/>
        </p:nvSpPr>
        <p:spPr>
          <a:xfrm>
            <a:off x="3536391" y="2524047"/>
            <a:ext cx="2578660" cy="2578660"/>
          </a:xfrm>
          <a:prstGeom prst="ellipse">
            <a:avLst/>
          </a:prstGeom>
          <a:solidFill>
            <a:schemeClr val="tx1">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86" name="Straight Connector 85"/>
          <p:cNvCxnSpPr/>
          <p:nvPr/>
        </p:nvCxnSpPr>
        <p:spPr>
          <a:xfrm>
            <a:off x="2543037" y="3062166"/>
            <a:ext cx="1763378" cy="297872"/>
          </a:xfrm>
          <a:prstGeom prst="line">
            <a:avLst/>
          </a:prstGeom>
          <a:ln w="50800">
            <a:gradFill>
              <a:gsLst>
                <a:gs pos="100000">
                  <a:schemeClr val="accent1">
                    <a:lumMod val="5000"/>
                    <a:lumOff val="95000"/>
                  </a:schemeClr>
                </a:gs>
                <a:gs pos="25000">
                  <a:schemeClr val="tx1">
                    <a:alpha val="43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3862742" y="2858971"/>
            <a:ext cx="1937385" cy="1937385"/>
          </a:xfrm>
          <a:prstGeom prst="ellipse">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8" name="Oval 87"/>
          <p:cNvSpPr/>
          <p:nvPr/>
        </p:nvSpPr>
        <p:spPr>
          <a:xfrm>
            <a:off x="4163068" y="3162136"/>
            <a:ext cx="1331054" cy="1331054"/>
          </a:xfrm>
          <a:prstGeom prst="ellipse">
            <a:avLst/>
          </a:prstGeom>
          <a:solidFill>
            <a:srgbClr val="002060"/>
          </a:solidFill>
          <a:ln w="50800">
            <a:solidFill>
              <a:schemeClr val="tx1"/>
            </a:solidFill>
          </a:ln>
          <a:effectLst>
            <a:outerShdw blurRad="127000" dist="38100" dir="54000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dirty="0">
              <a:solidFill>
                <a:schemeClr val="bg1"/>
              </a:solidFill>
            </a:endParaRPr>
          </a:p>
        </p:txBody>
      </p:sp>
      <p:sp>
        <p:nvSpPr>
          <p:cNvPr id="89" name="Oval 88"/>
          <p:cNvSpPr/>
          <p:nvPr/>
        </p:nvSpPr>
        <p:spPr>
          <a:xfrm>
            <a:off x="4237760" y="3305954"/>
            <a:ext cx="158700" cy="158700"/>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0" name="Oval 89"/>
          <p:cNvSpPr/>
          <p:nvPr/>
        </p:nvSpPr>
        <p:spPr>
          <a:xfrm>
            <a:off x="4213109" y="3281304"/>
            <a:ext cx="211229" cy="211229"/>
          </a:xfrm>
          <a:prstGeom prst="ellipse">
            <a:avLst/>
          </a:prstGeom>
          <a:solidFill>
            <a:schemeClr val="tx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1" name="Oval 90"/>
          <p:cNvSpPr/>
          <p:nvPr/>
        </p:nvSpPr>
        <p:spPr>
          <a:xfrm>
            <a:off x="4187703" y="3260737"/>
            <a:ext cx="255588" cy="255588"/>
          </a:xfrm>
          <a:prstGeom prst="ellipse">
            <a:avLst/>
          </a:prstGeom>
          <a:solidFill>
            <a:schemeClr val="tx1">
              <a:alpha val="37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92" name="Group 91"/>
          <p:cNvGrpSpPr/>
          <p:nvPr/>
        </p:nvGrpSpPr>
        <p:grpSpPr>
          <a:xfrm>
            <a:off x="5212760" y="3269223"/>
            <a:ext cx="255588" cy="255588"/>
            <a:chOff x="3968543" y="1684628"/>
            <a:chExt cx="603719" cy="603719"/>
          </a:xfrm>
        </p:grpSpPr>
        <p:sp>
          <p:nvSpPr>
            <p:cNvPr id="93" name="Oval 92"/>
            <p:cNvSpPr/>
            <p:nvPr/>
          </p:nvSpPr>
          <p:spPr>
            <a:xfrm>
              <a:off x="4086781" y="1791436"/>
              <a:ext cx="374862" cy="374862"/>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4" name="Oval 93"/>
            <p:cNvSpPr/>
            <p:nvPr/>
          </p:nvSpPr>
          <p:spPr>
            <a:xfrm>
              <a:off x="4028552" y="1733207"/>
              <a:ext cx="498941" cy="498941"/>
            </a:xfrm>
            <a:prstGeom prst="ellipse">
              <a:avLst/>
            </a:prstGeom>
            <a:solidFill>
              <a:schemeClr val="tx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5" name="Oval 94"/>
            <p:cNvSpPr/>
            <p:nvPr/>
          </p:nvSpPr>
          <p:spPr>
            <a:xfrm>
              <a:off x="3968543" y="1684628"/>
              <a:ext cx="603719" cy="603719"/>
            </a:xfrm>
            <a:prstGeom prst="ellipse">
              <a:avLst/>
            </a:prstGeom>
            <a:solidFill>
              <a:schemeClr val="tx1">
                <a:alpha val="37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sp>
        <p:nvSpPr>
          <p:cNvPr id="96" name="Oval 95"/>
          <p:cNvSpPr/>
          <p:nvPr/>
        </p:nvSpPr>
        <p:spPr>
          <a:xfrm>
            <a:off x="4225679" y="4168472"/>
            <a:ext cx="158700" cy="158700"/>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7" name="Oval 96"/>
          <p:cNvSpPr/>
          <p:nvPr/>
        </p:nvSpPr>
        <p:spPr>
          <a:xfrm>
            <a:off x="4201029" y="4143822"/>
            <a:ext cx="211229" cy="211229"/>
          </a:xfrm>
          <a:prstGeom prst="ellipse">
            <a:avLst/>
          </a:prstGeom>
          <a:solidFill>
            <a:schemeClr val="tx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99" name="Oval 98"/>
          <p:cNvSpPr/>
          <p:nvPr/>
        </p:nvSpPr>
        <p:spPr>
          <a:xfrm>
            <a:off x="4175623" y="4123255"/>
            <a:ext cx="255588" cy="255588"/>
          </a:xfrm>
          <a:prstGeom prst="ellipse">
            <a:avLst/>
          </a:prstGeom>
          <a:solidFill>
            <a:schemeClr val="tx1">
              <a:alpha val="37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100" name="Group 99"/>
          <p:cNvGrpSpPr/>
          <p:nvPr/>
        </p:nvGrpSpPr>
        <p:grpSpPr>
          <a:xfrm>
            <a:off x="5208562" y="4131741"/>
            <a:ext cx="255588" cy="255588"/>
            <a:chOff x="3968543" y="1684628"/>
            <a:chExt cx="603719" cy="603719"/>
          </a:xfrm>
        </p:grpSpPr>
        <p:sp>
          <p:nvSpPr>
            <p:cNvPr id="101" name="Oval 100"/>
            <p:cNvSpPr/>
            <p:nvPr/>
          </p:nvSpPr>
          <p:spPr>
            <a:xfrm>
              <a:off x="4086781" y="1791436"/>
              <a:ext cx="374862" cy="374862"/>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02" name="Oval 101"/>
            <p:cNvSpPr/>
            <p:nvPr/>
          </p:nvSpPr>
          <p:spPr>
            <a:xfrm>
              <a:off x="4028552" y="1733207"/>
              <a:ext cx="498941" cy="498941"/>
            </a:xfrm>
            <a:prstGeom prst="ellipse">
              <a:avLst/>
            </a:prstGeom>
            <a:solidFill>
              <a:schemeClr val="tx1">
                <a:alpha val="50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05" name="Oval 104"/>
            <p:cNvSpPr/>
            <p:nvPr/>
          </p:nvSpPr>
          <p:spPr>
            <a:xfrm>
              <a:off x="3968543" y="1684628"/>
              <a:ext cx="603719" cy="603719"/>
            </a:xfrm>
            <a:prstGeom prst="ellipse">
              <a:avLst/>
            </a:prstGeom>
            <a:solidFill>
              <a:schemeClr val="tx1">
                <a:alpha val="37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sp>
        <p:nvSpPr>
          <p:cNvPr id="106" name="Rectangle 105"/>
          <p:cNvSpPr/>
          <p:nvPr/>
        </p:nvSpPr>
        <p:spPr>
          <a:xfrm>
            <a:off x="4213174" y="3670503"/>
            <a:ext cx="1228350" cy="323165"/>
          </a:xfrm>
          <a:prstGeom prst="rect">
            <a:avLst/>
          </a:prstGeom>
        </p:spPr>
        <p:txBody>
          <a:bodyPr wrap="none" anchor="ctr">
            <a:spAutoFit/>
          </a:bodyPr>
          <a:lstStyle/>
          <a:p>
            <a:pPr algn="ctr"/>
            <a:r>
              <a:rPr lang="en-US" sz="1500" b="1" dirty="0">
                <a:solidFill>
                  <a:schemeClr val="bg1"/>
                </a:solidFill>
                <a:latin typeface="Arial" panose="020B0604020202020204" pitchFamily="34" charset="0"/>
                <a:cs typeface="Arial" panose="020B0604020202020204" pitchFamily="34" charset="0"/>
              </a:rPr>
              <a:t>Income Tax</a:t>
            </a:r>
          </a:p>
        </p:txBody>
      </p:sp>
      <p:grpSp>
        <p:nvGrpSpPr>
          <p:cNvPr id="107" name="Group 106"/>
          <p:cNvGrpSpPr/>
          <p:nvPr/>
        </p:nvGrpSpPr>
        <p:grpSpPr>
          <a:xfrm>
            <a:off x="2324820" y="2875064"/>
            <a:ext cx="374206" cy="374206"/>
            <a:chOff x="1160839" y="2117201"/>
            <a:chExt cx="730500" cy="730500"/>
          </a:xfrm>
        </p:grpSpPr>
        <p:sp>
          <p:nvSpPr>
            <p:cNvPr id="108" name="Oval 107"/>
            <p:cNvSpPr/>
            <p:nvPr/>
          </p:nvSpPr>
          <p:spPr>
            <a:xfrm>
              <a:off x="1160839" y="2117201"/>
              <a:ext cx="730500" cy="730500"/>
            </a:xfrm>
            <a:prstGeom prst="ellipse">
              <a:avLst/>
            </a:prstGeom>
            <a:solidFill>
              <a:schemeClr val="tx1">
                <a:alpha val="8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109" name="Group 108"/>
            <p:cNvGrpSpPr/>
            <p:nvPr/>
          </p:nvGrpSpPr>
          <p:grpSpPr>
            <a:xfrm>
              <a:off x="1233450" y="2175982"/>
              <a:ext cx="603719" cy="603719"/>
              <a:chOff x="1233450" y="2175982"/>
              <a:chExt cx="603719" cy="603719"/>
            </a:xfrm>
          </p:grpSpPr>
          <p:sp>
            <p:nvSpPr>
              <p:cNvPr id="110" name="Oval 109"/>
              <p:cNvSpPr/>
              <p:nvPr/>
            </p:nvSpPr>
            <p:spPr>
              <a:xfrm>
                <a:off x="1233450" y="2175982"/>
                <a:ext cx="603719" cy="603719"/>
              </a:xfrm>
              <a:prstGeom prst="ellipse">
                <a:avLst/>
              </a:prstGeom>
              <a:solidFill>
                <a:schemeClr val="tx1">
                  <a:alpha val="14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32" name="Oval 131"/>
              <p:cNvSpPr/>
              <p:nvPr/>
            </p:nvSpPr>
            <p:spPr>
              <a:xfrm>
                <a:off x="1303907" y="2246439"/>
                <a:ext cx="453583" cy="453583"/>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grpSp>
      <p:cxnSp>
        <p:nvCxnSpPr>
          <p:cNvPr id="142" name="Straight Connector 141"/>
          <p:cNvCxnSpPr/>
          <p:nvPr/>
        </p:nvCxnSpPr>
        <p:spPr>
          <a:xfrm flipV="1">
            <a:off x="2851469" y="4255241"/>
            <a:ext cx="1391640" cy="631388"/>
          </a:xfrm>
          <a:prstGeom prst="line">
            <a:avLst/>
          </a:prstGeom>
          <a:ln w="50800">
            <a:gradFill>
              <a:gsLst>
                <a:gs pos="100000">
                  <a:schemeClr val="accent1">
                    <a:lumMod val="5000"/>
                    <a:lumOff val="95000"/>
                  </a:schemeClr>
                </a:gs>
                <a:gs pos="25000">
                  <a:schemeClr val="tx1">
                    <a:alpha val="43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flipV="1">
            <a:off x="5360242" y="4258320"/>
            <a:ext cx="1609883" cy="448004"/>
          </a:xfrm>
          <a:prstGeom prst="line">
            <a:avLst/>
          </a:prstGeom>
          <a:ln w="50800">
            <a:gradFill>
              <a:gsLst>
                <a:gs pos="100000">
                  <a:schemeClr val="accent1">
                    <a:lumMod val="5000"/>
                    <a:lumOff val="95000"/>
                  </a:schemeClr>
                </a:gs>
                <a:gs pos="25000">
                  <a:schemeClr val="tx1">
                    <a:alpha val="4300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5360243" y="2929116"/>
            <a:ext cx="1524276" cy="445774"/>
          </a:xfrm>
          <a:prstGeom prst="line">
            <a:avLst/>
          </a:prstGeom>
          <a:ln w="50800">
            <a:gradFill>
              <a:gsLst>
                <a:gs pos="100000">
                  <a:schemeClr val="accent1">
                    <a:lumMod val="5000"/>
                    <a:lumOff val="95000"/>
                  </a:schemeClr>
                </a:gs>
                <a:gs pos="25000">
                  <a:schemeClr val="tx1">
                    <a:alpha val="4300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145" name="TextBox 144"/>
          <p:cNvSpPr txBox="1"/>
          <p:nvPr/>
        </p:nvSpPr>
        <p:spPr>
          <a:xfrm>
            <a:off x="815741" y="2166445"/>
            <a:ext cx="2845140" cy="528606"/>
          </a:xfrm>
          <a:prstGeom prst="rect">
            <a:avLst/>
          </a:prstGeom>
          <a:noFill/>
        </p:spPr>
        <p:txBody>
          <a:bodyPr wrap="square" rtlCol="0">
            <a:spAutoFit/>
          </a:bodyPr>
          <a:lstStyle/>
          <a:p>
            <a:pPr marL="0" lvl="1" algn="ctr" defTabSz="466725">
              <a:lnSpc>
                <a:spcPct val="90000"/>
              </a:lnSpc>
              <a:spcBef>
                <a:spcPct val="0"/>
              </a:spcBef>
              <a:spcAft>
                <a:spcPct val="15000"/>
              </a:spcAft>
            </a:pPr>
            <a:r>
              <a:rPr lang="en-US" sz="1050" dirty="0">
                <a:solidFill>
                  <a:srgbClr val="002060"/>
                </a:solidFill>
                <a:latin typeface="Arial" panose="020B0604020202020204" pitchFamily="34" charset="0"/>
                <a:cs typeface="Arial" panose="020B0604020202020204" pitchFamily="34" charset="0"/>
              </a:rPr>
              <a:t>The imposition of cross-country income tax based on applicable laws and tax treaties is still based on physical existence. </a:t>
            </a:r>
          </a:p>
        </p:txBody>
      </p:sp>
      <p:sp>
        <p:nvSpPr>
          <p:cNvPr id="146" name="TextBox 145"/>
          <p:cNvSpPr txBox="1"/>
          <p:nvPr/>
        </p:nvSpPr>
        <p:spPr>
          <a:xfrm>
            <a:off x="1036842" y="4333126"/>
            <a:ext cx="2031683" cy="383182"/>
          </a:xfrm>
          <a:prstGeom prst="rect">
            <a:avLst/>
          </a:prstGeom>
          <a:noFill/>
        </p:spPr>
        <p:txBody>
          <a:bodyPr wrap="square" rtlCol="0">
            <a:spAutoFit/>
          </a:bodyPr>
          <a:lstStyle/>
          <a:p>
            <a:pPr marL="0" lvl="1" algn="ctr" defTabSz="466725">
              <a:lnSpc>
                <a:spcPct val="90000"/>
              </a:lnSpc>
              <a:spcBef>
                <a:spcPct val="0"/>
              </a:spcBef>
              <a:spcAft>
                <a:spcPct val="15000"/>
              </a:spcAft>
            </a:pPr>
            <a:r>
              <a:rPr lang="en-US" sz="1050" dirty="0">
                <a:solidFill>
                  <a:srgbClr val="002060"/>
                </a:solidFill>
                <a:latin typeface="Arial" panose="020B0604020202020204" pitchFamily="34" charset="0"/>
                <a:cs typeface="Arial" panose="020B0604020202020204" pitchFamily="34" charset="0"/>
              </a:rPr>
              <a:t>Pillar One will provide taxation rights to market countries.</a:t>
            </a:r>
          </a:p>
        </p:txBody>
      </p:sp>
      <p:sp>
        <p:nvSpPr>
          <p:cNvPr id="147" name="TextBox 146"/>
          <p:cNvSpPr txBox="1"/>
          <p:nvPr/>
        </p:nvSpPr>
        <p:spPr>
          <a:xfrm>
            <a:off x="5789842" y="1913567"/>
            <a:ext cx="3178325" cy="900246"/>
          </a:xfrm>
          <a:prstGeom prst="rect">
            <a:avLst/>
          </a:prstGeom>
          <a:noFill/>
        </p:spPr>
        <p:txBody>
          <a:bodyPr wrap="square" rtlCol="0">
            <a:spAutoFit/>
          </a:bodyPr>
          <a:lstStyle/>
          <a:p>
            <a:pPr algn="ctr"/>
            <a:r>
              <a:rPr lang="en-US" sz="1050" dirty="0">
                <a:solidFill>
                  <a:srgbClr val="002060"/>
                </a:solidFill>
                <a:latin typeface="Arial" panose="020B0604020202020204" pitchFamily="34" charset="0"/>
                <a:cs typeface="Arial" panose="020B0604020202020204" pitchFamily="34" charset="0"/>
              </a:rPr>
              <a:t>The imposition of Income Tax on digital transactions is considered difficult because it cannot use the provisions in the current Income Tax Law. The Indonesian Government is still waiting for a global consensus</a:t>
            </a:r>
          </a:p>
        </p:txBody>
      </p:sp>
      <p:sp>
        <p:nvSpPr>
          <p:cNvPr id="148" name="TextBox 147"/>
          <p:cNvSpPr txBox="1"/>
          <p:nvPr/>
        </p:nvSpPr>
        <p:spPr>
          <a:xfrm>
            <a:off x="6708422" y="3731955"/>
            <a:ext cx="2259744" cy="964880"/>
          </a:xfrm>
          <a:prstGeom prst="rect">
            <a:avLst/>
          </a:prstGeom>
          <a:noFill/>
        </p:spPr>
        <p:txBody>
          <a:bodyPr wrap="square" rtlCol="0">
            <a:spAutoFit/>
          </a:bodyPr>
          <a:lstStyle/>
          <a:p>
            <a:pPr marL="0" lvl="1" algn="ctr" defTabSz="466725">
              <a:lnSpc>
                <a:spcPct val="90000"/>
              </a:lnSpc>
              <a:spcBef>
                <a:spcPct val="0"/>
              </a:spcBef>
              <a:spcAft>
                <a:spcPct val="15000"/>
              </a:spcAft>
            </a:pPr>
            <a:r>
              <a:rPr lang="en-US" sz="1050" dirty="0">
                <a:solidFill>
                  <a:srgbClr val="002060"/>
                </a:solidFill>
                <a:latin typeface="Arial" panose="020B0604020202020204" pitchFamily="34" charset="0"/>
                <a:cs typeface="Arial" panose="020B0604020202020204" pitchFamily="34" charset="0"/>
              </a:rPr>
              <a:t>In Pillar Two, the parent entity has an obligation to top up tax payments from the constituent entities if the income tax rate in the country of the constituent entity is below 15%. </a:t>
            </a:r>
          </a:p>
        </p:txBody>
      </p:sp>
      <p:grpSp>
        <p:nvGrpSpPr>
          <p:cNvPr id="149" name="Group 148"/>
          <p:cNvGrpSpPr/>
          <p:nvPr/>
        </p:nvGrpSpPr>
        <p:grpSpPr>
          <a:xfrm>
            <a:off x="2620778" y="4729227"/>
            <a:ext cx="374206" cy="374206"/>
            <a:chOff x="1160839" y="2117201"/>
            <a:chExt cx="730500" cy="730500"/>
          </a:xfrm>
        </p:grpSpPr>
        <p:sp>
          <p:nvSpPr>
            <p:cNvPr id="150" name="Oval 149"/>
            <p:cNvSpPr/>
            <p:nvPr/>
          </p:nvSpPr>
          <p:spPr>
            <a:xfrm>
              <a:off x="1160839" y="2117201"/>
              <a:ext cx="730500" cy="730500"/>
            </a:xfrm>
            <a:prstGeom prst="ellipse">
              <a:avLst/>
            </a:prstGeom>
            <a:solidFill>
              <a:schemeClr val="tx1">
                <a:alpha val="8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151" name="Group 150"/>
            <p:cNvGrpSpPr/>
            <p:nvPr/>
          </p:nvGrpSpPr>
          <p:grpSpPr>
            <a:xfrm>
              <a:off x="1233450" y="2175982"/>
              <a:ext cx="603719" cy="603719"/>
              <a:chOff x="1233450" y="2175982"/>
              <a:chExt cx="603719" cy="603719"/>
            </a:xfrm>
          </p:grpSpPr>
          <p:sp>
            <p:nvSpPr>
              <p:cNvPr id="152" name="Oval 151"/>
              <p:cNvSpPr/>
              <p:nvPr/>
            </p:nvSpPr>
            <p:spPr>
              <a:xfrm>
                <a:off x="1233450" y="2175982"/>
                <a:ext cx="603719" cy="603719"/>
              </a:xfrm>
              <a:prstGeom prst="ellipse">
                <a:avLst/>
              </a:prstGeom>
              <a:solidFill>
                <a:schemeClr val="tx1">
                  <a:alpha val="14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53" name="Oval 152"/>
              <p:cNvSpPr/>
              <p:nvPr/>
            </p:nvSpPr>
            <p:spPr>
              <a:xfrm>
                <a:off x="1303907" y="2246439"/>
                <a:ext cx="453583" cy="453583"/>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grpSp>
      <p:grpSp>
        <p:nvGrpSpPr>
          <p:cNvPr id="154" name="Group 153"/>
          <p:cNvGrpSpPr/>
          <p:nvPr/>
        </p:nvGrpSpPr>
        <p:grpSpPr>
          <a:xfrm>
            <a:off x="6811877" y="4542124"/>
            <a:ext cx="374206" cy="374206"/>
            <a:chOff x="1160839" y="2117201"/>
            <a:chExt cx="730500" cy="730500"/>
          </a:xfrm>
        </p:grpSpPr>
        <p:sp>
          <p:nvSpPr>
            <p:cNvPr id="155" name="Oval 154"/>
            <p:cNvSpPr/>
            <p:nvPr/>
          </p:nvSpPr>
          <p:spPr>
            <a:xfrm>
              <a:off x="1160839" y="2117201"/>
              <a:ext cx="730500" cy="730500"/>
            </a:xfrm>
            <a:prstGeom prst="ellipse">
              <a:avLst/>
            </a:prstGeom>
            <a:solidFill>
              <a:schemeClr val="tx1">
                <a:alpha val="8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156" name="Group 155"/>
            <p:cNvGrpSpPr/>
            <p:nvPr/>
          </p:nvGrpSpPr>
          <p:grpSpPr>
            <a:xfrm>
              <a:off x="1233450" y="2175982"/>
              <a:ext cx="603719" cy="603719"/>
              <a:chOff x="1233450" y="2175982"/>
              <a:chExt cx="603719" cy="603719"/>
            </a:xfrm>
          </p:grpSpPr>
          <p:sp>
            <p:nvSpPr>
              <p:cNvPr id="157" name="Oval 156"/>
              <p:cNvSpPr/>
              <p:nvPr/>
            </p:nvSpPr>
            <p:spPr>
              <a:xfrm>
                <a:off x="1233450" y="2175982"/>
                <a:ext cx="603719" cy="603719"/>
              </a:xfrm>
              <a:prstGeom prst="ellipse">
                <a:avLst/>
              </a:prstGeom>
              <a:solidFill>
                <a:schemeClr val="tx1">
                  <a:alpha val="14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58" name="Oval 157"/>
              <p:cNvSpPr/>
              <p:nvPr/>
            </p:nvSpPr>
            <p:spPr>
              <a:xfrm>
                <a:off x="1303907" y="2246439"/>
                <a:ext cx="453583" cy="453583"/>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grpSp>
      <p:grpSp>
        <p:nvGrpSpPr>
          <p:cNvPr id="159" name="Group 158"/>
          <p:cNvGrpSpPr/>
          <p:nvPr/>
        </p:nvGrpSpPr>
        <p:grpSpPr>
          <a:xfrm>
            <a:off x="6718120" y="2779195"/>
            <a:ext cx="374206" cy="374206"/>
            <a:chOff x="1160839" y="2117201"/>
            <a:chExt cx="730500" cy="730500"/>
          </a:xfrm>
        </p:grpSpPr>
        <p:sp>
          <p:nvSpPr>
            <p:cNvPr id="160" name="Oval 159"/>
            <p:cNvSpPr/>
            <p:nvPr/>
          </p:nvSpPr>
          <p:spPr>
            <a:xfrm>
              <a:off x="1160839" y="2117201"/>
              <a:ext cx="730500" cy="730500"/>
            </a:xfrm>
            <a:prstGeom prst="ellipse">
              <a:avLst/>
            </a:prstGeom>
            <a:solidFill>
              <a:schemeClr val="tx1">
                <a:alpha val="8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nvGrpSpPr>
            <p:cNvPr id="161" name="Group 160"/>
            <p:cNvGrpSpPr/>
            <p:nvPr/>
          </p:nvGrpSpPr>
          <p:grpSpPr>
            <a:xfrm>
              <a:off x="1233450" y="2175982"/>
              <a:ext cx="603719" cy="603719"/>
              <a:chOff x="1233450" y="2175982"/>
              <a:chExt cx="603719" cy="603719"/>
            </a:xfrm>
          </p:grpSpPr>
          <p:sp>
            <p:nvSpPr>
              <p:cNvPr id="162" name="Oval 161"/>
              <p:cNvSpPr/>
              <p:nvPr/>
            </p:nvSpPr>
            <p:spPr>
              <a:xfrm>
                <a:off x="1233450" y="2175982"/>
                <a:ext cx="603719" cy="603719"/>
              </a:xfrm>
              <a:prstGeom prst="ellipse">
                <a:avLst/>
              </a:prstGeom>
              <a:solidFill>
                <a:schemeClr val="tx1">
                  <a:alpha val="14000"/>
                </a:schemeClr>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63" name="Oval 162"/>
              <p:cNvSpPr/>
              <p:nvPr/>
            </p:nvSpPr>
            <p:spPr>
              <a:xfrm>
                <a:off x="1303907" y="2246439"/>
                <a:ext cx="453583" cy="453583"/>
              </a:xfrm>
              <a:prstGeom prst="ellipse">
                <a:avLst/>
              </a:prstGeom>
              <a:solidFill>
                <a:schemeClr val="tx1"/>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grpSp>
      </p:grpSp>
    </p:spTree>
    <p:extLst>
      <p:ext uri="{BB962C8B-B14F-4D97-AF65-F5344CB8AC3E}">
        <p14:creationId xmlns:p14="http://schemas.microsoft.com/office/powerpoint/2010/main" val="344636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F0DE1976-62FC-2D7C-DC3E-29B8DFF1A9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object 16"/>
          <p:cNvSpPr txBox="1"/>
          <p:nvPr/>
        </p:nvSpPr>
        <p:spPr>
          <a:xfrm>
            <a:off x="206436" y="3305243"/>
            <a:ext cx="4579726" cy="2143258"/>
          </a:xfrm>
          <a:prstGeom prst="rect">
            <a:avLst/>
          </a:prstGeom>
          <a:ln>
            <a:noFill/>
          </a:ln>
        </p:spPr>
        <p:txBody>
          <a:bodyPr wrap="square" lIns="0" tIns="4929" rIns="0" bIns="0" rtlCol="0">
            <a:noAutofit/>
          </a:bodyPr>
          <a:lstStyle/>
          <a:p>
            <a:pPr marL="93661" marR="5261" algn="just"/>
            <a:r>
              <a:rPr lang="en-US" sz="1275" b="1" dirty="0">
                <a:solidFill>
                  <a:srgbClr val="002060"/>
                </a:solidFill>
                <a:latin typeface="Arial" panose="020B0604020202020204" pitchFamily="34" charset="0"/>
                <a:cs typeface="Arial" panose="020B0604020202020204" pitchFamily="34" charset="0"/>
              </a:rPr>
              <a:t>Background</a:t>
            </a:r>
          </a:p>
          <a:p>
            <a:pPr marL="93661" marR="5261" algn="just"/>
            <a:endParaRPr lang="en-US" sz="600" b="1" dirty="0">
              <a:solidFill>
                <a:srgbClr val="002060"/>
              </a:solidFill>
              <a:latin typeface="Arial" panose="020B0604020202020204" pitchFamily="34" charset="0"/>
              <a:cs typeface="Arial" panose="020B0604020202020204" pitchFamily="34" charset="0"/>
            </a:endParaRPr>
          </a:p>
          <a:p>
            <a:pPr marL="93661" marR="5261" algn="just"/>
            <a:r>
              <a:rPr lang="en-US" sz="1350" b="1" dirty="0" err="1">
                <a:latin typeface="Arial" panose="020B0604020202020204" pitchFamily="34" charset="0"/>
                <a:cs typeface="Arial" panose="020B0604020202020204" pitchFamily="34" charset="0"/>
              </a:rPr>
              <a:t>Andi</a:t>
            </a:r>
            <a:r>
              <a:rPr lang="en-US" sz="150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has been in tax profession for almost 15 years.  </a:t>
            </a:r>
          </a:p>
          <a:p>
            <a:pPr marL="93661" marR="5261" algn="just"/>
            <a:endParaRPr lang="en-US" sz="600" dirty="0">
              <a:latin typeface="Arial" panose="020B0604020202020204" pitchFamily="34" charset="0"/>
              <a:cs typeface="Arial" panose="020B0604020202020204" pitchFamily="34" charset="0"/>
            </a:endParaRPr>
          </a:p>
          <a:p>
            <a:pPr marL="93661" marR="5261" algn="just"/>
            <a:r>
              <a:rPr lang="en-US" sz="1050" dirty="0" err="1">
                <a:latin typeface="Arial" panose="020B0604020202020204" pitchFamily="34" charset="0"/>
                <a:cs typeface="Arial" panose="020B0604020202020204" pitchFamily="34" charset="0"/>
              </a:rPr>
              <a:t>Andi</a:t>
            </a:r>
            <a:r>
              <a:rPr lang="en-US" sz="1050" dirty="0">
                <a:latin typeface="Arial" panose="020B0604020202020204" pitchFamily="34" charset="0"/>
                <a:cs typeface="Arial" panose="020B0604020202020204" pitchFamily="34" charset="0"/>
              </a:rPr>
              <a:t> has gained extensive taxation experience and knowledge primarily on tax litigation starting from tax audit until judicial review at Supreme Court. </a:t>
            </a:r>
          </a:p>
          <a:p>
            <a:pPr marL="93661" marR="5261" algn="just"/>
            <a:endParaRPr lang="en-US" sz="1050" dirty="0">
              <a:latin typeface="Arial" panose="020B0604020202020204" pitchFamily="34" charset="0"/>
              <a:cs typeface="Arial" panose="020B0604020202020204" pitchFamily="34" charset="0"/>
            </a:endParaRPr>
          </a:p>
          <a:p>
            <a:pPr marL="93661" marR="5261" algn="just"/>
            <a:r>
              <a:rPr lang="en-US" sz="1050" dirty="0" err="1">
                <a:latin typeface="Arial" panose="020B0604020202020204" pitchFamily="34" charset="0"/>
                <a:cs typeface="Arial" panose="020B0604020202020204" pitchFamily="34" charset="0"/>
              </a:rPr>
              <a:t>Andi</a:t>
            </a:r>
            <a:r>
              <a:rPr lang="en-US" sz="1050" dirty="0">
                <a:latin typeface="Arial" panose="020B0604020202020204" pitchFamily="34" charset="0"/>
                <a:cs typeface="Arial" panose="020B0604020202020204" pitchFamily="34" charset="0"/>
              </a:rPr>
              <a:t> also has wide experience in tax due diligence, tax review and tax advisory in various industries such as property, mining, plantation, healthcare, manufacture, service, information technology, startups and also high net worth individuals.</a:t>
            </a:r>
          </a:p>
          <a:p>
            <a:pPr marL="93661" marR="5261" algn="just"/>
            <a:endParaRPr lang="en-US" sz="600" dirty="0">
              <a:latin typeface="Arial" panose="020B0604020202020204" pitchFamily="34" charset="0"/>
              <a:cs typeface="Arial" panose="020B0604020202020204" pitchFamily="34" charset="0"/>
            </a:endParaRPr>
          </a:p>
          <a:p>
            <a:pPr marL="93661" marR="5261" algn="just"/>
            <a:r>
              <a:rPr lang="en-US" sz="1050" dirty="0" err="1">
                <a:latin typeface="Arial" panose="020B0604020202020204" pitchFamily="34" charset="0"/>
                <a:cs typeface="Arial" panose="020B0604020202020204" pitchFamily="34" charset="0"/>
              </a:rPr>
              <a:t>Andi</a:t>
            </a:r>
            <a:r>
              <a:rPr lang="en-US" sz="1050" dirty="0">
                <a:latin typeface="Arial" panose="020B0604020202020204" pitchFamily="34" charset="0"/>
                <a:cs typeface="Arial" panose="020B0604020202020204" pitchFamily="34" charset="0"/>
              </a:rPr>
              <a:t> is a member of the Indonesian Tax Consultation Association (IKPI), Tax Attorney in Tax Court and hold Grade C Tax Consultant License. </a:t>
            </a:r>
          </a:p>
          <a:p>
            <a:pPr marL="93661" marR="5261" algn="just"/>
            <a:endParaRPr lang="en-US" sz="1050" dirty="0">
              <a:latin typeface="Arial" panose="020B0604020202020204" pitchFamily="34" charset="0"/>
              <a:cs typeface="Arial" panose="020B0604020202020204" pitchFamily="34" charset="0"/>
            </a:endParaRPr>
          </a:p>
        </p:txBody>
      </p:sp>
      <p:sp>
        <p:nvSpPr>
          <p:cNvPr id="14" name="object 13"/>
          <p:cNvSpPr txBox="1"/>
          <p:nvPr/>
        </p:nvSpPr>
        <p:spPr>
          <a:xfrm>
            <a:off x="1812283" y="1716436"/>
            <a:ext cx="2839260" cy="763276"/>
          </a:xfrm>
          <a:prstGeom prst="rect">
            <a:avLst/>
          </a:prstGeom>
        </p:spPr>
        <p:txBody>
          <a:bodyPr wrap="square" lIns="0" tIns="5381" rIns="0" bIns="0" rtlCol="0">
            <a:noAutofit/>
          </a:bodyPr>
          <a:lstStyle/>
          <a:p>
            <a:pPr marL="9525">
              <a:spcAft>
                <a:spcPts val="150"/>
              </a:spcAft>
            </a:pPr>
            <a:r>
              <a:rPr lang="en-US" sz="1100" b="1" spc="-8" dirty="0" err="1">
                <a:solidFill>
                  <a:srgbClr val="002060"/>
                </a:solidFill>
                <a:latin typeface="Century Gothic" panose="020B0502020202020204" pitchFamily="34" charset="0"/>
                <a:cs typeface="Tahoma"/>
              </a:rPr>
              <a:t>Andi</a:t>
            </a:r>
            <a:r>
              <a:rPr lang="en-US" sz="1100" b="1" spc="-8" dirty="0">
                <a:solidFill>
                  <a:srgbClr val="002060"/>
                </a:solidFill>
                <a:latin typeface="Century Gothic" panose="020B0502020202020204" pitchFamily="34" charset="0"/>
                <a:cs typeface="Tahoma"/>
              </a:rPr>
              <a:t> </a:t>
            </a:r>
            <a:r>
              <a:rPr lang="en-US" sz="1100" b="1" spc="-8" dirty="0" err="1">
                <a:solidFill>
                  <a:srgbClr val="002060"/>
                </a:solidFill>
                <a:latin typeface="Century Gothic" panose="020B0502020202020204" pitchFamily="34" charset="0"/>
                <a:cs typeface="Tahoma"/>
              </a:rPr>
              <a:t>Kieputera</a:t>
            </a:r>
            <a:endParaRPr lang="en-US" sz="1100" b="1" spc="-8" dirty="0">
              <a:solidFill>
                <a:srgbClr val="002060"/>
              </a:solidFill>
              <a:latin typeface="Century Gothic" panose="020B0502020202020204" pitchFamily="34" charset="0"/>
              <a:cs typeface="Tahoma"/>
            </a:endParaRPr>
          </a:p>
          <a:p>
            <a:pPr marL="9525">
              <a:spcAft>
                <a:spcPts val="150"/>
              </a:spcAft>
            </a:pPr>
            <a:r>
              <a:rPr sz="1100" spc="-8" dirty="0">
                <a:solidFill>
                  <a:srgbClr val="002060"/>
                </a:solidFill>
                <a:latin typeface="Century Gothic" panose="020B0502020202020204" pitchFamily="34" charset="0"/>
                <a:cs typeface="Tahoma"/>
              </a:rPr>
              <a:t>Partner</a:t>
            </a:r>
            <a:r>
              <a:rPr lang="en-US" sz="1100" spc="-8" dirty="0">
                <a:solidFill>
                  <a:srgbClr val="002060"/>
                </a:solidFill>
                <a:latin typeface="Century Gothic" panose="020B0502020202020204" pitchFamily="34" charset="0"/>
                <a:cs typeface="Tahoma"/>
              </a:rPr>
              <a:t> in PB </a:t>
            </a:r>
            <a:r>
              <a:rPr lang="en-US" sz="1100" spc="-8" dirty="0" err="1">
                <a:solidFill>
                  <a:srgbClr val="002060"/>
                </a:solidFill>
                <a:latin typeface="Century Gothic" panose="020B0502020202020204" pitchFamily="34" charset="0"/>
                <a:cs typeface="Tahoma"/>
              </a:rPr>
              <a:t>Taxand</a:t>
            </a:r>
            <a:endParaRPr lang="en-US" sz="1100" spc="-8" dirty="0">
              <a:solidFill>
                <a:srgbClr val="002060"/>
              </a:solidFill>
              <a:latin typeface="Century Gothic" panose="020B0502020202020204" pitchFamily="34" charset="0"/>
              <a:cs typeface="Tahoma"/>
            </a:endParaRPr>
          </a:p>
          <a:p>
            <a:pPr marL="9525"/>
            <a:r>
              <a:rPr lang="en-US" sz="1100" spc="-8" dirty="0">
                <a:solidFill>
                  <a:srgbClr val="002060"/>
                </a:solidFill>
                <a:latin typeface="Century Gothic" panose="020B0502020202020204" pitchFamily="34" charset="0"/>
                <a:cs typeface="Tahoma"/>
              </a:rPr>
              <a:t>Email : </a:t>
            </a:r>
            <a:r>
              <a:rPr lang="en-US" sz="1100" spc="-8" dirty="0">
                <a:solidFill>
                  <a:srgbClr val="002060"/>
                </a:solidFill>
                <a:latin typeface="Century Gothic" panose="020B0502020202020204" pitchFamily="34" charset="0"/>
                <a:cs typeface="Tahoma"/>
                <a:hlinkClick r:id="rId3"/>
              </a:rPr>
              <a:t>andi.kieputera@pbtaxand.com</a:t>
            </a:r>
            <a:endParaRPr lang="en-US" sz="1100" spc="-8" dirty="0">
              <a:solidFill>
                <a:srgbClr val="002060"/>
              </a:solidFill>
              <a:latin typeface="Century Gothic" panose="020B0502020202020204" pitchFamily="34" charset="0"/>
              <a:cs typeface="Tahoma"/>
            </a:endParaRPr>
          </a:p>
          <a:p>
            <a:pPr marL="9525"/>
            <a:r>
              <a:rPr lang="en-US" sz="1100" spc="-8" dirty="0">
                <a:solidFill>
                  <a:srgbClr val="002060"/>
                </a:solidFill>
                <a:latin typeface="Century Gothic" panose="020B0502020202020204" pitchFamily="34" charset="0"/>
                <a:cs typeface="Tahoma"/>
              </a:rPr>
              <a:t>Phone : +62 21 835 6363</a:t>
            </a:r>
          </a:p>
        </p:txBody>
      </p:sp>
      <p:pic>
        <p:nvPicPr>
          <p:cNvPr id="16" name="Picture 15"/>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76705" y="1641855"/>
            <a:ext cx="1350000" cy="1350000"/>
          </a:xfrm>
          <a:prstGeom prst="rect">
            <a:avLst/>
          </a:prstGeom>
        </p:spPr>
      </p:pic>
      <p:sp>
        <p:nvSpPr>
          <p:cNvPr id="17" name="object 16"/>
          <p:cNvSpPr txBox="1"/>
          <p:nvPr/>
        </p:nvSpPr>
        <p:spPr>
          <a:xfrm>
            <a:off x="5080984" y="3244543"/>
            <a:ext cx="4015667" cy="2479289"/>
          </a:xfrm>
          <a:prstGeom prst="rect">
            <a:avLst/>
          </a:prstGeom>
          <a:ln>
            <a:noFill/>
          </a:ln>
        </p:spPr>
        <p:txBody>
          <a:bodyPr wrap="square" lIns="0" tIns="4929" rIns="0" bIns="0" rtlCol="0">
            <a:noAutofit/>
          </a:bodyPr>
          <a:lstStyle/>
          <a:p>
            <a:r>
              <a:rPr lang="en-US" sz="1275" b="1" dirty="0">
                <a:solidFill>
                  <a:srgbClr val="002060"/>
                </a:solidFill>
                <a:latin typeface="Arial" panose="020B0604020202020204" pitchFamily="34" charset="0"/>
                <a:cs typeface="Arial" panose="020B0604020202020204" pitchFamily="34" charset="0"/>
              </a:rPr>
              <a:t>Qualification and professional affiliations</a:t>
            </a:r>
          </a:p>
          <a:p>
            <a:endParaRPr lang="en-US" sz="1275" b="1" dirty="0">
              <a:solidFill>
                <a:srgbClr val="002060"/>
              </a:solidFill>
              <a:latin typeface="Arial" panose="020B0604020202020204" pitchFamily="34" charset="0"/>
              <a:cs typeface="Arial" panose="020B0604020202020204" pitchFamily="34" charset="0"/>
            </a:endParaRP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Bachelor of Commerce, Curtin University of Technology</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Bachelor of Commerce, </a:t>
            </a:r>
            <a:r>
              <a:rPr lang="en-US" sz="1050" dirty="0" err="1">
                <a:latin typeface="Arial" panose="020B0604020202020204" pitchFamily="34" charset="0"/>
                <a:cs typeface="Arial" panose="020B0604020202020204" pitchFamily="34" charset="0"/>
              </a:rPr>
              <a:t>Binus</a:t>
            </a:r>
            <a:r>
              <a:rPr lang="en-US" sz="1050" dirty="0">
                <a:latin typeface="Arial" panose="020B0604020202020204" pitchFamily="34" charset="0"/>
                <a:cs typeface="Arial" panose="020B0604020202020204" pitchFamily="34" charset="0"/>
              </a:rPr>
              <a:t> International University</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Certified Indonesian Tax Consultant</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Indonesian Tax Court - Licensed Proxy</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Member of the Indonesian Tax Consultant Association</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Completed Indonesian Tax Consulting Exam, Brevet C Level</a:t>
            </a:r>
          </a:p>
          <a:p>
            <a:pPr marL="266700" indent="-266700">
              <a:buFont typeface="Arial" panose="020B0604020202020204" pitchFamily="34" charset="0"/>
              <a:buChar char="•"/>
            </a:pPr>
            <a:r>
              <a:rPr lang="en-US" sz="1050" dirty="0">
                <a:latin typeface="Arial" panose="020B0604020202020204" pitchFamily="34" charset="0"/>
                <a:cs typeface="Arial" panose="020B0604020202020204" pitchFamily="34" charset="0"/>
              </a:rPr>
              <a:t>Regular speaker for in-house and external seminars</a:t>
            </a:r>
          </a:p>
        </p:txBody>
      </p:sp>
    </p:spTree>
    <p:extLst>
      <p:ext uri="{BB962C8B-B14F-4D97-AF65-F5344CB8AC3E}">
        <p14:creationId xmlns:p14="http://schemas.microsoft.com/office/powerpoint/2010/main" val="3545410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E5F0AB65-AA6D-3B35-7558-1669BB6C12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514974"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0" name="Text Placeholder 1"/>
          <p:cNvSpPr txBox="1">
            <a:spLocks/>
          </p:cNvSpPr>
          <p:nvPr/>
        </p:nvSpPr>
        <p:spPr>
          <a:xfrm>
            <a:off x="175576" y="1757133"/>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9" name="Text Placeholder 1"/>
          <p:cNvSpPr txBox="1">
            <a:spLocks/>
          </p:cNvSpPr>
          <p:nvPr/>
        </p:nvSpPr>
        <p:spPr>
          <a:xfrm>
            <a:off x="77450" y="1832677"/>
            <a:ext cx="4875028" cy="237904"/>
          </a:xfrm>
          <a:prstGeom prst="rect">
            <a:avLst/>
          </a:prstGeom>
          <a:solidFill>
            <a:srgbClr val="002060"/>
          </a:solidFill>
        </p:spPr>
        <p:txBody>
          <a:bodyPr>
            <a:normAutofit fontScale="47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International Tax in Law No. 7 Year 2021 - Harmonization of Tax Regulations (1)</a:t>
            </a:r>
            <a:endParaRPr lang="en-US" sz="1800" b="1" dirty="0">
              <a:solidFill>
                <a:schemeClr val="bg1"/>
              </a:solidFill>
              <a:latin typeface="Arial" panose="020B0604020202020204" pitchFamily="34" charset="0"/>
              <a:cs typeface="Arial" panose="020B0604020202020204" pitchFamily="34" charset="0"/>
            </a:endParaRPr>
          </a:p>
        </p:txBody>
      </p:sp>
      <p:grpSp>
        <p:nvGrpSpPr>
          <p:cNvPr id="50" name="Group 49"/>
          <p:cNvGrpSpPr/>
          <p:nvPr/>
        </p:nvGrpSpPr>
        <p:grpSpPr>
          <a:xfrm>
            <a:off x="175576" y="2284976"/>
            <a:ext cx="3537000" cy="3072013"/>
            <a:chOff x="5159" y="0"/>
            <a:chExt cx="4963054" cy="4096017"/>
          </a:xfrm>
        </p:grpSpPr>
        <p:sp>
          <p:nvSpPr>
            <p:cNvPr id="51" name="Rounded Rectangle 50"/>
            <p:cNvSpPr/>
            <p:nvPr/>
          </p:nvSpPr>
          <p:spPr>
            <a:xfrm>
              <a:off x="5159" y="0"/>
              <a:ext cx="4963054" cy="4096017"/>
            </a:xfrm>
            <a:prstGeom prst="roundRect">
              <a:avLst>
                <a:gd name="adj" fmla="val 10000"/>
              </a:avLst>
            </a:pr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52" name="Rounded Rectangle 4"/>
            <p:cNvSpPr/>
            <p:nvPr/>
          </p:nvSpPr>
          <p:spPr>
            <a:xfrm>
              <a:off x="5159" y="0"/>
              <a:ext cx="4963054" cy="122880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b="1" dirty="0">
                  <a:latin typeface="Arial" panose="020B0604020202020204" pitchFamily="34" charset="0"/>
                  <a:cs typeface="Arial" panose="020B0604020202020204" pitchFamily="34" charset="0"/>
                </a:rPr>
                <a:t>New General Administration Provision Law</a:t>
              </a:r>
            </a:p>
            <a:p>
              <a:pPr algn="ctr" defTabSz="533400">
                <a:lnSpc>
                  <a:spcPct val="90000"/>
                </a:lnSpc>
                <a:spcBef>
                  <a:spcPct val="0"/>
                </a:spcBef>
                <a:spcAft>
                  <a:spcPct val="35000"/>
                </a:spcAft>
              </a:pPr>
              <a:r>
                <a:rPr lang="en-US" sz="1200" b="1" dirty="0">
                  <a:latin typeface="Arial" panose="020B0604020202020204" pitchFamily="34" charset="0"/>
                  <a:cs typeface="Arial" panose="020B0604020202020204" pitchFamily="34" charset="0"/>
                </a:rPr>
                <a:t>Effective on October 29, 2021 </a:t>
              </a:r>
            </a:p>
          </p:txBody>
        </p:sp>
      </p:grpSp>
      <p:grpSp>
        <p:nvGrpSpPr>
          <p:cNvPr id="53" name="Group 52"/>
          <p:cNvGrpSpPr/>
          <p:nvPr/>
        </p:nvGrpSpPr>
        <p:grpSpPr>
          <a:xfrm>
            <a:off x="523298" y="3024690"/>
            <a:ext cx="2977832" cy="989456"/>
            <a:chOff x="468788" y="986286"/>
            <a:chExt cx="3970443" cy="1038704"/>
          </a:xfrm>
        </p:grpSpPr>
        <p:sp>
          <p:nvSpPr>
            <p:cNvPr id="54" name="Rounded Rectangle 53"/>
            <p:cNvSpPr/>
            <p:nvPr/>
          </p:nvSpPr>
          <p:spPr>
            <a:xfrm>
              <a:off x="468788" y="986286"/>
              <a:ext cx="3970443" cy="1038704"/>
            </a:xfrm>
            <a:prstGeom prst="roundRect">
              <a:avLst>
                <a:gd name="adj" fmla="val 10000"/>
              </a:avLst>
            </a:prstGeom>
            <a:solidFill>
              <a:srgbClr val="2C3673"/>
            </a:solidFill>
          </p:spPr>
          <p:style>
            <a:lnRef idx="3">
              <a:schemeClr val="lt1">
                <a:hueOff val="0"/>
                <a:satOff val="0"/>
                <a:lumOff val="0"/>
                <a:alphaOff val="0"/>
              </a:schemeClr>
            </a:lnRef>
            <a:fillRef idx="1">
              <a:scrgbClr r="0" g="0" b="0"/>
            </a:fillRef>
            <a:effectRef idx="1">
              <a:schemeClr val="accent1">
                <a:alpha val="90000"/>
                <a:hueOff val="0"/>
                <a:satOff val="0"/>
                <a:lumOff val="0"/>
                <a:alphaOff val="0"/>
              </a:schemeClr>
            </a:effectRef>
            <a:fontRef idx="minor">
              <a:schemeClr val="lt1"/>
            </a:fontRef>
          </p:style>
        </p:sp>
        <p:sp>
          <p:nvSpPr>
            <p:cNvPr id="55" name="Rounded Rectangle 6"/>
            <p:cNvSpPr/>
            <p:nvPr/>
          </p:nvSpPr>
          <p:spPr>
            <a:xfrm>
              <a:off x="499211" y="1016709"/>
              <a:ext cx="3909597" cy="9778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4288" rIns="19050" bIns="14288" numCol="1" spcCol="1270" anchor="ctr" anchorCtr="0">
              <a:noAutofit/>
            </a:bodyPr>
            <a:lstStyle/>
            <a:p>
              <a:pPr algn="ctr" defTabSz="333375">
                <a:lnSpc>
                  <a:spcPct val="90000"/>
                </a:lnSpc>
                <a:spcBef>
                  <a:spcPct val="0"/>
                </a:spcBef>
                <a:spcAft>
                  <a:spcPct val="35000"/>
                </a:spcAft>
              </a:pPr>
              <a:r>
                <a:rPr lang="en-US" sz="900" b="1" dirty="0">
                  <a:latin typeface="Arial" panose="020B0604020202020204" pitchFamily="34" charset="0"/>
                  <a:cs typeface="Arial" panose="020B0604020202020204" pitchFamily="34" charset="0"/>
                </a:rPr>
                <a:t>Mutual Administrative Assistance in Tax matters </a:t>
              </a:r>
              <a:br>
                <a:rPr lang="en-US" sz="900" b="1" dirty="0">
                  <a:latin typeface="Arial" panose="020B0604020202020204" pitchFamily="34" charset="0"/>
                  <a:cs typeface="Arial" panose="020B0604020202020204" pitchFamily="34" charset="0"/>
                </a:rPr>
              </a:br>
              <a:r>
                <a:rPr lang="en-US" sz="900" b="1" dirty="0">
                  <a:latin typeface="Arial" panose="020B0604020202020204" pitchFamily="34" charset="0"/>
                  <a:cs typeface="Arial" panose="020B0604020202020204" pitchFamily="34" charset="0"/>
                </a:rPr>
                <a:t>(especially in Collection)</a:t>
              </a:r>
            </a:p>
            <a:p>
              <a:pPr algn="ctr" defTabSz="333375">
                <a:lnSpc>
                  <a:spcPct val="90000"/>
                </a:lnSpc>
                <a:spcBef>
                  <a:spcPct val="0"/>
                </a:spcBef>
                <a:spcAft>
                  <a:spcPct val="35000"/>
                </a:spcAft>
              </a:pPr>
              <a:r>
                <a:rPr lang="en-US" sz="750" b="1" dirty="0">
                  <a:latin typeface="Arial" panose="020B0604020202020204" pitchFamily="34" charset="0"/>
                  <a:cs typeface="Arial" panose="020B0604020202020204" pitchFamily="34" charset="0"/>
                </a:rPr>
                <a:t>(Article 20A) *NEW</a:t>
              </a:r>
              <a:endParaRPr lang="en-US" sz="750" dirty="0"/>
            </a:p>
          </p:txBody>
        </p:sp>
      </p:grpSp>
      <p:grpSp>
        <p:nvGrpSpPr>
          <p:cNvPr id="56" name="Group 55"/>
          <p:cNvGrpSpPr/>
          <p:nvPr/>
        </p:nvGrpSpPr>
        <p:grpSpPr>
          <a:xfrm>
            <a:off x="523298" y="4046288"/>
            <a:ext cx="2977832" cy="1097409"/>
            <a:chOff x="468788" y="2184791"/>
            <a:chExt cx="3970443" cy="1463212"/>
          </a:xfrm>
        </p:grpSpPr>
        <p:sp>
          <p:nvSpPr>
            <p:cNvPr id="57" name="Rounded Rectangle 56"/>
            <p:cNvSpPr/>
            <p:nvPr/>
          </p:nvSpPr>
          <p:spPr>
            <a:xfrm>
              <a:off x="468788" y="2184791"/>
              <a:ext cx="3970443" cy="1463212"/>
            </a:xfrm>
            <a:prstGeom prst="roundRect">
              <a:avLst>
                <a:gd name="adj" fmla="val 10000"/>
              </a:avLst>
            </a:prstGeom>
            <a:solidFill>
              <a:srgbClr val="2C3673"/>
            </a:solidFill>
          </p:spPr>
          <p:style>
            <a:lnRef idx="3">
              <a:schemeClr val="lt1">
                <a:hueOff val="0"/>
                <a:satOff val="0"/>
                <a:lumOff val="0"/>
                <a:alphaOff val="0"/>
              </a:schemeClr>
            </a:lnRef>
            <a:fillRef idx="1">
              <a:scrgbClr r="0" g="0" b="0"/>
            </a:fillRef>
            <a:effectRef idx="1">
              <a:schemeClr val="accent1">
                <a:alpha val="90000"/>
                <a:hueOff val="0"/>
                <a:satOff val="0"/>
                <a:lumOff val="0"/>
                <a:alphaOff val="-13333"/>
              </a:schemeClr>
            </a:effectRef>
            <a:fontRef idx="minor">
              <a:schemeClr val="lt1"/>
            </a:fontRef>
          </p:style>
        </p:sp>
        <p:sp>
          <p:nvSpPr>
            <p:cNvPr id="58" name="Rounded Rectangle 8"/>
            <p:cNvSpPr/>
            <p:nvPr/>
          </p:nvSpPr>
          <p:spPr>
            <a:xfrm>
              <a:off x="511644" y="2227647"/>
              <a:ext cx="3884731" cy="13775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4288" rIns="19050" bIns="14288" numCol="1" spcCol="1270" anchor="ctr" anchorCtr="0">
              <a:noAutofit/>
            </a:bodyPr>
            <a:lstStyle/>
            <a:p>
              <a:pPr algn="ctr" defTabSz="333375">
                <a:lnSpc>
                  <a:spcPct val="90000"/>
                </a:lnSpc>
                <a:spcBef>
                  <a:spcPct val="0"/>
                </a:spcBef>
                <a:spcAft>
                  <a:spcPct val="35000"/>
                </a:spcAft>
              </a:pPr>
              <a:r>
                <a:rPr lang="en-US" sz="900" b="1" dirty="0">
                  <a:latin typeface="Arial" panose="020B0604020202020204" pitchFamily="34" charset="0"/>
                  <a:cs typeface="Arial" panose="020B0604020202020204" pitchFamily="34" charset="0"/>
                </a:rPr>
                <a:t>Mutual Agreement Procedures </a:t>
              </a:r>
            </a:p>
            <a:p>
              <a:pPr algn="ctr" defTabSz="333375">
                <a:lnSpc>
                  <a:spcPct val="90000"/>
                </a:lnSpc>
                <a:spcBef>
                  <a:spcPct val="0"/>
                </a:spcBef>
                <a:spcAft>
                  <a:spcPct val="35000"/>
                </a:spcAft>
              </a:pPr>
              <a:r>
                <a:rPr lang="en-US" sz="750" b="1" dirty="0">
                  <a:latin typeface="Arial" panose="020B0604020202020204" pitchFamily="34" charset="0"/>
                  <a:cs typeface="Arial" panose="020B0604020202020204" pitchFamily="34" charset="0"/>
                </a:rPr>
                <a:t>(Article 27C) *NEW</a:t>
              </a:r>
              <a:endParaRPr lang="en-US" sz="750" dirty="0"/>
            </a:p>
          </p:txBody>
        </p:sp>
      </p:grpSp>
      <p:grpSp>
        <p:nvGrpSpPr>
          <p:cNvPr id="59" name="Group 58"/>
          <p:cNvGrpSpPr/>
          <p:nvPr/>
        </p:nvGrpSpPr>
        <p:grpSpPr>
          <a:xfrm>
            <a:off x="3975748" y="3156774"/>
            <a:ext cx="2977832" cy="720900"/>
            <a:chOff x="5804071" y="986286"/>
            <a:chExt cx="3970443" cy="1038704"/>
          </a:xfrm>
        </p:grpSpPr>
        <p:sp>
          <p:nvSpPr>
            <p:cNvPr id="62" name="Rounded Rectangle 61"/>
            <p:cNvSpPr/>
            <p:nvPr/>
          </p:nvSpPr>
          <p:spPr>
            <a:xfrm>
              <a:off x="5804071" y="986286"/>
              <a:ext cx="3970443" cy="1038704"/>
            </a:xfrm>
            <a:prstGeom prst="roundRect">
              <a:avLst>
                <a:gd name="adj" fmla="val 10000"/>
              </a:avLst>
            </a:prstGeom>
          </p:spPr>
          <p:style>
            <a:lnRef idx="2">
              <a:schemeClr val="accent1"/>
            </a:lnRef>
            <a:fillRef idx="1">
              <a:schemeClr val="lt1"/>
            </a:fillRef>
            <a:effectRef idx="0">
              <a:schemeClr val="accent1"/>
            </a:effectRef>
            <a:fontRef idx="minor">
              <a:schemeClr val="dk1"/>
            </a:fontRef>
          </p:style>
        </p:sp>
        <p:sp>
          <p:nvSpPr>
            <p:cNvPr id="63" name="Rounded Rectangle 12"/>
            <p:cNvSpPr/>
            <p:nvPr/>
          </p:nvSpPr>
          <p:spPr>
            <a:xfrm>
              <a:off x="5873950" y="1097745"/>
              <a:ext cx="3778396" cy="866274"/>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0" vert="horz" wrap="square" lIns="19050" tIns="14288" rIns="19050" bIns="14288" numCol="1" spcCol="1270" anchor="t" anchorCtr="0">
              <a:noAutofit/>
            </a:bodyPr>
            <a:lstStyle/>
            <a:p>
              <a:r>
                <a:rPr lang="en-US" sz="900" i="1" dirty="0">
                  <a:latin typeface="Arial" panose="020B0604020202020204" pitchFamily="34" charset="0"/>
                  <a:cs typeface="Arial" panose="020B0604020202020204" pitchFamily="34" charset="0"/>
                </a:rPr>
                <a:t>“The Minister of Finance is authorized to establish cooperation for implementation of tax collection assistance with partner countries or partner jurisdictions…”</a:t>
              </a:r>
            </a:p>
          </p:txBody>
        </p:sp>
      </p:grpSp>
      <p:grpSp>
        <p:nvGrpSpPr>
          <p:cNvPr id="64" name="Group 63"/>
          <p:cNvGrpSpPr/>
          <p:nvPr/>
        </p:nvGrpSpPr>
        <p:grpSpPr>
          <a:xfrm>
            <a:off x="4007890" y="4205105"/>
            <a:ext cx="2977832" cy="720900"/>
            <a:chOff x="5804071" y="2184791"/>
            <a:chExt cx="3970443" cy="1463212"/>
          </a:xfrm>
        </p:grpSpPr>
        <p:sp>
          <p:nvSpPr>
            <p:cNvPr id="65" name="Rounded Rectangle 64"/>
            <p:cNvSpPr/>
            <p:nvPr/>
          </p:nvSpPr>
          <p:spPr>
            <a:xfrm>
              <a:off x="5804071" y="2184791"/>
              <a:ext cx="3970443" cy="1463212"/>
            </a:xfrm>
            <a:prstGeom prst="roundRect">
              <a:avLst>
                <a:gd name="adj" fmla="val 10000"/>
              </a:avLst>
            </a:prstGeom>
          </p:spPr>
          <p:style>
            <a:lnRef idx="2">
              <a:schemeClr val="accent1"/>
            </a:lnRef>
            <a:fillRef idx="1">
              <a:schemeClr val="lt1"/>
            </a:fillRef>
            <a:effectRef idx="0">
              <a:schemeClr val="accent1"/>
            </a:effectRef>
            <a:fontRef idx="minor">
              <a:schemeClr val="dk1"/>
            </a:fontRef>
          </p:style>
        </p:sp>
        <p:sp>
          <p:nvSpPr>
            <p:cNvPr id="66" name="Rounded Rectangle 14"/>
            <p:cNvSpPr/>
            <p:nvPr/>
          </p:nvSpPr>
          <p:spPr>
            <a:xfrm>
              <a:off x="5873949" y="2445523"/>
              <a:ext cx="3884731" cy="1003621"/>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0" vert="horz" wrap="square" lIns="19050" tIns="14288" rIns="19050" bIns="14288" numCol="1" spcCol="1270" anchor="t" anchorCtr="0">
              <a:noAutofit/>
            </a:bodyPr>
            <a:lstStyle/>
            <a:p>
              <a:pPr defTabSz="333375">
                <a:lnSpc>
                  <a:spcPct val="90000"/>
                </a:lnSpc>
                <a:spcBef>
                  <a:spcPct val="0"/>
                </a:spcBef>
                <a:spcAft>
                  <a:spcPct val="35000"/>
                </a:spcAft>
              </a:pPr>
              <a:r>
                <a:rPr lang="en-US" sz="900" i="1" dirty="0">
                  <a:latin typeface="Arial" panose="020B0604020202020204" pitchFamily="34" charset="0"/>
                  <a:cs typeface="Arial" panose="020B0604020202020204" pitchFamily="34" charset="0"/>
                </a:rPr>
                <a:t>“The Director General of Taxes has the authority to carry out the mutual agreement procedure to prevent or solve the problems that arise in the application of the double taxation avoidance treaty….”</a:t>
              </a:r>
              <a:endParaRPr lang="en-US" sz="750" i="1" dirty="0">
                <a:latin typeface="Arial" panose="020B0604020202020204" pitchFamily="34" charset="0"/>
                <a:cs typeface="Arial" panose="020B0604020202020204" pitchFamily="34" charset="0"/>
              </a:endParaRPr>
            </a:p>
          </p:txBody>
        </p:sp>
      </p:grpSp>
      <p:sp>
        <p:nvSpPr>
          <p:cNvPr id="67" name="Straight Connector 66"/>
          <p:cNvSpPr/>
          <p:nvPr/>
        </p:nvSpPr>
        <p:spPr>
          <a:xfrm>
            <a:off x="3501130" y="3499873"/>
            <a:ext cx="459000" cy="0"/>
          </a:xfrm>
          <a:prstGeom prst="line">
            <a:avLst/>
          </a:prstGeom>
          <a:ln w="28575"/>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sp>
      <p:sp>
        <p:nvSpPr>
          <p:cNvPr id="68" name="Straight Connector 67"/>
          <p:cNvSpPr/>
          <p:nvPr/>
        </p:nvSpPr>
        <p:spPr>
          <a:xfrm>
            <a:off x="3501130" y="4559855"/>
            <a:ext cx="459000" cy="0"/>
          </a:xfrm>
          <a:prstGeom prst="line">
            <a:avLst/>
          </a:prstGeom>
          <a:ln w="28575"/>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sp>
    </p:spTree>
    <p:extLst>
      <p:ext uri="{BB962C8B-B14F-4D97-AF65-F5344CB8AC3E}">
        <p14:creationId xmlns:p14="http://schemas.microsoft.com/office/powerpoint/2010/main" val="2541852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CEAC9844-5C68-D67B-5168-8BE7249BF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03</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 Placeholder 1"/>
          <p:cNvSpPr txBox="1">
            <a:spLocks/>
          </p:cNvSpPr>
          <p:nvPr/>
        </p:nvSpPr>
        <p:spPr>
          <a:xfrm>
            <a:off x="175576" y="1757133"/>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61" name="Text Placeholder 1"/>
          <p:cNvSpPr txBox="1">
            <a:spLocks/>
          </p:cNvSpPr>
          <p:nvPr/>
        </p:nvSpPr>
        <p:spPr>
          <a:xfrm>
            <a:off x="77450" y="1832677"/>
            <a:ext cx="4875028" cy="237904"/>
          </a:xfrm>
          <a:prstGeom prst="rect">
            <a:avLst/>
          </a:prstGeom>
          <a:solidFill>
            <a:srgbClr val="002060"/>
          </a:solidFill>
        </p:spPr>
        <p:txBody>
          <a:bodyPr>
            <a:normAutofit fontScale="47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International Tax in Law No. 7 Year 2021 - Harmonization of Tax Regulations (2)</a:t>
            </a:r>
            <a:endParaRPr lang="en-US" sz="1800" b="1" dirty="0">
              <a:solidFill>
                <a:schemeClr val="bg1"/>
              </a:solidFill>
              <a:latin typeface="Arial" panose="020B0604020202020204" pitchFamily="34" charset="0"/>
              <a:cs typeface="Arial" panose="020B0604020202020204" pitchFamily="34" charset="0"/>
            </a:endParaRPr>
          </a:p>
        </p:txBody>
      </p:sp>
      <p:grpSp>
        <p:nvGrpSpPr>
          <p:cNvPr id="83" name="Group 82"/>
          <p:cNvGrpSpPr/>
          <p:nvPr/>
        </p:nvGrpSpPr>
        <p:grpSpPr>
          <a:xfrm>
            <a:off x="3761234" y="2284976"/>
            <a:ext cx="3537000" cy="3072013"/>
            <a:chOff x="5340443" y="0"/>
            <a:chExt cx="4963054" cy="4096017"/>
          </a:xfrm>
        </p:grpSpPr>
        <p:sp>
          <p:nvSpPr>
            <p:cNvPr id="90" name="Rounded Rectangle 89"/>
            <p:cNvSpPr/>
            <p:nvPr/>
          </p:nvSpPr>
          <p:spPr>
            <a:xfrm>
              <a:off x="5340443" y="0"/>
              <a:ext cx="4963054" cy="4096017"/>
            </a:xfrm>
            <a:prstGeom prst="roundRect">
              <a:avLst>
                <a:gd name="adj" fmla="val 10000"/>
              </a:avLst>
            </a:prstGeom>
          </p:spPr>
          <p:style>
            <a:lnRef idx="0">
              <a:schemeClr val="dk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1" name="Rounded Rectangle 10"/>
            <p:cNvSpPr/>
            <p:nvPr/>
          </p:nvSpPr>
          <p:spPr>
            <a:xfrm>
              <a:off x="5340443" y="0"/>
              <a:ext cx="4963054" cy="122880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533400">
                <a:lnSpc>
                  <a:spcPct val="90000"/>
                </a:lnSpc>
                <a:spcBef>
                  <a:spcPct val="0"/>
                </a:spcBef>
                <a:spcAft>
                  <a:spcPct val="35000"/>
                </a:spcAft>
              </a:pPr>
              <a:r>
                <a:rPr lang="en-US" sz="1200" b="1" dirty="0">
                  <a:latin typeface="Arial" panose="020B0604020202020204" pitchFamily="34" charset="0"/>
                  <a:cs typeface="Arial" panose="020B0604020202020204" pitchFamily="34" charset="0"/>
                </a:rPr>
                <a:t>Income Tax Law</a:t>
              </a:r>
            </a:p>
            <a:p>
              <a:pPr algn="ctr" defTabSz="533400">
                <a:lnSpc>
                  <a:spcPct val="90000"/>
                </a:lnSpc>
                <a:spcBef>
                  <a:spcPct val="0"/>
                </a:spcBef>
                <a:spcAft>
                  <a:spcPct val="35000"/>
                </a:spcAft>
              </a:pPr>
              <a:r>
                <a:rPr lang="en-US" sz="1200" b="1" dirty="0">
                  <a:latin typeface="Arial" panose="020B0604020202020204" pitchFamily="34" charset="0"/>
                  <a:cs typeface="Arial" panose="020B0604020202020204" pitchFamily="34" charset="0"/>
                </a:rPr>
                <a:t>Effective starting for FY 2022</a:t>
              </a:r>
              <a:endParaRPr lang="en-US" sz="1200" dirty="0"/>
            </a:p>
          </p:txBody>
        </p:sp>
      </p:grpSp>
      <p:grpSp>
        <p:nvGrpSpPr>
          <p:cNvPr id="84" name="Group 83"/>
          <p:cNvGrpSpPr/>
          <p:nvPr/>
        </p:nvGrpSpPr>
        <p:grpSpPr>
          <a:xfrm>
            <a:off x="4007890" y="3024690"/>
            <a:ext cx="2977832" cy="989456"/>
            <a:chOff x="5804071" y="986286"/>
            <a:chExt cx="3970443" cy="1038704"/>
          </a:xfrm>
        </p:grpSpPr>
        <p:sp>
          <p:nvSpPr>
            <p:cNvPr id="88" name="Rounded Rectangle 87"/>
            <p:cNvSpPr/>
            <p:nvPr/>
          </p:nvSpPr>
          <p:spPr>
            <a:xfrm>
              <a:off x="5804071" y="986286"/>
              <a:ext cx="3970443" cy="1038704"/>
            </a:xfrm>
            <a:prstGeom prst="roundRect">
              <a:avLst>
                <a:gd name="adj" fmla="val 10000"/>
              </a:avLst>
            </a:prstGeom>
            <a:solidFill>
              <a:srgbClr val="2C3673"/>
            </a:solidFill>
          </p:spPr>
          <p:style>
            <a:lnRef idx="3">
              <a:schemeClr val="lt1">
                <a:hueOff val="0"/>
                <a:satOff val="0"/>
                <a:lumOff val="0"/>
                <a:alphaOff val="0"/>
              </a:schemeClr>
            </a:lnRef>
            <a:fillRef idx="1">
              <a:scrgbClr r="0" g="0" b="0"/>
            </a:fillRef>
            <a:effectRef idx="1">
              <a:schemeClr val="accent1">
                <a:alpha val="90000"/>
                <a:hueOff val="0"/>
                <a:satOff val="0"/>
                <a:lumOff val="0"/>
                <a:alphaOff val="-26667"/>
              </a:schemeClr>
            </a:effectRef>
            <a:fontRef idx="minor">
              <a:schemeClr val="lt1"/>
            </a:fontRef>
          </p:style>
        </p:sp>
        <p:sp>
          <p:nvSpPr>
            <p:cNvPr id="89" name="Rounded Rectangle 12"/>
            <p:cNvSpPr/>
            <p:nvPr/>
          </p:nvSpPr>
          <p:spPr>
            <a:xfrm>
              <a:off x="5834494" y="1016709"/>
              <a:ext cx="3909597" cy="97785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4288" rIns="19050" bIns="14288" numCol="1" spcCol="1270" anchor="t" anchorCtr="0">
              <a:noAutofit/>
            </a:bodyPr>
            <a:lstStyle/>
            <a:p>
              <a:pPr defTabSz="333375">
                <a:lnSpc>
                  <a:spcPct val="90000"/>
                </a:lnSpc>
                <a:spcBef>
                  <a:spcPct val="0"/>
                </a:spcBef>
                <a:spcAft>
                  <a:spcPct val="35000"/>
                </a:spcAft>
              </a:pPr>
              <a:r>
                <a:rPr lang="en-US" sz="900" b="1" dirty="0">
                  <a:latin typeface="Arial" panose="020B0604020202020204" pitchFamily="34" charset="0"/>
                  <a:cs typeface="Arial" panose="020B0604020202020204" pitchFamily="34" charset="0"/>
                </a:rPr>
                <a:t>Anti Avoidance (Article 18)</a:t>
              </a:r>
              <a:endParaRPr lang="en-US" sz="900" dirty="0"/>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Debt Ratio (*updated)</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CFC Rules</a:t>
              </a:r>
            </a:p>
            <a:p>
              <a:pPr marL="136922" lvl="1" indent="-136922" defTabSz="266700">
                <a:lnSpc>
                  <a:spcPct val="90000"/>
                </a:lnSpc>
                <a:spcBef>
                  <a:spcPct val="0"/>
                </a:spcBef>
                <a:spcAft>
                  <a:spcPct val="15000"/>
                </a:spcAft>
                <a:buFontTx/>
                <a:buChar char="••"/>
              </a:pPr>
              <a:r>
                <a:rPr lang="en-US" sz="750" dirty="0">
                  <a:latin typeface="Arial" panose="020B0604020202020204" pitchFamily="34" charset="0"/>
                  <a:cs typeface="Arial" panose="020B0604020202020204" pitchFamily="34" charset="0"/>
                </a:rPr>
                <a:t>Related Parties / Arm’s Length Transaction</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Anti stepping (SPV Company)</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Individual Income</a:t>
              </a:r>
            </a:p>
          </p:txBody>
        </p:sp>
      </p:grpSp>
      <p:grpSp>
        <p:nvGrpSpPr>
          <p:cNvPr id="85" name="Group 84"/>
          <p:cNvGrpSpPr/>
          <p:nvPr/>
        </p:nvGrpSpPr>
        <p:grpSpPr>
          <a:xfrm>
            <a:off x="4007890" y="4046288"/>
            <a:ext cx="2977832" cy="1097409"/>
            <a:chOff x="5804071" y="2184791"/>
            <a:chExt cx="3970443" cy="1463212"/>
          </a:xfrm>
        </p:grpSpPr>
        <p:sp>
          <p:nvSpPr>
            <p:cNvPr id="86" name="Rounded Rectangle 85"/>
            <p:cNvSpPr/>
            <p:nvPr/>
          </p:nvSpPr>
          <p:spPr>
            <a:xfrm>
              <a:off x="5804071" y="2184791"/>
              <a:ext cx="3970443" cy="1463212"/>
            </a:xfrm>
            <a:prstGeom prst="roundRect">
              <a:avLst>
                <a:gd name="adj" fmla="val 10000"/>
              </a:avLst>
            </a:prstGeom>
            <a:solidFill>
              <a:srgbClr val="2C3673"/>
            </a:solidFill>
          </p:spPr>
          <p:style>
            <a:lnRef idx="3">
              <a:schemeClr val="lt1">
                <a:hueOff val="0"/>
                <a:satOff val="0"/>
                <a:lumOff val="0"/>
                <a:alphaOff val="0"/>
              </a:schemeClr>
            </a:lnRef>
            <a:fillRef idx="1">
              <a:scrgbClr r="0" g="0" b="0"/>
            </a:fillRef>
            <a:effectRef idx="1">
              <a:schemeClr val="accent1">
                <a:alpha val="90000"/>
                <a:hueOff val="0"/>
                <a:satOff val="0"/>
                <a:lumOff val="0"/>
                <a:alphaOff val="-40000"/>
              </a:schemeClr>
            </a:effectRef>
            <a:fontRef idx="minor">
              <a:schemeClr val="lt1"/>
            </a:fontRef>
          </p:style>
        </p:sp>
        <p:sp>
          <p:nvSpPr>
            <p:cNvPr id="87" name="Rounded Rectangle 14"/>
            <p:cNvSpPr/>
            <p:nvPr/>
          </p:nvSpPr>
          <p:spPr>
            <a:xfrm>
              <a:off x="5846927" y="2227647"/>
              <a:ext cx="3884731" cy="13775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4288" rIns="19050" bIns="14288" numCol="1" spcCol="1270" anchor="t" anchorCtr="0">
              <a:noAutofit/>
            </a:bodyPr>
            <a:lstStyle/>
            <a:p>
              <a:pPr defTabSz="333375">
                <a:lnSpc>
                  <a:spcPct val="90000"/>
                </a:lnSpc>
                <a:spcBef>
                  <a:spcPct val="0"/>
                </a:spcBef>
                <a:spcAft>
                  <a:spcPct val="35000"/>
                </a:spcAft>
              </a:pPr>
              <a:r>
                <a:rPr lang="en-US" sz="900" b="1" dirty="0">
                  <a:latin typeface="Arial" panose="020B0604020202020204" pitchFamily="34" charset="0"/>
                  <a:cs typeface="Arial" panose="020B0604020202020204" pitchFamily="34" charset="0"/>
                </a:rPr>
                <a:t>Global Consensus (Article 32A) *NEW</a:t>
              </a:r>
              <a:br>
                <a:rPr lang="en-US" sz="750" b="1" dirty="0">
                  <a:latin typeface="Arial" panose="020B0604020202020204" pitchFamily="34" charset="0"/>
                  <a:cs typeface="Arial" panose="020B0604020202020204" pitchFamily="34" charset="0"/>
                </a:rPr>
              </a:br>
              <a:r>
                <a:rPr lang="en-US" sz="750" i="1" dirty="0">
                  <a:latin typeface="Arial" panose="020B0604020202020204" pitchFamily="34" charset="0"/>
                  <a:cs typeface="Arial" panose="020B0604020202020204" pitchFamily="34" charset="0"/>
                </a:rPr>
                <a:t>The government authorized to form/implement agreements with other jurisdictions bilaterally and multilaterally in order to:</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avoidance of double taxation and prevention of tax evasion</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prevention of erosion of the taxation base and profit shifting</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exchange of tax information</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tax collection assistance</a:t>
              </a:r>
            </a:p>
            <a:p>
              <a:pPr marL="136922" lvl="1" indent="-136922" defTabSz="266700">
                <a:lnSpc>
                  <a:spcPct val="90000"/>
                </a:lnSpc>
                <a:spcBef>
                  <a:spcPct val="0"/>
                </a:spcBef>
                <a:spcAft>
                  <a:spcPct val="15000"/>
                </a:spcAft>
                <a:buChar char="••"/>
              </a:pPr>
              <a:r>
                <a:rPr lang="en-US" sz="750" dirty="0">
                  <a:latin typeface="Arial" panose="020B0604020202020204" pitchFamily="34" charset="0"/>
                  <a:cs typeface="Arial" panose="020B0604020202020204" pitchFamily="34" charset="0"/>
                </a:rPr>
                <a:t>other tax cooperation</a:t>
              </a:r>
            </a:p>
          </p:txBody>
        </p:sp>
      </p:grpSp>
      <p:grpSp>
        <p:nvGrpSpPr>
          <p:cNvPr id="99" name="Group 98"/>
          <p:cNvGrpSpPr/>
          <p:nvPr/>
        </p:nvGrpSpPr>
        <p:grpSpPr>
          <a:xfrm>
            <a:off x="7369721" y="3769165"/>
            <a:ext cx="1701000" cy="432000"/>
            <a:chOff x="5837408" y="0"/>
            <a:chExt cx="3389443" cy="1280005"/>
          </a:xfrm>
          <a:effectLst>
            <a:outerShdw blurRad="50800" dist="38100" dir="10800000" algn="r" rotWithShape="0">
              <a:prstClr val="black">
                <a:alpha val="40000"/>
              </a:prstClr>
            </a:outerShdw>
          </a:effectLst>
        </p:grpSpPr>
        <p:sp>
          <p:nvSpPr>
            <p:cNvPr id="107" name="Rectangle 106"/>
            <p:cNvSpPr/>
            <p:nvPr/>
          </p:nvSpPr>
          <p:spPr>
            <a:xfrm>
              <a:off x="5837408" y="0"/>
              <a:ext cx="3389443" cy="1280005"/>
            </a:xfrm>
            <a:prstGeom prst="rect">
              <a:avLst/>
            </a:prstGeom>
          </p:spPr>
          <p:style>
            <a:lnRef idx="2">
              <a:schemeClr val="accent3"/>
            </a:lnRef>
            <a:fillRef idx="1">
              <a:schemeClr val="lt1"/>
            </a:fillRef>
            <a:effectRef idx="0">
              <a:schemeClr val="accent3"/>
            </a:effectRef>
            <a:fontRef idx="minor">
              <a:schemeClr val="tx1">
                <a:hueOff val="0"/>
                <a:satOff val="0"/>
                <a:lumOff val="0"/>
                <a:alphaOff val="0"/>
              </a:schemeClr>
            </a:fontRef>
          </p:style>
        </p:sp>
        <p:sp>
          <p:nvSpPr>
            <p:cNvPr id="108" name="Rectangle 107"/>
            <p:cNvSpPr/>
            <p:nvPr/>
          </p:nvSpPr>
          <p:spPr>
            <a:xfrm>
              <a:off x="5837408" y="0"/>
              <a:ext cx="3389443" cy="12800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60020" tIns="28575" rIns="28575" bIns="28575" numCol="1" spcCol="1270" anchor="t" anchorCtr="0">
              <a:noAutofit/>
            </a:bodyPr>
            <a:lstStyle/>
            <a:p>
              <a:pPr defTabSz="1000125">
                <a:spcBef>
                  <a:spcPct val="0"/>
                </a:spcBef>
                <a:spcAft>
                  <a:spcPct val="35000"/>
                </a:spcAft>
              </a:pPr>
              <a:r>
                <a:rPr lang="en-US" sz="900" b="1" dirty="0">
                  <a:latin typeface="Arial" panose="020B0604020202020204" pitchFamily="34" charset="0"/>
                  <a:cs typeface="Arial" panose="020B0604020202020204" pitchFamily="34" charset="0"/>
                </a:rPr>
                <a:t>Pillar One</a:t>
              </a:r>
            </a:p>
            <a:p>
              <a:pPr marL="0" lvl="1" defTabSz="766763">
                <a:spcBef>
                  <a:spcPct val="0"/>
                </a:spcBef>
                <a:spcAft>
                  <a:spcPct val="15000"/>
                </a:spcAft>
              </a:pPr>
              <a:r>
                <a:rPr lang="en-US" sz="900" dirty="0">
                  <a:latin typeface="Arial" panose="020B0604020202020204" pitchFamily="34" charset="0"/>
                  <a:cs typeface="Arial" panose="020B0604020202020204" pitchFamily="34" charset="0"/>
                </a:rPr>
                <a:t>to follow BEPS Action 1</a:t>
              </a:r>
            </a:p>
          </p:txBody>
        </p:sp>
      </p:grpSp>
      <p:sp>
        <p:nvSpPr>
          <p:cNvPr id="100" name="Straight Connector 99"/>
          <p:cNvSpPr/>
          <p:nvPr/>
        </p:nvSpPr>
        <p:spPr>
          <a:xfrm>
            <a:off x="7037741" y="3902530"/>
            <a:ext cx="270000" cy="0"/>
          </a:xfrm>
          <a:prstGeom prst="line">
            <a:avLst/>
          </a:prstGeom>
          <a:ln w="28575">
            <a:solidFill>
              <a:schemeClr val="bg1">
                <a:lumMod val="95000"/>
              </a:schemeClr>
            </a:solidFill>
          </a:ln>
          <a:effectLst>
            <a:outerShdw blurRad="50800" dist="38100" dir="2700000" algn="tl" rotWithShape="0">
              <a:prstClr val="black">
                <a:alpha val="40000"/>
              </a:prstClr>
            </a:outerShdw>
          </a:effectLst>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sp>
        <p:nvSpPr>
          <p:cNvPr id="101" name="Straight Connector 100"/>
          <p:cNvSpPr/>
          <p:nvPr/>
        </p:nvSpPr>
        <p:spPr>
          <a:xfrm rot="5400000">
            <a:off x="6643059" y="4298669"/>
            <a:ext cx="810000" cy="0"/>
          </a:xfrm>
          <a:prstGeom prst="line">
            <a:avLst/>
          </a:prstGeom>
          <a:ln w="28575">
            <a:solidFill>
              <a:schemeClr val="bg1">
                <a:lumMod val="95000"/>
              </a:schemeClr>
            </a:solidFill>
          </a:ln>
          <a:effectLst>
            <a:outerShdw blurRad="50800" dist="38100" dir="2700000" algn="tl" rotWithShape="0">
              <a:prstClr val="black">
                <a:alpha val="40000"/>
              </a:prstClr>
            </a:outerShdw>
          </a:effectLst>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grpSp>
        <p:nvGrpSpPr>
          <p:cNvPr id="102" name="Group 101"/>
          <p:cNvGrpSpPr/>
          <p:nvPr/>
        </p:nvGrpSpPr>
        <p:grpSpPr>
          <a:xfrm>
            <a:off x="7337385" y="4474792"/>
            <a:ext cx="1710508" cy="566115"/>
            <a:chOff x="5833347" y="1828641"/>
            <a:chExt cx="3408388" cy="1677384"/>
          </a:xfrm>
          <a:effectLst>
            <a:outerShdw blurRad="50800" dist="38100" dir="10800000" algn="r" rotWithShape="0">
              <a:prstClr val="black">
                <a:alpha val="40000"/>
              </a:prstClr>
            </a:outerShdw>
          </a:effectLst>
        </p:grpSpPr>
        <p:sp>
          <p:nvSpPr>
            <p:cNvPr id="105" name="Rectangle 104"/>
            <p:cNvSpPr/>
            <p:nvPr/>
          </p:nvSpPr>
          <p:spPr>
            <a:xfrm>
              <a:off x="5852292" y="1828641"/>
              <a:ext cx="3389443" cy="1280005"/>
            </a:xfrm>
            <a:prstGeom prst="rect">
              <a:avLst/>
            </a:prstGeom>
          </p:spPr>
          <p:style>
            <a:lnRef idx="2">
              <a:schemeClr val="accent3"/>
            </a:lnRef>
            <a:fillRef idx="1">
              <a:schemeClr val="lt1"/>
            </a:fillRef>
            <a:effectRef idx="0">
              <a:schemeClr val="accent3"/>
            </a:effectRef>
            <a:fontRef idx="minor">
              <a:schemeClr val="tx1">
                <a:hueOff val="0"/>
                <a:satOff val="0"/>
                <a:lumOff val="0"/>
                <a:alphaOff val="0"/>
              </a:schemeClr>
            </a:fontRef>
          </p:style>
        </p:sp>
        <p:sp>
          <p:nvSpPr>
            <p:cNvPr id="106" name="Rectangle 105"/>
            <p:cNvSpPr/>
            <p:nvPr/>
          </p:nvSpPr>
          <p:spPr>
            <a:xfrm>
              <a:off x="5833347" y="2226020"/>
              <a:ext cx="3389443" cy="128000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54686" tIns="27623" rIns="27623" bIns="27623" numCol="1" spcCol="1270" anchor="t" anchorCtr="0">
              <a:noAutofit/>
            </a:bodyPr>
            <a:lstStyle/>
            <a:p>
              <a:pPr defTabSz="966788">
                <a:spcBef>
                  <a:spcPct val="0"/>
                </a:spcBef>
                <a:spcAft>
                  <a:spcPct val="35000"/>
                </a:spcAft>
              </a:pPr>
              <a:r>
                <a:rPr lang="en-US" sz="900" b="1" dirty="0">
                  <a:latin typeface="Arial" panose="020B0604020202020204" pitchFamily="34" charset="0"/>
                  <a:cs typeface="Arial" panose="020B0604020202020204" pitchFamily="34" charset="0"/>
                </a:rPr>
                <a:t>Pillar Two</a:t>
              </a:r>
            </a:p>
          </p:txBody>
        </p:sp>
      </p:grpSp>
      <p:sp>
        <p:nvSpPr>
          <p:cNvPr id="109" name="Straight Connector 108"/>
          <p:cNvSpPr/>
          <p:nvPr/>
        </p:nvSpPr>
        <p:spPr>
          <a:xfrm>
            <a:off x="7037741" y="4693348"/>
            <a:ext cx="270000" cy="0"/>
          </a:xfrm>
          <a:prstGeom prst="line">
            <a:avLst/>
          </a:prstGeom>
          <a:ln w="28575">
            <a:solidFill>
              <a:schemeClr val="bg1">
                <a:lumMod val="95000"/>
              </a:schemeClr>
            </a:solidFill>
          </a:ln>
          <a:effectLst>
            <a:outerShdw blurRad="50800" dist="38100" dir="2700000" algn="tl" rotWithShape="0">
              <a:prstClr val="black">
                <a:alpha val="40000"/>
              </a:prstClr>
            </a:outerShdw>
          </a:effectLst>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sp>
        <p:nvSpPr>
          <p:cNvPr id="110" name="Straight Connector 109"/>
          <p:cNvSpPr/>
          <p:nvPr/>
        </p:nvSpPr>
        <p:spPr>
          <a:xfrm>
            <a:off x="6787209" y="4344490"/>
            <a:ext cx="270000" cy="0"/>
          </a:xfrm>
          <a:prstGeom prst="line">
            <a:avLst/>
          </a:prstGeom>
          <a:ln w="28575">
            <a:solidFill>
              <a:schemeClr val="bg1">
                <a:lumMod val="95000"/>
              </a:schemeClr>
            </a:solidFill>
          </a:ln>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grpSp>
        <p:nvGrpSpPr>
          <p:cNvPr id="41" name="Group 40"/>
          <p:cNvGrpSpPr/>
          <p:nvPr/>
        </p:nvGrpSpPr>
        <p:grpSpPr>
          <a:xfrm>
            <a:off x="173942" y="2160630"/>
            <a:ext cx="3325554" cy="2046211"/>
            <a:chOff x="5804071" y="999578"/>
            <a:chExt cx="3970443" cy="941879"/>
          </a:xfrm>
        </p:grpSpPr>
        <p:sp>
          <p:nvSpPr>
            <p:cNvPr id="42" name="Rounded Rectangle 41"/>
            <p:cNvSpPr/>
            <p:nvPr/>
          </p:nvSpPr>
          <p:spPr>
            <a:xfrm>
              <a:off x="5804071" y="999578"/>
              <a:ext cx="3970443" cy="941879"/>
            </a:xfrm>
            <a:prstGeom prst="roundRect">
              <a:avLst>
                <a:gd name="adj" fmla="val 10000"/>
              </a:avLst>
            </a:prstGeom>
          </p:spPr>
          <p:style>
            <a:lnRef idx="2">
              <a:schemeClr val="accent1"/>
            </a:lnRef>
            <a:fillRef idx="1">
              <a:schemeClr val="lt1"/>
            </a:fillRef>
            <a:effectRef idx="0">
              <a:schemeClr val="accent1"/>
            </a:effectRef>
            <a:fontRef idx="minor">
              <a:schemeClr val="dk1"/>
            </a:fontRef>
          </p:style>
        </p:sp>
        <p:sp>
          <p:nvSpPr>
            <p:cNvPr id="43" name="Rounded Rectangle 12"/>
            <p:cNvSpPr/>
            <p:nvPr/>
          </p:nvSpPr>
          <p:spPr>
            <a:xfrm>
              <a:off x="5902536" y="1032458"/>
              <a:ext cx="3778396" cy="866274"/>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0" vert="horz" wrap="square" lIns="19050" tIns="14288" rIns="19050" bIns="14288" numCol="1" spcCol="1270" anchor="t" anchorCtr="0">
              <a:noAutofit/>
            </a:bodyPr>
            <a:lstStyle/>
            <a:p>
              <a:pPr marL="136922" indent="-136922" algn="just"/>
              <a:r>
                <a:rPr lang="en-US" sz="825" b="1" dirty="0">
                  <a:latin typeface="Arial" panose="020B0604020202020204" pitchFamily="34" charset="0"/>
                  <a:cs typeface="Arial" panose="020B0604020202020204" pitchFamily="34" charset="0"/>
                </a:rPr>
                <a:t>Changes</a:t>
              </a:r>
            </a:p>
            <a:p>
              <a:pPr marL="136922" indent="-136922" algn="just"/>
              <a:r>
                <a:rPr lang="en-US" sz="825" dirty="0">
                  <a:latin typeface="Arial" panose="020B0604020202020204" pitchFamily="34" charset="0"/>
                  <a:cs typeface="Arial" panose="020B0604020202020204" pitchFamily="34" charset="0"/>
                </a:rPr>
                <a:t>-	The Minister of Finance can adopt more methods other than DER to control the deductibility of borrowing costs, based on internationally accepted methods, such as DER, borrowing costs compared to EBITDA, or other methods.</a:t>
              </a:r>
            </a:p>
            <a:p>
              <a:pPr marL="136922" indent="-136922" algn="just">
                <a:buFontTx/>
                <a:buChar char="-"/>
              </a:pPr>
              <a:r>
                <a:rPr lang="en-US" sz="825" dirty="0">
                  <a:latin typeface="Arial" panose="020B0604020202020204" pitchFamily="34" charset="0"/>
                  <a:cs typeface="Arial" panose="020B0604020202020204" pitchFamily="34" charset="0"/>
                </a:rPr>
                <a:t>New methods for determining arm’s-length transactions are added</a:t>
              </a:r>
            </a:p>
            <a:p>
              <a:pPr marL="136922" indent="-136922" algn="just">
                <a:buFontTx/>
                <a:buChar char="-"/>
              </a:pPr>
              <a:r>
                <a:rPr lang="en-US" sz="825" dirty="0">
                  <a:latin typeface="Arial" panose="020B0604020202020204" pitchFamily="34" charset="0"/>
                  <a:cs typeface="Arial" panose="020B0604020202020204" pitchFamily="34" charset="0"/>
                </a:rPr>
                <a:t>For taxpayers that report business profit too low compared to other taxpayers’ business in the same sector or report abnormal business losses despite having commercial sales for five years, a benchmarking study can be carried out to calculate their tax payable.</a:t>
              </a:r>
            </a:p>
            <a:p>
              <a:pPr marL="136922" indent="-136922" algn="just">
                <a:buFontTx/>
                <a:buChar char="-"/>
              </a:pPr>
              <a:r>
                <a:rPr lang="en-US" sz="825" dirty="0">
                  <a:latin typeface="Arial" panose="020B0604020202020204" pitchFamily="34" charset="0"/>
                  <a:cs typeface="Arial" panose="020B0604020202020204" pitchFamily="34" charset="0"/>
                </a:rPr>
                <a:t>The excess between transaction value that is not arm’s-length and transaction value that is arm’s-length may be treated as dividend and subject to income tax.</a:t>
              </a:r>
            </a:p>
          </p:txBody>
        </p:sp>
      </p:grpSp>
      <p:sp>
        <p:nvSpPr>
          <p:cNvPr id="44" name="Straight Connector 43"/>
          <p:cNvSpPr/>
          <p:nvPr/>
        </p:nvSpPr>
        <p:spPr>
          <a:xfrm>
            <a:off x="3501130" y="3499873"/>
            <a:ext cx="459000" cy="0"/>
          </a:xfrm>
          <a:prstGeom prst="line">
            <a:avLst/>
          </a:prstGeom>
          <a:ln w="28575"/>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sp>
      <p:grpSp>
        <p:nvGrpSpPr>
          <p:cNvPr id="45" name="Group 44"/>
          <p:cNvGrpSpPr/>
          <p:nvPr/>
        </p:nvGrpSpPr>
        <p:grpSpPr>
          <a:xfrm>
            <a:off x="201586" y="4370212"/>
            <a:ext cx="3325554" cy="611036"/>
            <a:chOff x="5804071" y="986286"/>
            <a:chExt cx="3970443" cy="941879"/>
          </a:xfrm>
        </p:grpSpPr>
        <p:sp>
          <p:nvSpPr>
            <p:cNvPr id="46" name="Rounded Rectangle 45"/>
            <p:cNvSpPr/>
            <p:nvPr/>
          </p:nvSpPr>
          <p:spPr>
            <a:xfrm>
              <a:off x="5804071" y="986286"/>
              <a:ext cx="3970443" cy="941879"/>
            </a:xfrm>
            <a:prstGeom prst="roundRect">
              <a:avLst>
                <a:gd name="adj" fmla="val 10000"/>
              </a:avLst>
            </a:prstGeom>
          </p:spPr>
          <p:style>
            <a:lnRef idx="2">
              <a:schemeClr val="accent1"/>
            </a:lnRef>
            <a:fillRef idx="1">
              <a:schemeClr val="lt1"/>
            </a:fillRef>
            <a:effectRef idx="0">
              <a:schemeClr val="accent1"/>
            </a:effectRef>
            <a:fontRef idx="minor">
              <a:schemeClr val="dk1"/>
            </a:fontRef>
          </p:style>
        </p:sp>
        <p:sp>
          <p:nvSpPr>
            <p:cNvPr id="47" name="Rounded Rectangle 12"/>
            <p:cNvSpPr/>
            <p:nvPr/>
          </p:nvSpPr>
          <p:spPr>
            <a:xfrm>
              <a:off x="5868062" y="1031025"/>
              <a:ext cx="3778396" cy="866274"/>
            </a:xfrm>
            <a:prstGeom prst="rect">
              <a:avLst/>
            </a:prstGeom>
            <a:ln>
              <a:noFill/>
            </a:ln>
          </p:spPr>
          <p:style>
            <a:lnRef idx="2">
              <a:schemeClr val="accent1"/>
            </a:lnRef>
            <a:fillRef idx="1">
              <a:schemeClr val="lt1"/>
            </a:fillRef>
            <a:effectRef idx="0">
              <a:schemeClr val="accent1"/>
            </a:effectRef>
            <a:fontRef idx="minor">
              <a:schemeClr val="dk1"/>
            </a:fontRef>
          </p:style>
          <p:txBody>
            <a:bodyPr spcFirstLastPara="0" vert="horz" wrap="square" lIns="19050" tIns="14288" rIns="19050" bIns="14288" numCol="1" spcCol="1270" anchor="t" anchorCtr="0">
              <a:noAutofit/>
            </a:bodyPr>
            <a:lstStyle/>
            <a:p>
              <a:r>
                <a:rPr lang="en-US" sz="825" i="1" dirty="0">
                  <a:latin typeface="Arial" panose="020B0604020202020204" pitchFamily="34" charset="0"/>
                  <a:cs typeface="Arial" panose="020B0604020202020204" pitchFamily="34" charset="0"/>
                </a:rPr>
                <a:t>“</a:t>
              </a:r>
              <a:r>
                <a:rPr lang="x-none" sz="825" b="1" i="1" dirty="0">
                  <a:latin typeface="Arial" panose="020B0604020202020204" pitchFamily="34" charset="0"/>
                  <a:cs typeface="Arial" panose="020B0604020202020204" pitchFamily="34" charset="0"/>
                </a:rPr>
                <a:t>The government </a:t>
              </a:r>
              <a:r>
                <a:rPr lang="en-US" sz="825" b="1" i="1" dirty="0">
                  <a:latin typeface="Arial" panose="020B0604020202020204" pitchFamily="34" charset="0"/>
                  <a:cs typeface="Arial" panose="020B0604020202020204" pitchFamily="34" charset="0"/>
                </a:rPr>
                <a:t>is authorized </a:t>
              </a:r>
              <a:r>
                <a:rPr lang="x-none" sz="825" i="1" dirty="0">
                  <a:latin typeface="Arial" panose="020B0604020202020204" pitchFamily="34" charset="0"/>
                  <a:cs typeface="Arial" panose="020B0604020202020204" pitchFamily="34" charset="0"/>
                </a:rPr>
                <a:t>to conclude and/or implement agreements and/or treaties in taxation sector with the governments of partner countries or partner jurisdictions, either bilaterally or multilaterally within the framework of:</a:t>
              </a:r>
              <a:r>
                <a:rPr lang="en-US" sz="825" i="1" dirty="0">
                  <a:latin typeface="Arial" panose="020B0604020202020204" pitchFamily="34" charset="0"/>
                  <a:cs typeface="Arial" panose="020B0604020202020204" pitchFamily="34" charset="0"/>
                </a:rPr>
                <a:t>.. </a:t>
              </a:r>
              <a:r>
                <a:rPr lang="x-none" sz="825" b="1" i="1" dirty="0">
                  <a:latin typeface="Arial" panose="020B0604020202020204" pitchFamily="34" charset="0"/>
                  <a:cs typeface="Arial" panose="020B0604020202020204" pitchFamily="34" charset="0"/>
                </a:rPr>
                <a:t>e. other tax cooperation</a:t>
              </a:r>
              <a:r>
                <a:rPr lang="en-US" sz="825" b="1" i="1" dirty="0">
                  <a:latin typeface="Arial" panose="020B0604020202020204" pitchFamily="34" charset="0"/>
                  <a:cs typeface="Arial" panose="020B0604020202020204" pitchFamily="34" charset="0"/>
                </a:rPr>
                <a:t>”</a:t>
              </a:r>
            </a:p>
          </p:txBody>
        </p:sp>
      </p:grpSp>
      <p:sp>
        <p:nvSpPr>
          <p:cNvPr id="48" name="Straight Connector 47"/>
          <p:cNvSpPr/>
          <p:nvPr/>
        </p:nvSpPr>
        <p:spPr>
          <a:xfrm>
            <a:off x="3527140" y="4660765"/>
            <a:ext cx="459000" cy="0"/>
          </a:xfrm>
          <a:prstGeom prst="line">
            <a:avLst/>
          </a:prstGeom>
          <a:ln w="28575"/>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sp>
    </p:spTree>
    <p:extLst>
      <p:ext uri="{BB962C8B-B14F-4D97-AF65-F5344CB8AC3E}">
        <p14:creationId xmlns:p14="http://schemas.microsoft.com/office/powerpoint/2010/main" val="2129935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a:extLst>
              <a:ext uri="{FF2B5EF4-FFF2-40B4-BE49-F238E27FC236}">
                <a16:creationId xmlns:a16="http://schemas.microsoft.com/office/drawing/2014/main" id="{E3C0B861-1D30-55D6-33E9-185857D96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2" name="Text Placeholder 1"/>
          <p:cNvSpPr txBox="1">
            <a:spLocks/>
          </p:cNvSpPr>
          <p:nvPr/>
        </p:nvSpPr>
        <p:spPr>
          <a:xfrm>
            <a:off x="175576" y="1757133"/>
            <a:ext cx="5607797"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3" name="Text Placeholder 1"/>
          <p:cNvSpPr txBox="1">
            <a:spLocks/>
          </p:cNvSpPr>
          <p:nvPr/>
        </p:nvSpPr>
        <p:spPr>
          <a:xfrm>
            <a:off x="77450" y="1832677"/>
            <a:ext cx="5615305"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Base Erosion and Profit Shifting (BEPS) Action Plan Adoption in Indonesia</a:t>
            </a:r>
            <a:endParaRPr lang="en-US" sz="1800" b="1" dirty="0">
              <a:solidFill>
                <a:schemeClr val="bg1"/>
              </a:solidFill>
              <a:latin typeface="Arial" panose="020B0604020202020204" pitchFamily="34" charset="0"/>
              <a:cs typeface="Arial" panose="020B0604020202020204" pitchFamily="34" charset="0"/>
            </a:endParaRPr>
          </a:p>
        </p:txBody>
      </p:sp>
      <p:sp>
        <p:nvSpPr>
          <p:cNvPr id="44" name="Rectangle 43"/>
          <p:cNvSpPr/>
          <p:nvPr/>
        </p:nvSpPr>
        <p:spPr>
          <a:xfrm>
            <a:off x="175575" y="2232463"/>
            <a:ext cx="8711250" cy="3353198"/>
          </a:xfrm>
          <a:prstGeom prst="rect">
            <a:avLst/>
          </a:prstGeom>
          <a:solidFill>
            <a:schemeClr val="accent3">
              <a:lumMod val="40000"/>
              <a:lumOff val="60000"/>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45" name="Group 44"/>
          <p:cNvGrpSpPr/>
          <p:nvPr/>
        </p:nvGrpSpPr>
        <p:grpSpPr>
          <a:xfrm>
            <a:off x="1408081" y="2151672"/>
            <a:ext cx="1943396" cy="2661780"/>
            <a:chOff x="-11507" y="-217543"/>
            <a:chExt cx="2591194" cy="4184176"/>
          </a:xfrm>
          <a:effectLst>
            <a:outerShdw blurRad="50800" dist="38100" dir="10800000" algn="r" rotWithShape="0">
              <a:prstClr val="black">
                <a:alpha val="40000"/>
              </a:prstClr>
            </a:outerShdw>
          </a:effectLst>
        </p:grpSpPr>
        <p:sp>
          <p:nvSpPr>
            <p:cNvPr id="46" name="Rounded Rectangle 45"/>
            <p:cNvSpPr/>
            <p:nvPr/>
          </p:nvSpPr>
          <p:spPr>
            <a:xfrm>
              <a:off x="0" y="0"/>
              <a:ext cx="2579687" cy="3966633"/>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47" name="Rounded Rectangle 4"/>
            <p:cNvSpPr/>
            <p:nvPr/>
          </p:nvSpPr>
          <p:spPr>
            <a:xfrm>
              <a:off x="-11507" y="-217543"/>
              <a:ext cx="2579687" cy="11899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latin typeface="Arial" panose="020B0604020202020204" pitchFamily="34" charset="0"/>
                  <a:cs typeface="Arial" panose="020B0604020202020204" pitchFamily="34" charset="0"/>
                </a:rPr>
                <a:t>Coherence</a:t>
              </a:r>
            </a:p>
          </p:txBody>
        </p:sp>
      </p:grpSp>
      <p:grpSp>
        <p:nvGrpSpPr>
          <p:cNvPr id="48" name="Group 47"/>
          <p:cNvGrpSpPr/>
          <p:nvPr/>
        </p:nvGrpSpPr>
        <p:grpSpPr>
          <a:xfrm>
            <a:off x="1610932" y="2746578"/>
            <a:ext cx="1547812" cy="433390"/>
            <a:chOff x="258960" y="1190086"/>
            <a:chExt cx="2063749" cy="577853"/>
          </a:xfrm>
          <a:solidFill>
            <a:schemeClr val="accent4">
              <a:lumMod val="20000"/>
              <a:lumOff val="80000"/>
            </a:schemeClr>
          </a:solidFill>
        </p:grpSpPr>
        <p:sp>
          <p:nvSpPr>
            <p:cNvPr id="49" name="Rounded Rectangle 48"/>
            <p:cNvSpPr/>
            <p:nvPr/>
          </p:nvSpPr>
          <p:spPr>
            <a:xfrm>
              <a:off x="258960" y="1190086"/>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0" name="Rounded Rectangle 6"/>
            <p:cNvSpPr/>
            <p:nvPr/>
          </p:nvSpPr>
          <p:spPr>
            <a:xfrm>
              <a:off x="275885" y="1207011"/>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Hybrid Mismatch Arrangement (2)</a:t>
              </a:r>
            </a:p>
          </p:txBody>
        </p:sp>
      </p:grpSp>
      <p:grpSp>
        <p:nvGrpSpPr>
          <p:cNvPr id="51" name="Group 50"/>
          <p:cNvGrpSpPr/>
          <p:nvPr/>
        </p:nvGrpSpPr>
        <p:grpSpPr>
          <a:xfrm>
            <a:off x="1610932" y="3246644"/>
            <a:ext cx="1547812" cy="433390"/>
            <a:chOff x="258960" y="1856841"/>
            <a:chExt cx="2063749" cy="577853"/>
          </a:xfrm>
          <a:solidFill>
            <a:schemeClr val="accent4">
              <a:lumMod val="20000"/>
              <a:lumOff val="80000"/>
            </a:schemeClr>
          </a:solidFill>
        </p:grpSpPr>
        <p:sp>
          <p:nvSpPr>
            <p:cNvPr id="52" name="Rounded Rectangle 51"/>
            <p:cNvSpPr/>
            <p:nvPr/>
          </p:nvSpPr>
          <p:spPr>
            <a:xfrm>
              <a:off x="258960" y="1856841"/>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3" name="Rounded Rectangle 8"/>
            <p:cNvSpPr/>
            <p:nvPr/>
          </p:nvSpPr>
          <p:spPr>
            <a:xfrm>
              <a:off x="275885" y="1873766"/>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CFC Rules (3)</a:t>
              </a:r>
            </a:p>
          </p:txBody>
        </p:sp>
      </p:grpSp>
      <p:grpSp>
        <p:nvGrpSpPr>
          <p:cNvPr id="54" name="Group 53"/>
          <p:cNvGrpSpPr/>
          <p:nvPr/>
        </p:nvGrpSpPr>
        <p:grpSpPr>
          <a:xfrm>
            <a:off x="1610932" y="3746709"/>
            <a:ext cx="1547812" cy="433390"/>
            <a:chOff x="258960" y="2523595"/>
            <a:chExt cx="2063749" cy="577853"/>
          </a:xfrm>
          <a:solidFill>
            <a:schemeClr val="accent4">
              <a:lumMod val="20000"/>
              <a:lumOff val="80000"/>
            </a:schemeClr>
          </a:solidFill>
        </p:grpSpPr>
        <p:sp>
          <p:nvSpPr>
            <p:cNvPr id="55" name="Rounded Rectangle 54"/>
            <p:cNvSpPr/>
            <p:nvPr/>
          </p:nvSpPr>
          <p:spPr>
            <a:xfrm>
              <a:off x="258960" y="2523595"/>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6" name="Rounded Rectangle 10"/>
            <p:cNvSpPr/>
            <p:nvPr/>
          </p:nvSpPr>
          <p:spPr>
            <a:xfrm>
              <a:off x="275885" y="2540520"/>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Interest Deduction (4)</a:t>
              </a:r>
            </a:p>
          </p:txBody>
        </p:sp>
      </p:grpSp>
      <p:grpSp>
        <p:nvGrpSpPr>
          <p:cNvPr id="57" name="Group 56"/>
          <p:cNvGrpSpPr/>
          <p:nvPr/>
        </p:nvGrpSpPr>
        <p:grpSpPr>
          <a:xfrm>
            <a:off x="1610932" y="4246776"/>
            <a:ext cx="1547812" cy="433390"/>
            <a:chOff x="258960" y="3190350"/>
            <a:chExt cx="2063749" cy="577853"/>
          </a:xfrm>
          <a:solidFill>
            <a:srgbClr val="CCCCFF"/>
          </a:solidFill>
        </p:grpSpPr>
        <p:sp>
          <p:nvSpPr>
            <p:cNvPr id="58" name="Rounded Rectangle 57"/>
            <p:cNvSpPr/>
            <p:nvPr/>
          </p:nvSpPr>
          <p:spPr>
            <a:xfrm>
              <a:off x="258960" y="3190350"/>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9" name="Rounded Rectangle 12"/>
            <p:cNvSpPr/>
            <p:nvPr/>
          </p:nvSpPr>
          <p:spPr>
            <a:xfrm>
              <a:off x="275885" y="3207275"/>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Harmful Tax Practices (5)</a:t>
              </a:r>
            </a:p>
          </p:txBody>
        </p:sp>
      </p:grpSp>
      <p:grpSp>
        <p:nvGrpSpPr>
          <p:cNvPr id="62" name="Group 61"/>
          <p:cNvGrpSpPr/>
          <p:nvPr/>
        </p:nvGrpSpPr>
        <p:grpSpPr>
          <a:xfrm>
            <a:off x="3452527" y="2181205"/>
            <a:ext cx="1979567" cy="2633777"/>
            <a:chOff x="2714421" y="-173522"/>
            <a:chExt cx="2639422" cy="4140155"/>
          </a:xfrm>
          <a:effectLst>
            <a:outerShdw blurRad="50800" dist="38100" dir="10800000" algn="r" rotWithShape="0">
              <a:prstClr val="black">
                <a:alpha val="40000"/>
              </a:prstClr>
            </a:outerShdw>
          </a:effectLst>
        </p:grpSpPr>
        <p:sp>
          <p:nvSpPr>
            <p:cNvPr id="63" name="Rounded Rectangle 62"/>
            <p:cNvSpPr/>
            <p:nvPr/>
          </p:nvSpPr>
          <p:spPr>
            <a:xfrm>
              <a:off x="2774156" y="0"/>
              <a:ext cx="2579687" cy="3966633"/>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4" name="Rounded Rectangle 14"/>
            <p:cNvSpPr/>
            <p:nvPr/>
          </p:nvSpPr>
          <p:spPr>
            <a:xfrm>
              <a:off x="2714421" y="-173522"/>
              <a:ext cx="2579687" cy="11899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latin typeface="Arial" panose="020B0604020202020204" pitchFamily="34" charset="0"/>
                  <a:cs typeface="Arial" panose="020B0604020202020204" pitchFamily="34" charset="0"/>
                </a:rPr>
                <a:t>Substance</a:t>
              </a:r>
            </a:p>
          </p:txBody>
        </p:sp>
      </p:grpSp>
      <p:grpSp>
        <p:nvGrpSpPr>
          <p:cNvPr id="65" name="Group 64"/>
          <p:cNvGrpSpPr/>
          <p:nvPr/>
        </p:nvGrpSpPr>
        <p:grpSpPr>
          <a:xfrm>
            <a:off x="3690806" y="2747068"/>
            <a:ext cx="1547812" cy="344163"/>
            <a:chOff x="3032125" y="1190740"/>
            <a:chExt cx="2063749" cy="458884"/>
          </a:xfrm>
          <a:solidFill>
            <a:srgbClr val="CCCCFF"/>
          </a:solidFill>
        </p:grpSpPr>
        <p:sp>
          <p:nvSpPr>
            <p:cNvPr id="66" name="Rounded Rectangle 65"/>
            <p:cNvSpPr/>
            <p:nvPr/>
          </p:nvSpPr>
          <p:spPr>
            <a:xfrm>
              <a:off x="3032125" y="1190740"/>
              <a:ext cx="2063749" cy="458884"/>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67" name="Rounded Rectangle 16"/>
            <p:cNvSpPr/>
            <p:nvPr/>
          </p:nvSpPr>
          <p:spPr>
            <a:xfrm>
              <a:off x="3045565" y="1204180"/>
              <a:ext cx="2036869" cy="43200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Preventing Treaty Abuse (6)</a:t>
              </a:r>
            </a:p>
          </p:txBody>
        </p:sp>
      </p:grpSp>
      <p:grpSp>
        <p:nvGrpSpPr>
          <p:cNvPr id="68" name="Group 67"/>
          <p:cNvGrpSpPr/>
          <p:nvPr/>
        </p:nvGrpSpPr>
        <p:grpSpPr>
          <a:xfrm>
            <a:off x="3690806" y="3144179"/>
            <a:ext cx="1547812" cy="344163"/>
            <a:chOff x="3032125" y="1720222"/>
            <a:chExt cx="2063749" cy="458884"/>
          </a:xfrm>
          <a:solidFill>
            <a:srgbClr val="FFCCFF"/>
          </a:solidFill>
        </p:grpSpPr>
        <p:sp>
          <p:nvSpPr>
            <p:cNvPr id="69" name="Rounded Rectangle 68"/>
            <p:cNvSpPr/>
            <p:nvPr/>
          </p:nvSpPr>
          <p:spPr>
            <a:xfrm>
              <a:off x="3032125" y="1720222"/>
              <a:ext cx="2063749" cy="458884"/>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70" name="Rounded Rectangle 18"/>
            <p:cNvSpPr/>
            <p:nvPr/>
          </p:nvSpPr>
          <p:spPr>
            <a:xfrm>
              <a:off x="3045565" y="1733662"/>
              <a:ext cx="2036869" cy="43200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Avoidance of PE status (7)</a:t>
              </a:r>
            </a:p>
          </p:txBody>
        </p:sp>
      </p:grpSp>
      <p:grpSp>
        <p:nvGrpSpPr>
          <p:cNvPr id="71" name="Group 70"/>
          <p:cNvGrpSpPr/>
          <p:nvPr/>
        </p:nvGrpSpPr>
        <p:grpSpPr>
          <a:xfrm>
            <a:off x="3690806" y="3541290"/>
            <a:ext cx="1547812" cy="344163"/>
            <a:chOff x="3032125" y="2249703"/>
            <a:chExt cx="2063749" cy="458884"/>
          </a:xfrm>
          <a:solidFill>
            <a:srgbClr val="FFCCFF"/>
          </a:solidFill>
        </p:grpSpPr>
        <p:sp>
          <p:nvSpPr>
            <p:cNvPr id="72" name="Rounded Rectangle 71"/>
            <p:cNvSpPr/>
            <p:nvPr/>
          </p:nvSpPr>
          <p:spPr>
            <a:xfrm>
              <a:off x="3032125" y="2249703"/>
              <a:ext cx="2063749" cy="458884"/>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73" name="Rounded Rectangle 20"/>
            <p:cNvSpPr/>
            <p:nvPr/>
          </p:nvSpPr>
          <p:spPr>
            <a:xfrm>
              <a:off x="3045565" y="2263143"/>
              <a:ext cx="2036869" cy="43200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TP Aspects of Intangibles (8)</a:t>
              </a:r>
            </a:p>
          </p:txBody>
        </p:sp>
      </p:grpSp>
      <p:grpSp>
        <p:nvGrpSpPr>
          <p:cNvPr id="74" name="Group 73"/>
          <p:cNvGrpSpPr/>
          <p:nvPr/>
        </p:nvGrpSpPr>
        <p:grpSpPr>
          <a:xfrm>
            <a:off x="3690806" y="3938402"/>
            <a:ext cx="1547812" cy="344163"/>
            <a:chOff x="3032125" y="2779185"/>
            <a:chExt cx="2063749" cy="458884"/>
          </a:xfrm>
          <a:solidFill>
            <a:srgbClr val="FFCCFF"/>
          </a:solidFill>
        </p:grpSpPr>
        <p:sp>
          <p:nvSpPr>
            <p:cNvPr id="75" name="Rounded Rectangle 74"/>
            <p:cNvSpPr/>
            <p:nvPr/>
          </p:nvSpPr>
          <p:spPr>
            <a:xfrm>
              <a:off x="3032125" y="2779185"/>
              <a:ext cx="2063749" cy="458884"/>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76" name="Rounded Rectangle 22"/>
            <p:cNvSpPr/>
            <p:nvPr/>
          </p:nvSpPr>
          <p:spPr>
            <a:xfrm>
              <a:off x="3045565" y="2792625"/>
              <a:ext cx="2036869" cy="43200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TP / Risk and Capital (9)</a:t>
              </a:r>
            </a:p>
          </p:txBody>
        </p:sp>
      </p:grpSp>
      <p:grpSp>
        <p:nvGrpSpPr>
          <p:cNvPr id="77" name="Group 76"/>
          <p:cNvGrpSpPr/>
          <p:nvPr/>
        </p:nvGrpSpPr>
        <p:grpSpPr>
          <a:xfrm>
            <a:off x="3690806" y="4335512"/>
            <a:ext cx="1547812" cy="344163"/>
            <a:chOff x="3032125" y="3308666"/>
            <a:chExt cx="2063749" cy="458884"/>
          </a:xfrm>
          <a:solidFill>
            <a:srgbClr val="FFCCFF"/>
          </a:solidFill>
        </p:grpSpPr>
        <p:sp>
          <p:nvSpPr>
            <p:cNvPr id="78" name="Rounded Rectangle 77"/>
            <p:cNvSpPr/>
            <p:nvPr/>
          </p:nvSpPr>
          <p:spPr>
            <a:xfrm>
              <a:off x="3032125" y="3308666"/>
              <a:ext cx="2063749" cy="458884"/>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79" name="Rounded Rectangle 24"/>
            <p:cNvSpPr/>
            <p:nvPr/>
          </p:nvSpPr>
          <p:spPr>
            <a:xfrm>
              <a:off x="3045565" y="3322106"/>
              <a:ext cx="2036869" cy="43200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TP / High Risk Transaction (10)</a:t>
              </a:r>
            </a:p>
          </p:txBody>
        </p:sp>
      </p:grpSp>
      <p:grpSp>
        <p:nvGrpSpPr>
          <p:cNvPr id="98" name="Group 97"/>
          <p:cNvGrpSpPr/>
          <p:nvPr/>
        </p:nvGrpSpPr>
        <p:grpSpPr>
          <a:xfrm>
            <a:off x="5550763" y="2182489"/>
            <a:ext cx="1961204" cy="2632559"/>
            <a:chOff x="5512069" y="-171609"/>
            <a:chExt cx="2614938" cy="4138242"/>
          </a:xfrm>
          <a:effectLst>
            <a:outerShdw blurRad="50800" dist="38100" dir="10800000" algn="r" rotWithShape="0">
              <a:prstClr val="black">
                <a:alpha val="40000"/>
              </a:prstClr>
            </a:outerShdw>
          </a:effectLst>
        </p:grpSpPr>
        <p:sp>
          <p:nvSpPr>
            <p:cNvPr id="103" name="Rounded Rectangle 102"/>
            <p:cNvSpPr/>
            <p:nvPr/>
          </p:nvSpPr>
          <p:spPr>
            <a:xfrm>
              <a:off x="5547320" y="0"/>
              <a:ext cx="2579687" cy="3966633"/>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4" name="Rounded Rectangle 26"/>
            <p:cNvSpPr/>
            <p:nvPr/>
          </p:nvSpPr>
          <p:spPr>
            <a:xfrm>
              <a:off x="5512069" y="-171609"/>
              <a:ext cx="2579687" cy="118998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latin typeface="Arial" panose="020B0604020202020204" pitchFamily="34" charset="0"/>
                  <a:cs typeface="Arial" panose="020B0604020202020204" pitchFamily="34" charset="0"/>
                </a:rPr>
                <a:t>Transparency and Certainty</a:t>
              </a:r>
            </a:p>
          </p:txBody>
        </p:sp>
      </p:grpSp>
      <p:grpSp>
        <p:nvGrpSpPr>
          <p:cNvPr id="111" name="Group 110"/>
          <p:cNvGrpSpPr/>
          <p:nvPr/>
        </p:nvGrpSpPr>
        <p:grpSpPr>
          <a:xfrm>
            <a:off x="5770679" y="2746578"/>
            <a:ext cx="1547812" cy="433390"/>
            <a:chOff x="5805289" y="1190086"/>
            <a:chExt cx="2063749" cy="577853"/>
          </a:xfrm>
          <a:solidFill>
            <a:schemeClr val="accent1"/>
          </a:solidFill>
        </p:grpSpPr>
        <p:sp>
          <p:nvSpPr>
            <p:cNvPr id="112" name="Rounded Rectangle 111"/>
            <p:cNvSpPr/>
            <p:nvPr/>
          </p:nvSpPr>
          <p:spPr>
            <a:xfrm>
              <a:off x="5805289" y="1190086"/>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13" name="Rounded Rectangle 28"/>
            <p:cNvSpPr/>
            <p:nvPr/>
          </p:nvSpPr>
          <p:spPr>
            <a:xfrm>
              <a:off x="5822214" y="1207011"/>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solidFill>
                    <a:schemeClr val="bg1"/>
                  </a:solidFill>
                  <a:latin typeface="Arial" panose="020B0604020202020204" pitchFamily="34" charset="0"/>
                  <a:cs typeface="Arial" panose="020B0604020202020204" pitchFamily="34" charset="0"/>
                </a:rPr>
                <a:t>Methodologies and Data Analysis (11)</a:t>
              </a:r>
            </a:p>
          </p:txBody>
        </p:sp>
      </p:grpSp>
      <p:grpSp>
        <p:nvGrpSpPr>
          <p:cNvPr id="114" name="Group 113"/>
          <p:cNvGrpSpPr/>
          <p:nvPr/>
        </p:nvGrpSpPr>
        <p:grpSpPr>
          <a:xfrm>
            <a:off x="5770679" y="3246644"/>
            <a:ext cx="1547812" cy="433390"/>
            <a:chOff x="5805289" y="1856841"/>
            <a:chExt cx="2063749" cy="577853"/>
          </a:xfrm>
          <a:solidFill>
            <a:schemeClr val="accent4">
              <a:lumMod val="20000"/>
              <a:lumOff val="80000"/>
            </a:schemeClr>
          </a:solidFill>
        </p:grpSpPr>
        <p:sp>
          <p:nvSpPr>
            <p:cNvPr id="115" name="Rounded Rectangle 114"/>
            <p:cNvSpPr/>
            <p:nvPr/>
          </p:nvSpPr>
          <p:spPr>
            <a:xfrm>
              <a:off x="5805289" y="1856841"/>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16" name="Rounded Rectangle 30"/>
            <p:cNvSpPr/>
            <p:nvPr/>
          </p:nvSpPr>
          <p:spPr>
            <a:xfrm>
              <a:off x="5822214" y="1873766"/>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Disclosure Rules (12)</a:t>
              </a:r>
            </a:p>
          </p:txBody>
        </p:sp>
      </p:grpSp>
      <p:grpSp>
        <p:nvGrpSpPr>
          <p:cNvPr id="117" name="Group 116"/>
          <p:cNvGrpSpPr/>
          <p:nvPr/>
        </p:nvGrpSpPr>
        <p:grpSpPr>
          <a:xfrm>
            <a:off x="5770679" y="3746709"/>
            <a:ext cx="1547812" cy="433390"/>
            <a:chOff x="5805289" y="2523595"/>
            <a:chExt cx="2063749" cy="577853"/>
          </a:xfrm>
          <a:solidFill>
            <a:srgbClr val="CCCCFF"/>
          </a:solidFill>
        </p:grpSpPr>
        <p:sp>
          <p:nvSpPr>
            <p:cNvPr id="118" name="Rounded Rectangle 117"/>
            <p:cNvSpPr/>
            <p:nvPr/>
          </p:nvSpPr>
          <p:spPr>
            <a:xfrm>
              <a:off x="5805289" y="2523595"/>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19" name="Rounded Rectangle 32"/>
            <p:cNvSpPr/>
            <p:nvPr/>
          </p:nvSpPr>
          <p:spPr>
            <a:xfrm>
              <a:off x="5822214" y="2540520"/>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TP Documentation (13)</a:t>
              </a:r>
            </a:p>
          </p:txBody>
        </p:sp>
      </p:grpSp>
      <p:grpSp>
        <p:nvGrpSpPr>
          <p:cNvPr id="120" name="Group 119"/>
          <p:cNvGrpSpPr/>
          <p:nvPr/>
        </p:nvGrpSpPr>
        <p:grpSpPr>
          <a:xfrm>
            <a:off x="5770679" y="4246776"/>
            <a:ext cx="1547812" cy="433390"/>
            <a:chOff x="5805289" y="3190350"/>
            <a:chExt cx="2063749" cy="577853"/>
          </a:xfrm>
          <a:solidFill>
            <a:srgbClr val="CCCCFF"/>
          </a:solidFill>
        </p:grpSpPr>
        <p:sp>
          <p:nvSpPr>
            <p:cNvPr id="121" name="Rounded Rectangle 120"/>
            <p:cNvSpPr/>
            <p:nvPr/>
          </p:nvSpPr>
          <p:spPr>
            <a:xfrm>
              <a:off x="5805289" y="3190350"/>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122" name="Rounded Rectangle 34"/>
            <p:cNvSpPr/>
            <p:nvPr/>
          </p:nvSpPr>
          <p:spPr>
            <a:xfrm>
              <a:off x="5822214" y="3207275"/>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Dispute Resolution (14)</a:t>
              </a:r>
            </a:p>
          </p:txBody>
        </p:sp>
      </p:grpSp>
      <p:sp>
        <p:nvSpPr>
          <p:cNvPr id="12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TextBox 123">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04</a:t>
            </a:r>
            <a:endParaRPr lang="en-ID" sz="1500" b="1" dirty="0">
              <a:solidFill>
                <a:schemeClr val="bg1"/>
              </a:solidFill>
              <a:latin typeface="Arial" panose="020B0604020202020204" pitchFamily="34" charset="0"/>
              <a:cs typeface="Arial" panose="020B0604020202020204" pitchFamily="34" charset="0"/>
            </a:endParaRPr>
          </a:p>
        </p:txBody>
      </p:sp>
      <p:grpSp>
        <p:nvGrpSpPr>
          <p:cNvPr id="125" name="Group 124"/>
          <p:cNvGrpSpPr/>
          <p:nvPr/>
        </p:nvGrpSpPr>
        <p:grpSpPr>
          <a:xfrm>
            <a:off x="1390274" y="4880128"/>
            <a:ext cx="6113063" cy="283470"/>
            <a:chOff x="-7537" y="0"/>
            <a:chExt cx="2587224" cy="3966633"/>
          </a:xfrm>
          <a:solidFill>
            <a:schemeClr val="accent1"/>
          </a:solidFill>
          <a:effectLst>
            <a:outerShdw blurRad="50800" dist="38100" dir="10800000" algn="r" rotWithShape="0">
              <a:prstClr val="black">
                <a:alpha val="40000"/>
              </a:prstClr>
            </a:outerShdw>
          </a:effectLst>
        </p:grpSpPr>
        <p:sp>
          <p:nvSpPr>
            <p:cNvPr id="126" name="Rounded Rectangle 125"/>
            <p:cNvSpPr/>
            <p:nvPr/>
          </p:nvSpPr>
          <p:spPr>
            <a:xfrm>
              <a:off x="0" y="0"/>
              <a:ext cx="2579687" cy="3966633"/>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7" name="Rounded Rectangle 4"/>
            <p:cNvSpPr/>
            <p:nvPr/>
          </p:nvSpPr>
          <p:spPr>
            <a:xfrm>
              <a:off x="-7537" y="482732"/>
              <a:ext cx="2579687" cy="2899685"/>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solidFill>
                    <a:schemeClr val="bg1"/>
                  </a:solidFill>
                  <a:latin typeface="Arial" panose="020B0604020202020204" pitchFamily="34" charset="0"/>
                  <a:cs typeface="Arial" panose="020B0604020202020204" pitchFamily="34" charset="0"/>
                </a:rPr>
                <a:t>Digital Economy (1)</a:t>
              </a:r>
            </a:p>
          </p:txBody>
        </p:sp>
      </p:grpSp>
      <p:grpSp>
        <p:nvGrpSpPr>
          <p:cNvPr id="128" name="Group 127"/>
          <p:cNvGrpSpPr/>
          <p:nvPr/>
        </p:nvGrpSpPr>
        <p:grpSpPr>
          <a:xfrm>
            <a:off x="1389072" y="5247092"/>
            <a:ext cx="6113063" cy="283470"/>
            <a:chOff x="-7537" y="0"/>
            <a:chExt cx="2587224" cy="3966633"/>
          </a:xfrm>
          <a:solidFill>
            <a:schemeClr val="accent1"/>
          </a:solidFill>
          <a:effectLst>
            <a:outerShdw blurRad="50800" dist="38100" dir="10800000" algn="r" rotWithShape="0">
              <a:prstClr val="black">
                <a:alpha val="40000"/>
              </a:prstClr>
            </a:outerShdw>
          </a:effectLst>
        </p:grpSpPr>
        <p:sp>
          <p:nvSpPr>
            <p:cNvPr id="129" name="Rounded Rectangle 128"/>
            <p:cNvSpPr/>
            <p:nvPr/>
          </p:nvSpPr>
          <p:spPr>
            <a:xfrm>
              <a:off x="0" y="0"/>
              <a:ext cx="2579687" cy="3966633"/>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30" name="Rounded Rectangle 4"/>
            <p:cNvSpPr/>
            <p:nvPr/>
          </p:nvSpPr>
          <p:spPr>
            <a:xfrm>
              <a:off x="-7537" y="482732"/>
              <a:ext cx="2579687" cy="2899685"/>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solidFill>
                    <a:schemeClr val="bg1"/>
                  </a:solidFill>
                  <a:latin typeface="Arial" panose="020B0604020202020204" pitchFamily="34" charset="0"/>
                  <a:cs typeface="Arial" panose="020B0604020202020204" pitchFamily="34" charset="0"/>
                </a:rPr>
                <a:t>Multilateral Instrument (15)</a:t>
              </a:r>
            </a:p>
          </p:txBody>
        </p:sp>
      </p:grpSp>
      <p:pic>
        <p:nvPicPr>
          <p:cNvPr id="131" name="Picture 130"/>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628385" y="3301776"/>
            <a:ext cx="208067" cy="277423"/>
          </a:xfrm>
          <a:prstGeom prst="rect">
            <a:avLst/>
          </a:prstGeom>
        </p:spPr>
      </p:pic>
      <p:pic>
        <p:nvPicPr>
          <p:cNvPr id="133" name="Picture 132"/>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63736" y="4496709"/>
            <a:ext cx="208067" cy="277423"/>
          </a:xfrm>
          <a:prstGeom prst="rect">
            <a:avLst/>
          </a:prstGeom>
        </p:spPr>
      </p:pic>
      <p:pic>
        <p:nvPicPr>
          <p:cNvPr id="134" name="Picture 133"/>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562612" y="5249883"/>
            <a:ext cx="208067" cy="277423"/>
          </a:xfrm>
          <a:prstGeom prst="rect">
            <a:avLst/>
          </a:prstGeom>
        </p:spPr>
      </p:pic>
      <p:pic>
        <p:nvPicPr>
          <p:cNvPr id="135" name="Picture 134"/>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3919" y="3171478"/>
            <a:ext cx="208067" cy="277423"/>
          </a:xfrm>
          <a:prstGeom prst="rect">
            <a:avLst/>
          </a:prstGeom>
        </p:spPr>
      </p:pic>
      <p:pic>
        <p:nvPicPr>
          <p:cNvPr id="136" name="Picture 135"/>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79817" y="2767716"/>
            <a:ext cx="208067" cy="277423"/>
          </a:xfrm>
          <a:prstGeom prst="rect">
            <a:avLst/>
          </a:prstGeom>
        </p:spPr>
      </p:pic>
      <p:pic>
        <p:nvPicPr>
          <p:cNvPr id="137" name="Picture 136"/>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79385" y="3603507"/>
            <a:ext cx="208067" cy="277423"/>
          </a:xfrm>
          <a:prstGeom prst="rect">
            <a:avLst/>
          </a:prstGeom>
        </p:spPr>
      </p:pic>
      <p:pic>
        <p:nvPicPr>
          <p:cNvPr id="138" name="Picture 137"/>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80650" y="3965449"/>
            <a:ext cx="208067" cy="277423"/>
          </a:xfrm>
          <a:prstGeom prst="rect">
            <a:avLst/>
          </a:prstGeom>
        </p:spPr>
      </p:pic>
      <p:pic>
        <p:nvPicPr>
          <p:cNvPr id="139" name="Picture 138"/>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2548" y="4354884"/>
            <a:ext cx="208067" cy="277423"/>
          </a:xfrm>
          <a:prstGeom prst="rect">
            <a:avLst/>
          </a:prstGeom>
        </p:spPr>
      </p:pic>
      <p:pic>
        <p:nvPicPr>
          <p:cNvPr id="140" name="Picture 139"/>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7229558" y="3798550"/>
            <a:ext cx="208067" cy="277423"/>
          </a:xfrm>
          <a:prstGeom prst="rect">
            <a:avLst/>
          </a:prstGeom>
        </p:spPr>
      </p:pic>
      <p:pic>
        <p:nvPicPr>
          <p:cNvPr id="141" name="Picture 140"/>
          <p:cNvPicPr>
            <a:picLocks noChangeAspect="1"/>
          </p:cNvPicPr>
          <p:nvPr/>
        </p:nvPicPr>
        <p:blipFill>
          <a:blip r:embed="rId3" cstate="email">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7220804" y="4354884"/>
            <a:ext cx="208067" cy="277423"/>
          </a:xfrm>
          <a:prstGeom prst="rect">
            <a:avLst/>
          </a:prstGeom>
        </p:spPr>
      </p:pic>
    </p:spTree>
    <p:extLst>
      <p:ext uri="{BB962C8B-B14F-4D97-AF65-F5344CB8AC3E}">
        <p14:creationId xmlns:p14="http://schemas.microsoft.com/office/powerpoint/2010/main" val="263978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B4DDA8F9-4207-74CE-C773-71C87DDAF6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0" name="Text Placeholder 1"/>
          <p:cNvSpPr txBox="1">
            <a:spLocks/>
          </p:cNvSpPr>
          <p:nvPr/>
        </p:nvSpPr>
        <p:spPr>
          <a:xfrm>
            <a:off x="175576" y="1757133"/>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61" name="Text Placeholder 1"/>
          <p:cNvSpPr txBox="1">
            <a:spLocks/>
          </p:cNvSpPr>
          <p:nvPr/>
        </p:nvSpPr>
        <p:spPr>
          <a:xfrm>
            <a:off x="77450" y="1832677"/>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Tax Challenges Arising from Digitalization</a:t>
            </a:r>
            <a:endParaRPr lang="en-US" sz="1800" b="1" dirty="0">
              <a:solidFill>
                <a:schemeClr val="bg1"/>
              </a:solidFill>
              <a:latin typeface="Arial" panose="020B0604020202020204" pitchFamily="34" charset="0"/>
              <a:cs typeface="Arial" panose="020B0604020202020204" pitchFamily="34" charset="0"/>
            </a:endParaRPr>
          </a:p>
        </p:txBody>
      </p:sp>
      <p:sp>
        <p:nvSpPr>
          <p:cNvPr id="110" name="Straight Connector 109"/>
          <p:cNvSpPr/>
          <p:nvPr/>
        </p:nvSpPr>
        <p:spPr>
          <a:xfrm>
            <a:off x="5464743" y="4378788"/>
            <a:ext cx="270000" cy="0"/>
          </a:xfrm>
          <a:prstGeom prst="line">
            <a:avLst/>
          </a:prstGeom>
          <a:ln w="28575">
            <a:solidFill>
              <a:schemeClr val="bg1">
                <a:lumMod val="95000"/>
              </a:schemeClr>
            </a:solidFill>
          </a:ln>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sp>
        <p:nvSpPr>
          <p:cNvPr id="49" name="Oval 48"/>
          <p:cNvSpPr/>
          <p:nvPr/>
        </p:nvSpPr>
        <p:spPr>
          <a:xfrm>
            <a:off x="1578395" y="3980541"/>
            <a:ext cx="110036" cy="110036"/>
          </a:xfrm>
          <a:prstGeom prst="ellipse">
            <a:avLst/>
          </a:prstGeom>
        </p:spPr>
        <p:style>
          <a:lnRef idx="1">
            <a:schemeClr val="accent1">
              <a:alpha val="90000"/>
              <a:hueOff val="0"/>
              <a:satOff val="0"/>
              <a:lumOff val="0"/>
              <a:alphaOff val="0"/>
            </a:schemeClr>
          </a:lnRef>
          <a:fillRef idx="3">
            <a:schemeClr val="accent1">
              <a:alpha val="90000"/>
              <a:hueOff val="0"/>
              <a:satOff val="0"/>
              <a:lumOff val="0"/>
              <a:alphaOff val="0"/>
            </a:schemeClr>
          </a:fillRef>
          <a:effectRef idx="2">
            <a:schemeClr val="accent1">
              <a:alpha val="90000"/>
              <a:hueOff val="0"/>
              <a:satOff val="0"/>
              <a:lumOff val="0"/>
              <a:alphaOff val="0"/>
            </a:schemeClr>
          </a:effectRef>
          <a:fontRef idx="minor">
            <a:schemeClr val="lt1"/>
          </a:fontRef>
        </p:style>
      </p:sp>
      <p:sp>
        <p:nvSpPr>
          <p:cNvPr id="50" name="Oval 49"/>
          <p:cNvSpPr/>
          <p:nvPr/>
        </p:nvSpPr>
        <p:spPr>
          <a:xfrm>
            <a:off x="1482004" y="4135013"/>
            <a:ext cx="110036" cy="110036"/>
          </a:xfrm>
          <a:prstGeom prst="ellipse">
            <a:avLst/>
          </a:prstGeom>
        </p:spPr>
        <p:style>
          <a:lnRef idx="1">
            <a:schemeClr val="accent1">
              <a:alpha val="90000"/>
              <a:hueOff val="0"/>
              <a:satOff val="0"/>
              <a:lumOff val="0"/>
              <a:alphaOff val="-4444"/>
            </a:schemeClr>
          </a:lnRef>
          <a:fillRef idx="3">
            <a:schemeClr val="accent1">
              <a:alpha val="90000"/>
              <a:hueOff val="0"/>
              <a:satOff val="0"/>
              <a:lumOff val="0"/>
              <a:alphaOff val="-4444"/>
            </a:schemeClr>
          </a:fillRef>
          <a:effectRef idx="2">
            <a:schemeClr val="accent1">
              <a:alpha val="90000"/>
              <a:hueOff val="0"/>
              <a:satOff val="0"/>
              <a:lumOff val="0"/>
              <a:alphaOff val="-4444"/>
            </a:schemeClr>
          </a:effectRef>
          <a:fontRef idx="minor">
            <a:schemeClr val="lt1"/>
          </a:fontRef>
        </p:style>
      </p:sp>
      <p:sp>
        <p:nvSpPr>
          <p:cNvPr id="51" name="Oval 50"/>
          <p:cNvSpPr/>
          <p:nvPr/>
        </p:nvSpPr>
        <p:spPr>
          <a:xfrm>
            <a:off x="1367126" y="4268752"/>
            <a:ext cx="110036" cy="110036"/>
          </a:xfrm>
          <a:prstGeom prst="ellipse">
            <a:avLst/>
          </a:prstGeom>
        </p:spPr>
        <p:style>
          <a:lnRef idx="1">
            <a:schemeClr val="accent1">
              <a:alpha val="90000"/>
              <a:hueOff val="0"/>
              <a:satOff val="0"/>
              <a:lumOff val="0"/>
              <a:alphaOff val="-8889"/>
            </a:schemeClr>
          </a:lnRef>
          <a:fillRef idx="3">
            <a:schemeClr val="accent1">
              <a:alpha val="90000"/>
              <a:hueOff val="0"/>
              <a:satOff val="0"/>
              <a:lumOff val="0"/>
              <a:alphaOff val="-8889"/>
            </a:schemeClr>
          </a:fillRef>
          <a:effectRef idx="2">
            <a:schemeClr val="accent1">
              <a:alpha val="90000"/>
              <a:hueOff val="0"/>
              <a:satOff val="0"/>
              <a:lumOff val="0"/>
              <a:alphaOff val="-8889"/>
            </a:schemeClr>
          </a:effectRef>
          <a:fontRef idx="minor">
            <a:schemeClr val="lt1"/>
          </a:fontRef>
        </p:style>
      </p:sp>
      <p:sp>
        <p:nvSpPr>
          <p:cNvPr id="52" name="Oval 51"/>
          <p:cNvSpPr/>
          <p:nvPr/>
        </p:nvSpPr>
        <p:spPr>
          <a:xfrm>
            <a:off x="1504451" y="2425894"/>
            <a:ext cx="110036" cy="110036"/>
          </a:xfrm>
          <a:prstGeom prst="ellipse">
            <a:avLst/>
          </a:prstGeom>
        </p:spPr>
        <p:style>
          <a:lnRef idx="1">
            <a:schemeClr val="accent1">
              <a:alpha val="90000"/>
              <a:hueOff val="0"/>
              <a:satOff val="0"/>
              <a:lumOff val="0"/>
              <a:alphaOff val="-13333"/>
            </a:schemeClr>
          </a:lnRef>
          <a:fillRef idx="3">
            <a:schemeClr val="accent1">
              <a:alpha val="90000"/>
              <a:hueOff val="0"/>
              <a:satOff val="0"/>
              <a:lumOff val="0"/>
              <a:alphaOff val="-13333"/>
            </a:schemeClr>
          </a:fillRef>
          <a:effectRef idx="2">
            <a:schemeClr val="accent1">
              <a:alpha val="90000"/>
              <a:hueOff val="0"/>
              <a:satOff val="0"/>
              <a:lumOff val="0"/>
              <a:alphaOff val="-13333"/>
            </a:schemeClr>
          </a:effectRef>
          <a:fontRef idx="minor">
            <a:schemeClr val="lt1"/>
          </a:fontRef>
        </p:style>
      </p:sp>
      <p:sp>
        <p:nvSpPr>
          <p:cNvPr id="53" name="Oval 52"/>
          <p:cNvSpPr/>
          <p:nvPr/>
        </p:nvSpPr>
        <p:spPr>
          <a:xfrm>
            <a:off x="1651459" y="2338291"/>
            <a:ext cx="110036" cy="110036"/>
          </a:xfrm>
          <a:prstGeom prst="ellipse">
            <a:avLst/>
          </a:prstGeom>
        </p:spPr>
        <p:style>
          <a:lnRef idx="1">
            <a:schemeClr val="accent1">
              <a:alpha val="90000"/>
              <a:hueOff val="0"/>
              <a:satOff val="0"/>
              <a:lumOff val="0"/>
              <a:alphaOff val="-17778"/>
            </a:schemeClr>
          </a:lnRef>
          <a:fillRef idx="3">
            <a:schemeClr val="accent1">
              <a:alpha val="90000"/>
              <a:hueOff val="0"/>
              <a:satOff val="0"/>
              <a:lumOff val="0"/>
              <a:alphaOff val="-17778"/>
            </a:schemeClr>
          </a:fillRef>
          <a:effectRef idx="2">
            <a:schemeClr val="accent1">
              <a:alpha val="90000"/>
              <a:hueOff val="0"/>
              <a:satOff val="0"/>
              <a:lumOff val="0"/>
              <a:alphaOff val="-17778"/>
            </a:schemeClr>
          </a:effectRef>
          <a:fontRef idx="minor">
            <a:schemeClr val="lt1"/>
          </a:fontRef>
        </p:style>
      </p:sp>
      <p:sp>
        <p:nvSpPr>
          <p:cNvPr id="54" name="Oval 53"/>
          <p:cNvSpPr/>
          <p:nvPr/>
        </p:nvSpPr>
        <p:spPr>
          <a:xfrm>
            <a:off x="1798026" y="2250689"/>
            <a:ext cx="110036" cy="110036"/>
          </a:xfrm>
          <a:prstGeom prst="ellipse">
            <a:avLst/>
          </a:prstGeom>
        </p:spPr>
        <p:style>
          <a:lnRef idx="1">
            <a:schemeClr val="accent1">
              <a:alpha val="90000"/>
              <a:hueOff val="0"/>
              <a:satOff val="0"/>
              <a:lumOff val="0"/>
              <a:alphaOff val="-22222"/>
            </a:schemeClr>
          </a:lnRef>
          <a:fillRef idx="3">
            <a:schemeClr val="accent1">
              <a:alpha val="90000"/>
              <a:hueOff val="0"/>
              <a:satOff val="0"/>
              <a:lumOff val="0"/>
              <a:alphaOff val="-22222"/>
            </a:schemeClr>
          </a:fillRef>
          <a:effectRef idx="2">
            <a:schemeClr val="accent1">
              <a:alpha val="90000"/>
              <a:hueOff val="0"/>
              <a:satOff val="0"/>
              <a:lumOff val="0"/>
              <a:alphaOff val="-22222"/>
            </a:schemeClr>
          </a:effectRef>
          <a:fontRef idx="minor">
            <a:schemeClr val="lt1"/>
          </a:fontRef>
        </p:style>
      </p:sp>
      <p:sp>
        <p:nvSpPr>
          <p:cNvPr id="55" name="Oval 54"/>
          <p:cNvSpPr/>
          <p:nvPr/>
        </p:nvSpPr>
        <p:spPr>
          <a:xfrm>
            <a:off x="1944594" y="2338291"/>
            <a:ext cx="110036" cy="110036"/>
          </a:xfrm>
          <a:prstGeom prst="ellipse">
            <a:avLst/>
          </a:prstGeom>
        </p:spPr>
        <p:style>
          <a:lnRef idx="1">
            <a:schemeClr val="accent1">
              <a:alpha val="90000"/>
              <a:hueOff val="0"/>
              <a:satOff val="0"/>
              <a:lumOff val="0"/>
              <a:alphaOff val="-26667"/>
            </a:schemeClr>
          </a:lnRef>
          <a:fillRef idx="3">
            <a:schemeClr val="accent1">
              <a:alpha val="90000"/>
              <a:hueOff val="0"/>
              <a:satOff val="0"/>
              <a:lumOff val="0"/>
              <a:alphaOff val="-26667"/>
            </a:schemeClr>
          </a:fillRef>
          <a:effectRef idx="2">
            <a:schemeClr val="accent1">
              <a:alpha val="90000"/>
              <a:hueOff val="0"/>
              <a:satOff val="0"/>
              <a:lumOff val="0"/>
              <a:alphaOff val="-26667"/>
            </a:schemeClr>
          </a:effectRef>
          <a:fontRef idx="minor">
            <a:schemeClr val="lt1"/>
          </a:fontRef>
        </p:style>
      </p:sp>
      <p:sp>
        <p:nvSpPr>
          <p:cNvPr id="56" name="Oval 55"/>
          <p:cNvSpPr/>
          <p:nvPr/>
        </p:nvSpPr>
        <p:spPr>
          <a:xfrm>
            <a:off x="2091601" y="2425894"/>
            <a:ext cx="110036" cy="110036"/>
          </a:xfrm>
          <a:prstGeom prst="ellipse">
            <a:avLst/>
          </a:prstGeom>
        </p:spPr>
        <p:style>
          <a:lnRef idx="1">
            <a:schemeClr val="accent1">
              <a:alpha val="90000"/>
              <a:hueOff val="0"/>
              <a:satOff val="0"/>
              <a:lumOff val="0"/>
              <a:alphaOff val="-31111"/>
            </a:schemeClr>
          </a:lnRef>
          <a:fillRef idx="3">
            <a:schemeClr val="accent1">
              <a:alpha val="90000"/>
              <a:hueOff val="0"/>
              <a:satOff val="0"/>
              <a:lumOff val="0"/>
              <a:alphaOff val="-31111"/>
            </a:schemeClr>
          </a:fillRef>
          <a:effectRef idx="2">
            <a:schemeClr val="accent1">
              <a:alpha val="90000"/>
              <a:hueOff val="0"/>
              <a:satOff val="0"/>
              <a:lumOff val="0"/>
              <a:alphaOff val="-31111"/>
            </a:schemeClr>
          </a:effectRef>
          <a:fontRef idx="minor">
            <a:schemeClr val="lt1"/>
          </a:fontRef>
        </p:style>
      </p:sp>
      <p:sp>
        <p:nvSpPr>
          <p:cNvPr id="57" name="Oval 56"/>
          <p:cNvSpPr/>
          <p:nvPr/>
        </p:nvSpPr>
        <p:spPr>
          <a:xfrm>
            <a:off x="1798026" y="2435530"/>
            <a:ext cx="110036" cy="110036"/>
          </a:xfrm>
          <a:prstGeom prst="ellipse">
            <a:avLst/>
          </a:prstGeom>
        </p:spPr>
        <p:style>
          <a:lnRef idx="1">
            <a:schemeClr val="accent1">
              <a:alpha val="90000"/>
              <a:hueOff val="0"/>
              <a:satOff val="0"/>
              <a:lumOff val="0"/>
              <a:alphaOff val="-35556"/>
            </a:schemeClr>
          </a:lnRef>
          <a:fillRef idx="3">
            <a:schemeClr val="accent1">
              <a:alpha val="90000"/>
              <a:hueOff val="0"/>
              <a:satOff val="0"/>
              <a:lumOff val="0"/>
              <a:alphaOff val="-35556"/>
            </a:schemeClr>
          </a:fillRef>
          <a:effectRef idx="2">
            <a:schemeClr val="accent1">
              <a:alpha val="90000"/>
              <a:hueOff val="0"/>
              <a:satOff val="0"/>
              <a:lumOff val="0"/>
              <a:alphaOff val="-35556"/>
            </a:schemeClr>
          </a:effectRef>
          <a:fontRef idx="minor">
            <a:schemeClr val="lt1"/>
          </a:fontRef>
        </p:style>
      </p:sp>
      <p:sp>
        <p:nvSpPr>
          <p:cNvPr id="58" name="Oval 57"/>
          <p:cNvSpPr/>
          <p:nvPr/>
        </p:nvSpPr>
        <p:spPr>
          <a:xfrm>
            <a:off x="1798026" y="2620371"/>
            <a:ext cx="110036" cy="110036"/>
          </a:xfrm>
          <a:prstGeom prst="ellipse">
            <a:avLst/>
          </a:prstGeom>
        </p:spPr>
        <p:style>
          <a:lnRef idx="1">
            <a:schemeClr val="accent1">
              <a:alpha val="90000"/>
              <a:hueOff val="0"/>
              <a:satOff val="0"/>
              <a:lumOff val="0"/>
              <a:alphaOff val="-40000"/>
            </a:schemeClr>
          </a:lnRef>
          <a:fillRef idx="3">
            <a:schemeClr val="accent1">
              <a:alpha val="90000"/>
              <a:hueOff val="0"/>
              <a:satOff val="0"/>
              <a:lumOff val="0"/>
              <a:alphaOff val="-40000"/>
            </a:schemeClr>
          </a:fillRef>
          <a:effectRef idx="2">
            <a:schemeClr val="accent1">
              <a:alpha val="90000"/>
              <a:hueOff val="0"/>
              <a:satOff val="0"/>
              <a:lumOff val="0"/>
              <a:alphaOff val="-40000"/>
            </a:schemeClr>
          </a:effectRef>
          <a:fontRef idx="minor">
            <a:schemeClr val="lt1"/>
          </a:fontRef>
        </p:style>
      </p:sp>
      <p:grpSp>
        <p:nvGrpSpPr>
          <p:cNvPr id="59" name="Group 58"/>
          <p:cNvGrpSpPr/>
          <p:nvPr/>
        </p:nvGrpSpPr>
        <p:grpSpPr>
          <a:xfrm>
            <a:off x="902775" y="4235413"/>
            <a:ext cx="3294000" cy="1071839"/>
            <a:chOff x="3327141" y="3612490"/>
            <a:chExt cx="3164333" cy="848768"/>
          </a:xfrm>
          <a:effectLst>
            <a:outerShdw blurRad="50800" dist="38100" dir="18900000" algn="bl" rotWithShape="0">
              <a:prstClr val="black">
                <a:alpha val="40000"/>
              </a:prstClr>
            </a:outerShdw>
          </a:effectLst>
        </p:grpSpPr>
        <p:sp>
          <p:nvSpPr>
            <p:cNvPr id="67" name="Rounded Rectangle 66"/>
            <p:cNvSpPr/>
            <p:nvPr/>
          </p:nvSpPr>
          <p:spPr>
            <a:xfrm>
              <a:off x="3327141" y="3612490"/>
              <a:ext cx="3164333" cy="848768"/>
            </a:xfrm>
            <a:prstGeom prst="roundRect">
              <a:avLst/>
            </a:prstGeom>
          </p:spPr>
          <p:style>
            <a:lnRef idx="0">
              <a:schemeClr val="lt1">
                <a:hueOff val="0"/>
                <a:satOff val="0"/>
                <a:lumOff val="0"/>
                <a:alphaOff val="0"/>
              </a:schemeClr>
            </a:lnRef>
            <a:fillRef idx="3">
              <a:schemeClr val="accent1">
                <a:alpha val="90000"/>
                <a:hueOff val="0"/>
                <a:satOff val="0"/>
                <a:lumOff val="0"/>
                <a:alphaOff val="0"/>
              </a:schemeClr>
            </a:fillRef>
            <a:effectRef idx="2">
              <a:schemeClr val="accent1">
                <a:alpha val="90000"/>
                <a:hueOff val="0"/>
                <a:satOff val="0"/>
                <a:lumOff val="0"/>
                <a:alphaOff val="0"/>
              </a:schemeClr>
            </a:effectRef>
            <a:fontRef idx="minor">
              <a:schemeClr val="lt1"/>
            </a:fontRef>
          </p:style>
        </p:sp>
        <p:sp>
          <p:nvSpPr>
            <p:cNvPr id="68" name="Rounded Rectangle 14"/>
            <p:cNvSpPr/>
            <p:nvPr/>
          </p:nvSpPr>
          <p:spPr>
            <a:xfrm>
              <a:off x="3368574" y="3653923"/>
              <a:ext cx="3081467" cy="7659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2338" tIns="28575" rIns="28575" bIns="28575" numCol="1" spcCol="1270" anchor="ctr" anchorCtr="0">
              <a:noAutofit/>
            </a:bodyPr>
            <a:lstStyle/>
            <a:p>
              <a:pPr defTabSz="333375">
                <a:lnSpc>
                  <a:spcPct val="90000"/>
                </a:lnSpc>
                <a:spcBef>
                  <a:spcPct val="0"/>
                </a:spcBef>
                <a:spcAft>
                  <a:spcPct val="35000"/>
                </a:spcAft>
              </a:pPr>
              <a:r>
                <a:rPr lang="x-none" sz="900" dirty="0">
                  <a:latin typeface="Arial" panose="020B0604020202020204" pitchFamily="34" charset="0"/>
                  <a:cs typeface="Arial" panose="020B0604020202020204" pitchFamily="34" charset="0"/>
                </a:rPr>
                <a:t>Most countries only tax the domestic business income of their MNEs, but not foreign income </a:t>
              </a:r>
              <a:endParaRPr lang="en-US" sz="900" dirty="0">
                <a:latin typeface="Arial" panose="020B0604020202020204" pitchFamily="34" charset="0"/>
                <a:cs typeface="Arial" panose="020B0604020202020204" pitchFamily="34" charset="0"/>
              </a:endParaRPr>
            </a:p>
          </p:txBody>
        </p:sp>
      </p:grpSp>
      <p:sp>
        <p:nvSpPr>
          <p:cNvPr id="62" name="Oval 61"/>
          <p:cNvSpPr/>
          <p:nvPr/>
        </p:nvSpPr>
        <p:spPr>
          <a:xfrm>
            <a:off x="244762" y="4046948"/>
            <a:ext cx="1100357" cy="1100284"/>
          </a:xfrm>
          <a:prstGeom prst="ellipse">
            <a:avLst/>
          </a:prstGeom>
        </p:spPr>
        <p:style>
          <a:lnRef idx="0">
            <a:schemeClr val="lt1">
              <a:hueOff val="0"/>
              <a:satOff val="0"/>
              <a:lumOff val="0"/>
              <a:alphaOff val="0"/>
            </a:schemeClr>
          </a:lnRef>
          <a:fillRef idx="1">
            <a:schemeClr val="accent1">
              <a:tint val="50000"/>
              <a:alpha val="90000"/>
              <a:hueOff val="0"/>
              <a:satOff val="0"/>
              <a:lumOff val="0"/>
              <a:alphaOff val="0"/>
            </a:schemeClr>
          </a:fillRef>
          <a:effectRef idx="2">
            <a:schemeClr val="accent1">
              <a:tint val="50000"/>
              <a:alpha val="90000"/>
              <a:hueOff val="0"/>
              <a:satOff val="0"/>
              <a:lumOff val="0"/>
              <a:alphaOff val="0"/>
            </a:schemeClr>
          </a:effectRef>
          <a:fontRef idx="minor">
            <a:schemeClr val="lt1">
              <a:hueOff val="0"/>
              <a:satOff val="0"/>
              <a:lumOff val="0"/>
              <a:alphaOff val="0"/>
            </a:schemeClr>
          </a:fontRef>
        </p:style>
      </p:sp>
      <p:grpSp>
        <p:nvGrpSpPr>
          <p:cNvPr id="63" name="Group 62"/>
          <p:cNvGrpSpPr/>
          <p:nvPr/>
        </p:nvGrpSpPr>
        <p:grpSpPr>
          <a:xfrm>
            <a:off x="1905860" y="2990293"/>
            <a:ext cx="3294000" cy="1071839"/>
            <a:chOff x="4664588" y="1952330"/>
            <a:chExt cx="3164333" cy="848768"/>
          </a:xfrm>
          <a:effectLst>
            <a:outerShdw blurRad="50800" dist="38100" dir="18900000" algn="bl" rotWithShape="0">
              <a:prstClr val="black">
                <a:alpha val="40000"/>
              </a:prstClr>
            </a:outerShdw>
          </a:effectLst>
        </p:grpSpPr>
        <p:sp>
          <p:nvSpPr>
            <p:cNvPr id="65" name="Rounded Rectangle 64"/>
            <p:cNvSpPr/>
            <p:nvPr/>
          </p:nvSpPr>
          <p:spPr>
            <a:xfrm>
              <a:off x="4664588" y="1952330"/>
              <a:ext cx="3164333" cy="848768"/>
            </a:xfrm>
            <a:prstGeom prst="roundRect">
              <a:avLst/>
            </a:prstGeom>
          </p:spPr>
          <p:style>
            <a:lnRef idx="0">
              <a:schemeClr val="lt1">
                <a:hueOff val="0"/>
                <a:satOff val="0"/>
                <a:lumOff val="0"/>
                <a:alphaOff val="0"/>
              </a:schemeClr>
            </a:lnRef>
            <a:fillRef idx="3">
              <a:schemeClr val="accent1">
                <a:alpha val="90000"/>
                <a:hueOff val="0"/>
                <a:satOff val="0"/>
                <a:lumOff val="0"/>
                <a:alphaOff val="-40000"/>
              </a:schemeClr>
            </a:fillRef>
            <a:effectRef idx="2">
              <a:schemeClr val="accent1">
                <a:alpha val="90000"/>
                <a:hueOff val="0"/>
                <a:satOff val="0"/>
                <a:lumOff val="0"/>
                <a:alphaOff val="-40000"/>
              </a:schemeClr>
            </a:effectRef>
            <a:fontRef idx="minor">
              <a:schemeClr val="lt1"/>
            </a:fontRef>
          </p:style>
        </p:sp>
        <p:sp>
          <p:nvSpPr>
            <p:cNvPr id="66" name="Rounded Rectangle 17"/>
            <p:cNvSpPr/>
            <p:nvPr/>
          </p:nvSpPr>
          <p:spPr>
            <a:xfrm>
              <a:off x="4706021" y="1993763"/>
              <a:ext cx="3081467" cy="7659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02338" tIns="28575" rIns="28575" bIns="28575" numCol="1" spcCol="1270" anchor="ctr" anchorCtr="0">
              <a:noAutofit/>
            </a:bodyPr>
            <a:lstStyle/>
            <a:p>
              <a:pPr defTabSz="333375">
                <a:lnSpc>
                  <a:spcPct val="90000"/>
                </a:lnSpc>
                <a:spcBef>
                  <a:spcPct val="0"/>
                </a:spcBef>
                <a:spcAft>
                  <a:spcPct val="35000"/>
                </a:spcAft>
              </a:pPr>
              <a:r>
                <a:rPr lang="x-none" sz="900" dirty="0">
                  <a:latin typeface="Arial" panose="020B0604020202020204" pitchFamily="34" charset="0"/>
                  <a:cs typeface="Arial" panose="020B0604020202020204" pitchFamily="34" charset="0"/>
                </a:rPr>
                <a:t>The existing rules provide that the profits of a foreign company can only be taxed in another country where the foreign company </a:t>
              </a:r>
              <a:r>
                <a:rPr lang="x-none" sz="900" b="1" dirty="0">
                  <a:latin typeface="Arial" panose="020B0604020202020204" pitchFamily="34" charset="0"/>
                  <a:cs typeface="Arial" panose="020B0604020202020204" pitchFamily="34" charset="0"/>
                </a:rPr>
                <a:t>has a physical presence. </a:t>
              </a:r>
              <a:endParaRPr lang="en-US" sz="900" b="1" dirty="0">
                <a:latin typeface="Arial" panose="020B0604020202020204" pitchFamily="34" charset="0"/>
                <a:cs typeface="Arial" panose="020B0604020202020204" pitchFamily="34" charset="0"/>
              </a:endParaRPr>
            </a:p>
          </p:txBody>
        </p:sp>
      </p:grpSp>
      <p:sp>
        <p:nvSpPr>
          <p:cNvPr id="64" name="Oval 63"/>
          <p:cNvSpPr/>
          <p:nvPr/>
        </p:nvSpPr>
        <p:spPr>
          <a:xfrm>
            <a:off x="1247848" y="2801828"/>
            <a:ext cx="1100357" cy="1100284"/>
          </a:xfrm>
          <a:prstGeom prst="ellipse">
            <a:avLst/>
          </a:prstGeom>
        </p:spPr>
        <p:style>
          <a:lnRef idx="0">
            <a:schemeClr val="lt1">
              <a:hueOff val="0"/>
              <a:satOff val="0"/>
              <a:lumOff val="0"/>
              <a:alphaOff val="0"/>
            </a:schemeClr>
          </a:lnRef>
          <a:fillRef idx="1">
            <a:schemeClr val="accent1">
              <a:tint val="50000"/>
              <a:alpha val="90000"/>
              <a:hueOff val="52377"/>
              <a:satOff val="-2891"/>
              <a:lumOff val="11166"/>
              <a:alphaOff val="-40000"/>
            </a:schemeClr>
          </a:fillRef>
          <a:effectRef idx="2">
            <a:schemeClr val="accent1">
              <a:tint val="50000"/>
              <a:alpha val="90000"/>
              <a:hueOff val="52377"/>
              <a:satOff val="-2891"/>
              <a:lumOff val="11166"/>
              <a:alphaOff val="-40000"/>
            </a:schemeClr>
          </a:effectRef>
          <a:fontRef idx="minor">
            <a:schemeClr val="lt1">
              <a:hueOff val="0"/>
              <a:satOff val="0"/>
              <a:lumOff val="0"/>
              <a:alphaOff val="0"/>
            </a:schemeClr>
          </a:fontRef>
        </p:style>
      </p:sp>
    </p:spTree>
    <p:extLst>
      <p:ext uri="{BB962C8B-B14F-4D97-AF65-F5344CB8AC3E}">
        <p14:creationId xmlns:p14="http://schemas.microsoft.com/office/powerpoint/2010/main" val="120062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Picture 113">
            <a:extLst>
              <a:ext uri="{FF2B5EF4-FFF2-40B4-BE49-F238E27FC236}">
                <a16:creationId xmlns:a16="http://schemas.microsoft.com/office/drawing/2014/main" id="{805CDC35-E076-CA2C-3220-5E006451B1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0"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81"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82"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Tax on Digital Transactions</a:t>
            </a:r>
            <a:endParaRPr lang="en-US" sz="1800" b="1" dirty="0">
              <a:solidFill>
                <a:schemeClr val="bg1"/>
              </a:solidFill>
              <a:latin typeface="Arial" panose="020B0604020202020204" pitchFamily="34" charset="0"/>
              <a:cs typeface="Arial" panose="020B0604020202020204" pitchFamily="34" charset="0"/>
            </a:endParaRPr>
          </a:p>
        </p:txBody>
      </p:sp>
      <p:pic>
        <p:nvPicPr>
          <p:cNvPr id="83" name="Picture 82"/>
          <p:cNvPicPr>
            <a:picLocks noChangeAspect="1"/>
          </p:cNvPicPr>
          <p:nvPr/>
        </p:nvPicPr>
        <p:blipFill rotWithShape="1">
          <a:blip r:embed="rId3">
            <a:extLst>
              <a:ext uri="{28A0092B-C50C-407E-A947-70E740481C1C}">
                <a14:useLocalDpi xmlns:a14="http://schemas.microsoft.com/office/drawing/2010/main" val="0"/>
              </a:ext>
            </a:extLst>
          </a:blip>
          <a:srcRect l="24961" t="5940" r="24512" b="6240"/>
          <a:stretch/>
        </p:blipFill>
        <p:spPr>
          <a:xfrm>
            <a:off x="2107945" y="2043985"/>
            <a:ext cx="569178" cy="554000"/>
          </a:xfrm>
          <a:prstGeom prst="rect">
            <a:avLst/>
          </a:prstGeom>
        </p:spPr>
      </p:pic>
      <p:sp>
        <p:nvSpPr>
          <p:cNvPr id="84" name="Minus 83"/>
          <p:cNvSpPr/>
          <p:nvPr/>
        </p:nvSpPr>
        <p:spPr>
          <a:xfrm rot="21300000">
            <a:off x="225135" y="2845920"/>
            <a:ext cx="4478866" cy="416747"/>
          </a:xfrm>
          <a:prstGeom prst="mathMinus">
            <a:avLst/>
          </a:prstGeom>
          <a:solidFill>
            <a:schemeClr val="bg1">
              <a:lumMod val="85000"/>
            </a:schemeClr>
          </a:solidFill>
          <a:effectLst>
            <a:outerShdw blurRad="50800" dist="38100" dir="10800000" algn="r" rotWithShape="0">
              <a:prstClr val="black">
                <a:alpha val="40000"/>
              </a:prstClr>
            </a:outerShdw>
          </a:effectLst>
        </p:spPr>
        <p:style>
          <a:lnRef idx="0">
            <a:schemeClr val="lt1">
              <a:hueOff val="0"/>
              <a:satOff val="0"/>
              <a:lumOff val="0"/>
              <a:alphaOff val="0"/>
            </a:schemeClr>
          </a:lnRef>
          <a:fillRef idx="3">
            <a:schemeClr val="accent4">
              <a:tint val="40000"/>
              <a:hueOff val="0"/>
              <a:satOff val="0"/>
              <a:lumOff val="0"/>
              <a:alphaOff val="0"/>
            </a:schemeClr>
          </a:fillRef>
          <a:effectRef idx="2">
            <a:schemeClr val="accent4">
              <a:tint val="40000"/>
              <a:hueOff val="0"/>
              <a:satOff val="0"/>
              <a:lumOff val="0"/>
              <a:alphaOff val="0"/>
            </a:schemeClr>
          </a:effectRef>
          <a:fontRef idx="minor">
            <a:schemeClr val="dk1">
              <a:hueOff val="0"/>
              <a:satOff val="0"/>
              <a:lumOff val="0"/>
              <a:alphaOff val="0"/>
            </a:schemeClr>
          </a:fontRef>
        </p:style>
      </p:sp>
      <p:sp>
        <p:nvSpPr>
          <p:cNvPr id="85" name="Down Arrow 84"/>
          <p:cNvSpPr/>
          <p:nvPr/>
        </p:nvSpPr>
        <p:spPr>
          <a:xfrm>
            <a:off x="715353" y="2320985"/>
            <a:ext cx="1349443" cy="588176"/>
          </a:xfrm>
          <a:prstGeom prst="downArrow">
            <a:avLst/>
          </a:prstGeom>
          <a:effectLst>
            <a:outerShdw blurRad="50800" dist="38100" dir="10800000" algn="r" rotWithShape="0">
              <a:prstClr val="black">
                <a:alpha val="40000"/>
              </a:prstClr>
            </a:outerShdw>
          </a:effectLst>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grpSp>
        <p:nvGrpSpPr>
          <p:cNvPr id="86" name="Group 85"/>
          <p:cNvGrpSpPr/>
          <p:nvPr/>
        </p:nvGrpSpPr>
        <p:grpSpPr>
          <a:xfrm>
            <a:off x="2559592" y="2220295"/>
            <a:ext cx="1439406" cy="617586"/>
            <a:chOff x="3178688" y="0"/>
            <a:chExt cx="1919208" cy="1127728"/>
          </a:xfrm>
        </p:grpSpPr>
        <p:sp>
          <p:nvSpPr>
            <p:cNvPr id="87" name="Rectangle 86"/>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88" name="Rectangle 87"/>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900" dirty="0">
                  <a:latin typeface="Arial" panose="020B0604020202020204" pitchFamily="34" charset="0"/>
                  <a:cs typeface="Arial" panose="020B0604020202020204" pitchFamily="34" charset="0"/>
                </a:rPr>
                <a:t>Covid-19 pandemic greatly affected the Indonesian economy, and significantly reduced tax revenues</a:t>
              </a:r>
            </a:p>
          </p:txBody>
        </p:sp>
      </p:grpSp>
      <p:sp>
        <p:nvSpPr>
          <p:cNvPr id="89" name="Up Arrow 88"/>
          <p:cNvSpPr/>
          <p:nvPr/>
        </p:nvSpPr>
        <p:spPr>
          <a:xfrm>
            <a:off x="2768751" y="3207606"/>
            <a:ext cx="1349443" cy="588176"/>
          </a:xfrm>
          <a:prstGeom prst="upArrow">
            <a:avLst/>
          </a:prstGeom>
          <a:solidFill>
            <a:srgbClr val="002060"/>
          </a:solidFill>
          <a:effectLst>
            <a:outerShdw blurRad="50800" dist="38100" dir="10800000" algn="r" rotWithShape="0">
              <a:prstClr val="black">
                <a:alpha val="40000"/>
              </a:prstClr>
            </a:outerShdw>
          </a:effectLst>
        </p:spPr>
        <p:style>
          <a:lnRef idx="0">
            <a:schemeClr val="lt1">
              <a:hueOff val="0"/>
              <a:satOff val="0"/>
              <a:lumOff val="0"/>
              <a:alphaOff val="0"/>
            </a:schemeClr>
          </a:lnRef>
          <a:fillRef idx="3">
            <a:schemeClr val="accent4">
              <a:hueOff val="9800891"/>
              <a:satOff val="-40777"/>
              <a:lumOff val="9608"/>
              <a:alphaOff val="0"/>
            </a:schemeClr>
          </a:fillRef>
          <a:effectRef idx="2">
            <a:schemeClr val="accent4">
              <a:hueOff val="9800891"/>
              <a:satOff val="-40777"/>
              <a:lumOff val="9608"/>
              <a:alphaOff val="0"/>
            </a:schemeClr>
          </a:effectRef>
          <a:fontRef idx="minor">
            <a:schemeClr val="lt1"/>
          </a:fontRef>
        </p:style>
      </p:sp>
      <p:grpSp>
        <p:nvGrpSpPr>
          <p:cNvPr id="90" name="Group 89"/>
          <p:cNvGrpSpPr/>
          <p:nvPr/>
        </p:nvGrpSpPr>
        <p:grpSpPr>
          <a:xfrm>
            <a:off x="792568" y="3353878"/>
            <a:ext cx="1497256" cy="505580"/>
            <a:chOff x="762520" y="1659601"/>
            <a:chExt cx="2193424" cy="923203"/>
          </a:xfrm>
        </p:grpSpPr>
        <p:sp>
          <p:nvSpPr>
            <p:cNvPr id="91" name="Rectangle 90"/>
            <p:cNvSpPr/>
            <p:nvPr/>
          </p:nvSpPr>
          <p:spPr>
            <a:xfrm>
              <a:off x="762520" y="1659601"/>
              <a:ext cx="2193424" cy="92320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2" name="Rectangle 91"/>
            <p:cNvSpPr/>
            <p:nvPr/>
          </p:nvSpPr>
          <p:spPr>
            <a:xfrm>
              <a:off x="762520" y="1659601"/>
              <a:ext cx="2193424" cy="92320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900" dirty="0">
                  <a:latin typeface="Arial" panose="020B0604020202020204" pitchFamily="34" charset="0"/>
                  <a:cs typeface="Arial" panose="020B0604020202020204" pitchFamily="34" charset="0"/>
                </a:rPr>
                <a:t>Economic changes toward digitalization occurred very quickly, especially during the Covid-19 pandemic</a:t>
              </a:r>
            </a:p>
          </p:txBody>
        </p:sp>
      </p:grpSp>
      <p:grpSp>
        <p:nvGrpSpPr>
          <p:cNvPr id="93" name="Group 92"/>
          <p:cNvGrpSpPr/>
          <p:nvPr/>
        </p:nvGrpSpPr>
        <p:grpSpPr>
          <a:xfrm>
            <a:off x="5044086" y="1729168"/>
            <a:ext cx="4093397" cy="4271582"/>
            <a:chOff x="0" y="774866"/>
            <a:chExt cx="9144000" cy="6083136"/>
          </a:xfrm>
        </p:grpSpPr>
        <p:sp>
          <p:nvSpPr>
            <p:cNvPr id="94" name="Freeform 6"/>
            <p:cNvSpPr>
              <a:spLocks/>
            </p:cNvSpPr>
            <p:nvPr/>
          </p:nvSpPr>
          <p:spPr bwMode="auto">
            <a:xfrm>
              <a:off x="0" y="774866"/>
              <a:ext cx="9144000" cy="6083134"/>
            </a:xfrm>
            <a:custGeom>
              <a:avLst/>
              <a:gdLst>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0360 w 9144000"/>
                <a:gd name="connsiteY75" fmla="*/ 1538217 h 6083134"/>
                <a:gd name="connsiteX76" fmla="*/ 4160360 w 9144000"/>
                <a:gd name="connsiteY76" fmla="*/ 1529902 h 6083134"/>
                <a:gd name="connsiteX77" fmla="*/ 4160360 w 9144000"/>
                <a:gd name="connsiteY77" fmla="*/ 1520401 h 6083134"/>
                <a:gd name="connsiteX78" fmla="*/ 4163861 w 9144000"/>
                <a:gd name="connsiteY78" fmla="*/ 1516046 h 6083134"/>
                <a:gd name="connsiteX79" fmla="*/ 4163861 w 9144000"/>
                <a:gd name="connsiteY79" fmla="*/ 1497042 h 6083134"/>
                <a:gd name="connsiteX80" fmla="*/ 4139354 w 9144000"/>
                <a:gd name="connsiteY80" fmla="*/ 1452700 h 6083134"/>
                <a:gd name="connsiteX81" fmla="*/ 4072836 w 9144000"/>
                <a:gd name="connsiteY81" fmla="*/ 1392521 h 6083134"/>
                <a:gd name="connsiteX82" fmla="*/ 3852275 w 9144000"/>
                <a:gd name="connsiteY82" fmla="*/ 1259494 h 6083134"/>
                <a:gd name="connsiteX83" fmla="*/ 3558194 w 9144000"/>
                <a:gd name="connsiteY83" fmla="*/ 1132802 h 6083134"/>
                <a:gd name="connsiteX84" fmla="*/ 3232605 w 9144000"/>
                <a:gd name="connsiteY84" fmla="*/ 1018779 h 6083134"/>
                <a:gd name="connsiteX85" fmla="*/ 2528911 w 9144000"/>
                <a:gd name="connsiteY85" fmla="*/ 825574 h 6083134"/>
                <a:gd name="connsiteX86" fmla="*/ 1030499 w 9144000"/>
                <a:gd name="connsiteY86" fmla="*/ 515179 h 6083134"/>
                <a:gd name="connsiteX87" fmla="*/ 0 w 9144000"/>
                <a:gd name="connsiteY87" fmla="*/ 348488 h 6083134"/>
                <a:gd name="connsiteX88" fmla="*/ 0 w 9144000"/>
                <a:gd name="connsiteY88"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0360 w 9144000"/>
                <a:gd name="connsiteY75" fmla="*/ 1538217 h 6083134"/>
                <a:gd name="connsiteX76" fmla="*/ 4160360 w 9144000"/>
                <a:gd name="connsiteY76" fmla="*/ 1520401 h 6083134"/>
                <a:gd name="connsiteX77" fmla="*/ 4163861 w 9144000"/>
                <a:gd name="connsiteY77" fmla="*/ 1516046 h 6083134"/>
                <a:gd name="connsiteX78" fmla="*/ 4163861 w 9144000"/>
                <a:gd name="connsiteY78" fmla="*/ 1497042 h 6083134"/>
                <a:gd name="connsiteX79" fmla="*/ 4139354 w 9144000"/>
                <a:gd name="connsiteY79" fmla="*/ 1452700 h 6083134"/>
                <a:gd name="connsiteX80" fmla="*/ 4072836 w 9144000"/>
                <a:gd name="connsiteY80" fmla="*/ 1392521 h 6083134"/>
                <a:gd name="connsiteX81" fmla="*/ 3852275 w 9144000"/>
                <a:gd name="connsiteY81" fmla="*/ 1259494 h 6083134"/>
                <a:gd name="connsiteX82" fmla="*/ 3558194 w 9144000"/>
                <a:gd name="connsiteY82" fmla="*/ 1132802 h 6083134"/>
                <a:gd name="connsiteX83" fmla="*/ 3232605 w 9144000"/>
                <a:gd name="connsiteY83" fmla="*/ 1018779 h 6083134"/>
                <a:gd name="connsiteX84" fmla="*/ 2528911 w 9144000"/>
                <a:gd name="connsiteY84" fmla="*/ 825574 h 6083134"/>
                <a:gd name="connsiteX85" fmla="*/ 1030499 w 9144000"/>
                <a:gd name="connsiteY85" fmla="*/ 515179 h 6083134"/>
                <a:gd name="connsiteX86" fmla="*/ 0 w 9144000"/>
                <a:gd name="connsiteY86" fmla="*/ 348488 h 6083134"/>
                <a:gd name="connsiteX87" fmla="*/ 0 w 9144000"/>
                <a:gd name="connsiteY87"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0360 w 9144000"/>
                <a:gd name="connsiteY75" fmla="*/ 1538217 h 6083134"/>
                <a:gd name="connsiteX76" fmla="*/ 4160360 w 9144000"/>
                <a:gd name="connsiteY76" fmla="*/ 1520401 h 6083134"/>
                <a:gd name="connsiteX77" fmla="*/ 4163861 w 9144000"/>
                <a:gd name="connsiteY77" fmla="*/ 1497042 h 6083134"/>
                <a:gd name="connsiteX78" fmla="*/ 4139354 w 9144000"/>
                <a:gd name="connsiteY78" fmla="*/ 1452700 h 6083134"/>
                <a:gd name="connsiteX79" fmla="*/ 4072836 w 9144000"/>
                <a:gd name="connsiteY79" fmla="*/ 1392521 h 6083134"/>
                <a:gd name="connsiteX80" fmla="*/ 3852275 w 9144000"/>
                <a:gd name="connsiteY80" fmla="*/ 1259494 h 6083134"/>
                <a:gd name="connsiteX81" fmla="*/ 3558194 w 9144000"/>
                <a:gd name="connsiteY81" fmla="*/ 1132802 h 6083134"/>
                <a:gd name="connsiteX82" fmla="*/ 3232605 w 9144000"/>
                <a:gd name="connsiteY82" fmla="*/ 1018779 h 6083134"/>
                <a:gd name="connsiteX83" fmla="*/ 2528911 w 9144000"/>
                <a:gd name="connsiteY83" fmla="*/ 825574 h 6083134"/>
                <a:gd name="connsiteX84" fmla="*/ 1030499 w 9144000"/>
                <a:gd name="connsiteY84" fmla="*/ 515179 h 6083134"/>
                <a:gd name="connsiteX85" fmla="*/ 0 w 9144000"/>
                <a:gd name="connsiteY85" fmla="*/ 348488 h 6083134"/>
                <a:gd name="connsiteX86" fmla="*/ 0 w 9144000"/>
                <a:gd name="connsiteY86"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0360 w 9144000"/>
                <a:gd name="connsiteY75" fmla="*/ 1538217 h 6083134"/>
                <a:gd name="connsiteX76" fmla="*/ 4163861 w 9144000"/>
                <a:gd name="connsiteY76" fmla="*/ 1497042 h 6083134"/>
                <a:gd name="connsiteX77" fmla="*/ 4139354 w 9144000"/>
                <a:gd name="connsiteY77" fmla="*/ 1452700 h 6083134"/>
                <a:gd name="connsiteX78" fmla="*/ 4072836 w 9144000"/>
                <a:gd name="connsiteY78" fmla="*/ 1392521 h 6083134"/>
                <a:gd name="connsiteX79" fmla="*/ 3852275 w 9144000"/>
                <a:gd name="connsiteY79" fmla="*/ 1259494 h 6083134"/>
                <a:gd name="connsiteX80" fmla="*/ 3558194 w 9144000"/>
                <a:gd name="connsiteY80" fmla="*/ 1132802 h 6083134"/>
                <a:gd name="connsiteX81" fmla="*/ 3232605 w 9144000"/>
                <a:gd name="connsiteY81" fmla="*/ 1018779 h 6083134"/>
                <a:gd name="connsiteX82" fmla="*/ 2528911 w 9144000"/>
                <a:gd name="connsiteY82" fmla="*/ 825574 h 6083134"/>
                <a:gd name="connsiteX83" fmla="*/ 1030499 w 9144000"/>
                <a:gd name="connsiteY83" fmla="*/ 515179 h 6083134"/>
                <a:gd name="connsiteX84" fmla="*/ 0 w 9144000"/>
                <a:gd name="connsiteY84" fmla="*/ 348488 h 6083134"/>
                <a:gd name="connsiteX85" fmla="*/ 0 w 9144000"/>
                <a:gd name="connsiteY85"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3861 w 9144000"/>
                <a:gd name="connsiteY75" fmla="*/ 1497042 h 6083134"/>
                <a:gd name="connsiteX76" fmla="*/ 4139354 w 9144000"/>
                <a:gd name="connsiteY76" fmla="*/ 1452700 h 6083134"/>
                <a:gd name="connsiteX77" fmla="*/ 4072836 w 9144000"/>
                <a:gd name="connsiteY77" fmla="*/ 1392521 h 6083134"/>
                <a:gd name="connsiteX78" fmla="*/ 3852275 w 9144000"/>
                <a:gd name="connsiteY78" fmla="*/ 1259494 h 6083134"/>
                <a:gd name="connsiteX79" fmla="*/ 3558194 w 9144000"/>
                <a:gd name="connsiteY79" fmla="*/ 1132802 h 6083134"/>
                <a:gd name="connsiteX80" fmla="*/ 3232605 w 9144000"/>
                <a:gd name="connsiteY80" fmla="*/ 1018779 h 6083134"/>
                <a:gd name="connsiteX81" fmla="*/ 2528911 w 9144000"/>
                <a:gd name="connsiteY81" fmla="*/ 825574 h 6083134"/>
                <a:gd name="connsiteX82" fmla="*/ 1030499 w 9144000"/>
                <a:gd name="connsiteY82" fmla="*/ 515179 h 6083134"/>
                <a:gd name="connsiteX83" fmla="*/ 0 w 9144000"/>
                <a:gd name="connsiteY83" fmla="*/ 348488 h 6083134"/>
                <a:gd name="connsiteX84" fmla="*/ 0 w 9144000"/>
                <a:gd name="connsiteY84"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63861 w 9144000"/>
                <a:gd name="connsiteY75" fmla="*/ 1497042 h 6083134"/>
                <a:gd name="connsiteX76" fmla="*/ 4139354 w 9144000"/>
                <a:gd name="connsiteY76" fmla="*/ 1452700 h 6083134"/>
                <a:gd name="connsiteX77" fmla="*/ 4072836 w 9144000"/>
                <a:gd name="connsiteY77" fmla="*/ 1392521 h 6083134"/>
                <a:gd name="connsiteX78" fmla="*/ 3852275 w 9144000"/>
                <a:gd name="connsiteY78" fmla="*/ 1259494 h 6083134"/>
                <a:gd name="connsiteX79" fmla="*/ 3558194 w 9144000"/>
                <a:gd name="connsiteY79" fmla="*/ 1132802 h 6083134"/>
                <a:gd name="connsiteX80" fmla="*/ 3232605 w 9144000"/>
                <a:gd name="connsiteY80" fmla="*/ 1018779 h 6083134"/>
                <a:gd name="connsiteX81" fmla="*/ 2528911 w 9144000"/>
                <a:gd name="connsiteY81" fmla="*/ 825574 h 6083134"/>
                <a:gd name="connsiteX82" fmla="*/ 1030499 w 9144000"/>
                <a:gd name="connsiteY82" fmla="*/ 515179 h 6083134"/>
                <a:gd name="connsiteX83" fmla="*/ 0 w 9144000"/>
                <a:gd name="connsiteY83" fmla="*/ 348488 h 6083134"/>
                <a:gd name="connsiteX84" fmla="*/ 0 w 9144000"/>
                <a:gd name="connsiteY84"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39354 w 9144000"/>
                <a:gd name="connsiteY75" fmla="*/ 1452700 h 6083134"/>
                <a:gd name="connsiteX76" fmla="*/ 4072836 w 9144000"/>
                <a:gd name="connsiteY76" fmla="*/ 1392521 h 6083134"/>
                <a:gd name="connsiteX77" fmla="*/ 3852275 w 9144000"/>
                <a:gd name="connsiteY77" fmla="*/ 1259494 h 6083134"/>
                <a:gd name="connsiteX78" fmla="*/ 3558194 w 9144000"/>
                <a:gd name="connsiteY78" fmla="*/ 1132802 h 6083134"/>
                <a:gd name="connsiteX79" fmla="*/ 3232605 w 9144000"/>
                <a:gd name="connsiteY79" fmla="*/ 1018779 h 6083134"/>
                <a:gd name="connsiteX80" fmla="*/ 2528911 w 9144000"/>
                <a:gd name="connsiteY80" fmla="*/ 825574 h 6083134"/>
                <a:gd name="connsiteX81" fmla="*/ 1030499 w 9144000"/>
                <a:gd name="connsiteY81" fmla="*/ 515179 h 6083134"/>
                <a:gd name="connsiteX82" fmla="*/ 0 w 9144000"/>
                <a:gd name="connsiteY82" fmla="*/ 348488 h 6083134"/>
                <a:gd name="connsiteX83" fmla="*/ 0 w 9144000"/>
                <a:gd name="connsiteY83"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39354 w 9144000"/>
                <a:gd name="connsiteY75" fmla="*/ 1452700 h 6083134"/>
                <a:gd name="connsiteX76" fmla="*/ 4072836 w 9144000"/>
                <a:gd name="connsiteY76" fmla="*/ 1392521 h 6083134"/>
                <a:gd name="connsiteX77" fmla="*/ 3852275 w 9144000"/>
                <a:gd name="connsiteY77" fmla="*/ 1259494 h 6083134"/>
                <a:gd name="connsiteX78" fmla="*/ 3558194 w 9144000"/>
                <a:gd name="connsiteY78" fmla="*/ 1132802 h 6083134"/>
                <a:gd name="connsiteX79" fmla="*/ 3232605 w 9144000"/>
                <a:gd name="connsiteY79" fmla="*/ 1018779 h 6083134"/>
                <a:gd name="connsiteX80" fmla="*/ 2528911 w 9144000"/>
                <a:gd name="connsiteY80" fmla="*/ 825574 h 6083134"/>
                <a:gd name="connsiteX81" fmla="*/ 1030499 w 9144000"/>
                <a:gd name="connsiteY81" fmla="*/ 515179 h 6083134"/>
                <a:gd name="connsiteX82" fmla="*/ 0 w 9144000"/>
                <a:gd name="connsiteY82" fmla="*/ 348488 h 6083134"/>
                <a:gd name="connsiteX83" fmla="*/ 0 w 9144000"/>
                <a:gd name="connsiteY83"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39354 w 9144000"/>
                <a:gd name="connsiteY75" fmla="*/ 1452700 h 6083134"/>
                <a:gd name="connsiteX76" fmla="*/ 4072836 w 9144000"/>
                <a:gd name="connsiteY76" fmla="*/ 1392521 h 6083134"/>
                <a:gd name="connsiteX77" fmla="*/ 3852275 w 9144000"/>
                <a:gd name="connsiteY77" fmla="*/ 1259494 h 6083134"/>
                <a:gd name="connsiteX78" fmla="*/ 3558194 w 9144000"/>
                <a:gd name="connsiteY78" fmla="*/ 1132802 h 6083134"/>
                <a:gd name="connsiteX79" fmla="*/ 3232605 w 9144000"/>
                <a:gd name="connsiteY79" fmla="*/ 1018779 h 6083134"/>
                <a:gd name="connsiteX80" fmla="*/ 2528911 w 9144000"/>
                <a:gd name="connsiteY80" fmla="*/ 825574 h 6083134"/>
                <a:gd name="connsiteX81" fmla="*/ 1030499 w 9144000"/>
                <a:gd name="connsiteY81" fmla="*/ 515179 h 6083134"/>
                <a:gd name="connsiteX82" fmla="*/ 0 w 9144000"/>
                <a:gd name="connsiteY82" fmla="*/ 348488 h 6083134"/>
                <a:gd name="connsiteX83" fmla="*/ 0 w 9144000"/>
                <a:gd name="connsiteY83"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84753 h 6083134"/>
                <a:gd name="connsiteX32" fmla="*/ 2525410 w 9144000"/>
                <a:gd name="connsiteY32" fmla="*/ 3394255 h 6083134"/>
                <a:gd name="connsiteX33" fmla="*/ 2528911 w 9144000"/>
                <a:gd name="connsiteY33" fmla="*/ 3399797 h 6083134"/>
                <a:gd name="connsiteX34" fmla="*/ 2563921 w 9144000"/>
                <a:gd name="connsiteY34" fmla="*/ 3470270 h 6083134"/>
                <a:gd name="connsiteX35" fmla="*/ 2640942 w 9144000"/>
                <a:gd name="connsiteY35" fmla="*/ 3558954 h 6083134"/>
                <a:gd name="connsiteX36" fmla="*/ 2977035 w 9144000"/>
                <a:gd name="connsiteY36" fmla="*/ 3787000 h 6083134"/>
                <a:gd name="connsiteX37" fmla="*/ 3491676 w 9144000"/>
                <a:gd name="connsiteY37" fmla="*/ 4018213 h 6083134"/>
                <a:gd name="connsiteX38" fmla="*/ 4104345 w 9144000"/>
                <a:gd name="connsiteY38" fmla="*/ 4230422 h 6083134"/>
                <a:gd name="connsiteX39" fmla="*/ 4769528 w 9144000"/>
                <a:gd name="connsiteY39" fmla="*/ 4414126 h 6083134"/>
                <a:gd name="connsiteX40" fmla="*/ 6183917 w 9144000"/>
                <a:gd name="connsiteY40" fmla="*/ 4727688 h 6083134"/>
                <a:gd name="connsiteX41" fmla="*/ 7661324 w 9144000"/>
                <a:gd name="connsiteY41" fmla="*/ 4977905 h 6083134"/>
                <a:gd name="connsiteX42" fmla="*/ 9144000 w 9144000"/>
                <a:gd name="connsiteY42" fmla="*/ 5180860 h 6083134"/>
                <a:gd name="connsiteX43" fmla="*/ 9144000 w 9144000"/>
                <a:gd name="connsiteY43" fmla="*/ 6083134 h 6083134"/>
                <a:gd name="connsiteX44" fmla="*/ 4375201 w 9144000"/>
                <a:gd name="connsiteY44" fmla="*/ 6083134 h 6083134"/>
                <a:gd name="connsiteX45" fmla="*/ 3764751 w 9144000"/>
                <a:gd name="connsiteY45" fmla="*/ 5874251 h 6083134"/>
                <a:gd name="connsiteX46" fmla="*/ 3001541 w 9144000"/>
                <a:gd name="connsiteY46" fmla="*/ 5582860 h 6083134"/>
                <a:gd name="connsiteX47" fmla="*/ 2252335 w 9144000"/>
                <a:gd name="connsiteY47" fmla="*/ 5234456 h 6083134"/>
                <a:gd name="connsiteX48" fmla="*/ 1524135 w 9144000"/>
                <a:gd name="connsiteY48" fmla="*/ 4797369 h 6083134"/>
                <a:gd name="connsiteX49" fmla="*/ 1181040 w 9144000"/>
                <a:gd name="connsiteY49" fmla="*/ 4521814 h 6083134"/>
                <a:gd name="connsiteX50" fmla="*/ 879957 w 9144000"/>
                <a:gd name="connsiteY50" fmla="*/ 4186080 h 6083134"/>
                <a:gd name="connsiteX51" fmla="*/ 673400 w 9144000"/>
                <a:gd name="connsiteY51" fmla="*/ 3774331 h 6083134"/>
                <a:gd name="connsiteX52" fmla="*/ 641892 w 9144000"/>
                <a:gd name="connsiteY52" fmla="*/ 3315072 h 6083134"/>
                <a:gd name="connsiteX53" fmla="*/ 645393 w 9144000"/>
                <a:gd name="connsiteY53" fmla="*/ 3286567 h 6083134"/>
                <a:gd name="connsiteX54" fmla="*/ 648456 w 9144000"/>
                <a:gd name="connsiteY54" fmla="*/ 3269938 h 6083134"/>
                <a:gd name="connsiteX55" fmla="*/ 652395 w 9144000"/>
                <a:gd name="connsiteY55" fmla="*/ 3254894 h 6083134"/>
                <a:gd name="connsiteX56" fmla="*/ 655458 w 9144000"/>
                <a:gd name="connsiteY56" fmla="*/ 3246579 h 6083134"/>
                <a:gd name="connsiteX57" fmla="*/ 655896 w 9144000"/>
                <a:gd name="connsiteY57" fmla="*/ 3238265 h 6083134"/>
                <a:gd name="connsiteX58" fmla="*/ 655896 w 9144000"/>
                <a:gd name="connsiteY58" fmla="*/ 3235890 h 6083134"/>
                <a:gd name="connsiteX59" fmla="*/ 658959 w 9144000"/>
                <a:gd name="connsiteY59" fmla="*/ 3230347 h 6083134"/>
                <a:gd name="connsiteX60" fmla="*/ 666398 w 9144000"/>
                <a:gd name="connsiteY60" fmla="*/ 3207384 h 6083134"/>
                <a:gd name="connsiteX61" fmla="*/ 694406 w 9144000"/>
                <a:gd name="connsiteY61" fmla="*/ 3115533 h 6083134"/>
                <a:gd name="connsiteX62" fmla="*/ 778429 w 9144000"/>
                <a:gd name="connsiteY62" fmla="*/ 2925494 h 6083134"/>
                <a:gd name="connsiteX63" fmla="*/ 1062007 w 9144000"/>
                <a:gd name="connsiteY63" fmla="*/ 2548585 h 6083134"/>
                <a:gd name="connsiteX64" fmla="*/ 1506630 w 9144000"/>
                <a:gd name="connsiteY64" fmla="*/ 2222354 h 6083134"/>
                <a:gd name="connsiteX65" fmla="*/ 2031774 w 9144000"/>
                <a:gd name="connsiteY65" fmla="*/ 2016479 h 6083134"/>
                <a:gd name="connsiteX66" fmla="*/ 2532412 w 9144000"/>
                <a:gd name="connsiteY66" fmla="*/ 1905623 h 6083134"/>
                <a:gd name="connsiteX67" fmla="*/ 2984036 w 9144000"/>
                <a:gd name="connsiteY67" fmla="*/ 1851779 h 6083134"/>
                <a:gd name="connsiteX68" fmla="*/ 3386647 w 9144000"/>
                <a:gd name="connsiteY68" fmla="*/ 1816939 h 6083134"/>
                <a:gd name="connsiteX69" fmla="*/ 3726241 w 9144000"/>
                <a:gd name="connsiteY69" fmla="*/ 1782099 h 6083134"/>
                <a:gd name="connsiteX70" fmla="*/ 3967807 w 9144000"/>
                <a:gd name="connsiteY70" fmla="*/ 1740924 h 6083134"/>
                <a:gd name="connsiteX71" fmla="*/ 4030824 w 9144000"/>
                <a:gd name="connsiteY71" fmla="*/ 1725087 h 6083134"/>
                <a:gd name="connsiteX72" fmla="*/ 4072836 w 9144000"/>
                <a:gd name="connsiteY72" fmla="*/ 1709251 h 6083134"/>
                <a:gd name="connsiteX73" fmla="*/ 4111347 w 9144000"/>
                <a:gd name="connsiteY73" fmla="*/ 1680745 h 6083134"/>
                <a:gd name="connsiteX74" fmla="*/ 4142855 w 9144000"/>
                <a:gd name="connsiteY74" fmla="*/ 1623734 h 6083134"/>
                <a:gd name="connsiteX75" fmla="*/ 4139354 w 9144000"/>
                <a:gd name="connsiteY75" fmla="*/ 1452700 h 6083134"/>
                <a:gd name="connsiteX76" fmla="*/ 4072836 w 9144000"/>
                <a:gd name="connsiteY76" fmla="*/ 1392521 h 6083134"/>
                <a:gd name="connsiteX77" fmla="*/ 3852275 w 9144000"/>
                <a:gd name="connsiteY77" fmla="*/ 1259494 h 6083134"/>
                <a:gd name="connsiteX78" fmla="*/ 3558194 w 9144000"/>
                <a:gd name="connsiteY78" fmla="*/ 1132802 h 6083134"/>
                <a:gd name="connsiteX79" fmla="*/ 3232605 w 9144000"/>
                <a:gd name="connsiteY79" fmla="*/ 1018779 h 6083134"/>
                <a:gd name="connsiteX80" fmla="*/ 2528911 w 9144000"/>
                <a:gd name="connsiteY80" fmla="*/ 825574 h 6083134"/>
                <a:gd name="connsiteX81" fmla="*/ 1030499 w 9144000"/>
                <a:gd name="connsiteY81" fmla="*/ 515179 h 6083134"/>
                <a:gd name="connsiteX82" fmla="*/ 0 w 9144000"/>
                <a:gd name="connsiteY82" fmla="*/ 348488 h 6083134"/>
                <a:gd name="connsiteX83" fmla="*/ 0 w 9144000"/>
                <a:gd name="connsiteY83"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80398 h 6083134"/>
                <a:gd name="connsiteX31" fmla="*/ 2525410 w 9144000"/>
                <a:gd name="connsiteY31" fmla="*/ 3394255 h 6083134"/>
                <a:gd name="connsiteX32" fmla="*/ 2528911 w 9144000"/>
                <a:gd name="connsiteY32" fmla="*/ 3399797 h 6083134"/>
                <a:gd name="connsiteX33" fmla="*/ 2563921 w 9144000"/>
                <a:gd name="connsiteY33" fmla="*/ 3470270 h 6083134"/>
                <a:gd name="connsiteX34" fmla="*/ 2640942 w 9144000"/>
                <a:gd name="connsiteY34" fmla="*/ 3558954 h 6083134"/>
                <a:gd name="connsiteX35" fmla="*/ 2977035 w 9144000"/>
                <a:gd name="connsiteY35" fmla="*/ 3787000 h 6083134"/>
                <a:gd name="connsiteX36" fmla="*/ 3491676 w 9144000"/>
                <a:gd name="connsiteY36" fmla="*/ 4018213 h 6083134"/>
                <a:gd name="connsiteX37" fmla="*/ 4104345 w 9144000"/>
                <a:gd name="connsiteY37" fmla="*/ 4230422 h 6083134"/>
                <a:gd name="connsiteX38" fmla="*/ 4769528 w 9144000"/>
                <a:gd name="connsiteY38" fmla="*/ 4414126 h 6083134"/>
                <a:gd name="connsiteX39" fmla="*/ 6183917 w 9144000"/>
                <a:gd name="connsiteY39" fmla="*/ 4727688 h 6083134"/>
                <a:gd name="connsiteX40" fmla="*/ 7661324 w 9144000"/>
                <a:gd name="connsiteY40" fmla="*/ 4977905 h 6083134"/>
                <a:gd name="connsiteX41" fmla="*/ 9144000 w 9144000"/>
                <a:gd name="connsiteY41" fmla="*/ 5180860 h 6083134"/>
                <a:gd name="connsiteX42" fmla="*/ 9144000 w 9144000"/>
                <a:gd name="connsiteY42" fmla="*/ 6083134 h 6083134"/>
                <a:gd name="connsiteX43" fmla="*/ 4375201 w 9144000"/>
                <a:gd name="connsiteY43" fmla="*/ 6083134 h 6083134"/>
                <a:gd name="connsiteX44" fmla="*/ 3764751 w 9144000"/>
                <a:gd name="connsiteY44" fmla="*/ 5874251 h 6083134"/>
                <a:gd name="connsiteX45" fmla="*/ 3001541 w 9144000"/>
                <a:gd name="connsiteY45" fmla="*/ 5582860 h 6083134"/>
                <a:gd name="connsiteX46" fmla="*/ 2252335 w 9144000"/>
                <a:gd name="connsiteY46" fmla="*/ 5234456 h 6083134"/>
                <a:gd name="connsiteX47" fmla="*/ 1524135 w 9144000"/>
                <a:gd name="connsiteY47" fmla="*/ 4797369 h 6083134"/>
                <a:gd name="connsiteX48" fmla="*/ 1181040 w 9144000"/>
                <a:gd name="connsiteY48" fmla="*/ 4521814 h 6083134"/>
                <a:gd name="connsiteX49" fmla="*/ 879957 w 9144000"/>
                <a:gd name="connsiteY49" fmla="*/ 4186080 h 6083134"/>
                <a:gd name="connsiteX50" fmla="*/ 673400 w 9144000"/>
                <a:gd name="connsiteY50" fmla="*/ 3774331 h 6083134"/>
                <a:gd name="connsiteX51" fmla="*/ 641892 w 9144000"/>
                <a:gd name="connsiteY51" fmla="*/ 3315072 h 6083134"/>
                <a:gd name="connsiteX52" fmla="*/ 645393 w 9144000"/>
                <a:gd name="connsiteY52" fmla="*/ 3286567 h 6083134"/>
                <a:gd name="connsiteX53" fmla="*/ 648456 w 9144000"/>
                <a:gd name="connsiteY53" fmla="*/ 3269938 h 6083134"/>
                <a:gd name="connsiteX54" fmla="*/ 652395 w 9144000"/>
                <a:gd name="connsiteY54" fmla="*/ 3254894 h 6083134"/>
                <a:gd name="connsiteX55" fmla="*/ 655458 w 9144000"/>
                <a:gd name="connsiteY55" fmla="*/ 3246579 h 6083134"/>
                <a:gd name="connsiteX56" fmla="*/ 655896 w 9144000"/>
                <a:gd name="connsiteY56" fmla="*/ 3238265 h 6083134"/>
                <a:gd name="connsiteX57" fmla="*/ 655896 w 9144000"/>
                <a:gd name="connsiteY57" fmla="*/ 3235890 h 6083134"/>
                <a:gd name="connsiteX58" fmla="*/ 658959 w 9144000"/>
                <a:gd name="connsiteY58" fmla="*/ 3230347 h 6083134"/>
                <a:gd name="connsiteX59" fmla="*/ 666398 w 9144000"/>
                <a:gd name="connsiteY59" fmla="*/ 3207384 h 6083134"/>
                <a:gd name="connsiteX60" fmla="*/ 694406 w 9144000"/>
                <a:gd name="connsiteY60" fmla="*/ 3115533 h 6083134"/>
                <a:gd name="connsiteX61" fmla="*/ 778429 w 9144000"/>
                <a:gd name="connsiteY61" fmla="*/ 2925494 h 6083134"/>
                <a:gd name="connsiteX62" fmla="*/ 1062007 w 9144000"/>
                <a:gd name="connsiteY62" fmla="*/ 2548585 h 6083134"/>
                <a:gd name="connsiteX63" fmla="*/ 1506630 w 9144000"/>
                <a:gd name="connsiteY63" fmla="*/ 2222354 h 6083134"/>
                <a:gd name="connsiteX64" fmla="*/ 2031774 w 9144000"/>
                <a:gd name="connsiteY64" fmla="*/ 2016479 h 6083134"/>
                <a:gd name="connsiteX65" fmla="*/ 2532412 w 9144000"/>
                <a:gd name="connsiteY65" fmla="*/ 1905623 h 6083134"/>
                <a:gd name="connsiteX66" fmla="*/ 2984036 w 9144000"/>
                <a:gd name="connsiteY66" fmla="*/ 1851779 h 6083134"/>
                <a:gd name="connsiteX67" fmla="*/ 3386647 w 9144000"/>
                <a:gd name="connsiteY67" fmla="*/ 1816939 h 6083134"/>
                <a:gd name="connsiteX68" fmla="*/ 3726241 w 9144000"/>
                <a:gd name="connsiteY68" fmla="*/ 1782099 h 6083134"/>
                <a:gd name="connsiteX69" fmla="*/ 3967807 w 9144000"/>
                <a:gd name="connsiteY69" fmla="*/ 1740924 h 6083134"/>
                <a:gd name="connsiteX70" fmla="*/ 4030824 w 9144000"/>
                <a:gd name="connsiteY70" fmla="*/ 1725087 h 6083134"/>
                <a:gd name="connsiteX71" fmla="*/ 4072836 w 9144000"/>
                <a:gd name="connsiteY71" fmla="*/ 1709251 h 6083134"/>
                <a:gd name="connsiteX72" fmla="*/ 4111347 w 9144000"/>
                <a:gd name="connsiteY72" fmla="*/ 1680745 h 6083134"/>
                <a:gd name="connsiteX73" fmla="*/ 4142855 w 9144000"/>
                <a:gd name="connsiteY73" fmla="*/ 1623734 h 6083134"/>
                <a:gd name="connsiteX74" fmla="*/ 4139354 w 9144000"/>
                <a:gd name="connsiteY74" fmla="*/ 1452700 h 6083134"/>
                <a:gd name="connsiteX75" fmla="*/ 4072836 w 9144000"/>
                <a:gd name="connsiteY75" fmla="*/ 1392521 h 6083134"/>
                <a:gd name="connsiteX76" fmla="*/ 3852275 w 9144000"/>
                <a:gd name="connsiteY76" fmla="*/ 1259494 h 6083134"/>
                <a:gd name="connsiteX77" fmla="*/ 3558194 w 9144000"/>
                <a:gd name="connsiteY77" fmla="*/ 1132802 h 6083134"/>
                <a:gd name="connsiteX78" fmla="*/ 3232605 w 9144000"/>
                <a:gd name="connsiteY78" fmla="*/ 1018779 h 6083134"/>
                <a:gd name="connsiteX79" fmla="*/ 2528911 w 9144000"/>
                <a:gd name="connsiteY79" fmla="*/ 825574 h 6083134"/>
                <a:gd name="connsiteX80" fmla="*/ 1030499 w 9144000"/>
                <a:gd name="connsiteY80" fmla="*/ 515179 h 6083134"/>
                <a:gd name="connsiteX81" fmla="*/ 0 w 9144000"/>
                <a:gd name="connsiteY81" fmla="*/ 348488 h 6083134"/>
                <a:gd name="connsiteX82" fmla="*/ 0 w 9144000"/>
                <a:gd name="connsiteY82"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72084 h 6083134"/>
                <a:gd name="connsiteX30" fmla="*/ 2525410 w 9144000"/>
                <a:gd name="connsiteY30" fmla="*/ 3394255 h 6083134"/>
                <a:gd name="connsiteX31" fmla="*/ 2528911 w 9144000"/>
                <a:gd name="connsiteY31" fmla="*/ 3399797 h 6083134"/>
                <a:gd name="connsiteX32" fmla="*/ 2563921 w 9144000"/>
                <a:gd name="connsiteY32" fmla="*/ 3470270 h 6083134"/>
                <a:gd name="connsiteX33" fmla="*/ 2640942 w 9144000"/>
                <a:gd name="connsiteY33" fmla="*/ 3558954 h 6083134"/>
                <a:gd name="connsiteX34" fmla="*/ 2977035 w 9144000"/>
                <a:gd name="connsiteY34" fmla="*/ 3787000 h 6083134"/>
                <a:gd name="connsiteX35" fmla="*/ 3491676 w 9144000"/>
                <a:gd name="connsiteY35" fmla="*/ 4018213 h 6083134"/>
                <a:gd name="connsiteX36" fmla="*/ 4104345 w 9144000"/>
                <a:gd name="connsiteY36" fmla="*/ 4230422 h 6083134"/>
                <a:gd name="connsiteX37" fmla="*/ 4769528 w 9144000"/>
                <a:gd name="connsiteY37" fmla="*/ 4414126 h 6083134"/>
                <a:gd name="connsiteX38" fmla="*/ 6183917 w 9144000"/>
                <a:gd name="connsiteY38" fmla="*/ 4727688 h 6083134"/>
                <a:gd name="connsiteX39" fmla="*/ 7661324 w 9144000"/>
                <a:gd name="connsiteY39" fmla="*/ 4977905 h 6083134"/>
                <a:gd name="connsiteX40" fmla="*/ 9144000 w 9144000"/>
                <a:gd name="connsiteY40" fmla="*/ 5180860 h 6083134"/>
                <a:gd name="connsiteX41" fmla="*/ 9144000 w 9144000"/>
                <a:gd name="connsiteY41" fmla="*/ 6083134 h 6083134"/>
                <a:gd name="connsiteX42" fmla="*/ 4375201 w 9144000"/>
                <a:gd name="connsiteY42" fmla="*/ 6083134 h 6083134"/>
                <a:gd name="connsiteX43" fmla="*/ 3764751 w 9144000"/>
                <a:gd name="connsiteY43" fmla="*/ 5874251 h 6083134"/>
                <a:gd name="connsiteX44" fmla="*/ 3001541 w 9144000"/>
                <a:gd name="connsiteY44" fmla="*/ 5582860 h 6083134"/>
                <a:gd name="connsiteX45" fmla="*/ 2252335 w 9144000"/>
                <a:gd name="connsiteY45" fmla="*/ 5234456 h 6083134"/>
                <a:gd name="connsiteX46" fmla="*/ 1524135 w 9144000"/>
                <a:gd name="connsiteY46" fmla="*/ 4797369 h 6083134"/>
                <a:gd name="connsiteX47" fmla="*/ 1181040 w 9144000"/>
                <a:gd name="connsiteY47" fmla="*/ 4521814 h 6083134"/>
                <a:gd name="connsiteX48" fmla="*/ 879957 w 9144000"/>
                <a:gd name="connsiteY48" fmla="*/ 4186080 h 6083134"/>
                <a:gd name="connsiteX49" fmla="*/ 673400 w 9144000"/>
                <a:gd name="connsiteY49" fmla="*/ 3774331 h 6083134"/>
                <a:gd name="connsiteX50" fmla="*/ 641892 w 9144000"/>
                <a:gd name="connsiteY50" fmla="*/ 3315072 h 6083134"/>
                <a:gd name="connsiteX51" fmla="*/ 645393 w 9144000"/>
                <a:gd name="connsiteY51" fmla="*/ 3286567 h 6083134"/>
                <a:gd name="connsiteX52" fmla="*/ 648456 w 9144000"/>
                <a:gd name="connsiteY52" fmla="*/ 3269938 h 6083134"/>
                <a:gd name="connsiteX53" fmla="*/ 652395 w 9144000"/>
                <a:gd name="connsiteY53" fmla="*/ 3254894 h 6083134"/>
                <a:gd name="connsiteX54" fmla="*/ 655458 w 9144000"/>
                <a:gd name="connsiteY54" fmla="*/ 3246579 h 6083134"/>
                <a:gd name="connsiteX55" fmla="*/ 655896 w 9144000"/>
                <a:gd name="connsiteY55" fmla="*/ 3238265 h 6083134"/>
                <a:gd name="connsiteX56" fmla="*/ 655896 w 9144000"/>
                <a:gd name="connsiteY56" fmla="*/ 3235890 h 6083134"/>
                <a:gd name="connsiteX57" fmla="*/ 658959 w 9144000"/>
                <a:gd name="connsiteY57" fmla="*/ 3230347 h 6083134"/>
                <a:gd name="connsiteX58" fmla="*/ 666398 w 9144000"/>
                <a:gd name="connsiteY58" fmla="*/ 3207384 h 6083134"/>
                <a:gd name="connsiteX59" fmla="*/ 694406 w 9144000"/>
                <a:gd name="connsiteY59" fmla="*/ 3115533 h 6083134"/>
                <a:gd name="connsiteX60" fmla="*/ 778429 w 9144000"/>
                <a:gd name="connsiteY60" fmla="*/ 2925494 h 6083134"/>
                <a:gd name="connsiteX61" fmla="*/ 1062007 w 9144000"/>
                <a:gd name="connsiteY61" fmla="*/ 2548585 h 6083134"/>
                <a:gd name="connsiteX62" fmla="*/ 1506630 w 9144000"/>
                <a:gd name="connsiteY62" fmla="*/ 2222354 h 6083134"/>
                <a:gd name="connsiteX63" fmla="*/ 2031774 w 9144000"/>
                <a:gd name="connsiteY63" fmla="*/ 2016479 h 6083134"/>
                <a:gd name="connsiteX64" fmla="*/ 2532412 w 9144000"/>
                <a:gd name="connsiteY64" fmla="*/ 1905623 h 6083134"/>
                <a:gd name="connsiteX65" fmla="*/ 2984036 w 9144000"/>
                <a:gd name="connsiteY65" fmla="*/ 1851779 h 6083134"/>
                <a:gd name="connsiteX66" fmla="*/ 3386647 w 9144000"/>
                <a:gd name="connsiteY66" fmla="*/ 1816939 h 6083134"/>
                <a:gd name="connsiteX67" fmla="*/ 3726241 w 9144000"/>
                <a:gd name="connsiteY67" fmla="*/ 1782099 h 6083134"/>
                <a:gd name="connsiteX68" fmla="*/ 3967807 w 9144000"/>
                <a:gd name="connsiteY68" fmla="*/ 1740924 h 6083134"/>
                <a:gd name="connsiteX69" fmla="*/ 4030824 w 9144000"/>
                <a:gd name="connsiteY69" fmla="*/ 1725087 h 6083134"/>
                <a:gd name="connsiteX70" fmla="*/ 4072836 w 9144000"/>
                <a:gd name="connsiteY70" fmla="*/ 1709251 h 6083134"/>
                <a:gd name="connsiteX71" fmla="*/ 4111347 w 9144000"/>
                <a:gd name="connsiteY71" fmla="*/ 1680745 h 6083134"/>
                <a:gd name="connsiteX72" fmla="*/ 4142855 w 9144000"/>
                <a:gd name="connsiteY72" fmla="*/ 1623734 h 6083134"/>
                <a:gd name="connsiteX73" fmla="*/ 4139354 w 9144000"/>
                <a:gd name="connsiteY73" fmla="*/ 1452700 h 6083134"/>
                <a:gd name="connsiteX74" fmla="*/ 4072836 w 9144000"/>
                <a:gd name="connsiteY74" fmla="*/ 1392521 h 6083134"/>
                <a:gd name="connsiteX75" fmla="*/ 3852275 w 9144000"/>
                <a:gd name="connsiteY75" fmla="*/ 1259494 h 6083134"/>
                <a:gd name="connsiteX76" fmla="*/ 3558194 w 9144000"/>
                <a:gd name="connsiteY76" fmla="*/ 1132802 h 6083134"/>
                <a:gd name="connsiteX77" fmla="*/ 3232605 w 9144000"/>
                <a:gd name="connsiteY77" fmla="*/ 1018779 h 6083134"/>
                <a:gd name="connsiteX78" fmla="*/ 2528911 w 9144000"/>
                <a:gd name="connsiteY78" fmla="*/ 825574 h 6083134"/>
                <a:gd name="connsiteX79" fmla="*/ 1030499 w 9144000"/>
                <a:gd name="connsiteY79" fmla="*/ 515179 h 6083134"/>
                <a:gd name="connsiteX80" fmla="*/ 0 w 9144000"/>
                <a:gd name="connsiteY80" fmla="*/ 348488 h 6083134"/>
                <a:gd name="connsiteX81" fmla="*/ 0 w 9144000"/>
                <a:gd name="connsiteY81"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94255 h 6083134"/>
                <a:gd name="connsiteX30" fmla="*/ 2528911 w 9144000"/>
                <a:gd name="connsiteY30" fmla="*/ 3399797 h 6083134"/>
                <a:gd name="connsiteX31" fmla="*/ 2563921 w 9144000"/>
                <a:gd name="connsiteY31" fmla="*/ 3470270 h 6083134"/>
                <a:gd name="connsiteX32" fmla="*/ 2640942 w 9144000"/>
                <a:gd name="connsiteY32" fmla="*/ 3558954 h 6083134"/>
                <a:gd name="connsiteX33" fmla="*/ 2977035 w 9144000"/>
                <a:gd name="connsiteY33" fmla="*/ 3787000 h 6083134"/>
                <a:gd name="connsiteX34" fmla="*/ 3491676 w 9144000"/>
                <a:gd name="connsiteY34" fmla="*/ 4018213 h 6083134"/>
                <a:gd name="connsiteX35" fmla="*/ 4104345 w 9144000"/>
                <a:gd name="connsiteY35" fmla="*/ 4230422 h 6083134"/>
                <a:gd name="connsiteX36" fmla="*/ 4769528 w 9144000"/>
                <a:gd name="connsiteY36" fmla="*/ 4414126 h 6083134"/>
                <a:gd name="connsiteX37" fmla="*/ 6183917 w 9144000"/>
                <a:gd name="connsiteY37" fmla="*/ 4727688 h 6083134"/>
                <a:gd name="connsiteX38" fmla="*/ 7661324 w 9144000"/>
                <a:gd name="connsiteY38" fmla="*/ 4977905 h 6083134"/>
                <a:gd name="connsiteX39" fmla="*/ 9144000 w 9144000"/>
                <a:gd name="connsiteY39" fmla="*/ 5180860 h 6083134"/>
                <a:gd name="connsiteX40" fmla="*/ 9144000 w 9144000"/>
                <a:gd name="connsiteY40" fmla="*/ 6083134 h 6083134"/>
                <a:gd name="connsiteX41" fmla="*/ 4375201 w 9144000"/>
                <a:gd name="connsiteY41" fmla="*/ 6083134 h 6083134"/>
                <a:gd name="connsiteX42" fmla="*/ 3764751 w 9144000"/>
                <a:gd name="connsiteY42" fmla="*/ 5874251 h 6083134"/>
                <a:gd name="connsiteX43" fmla="*/ 3001541 w 9144000"/>
                <a:gd name="connsiteY43" fmla="*/ 5582860 h 6083134"/>
                <a:gd name="connsiteX44" fmla="*/ 2252335 w 9144000"/>
                <a:gd name="connsiteY44" fmla="*/ 5234456 h 6083134"/>
                <a:gd name="connsiteX45" fmla="*/ 1524135 w 9144000"/>
                <a:gd name="connsiteY45" fmla="*/ 4797369 h 6083134"/>
                <a:gd name="connsiteX46" fmla="*/ 1181040 w 9144000"/>
                <a:gd name="connsiteY46" fmla="*/ 4521814 h 6083134"/>
                <a:gd name="connsiteX47" fmla="*/ 879957 w 9144000"/>
                <a:gd name="connsiteY47" fmla="*/ 4186080 h 6083134"/>
                <a:gd name="connsiteX48" fmla="*/ 673400 w 9144000"/>
                <a:gd name="connsiteY48" fmla="*/ 3774331 h 6083134"/>
                <a:gd name="connsiteX49" fmla="*/ 641892 w 9144000"/>
                <a:gd name="connsiteY49" fmla="*/ 3315072 h 6083134"/>
                <a:gd name="connsiteX50" fmla="*/ 645393 w 9144000"/>
                <a:gd name="connsiteY50" fmla="*/ 3286567 h 6083134"/>
                <a:gd name="connsiteX51" fmla="*/ 648456 w 9144000"/>
                <a:gd name="connsiteY51" fmla="*/ 3269938 h 6083134"/>
                <a:gd name="connsiteX52" fmla="*/ 652395 w 9144000"/>
                <a:gd name="connsiteY52" fmla="*/ 3254894 h 6083134"/>
                <a:gd name="connsiteX53" fmla="*/ 655458 w 9144000"/>
                <a:gd name="connsiteY53" fmla="*/ 3246579 h 6083134"/>
                <a:gd name="connsiteX54" fmla="*/ 655896 w 9144000"/>
                <a:gd name="connsiteY54" fmla="*/ 3238265 h 6083134"/>
                <a:gd name="connsiteX55" fmla="*/ 655896 w 9144000"/>
                <a:gd name="connsiteY55" fmla="*/ 3235890 h 6083134"/>
                <a:gd name="connsiteX56" fmla="*/ 658959 w 9144000"/>
                <a:gd name="connsiteY56" fmla="*/ 3230347 h 6083134"/>
                <a:gd name="connsiteX57" fmla="*/ 666398 w 9144000"/>
                <a:gd name="connsiteY57" fmla="*/ 3207384 h 6083134"/>
                <a:gd name="connsiteX58" fmla="*/ 694406 w 9144000"/>
                <a:gd name="connsiteY58" fmla="*/ 3115533 h 6083134"/>
                <a:gd name="connsiteX59" fmla="*/ 778429 w 9144000"/>
                <a:gd name="connsiteY59" fmla="*/ 2925494 h 6083134"/>
                <a:gd name="connsiteX60" fmla="*/ 1062007 w 9144000"/>
                <a:gd name="connsiteY60" fmla="*/ 2548585 h 6083134"/>
                <a:gd name="connsiteX61" fmla="*/ 1506630 w 9144000"/>
                <a:gd name="connsiteY61" fmla="*/ 2222354 h 6083134"/>
                <a:gd name="connsiteX62" fmla="*/ 2031774 w 9144000"/>
                <a:gd name="connsiteY62" fmla="*/ 2016479 h 6083134"/>
                <a:gd name="connsiteX63" fmla="*/ 2532412 w 9144000"/>
                <a:gd name="connsiteY63" fmla="*/ 1905623 h 6083134"/>
                <a:gd name="connsiteX64" fmla="*/ 2984036 w 9144000"/>
                <a:gd name="connsiteY64" fmla="*/ 1851779 h 6083134"/>
                <a:gd name="connsiteX65" fmla="*/ 3386647 w 9144000"/>
                <a:gd name="connsiteY65" fmla="*/ 1816939 h 6083134"/>
                <a:gd name="connsiteX66" fmla="*/ 3726241 w 9144000"/>
                <a:gd name="connsiteY66" fmla="*/ 1782099 h 6083134"/>
                <a:gd name="connsiteX67" fmla="*/ 3967807 w 9144000"/>
                <a:gd name="connsiteY67" fmla="*/ 1740924 h 6083134"/>
                <a:gd name="connsiteX68" fmla="*/ 4030824 w 9144000"/>
                <a:gd name="connsiteY68" fmla="*/ 1725087 h 6083134"/>
                <a:gd name="connsiteX69" fmla="*/ 4072836 w 9144000"/>
                <a:gd name="connsiteY69" fmla="*/ 1709251 h 6083134"/>
                <a:gd name="connsiteX70" fmla="*/ 4111347 w 9144000"/>
                <a:gd name="connsiteY70" fmla="*/ 1680745 h 6083134"/>
                <a:gd name="connsiteX71" fmla="*/ 4142855 w 9144000"/>
                <a:gd name="connsiteY71" fmla="*/ 1623734 h 6083134"/>
                <a:gd name="connsiteX72" fmla="*/ 4139354 w 9144000"/>
                <a:gd name="connsiteY72" fmla="*/ 1452700 h 6083134"/>
                <a:gd name="connsiteX73" fmla="*/ 4072836 w 9144000"/>
                <a:gd name="connsiteY73" fmla="*/ 1392521 h 6083134"/>
                <a:gd name="connsiteX74" fmla="*/ 3852275 w 9144000"/>
                <a:gd name="connsiteY74" fmla="*/ 1259494 h 6083134"/>
                <a:gd name="connsiteX75" fmla="*/ 3558194 w 9144000"/>
                <a:gd name="connsiteY75" fmla="*/ 1132802 h 6083134"/>
                <a:gd name="connsiteX76" fmla="*/ 3232605 w 9144000"/>
                <a:gd name="connsiteY76" fmla="*/ 1018779 h 6083134"/>
                <a:gd name="connsiteX77" fmla="*/ 2528911 w 9144000"/>
                <a:gd name="connsiteY77" fmla="*/ 825574 h 6083134"/>
                <a:gd name="connsiteX78" fmla="*/ 1030499 w 9144000"/>
                <a:gd name="connsiteY78" fmla="*/ 515179 h 6083134"/>
                <a:gd name="connsiteX79" fmla="*/ 0 w 9144000"/>
                <a:gd name="connsiteY79" fmla="*/ 348488 h 6083134"/>
                <a:gd name="connsiteX80" fmla="*/ 0 w 9144000"/>
                <a:gd name="connsiteY80"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25410 w 9144000"/>
                <a:gd name="connsiteY29" fmla="*/ 3394255 h 6083134"/>
                <a:gd name="connsiteX30" fmla="*/ 2563921 w 9144000"/>
                <a:gd name="connsiteY30" fmla="*/ 3470270 h 6083134"/>
                <a:gd name="connsiteX31" fmla="*/ 2640942 w 9144000"/>
                <a:gd name="connsiteY31" fmla="*/ 3558954 h 6083134"/>
                <a:gd name="connsiteX32" fmla="*/ 2977035 w 9144000"/>
                <a:gd name="connsiteY32" fmla="*/ 3787000 h 6083134"/>
                <a:gd name="connsiteX33" fmla="*/ 3491676 w 9144000"/>
                <a:gd name="connsiteY33" fmla="*/ 4018213 h 6083134"/>
                <a:gd name="connsiteX34" fmla="*/ 4104345 w 9144000"/>
                <a:gd name="connsiteY34" fmla="*/ 4230422 h 6083134"/>
                <a:gd name="connsiteX35" fmla="*/ 4769528 w 9144000"/>
                <a:gd name="connsiteY35" fmla="*/ 4414126 h 6083134"/>
                <a:gd name="connsiteX36" fmla="*/ 6183917 w 9144000"/>
                <a:gd name="connsiteY36" fmla="*/ 4727688 h 6083134"/>
                <a:gd name="connsiteX37" fmla="*/ 7661324 w 9144000"/>
                <a:gd name="connsiteY37" fmla="*/ 4977905 h 6083134"/>
                <a:gd name="connsiteX38" fmla="*/ 9144000 w 9144000"/>
                <a:gd name="connsiteY38" fmla="*/ 5180860 h 6083134"/>
                <a:gd name="connsiteX39" fmla="*/ 9144000 w 9144000"/>
                <a:gd name="connsiteY39" fmla="*/ 6083134 h 6083134"/>
                <a:gd name="connsiteX40" fmla="*/ 4375201 w 9144000"/>
                <a:gd name="connsiteY40" fmla="*/ 6083134 h 6083134"/>
                <a:gd name="connsiteX41" fmla="*/ 3764751 w 9144000"/>
                <a:gd name="connsiteY41" fmla="*/ 5874251 h 6083134"/>
                <a:gd name="connsiteX42" fmla="*/ 3001541 w 9144000"/>
                <a:gd name="connsiteY42" fmla="*/ 5582860 h 6083134"/>
                <a:gd name="connsiteX43" fmla="*/ 2252335 w 9144000"/>
                <a:gd name="connsiteY43" fmla="*/ 5234456 h 6083134"/>
                <a:gd name="connsiteX44" fmla="*/ 1524135 w 9144000"/>
                <a:gd name="connsiteY44" fmla="*/ 4797369 h 6083134"/>
                <a:gd name="connsiteX45" fmla="*/ 1181040 w 9144000"/>
                <a:gd name="connsiteY45" fmla="*/ 4521814 h 6083134"/>
                <a:gd name="connsiteX46" fmla="*/ 879957 w 9144000"/>
                <a:gd name="connsiteY46" fmla="*/ 4186080 h 6083134"/>
                <a:gd name="connsiteX47" fmla="*/ 673400 w 9144000"/>
                <a:gd name="connsiteY47" fmla="*/ 3774331 h 6083134"/>
                <a:gd name="connsiteX48" fmla="*/ 641892 w 9144000"/>
                <a:gd name="connsiteY48" fmla="*/ 3315072 h 6083134"/>
                <a:gd name="connsiteX49" fmla="*/ 645393 w 9144000"/>
                <a:gd name="connsiteY49" fmla="*/ 3286567 h 6083134"/>
                <a:gd name="connsiteX50" fmla="*/ 648456 w 9144000"/>
                <a:gd name="connsiteY50" fmla="*/ 3269938 h 6083134"/>
                <a:gd name="connsiteX51" fmla="*/ 652395 w 9144000"/>
                <a:gd name="connsiteY51" fmla="*/ 3254894 h 6083134"/>
                <a:gd name="connsiteX52" fmla="*/ 655458 w 9144000"/>
                <a:gd name="connsiteY52" fmla="*/ 3246579 h 6083134"/>
                <a:gd name="connsiteX53" fmla="*/ 655896 w 9144000"/>
                <a:gd name="connsiteY53" fmla="*/ 3238265 h 6083134"/>
                <a:gd name="connsiteX54" fmla="*/ 655896 w 9144000"/>
                <a:gd name="connsiteY54" fmla="*/ 3235890 h 6083134"/>
                <a:gd name="connsiteX55" fmla="*/ 658959 w 9144000"/>
                <a:gd name="connsiteY55" fmla="*/ 3230347 h 6083134"/>
                <a:gd name="connsiteX56" fmla="*/ 666398 w 9144000"/>
                <a:gd name="connsiteY56" fmla="*/ 3207384 h 6083134"/>
                <a:gd name="connsiteX57" fmla="*/ 694406 w 9144000"/>
                <a:gd name="connsiteY57" fmla="*/ 3115533 h 6083134"/>
                <a:gd name="connsiteX58" fmla="*/ 778429 w 9144000"/>
                <a:gd name="connsiteY58" fmla="*/ 2925494 h 6083134"/>
                <a:gd name="connsiteX59" fmla="*/ 1062007 w 9144000"/>
                <a:gd name="connsiteY59" fmla="*/ 2548585 h 6083134"/>
                <a:gd name="connsiteX60" fmla="*/ 1506630 w 9144000"/>
                <a:gd name="connsiteY60" fmla="*/ 2222354 h 6083134"/>
                <a:gd name="connsiteX61" fmla="*/ 2031774 w 9144000"/>
                <a:gd name="connsiteY61" fmla="*/ 2016479 h 6083134"/>
                <a:gd name="connsiteX62" fmla="*/ 2532412 w 9144000"/>
                <a:gd name="connsiteY62" fmla="*/ 1905623 h 6083134"/>
                <a:gd name="connsiteX63" fmla="*/ 2984036 w 9144000"/>
                <a:gd name="connsiteY63" fmla="*/ 1851779 h 6083134"/>
                <a:gd name="connsiteX64" fmla="*/ 3386647 w 9144000"/>
                <a:gd name="connsiteY64" fmla="*/ 1816939 h 6083134"/>
                <a:gd name="connsiteX65" fmla="*/ 3726241 w 9144000"/>
                <a:gd name="connsiteY65" fmla="*/ 1782099 h 6083134"/>
                <a:gd name="connsiteX66" fmla="*/ 3967807 w 9144000"/>
                <a:gd name="connsiteY66" fmla="*/ 1740924 h 6083134"/>
                <a:gd name="connsiteX67" fmla="*/ 4030824 w 9144000"/>
                <a:gd name="connsiteY67" fmla="*/ 1725087 h 6083134"/>
                <a:gd name="connsiteX68" fmla="*/ 4072836 w 9144000"/>
                <a:gd name="connsiteY68" fmla="*/ 1709251 h 6083134"/>
                <a:gd name="connsiteX69" fmla="*/ 4111347 w 9144000"/>
                <a:gd name="connsiteY69" fmla="*/ 1680745 h 6083134"/>
                <a:gd name="connsiteX70" fmla="*/ 4142855 w 9144000"/>
                <a:gd name="connsiteY70" fmla="*/ 1623734 h 6083134"/>
                <a:gd name="connsiteX71" fmla="*/ 4139354 w 9144000"/>
                <a:gd name="connsiteY71" fmla="*/ 1452700 h 6083134"/>
                <a:gd name="connsiteX72" fmla="*/ 4072836 w 9144000"/>
                <a:gd name="connsiteY72" fmla="*/ 1392521 h 6083134"/>
                <a:gd name="connsiteX73" fmla="*/ 3852275 w 9144000"/>
                <a:gd name="connsiteY73" fmla="*/ 1259494 h 6083134"/>
                <a:gd name="connsiteX74" fmla="*/ 3558194 w 9144000"/>
                <a:gd name="connsiteY74" fmla="*/ 1132802 h 6083134"/>
                <a:gd name="connsiteX75" fmla="*/ 3232605 w 9144000"/>
                <a:gd name="connsiteY75" fmla="*/ 1018779 h 6083134"/>
                <a:gd name="connsiteX76" fmla="*/ 2528911 w 9144000"/>
                <a:gd name="connsiteY76" fmla="*/ 825574 h 6083134"/>
                <a:gd name="connsiteX77" fmla="*/ 1030499 w 9144000"/>
                <a:gd name="connsiteY77" fmla="*/ 515179 h 6083134"/>
                <a:gd name="connsiteX78" fmla="*/ 0 w 9144000"/>
                <a:gd name="connsiteY78" fmla="*/ 348488 h 6083134"/>
                <a:gd name="connsiteX79" fmla="*/ 0 w 9144000"/>
                <a:gd name="connsiteY79"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63921 w 9144000"/>
                <a:gd name="connsiteY29" fmla="*/ 3470270 h 6083134"/>
                <a:gd name="connsiteX30" fmla="*/ 2640942 w 9144000"/>
                <a:gd name="connsiteY30" fmla="*/ 3558954 h 6083134"/>
                <a:gd name="connsiteX31" fmla="*/ 2977035 w 9144000"/>
                <a:gd name="connsiteY31" fmla="*/ 3787000 h 6083134"/>
                <a:gd name="connsiteX32" fmla="*/ 3491676 w 9144000"/>
                <a:gd name="connsiteY32" fmla="*/ 4018213 h 6083134"/>
                <a:gd name="connsiteX33" fmla="*/ 4104345 w 9144000"/>
                <a:gd name="connsiteY33" fmla="*/ 4230422 h 6083134"/>
                <a:gd name="connsiteX34" fmla="*/ 4769528 w 9144000"/>
                <a:gd name="connsiteY34" fmla="*/ 4414126 h 6083134"/>
                <a:gd name="connsiteX35" fmla="*/ 6183917 w 9144000"/>
                <a:gd name="connsiteY35" fmla="*/ 4727688 h 6083134"/>
                <a:gd name="connsiteX36" fmla="*/ 7661324 w 9144000"/>
                <a:gd name="connsiteY36" fmla="*/ 4977905 h 6083134"/>
                <a:gd name="connsiteX37" fmla="*/ 9144000 w 9144000"/>
                <a:gd name="connsiteY37" fmla="*/ 5180860 h 6083134"/>
                <a:gd name="connsiteX38" fmla="*/ 9144000 w 9144000"/>
                <a:gd name="connsiteY38" fmla="*/ 6083134 h 6083134"/>
                <a:gd name="connsiteX39" fmla="*/ 4375201 w 9144000"/>
                <a:gd name="connsiteY39" fmla="*/ 6083134 h 6083134"/>
                <a:gd name="connsiteX40" fmla="*/ 3764751 w 9144000"/>
                <a:gd name="connsiteY40" fmla="*/ 5874251 h 6083134"/>
                <a:gd name="connsiteX41" fmla="*/ 3001541 w 9144000"/>
                <a:gd name="connsiteY41" fmla="*/ 5582860 h 6083134"/>
                <a:gd name="connsiteX42" fmla="*/ 2252335 w 9144000"/>
                <a:gd name="connsiteY42" fmla="*/ 5234456 h 6083134"/>
                <a:gd name="connsiteX43" fmla="*/ 1524135 w 9144000"/>
                <a:gd name="connsiteY43" fmla="*/ 4797369 h 6083134"/>
                <a:gd name="connsiteX44" fmla="*/ 1181040 w 9144000"/>
                <a:gd name="connsiteY44" fmla="*/ 4521814 h 6083134"/>
                <a:gd name="connsiteX45" fmla="*/ 879957 w 9144000"/>
                <a:gd name="connsiteY45" fmla="*/ 4186080 h 6083134"/>
                <a:gd name="connsiteX46" fmla="*/ 673400 w 9144000"/>
                <a:gd name="connsiteY46" fmla="*/ 3774331 h 6083134"/>
                <a:gd name="connsiteX47" fmla="*/ 641892 w 9144000"/>
                <a:gd name="connsiteY47" fmla="*/ 3315072 h 6083134"/>
                <a:gd name="connsiteX48" fmla="*/ 645393 w 9144000"/>
                <a:gd name="connsiteY48" fmla="*/ 3286567 h 6083134"/>
                <a:gd name="connsiteX49" fmla="*/ 648456 w 9144000"/>
                <a:gd name="connsiteY49" fmla="*/ 3269938 h 6083134"/>
                <a:gd name="connsiteX50" fmla="*/ 652395 w 9144000"/>
                <a:gd name="connsiteY50" fmla="*/ 3254894 h 6083134"/>
                <a:gd name="connsiteX51" fmla="*/ 655458 w 9144000"/>
                <a:gd name="connsiteY51" fmla="*/ 3246579 h 6083134"/>
                <a:gd name="connsiteX52" fmla="*/ 655896 w 9144000"/>
                <a:gd name="connsiteY52" fmla="*/ 3238265 h 6083134"/>
                <a:gd name="connsiteX53" fmla="*/ 655896 w 9144000"/>
                <a:gd name="connsiteY53" fmla="*/ 3235890 h 6083134"/>
                <a:gd name="connsiteX54" fmla="*/ 658959 w 9144000"/>
                <a:gd name="connsiteY54" fmla="*/ 3230347 h 6083134"/>
                <a:gd name="connsiteX55" fmla="*/ 666398 w 9144000"/>
                <a:gd name="connsiteY55" fmla="*/ 3207384 h 6083134"/>
                <a:gd name="connsiteX56" fmla="*/ 694406 w 9144000"/>
                <a:gd name="connsiteY56" fmla="*/ 3115533 h 6083134"/>
                <a:gd name="connsiteX57" fmla="*/ 778429 w 9144000"/>
                <a:gd name="connsiteY57" fmla="*/ 2925494 h 6083134"/>
                <a:gd name="connsiteX58" fmla="*/ 1062007 w 9144000"/>
                <a:gd name="connsiteY58" fmla="*/ 2548585 h 6083134"/>
                <a:gd name="connsiteX59" fmla="*/ 1506630 w 9144000"/>
                <a:gd name="connsiteY59" fmla="*/ 2222354 h 6083134"/>
                <a:gd name="connsiteX60" fmla="*/ 2031774 w 9144000"/>
                <a:gd name="connsiteY60" fmla="*/ 2016479 h 6083134"/>
                <a:gd name="connsiteX61" fmla="*/ 2532412 w 9144000"/>
                <a:gd name="connsiteY61" fmla="*/ 1905623 h 6083134"/>
                <a:gd name="connsiteX62" fmla="*/ 2984036 w 9144000"/>
                <a:gd name="connsiteY62" fmla="*/ 1851779 h 6083134"/>
                <a:gd name="connsiteX63" fmla="*/ 3386647 w 9144000"/>
                <a:gd name="connsiteY63" fmla="*/ 1816939 h 6083134"/>
                <a:gd name="connsiteX64" fmla="*/ 3726241 w 9144000"/>
                <a:gd name="connsiteY64" fmla="*/ 1782099 h 6083134"/>
                <a:gd name="connsiteX65" fmla="*/ 3967807 w 9144000"/>
                <a:gd name="connsiteY65" fmla="*/ 1740924 h 6083134"/>
                <a:gd name="connsiteX66" fmla="*/ 4030824 w 9144000"/>
                <a:gd name="connsiteY66" fmla="*/ 1725087 h 6083134"/>
                <a:gd name="connsiteX67" fmla="*/ 4072836 w 9144000"/>
                <a:gd name="connsiteY67" fmla="*/ 1709251 h 6083134"/>
                <a:gd name="connsiteX68" fmla="*/ 4111347 w 9144000"/>
                <a:gd name="connsiteY68" fmla="*/ 1680745 h 6083134"/>
                <a:gd name="connsiteX69" fmla="*/ 4142855 w 9144000"/>
                <a:gd name="connsiteY69" fmla="*/ 1623734 h 6083134"/>
                <a:gd name="connsiteX70" fmla="*/ 4139354 w 9144000"/>
                <a:gd name="connsiteY70" fmla="*/ 1452700 h 6083134"/>
                <a:gd name="connsiteX71" fmla="*/ 4072836 w 9144000"/>
                <a:gd name="connsiteY71" fmla="*/ 1392521 h 6083134"/>
                <a:gd name="connsiteX72" fmla="*/ 3852275 w 9144000"/>
                <a:gd name="connsiteY72" fmla="*/ 1259494 h 6083134"/>
                <a:gd name="connsiteX73" fmla="*/ 3558194 w 9144000"/>
                <a:gd name="connsiteY73" fmla="*/ 1132802 h 6083134"/>
                <a:gd name="connsiteX74" fmla="*/ 3232605 w 9144000"/>
                <a:gd name="connsiteY74" fmla="*/ 1018779 h 6083134"/>
                <a:gd name="connsiteX75" fmla="*/ 2528911 w 9144000"/>
                <a:gd name="connsiteY75" fmla="*/ 825574 h 6083134"/>
                <a:gd name="connsiteX76" fmla="*/ 1030499 w 9144000"/>
                <a:gd name="connsiteY76" fmla="*/ 515179 h 6083134"/>
                <a:gd name="connsiteX77" fmla="*/ 0 w 9144000"/>
                <a:gd name="connsiteY77" fmla="*/ 348488 h 6083134"/>
                <a:gd name="connsiteX78" fmla="*/ 0 w 9144000"/>
                <a:gd name="connsiteY78"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63921 w 9144000"/>
                <a:gd name="connsiteY29" fmla="*/ 3470270 h 6083134"/>
                <a:gd name="connsiteX30" fmla="*/ 2640942 w 9144000"/>
                <a:gd name="connsiteY30" fmla="*/ 3558954 h 6083134"/>
                <a:gd name="connsiteX31" fmla="*/ 2977035 w 9144000"/>
                <a:gd name="connsiteY31" fmla="*/ 3787000 h 6083134"/>
                <a:gd name="connsiteX32" fmla="*/ 3491676 w 9144000"/>
                <a:gd name="connsiteY32" fmla="*/ 4018213 h 6083134"/>
                <a:gd name="connsiteX33" fmla="*/ 4104345 w 9144000"/>
                <a:gd name="connsiteY33" fmla="*/ 4230422 h 6083134"/>
                <a:gd name="connsiteX34" fmla="*/ 4769528 w 9144000"/>
                <a:gd name="connsiteY34" fmla="*/ 4414126 h 6083134"/>
                <a:gd name="connsiteX35" fmla="*/ 6183917 w 9144000"/>
                <a:gd name="connsiteY35" fmla="*/ 4727688 h 6083134"/>
                <a:gd name="connsiteX36" fmla="*/ 7661324 w 9144000"/>
                <a:gd name="connsiteY36" fmla="*/ 4977905 h 6083134"/>
                <a:gd name="connsiteX37" fmla="*/ 9144000 w 9144000"/>
                <a:gd name="connsiteY37" fmla="*/ 5180860 h 6083134"/>
                <a:gd name="connsiteX38" fmla="*/ 9144000 w 9144000"/>
                <a:gd name="connsiteY38" fmla="*/ 6083134 h 6083134"/>
                <a:gd name="connsiteX39" fmla="*/ 4375201 w 9144000"/>
                <a:gd name="connsiteY39" fmla="*/ 6083134 h 6083134"/>
                <a:gd name="connsiteX40" fmla="*/ 3764751 w 9144000"/>
                <a:gd name="connsiteY40" fmla="*/ 5874251 h 6083134"/>
                <a:gd name="connsiteX41" fmla="*/ 3001541 w 9144000"/>
                <a:gd name="connsiteY41" fmla="*/ 5582860 h 6083134"/>
                <a:gd name="connsiteX42" fmla="*/ 2252335 w 9144000"/>
                <a:gd name="connsiteY42" fmla="*/ 5234456 h 6083134"/>
                <a:gd name="connsiteX43" fmla="*/ 1524135 w 9144000"/>
                <a:gd name="connsiteY43" fmla="*/ 4797369 h 6083134"/>
                <a:gd name="connsiteX44" fmla="*/ 1181040 w 9144000"/>
                <a:gd name="connsiteY44" fmla="*/ 4521814 h 6083134"/>
                <a:gd name="connsiteX45" fmla="*/ 879957 w 9144000"/>
                <a:gd name="connsiteY45" fmla="*/ 4186080 h 6083134"/>
                <a:gd name="connsiteX46" fmla="*/ 673400 w 9144000"/>
                <a:gd name="connsiteY46" fmla="*/ 3774331 h 6083134"/>
                <a:gd name="connsiteX47" fmla="*/ 641892 w 9144000"/>
                <a:gd name="connsiteY47" fmla="*/ 3315072 h 6083134"/>
                <a:gd name="connsiteX48" fmla="*/ 645393 w 9144000"/>
                <a:gd name="connsiteY48" fmla="*/ 3286567 h 6083134"/>
                <a:gd name="connsiteX49" fmla="*/ 648456 w 9144000"/>
                <a:gd name="connsiteY49" fmla="*/ 3269938 h 6083134"/>
                <a:gd name="connsiteX50" fmla="*/ 652395 w 9144000"/>
                <a:gd name="connsiteY50" fmla="*/ 3254894 h 6083134"/>
                <a:gd name="connsiteX51" fmla="*/ 655458 w 9144000"/>
                <a:gd name="connsiteY51" fmla="*/ 3246579 h 6083134"/>
                <a:gd name="connsiteX52" fmla="*/ 655896 w 9144000"/>
                <a:gd name="connsiteY52" fmla="*/ 3238265 h 6083134"/>
                <a:gd name="connsiteX53" fmla="*/ 655896 w 9144000"/>
                <a:gd name="connsiteY53" fmla="*/ 3235890 h 6083134"/>
                <a:gd name="connsiteX54" fmla="*/ 658959 w 9144000"/>
                <a:gd name="connsiteY54" fmla="*/ 3230347 h 6083134"/>
                <a:gd name="connsiteX55" fmla="*/ 666398 w 9144000"/>
                <a:gd name="connsiteY55" fmla="*/ 3207384 h 6083134"/>
                <a:gd name="connsiteX56" fmla="*/ 694406 w 9144000"/>
                <a:gd name="connsiteY56" fmla="*/ 3115533 h 6083134"/>
                <a:gd name="connsiteX57" fmla="*/ 778429 w 9144000"/>
                <a:gd name="connsiteY57" fmla="*/ 2925494 h 6083134"/>
                <a:gd name="connsiteX58" fmla="*/ 1062007 w 9144000"/>
                <a:gd name="connsiteY58" fmla="*/ 2548585 h 6083134"/>
                <a:gd name="connsiteX59" fmla="*/ 1506630 w 9144000"/>
                <a:gd name="connsiteY59" fmla="*/ 2222354 h 6083134"/>
                <a:gd name="connsiteX60" fmla="*/ 2031774 w 9144000"/>
                <a:gd name="connsiteY60" fmla="*/ 2016479 h 6083134"/>
                <a:gd name="connsiteX61" fmla="*/ 2532412 w 9144000"/>
                <a:gd name="connsiteY61" fmla="*/ 1905623 h 6083134"/>
                <a:gd name="connsiteX62" fmla="*/ 2984036 w 9144000"/>
                <a:gd name="connsiteY62" fmla="*/ 1851779 h 6083134"/>
                <a:gd name="connsiteX63" fmla="*/ 3386647 w 9144000"/>
                <a:gd name="connsiteY63" fmla="*/ 1816939 h 6083134"/>
                <a:gd name="connsiteX64" fmla="*/ 3726241 w 9144000"/>
                <a:gd name="connsiteY64" fmla="*/ 1782099 h 6083134"/>
                <a:gd name="connsiteX65" fmla="*/ 3967807 w 9144000"/>
                <a:gd name="connsiteY65" fmla="*/ 1740924 h 6083134"/>
                <a:gd name="connsiteX66" fmla="*/ 4030824 w 9144000"/>
                <a:gd name="connsiteY66" fmla="*/ 1725087 h 6083134"/>
                <a:gd name="connsiteX67" fmla="*/ 4072836 w 9144000"/>
                <a:gd name="connsiteY67" fmla="*/ 1709251 h 6083134"/>
                <a:gd name="connsiteX68" fmla="*/ 4111347 w 9144000"/>
                <a:gd name="connsiteY68" fmla="*/ 1680745 h 6083134"/>
                <a:gd name="connsiteX69" fmla="*/ 4142855 w 9144000"/>
                <a:gd name="connsiteY69" fmla="*/ 1623734 h 6083134"/>
                <a:gd name="connsiteX70" fmla="*/ 4139354 w 9144000"/>
                <a:gd name="connsiteY70" fmla="*/ 1452700 h 6083134"/>
                <a:gd name="connsiteX71" fmla="*/ 4072836 w 9144000"/>
                <a:gd name="connsiteY71" fmla="*/ 1392521 h 6083134"/>
                <a:gd name="connsiteX72" fmla="*/ 3852275 w 9144000"/>
                <a:gd name="connsiteY72" fmla="*/ 1259494 h 6083134"/>
                <a:gd name="connsiteX73" fmla="*/ 3558194 w 9144000"/>
                <a:gd name="connsiteY73" fmla="*/ 1132802 h 6083134"/>
                <a:gd name="connsiteX74" fmla="*/ 3232605 w 9144000"/>
                <a:gd name="connsiteY74" fmla="*/ 1018779 h 6083134"/>
                <a:gd name="connsiteX75" fmla="*/ 2528911 w 9144000"/>
                <a:gd name="connsiteY75" fmla="*/ 825574 h 6083134"/>
                <a:gd name="connsiteX76" fmla="*/ 1030499 w 9144000"/>
                <a:gd name="connsiteY76" fmla="*/ 515179 h 6083134"/>
                <a:gd name="connsiteX77" fmla="*/ 0 w 9144000"/>
                <a:gd name="connsiteY77" fmla="*/ 348488 h 6083134"/>
                <a:gd name="connsiteX78" fmla="*/ 0 w 9144000"/>
                <a:gd name="connsiteY78" fmla="*/ 0 h 6083134"/>
                <a:gd name="connsiteX0" fmla="*/ 0 w 9144000"/>
                <a:gd name="connsiteY0" fmla="*/ 0 h 6083134"/>
                <a:gd name="connsiteX1" fmla="*/ 1160034 w 9144000"/>
                <a:gd name="connsiteY1" fmla="*/ 109764 h 6083134"/>
                <a:gd name="connsiteX2" fmla="*/ 2756474 w 9144000"/>
                <a:gd name="connsiteY2" fmla="*/ 328308 h 6083134"/>
                <a:gd name="connsiteX3" fmla="*/ 3554693 w 9144000"/>
                <a:gd name="connsiteY3" fmla="*/ 489840 h 6083134"/>
                <a:gd name="connsiteX4" fmla="*/ 3957304 w 9144000"/>
                <a:gd name="connsiteY4" fmla="*/ 597528 h 6083134"/>
                <a:gd name="connsiteX5" fmla="*/ 4359915 w 9144000"/>
                <a:gd name="connsiteY5" fmla="*/ 733722 h 6083134"/>
                <a:gd name="connsiteX6" fmla="*/ 4762526 w 9144000"/>
                <a:gd name="connsiteY6" fmla="*/ 933262 h 6083134"/>
                <a:gd name="connsiteX7" fmla="*/ 4951578 w 9144000"/>
                <a:gd name="connsiteY7" fmla="*/ 1075791 h 6083134"/>
                <a:gd name="connsiteX8" fmla="*/ 5112622 w 9144000"/>
                <a:gd name="connsiteY8" fmla="*/ 1268996 h 6083134"/>
                <a:gd name="connsiteX9" fmla="*/ 5165137 w 9144000"/>
                <a:gd name="connsiteY9" fmla="*/ 1383019 h 6083134"/>
                <a:gd name="connsiteX10" fmla="*/ 5182642 w 9144000"/>
                <a:gd name="connsiteY10" fmla="*/ 1446365 h 6083134"/>
                <a:gd name="connsiteX11" fmla="*/ 5182642 w 9144000"/>
                <a:gd name="connsiteY11" fmla="*/ 1452700 h 6083134"/>
                <a:gd name="connsiteX12" fmla="*/ 5185705 w 9144000"/>
                <a:gd name="connsiteY12" fmla="*/ 1464181 h 6083134"/>
                <a:gd name="connsiteX13" fmla="*/ 5189643 w 9144000"/>
                <a:gd name="connsiteY13" fmla="*/ 1490707 h 6083134"/>
                <a:gd name="connsiteX14" fmla="*/ 5210649 w 9144000"/>
                <a:gd name="connsiteY14" fmla="*/ 1671243 h 6083134"/>
                <a:gd name="connsiteX15" fmla="*/ 5179141 w 9144000"/>
                <a:gd name="connsiteY15" fmla="*/ 1877118 h 6083134"/>
                <a:gd name="connsiteX16" fmla="*/ 5063609 w 9144000"/>
                <a:gd name="connsiteY16" fmla="*/ 2095662 h 6083134"/>
                <a:gd name="connsiteX17" fmla="*/ 4860553 w 9144000"/>
                <a:gd name="connsiteY17" fmla="*/ 2292034 h 6083134"/>
                <a:gd name="connsiteX18" fmla="*/ 4608483 w 9144000"/>
                <a:gd name="connsiteY18" fmla="*/ 2437730 h 6083134"/>
                <a:gd name="connsiteX19" fmla="*/ 4356414 w 9144000"/>
                <a:gd name="connsiteY19" fmla="*/ 2539084 h 6083134"/>
                <a:gd name="connsiteX20" fmla="*/ 4118349 w 9144000"/>
                <a:gd name="connsiteY20" fmla="*/ 2611932 h 6083134"/>
                <a:gd name="connsiteX21" fmla="*/ 3687730 w 9144000"/>
                <a:gd name="connsiteY21" fmla="*/ 2713285 h 6083134"/>
                <a:gd name="connsiteX22" fmla="*/ 3313127 w 9144000"/>
                <a:gd name="connsiteY22" fmla="*/ 2795635 h 6083134"/>
                <a:gd name="connsiteX23" fmla="*/ 2994539 w 9144000"/>
                <a:gd name="connsiteY23" fmla="*/ 2877985 h 6083134"/>
                <a:gd name="connsiteX24" fmla="*/ 2756474 w 9144000"/>
                <a:gd name="connsiteY24" fmla="*/ 2969836 h 6083134"/>
                <a:gd name="connsiteX25" fmla="*/ 2619936 w 9144000"/>
                <a:gd name="connsiteY25" fmla="*/ 3061688 h 6083134"/>
                <a:gd name="connsiteX26" fmla="*/ 2560420 w 9144000"/>
                <a:gd name="connsiteY26" fmla="*/ 3147205 h 6083134"/>
                <a:gd name="connsiteX27" fmla="*/ 2528911 w 9144000"/>
                <a:gd name="connsiteY27" fmla="*/ 3261228 h 6083134"/>
                <a:gd name="connsiteX28" fmla="*/ 2525410 w 9144000"/>
                <a:gd name="connsiteY28" fmla="*/ 3330909 h 6083134"/>
                <a:gd name="connsiteX29" fmla="*/ 2563921 w 9144000"/>
                <a:gd name="connsiteY29" fmla="*/ 3470270 h 6083134"/>
                <a:gd name="connsiteX30" fmla="*/ 2640942 w 9144000"/>
                <a:gd name="connsiteY30" fmla="*/ 3558954 h 6083134"/>
                <a:gd name="connsiteX31" fmla="*/ 2977035 w 9144000"/>
                <a:gd name="connsiteY31" fmla="*/ 3787000 h 6083134"/>
                <a:gd name="connsiteX32" fmla="*/ 3491676 w 9144000"/>
                <a:gd name="connsiteY32" fmla="*/ 4018213 h 6083134"/>
                <a:gd name="connsiteX33" fmla="*/ 4104345 w 9144000"/>
                <a:gd name="connsiteY33" fmla="*/ 4230422 h 6083134"/>
                <a:gd name="connsiteX34" fmla="*/ 4769528 w 9144000"/>
                <a:gd name="connsiteY34" fmla="*/ 4414126 h 6083134"/>
                <a:gd name="connsiteX35" fmla="*/ 6183917 w 9144000"/>
                <a:gd name="connsiteY35" fmla="*/ 4727688 h 6083134"/>
                <a:gd name="connsiteX36" fmla="*/ 7661324 w 9144000"/>
                <a:gd name="connsiteY36" fmla="*/ 4977905 h 6083134"/>
                <a:gd name="connsiteX37" fmla="*/ 9144000 w 9144000"/>
                <a:gd name="connsiteY37" fmla="*/ 5180860 h 6083134"/>
                <a:gd name="connsiteX38" fmla="*/ 9144000 w 9144000"/>
                <a:gd name="connsiteY38" fmla="*/ 6083134 h 6083134"/>
                <a:gd name="connsiteX39" fmla="*/ 4375201 w 9144000"/>
                <a:gd name="connsiteY39" fmla="*/ 6083134 h 6083134"/>
                <a:gd name="connsiteX40" fmla="*/ 3764751 w 9144000"/>
                <a:gd name="connsiteY40" fmla="*/ 5874251 h 6083134"/>
                <a:gd name="connsiteX41" fmla="*/ 3001541 w 9144000"/>
                <a:gd name="connsiteY41" fmla="*/ 5582860 h 6083134"/>
                <a:gd name="connsiteX42" fmla="*/ 2252335 w 9144000"/>
                <a:gd name="connsiteY42" fmla="*/ 5234456 h 6083134"/>
                <a:gd name="connsiteX43" fmla="*/ 1524135 w 9144000"/>
                <a:gd name="connsiteY43" fmla="*/ 4797369 h 6083134"/>
                <a:gd name="connsiteX44" fmla="*/ 1181040 w 9144000"/>
                <a:gd name="connsiteY44" fmla="*/ 4521814 h 6083134"/>
                <a:gd name="connsiteX45" fmla="*/ 879957 w 9144000"/>
                <a:gd name="connsiteY45" fmla="*/ 4186080 h 6083134"/>
                <a:gd name="connsiteX46" fmla="*/ 673400 w 9144000"/>
                <a:gd name="connsiteY46" fmla="*/ 3774331 h 6083134"/>
                <a:gd name="connsiteX47" fmla="*/ 641892 w 9144000"/>
                <a:gd name="connsiteY47" fmla="*/ 3315072 h 6083134"/>
                <a:gd name="connsiteX48" fmla="*/ 645393 w 9144000"/>
                <a:gd name="connsiteY48" fmla="*/ 3286567 h 6083134"/>
                <a:gd name="connsiteX49" fmla="*/ 648456 w 9144000"/>
                <a:gd name="connsiteY49" fmla="*/ 3269938 h 6083134"/>
                <a:gd name="connsiteX50" fmla="*/ 652395 w 9144000"/>
                <a:gd name="connsiteY50" fmla="*/ 3254894 h 6083134"/>
                <a:gd name="connsiteX51" fmla="*/ 655458 w 9144000"/>
                <a:gd name="connsiteY51" fmla="*/ 3246579 h 6083134"/>
                <a:gd name="connsiteX52" fmla="*/ 655896 w 9144000"/>
                <a:gd name="connsiteY52" fmla="*/ 3238265 h 6083134"/>
                <a:gd name="connsiteX53" fmla="*/ 655896 w 9144000"/>
                <a:gd name="connsiteY53" fmla="*/ 3235890 h 6083134"/>
                <a:gd name="connsiteX54" fmla="*/ 658959 w 9144000"/>
                <a:gd name="connsiteY54" fmla="*/ 3230347 h 6083134"/>
                <a:gd name="connsiteX55" fmla="*/ 666398 w 9144000"/>
                <a:gd name="connsiteY55" fmla="*/ 3207384 h 6083134"/>
                <a:gd name="connsiteX56" fmla="*/ 694406 w 9144000"/>
                <a:gd name="connsiteY56" fmla="*/ 3115533 h 6083134"/>
                <a:gd name="connsiteX57" fmla="*/ 778429 w 9144000"/>
                <a:gd name="connsiteY57" fmla="*/ 2925494 h 6083134"/>
                <a:gd name="connsiteX58" fmla="*/ 1062007 w 9144000"/>
                <a:gd name="connsiteY58" fmla="*/ 2548585 h 6083134"/>
                <a:gd name="connsiteX59" fmla="*/ 1506630 w 9144000"/>
                <a:gd name="connsiteY59" fmla="*/ 2222354 h 6083134"/>
                <a:gd name="connsiteX60" fmla="*/ 2031774 w 9144000"/>
                <a:gd name="connsiteY60" fmla="*/ 2016479 h 6083134"/>
                <a:gd name="connsiteX61" fmla="*/ 2532412 w 9144000"/>
                <a:gd name="connsiteY61" fmla="*/ 1905623 h 6083134"/>
                <a:gd name="connsiteX62" fmla="*/ 2984036 w 9144000"/>
                <a:gd name="connsiteY62" fmla="*/ 1851779 h 6083134"/>
                <a:gd name="connsiteX63" fmla="*/ 3386647 w 9144000"/>
                <a:gd name="connsiteY63" fmla="*/ 1816939 h 6083134"/>
                <a:gd name="connsiteX64" fmla="*/ 3726241 w 9144000"/>
                <a:gd name="connsiteY64" fmla="*/ 1782099 h 6083134"/>
                <a:gd name="connsiteX65" fmla="*/ 3967807 w 9144000"/>
                <a:gd name="connsiteY65" fmla="*/ 1740924 h 6083134"/>
                <a:gd name="connsiteX66" fmla="*/ 4030824 w 9144000"/>
                <a:gd name="connsiteY66" fmla="*/ 1725087 h 6083134"/>
                <a:gd name="connsiteX67" fmla="*/ 4072836 w 9144000"/>
                <a:gd name="connsiteY67" fmla="*/ 1709251 h 6083134"/>
                <a:gd name="connsiteX68" fmla="*/ 4111347 w 9144000"/>
                <a:gd name="connsiteY68" fmla="*/ 1680745 h 6083134"/>
                <a:gd name="connsiteX69" fmla="*/ 4142855 w 9144000"/>
                <a:gd name="connsiteY69" fmla="*/ 1623734 h 6083134"/>
                <a:gd name="connsiteX70" fmla="*/ 4139354 w 9144000"/>
                <a:gd name="connsiteY70" fmla="*/ 1452700 h 6083134"/>
                <a:gd name="connsiteX71" fmla="*/ 4072836 w 9144000"/>
                <a:gd name="connsiteY71" fmla="*/ 1392521 h 6083134"/>
                <a:gd name="connsiteX72" fmla="*/ 3852275 w 9144000"/>
                <a:gd name="connsiteY72" fmla="*/ 1259494 h 6083134"/>
                <a:gd name="connsiteX73" fmla="*/ 3558194 w 9144000"/>
                <a:gd name="connsiteY73" fmla="*/ 1132802 h 6083134"/>
                <a:gd name="connsiteX74" fmla="*/ 3232605 w 9144000"/>
                <a:gd name="connsiteY74" fmla="*/ 1018779 h 6083134"/>
                <a:gd name="connsiteX75" fmla="*/ 2528911 w 9144000"/>
                <a:gd name="connsiteY75" fmla="*/ 825574 h 6083134"/>
                <a:gd name="connsiteX76" fmla="*/ 1030499 w 9144000"/>
                <a:gd name="connsiteY76" fmla="*/ 515179 h 6083134"/>
                <a:gd name="connsiteX77" fmla="*/ 0 w 9144000"/>
                <a:gd name="connsiteY77" fmla="*/ 348488 h 6083134"/>
                <a:gd name="connsiteX78" fmla="*/ 0 w 9144000"/>
                <a:gd name="connsiteY78" fmla="*/ 0 h 6083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144000" h="6083134">
                  <a:moveTo>
                    <a:pt x="0" y="0"/>
                  </a:moveTo>
                  <a:cubicBezTo>
                    <a:pt x="386744" y="30675"/>
                    <a:pt x="773389" y="66040"/>
                    <a:pt x="1160034" y="109764"/>
                  </a:cubicBezTo>
                  <a:cubicBezTo>
                    <a:pt x="1692181" y="166775"/>
                    <a:pt x="2224327" y="236456"/>
                    <a:pt x="2756474" y="328308"/>
                  </a:cubicBezTo>
                  <a:cubicBezTo>
                    <a:pt x="3022547" y="372650"/>
                    <a:pt x="3288620" y="426494"/>
                    <a:pt x="3554693" y="489840"/>
                  </a:cubicBezTo>
                  <a:cubicBezTo>
                    <a:pt x="3691231" y="521513"/>
                    <a:pt x="3824268" y="556353"/>
                    <a:pt x="3957304" y="597528"/>
                  </a:cubicBezTo>
                  <a:cubicBezTo>
                    <a:pt x="4090341" y="635536"/>
                    <a:pt x="4226878" y="679878"/>
                    <a:pt x="4359915" y="733722"/>
                  </a:cubicBezTo>
                  <a:cubicBezTo>
                    <a:pt x="4492952" y="787566"/>
                    <a:pt x="4629489" y="850912"/>
                    <a:pt x="4762526" y="933262"/>
                  </a:cubicBezTo>
                  <a:cubicBezTo>
                    <a:pt x="4825543" y="974437"/>
                    <a:pt x="4892062" y="1021947"/>
                    <a:pt x="4951578" y="1075791"/>
                  </a:cubicBezTo>
                  <a:cubicBezTo>
                    <a:pt x="5014595" y="1129635"/>
                    <a:pt x="5070611" y="1196148"/>
                    <a:pt x="5112622" y="1268996"/>
                  </a:cubicBezTo>
                  <a:cubicBezTo>
                    <a:pt x="5133628" y="1303836"/>
                    <a:pt x="5151133" y="1345011"/>
                    <a:pt x="5165137" y="1383019"/>
                  </a:cubicBezTo>
                  <a:cubicBezTo>
                    <a:pt x="5172139" y="1405190"/>
                    <a:pt x="5175640" y="1424194"/>
                    <a:pt x="5182642" y="1446365"/>
                  </a:cubicBezTo>
                  <a:lnTo>
                    <a:pt x="5182642" y="1452700"/>
                  </a:lnTo>
                  <a:lnTo>
                    <a:pt x="5185705" y="1464181"/>
                  </a:lnTo>
                  <a:lnTo>
                    <a:pt x="5189643" y="1490707"/>
                  </a:lnTo>
                  <a:cubicBezTo>
                    <a:pt x="5203647" y="1547719"/>
                    <a:pt x="5210649" y="1607897"/>
                    <a:pt x="5210649" y="1671243"/>
                  </a:cubicBezTo>
                  <a:cubicBezTo>
                    <a:pt x="5210649" y="1737757"/>
                    <a:pt x="5200146" y="1807437"/>
                    <a:pt x="5179141" y="1877118"/>
                  </a:cubicBezTo>
                  <a:cubicBezTo>
                    <a:pt x="5154634" y="1949966"/>
                    <a:pt x="5119624" y="2025981"/>
                    <a:pt x="5063609" y="2095662"/>
                  </a:cubicBezTo>
                  <a:cubicBezTo>
                    <a:pt x="5011094" y="2168509"/>
                    <a:pt x="4937574" y="2235023"/>
                    <a:pt x="4860553" y="2292034"/>
                  </a:cubicBezTo>
                  <a:cubicBezTo>
                    <a:pt x="4780031" y="2349046"/>
                    <a:pt x="4696008" y="2396555"/>
                    <a:pt x="4608483" y="2437730"/>
                  </a:cubicBezTo>
                  <a:cubicBezTo>
                    <a:pt x="4524460" y="2478905"/>
                    <a:pt x="4440437" y="2510578"/>
                    <a:pt x="4356414" y="2539084"/>
                  </a:cubicBezTo>
                  <a:cubicBezTo>
                    <a:pt x="4275892" y="2567589"/>
                    <a:pt x="4195370" y="2589760"/>
                    <a:pt x="4118349" y="2611932"/>
                  </a:cubicBezTo>
                  <a:cubicBezTo>
                    <a:pt x="3967807" y="2653106"/>
                    <a:pt x="3824268" y="2684779"/>
                    <a:pt x="3687730" y="2713285"/>
                  </a:cubicBezTo>
                  <a:cubicBezTo>
                    <a:pt x="3554693" y="2741791"/>
                    <a:pt x="3428659" y="2767129"/>
                    <a:pt x="3313127" y="2795635"/>
                  </a:cubicBezTo>
                  <a:cubicBezTo>
                    <a:pt x="3194094" y="2820973"/>
                    <a:pt x="3089065" y="2849479"/>
                    <a:pt x="2994539" y="2877985"/>
                  </a:cubicBezTo>
                  <a:cubicBezTo>
                    <a:pt x="2900013" y="2906490"/>
                    <a:pt x="2819491" y="2938163"/>
                    <a:pt x="2756474" y="2969836"/>
                  </a:cubicBezTo>
                  <a:cubicBezTo>
                    <a:pt x="2693456" y="3001509"/>
                    <a:pt x="2647944" y="3030015"/>
                    <a:pt x="2619936" y="3061688"/>
                  </a:cubicBezTo>
                  <a:cubicBezTo>
                    <a:pt x="2588428" y="3090194"/>
                    <a:pt x="2574424" y="3115532"/>
                    <a:pt x="2560420" y="3147205"/>
                  </a:cubicBezTo>
                  <a:cubicBezTo>
                    <a:pt x="2546416" y="3178878"/>
                    <a:pt x="2535913" y="3216886"/>
                    <a:pt x="2528911" y="3261228"/>
                  </a:cubicBezTo>
                  <a:cubicBezTo>
                    <a:pt x="2528911" y="3283399"/>
                    <a:pt x="2525908" y="3295885"/>
                    <a:pt x="2525410" y="3330909"/>
                  </a:cubicBezTo>
                  <a:cubicBezTo>
                    <a:pt x="2524912" y="3365933"/>
                    <a:pt x="2537749" y="3435246"/>
                    <a:pt x="2563921" y="3470270"/>
                  </a:cubicBezTo>
                  <a:cubicBezTo>
                    <a:pt x="2590093" y="3505294"/>
                    <a:pt x="2605932" y="3524114"/>
                    <a:pt x="2640942" y="3558954"/>
                  </a:cubicBezTo>
                  <a:cubicBezTo>
                    <a:pt x="2710961" y="3625468"/>
                    <a:pt x="2829994" y="3707817"/>
                    <a:pt x="2977035" y="3787000"/>
                  </a:cubicBezTo>
                  <a:cubicBezTo>
                    <a:pt x="3124075" y="3866183"/>
                    <a:pt x="3302624" y="3945365"/>
                    <a:pt x="3491676" y="4018213"/>
                  </a:cubicBezTo>
                  <a:cubicBezTo>
                    <a:pt x="3684229" y="4094228"/>
                    <a:pt x="3890786" y="4163909"/>
                    <a:pt x="4104345" y="4230422"/>
                  </a:cubicBezTo>
                  <a:cubicBezTo>
                    <a:pt x="4317903" y="4293768"/>
                    <a:pt x="4541965" y="4357114"/>
                    <a:pt x="4769528" y="4414126"/>
                  </a:cubicBezTo>
                  <a:cubicBezTo>
                    <a:pt x="5224653" y="4531316"/>
                    <a:pt x="5700784" y="4635837"/>
                    <a:pt x="6183917" y="4727688"/>
                  </a:cubicBezTo>
                  <a:cubicBezTo>
                    <a:pt x="6670551" y="4819540"/>
                    <a:pt x="7164187" y="4905057"/>
                    <a:pt x="7661324" y="4977905"/>
                  </a:cubicBezTo>
                  <a:cubicBezTo>
                    <a:pt x="8150979" y="5052776"/>
                    <a:pt x="8647427" y="5121502"/>
                    <a:pt x="9144000" y="5180860"/>
                  </a:cubicBezTo>
                  <a:lnTo>
                    <a:pt x="9144000" y="6083134"/>
                  </a:lnTo>
                  <a:lnTo>
                    <a:pt x="4375201" y="6083134"/>
                  </a:lnTo>
                  <a:cubicBezTo>
                    <a:pt x="4170572" y="6017183"/>
                    <a:pt x="3967105" y="5947479"/>
                    <a:pt x="3764751" y="5874251"/>
                  </a:cubicBezTo>
                  <a:cubicBezTo>
                    <a:pt x="3509181" y="5785567"/>
                    <a:pt x="3253610" y="5687380"/>
                    <a:pt x="3001541" y="5582860"/>
                  </a:cubicBezTo>
                  <a:cubicBezTo>
                    <a:pt x="2749472" y="5475171"/>
                    <a:pt x="2500903" y="5361149"/>
                    <a:pt x="2252335" y="5234456"/>
                  </a:cubicBezTo>
                  <a:cubicBezTo>
                    <a:pt x="2003767" y="5107764"/>
                    <a:pt x="1758699" y="4965236"/>
                    <a:pt x="1524135" y="4797369"/>
                  </a:cubicBezTo>
                  <a:cubicBezTo>
                    <a:pt x="1405102" y="4715019"/>
                    <a:pt x="1289570" y="4623167"/>
                    <a:pt x="1181040" y="4521814"/>
                  </a:cubicBezTo>
                  <a:cubicBezTo>
                    <a:pt x="1072510" y="4420460"/>
                    <a:pt x="970982" y="4309605"/>
                    <a:pt x="879957" y="4186080"/>
                  </a:cubicBezTo>
                  <a:cubicBezTo>
                    <a:pt x="792433" y="4059388"/>
                    <a:pt x="718913" y="3923194"/>
                    <a:pt x="673400" y="3774331"/>
                  </a:cubicBezTo>
                  <a:cubicBezTo>
                    <a:pt x="627888" y="3625468"/>
                    <a:pt x="617385" y="3467103"/>
                    <a:pt x="641892" y="3315072"/>
                  </a:cubicBezTo>
                  <a:lnTo>
                    <a:pt x="645393" y="3286567"/>
                  </a:lnTo>
                  <a:lnTo>
                    <a:pt x="648456" y="3269938"/>
                  </a:lnTo>
                  <a:cubicBezTo>
                    <a:pt x="652395" y="3264395"/>
                    <a:pt x="652395" y="3254894"/>
                    <a:pt x="652395" y="3254894"/>
                  </a:cubicBezTo>
                  <a:lnTo>
                    <a:pt x="655458" y="3246579"/>
                  </a:lnTo>
                  <a:lnTo>
                    <a:pt x="655896" y="3238265"/>
                  </a:lnTo>
                  <a:lnTo>
                    <a:pt x="655896" y="3235890"/>
                  </a:lnTo>
                  <a:lnTo>
                    <a:pt x="658959" y="3230347"/>
                  </a:lnTo>
                  <a:lnTo>
                    <a:pt x="666398" y="3207384"/>
                  </a:lnTo>
                  <a:cubicBezTo>
                    <a:pt x="673400" y="3178878"/>
                    <a:pt x="683903" y="3147205"/>
                    <a:pt x="694406" y="3115533"/>
                  </a:cubicBezTo>
                  <a:cubicBezTo>
                    <a:pt x="718913" y="3052186"/>
                    <a:pt x="746921" y="2988840"/>
                    <a:pt x="778429" y="2925494"/>
                  </a:cubicBezTo>
                  <a:cubicBezTo>
                    <a:pt x="844948" y="2798802"/>
                    <a:pt x="939474" y="2668943"/>
                    <a:pt x="1062007" y="2548585"/>
                  </a:cubicBezTo>
                  <a:cubicBezTo>
                    <a:pt x="1184541" y="2425061"/>
                    <a:pt x="1338583" y="2314205"/>
                    <a:pt x="1506630" y="2222354"/>
                  </a:cubicBezTo>
                  <a:cubicBezTo>
                    <a:pt x="1678177" y="2133669"/>
                    <a:pt x="1856726" y="2067156"/>
                    <a:pt x="2031774" y="2016479"/>
                  </a:cubicBezTo>
                  <a:cubicBezTo>
                    <a:pt x="2203322" y="1965802"/>
                    <a:pt x="2371368" y="1930962"/>
                    <a:pt x="2532412" y="1905623"/>
                  </a:cubicBezTo>
                  <a:cubicBezTo>
                    <a:pt x="2689956" y="1880285"/>
                    <a:pt x="2840497" y="1864449"/>
                    <a:pt x="2984036" y="1851779"/>
                  </a:cubicBezTo>
                  <a:cubicBezTo>
                    <a:pt x="3127576" y="1835943"/>
                    <a:pt x="3260612" y="1826441"/>
                    <a:pt x="3386647" y="1816939"/>
                  </a:cubicBezTo>
                  <a:cubicBezTo>
                    <a:pt x="3512682" y="1804270"/>
                    <a:pt x="3628214" y="1794768"/>
                    <a:pt x="3726241" y="1782099"/>
                  </a:cubicBezTo>
                  <a:cubicBezTo>
                    <a:pt x="3827769" y="1769430"/>
                    <a:pt x="3911792" y="1756760"/>
                    <a:pt x="3967807" y="1740924"/>
                  </a:cubicBezTo>
                  <a:cubicBezTo>
                    <a:pt x="3995815" y="1734589"/>
                    <a:pt x="4016821" y="1728255"/>
                    <a:pt x="4030824" y="1725087"/>
                  </a:cubicBezTo>
                  <a:cubicBezTo>
                    <a:pt x="4048329" y="1718753"/>
                    <a:pt x="4058832" y="1715586"/>
                    <a:pt x="4072836" y="1709251"/>
                  </a:cubicBezTo>
                  <a:cubicBezTo>
                    <a:pt x="4083339" y="1702916"/>
                    <a:pt x="4097343" y="1696582"/>
                    <a:pt x="4111347" y="1680745"/>
                  </a:cubicBezTo>
                  <a:cubicBezTo>
                    <a:pt x="4121849" y="1668076"/>
                    <a:pt x="4132352" y="1645905"/>
                    <a:pt x="4142855" y="1623734"/>
                  </a:cubicBezTo>
                  <a:cubicBezTo>
                    <a:pt x="4168478" y="1576202"/>
                    <a:pt x="4173884" y="1508380"/>
                    <a:pt x="4139354" y="1452700"/>
                  </a:cubicBezTo>
                  <a:cubicBezTo>
                    <a:pt x="4125350" y="1436863"/>
                    <a:pt x="4100844" y="1414692"/>
                    <a:pt x="4072836" y="1392521"/>
                  </a:cubicBezTo>
                  <a:cubicBezTo>
                    <a:pt x="4016821" y="1348179"/>
                    <a:pt x="3939799" y="1300669"/>
                    <a:pt x="3852275" y="1259494"/>
                  </a:cubicBezTo>
                  <a:cubicBezTo>
                    <a:pt x="3761250" y="1215152"/>
                    <a:pt x="3663223" y="1173977"/>
                    <a:pt x="3558194" y="1132802"/>
                  </a:cubicBezTo>
                  <a:cubicBezTo>
                    <a:pt x="3456666" y="1091627"/>
                    <a:pt x="3344636" y="1056787"/>
                    <a:pt x="3232605" y="1018779"/>
                  </a:cubicBezTo>
                  <a:cubicBezTo>
                    <a:pt x="3008543" y="949099"/>
                    <a:pt x="2770478" y="885753"/>
                    <a:pt x="2528911" y="825574"/>
                  </a:cubicBezTo>
                  <a:cubicBezTo>
                    <a:pt x="2042277" y="705217"/>
                    <a:pt x="1538138" y="607030"/>
                    <a:pt x="1030499" y="515179"/>
                  </a:cubicBezTo>
                  <a:cubicBezTo>
                    <a:pt x="689847" y="455667"/>
                    <a:pt x="346041" y="400434"/>
                    <a:pt x="0" y="348488"/>
                  </a:cubicBezTo>
                  <a:lnTo>
                    <a:pt x="0" y="0"/>
                  </a:lnTo>
                  <a:close/>
                </a:path>
              </a:pathLst>
            </a:custGeom>
            <a:solidFill>
              <a:schemeClr val="bg1">
                <a:lumMod val="85000"/>
              </a:schemeClr>
            </a:solidFill>
            <a:ln w="38100">
              <a:solidFill>
                <a:schemeClr val="tx1">
                  <a:lumMod val="85000"/>
                  <a:lumOff val="15000"/>
                </a:schemeClr>
              </a:solidFill>
            </a:ln>
          </p:spPr>
          <p:txBody>
            <a:bodyPr vert="horz" wrap="square" lIns="68580" tIns="34290" rIns="68580" bIns="34290" numCol="1" anchor="t" anchorCtr="0" compatLnSpc="1">
              <a:prstTxWarp prst="textNoShape">
                <a:avLst/>
              </a:prstTxWarp>
            </a:bodyPr>
            <a:lstStyle/>
            <a:p>
              <a:endParaRPr lang="en-US" sz="1350"/>
            </a:p>
          </p:txBody>
        </p:sp>
        <p:sp>
          <p:nvSpPr>
            <p:cNvPr id="95" name="Freeform 7"/>
            <p:cNvSpPr>
              <a:spLocks/>
            </p:cNvSpPr>
            <p:nvPr/>
          </p:nvSpPr>
          <p:spPr bwMode="auto">
            <a:xfrm>
              <a:off x="1" y="796010"/>
              <a:ext cx="9143999" cy="6061990"/>
            </a:xfrm>
            <a:custGeom>
              <a:avLst/>
              <a:gdLst>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06574 w 9143999"/>
                <a:gd name="connsiteY31" fmla="*/ 3349367 h 6061990"/>
                <a:gd name="connsiteX32" fmla="*/ 2407012 w 9143999"/>
                <a:gd name="connsiteY32" fmla="*/ 3355701 h 6061990"/>
                <a:gd name="connsiteX33" fmla="*/ 2407011 w 9143999"/>
                <a:gd name="connsiteY33" fmla="*/ 3362035 h 6061990"/>
                <a:gd name="connsiteX34" fmla="*/ 2406574 w 9143999"/>
                <a:gd name="connsiteY34" fmla="*/ 3366390 h 6061990"/>
                <a:gd name="connsiteX35" fmla="*/ 2410075 w 9143999"/>
                <a:gd name="connsiteY35" fmla="*/ 3371932 h 6061990"/>
                <a:gd name="connsiteX36" fmla="*/ 2445086 w 9143999"/>
                <a:gd name="connsiteY36" fmla="*/ 3470900 h 6061990"/>
                <a:gd name="connsiteX37" fmla="*/ 2529111 w 9143999"/>
                <a:gd name="connsiteY37" fmla="*/ 3575409 h 6061990"/>
                <a:gd name="connsiteX38" fmla="*/ 2886218 w 9143999"/>
                <a:gd name="connsiteY38" fmla="*/ 3828766 h 6061990"/>
                <a:gd name="connsiteX39" fmla="*/ 3414877 w 9143999"/>
                <a:gd name="connsiteY39" fmla="*/ 4075790 h 6061990"/>
                <a:gd name="connsiteX40" fmla="*/ 4034564 w 9143999"/>
                <a:gd name="connsiteY40" fmla="*/ 4294310 h 6061990"/>
                <a:gd name="connsiteX41" fmla="*/ 4706767 w 9143999"/>
                <a:gd name="connsiteY41" fmla="*/ 4487495 h 6061990"/>
                <a:gd name="connsiteX42" fmla="*/ 6128195 w 9143999"/>
                <a:gd name="connsiteY42" fmla="*/ 4810525 h 6061990"/>
                <a:gd name="connsiteX43" fmla="*/ 7609141 w 9143999"/>
                <a:gd name="connsiteY43" fmla="*/ 5070216 h 6061990"/>
                <a:gd name="connsiteX44" fmla="*/ 9118095 w 9143999"/>
                <a:gd name="connsiteY44" fmla="*/ 5285570 h 6061990"/>
                <a:gd name="connsiteX45" fmla="*/ 9143999 w 9143999"/>
                <a:gd name="connsiteY45" fmla="*/ 5288702 h 6061990"/>
                <a:gd name="connsiteX46" fmla="*/ 9143999 w 9143999"/>
                <a:gd name="connsiteY46" fmla="*/ 6061990 h 6061990"/>
                <a:gd name="connsiteX47" fmla="*/ 4752032 w 9143999"/>
                <a:gd name="connsiteY47" fmla="*/ 6061990 h 6061990"/>
                <a:gd name="connsiteX48" fmla="*/ 3828002 w 9143999"/>
                <a:gd name="connsiteY48" fmla="*/ 5760614 h 6061990"/>
                <a:gd name="connsiteX49" fmla="*/ 3071774 w 9143999"/>
                <a:gd name="connsiteY49" fmla="*/ 5475587 h 6061990"/>
                <a:gd name="connsiteX50" fmla="*/ 2329551 w 9143999"/>
                <a:gd name="connsiteY50" fmla="*/ 5136722 h 6061990"/>
                <a:gd name="connsiteX51" fmla="*/ 1615336 w 9143999"/>
                <a:gd name="connsiteY51" fmla="*/ 4712349 h 6061990"/>
                <a:gd name="connsiteX52" fmla="*/ 1282736 w 9143999"/>
                <a:gd name="connsiteY52" fmla="*/ 4446324 h 6061990"/>
                <a:gd name="connsiteX53" fmla="*/ 992148 w 9143999"/>
                <a:gd name="connsiteY53" fmla="*/ 4123294 h 6061990"/>
                <a:gd name="connsiteX54" fmla="*/ 792588 w 9143999"/>
                <a:gd name="connsiteY54" fmla="*/ 3733758 h 6061990"/>
                <a:gd name="connsiteX55" fmla="*/ 761078 w 9143999"/>
                <a:gd name="connsiteY55" fmla="*/ 3296717 h 6061990"/>
                <a:gd name="connsiteX56" fmla="*/ 764579 w 9143999"/>
                <a:gd name="connsiteY56" fmla="*/ 3271381 h 6061990"/>
                <a:gd name="connsiteX57" fmla="*/ 767643 w 9143999"/>
                <a:gd name="connsiteY57" fmla="*/ 3257526 h 6061990"/>
                <a:gd name="connsiteX58" fmla="*/ 771582 w 9143999"/>
                <a:gd name="connsiteY58" fmla="*/ 3242878 h 6061990"/>
                <a:gd name="connsiteX59" fmla="*/ 774645 w 9143999"/>
                <a:gd name="connsiteY59" fmla="*/ 3234565 h 6061990"/>
                <a:gd name="connsiteX60" fmla="*/ 775083 w 9143999"/>
                <a:gd name="connsiteY60" fmla="*/ 3226251 h 6061990"/>
                <a:gd name="connsiteX61" fmla="*/ 775083 w 9143999"/>
                <a:gd name="connsiteY61" fmla="*/ 3223876 h 6061990"/>
                <a:gd name="connsiteX62" fmla="*/ 778146 w 9143999"/>
                <a:gd name="connsiteY62" fmla="*/ 3218334 h 6061990"/>
                <a:gd name="connsiteX63" fmla="*/ 782085 w 9143999"/>
                <a:gd name="connsiteY63" fmla="*/ 3195374 h 6061990"/>
                <a:gd name="connsiteX64" fmla="*/ 813594 w 9143999"/>
                <a:gd name="connsiteY64" fmla="*/ 3106699 h 6061990"/>
                <a:gd name="connsiteX65" fmla="*/ 890617 w 9143999"/>
                <a:gd name="connsiteY65" fmla="*/ 2926182 h 6061990"/>
                <a:gd name="connsiteX66" fmla="*/ 1156698 w 9143999"/>
                <a:gd name="connsiteY66" fmla="*/ 2565148 h 6061990"/>
                <a:gd name="connsiteX67" fmla="*/ 1576824 w 9143999"/>
                <a:gd name="connsiteY67" fmla="*/ 2254786 h 6061990"/>
                <a:gd name="connsiteX68" fmla="*/ 2077475 w 9143999"/>
                <a:gd name="connsiteY68" fmla="*/ 2055267 h 6061990"/>
                <a:gd name="connsiteX69" fmla="*/ 2560620 w 9143999"/>
                <a:gd name="connsiteY69" fmla="*/ 1947590 h 6061990"/>
                <a:gd name="connsiteX70" fmla="*/ 3005254 w 9143999"/>
                <a:gd name="connsiteY70" fmla="*/ 1890585 h 6061990"/>
                <a:gd name="connsiteX71" fmla="*/ 3404374 w 9143999"/>
                <a:gd name="connsiteY71" fmla="*/ 1852581 h 6061990"/>
                <a:gd name="connsiteX72" fmla="*/ 3754480 w 9143999"/>
                <a:gd name="connsiteY72" fmla="*/ 1814578 h 6061990"/>
                <a:gd name="connsiteX73" fmla="*/ 4006556 w 9143999"/>
                <a:gd name="connsiteY73" fmla="*/ 1763907 h 6061990"/>
                <a:gd name="connsiteX74" fmla="*/ 4083579 w 9143999"/>
                <a:gd name="connsiteY74" fmla="*/ 1738571 h 6061990"/>
                <a:gd name="connsiteX75" fmla="*/ 4136095 w 9143999"/>
                <a:gd name="connsiteY75" fmla="*/ 1713235 h 6061990"/>
                <a:gd name="connsiteX76" fmla="*/ 4178107 w 9143999"/>
                <a:gd name="connsiteY76" fmla="*/ 1672065 h 6061990"/>
                <a:gd name="connsiteX77" fmla="*/ 4209617 w 9143999"/>
                <a:gd name="connsiteY77" fmla="*/ 1605558 h 6061990"/>
                <a:gd name="connsiteX78" fmla="*/ 4227122 w 9143999"/>
                <a:gd name="connsiteY78" fmla="*/ 1513716 h 6061990"/>
                <a:gd name="connsiteX79" fmla="*/ 4227122 w 9143999"/>
                <a:gd name="connsiteY79" fmla="*/ 1505403 h 6061990"/>
                <a:gd name="connsiteX80" fmla="*/ 4227122 w 9143999"/>
                <a:gd name="connsiteY80" fmla="*/ 1495902 h 6061990"/>
                <a:gd name="connsiteX81" fmla="*/ 4227122 w 9143999"/>
                <a:gd name="connsiteY81" fmla="*/ 1482047 h 6061990"/>
                <a:gd name="connsiteX82" fmla="*/ 4223621 w 9143999"/>
                <a:gd name="connsiteY82" fmla="*/ 1463045 h 6061990"/>
                <a:gd name="connsiteX83" fmla="*/ 4192112 w 9143999"/>
                <a:gd name="connsiteY83" fmla="*/ 1409207 h 6061990"/>
                <a:gd name="connsiteX84" fmla="*/ 4118589 w 9143999"/>
                <a:gd name="connsiteY84" fmla="*/ 1342700 h 6061990"/>
                <a:gd name="connsiteX85" fmla="*/ 3884019 w 9143999"/>
                <a:gd name="connsiteY85" fmla="*/ 1203354 h 6061990"/>
                <a:gd name="connsiteX86" fmla="*/ 3582928 w 9143999"/>
                <a:gd name="connsiteY86" fmla="*/ 1076675 h 6061990"/>
                <a:gd name="connsiteX87" fmla="*/ 3253829 w 9143999"/>
                <a:gd name="connsiteY87" fmla="*/ 965832 h 6061990"/>
                <a:gd name="connsiteX88" fmla="*/ 2543115 w 9143999"/>
                <a:gd name="connsiteY88" fmla="*/ 772647 h 6061990"/>
                <a:gd name="connsiteX89" fmla="*/ 1041163 w 9143999"/>
                <a:gd name="connsiteY89" fmla="*/ 468619 h 6061990"/>
                <a:gd name="connsiteX90" fmla="*/ 0 w 9143999"/>
                <a:gd name="connsiteY90" fmla="*/ 304674 h 6061990"/>
                <a:gd name="connsiteX91" fmla="*/ 0 w 9143999"/>
                <a:gd name="connsiteY91"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06574 w 9143999"/>
                <a:gd name="connsiteY31" fmla="*/ 3349367 h 6061990"/>
                <a:gd name="connsiteX32" fmla="*/ 2407012 w 9143999"/>
                <a:gd name="connsiteY32" fmla="*/ 3355701 h 6061990"/>
                <a:gd name="connsiteX33" fmla="*/ 2406574 w 9143999"/>
                <a:gd name="connsiteY33" fmla="*/ 3366390 h 6061990"/>
                <a:gd name="connsiteX34" fmla="*/ 2410075 w 9143999"/>
                <a:gd name="connsiteY34" fmla="*/ 3371932 h 6061990"/>
                <a:gd name="connsiteX35" fmla="*/ 2445086 w 9143999"/>
                <a:gd name="connsiteY35" fmla="*/ 3470900 h 6061990"/>
                <a:gd name="connsiteX36" fmla="*/ 2529111 w 9143999"/>
                <a:gd name="connsiteY36" fmla="*/ 3575409 h 6061990"/>
                <a:gd name="connsiteX37" fmla="*/ 2886218 w 9143999"/>
                <a:gd name="connsiteY37" fmla="*/ 3828766 h 6061990"/>
                <a:gd name="connsiteX38" fmla="*/ 3414877 w 9143999"/>
                <a:gd name="connsiteY38" fmla="*/ 4075790 h 6061990"/>
                <a:gd name="connsiteX39" fmla="*/ 4034564 w 9143999"/>
                <a:gd name="connsiteY39" fmla="*/ 4294310 h 6061990"/>
                <a:gd name="connsiteX40" fmla="*/ 4706767 w 9143999"/>
                <a:gd name="connsiteY40" fmla="*/ 4487495 h 6061990"/>
                <a:gd name="connsiteX41" fmla="*/ 6128195 w 9143999"/>
                <a:gd name="connsiteY41" fmla="*/ 4810525 h 6061990"/>
                <a:gd name="connsiteX42" fmla="*/ 7609141 w 9143999"/>
                <a:gd name="connsiteY42" fmla="*/ 5070216 h 6061990"/>
                <a:gd name="connsiteX43" fmla="*/ 9118095 w 9143999"/>
                <a:gd name="connsiteY43" fmla="*/ 5285570 h 6061990"/>
                <a:gd name="connsiteX44" fmla="*/ 9143999 w 9143999"/>
                <a:gd name="connsiteY44" fmla="*/ 5288702 h 6061990"/>
                <a:gd name="connsiteX45" fmla="*/ 9143999 w 9143999"/>
                <a:gd name="connsiteY45" fmla="*/ 6061990 h 6061990"/>
                <a:gd name="connsiteX46" fmla="*/ 4752032 w 9143999"/>
                <a:gd name="connsiteY46" fmla="*/ 6061990 h 6061990"/>
                <a:gd name="connsiteX47" fmla="*/ 3828002 w 9143999"/>
                <a:gd name="connsiteY47" fmla="*/ 5760614 h 6061990"/>
                <a:gd name="connsiteX48" fmla="*/ 3071774 w 9143999"/>
                <a:gd name="connsiteY48" fmla="*/ 5475587 h 6061990"/>
                <a:gd name="connsiteX49" fmla="*/ 2329551 w 9143999"/>
                <a:gd name="connsiteY49" fmla="*/ 5136722 h 6061990"/>
                <a:gd name="connsiteX50" fmla="*/ 1615336 w 9143999"/>
                <a:gd name="connsiteY50" fmla="*/ 4712349 h 6061990"/>
                <a:gd name="connsiteX51" fmla="*/ 1282736 w 9143999"/>
                <a:gd name="connsiteY51" fmla="*/ 4446324 h 6061990"/>
                <a:gd name="connsiteX52" fmla="*/ 992148 w 9143999"/>
                <a:gd name="connsiteY52" fmla="*/ 4123294 h 6061990"/>
                <a:gd name="connsiteX53" fmla="*/ 792588 w 9143999"/>
                <a:gd name="connsiteY53" fmla="*/ 3733758 h 6061990"/>
                <a:gd name="connsiteX54" fmla="*/ 761078 w 9143999"/>
                <a:gd name="connsiteY54" fmla="*/ 3296717 h 6061990"/>
                <a:gd name="connsiteX55" fmla="*/ 764579 w 9143999"/>
                <a:gd name="connsiteY55" fmla="*/ 3271381 h 6061990"/>
                <a:gd name="connsiteX56" fmla="*/ 767643 w 9143999"/>
                <a:gd name="connsiteY56" fmla="*/ 3257526 h 6061990"/>
                <a:gd name="connsiteX57" fmla="*/ 771582 w 9143999"/>
                <a:gd name="connsiteY57" fmla="*/ 3242878 h 6061990"/>
                <a:gd name="connsiteX58" fmla="*/ 774645 w 9143999"/>
                <a:gd name="connsiteY58" fmla="*/ 3234565 h 6061990"/>
                <a:gd name="connsiteX59" fmla="*/ 775083 w 9143999"/>
                <a:gd name="connsiteY59" fmla="*/ 3226251 h 6061990"/>
                <a:gd name="connsiteX60" fmla="*/ 775083 w 9143999"/>
                <a:gd name="connsiteY60" fmla="*/ 3223876 h 6061990"/>
                <a:gd name="connsiteX61" fmla="*/ 778146 w 9143999"/>
                <a:gd name="connsiteY61" fmla="*/ 3218334 h 6061990"/>
                <a:gd name="connsiteX62" fmla="*/ 782085 w 9143999"/>
                <a:gd name="connsiteY62" fmla="*/ 3195374 h 6061990"/>
                <a:gd name="connsiteX63" fmla="*/ 813594 w 9143999"/>
                <a:gd name="connsiteY63" fmla="*/ 3106699 h 6061990"/>
                <a:gd name="connsiteX64" fmla="*/ 890617 w 9143999"/>
                <a:gd name="connsiteY64" fmla="*/ 2926182 h 6061990"/>
                <a:gd name="connsiteX65" fmla="*/ 1156698 w 9143999"/>
                <a:gd name="connsiteY65" fmla="*/ 2565148 h 6061990"/>
                <a:gd name="connsiteX66" fmla="*/ 1576824 w 9143999"/>
                <a:gd name="connsiteY66" fmla="*/ 2254786 h 6061990"/>
                <a:gd name="connsiteX67" fmla="*/ 2077475 w 9143999"/>
                <a:gd name="connsiteY67" fmla="*/ 2055267 h 6061990"/>
                <a:gd name="connsiteX68" fmla="*/ 2560620 w 9143999"/>
                <a:gd name="connsiteY68" fmla="*/ 1947590 h 6061990"/>
                <a:gd name="connsiteX69" fmla="*/ 3005254 w 9143999"/>
                <a:gd name="connsiteY69" fmla="*/ 1890585 h 6061990"/>
                <a:gd name="connsiteX70" fmla="*/ 3404374 w 9143999"/>
                <a:gd name="connsiteY70" fmla="*/ 1852581 h 6061990"/>
                <a:gd name="connsiteX71" fmla="*/ 3754480 w 9143999"/>
                <a:gd name="connsiteY71" fmla="*/ 1814578 h 6061990"/>
                <a:gd name="connsiteX72" fmla="*/ 4006556 w 9143999"/>
                <a:gd name="connsiteY72" fmla="*/ 1763907 h 6061990"/>
                <a:gd name="connsiteX73" fmla="*/ 4083579 w 9143999"/>
                <a:gd name="connsiteY73" fmla="*/ 1738571 h 6061990"/>
                <a:gd name="connsiteX74" fmla="*/ 4136095 w 9143999"/>
                <a:gd name="connsiteY74" fmla="*/ 1713235 h 6061990"/>
                <a:gd name="connsiteX75" fmla="*/ 4178107 w 9143999"/>
                <a:gd name="connsiteY75" fmla="*/ 1672065 h 6061990"/>
                <a:gd name="connsiteX76" fmla="*/ 4209617 w 9143999"/>
                <a:gd name="connsiteY76" fmla="*/ 1605558 h 6061990"/>
                <a:gd name="connsiteX77" fmla="*/ 4227122 w 9143999"/>
                <a:gd name="connsiteY77" fmla="*/ 1513716 h 6061990"/>
                <a:gd name="connsiteX78" fmla="*/ 4227122 w 9143999"/>
                <a:gd name="connsiteY78" fmla="*/ 1505403 h 6061990"/>
                <a:gd name="connsiteX79" fmla="*/ 4227122 w 9143999"/>
                <a:gd name="connsiteY79" fmla="*/ 1495902 h 6061990"/>
                <a:gd name="connsiteX80" fmla="*/ 4227122 w 9143999"/>
                <a:gd name="connsiteY80" fmla="*/ 1482047 h 6061990"/>
                <a:gd name="connsiteX81" fmla="*/ 4223621 w 9143999"/>
                <a:gd name="connsiteY81" fmla="*/ 1463045 h 6061990"/>
                <a:gd name="connsiteX82" fmla="*/ 4192112 w 9143999"/>
                <a:gd name="connsiteY82" fmla="*/ 1409207 h 6061990"/>
                <a:gd name="connsiteX83" fmla="*/ 4118589 w 9143999"/>
                <a:gd name="connsiteY83" fmla="*/ 1342700 h 6061990"/>
                <a:gd name="connsiteX84" fmla="*/ 3884019 w 9143999"/>
                <a:gd name="connsiteY84" fmla="*/ 1203354 h 6061990"/>
                <a:gd name="connsiteX85" fmla="*/ 3582928 w 9143999"/>
                <a:gd name="connsiteY85" fmla="*/ 1076675 h 6061990"/>
                <a:gd name="connsiteX86" fmla="*/ 3253829 w 9143999"/>
                <a:gd name="connsiteY86" fmla="*/ 965832 h 6061990"/>
                <a:gd name="connsiteX87" fmla="*/ 2543115 w 9143999"/>
                <a:gd name="connsiteY87" fmla="*/ 772647 h 6061990"/>
                <a:gd name="connsiteX88" fmla="*/ 1041163 w 9143999"/>
                <a:gd name="connsiteY88" fmla="*/ 468619 h 6061990"/>
                <a:gd name="connsiteX89" fmla="*/ 0 w 9143999"/>
                <a:gd name="connsiteY89" fmla="*/ 304674 h 6061990"/>
                <a:gd name="connsiteX90" fmla="*/ 0 w 9143999"/>
                <a:gd name="connsiteY90"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06574 w 9143999"/>
                <a:gd name="connsiteY31" fmla="*/ 3349367 h 6061990"/>
                <a:gd name="connsiteX32" fmla="*/ 2406574 w 9143999"/>
                <a:gd name="connsiteY32" fmla="*/ 3366390 h 6061990"/>
                <a:gd name="connsiteX33" fmla="*/ 2410075 w 9143999"/>
                <a:gd name="connsiteY33" fmla="*/ 3371932 h 6061990"/>
                <a:gd name="connsiteX34" fmla="*/ 2445086 w 9143999"/>
                <a:gd name="connsiteY34" fmla="*/ 3470900 h 6061990"/>
                <a:gd name="connsiteX35" fmla="*/ 2529111 w 9143999"/>
                <a:gd name="connsiteY35" fmla="*/ 3575409 h 6061990"/>
                <a:gd name="connsiteX36" fmla="*/ 2886218 w 9143999"/>
                <a:gd name="connsiteY36" fmla="*/ 3828766 h 6061990"/>
                <a:gd name="connsiteX37" fmla="*/ 3414877 w 9143999"/>
                <a:gd name="connsiteY37" fmla="*/ 4075790 h 6061990"/>
                <a:gd name="connsiteX38" fmla="*/ 4034564 w 9143999"/>
                <a:gd name="connsiteY38" fmla="*/ 4294310 h 6061990"/>
                <a:gd name="connsiteX39" fmla="*/ 4706767 w 9143999"/>
                <a:gd name="connsiteY39" fmla="*/ 4487495 h 6061990"/>
                <a:gd name="connsiteX40" fmla="*/ 6128195 w 9143999"/>
                <a:gd name="connsiteY40" fmla="*/ 4810525 h 6061990"/>
                <a:gd name="connsiteX41" fmla="*/ 7609141 w 9143999"/>
                <a:gd name="connsiteY41" fmla="*/ 5070216 h 6061990"/>
                <a:gd name="connsiteX42" fmla="*/ 9118095 w 9143999"/>
                <a:gd name="connsiteY42" fmla="*/ 5285570 h 6061990"/>
                <a:gd name="connsiteX43" fmla="*/ 9143999 w 9143999"/>
                <a:gd name="connsiteY43" fmla="*/ 5288702 h 6061990"/>
                <a:gd name="connsiteX44" fmla="*/ 9143999 w 9143999"/>
                <a:gd name="connsiteY44" fmla="*/ 6061990 h 6061990"/>
                <a:gd name="connsiteX45" fmla="*/ 4752032 w 9143999"/>
                <a:gd name="connsiteY45" fmla="*/ 6061990 h 6061990"/>
                <a:gd name="connsiteX46" fmla="*/ 3828002 w 9143999"/>
                <a:gd name="connsiteY46" fmla="*/ 5760614 h 6061990"/>
                <a:gd name="connsiteX47" fmla="*/ 3071774 w 9143999"/>
                <a:gd name="connsiteY47" fmla="*/ 5475587 h 6061990"/>
                <a:gd name="connsiteX48" fmla="*/ 2329551 w 9143999"/>
                <a:gd name="connsiteY48" fmla="*/ 5136722 h 6061990"/>
                <a:gd name="connsiteX49" fmla="*/ 1615336 w 9143999"/>
                <a:gd name="connsiteY49" fmla="*/ 4712349 h 6061990"/>
                <a:gd name="connsiteX50" fmla="*/ 1282736 w 9143999"/>
                <a:gd name="connsiteY50" fmla="*/ 4446324 h 6061990"/>
                <a:gd name="connsiteX51" fmla="*/ 992148 w 9143999"/>
                <a:gd name="connsiteY51" fmla="*/ 4123294 h 6061990"/>
                <a:gd name="connsiteX52" fmla="*/ 792588 w 9143999"/>
                <a:gd name="connsiteY52" fmla="*/ 3733758 h 6061990"/>
                <a:gd name="connsiteX53" fmla="*/ 761078 w 9143999"/>
                <a:gd name="connsiteY53" fmla="*/ 3296717 h 6061990"/>
                <a:gd name="connsiteX54" fmla="*/ 764579 w 9143999"/>
                <a:gd name="connsiteY54" fmla="*/ 3271381 h 6061990"/>
                <a:gd name="connsiteX55" fmla="*/ 767643 w 9143999"/>
                <a:gd name="connsiteY55" fmla="*/ 3257526 h 6061990"/>
                <a:gd name="connsiteX56" fmla="*/ 771582 w 9143999"/>
                <a:gd name="connsiteY56" fmla="*/ 3242878 h 6061990"/>
                <a:gd name="connsiteX57" fmla="*/ 774645 w 9143999"/>
                <a:gd name="connsiteY57" fmla="*/ 3234565 h 6061990"/>
                <a:gd name="connsiteX58" fmla="*/ 775083 w 9143999"/>
                <a:gd name="connsiteY58" fmla="*/ 3226251 h 6061990"/>
                <a:gd name="connsiteX59" fmla="*/ 775083 w 9143999"/>
                <a:gd name="connsiteY59" fmla="*/ 3223876 h 6061990"/>
                <a:gd name="connsiteX60" fmla="*/ 778146 w 9143999"/>
                <a:gd name="connsiteY60" fmla="*/ 3218334 h 6061990"/>
                <a:gd name="connsiteX61" fmla="*/ 782085 w 9143999"/>
                <a:gd name="connsiteY61" fmla="*/ 3195374 h 6061990"/>
                <a:gd name="connsiteX62" fmla="*/ 813594 w 9143999"/>
                <a:gd name="connsiteY62" fmla="*/ 3106699 h 6061990"/>
                <a:gd name="connsiteX63" fmla="*/ 890617 w 9143999"/>
                <a:gd name="connsiteY63" fmla="*/ 2926182 h 6061990"/>
                <a:gd name="connsiteX64" fmla="*/ 1156698 w 9143999"/>
                <a:gd name="connsiteY64" fmla="*/ 2565148 h 6061990"/>
                <a:gd name="connsiteX65" fmla="*/ 1576824 w 9143999"/>
                <a:gd name="connsiteY65" fmla="*/ 2254786 h 6061990"/>
                <a:gd name="connsiteX66" fmla="*/ 2077475 w 9143999"/>
                <a:gd name="connsiteY66" fmla="*/ 2055267 h 6061990"/>
                <a:gd name="connsiteX67" fmla="*/ 2560620 w 9143999"/>
                <a:gd name="connsiteY67" fmla="*/ 1947590 h 6061990"/>
                <a:gd name="connsiteX68" fmla="*/ 3005254 w 9143999"/>
                <a:gd name="connsiteY68" fmla="*/ 1890585 h 6061990"/>
                <a:gd name="connsiteX69" fmla="*/ 3404374 w 9143999"/>
                <a:gd name="connsiteY69" fmla="*/ 1852581 h 6061990"/>
                <a:gd name="connsiteX70" fmla="*/ 3754480 w 9143999"/>
                <a:gd name="connsiteY70" fmla="*/ 1814578 h 6061990"/>
                <a:gd name="connsiteX71" fmla="*/ 4006556 w 9143999"/>
                <a:gd name="connsiteY71" fmla="*/ 1763907 h 6061990"/>
                <a:gd name="connsiteX72" fmla="*/ 4083579 w 9143999"/>
                <a:gd name="connsiteY72" fmla="*/ 1738571 h 6061990"/>
                <a:gd name="connsiteX73" fmla="*/ 4136095 w 9143999"/>
                <a:gd name="connsiteY73" fmla="*/ 1713235 h 6061990"/>
                <a:gd name="connsiteX74" fmla="*/ 4178107 w 9143999"/>
                <a:gd name="connsiteY74" fmla="*/ 1672065 h 6061990"/>
                <a:gd name="connsiteX75" fmla="*/ 4209617 w 9143999"/>
                <a:gd name="connsiteY75" fmla="*/ 1605558 h 6061990"/>
                <a:gd name="connsiteX76" fmla="*/ 4227122 w 9143999"/>
                <a:gd name="connsiteY76" fmla="*/ 1513716 h 6061990"/>
                <a:gd name="connsiteX77" fmla="*/ 4227122 w 9143999"/>
                <a:gd name="connsiteY77" fmla="*/ 1505403 h 6061990"/>
                <a:gd name="connsiteX78" fmla="*/ 4227122 w 9143999"/>
                <a:gd name="connsiteY78" fmla="*/ 1495902 h 6061990"/>
                <a:gd name="connsiteX79" fmla="*/ 4227122 w 9143999"/>
                <a:gd name="connsiteY79" fmla="*/ 1482047 h 6061990"/>
                <a:gd name="connsiteX80" fmla="*/ 4223621 w 9143999"/>
                <a:gd name="connsiteY80" fmla="*/ 1463045 h 6061990"/>
                <a:gd name="connsiteX81" fmla="*/ 4192112 w 9143999"/>
                <a:gd name="connsiteY81" fmla="*/ 1409207 h 6061990"/>
                <a:gd name="connsiteX82" fmla="*/ 4118589 w 9143999"/>
                <a:gd name="connsiteY82" fmla="*/ 1342700 h 6061990"/>
                <a:gd name="connsiteX83" fmla="*/ 3884019 w 9143999"/>
                <a:gd name="connsiteY83" fmla="*/ 1203354 h 6061990"/>
                <a:gd name="connsiteX84" fmla="*/ 3582928 w 9143999"/>
                <a:gd name="connsiteY84" fmla="*/ 1076675 h 6061990"/>
                <a:gd name="connsiteX85" fmla="*/ 3253829 w 9143999"/>
                <a:gd name="connsiteY85" fmla="*/ 965832 h 6061990"/>
                <a:gd name="connsiteX86" fmla="*/ 2543115 w 9143999"/>
                <a:gd name="connsiteY86" fmla="*/ 772647 h 6061990"/>
                <a:gd name="connsiteX87" fmla="*/ 1041163 w 9143999"/>
                <a:gd name="connsiteY87" fmla="*/ 468619 h 6061990"/>
                <a:gd name="connsiteX88" fmla="*/ 0 w 9143999"/>
                <a:gd name="connsiteY88" fmla="*/ 304674 h 6061990"/>
                <a:gd name="connsiteX89" fmla="*/ 0 w 9143999"/>
                <a:gd name="connsiteY89"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06574 w 9143999"/>
                <a:gd name="connsiteY31" fmla="*/ 3366390 h 6061990"/>
                <a:gd name="connsiteX32" fmla="*/ 2410075 w 9143999"/>
                <a:gd name="connsiteY32" fmla="*/ 3371932 h 6061990"/>
                <a:gd name="connsiteX33" fmla="*/ 2445086 w 9143999"/>
                <a:gd name="connsiteY33" fmla="*/ 3470900 h 6061990"/>
                <a:gd name="connsiteX34" fmla="*/ 2529111 w 9143999"/>
                <a:gd name="connsiteY34" fmla="*/ 3575409 h 6061990"/>
                <a:gd name="connsiteX35" fmla="*/ 2886218 w 9143999"/>
                <a:gd name="connsiteY35" fmla="*/ 3828766 h 6061990"/>
                <a:gd name="connsiteX36" fmla="*/ 3414877 w 9143999"/>
                <a:gd name="connsiteY36" fmla="*/ 4075790 h 6061990"/>
                <a:gd name="connsiteX37" fmla="*/ 4034564 w 9143999"/>
                <a:gd name="connsiteY37" fmla="*/ 4294310 h 6061990"/>
                <a:gd name="connsiteX38" fmla="*/ 4706767 w 9143999"/>
                <a:gd name="connsiteY38" fmla="*/ 4487495 h 6061990"/>
                <a:gd name="connsiteX39" fmla="*/ 6128195 w 9143999"/>
                <a:gd name="connsiteY39" fmla="*/ 4810525 h 6061990"/>
                <a:gd name="connsiteX40" fmla="*/ 7609141 w 9143999"/>
                <a:gd name="connsiteY40" fmla="*/ 5070216 h 6061990"/>
                <a:gd name="connsiteX41" fmla="*/ 9118095 w 9143999"/>
                <a:gd name="connsiteY41" fmla="*/ 5285570 h 6061990"/>
                <a:gd name="connsiteX42" fmla="*/ 9143999 w 9143999"/>
                <a:gd name="connsiteY42" fmla="*/ 5288702 h 6061990"/>
                <a:gd name="connsiteX43" fmla="*/ 9143999 w 9143999"/>
                <a:gd name="connsiteY43" fmla="*/ 6061990 h 6061990"/>
                <a:gd name="connsiteX44" fmla="*/ 4752032 w 9143999"/>
                <a:gd name="connsiteY44" fmla="*/ 6061990 h 6061990"/>
                <a:gd name="connsiteX45" fmla="*/ 3828002 w 9143999"/>
                <a:gd name="connsiteY45" fmla="*/ 5760614 h 6061990"/>
                <a:gd name="connsiteX46" fmla="*/ 3071774 w 9143999"/>
                <a:gd name="connsiteY46" fmla="*/ 5475587 h 6061990"/>
                <a:gd name="connsiteX47" fmla="*/ 2329551 w 9143999"/>
                <a:gd name="connsiteY47" fmla="*/ 5136722 h 6061990"/>
                <a:gd name="connsiteX48" fmla="*/ 1615336 w 9143999"/>
                <a:gd name="connsiteY48" fmla="*/ 4712349 h 6061990"/>
                <a:gd name="connsiteX49" fmla="*/ 1282736 w 9143999"/>
                <a:gd name="connsiteY49" fmla="*/ 4446324 h 6061990"/>
                <a:gd name="connsiteX50" fmla="*/ 992148 w 9143999"/>
                <a:gd name="connsiteY50" fmla="*/ 4123294 h 6061990"/>
                <a:gd name="connsiteX51" fmla="*/ 792588 w 9143999"/>
                <a:gd name="connsiteY51" fmla="*/ 3733758 h 6061990"/>
                <a:gd name="connsiteX52" fmla="*/ 761078 w 9143999"/>
                <a:gd name="connsiteY52" fmla="*/ 3296717 h 6061990"/>
                <a:gd name="connsiteX53" fmla="*/ 764579 w 9143999"/>
                <a:gd name="connsiteY53" fmla="*/ 3271381 h 6061990"/>
                <a:gd name="connsiteX54" fmla="*/ 767643 w 9143999"/>
                <a:gd name="connsiteY54" fmla="*/ 3257526 h 6061990"/>
                <a:gd name="connsiteX55" fmla="*/ 771582 w 9143999"/>
                <a:gd name="connsiteY55" fmla="*/ 3242878 h 6061990"/>
                <a:gd name="connsiteX56" fmla="*/ 774645 w 9143999"/>
                <a:gd name="connsiteY56" fmla="*/ 3234565 h 6061990"/>
                <a:gd name="connsiteX57" fmla="*/ 775083 w 9143999"/>
                <a:gd name="connsiteY57" fmla="*/ 3226251 h 6061990"/>
                <a:gd name="connsiteX58" fmla="*/ 775083 w 9143999"/>
                <a:gd name="connsiteY58" fmla="*/ 3223876 h 6061990"/>
                <a:gd name="connsiteX59" fmla="*/ 778146 w 9143999"/>
                <a:gd name="connsiteY59" fmla="*/ 3218334 h 6061990"/>
                <a:gd name="connsiteX60" fmla="*/ 782085 w 9143999"/>
                <a:gd name="connsiteY60" fmla="*/ 3195374 h 6061990"/>
                <a:gd name="connsiteX61" fmla="*/ 813594 w 9143999"/>
                <a:gd name="connsiteY61" fmla="*/ 3106699 h 6061990"/>
                <a:gd name="connsiteX62" fmla="*/ 890617 w 9143999"/>
                <a:gd name="connsiteY62" fmla="*/ 2926182 h 6061990"/>
                <a:gd name="connsiteX63" fmla="*/ 1156698 w 9143999"/>
                <a:gd name="connsiteY63" fmla="*/ 2565148 h 6061990"/>
                <a:gd name="connsiteX64" fmla="*/ 1576824 w 9143999"/>
                <a:gd name="connsiteY64" fmla="*/ 2254786 h 6061990"/>
                <a:gd name="connsiteX65" fmla="*/ 2077475 w 9143999"/>
                <a:gd name="connsiteY65" fmla="*/ 2055267 h 6061990"/>
                <a:gd name="connsiteX66" fmla="*/ 2560620 w 9143999"/>
                <a:gd name="connsiteY66" fmla="*/ 1947590 h 6061990"/>
                <a:gd name="connsiteX67" fmla="*/ 3005254 w 9143999"/>
                <a:gd name="connsiteY67" fmla="*/ 1890585 h 6061990"/>
                <a:gd name="connsiteX68" fmla="*/ 3404374 w 9143999"/>
                <a:gd name="connsiteY68" fmla="*/ 1852581 h 6061990"/>
                <a:gd name="connsiteX69" fmla="*/ 3754480 w 9143999"/>
                <a:gd name="connsiteY69" fmla="*/ 1814578 h 6061990"/>
                <a:gd name="connsiteX70" fmla="*/ 4006556 w 9143999"/>
                <a:gd name="connsiteY70" fmla="*/ 1763907 h 6061990"/>
                <a:gd name="connsiteX71" fmla="*/ 4083579 w 9143999"/>
                <a:gd name="connsiteY71" fmla="*/ 1738571 h 6061990"/>
                <a:gd name="connsiteX72" fmla="*/ 4136095 w 9143999"/>
                <a:gd name="connsiteY72" fmla="*/ 1713235 h 6061990"/>
                <a:gd name="connsiteX73" fmla="*/ 4178107 w 9143999"/>
                <a:gd name="connsiteY73" fmla="*/ 1672065 h 6061990"/>
                <a:gd name="connsiteX74" fmla="*/ 4209617 w 9143999"/>
                <a:gd name="connsiteY74" fmla="*/ 1605558 h 6061990"/>
                <a:gd name="connsiteX75" fmla="*/ 4227122 w 9143999"/>
                <a:gd name="connsiteY75" fmla="*/ 1513716 h 6061990"/>
                <a:gd name="connsiteX76" fmla="*/ 4227122 w 9143999"/>
                <a:gd name="connsiteY76" fmla="*/ 1505403 h 6061990"/>
                <a:gd name="connsiteX77" fmla="*/ 4227122 w 9143999"/>
                <a:gd name="connsiteY77" fmla="*/ 1495902 h 6061990"/>
                <a:gd name="connsiteX78" fmla="*/ 4227122 w 9143999"/>
                <a:gd name="connsiteY78" fmla="*/ 1482047 h 6061990"/>
                <a:gd name="connsiteX79" fmla="*/ 4223621 w 9143999"/>
                <a:gd name="connsiteY79" fmla="*/ 1463045 h 6061990"/>
                <a:gd name="connsiteX80" fmla="*/ 4192112 w 9143999"/>
                <a:gd name="connsiteY80" fmla="*/ 1409207 h 6061990"/>
                <a:gd name="connsiteX81" fmla="*/ 4118589 w 9143999"/>
                <a:gd name="connsiteY81" fmla="*/ 1342700 h 6061990"/>
                <a:gd name="connsiteX82" fmla="*/ 3884019 w 9143999"/>
                <a:gd name="connsiteY82" fmla="*/ 1203354 h 6061990"/>
                <a:gd name="connsiteX83" fmla="*/ 3582928 w 9143999"/>
                <a:gd name="connsiteY83" fmla="*/ 1076675 h 6061990"/>
                <a:gd name="connsiteX84" fmla="*/ 3253829 w 9143999"/>
                <a:gd name="connsiteY84" fmla="*/ 965832 h 6061990"/>
                <a:gd name="connsiteX85" fmla="*/ 2543115 w 9143999"/>
                <a:gd name="connsiteY85" fmla="*/ 772647 h 6061990"/>
                <a:gd name="connsiteX86" fmla="*/ 1041163 w 9143999"/>
                <a:gd name="connsiteY86" fmla="*/ 468619 h 6061990"/>
                <a:gd name="connsiteX87" fmla="*/ 0 w 9143999"/>
                <a:gd name="connsiteY87" fmla="*/ 304674 h 6061990"/>
                <a:gd name="connsiteX88" fmla="*/ 0 w 9143999"/>
                <a:gd name="connsiteY88"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10075 w 9143999"/>
                <a:gd name="connsiteY31" fmla="*/ 3371932 h 6061990"/>
                <a:gd name="connsiteX32" fmla="*/ 2445086 w 9143999"/>
                <a:gd name="connsiteY32" fmla="*/ 3470900 h 6061990"/>
                <a:gd name="connsiteX33" fmla="*/ 2529111 w 9143999"/>
                <a:gd name="connsiteY33" fmla="*/ 3575409 h 6061990"/>
                <a:gd name="connsiteX34" fmla="*/ 2886218 w 9143999"/>
                <a:gd name="connsiteY34" fmla="*/ 3828766 h 6061990"/>
                <a:gd name="connsiteX35" fmla="*/ 3414877 w 9143999"/>
                <a:gd name="connsiteY35" fmla="*/ 4075790 h 6061990"/>
                <a:gd name="connsiteX36" fmla="*/ 4034564 w 9143999"/>
                <a:gd name="connsiteY36" fmla="*/ 4294310 h 6061990"/>
                <a:gd name="connsiteX37" fmla="*/ 4706767 w 9143999"/>
                <a:gd name="connsiteY37" fmla="*/ 4487495 h 6061990"/>
                <a:gd name="connsiteX38" fmla="*/ 6128195 w 9143999"/>
                <a:gd name="connsiteY38" fmla="*/ 4810525 h 6061990"/>
                <a:gd name="connsiteX39" fmla="*/ 7609141 w 9143999"/>
                <a:gd name="connsiteY39" fmla="*/ 5070216 h 6061990"/>
                <a:gd name="connsiteX40" fmla="*/ 9118095 w 9143999"/>
                <a:gd name="connsiteY40" fmla="*/ 5285570 h 6061990"/>
                <a:gd name="connsiteX41" fmla="*/ 9143999 w 9143999"/>
                <a:gd name="connsiteY41" fmla="*/ 5288702 h 6061990"/>
                <a:gd name="connsiteX42" fmla="*/ 9143999 w 9143999"/>
                <a:gd name="connsiteY42" fmla="*/ 6061990 h 6061990"/>
                <a:gd name="connsiteX43" fmla="*/ 4752032 w 9143999"/>
                <a:gd name="connsiteY43" fmla="*/ 6061990 h 6061990"/>
                <a:gd name="connsiteX44" fmla="*/ 3828002 w 9143999"/>
                <a:gd name="connsiteY44" fmla="*/ 5760614 h 6061990"/>
                <a:gd name="connsiteX45" fmla="*/ 3071774 w 9143999"/>
                <a:gd name="connsiteY45" fmla="*/ 5475587 h 6061990"/>
                <a:gd name="connsiteX46" fmla="*/ 2329551 w 9143999"/>
                <a:gd name="connsiteY46" fmla="*/ 5136722 h 6061990"/>
                <a:gd name="connsiteX47" fmla="*/ 1615336 w 9143999"/>
                <a:gd name="connsiteY47" fmla="*/ 4712349 h 6061990"/>
                <a:gd name="connsiteX48" fmla="*/ 1282736 w 9143999"/>
                <a:gd name="connsiteY48" fmla="*/ 4446324 h 6061990"/>
                <a:gd name="connsiteX49" fmla="*/ 992148 w 9143999"/>
                <a:gd name="connsiteY49" fmla="*/ 4123294 h 6061990"/>
                <a:gd name="connsiteX50" fmla="*/ 792588 w 9143999"/>
                <a:gd name="connsiteY50" fmla="*/ 3733758 h 6061990"/>
                <a:gd name="connsiteX51" fmla="*/ 761078 w 9143999"/>
                <a:gd name="connsiteY51" fmla="*/ 3296717 h 6061990"/>
                <a:gd name="connsiteX52" fmla="*/ 764579 w 9143999"/>
                <a:gd name="connsiteY52" fmla="*/ 3271381 h 6061990"/>
                <a:gd name="connsiteX53" fmla="*/ 767643 w 9143999"/>
                <a:gd name="connsiteY53" fmla="*/ 3257526 h 6061990"/>
                <a:gd name="connsiteX54" fmla="*/ 771582 w 9143999"/>
                <a:gd name="connsiteY54" fmla="*/ 3242878 h 6061990"/>
                <a:gd name="connsiteX55" fmla="*/ 774645 w 9143999"/>
                <a:gd name="connsiteY55" fmla="*/ 3234565 h 6061990"/>
                <a:gd name="connsiteX56" fmla="*/ 775083 w 9143999"/>
                <a:gd name="connsiteY56" fmla="*/ 3226251 h 6061990"/>
                <a:gd name="connsiteX57" fmla="*/ 775083 w 9143999"/>
                <a:gd name="connsiteY57" fmla="*/ 3223876 h 6061990"/>
                <a:gd name="connsiteX58" fmla="*/ 778146 w 9143999"/>
                <a:gd name="connsiteY58" fmla="*/ 3218334 h 6061990"/>
                <a:gd name="connsiteX59" fmla="*/ 782085 w 9143999"/>
                <a:gd name="connsiteY59" fmla="*/ 3195374 h 6061990"/>
                <a:gd name="connsiteX60" fmla="*/ 813594 w 9143999"/>
                <a:gd name="connsiteY60" fmla="*/ 3106699 h 6061990"/>
                <a:gd name="connsiteX61" fmla="*/ 890617 w 9143999"/>
                <a:gd name="connsiteY61" fmla="*/ 2926182 h 6061990"/>
                <a:gd name="connsiteX62" fmla="*/ 1156698 w 9143999"/>
                <a:gd name="connsiteY62" fmla="*/ 2565148 h 6061990"/>
                <a:gd name="connsiteX63" fmla="*/ 1576824 w 9143999"/>
                <a:gd name="connsiteY63" fmla="*/ 2254786 h 6061990"/>
                <a:gd name="connsiteX64" fmla="*/ 2077475 w 9143999"/>
                <a:gd name="connsiteY64" fmla="*/ 2055267 h 6061990"/>
                <a:gd name="connsiteX65" fmla="*/ 2560620 w 9143999"/>
                <a:gd name="connsiteY65" fmla="*/ 1947590 h 6061990"/>
                <a:gd name="connsiteX66" fmla="*/ 3005254 w 9143999"/>
                <a:gd name="connsiteY66" fmla="*/ 1890585 h 6061990"/>
                <a:gd name="connsiteX67" fmla="*/ 3404374 w 9143999"/>
                <a:gd name="connsiteY67" fmla="*/ 1852581 h 6061990"/>
                <a:gd name="connsiteX68" fmla="*/ 3754480 w 9143999"/>
                <a:gd name="connsiteY68" fmla="*/ 1814578 h 6061990"/>
                <a:gd name="connsiteX69" fmla="*/ 4006556 w 9143999"/>
                <a:gd name="connsiteY69" fmla="*/ 1763907 h 6061990"/>
                <a:gd name="connsiteX70" fmla="*/ 4083579 w 9143999"/>
                <a:gd name="connsiteY70" fmla="*/ 1738571 h 6061990"/>
                <a:gd name="connsiteX71" fmla="*/ 4136095 w 9143999"/>
                <a:gd name="connsiteY71" fmla="*/ 1713235 h 6061990"/>
                <a:gd name="connsiteX72" fmla="*/ 4178107 w 9143999"/>
                <a:gd name="connsiteY72" fmla="*/ 1672065 h 6061990"/>
                <a:gd name="connsiteX73" fmla="*/ 4209617 w 9143999"/>
                <a:gd name="connsiteY73" fmla="*/ 1605558 h 6061990"/>
                <a:gd name="connsiteX74" fmla="*/ 4227122 w 9143999"/>
                <a:gd name="connsiteY74" fmla="*/ 1513716 h 6061990"/>
                <a:gd name="connsiteX75" fmla="*/ 4227122 w 9143999"/>
                <a:gd name="connsiteY75" fmla="*/ 1505403 h 6061990"/>
                <a:gd name="connsiteX76" fmla="*/ 4227122 w 9143999"/>
                <a:gd name="connsiteY76" fmla="*/ 1495902 h 6061990"/>
                <a:gd name="connsiteX77" fmla="*/ 4227122 w 9143999"/>
                <a:gd name="connsiteY77" fmla="*/ 1482047 h 6061990"/>
                <a:gd name="connsiteX78" fmla="*/ 4223621 w 9143999"/>
                <a:gd name="connsiteY78" fmla="*/ 1463045 h 6061990"/>
                <a:gd name="connsiteX79" fmla="*/ 4192112 w 9143999"/>
                <a:gd name="connsiteY79" fmla="*/ 1409207 h 6061990"/>
                <a:gd name="connsiteX80" fmla="*/ 4118589 w 9143999"/>
                <a:gd name="connsiteY80" fmla="*/ 1342700 h 6061990"/>
                <a:gd name="connsiteX81" fmla="*/ 3884019 w 9143999"/>
                <a:gd name="connsiteY81" fmla="*/ 1203354 h 6061990"/>
                <a:gd name="connsiteX82" fmla="*/ 3582928 w 9143999"/>
                <a:gd name="connsiteY82" fmla="*/ 1076675 h 6061990"/>
                <a:gd name="connsiteX83" fmla="*/ 3253829 w 9143999"/>
                <a:gd name="connsiteY83" fmla="*/ 965832 h 6061990"/>
                <a:gd name="connsiteX84" fmla="*/ 2543115 w 9143999"/>
                <a:gd name="connsiteY84" fmla="*/ 772647 h 6061990"/>
                <a:gd name="connsiteX85" fmla="*/ 1041163 w 9143999"/>
                <a:gd name="connsiteY85" fmla="*/ 468619 h 6061990"/>
                <a:gd name="connsiteX86" fmla="*/ 0 w 9143999"/>
                <a:gd name="connsiteY86" fmla="*/ 304674 h 6061990"/>
                <a:gd name="connsiteX87" fmla="*/ 0 w 9143999"/>
                <a:gd name="connsiteY87"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06574 w 9143999"/>
                <a:gd name="connsiteY30" fmla="*/ 3341054 h 6061990"/>
                <a:gd name="connsiteX31" fmla="*/ 2445086 w 9143999"/>
                <a:gd name="connsiteY31" fmla="*/ 3470900 h 6061990"/>
                <a:gd name="connsiteX32" fmla="*/ 2529111 w 9143999"/>
                <a:gd name="connsiteY32" fmla="*/ 3575409 h 6061990"/>
                <a:gd name="connsiteX33" fmla="*/ 2886218 w 9143999"/>
                <a:gd name="connsiteY33" fmla="*/ 3828766 h 6061990"/>
                <a:gd name="connsiteX34" fmla="*/ 3414877 w 9143999"/>
                <a:gd name="connsiteY34" fmla="*/ 4075790 h 6061990"/>
                <a:gd name="connsiteX35" fmla="*/ 4034564 w 9143999"/>
                <a:gd name="connsiteY35" fmla="*/ 4294310 h 6061990"/>
                <a:gd name="connsiteX36" fmla="*/ 4706767 w 9143999"/>
                <a:gd name="connsiteY36" fmla="*/ 4487495 h 6061990"/>
                <a:gd name="connsiteX37" fmla="*/ 6128195 w 9143999"/>
                <a:gd name="connsiteY37" fmla="*/ 4810525 h 6061990"/>
                <a:gd name="connsiteX38" fmla="*/ 7609141 w 9143999"/>
                <a:gd name="connsiteY38" fmla="*/ 5070216 h 6061990"/>
                <a:gd name="connsiteX39" fmla="*/ 9118095 w 9143999"/>
                <a:gd name="connsiteY39" fmla="*/ 5285570 h 6061990"/>
                <a:gd name="connsiteX40" fmla="*/ 9143999 w 9143999"/>
                <a:gd name="connsiteY40" fmla="*/ 5288702 h 6061990"/>
                <a:gd name="connsiteX41" fmla="*/ 9143999 w 9143999"/>
                <a:gd name="connsiteY41" fmla="*/ 6061990 h 6061990"/>
                <a:gd name="connsiteX42" fmla="*/ 4752032 w 9143999"/>
                <a:gd name="connsiteY42" fmla="*/ 6061990 h 6061990"/>
                <a:gd name="connsiteX43" fmla="*/ 3828002 w 9143999"/>
                <a:gd name="connsiteY43" fmla="*/ 5760614 h 6061990"/>
                <a:gd name="connsiteX44" fmla="*/ 3071774 w 9143999"/>
                <a:gd name="connsiteY44" fmla="*/ 5475587 h 6061990"/>
                <a:gd name="connsiteX45" fmla="*/ 2329551 w 9143999"/>
                <a:gd name="connsiteY45" fmla="*/ 5136722 h 6061990"/>
                <a:gd name="connsiteX46" fmla="*/ 1615336 w 9143999"/>
                <a:gd name="connsiteY46" fmla="*/ 4712349 h 6061990"/>
                <a:gd name="connsiteX47" fmla="*/ 1282736 w 9143999"/>
                <a:gd name="connsiteY47" fmla="*/ 4446324 h 6061990"/>
                <a:gd name="connsiteX48" fmla="*/ 992148 w 9143999"/>
                <a:gd name="connsiteY48" fmla="*/ 4123294 h 6061990"/>
                <a:gd name="connsiteX49" fmla="*/ 792588 w 9143999"/>
                <a:gd name="connsiteY49" fmla="*/ 3733758 h 6061990"/>
                <a:gd name="connsiteX50" fmla="*/ 761078 w 9143999"/>
                <a:gd name="connsiteY50" fmla="*/ 3296717 h 6061990"/>
                <a:gd name="connsiteX51" fmla="*/ 764579 w 9143999"/>
                <a:gd name="connsiteY51" fmla="*/ 3271381 h 6061990"/>
                <a:gd name="connsiteX52" fmla="*/ 767643 w 9143999"/>
                <a:gd name="connsiteY52" fmla="*/ 3257526 h 6061990"/>
                <a:gd name="connsiteX53" fmla="*/ 771582 w 9143999"/>
                <a:gd name="connsiteY53" fmla="*/ 3242878 h 6061990"/>
                <a:gd name="connsiteX54" fmla="*/ 774645 w 9143999"/>
                <a:gd name="connsiteY54" fmla="*/ 3234565 h 6061990"/>
                <a:gd name="connsiteX55" fmla="*/ 775083 w 9143999"/>
                <a:gd name="connsiteY55" fmla="*/ 3226251 h 6061990"/>
                <a:gd name="connsiteX56" fmla="*/ 775083 w 9143999"/>
                <a:gd name="connsiteY56" fmla="*/ 3223876 h 6061990"/>
                <a:gd name="connsiteX57" fmla="*/ 778146 w 9143999"/>
                <a:gd name="connsiteY57" fmla="*/ 3218334 h 6061990"/>
                <a:gd name="connsiteX58" fmla="*/ 782085 w 9143999"/>
                <a:gd name="connsiteY58" fmla="*/ 3195374 h 6061990"/>
                <a:gd name="connsiteX59" fmla="*/ 813594 w 9143999"/>
                <a:gd name="connsiteY59" fmla="*/ 3106699 h 6061990"/>
                <a:gd name="connsiteX60" fmla="*/ 890617 w 9143999"/>
                <a:gd name="connsiteY60" fmla="*/ 2926182 h 6061990"/>
                <a:gd name="connsiteX61" fmla="*/ 1156698 w 9143999"/>
                <a:gd name="connsiteY61" fmla="*/ 2565148 h 6061990"/>
                <a:gd name="connsiteX62" fmla="*/ 1576824 w 9143999"/>
                <a:gd name="connsiteY62" fmla="*/ 2254786 h 6061990"/>
                <a:gd name="connsiteX63" fmla="*/ 2077475 w 9143999"/>
                <a:gd name="connsiteY63" fmla="*/ 2055267 h 6061990"/>
                <a:gd name="connsiteX64" fmla="*/ 2560620 w 9143999"/>
                <a:gd name="connsiteY64" fmla="*/ 1947590 h 6061990"/>
                <a:gd name="connsiteX65" fmla="*/ 3005254 w 9143999"/>
                <a:gd name="connsiteY65" fmla="*/ 1890585 h 6061990"/>
                <a:gd name="connsiteX66" fmla="*/ 3404374 w 9143999"/>
                <a:gd name="connsiteY66" fmla="*/ 1852581 h 6061990"/>
                <a:gd name="connsiteX67" fmla="*/ 3754480 w 9143999"/>
                <a:gd name="connsiteY67" fmla="*/ 1814578 h 6061990"/>
                <a:gd name="connsiteX68" fmla="*/ 4006556 w 9143999"/>
                <a:gd name="connsiteY68" fmla="*/ 1763907 h 6061990"/>
                <a:gd name="connsiteX69" fmla="*/ 4083579 w 9143999"/>
                <a:gd name="connsiteY69" fmla="*/ 1738571 h 6061990"/>
                <a:gd name="connsiteX70" fmla="*/ 4136095 w 9143999"/>
                <a:gd name="connsiteY70" fmla="*/ 1713235 h 6061990"/>
                <a:gd name="connsiteX71" fmla="*/ 4178107 w 9143999"/>
                <a:gd name="connsiteY71" fmla="*/ 1672065 h 6061990"/>
                <a:gd name="connsiteX72" fmla="*/ 4209617 w 9143999"/>
                <a:gd name="connsiteY72" fmla="*/ 1605558 h 6061990"/>
                <a:gd name="connsiteX73" fmla="*/ 4227122 w 9143999"/>
                <a:gd name="connsiteY73" fmla="*/ 1513716 h 6061990"/>
                <a:gd name="connsiteX74" fmla="*/ 4227122 w 9143999"/>
                <a:gd name="connsiteY74" fmla="*/ 1505403 h 6061990"/>
                <a:gd name="connsiteX75" fmla="*/ 4227122 w 9143999"/>
                <a:gd name="connsiteY75" fmla="*/ 1495902 h 6061990"/>
                <a:gd name="connsiteX76" fmla="*/ 4227122 w 9143999"/>
                <a:gd name="connsiteY76" fmla="*/ 1482047 h 6061990"/>
                <a:gd name="connsiteX77" fmla="*/ 4223621 w 9143999"/>
                <a:gd name="connsiteY77" fmla="*/ 1463045 h 6061990"/>
                <a:gd name="connsiteX78" fmla="*/ 4192112 w 9143999"/>
                <a:gd name="connsiteY78" fmla="*/ 1409207 h 6061990"/>
                <a:gd name="connsiteX79" fmla="*/ 4118589 w 9143999"/>
                <a:gd name="connsiteY79" fmla="*/ 1342700 h 6061990"/>
                <a:gd name="connsiteX80" fmla="*/ 3884019 w 9143999"/>
                <a:gd name="connsiteY80" fmla="*/ 1203354 h 6061990"/>
                <a:gd name="connsiteX81" fmla="*/ 3582928 w 9143999"/>
                <a:gd name="connsiteY81" fmla="*/ 1076675 h 6061990"/>
                <a:gd name="connsiteX82" fmla="*/ 3253829 w 9143999"/>
                <a:gd name="connsiteY82" fmla="*/ 965832 h 6061990"/>
                <a:gd name="connsiteX83" fmla="*/ 2543115 w 9143999"/>
                <a:gd name="connsiteY83" fmla="*/ 772647 h 6061990"/>
                <a:gd name="connsiteX84" fmla="*/ 1041163 w 9143999"/>
                <a:gd name="connsiteY84" fmla="*/ 468619 h 6061990"/>
                <a:gd name="connsiteX85" fmla="*/ 0 w 9143999"/>
                <a:gd name="connsiteY85" fmla="*/ 304674 h 6061990"/>
                <a:gd name="connsiteX86" fmla="*/ 0 w 9143999"/>
                <a:gd name="connsiteY86"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45086 w 9143999"/>
                <a:gd name="connsiteY30" fmla="*/ 3470900 h 6061990"/>
                <a:gd name="connsiteX31" fmla="*/ 2529111 w 9143999"/>
                <a:gd name="connsiteY31" fmla="*/ 3575409 h 6061990"/>
                <a:gd name="connsiteX32" fmla="*/ 2886218 w 9143999"/>
                <a:gd name="connsiteY32" fmla="*/ 3828766 h 6061990"/>
                <a:gd name="connsiteX33" fmla="*/ 3414877 w 9143999"/>
                <a:gd name="connsiteY33" fmla="*/ 4075790 h 6061990"/>
                <a:gd name="connsiteX34" fmla="*/ 4034564 w 9143999"/>
                <a:gd name="connsiteY34" fmla="*/ 4294310 h 6061990"/>
                <a:gd name="connsiteX35" fmla="*/ 4706767 w 9143999"/>
                <a:gd name="connsiteY35" fmla="*/ 4487495 h 6061990"/>
                <a:gd name="connsiteX36" fmla="*/ 6128195 w 9143999"/>
                <a:gd name="connsiteY36" fmla="*/ 4810525 h 6061990"/>
                <a:gd name="connsiteX37" fmla="*/ 7609141 w 9143999"/>
                <a:gd name="connsiteY37" fmla="*/ 5070216 h 6061990"/>
                <a:gd name="connsiteX38" fmla="*/ 9118095 w 9143999"/>
                <a:gd name="connsiteY38" fmla="*/ 5285570 h 6061990"/>
                <a:gd name="connsiteX39" fmla="*/ 9143999 w 9143999"/>
                <a:gd name="connsiteY39" fmla="*/ 5288702 h 6061990"/>
                <a:gd name="connsiteX40" fmla="*/ 9143999 w 9143999"/>
                <a:gd name="connsiteY40" fmla="*/ 6061990 h 6061990"/>
                <a:gd name="connsiteX41" fmla="*/ 4752032 w 9143999"/>
                <a:gd name="connsiteY41" fmla="*/ 6061990 h 6061990"/>
                <a:gd name="connsiteX42" fmla="*/ 3828002 w 9143999"/>
                <a:gd name="connsiteY42" fmla="*/ 5760614 h 6061990"/>
                <a:gd name="connsiteX43" fmla="*/ 3071774 w 9143999"/>
                <a:gd name="connsiteY43" fmla="*/ 5475587 h 6061990"/>
                <a:gd name="connsiteX44" fmla="*/ 2329551 w 9143999"/>
                <a:gd name="connsiteY44" fmla="*/ 5136722 h 6061990"/>
                <a:gd name="connsiteX45" fmla="*/ 1615336 w 9143999"/>
                <a:gd name="connsiteY45" fmla="*/ 4712349 h 6061990"/>
                <a:gd name="connsiteX46" fmla="*/ 1282736 w 9143999"/>
                <a:gd name="connsiteY46" fmla="*/ 4446324 h 6061990"/>
                <a:gd name="connsiteX47" fmla="*/ 992148 w 9143999"/>
                <a:gd name="connsiteY47" fmla="*/ 4123294 h 6061990"/>
                <a:gd name="connsiteX48" fmla="*/ 792588 w 9143999"/>
                <a:gd name="connsiteY48" fmla="*/ 3733758 h 6061990"/>
                <a:gd name="connsiteX49" fmla="*/ 761078 w 9143999"/>
                <a:gd name="connsiteY49" fmla="*/ 3296717 h 6061990"/>
                <a:gd name="connsiteX50" fmla="*/ 764579 w 9143999"/>
                <a:gd name="connsiteY50" fmla="*/ 3271381 h 6061990"/>
                <a:gd name="connsiteX51" fmla="*/ 767643 w 9143999"/>
                <a:gd name="connsiteY51" fmla="*/ 3257526 h 6061990"/>
                <a:gd name="connsiteX52" fmla="*/ 771582 w 9143999"/>
                <a:gd name="connsiteY52" fmla="*/ 3242878 h 6061990"/>
                <a:gd name="connsiteX53" fmla="*/ 774645 w 9143999"/>
                <a:gd name="connsiteY53" fmla="*/ 3234565 h 6061990"/>
                <a:gd name="connsiteX54" fmla="*/ 775083 w 9143999"/>
                <a:gd name="connsiteY54" fmla="*/ 3226251 h 6061990"/>
                <a:gd name="connsiteX55" fmla="*/ 775083 w 9143999"/>
                <a:gd name="connsiteY55" fmla="*/ 3223876 h 6061990"/>
                <a:gd name="connsiteX56" fmla="*/ 778146 w 9143999"/>
                <a:gd name="connsiteY56" fmla="*/ 3218334 h 6061990"/>
                <a:gd name="connsiteX57" fmla="*/ 782085 w 9143999"/>
                <a:gd name="connsiteY57" fmla="*/ 3195374 h 6061990"/>
                <a:gd name="connsiteX58" fmla="*/ 813594 w 9143999"/>
                <a:gd name="connsiteY58" fmla="*/ 3106699 h 6061990"/>
                <a:gd name="connsiteX59" fmla="*/ 890617 w 9143999"/>
                <a:gd name="connsiteY59" fmla="*/ 2926182 h 6061990"/>
                <a:gd name="connsiteX60" fmla="*/ 1156698 w 9143999"/>
                <a:gd name="connsiteY60" fmla="*/ 2565148 h 6061990"/>
                <a:gd name="connsiteX61" fmla="*/ 1576824 w 9143999"/>
                <a:gd name="connsiteY61" fmla="*/ 2254786 h 6061990"/>
                <a:gd name="connsiteX62" fmla="*/ 2077475 w 9143999"/>
                <a:gd name="connsiteY62" fmla="*/ 2055267 h 6061990"/>
                <a:gd name="connsiteX63" fmla="*/ 2560620 w 9143999"/>
                <a:gd name="connsiteY63" fmla="*/ 1947590 h 6061990"/>
                <a:gd name="connsiteX64" fmla="*/ 3005254 w 9143999"/>
                <a:gd name="connsiteY64" fmla="*/ 1890585 h 6061990"/>
                <a:gd name="connsiteX65" fmla="*/ 3404374 w 9143999"/>
                <a:gd name="connsiteY65" fmla="*/ 1852581 h 6061990"/>
                <a:gd name="connsiteX66" fmla="*/ 3754480 w 9143999"/>
                <a:gd name="connsiteY66" fmla="*/ 1814578 h 6061990"/>
                <a:gd name="connsiteX67" fmla="*/ 4006556 w 9143999"/>
                <a:gd name="connsiteY67" fmla="*/ 1763907 h 6061990"/>
                <a:gd name="connsiteX68" fmla="*/ 4083579 w 9143999"/>
                <a:gd name="connsiteY68" fmla="*/ 1738571 h 6061990"/>
                <a:gd name="connsiteX69" fmla="*/ 4136095 w 9143999"/>
                <a:gd name="connsiteY69" fmla="*/ 1713235 h 6061990"/>
                <a:gd name="connsiteX70" fmla="*/ 4178107 w 9143999"/>
                <a:gd name="connsiteY70" fmla="*/ 1672065 h 6061990"/>
                <a:gd name="connsiteX71" fmla="*/ 4209617 w 9143999"/>
                <a:gd name="connsiteY71" fmla="*/ 1605558 h 6061990"/>
                <a:gd name="connsiteX72" fmla="*/ 4227122 w 9143999"/>
                <a:gd name="connsiteY72" fmla="*/ 1513716 h 6061990"/>
                <a:gd name="connsiteX73" fmla="*/ 4227122 w 9143999"/>
                <a:gd name="connsiteY73" fmla="*/ 1505403 h 6061990"/>
                <a:gd name="connsiteX74" fmla="*/ 4227122 w 9143999"/>
                <a:gd name="connsiteY74" fmla="*/ 1495902 h 6061990"/>
                <a:gd name="connsiteX75" fmla="*/ 4227122 w 9143999"/>
                <a:gd name="connsiteY75" fmla="*/ 1482047 h 6061990"/>
                <a:gd name="connsiteX76" fmla="*/ 4223621 w 9143999"/>
                <a:gd name="connsiteY76" fmla="*/ 1463045 h 6061990"/>
                <a:gd name="connsiteX77" fmla="*/ 4192112 w 9143999"/>
                <a:gd name="connsiteY77" fmla="*/ 1409207 h 6061990"/>
                <a:gd name="connsiteX78" fmla="*/ 4118589 w 9143999"/>
                <a:gd name="connsiteY78" fmla="*/ 1342700 h 6061990"/>
                <a:gd name="connsiteX79" fmla="*/ 3884019 w 9143999"/>
                <a:gd name="connsiteY79" fmla="*/ 1203354 h 6061990"/>
                <a:gd name="connsiteX80" fmla="*/ 3582928 w 9143999"/>
                <a:gd name="connsiteY80" fmla="*/ 1076675 h 6061990"/>
                <a:gd name="connsiteX81" fmla="*/ 3253829 w 9143999"/>
                <a:gd name="connsiteY81" fmla="*/ 965832 h 6061990"/>
                <a:gd name="connsiteX82" fmla="*/ 2543115 w 9143999"/>
                <a:gd name="connsiteY82" fmla="*/ 772647 h 6061990"/>
                <a:gd name="connsiteX83" fmla="*/ 1041163 w 9143999"/>
                <a:gd name="connsiteY83" fmla="*/ 468619 h 6061990"/>
                <a:gd name="connsiteX84" fmla="*/ 0 w 9143999"/>
                <a:gd name="connsiteY84" fmla="*/ 304674 h 6061990"/>
                <a:gd name="connsiteX85" fmla="*/ 0 w 9143999"/>
                <a:gd name="connsiteY85"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10075 w 9143999"/>
                <a:gd name="connsiteY29" fmla="*/ 3296717 h 6061990"/>
                <a:gd name="connsiteX30" fmla="*/ 2445086 w 9143999"/>
                <a:gd name="connsiteY30" fmla="*/ 3470900 h 6061990"/>
                <a:gd name="connsiteX31" fmla="*/ 2529111 w 9143999"/>
                <a:gd name="connsiteY31" fmla="*/ 3575409 h 6061990"/>
                <a:gd name="connsiteX32" fmla="*/ 2886218 w 9143999"/>
                <a:gd name="connsiteY32" fmla="*/ 3828766 h 6061990"/>
                <a:gd name="connsiteX33" fmla="*/ 3414877 w 9143999"/>
                <a:gd name="connsiteY33" fmla="*/ 4075790 h 6061990"/>
                <a:gd name="connsiteX34" fmla="*/ 4034564 w 9143999"/>
                <a:gd name="connsiteY34" fmla="*/ 4294310 h 6061990"/>
                <a:gd name="connsiteX35" fmla="*/ 4706767 w 9143999"/>
                <a:gd name="connsiteY35" fmla="*/ 4487495 h 6061990"/>
                <a:gd name="connsiteX36" fmla="*/ 6128195 w 9143999"/>
                <a:gd name="connsiteY36" fmla="*/ 4810525 h 6061990"/>
                <a:gd name="connsiteX37" fmla="*/ 7609141 w 9143999"/>
                <a:gd name="connsiteY37" fmla="*/ 5070216 h 6061990"/>
                <a:gd name="connsiteX38" fmla="*/ 9118095 w 9143999"/>
                <a:gd name="connsiteY38" fmla="*/ 5285570 h 6061990"/>
                <a:gd name="connsiteX39" fmla="*/ 9143999 w 9143999"/>
                <a:gd name="connsiteY39" fmla="*/ 5288702 h 6061990"/>
                <a:gd name="connsiteX40" fmla="*/ 9143999 w 9143999"/>
                <a:gd name="connsiteY40" fmla="*/ 6061990 h 6061990"/>
                <a:gd name="connsiteX41" fmla="*/ 4752032 w 9143999"/>
                <a:gd name="connsiteY41" fmla="*/ 6061990 h 6061990"/>
                <a:gd name="connsiteX42" fmla="*/ 3828002 w 9143999"/>
                <a:gd name="connsiteY42" fmla="*/ 5760614 h 6061990"/>
                <a:gd name="connsiteX43" fmla="*/ 3071774 w 9143999"/>
                <a:gd name="connsiteY43" fmla="*/ 5475587 h 6061990"/>
                <a:gd name="connsiteX44" fmla="*/ 2329551 w 9143999"/>
                <a:gd name="connsiteY44" fmla="*/ 5136722 h 6061990"/>
                <a:gd name="connsiteX45" fmla="*/ 1615336 w 9143999"/>
                <a:gd name="connsiteY45" fmla="*/ 4712349 h 6061990"/>
                <a:gd name="connsiteX46" fmla="*/ 1282736 w 9143999"/>
                <a:gd name="connsiteY46" fmla="*/ 4446324 h 6061990"/>
                <a:gd name="connsiteX47" fmla="*/ 992148 w 9143999"/>
                <a:gd name="connsiteY47" fmla="*/ 4123294 h 6061990"/>
                <a:gd name="connsiteX48" fmla="*/ 792588 w 9143999"/>
                <a:gd name="connsiteY48" fmla="*/ 3733758 h 6061990"/>
                <a:gd name="connsiteX49" fmla="*/ 761078 w 9143999"/>
                <a:gd name="connsiteY49" fmla="*/ 3296717 h 6061990"/>
                <a:gd name="connsiteX50" fmla="*/ 764579 w 9143999"/>
                <a:gd name="connsiteY50" fmla="*/ 3271381 h 6061990"/>
                <a:gd name="connsiteX51" fmla="*/ 767643 w 9143999"/>
                <a:gd name="connsiteY51" fmla="*/ 3257526 h 6061990"/>
                <a:gd name="connsiteX52" fmla="*/ 771582 w 9143999"/>
                <a:gd name="connsiteY52" fmla="*/ 3242878 h 6061990"/>
                <a:gd name="connsiteX53" fmla="*/ 774645 w 9143999"/>
                <a:gd name="connsiteY53" fmla="*/ 3234565 h 6061990"/>
                <a:gd name="connsiteX54" fmla="*/ 775083 w 9143999"/>
                <a:gd name="connsiteY54" fmla="*/ 3226251 h 6061990"/>
                <a:gd name="connsiteX55" fmla="*/ 775083 w 9143999"/>
                <a:gd name="connsiteY55" fmla="*/ 3223876 h 6061990"/>
                <a:gd name="connsiteX56" fmla="*/ 778146 w 9143999"/>
                <a:gd name="connsiteY56" fmla="*/ 3218334 h 6061990"/>
                <a:gd name="connsiteX57" fmla="*/ 782085 w 9143999"/>
                <a:gd name="connsiteY57" fmla="*/ 3195374 h 6061990"/>
                <a:gd name="connsiteX58" fmla="*/ 813594 w 9143999"/>
                <a:gd name="connsiteY58" fmla="*/ 3106699 h 6061990"/>
                <a:gd name="connsiteX59" fmla="*/ 890617 w 9143999"/>
                <a:gd name="connsiteY59" fmla="*/ 2926182 h 6061990"/>
                <a:gd name="connsiteX60" fmla="*/ 1156698 w 9143999"/>
                <a:gd name="connsiteY60" fmla="*/ 2565148 h 6061990"/>
                <a:gd name="connsiteX61" fmla="*/ 1576824 w 9143999"/>
                <a:gd name="connsiteY61" fmla="*/ 2254786 h 6061990"/>
                <a:gd name="connsiteX62" fmla="*/ 2077475 w 9143999"/>
                <a:gd name="connsiteY62" fmla="*/ 2055267 h 6061990"/>
                <a:gd name="connsiteX63" fmla="*/ 2560620 w 9143999"/>
                <a:gd name="connsiteY63" fmla="*/ 1947590 h 6061990"/>
                <a:gd name="connsiteX64" fmla="*/ 3005254 w 9143999"/>
                <a:gd name="connsiteY64" fmla="*/ 1890585 h 6061990"/>
                <a:gd name="connsiteX65" fmla="*/ 3404374 w 9143999"/>
                <a:gd name="connsiteY65" fmla="*/ 1852581 h 6061990"/>
                <a:gd name="connsiteX66" fmla="*/ 3754480 w 9143999"/>
                <a:gd name="connsiteY66" fmla="*/ 1814578 h 6061990"/>
                <a:gd name="connsiteX67" fmla="*/ 4006556 w 9143999"/>
                <a:gd name="connsiteY67" fmla="*/ 1763907 h 6061990"/>
                <a:gd name="connsiteX68" fmla="*/ 4083579 w 9143999"/>
                <a:gd name="connsiteY68" fmla="*/ 1738571 h 6061990"/>
                <a:gd name="connsiteX69" fmla="*/ 4136095 w 9143999"/>
                <a:gd name="connsiteY69" fmla="*/ 1713235 h 6061990"/>
                <a:gd name="connsiteX70" fmla="*/ 4178107 w 9143999"/>
                <a:gd name="connsiteY70" fmla="*/ 1672065 h 6061990"/>
                <a:gd name="connsiteX71" fmla="*/ 4209617 w 9143999"/>
                <a:gd name="connsiteY71" fmla="*/ 1605558 h 6061990"/>
                <a:gd name="connsiteX72" fmla="*/ 4227122 w 9143999"/>
                <a:gd name="connsiteY72" fmla="*/ 1513716 h 6061990"/>
                <a:gd name="connsiteX73" fmla="*/ 4227122 w 9143999"/>
                <a:gd name="connsiteY73" fmla="*/ 1505403 h 6061990"/>
                <a:gd name="connsiteX74" fmla="*/ 4227122 w 9143999"/>
                <a:gd name="connsiteY74" fmla="*/ 1495902 h 6061990"/>
                <a:gd name="connsiteX75" fmla="*/ 4227122 w 9143999"/>
                <a:gd name="connsiteY75" fmla="*/ 1482047 h 6061990"/>
                <a:gd name="connsiteX76" fmla="*/ 4223621 w 9143999"/>
                <a:gd name="connsiteY76" fmla="*/ 1463045 h 6061990"/>
                <a:gd name="connsiteX77" fmla="*/ 4192112 w 9143999"/>
                <a:gd name="connsiteY77" fmla="*/ 1409207 h 6061990"/>
                <a:gd name="connsiteX78" fmla="*/ 4118589 w 9143999"/>
                <a:gd name="connsiteY78" fmla="*/ 1342700 h 6061990"/>
                <a:gd name="connsiteX79" fmla="*/ 3884019 w 9143999"/>
                <a:gd name="connsiteY79" fmla="*/ 1203354 h 6061990"/>
                <a:gd name="connsiteX80" fmla="*/ 3582928 w 9143999"/>
                <a:gd name="connsiteY80" fmla="*/ 1076675 h 6061990"/>
                <a:gd name="connsiteX81" fmla="*/ 3253829 w 9143999"/>
                <a:gd name="connsiteY81" fmla="*/ 965832 h 6061990"/>
                <a:gd name="connsiteX82" fmla="*/ 2543115 w 9143999"/>
                <a:gd name="connsiteY82" fmla="*/ 772647 h 6061990"/>
                <a:gd name="connsiteX83" fmla="*/ 1041163 w 9143999"/>
                <a:gd name="connsiteY83" fmla="*/ 468619 h 6061990"/>
                <a:gd name="connsiteX84" fmla="*/ 0 w 9143999"/>
                <a:gd name="connsiteY84" fmla="*/ 304674 h 6061990"/>
                <a:gd name="connsiteX85" fmla="*/ 0 w 9143999"/>
                <a:gd name="connsiteY85"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45086 w 9143999"/>
                <a:gd name="connsiteY29" fmla="*/ 3470900 h 6061990"/>
                <a:gd name="connsiteX30" fmla="*/ 2529111 w 9143999"/>
                <a:gd name="connsiteY30" fmla="*/ 3575409 h 6061990"/>
                <a:gd name="connsiteX31" fmla="*/ 2886218 w 9143999"/>
                <a:gd name="connsiteY31" fmla="*/ 3828766 h 6061990"/>
                <a:gd name="connsiteX32" fmla="*/ 3414877 w 9143999"/>
                <a:gd name="connsiteY32" fmla="*/ 4075790 h 6061990"/>
                <a:gd name="connsiteX33" fmla="*/ 4034564 w 9143999"/>
                <a:gd name="connsiteY33" fmla="*/ 4294310 h 6061990"/>
                <a:gd name="connsiteX34" fmla="*/ 4706767 w 9143999"/>
                <a:gd name="connsiteY34" fmla="*/ 4487495 h 6061990"/>
                <a:gd name="connsiteX35" fmla="*/ 6128195 w 9143999"/>
                <a:gd name="connsiteY35" fmla="*/ 4810525 h 6061990"/>
                <a:gd name="connsiteX36" fmla="*/ 7609141 w 9143999"/>
                <a:gd name="connsiteY36" fmla="*/ 5070216 h 6061990"/>
                <a:gd name="connsiteX37" fmla="*/ 9118095 w 9143999"/>
                <a:gd name="connsiteY37" fmla="*/ 5285570 h 6061990"/>
                <a:gd name="connsiteX38" fmla="*/ 9143999 w 9143999"/>
                <a:gd name="connsiteY38" fmla="*/ 5288702 h 6061990"/>
                <a:gd name="connsiteX39" fmla="*/ 9143999 w 9143999"/>
                <a:gd name="connsiteY39" fmla="*/ 6061990 h 6061990"/>
                <a:gd name="connsiteX40" fmla="*/ 4752032 w 9143999"/>
                <a:gd name="connsiteY40" fmla="*/ 6061990 h 6061990"/>
                <a:gd name="connsiteX41" fmla="*/ 3828002 w 9143999"/>
                <a:gd name="connsiteY41" fmla="*/ 5760614 h 6061990"/>
                <a:gd name="connsiteX42" fmla="*/ 3071774 w 9143999"/>
                <a:gd name="connsiteY42" fmla="*/ 5475587 h 6061990"/>
                <a:gd name="connsiteX43" fmla="*/ 2329551 w 9143999"/>
                <a:gd name="connsiteY43" fmla="*/ 5136722 h 6061990"/>
                <a:gd name="connsiteX44" fmla="*/ 1615336 w 9143999"/>
                <a:gd name="connsiteY44" fmla="*/ 4712349 h 6061990"/>
                <a:gd name="connsiteX45" fmla="*/ 1282736 w 9143999"/>
                <a:gd name="connsiteY45" fmla="*/ 4446324 h 6061990"/>
                <a:gd name="connsiteX46" fmla="*/ 992148 w 9143999"/>
                <a:gd name="connsiteY46" fmla="*/ 4123294 h 6061990"/>
                <a:gd name="connsiteX47" fmla="*/ 792588 w 9143999"/>
                <a:gd name="connsiteY47" fmla="*/ 3733758 h 6061990"/>
                <a:gd name="connsiteX48" fmla="*/ 761078 w 9143999"/>
                <a:gd name="connsiteY48" fmla="*/ 3296717 h 6061990"/>
                <a:gd name="connsiteX49" fmla="*/ 764579 w 9143999"/>
                <a:gd name="connsiteY49" fmla="*/ 3271381 h 6061990"/>
                <a:gd name="connsiteX50" fmla="*/ 767643 w 9143999"/>
                <a:gd name="connsiteY50" fmla="*/ 3257526 h 6061990"/>
                <a:gd name="connsiteX51" fmla="*/ 771582 w 9143999"/>
                <a:gd name="connsiteY51" fmla="*/ 3242878 h 6061990"/>
                <a:gd name="connsiteX52" fmla="*/ 774645 w 9143999"/>
                <a:gd name="connsiteY52" fmla="*/ 3234565 h 6061990"/>
                <a:gd name="connsiteX53" fmla="*/ 775083 w 9143999"/>
                <a:gd name="connsiteY53" fmla="*/ 3226251 h 6061990"/>
                <a:gd name="connsiteX54" fmla="*/ 775083 w 9143999"/>
                <a:gd name="connsiteY54" fmla="*/ 3223876 h 6061990"/>
                <a:gd name="connsiteX55" fmla="*/ 778146 w 9143999"/>
                <a:gd name="connsiteY55" fmla="*/ 3218334 h 6061990"/>
                <a:gd name="connsiteX56" fmla="*/ 782085 w 9143999"/>
                <a:gd name="connsiteY56" fmla="*/ 3195374 h 6061990"/>
                <a:gd name="connsiteX57" fmla="*/ 813594 w 9143999"/>
                <a:gd name="connsiteY57" fmla="*/ 3106699 h 6061990"/>
                <a:gd name="connsiteX58" fmla="*/ 890617 w 9143999"/>
                <a:gd name="connsiteY58" fmla="*/ 2926182 h 6061990"/>
                <a:gd name="connsiteX59" fmla="*/ 1156698 w 9143999"/>
                <a:gd name="connsiteY59" fmla="*/ 2565148 h 6061990"/>
                <a:gd name="connsiteX60" fmla="*/ 1576824 w 9143999"/>
                <a:gd name="connsiteY60" fmla="*/ 2254786 h 6061990"/>
                <a:gd name="connsiteX61" fmla="*/ 2077475 w 9143999"/>
                <a:gd name="connsiteY61" fmla="*/ 2055267 h 6061990"/>
                <a:gd name="connsiteX62" fmla="*/ 2560620 w 9143999"/>
                <a:gd name="connsiteY62" fmla="*/ 1947590 h 6061990"/>
                <a:gd name="connsiteX63" fmla="*/ 3005254 w 9143999"/>
                <a:gd name="connsiteY63" fmla="*/ 1890585 h 6061990"/>
                <a:gd name="connsiteX64" fmla="*/ 3404374 w 9143999"/>
                <a:gd name="connsiteY64" fmla="*/ 1852581 h 6061990"/>
                <a:gd name="connsiteX65" fmla="*/ 3754480 w 9143999"/>
                <a:gd name="connsiteY65" fmla="*/ 1814578 h 6061990"/>
                <a:gd name="connsiteX66" fmla="*/ 4006556 w 9143999"/>
                <a:gd name="connsiteY66" fmla="*/ 1763907 h 6061990"/>
                <a:gd name="connsiteX67" fmla="*/ 4083579 w 9143999"/>
                <a:gd name="connsiteY67" fmla="*/ 1738571 h 6061990"/>
                <a:gd name="connsiteX68" fmla="*/ 4136095 w 9143999"/>
                <a:gd name="connsiteY68" fmla="*/ 1713235 h 6061990"/>
                <a:gd name="connsiteX69" fmla="*/ 4178107 w 9143999"/>
                <a:gd name="connsiteY69" fmla="*/ 1672065 h 6061990"/>
                <a:gd name="connsiteX70" fmla="*/ 4209617 w 9143999"/>
                <a:gd name="connsiteY70" fmla="*/ 1605558 h 6061990"/>
                <a:gd name="connsiteX71" fmla="*/ 4227122 w 9143999"/>
                <a:gd name="connsiteY71" fmla="*/ 1513716 h 6061990"/>
                <a:gd name="connsiteX72" fmla="*/ 4227122 w 9143999"/>
                <a:gd name="connsiteY72" fmla="*/ 1505403 h 6061990"/>
                <a:gd name="connsiteX73" fmla="*/ 4227122 w 9143999"/>
                <a:gd name="connsiteY73" fmla="*/ 1495902 h 6061990"/>
                <a:gd name="connsiteX74" fmla="*/ 4227122 w 9143999"/>
                <a:gd name="connsiteY74" fmla="*/ 1482047 h 6061990"/>
                <a:gd name="connsiteX75" fmla="*/ 4223621 w 9143999"/>
                <a:gd name="connsiteY75" fmla="*/ 1463045 h 6061990"/>
                <a:gd name="connsiteX76" fmla="*/ 4192112 w 9143999"/>
                <a:gd name="connsiteY76" fmla="*/ 1409207 h 6061990"/>
                <a:gd name="connsiteX77" fmla="*/ 4118589 w 9143999"/>
                <a:gd name="connsiteY77" fmla="*/ 1342700 h 6061990"/>
                <a:gd name="connsiteX78" fmla="*/ 3884019 w 9143999"/>
                <a:gd name="connsiteY78" fmla="*/ 1203354 h 6061990"/>
                <a:gd name="connsiteX79" fmla="*/ 3582928 w 9143999"/>
                <a:gd name="connsiteY79" fmla="*/ 1076675 h 6061990"/>
                <a:gd name="connsiteX80" fmla="*/ 3253829 w 9143999"/>
                <a:gd name="connsiteY80" fmla="*/ 965832 h 6061990"/>
                <a:gd name="connsiteX81" fmla="*/ 2543115 w 9143999"/>
                <a:gd name="connsiteY81" fmla="*/ 772647 h 6061990"/>
                <a:gd name="connsiteX82" fmla="*/ 1041163 w 9143999"/>
                <a:gd name="connsiteY82" fmla="*/ 468619 h 6061990"/>
                <a:gd name="connsiteX83" fmla="*/ 0 w 9143999"/>
                <a:gd name="connsiteY83" fmla="*/ 304674 h 6061990"/>
                <a:gd name="connsiteX84" fmla="*/ 0 w 9143999"/>
                <a:gd name="connsiteY84"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45086 w 9143999"/>
                <a:gd name="connsiteY29" fmla="*/ 3470900 h 6061990"/>
                <a:gd name="connsiteX30" fmla="*/ 2529111 w 9143999"/>
                <a:gd name="connsiteY30" fmla="*/ 3575409 h 6061990"/>
                <a:gd name="connsiteX31" fmla="*/ 2886218 w 9143999"/>
                <a:gd name="connsiteY31" fmla="*/ 3828766 h 6061990"/>
                <a:gd name="connsiteX32" fmla="*/ 3414877 w 9143999"/>
                <a:gd name="connsiteY32" fmla="*/ 4075790 h 6061990"/>
                <a:gd name="connsiteX33" fmla="*/ 4034564 w 9143999"/>
                <a:gd name="connsiteY33" fmla="*/ 4294310 h 6061990"/>
                <a:gd name="connsiteX34" fmla="*/ 4706767 w 9143999"/>
                <a:gd name="connsiteY34" fmla="*/ 4487495 h 6061990"/>
                <a:gd name="connsiteX35" fmla="*/ 6128195 w 9143999"/>
                <a:gd name="connsiteY35" fmla="*/ 4810525 h 6061990"/>
                <a:gd name="connsiteX36" fmla="*/ 7609141 w 9143999"/>
                <a:gd name="connsiteY36" fmla="*/ 5070216 h 6061990"/>
                <a:gd name="connsiteX37" fmla="*/ 9118095 w 9143999"/>
                <a:gd name="connsiteY37" fmla="*/ 5285570 h 6061990"/>
                <a:gd name="connsiteX38" fmla="*/ 9143999 w 9143999"/>
                <a:gd name="connsiteY38" fmla="*/ 5288702 h 6061990"/>
                <a:gd name="connsiteX39" fmla="*/ 9143999 w 9143999"/>
                <a:gd name="connsiteY39" fmla="*/ 6061990 h 6061990"/>
                <a:gd name="connsiteX40" fmla="*/ 4752032 w 9143999"/>
                <a:gd name="connsiteY40" fmla="*/ 6061990 h 6061990"/>
                <a:gd name="connsiteX41" fmla="*/ 3828002 w 9143999"/>
                <a:gd name="connsiteY41" fmla="*/ 5760614 h 6061990"/>
                <a:gd name="connsiteX42" fmla="*/ 3071774 w 9143999"/>
                <a:gd name="connsiteY42" fmla="*/ 5475587 h 6061990"/>
                <a:gd name="connsiteX43" fmla="*/ 2329551 w 9143999"/>
                <a:gd name="connsiteY43" fmla="*/ 5136722 h 6061990"/>
                <a:gd name="connsiteX44" fmla="*/ 1615336 w 9143999"/>
                <a:gd name="connsiteY44" fmla="*/ 4712349 h 6061990"/>
                <a:gd name="connsiteX45" fmla="*/ 1282736 w 9143999"/>
                <a:gd name="connsiteY45" fmla="*/ 4446324 h 6061990"/>
                <a:gd name="connsiteX46" fmla="*/ 992148 w 9143999"/>
                <a:gd name="connsiteY46" fmla="*/ 4123294 h 6061990"/>
                <a:gd name="connsiteX47" fmla="*/ 792588 w 9143999"/>
                <a:gd name="connsiteY47" fmla="*/ 3733758 h 6061990"/>
                <a:gd name="connsiteX48" fmla="*/ 761078 w 9143999"/>
                <a:gd name="connsiteY48" fmla="*/ 3296717 h 6061990"/>
                <a:gd name="connsiteX49" fmla="*/ 764579 w 9143999"/>
                <a:gd name="connsiteY49" fmla="*/ 3271381 h 6061990"/>
                <a:gd name="connsiteX50" fmla="*/ 767643 w 9143999"/>
                <a:gd name="connsiteY50" fmla="*/ 3257526 h 6061990"/>
                <a:gd name="connsiteX51" fmla="*/ 771582 w 9143999"/>
                <a:gd name="connsiteY51" fmla="*/ 3242878 h 6061990"/>
                <a:gd name="connsiteX52" fmla="*/ 774645 w 9143999"/>
                <a:gd name="connsiteY52" fmla="*/ 3234565 h 6061990"/>
                <a:gd name="connsiteX53" fmla="*/ 775083 w 9143999"/>
                <a:gd name="connsiteY53" fmla="*/ 3226251 h 6061990"/>
                <a:gd name="connsiteX54" fmla="*/ 775083 w 9143999"/>
                <a:gd name="connsiteY54" fmla="*/ 3223876 h 6061990"/>
                <a:gd name="connsiteX55" fmla="*/ 778146 w 9143999"/>
                <a:gd name="connsiteY55" fmla="*/ 3218334 h 6061990"/>
                <a:gd name="connsiteX56" fmla="*/ 782085 w 9143999"/>
                <a:gd name="connsiteY56" fmla="*/ 3195374 h 6061990"/>
                <a:gd name="connsiteX57" fmla="*/ 813594 w 9143999"/>
                <a:gd name="connsiteY57" fmla="*/ 3106699 h 6061990"/>
                <a:gd name="connsiteX58" fmla="*/ 890617 w 9143999"/>
                <a:gd name="connsiteY58" fmla="*/ 2926182 h 6061990"/>
                <a:gd name="connsiteX59" fmla="*/ 1156698 w 9143999"/>
                <a:gd name="connsiteY59" fmla="*/ 2565148 h 6061990"/>
                <a:gd name="connsiteX60" fmla="*/ 1576824 w 9143999"/>
                <a:gd name="connsiteY60" fmla="*/ 2254786 h 6061990"/>
                <a:gd name="connsiteX61" fmla="*/ 2077475 w 9143999"/>
                <a:gd name="connsiteY61" fmla="*/ 2055267 h 6061990"/>
                <a:gd name="connsiteX62" fmla="*/ 2560620 w 9143999"/>
                <a:gd name="connsiteY62" fmla="*/ 1947590 h 6061990"/>
                <a:gd name="connsiteX63" fmla="*/ 3005254 w 9143999"/>
                <a:gd name="connsiteY63" fmla="*/ 1890585 h 6061990"/>
                <a:gd name="connsiteX64" fmla="*/ 3404374 w 9143999"/>
                <a:gd name="connsiteY64" fmla="*/ 1852581 h 6061990"/>
                <a:gd name="connsiteX65" fmla="*/ 3754480 w 9143999"/>
                <a:gd name="connsiteY65" fmla="*/ 1814578 h 6061990"/>
                <a:gd name="connsiteX66" fmla="*/ 4006556 w 9143999"/>
                <a:gd name="connsiteY66" fmla="*/ 1763907 h 6061990"/>
                <a:gd name="connsiteX67" fmla="*/ 4083579 w 9143999"/>
                <a:gd name="connsiteY67" fmla="*/ 1738571 h 6061990"/>
                <a:gd name="connsiteX68" fmla="*/ 4136095 w 9143999"/>
                <a:gd name="connsiteY68" fmla="*/ 1713235 h 6061990"/>
                <a:gd name="connsiteX69" fmla="*/ 4178107 w 9143999"/>
                <a:gd name="connsiteY69" fmla="*/ 1672065 h 6061990"/>
                <a:gd name="connsiteX70" fmla="*/ 4209617 w 9143999"/>
                <a:gd name="connsiteY70" fmla="*/ 1605558 h 6061990"/>
                <a:gd name="connsiteX71" fmla="*/ 4227122 w 9143999"/>
                <a:gd name="connsiteY71" fmla="*/ 1513716 h 6061990"/>
                <a:gd name="connsiteX72" fmla="*/ 4227122 w 9143999"/>
                <a:gd name="connsiteY72" fmla="*/ 1505403 h 6061990"/>
                <a:gd name="connsiteX73" fmla="*/ 4227122 w 9143999"/>
                <a:gd name="connsiteY73" fmla="*/ 1495902 h 6061990"/>
                <a:gd name="connsiteX74" fmla="*/ 4227122 w 9143999"/>
                <a:gd name="connsiteY74" fmla="*/ 1482047 h 6061990"/>
                <a:gd name="connsiteX75" fmla="*/ 4223621 w 9143999"/>
                <a:gd name="connsiteY75" fmla="*/ 1463045 h 6061990"/>
                <a:gd name="connsiteX76" fmla="*/ 4192112 w 9143999"/>
                <a:gd name="connsiteY76" fmla="*/ 1409207 h 6061990"/>
                <a:gd name="connsiteX77" fmla="*/ 4118589 w 9143999"/>
                <a:gd name="connsiteY77" fmla="*/ 1342700 h 6061990"/>
                <a:gd name="connsiteX78" fmla="*/ 3884019 w 9143999"/>
                <a:gd name="connsiteY78" fmla="*/ 1203354 h 6061990"/>
                <a:gd name="connsiteX79" fmla="*/ 3582928 w 9143999"/>
                <a:gd name="connsiteY79" fmla="*/ 1076675 h 6061990"/>
                <a:gd name="connsiteX80" fmla="*/ 3253829 w 9143999"/>
                <a:gd name="connsiteY80" fmla="*/ 965832 h 6061990"/>
                <a:gd name="connsiteX81" fmla="*/ 2543115 w 9143999"/>
                <a:gd name="connsiteY81" fmla="*/ 772647 h 6061990"/>
                <a:gd name="connsiteX82" fmla="*/ 1041163 w 9143999"/>
                <a:gd name="connsiteY82" fmla="*/ 468619 h 6061990"/>
                <a:gd name="connsiteX83" fmla="*/ 0 w 9143999"/>
                <a:gd name="connsiteY83" fmla="*/ 304674 h 6061990"/>
                <a:gd name="connsiteX84" fmla="*/ 0 w 9143999"/>
                <a:gd name="connsiteY84" fmla="*/ 0 h 6061990"/>
                <a:gd name="connsiteX0" fmla="*/ 0 w 9143999"/>
                <a:gd name="connsiteY0" fmla="*/ 0 h 6061990"/>
                <a:gd name="connsiteX1" fmla="*/ 1153197 w 9143999"/>
                <a:gd name="connsiteY1" fmla="*/ 113919 h 6061990"/>
                <a:gd name="connsiteX2" fmla="*/ 2742675 w 9143999"/>
                <a:gd name="connsiteY2" fmla="*/ 338773 h 6061990"/>
                <a:gd name="connsiteX3" fmla="*/ 3537414 w 9143999"/>
                <a:gd name="connsiteY3" fmla="*/ 500288 h 6061990"/>
                <a:gd name="connsiteX4" fmla="*/ 3933033 w 9143999"/>
                <a:gd name="connsiteY4" fmla="*/ 607965 h 6061990"/>
                <a:gd name="connsiteX5" fmla="*/ 4328653 w 9143999"/>
                <a:gd name="connsiteY5" fmla="*/ 747311 h 6061990"/>
                <a:gd name="connsiteX6" fmla="*/ 4717270 w 9143999"/>
                <a:gd name="connsiteY6" fmla="*/ 940496 h 6061990"/>
                <a:gd name="connsiteX7" fmla="*/ 4902826 w 9143999"/>
                <a:gd name="connsiteY7" fmla="*/ 1079842 h 6061990"/>
                <a:gd name="connsiteX8" fmla="*/ 5053371 w 9143999"/>
                <a:gd name="connsiteY8" fmla="*/ 1260359 h 6061990"/>
                <a:gd name="connsiteX9" fmla="*/ 5102386 w 9143999"/>
                <a:gd name="connsiteY9" fmla="*/ 1371203 h 6061990"/>
                <a:gd name="connsiteX10" fmla="*/ 5116390 w 9143999"/>
                <a:gd name="connsiteY10" fmla="*/ 1428208 h 6061990"/>
                <a:gd name="connsiteX11" fmla="*/ 5116390 w 9143999"/>
                <a:gd name="connsiteY11" fmla="*/ 1434542 h 6061990"/>
                <a:gd name="connsiteX12" fmla="*/ 5119454 w 9143999"/>
                <a:gd name="connsiteY12" fmla="*/ 1440084 h 6061990"/>
                <a:gd name="connsiteX13" fmla="*/ 5119891 w 9143999"/>
                <a:gd name="connsiteY13" fmla="*/ 1446418 h 6061990"/>
                <a:gd name="connsiteX14" fmla="*/ 5126893 w 9143999"/>
                <a:gd name="connsiteY14" fmla="*/ 1472546 h 6061990"/>
                <a:gd name="connsiteX15" fmla="*/ 5144398 w 9143999"/>
                <a:gd name="connsiteY15" fmla="*/ 1646729 h 6061990"/>
                <a:gd name="connsiteX16" fmla="*/ 5112889 w 9143999"/>
                <a:gd name="connsiteY16" fmla="*/ 1843081 h 6061990"/>
                <a:gd name="connsiteX17" fmla="*/ 5000855 w 9143999"/>
                <a:gd name="connsiteY17" fmla="*/ 2048933 h 6061990"/>
                <a:gd name="connsiteX18" fmla="*/ 4808297 w 9143999"/>
                <a:gd name="connsiteY18" fmla="*/ 2235784 h 6061990"/>
                <a:gd name="connsiteX19" fmla="*/ 4570225 w 9143999"/>
                <a:gd name="connsiteY19" fmla="*/ 2371963 h 6061990"/>
                <a:gd name="connsiteX20" fmla="*/ 4325152 w 9143999"/>
                <a:gd name="connsiteY20" fmla="*/ 2470139 h 6061990"/>
                <a:gd name="connsiteX21" fmla="*/ 4094082 w 9143999"/>
                <a:gd name="connsiteY21" fmla="*/ 2536645 h 6061990"/>
                <a:gd name="connsiteX22" fmla="*/ 3670454 w 9143999"/>
                <a:gd name="connsiteY22" fmla="*/ 2634821 h 6061990"/>
                <a:gd name="connsiteX23" fmla="*/ 3292341 w 9143999"/>
                <a:gd name="connsiteY23" fmla="*/ 2713995 h 6061990"/>
                <a:gd name="connsiteX24" fmla="*/ 2966743 w 9143999"/>
                <a:gd name="connsiteY24" fmla="*/ 2796336 h 6061990"/>
                <a:gd name="connsiteX25" fmla="*/ 2711166 w 9143999"/>
                <a:gd name="connsiteY25" fmla="*/ 2888178 h 6061990"/>
                <a:gd name="connsiteX26" fmla="*/ 2550117 w 9143999"/>
                <a:gd name="connsiteY26" fmla="*/ 2986354 h 6061990"/>
                <a:gd name="connsiteX27" fmla="*/ 2466092 w 9143999"/>
                <a:gd name="connsiteY27" fmla="*/ 3087697 h 6061990"/>
                <a:gd name="connsiteX28" fmla="*/ 2420578 w 9143999"/>
                <a:gd name="connsiteY28" fmla="*/ 3217543 h 6061990"/>
                <a:gd name="connsiteX29" fmla="*/ 2445086 w 9143999"/>
                <a:gd name="connsiteY29" fmla="*/ 3470900 h 6061990"/>
                <a:gd name="connsiteX30" fmla="*/ 2529111 w 9143999"/>
                <a:gd name="connsiteY30" fmla="*/ 3575409 h 6061990"/>
                <a:gd name="connsiteX31" fmla="*/ 2886218 w 9143999"/>
                <a:gd name="connsiteY31" fmla="*/ 3828766 h 6061990"/>
                <a:gd name="connsiteX32" fmla="*/ 3414877 w 9143999"/>
                <a:gd name="connsiteY32" fmla="*/ 4075790 h 6061990"/>
                <a:gd name="connsiteX33" fmla="*/ 4034564 w 9143999"/>
                <a:gd name="connsiteY33" fmla="*/ 4294310 h 6061990"/>
                <a:gd name="connsiteX34" fmla="*/ 4706767 w 9143999"/>
                <a:gd name="connsiteY34" fmla="*/ 4487495 h 6061990"/>
                <a:gd name="connsiteX35" fmla="*/ 6128195 w 9143999"/>
                <a:gd name="connsiteY35" fmla="*/ 4810525 h 6061990"/>
                <a:gd name="connsiteX36" fmla="*/ 7609141 w 9143999"/>
                <a:gd name="connsiteY36" fmla="*/ 5070216 h 6061990"/>
                <a:gd name="connsiteX37" fmla="*/ 9118095 w 9143999"/>
                <a:gd name="connsiteY37" fmla="*/ 5285570 h 6061990"/>
                <a:gd name="connsiteX38" fmla="*/ 9143999 w 9143999"/>
                <a:gd name="connsiteY38" fmla="*/ 5288702 h 6061990"/>
                <a:gd name="connsiteX39" fmla="*/ 9143999 w 9143999"/>
                <a:gd name="connsiteY39" fmla="*/ 6061990 h 6061990"/>
                <a:gd name="connsiteX40" fmla="*/ 4752032 w 9143999"/>
                <a:gd name="connsiteY40" fmla="*/ 6061990 h 6061990"/>
                <a:gd name="connsiteX41" fmla="*/ 3828002 w 9143999"/>
                <a:gd name="connsiteY41" fmla="*/ 5760614 h 6061990"/>
                <a:gd name="connsiteX42" fmla="*/ 3071774 w 9143999"/>
                <a:gd name="connsiteY42" fmla="*/ 5475587 h 6061990"/>
                <a:gd name="connsiteX43" fmla="*/ 2329551 w 9143999"/>
                <a:gd name="connsiteY43" fmla="*/ 5136722 h 6061990"/>
                <a:gd name="connsiteX44" fmla="*/ 1615336 w 9143999"/>
                <a:gd name="connsiteY44" fmla="*/ 4712349 h 6061990"/>
                <a:gd name="connsiteX45" fmla="*/ 1282736 w 9143999"/>
                <a:gd name="connsiteY45" fmla="*/ 4446324 h 6061990"/>
                <a:gd name="connsiteX46" fmla="*/ 992148 w 9143999"/>
                <a:gd name="connsiteY46" fmla="*/ 4123294 h 6061990"/>
                <a:gd name="connsiteX47" fmla="*/ 792588 w 9143999"/>
                <a:gd name="connsiteY47" fmla="*/ 3733758 h 6061990"/>
                <a:gd name="connsiteX48" fmla="*/ 761078 w 9143999"/>
                <a:gd name="connsiteY48" fmla="*/ 3296717 h 6061990"/>
                <a:gd name="connsiteX49" fmla="*/ 764579 w 9143999"/>
                <a:gd name="connsiteY49" fmla="*/ 3271381 h 6061990"/>
                <a:gd name="connsiteX50" fmla="*/ 767643 w 9143999"/>
                <a:gd name="connsiteY50" fmla="*/ 3257526 h 6061990"/>
                <a:gd name="connsiteX51" fmla="*/ 771582 w 9143999"/>
                <a:gd name="connsiteY51" fmla="*/ 3242878 h 6061990"/>
                <a:gd name="connsiteX52" fmla="*/ 774645 w 9143999"/>
                <a:gd name="connsiteY52" fmla="*/ 3234565 h 6061990"/>
                <a:gd name="connsiteX53" fmla="*/ 775083 w 9143999"/>
                <a:gd name="connsiteY53" fmla="*/ 3226251 h 6061990"/>
                <a:gd name="connsiteX54" fmla="*/ 775083 w 9143999"/>
                <a:gd name="connsiteY54" fmla="*/ 3223876 h 6061990"/>
                <a:gd name="connsiteX55" fmla="*/ 778146 w 9143999"/>
                <a:gd name="connsiteY55" fmla="*/ 3218334 h 6061990"/>
                <a:gd name="connsiteX56" fmla="*/ 782085 w 9143999"/>
                <a:gd name="connsiteY56" fmla="*/ 3195374 h 6061990"/>
                <a:gd name="connsiteX57" fmla="*/ 813594 w 9143999"/>
                <a:gd name="connsiteY57" fmla="*/ 3106699 h 6061990"/>
                <a:gd name="connsiteX58" fmla="*/ 890617 w 9143999"/>
                <a:gd name="connsiteY58" fmla="*/ 2926182 h 6061990"/>
                <a:gd name="connsiteX59" fmla="*/ 1156698 w 9143999"/>
                <a:gd name="connsiteY59" fmla="*/ 2565148 h 6061990"/>
                <a:gd name="connsiteX60" fmla="*/ 1576824 w 9143999"/>
                <a:gd name="connsiteY60" fmla="*/ 2254786 h 6061990"/>
                <a:gd name="connsiteX61" fmla="*/ 2077475 w 9143999"/>
                <a:gd name="connsiteY61" fmla="*/ 2055267 h 6061990"/>
                <a:gd name="connsiteX62" fmla="*/ 2560620 w 9143999"/>
                <a:gd name="connsiteY62" fmla="*/ 1947590 h 6061990"/>
                <a:gd name="connsiteX63" fmla="*/ 3005254 w 9143999"/>
                <a:gd name="connsiteY63" fmla="*/ 1890585 h 6061990"/>
                <a:gd name="connsiteX64" fmla="*/ 3404374 w 9143999"/>
                <a:gd name="connsiteY64" fmla="*/ 1852581 h 6061990"/>
                <a:gd name="connsiteX65" fmla="*/ 3754480 w 9143999"/>
                <a:gd name="connsiteY65" fmla="*/ 1814578 h 6061990"/>
                <a:gd name="connsiteX66" fmla="*/ 4006556 w 9143999"/>
                <a:gd name="connsiteY66" fmla="*/ 1763907 h 6061990"/>
                <a:gd name="connsiteX67" fmla="*/ 4083579 w 9143999"/>
                <a:gd name="connsiteY67" fmla="*/ 1738571 h 6061990"/>
                <a:gd name="connsiteX68" fmla="*/ 4136095 w 9143999"/>
                <a:gd name="connsiteY68" fmla="*/ 1713235 h 6061990"/>
                <a:gd name="connsiteX69" fmla="*/ 4178107 w 9143999"/>
                <a:gd name="connsiteY69" fmla="*/ 1672065 h 6061990"/>
                <a:gd name="connsiteX70" fmla="*/ 4209617 w 9143999"/>
                <a:gd name="connsiteY70" fmla="*/ 1605558 h 6061990"/>
                <a:gd name="connsiteX71" fmla="*/ 4227122 w 9143999"/>
                <a:gd name="connsiteY71" fmla="*/ 1513716 h 6061990"/>
                <a:gd name="connsiteX72" fmla="*/ 4227122 w 9143999"/>
                <a:gd name="connsiteY72" fmla="*/ 1505403 h 6061990"/>
                <a:gd name="connsiteX73" fmla="*/ 4227122 w 9143999"/>
                <a:gd name="connsiteY73" fmla="*/ 1495902 h 6061990"/>
                <a:gd name="connsiteX74" fmla="*/ 4227122 w 9143999"/>
                <a:gd name="connsiteY74" fmla="*/ 1482047 h 6061990"/>
                <a:gd name="connsiteX75" fmla="*/ 4223621 w 9143999"/>
                <a:gd name="connsiteY75" fmla="*/ 1463045 h 6061990"/>
                <a:gd name="connsiteX76" fmla="*/ 4192112 w 9143999"/>
                <a:gd name="connsiteY76" fmla="*/ 1409207 h 6061990"/>
                <a:gd name="connsiteX77" fmla="*/ 4118589 w 9143999"/>
                <a:gd name="connsiteY77" fmla="*/ 1342700 h 6061990"/>
                <a:gd name="connsiteX78" fmla="*/ 3884019 w 9143999"/>
                <a:gd name="connsiteY78" fmla="*/ 1203354 h 6061990"/>
                <a:gd name="connsiteX79" fmla="*/ 3582928 w 9143999"/>
                <a:gd name="connsiteY79" fmla="*/ 1076675 h 6061990"/>
                <a:gd name="connsiteX80" fmla="*/ 3253829 w 9143999"/>
                <a:gd name="connsiteY80" fmla="*/ 965832 h 6061990"/>
                <a:gd name="connsiteX81" fmla="*/ 2543115 w 9143999"/>
                <a:gd name="connsiteY81" fmla="*/ 772647 h 6061990"/>
                <a:gd name="connsiteX82" fmla="*/ 1041163 w 9143999"/>
                <a:gd name="connsiteY82" fmla="*/ 468619 h 6061990"/>
                <a:gd name="connsiteX83" fmla="*/ 0 w 9143999"/>
                <a:gd name="connsiteY83" fmla="*/ 304674 h 6061990"/>
                <a:gd name="connsiteX84" fmla="*/ 0 w 9143999"/>
                <a:gd name="connsiteY84" fmla="*/ 0 h 606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43999" h="6061990">
                  <a:moveTo>
                    <a:pt x="0" y="0"/>
                  </a:moveTo>
                  <a:cubicBezTo>
                    <a:pt x="383616" y="31868"/>
                    <a:pt x="768406" y="70410"/>
                    <a:pt x="1153197" y="113919"/>
                  </a:cubicBezTo>
                  <a:cubicBezTo>
                    <a:pt x="1681856" y="174091"/>
                    <a:pt x="2214016" y="243764"/>
                    <a:pt x="2742675" y="338773"/>
                  </a:cubicBezTo>
                  <a:cubicBezTo>
                    <a:pt x="3008755" y="383110"/>
                    <a:pt x="3271334" y="436949"/>
                    <a:pt x="3537414" y="500288"/>
                  </a:cubicBezTo>
                  <a:lnTo>
                    <a:pt x="3933033" y="607965"/>
                  </a:lnTo>
                  <a:cubicBezTo>
                    <a:pt x="4062572" y="649135"/>
                    <a:pt x="4195613" y="693473"/>
                    <a:pt x="4328653" y="747311"/>
                  </a:cubicBezTo>
                  <a:cubicBezTo>
                    <a:pt x="4458192" y="797983"/>
                    <a:pt x="4591232" y="861322"/>
                    <a:pt x="4717270" y="940496"/>
                  </a:cubicBezTo>
                  <a:cubicBezTo>
                    <a:pt x="4780289" y="981667"/>
                    <a:pt x="4843308" y="1026004"/>
                    <a:pt x="4902826" y="1079842"/>
                  </a:cubicBezTo>
                  <a:cubicBezTo>
                    <a:pt x="4958842" y="1130514"/>
                    <a:pt x="5011358" y="1190686"/>
                    <a:pt x="5053371" y="1260359"/>
                  </a:cubicBezTo>
                  <a:cubicBezTo>
                    <a:pt x="5074377" y="1295196"/>
                    <a:pt x="5088381" y="1333200"/>
                    <a:pt x="5102386" y="1371203"/>
                  </a:cubicBezTo>
                  <a:cubicBezTo>
                    <a:pt x="5109388" y="1390205"/>
                    <a:pt x="5112889" y="1409207"/>
                    <a:pt x="5116390" y="1428208"/>
                  </a:cubicBezTo>
                  <a:lnTo>
                    <a:pt x="5116390" y="1434542"/>
                  </a:lnTo>
                  <a:lnTo>
                    <a:pt x="5119454" y="1440084"/>
                  </a:lnTo>
                  <a:cubicBezTo>
                    <a:pt x="5119600" y="1442195"/>
                    <a:pt x="5119745" y="1444307"/>
                    <a:pt x="5119891" y="1446418"/>
                  </a:cubicBezTo>
                  <a:lnTo>
                    <a:pt x="5126893" y="1472546"/>
                  </a:lnTo>
                  <a:cubicBezTo>
                    <a:pt x="5137396" y="1526384"/>
                    <a:pt x="5144398" y="1586557"/>
                    <a:pt x="5144398" y="1646729"/>
                  </a:cubicBezTo>
                  <a:cubicBezTo>
                    <a:pt x="5140897" y="1710068"/>
                    <a:pt x="5133895" y="1776574"/>
                    <a:pt x="5112889" y="1843081"/>
                  </a:cubicBezTo>
                  <a:cubicBezTo>
                    <a:pt x="5088381" y="1912754"/>
                    <a:pt x="5053371" y="1982427"/>
                    <a:pt x="5000855" y="2048933"/>
                  </a:cubicBezTo>
                  <a:cubicBezTo>
                    <a:pt x="4948339" y="2118606"/>
                    <a:pt x="4881819" y="2181946"/>
                    <a:pt x="4808297" y="2235784"/>
                  </a:cubicBezTo>
                  <a:cubicBezTo>
                    <a:pt x="4731274" y="2289622"/>
                    <a:pt x="4650750" y="2333960"/>
                    <a:pt x="4570225" y="2371963"/>
                  </a:cubicBezTo>
                  <a:cubicBezTo>
                    <a:pt x="4486200" y="2409967"/>
                    <a:pt x="4405676" y="2441637"/>
                    <a:pt x="4325152" y="2470139"/>
                  </a:cubicBezTo>
                  <a:cubicBezTo>
                    <a:pt x="4248128" y="2495475"/>
                    <a:pt x="4171105" y="2517644"/>
                    <a:pt x="4094082" y="2536645"/>
                  </a:cubicBezTo>
                  <a:cubicBezTo>
                    <a:pt x="3943537" y="2577816"/>
                    <a:pt x="3803494" y="2606319"/>
                    <a:pt x="3670454" y="2634821"/>
                  </a:cubicBezTo>
                  <a:lnTo>
                    <a:pt x="3292341" y="2713995"/>
                  </a:lnTo>
                  <a:cubicBezTo>
                    <a:pt x="3173305" y="2739331"/>
                    <a:pt x="3064772" y="2767834"/>
                    <a:pt x="2966743" y="2796336"/>
                  </a:cubicBezTo>
                  <a:cubicBezTo>
                    <a:pt x="2868713" y="2824839"/>
                    <a:pt x="2781187" y="2856509"/>
                    <a:pt x="2711166" y="2888178"/>
                  </a:cubicBezTo>
                  <a:cubicBezTo>
                    <a:pt x="2641145" y="2919848"/>
                    <a:pt x="2588629" y="2951518"/>
                    <a:pt x="2550117" y="2986354"/>
                  </a:cubicBezTo>
                  <a:cubicBezTo>
                    <a:pt x="2511606" y="3018024"/>
                    <a:pt x="2483597" y="3052860"/>
                    <a:pt x="2466092" y="3087697"/>
                  </a:cubicBezTo>
                  <a:cubicBezTo>
                    <a:pt x="2445086" y="3125701"/>
                    <a:pt x="2433604" y="3159391"/>
                    <a:pt x="2420578" y="3217543"/>
                  </a:cubicBezTo>
                  <a:cubicBezTo>
                    <a:pt x="2407552" y="3275695"/>
                    <a:pt x="2400327" y="3409351"/>
                    <a:pt x="2445086" y="3470900"/>
                  </a:cubicBezTo>
                  <a:cubicBezTo>
                    <a:pt x="2489845" y="3532449"/>
                    <a:pt x="2490599" y="3537406"/>
                    <a:pt x="2529111" y="3575409"/>
                  </a:cubicBezTo>
                  <a:cubicBezTo>
                    <a:pt x="2606134" y="3654583"/>
                    <a:pt x="2732172" y="3743258"/>
                    <a:pt x="2886218" y="3828766"/>
                  </a:cubicBezTo>
                  <a:cubicBezTo>
                    <a:pt x="3036764" y="3914274"/>
                    <a:pt x="3218818" y="3996616"/>
                    <a:pt x="3414877" y="4075790"/>
                  </a:cubicBezTo>
                  <a:cubicBezTo>
                    <a:pt x="3607435" y="4151797"/>
                    <a:pt x="3817499" y="4224637"/>
                    <a:pt x="4034564" y="4294310"/>
                  </a:cubicBezTo>
                  <a:cubicBezTo>
                    <a:pt x="4251629" y="4360816"/>
                    <a:pt x="4475697" y="4427323"/>
                    <a:pt x="4706767" y="4487495"/>
                  </a:cubicBezTo>
                  <a:cubicBezTo>
                    <a:pt x="5165405" y="4607839"/>
                    <a:pt x="5645049" y="4712349"/>
                    <a:pt x="6128195" y="4810525"/>
                  </a:cubicBezTo>
                  <a:cubicBezTo>
                    <a:pt x="6614841" y="4905534"/>
                    <a:pt x="7111991" y="4994209"/>
                    <a:pt x="7609141" y="5070216"/>
                  </a:cubicBezTo>
                  <a:cubicBezTo>
                    <a:pt x="8109791" y="5149390"/>
                    <a:pt x="8613943" y="5222230"/>
                    <a:pt x="9118095" y="5285570"/>
                  </a:cubicBezTo>
                  <a:lnTo>
                    <a:pt x="9143999" y="5288702"/>
                  </a:lnTo>
                  <a:lnTo>
                    <a:pt x="9143999" y="6061990"/>
                  </a:lnTo>
                  <a:lnTo>
                    <a:pt x="4752032" y="6061990"/>
                  </a:lnTo>
                  <a:cubicBezTo>
                    <a:pt x="4441382" y="5969608"/>
                    <a:pt x="4132773" y="5869741"/>
                    <a:pt x="3828002" y="5760614"/>
                  </a:cubicBezTo>
                  <a:cubicBezTo>
                    <a:pt x="3572425" y="5671939"/>
                    <a:pt x="3323850" y="5576930"/>
                    <a:pt x="3071774" y="5475587"/>
                  </a:cubicBezTo>
                  <a:cubicBezTo>
                    <a:pt x="2823199" y="5371078"/>
                    <a:pt x="2574625" y="5260234"/>
                    <a:pt x="2329551" y="5136722"/>
                  </a:cubicBezTo>
                  <a:cubicBezTo>
                    <a:pt x="2087978" y="5010044"/>
                    <a:pt x="1846405" y="4873864"/>
                    <a:pt x="1615336" y="4712349"/>
                  </a:cubicBezTo>
                  <a:cubicBezTo>
                    <a:pt x="1499801" y="4630008"/>
                    <a:pt x="1387767" y="4544500"/>
                    <a:pt x="1282736" y="4446324"/>
                  </a:cubicBezTo>
                  <a:cubicBezTo>
                    <a:pt x="1177704" y="4348149"/>
                    <a:pt x="1076173" y="4243639"/>
                    <a:pt x="992148" y="4123294"/>
                  </a:cubicBezTo>
                  <a:cubicBezTo>
                    <a:pt x="908123" y="4006116"/>
                    <a:pt x="834601" y="3873104"/>
                    <a:pt x="792588" y="3733758"/>
                  </a:cubicBezTo>
                  <a:cubicBezTo>
                    <a:pt x="750575" y="3591244"/>
                    <a:pt x="740072" y="3442397"/>
                    <a:pt x="761078" y="3296717"/>
                  </a:cubicBezTo>
                  <a:lnTo>
                    <a:pt x="764579" y="3271381"/>
                  </a:lnTo>
                  <a:lnTo>
                    <a:pt x="767643" y="3257526"/>
                  </a:lnTo>
                  <a:cubicBezTo>
                    <a:pt x="768081" y="3249212"/>
                    <a:pt x="771582" y="3242878"/>
                    <a:pt x="771582" y="3242878"/>
                  </a:cubicBezTo>
                  <a:lnTo>
                    <a:pt x="774645" y="3234565"/>
                  </a:lnTo>
                  <a:lnTo>
                    <a:pt x="775083" y="3226251"/>
                  </a:lnTo>
                  <a:lnTo>
                    <a:pt x="775083" y="3223876"/>
                  </a:lnTo>
                  <a:lnTo>
                    <a:pt x="778146" y="3218334"/>
                  </a:lnTo>
                  <a:lnTo>
                    <a:pt x="782085" y="3195374"/>
                  </a:lnTo>
                  <a:cubicBezTo>
                    <a:pt x="792588" y="3166871"/>
                    <a:pt x="799590" y="3138368"/>
                    <a:pt x="813594" y="3106699"/>
                  </a:cubicBezTo>
                  <a:cubicBezTo>
                    <a:pt x="834601" y="3046527"/>
                    <a:pt x="859108" y="2986354"/>
                    <a:pt x="890617" y="2926182"/>
                  </a:cubicBezTo>
                  <a:cubicBezTo>
                    <a:pt x="953636" y="2802670"/>
                    <a:pt x="1041163" y="2679159"/>
                    <a:pt x="1156698" y="2565148"/>
                  </a:cubicBezTo>
                  <a:cubicBezTo>
                    <a:pt x="1272232" y="2447970"/>
                    <a:pt x="1419277" y="2340294"/>
                    <a:pt x="1576824" y="2254786"/>
                  </a:cubicBezTo>
                  <a:cubicBezTo>
                    <a:pt x="1737873" y="2169278"/>
                    <a:pt x="1909424" y="2102772"/>
                    <a:pt x="2077475" y="2055267"/>
                  </a:cubicBezTo>
                  <a:cubicBezTo>
                    <a:pt x="2242024" y="2004596"/>
                    <a:pt x="2406574" y="1972926"/>
                    <a:pt x="2560620" y="1947590"/>
                  </a:cubicBezTo>
                  <a:cubicBezTo>
                    <a:pt x="2718168" y="1922255"/>
                    <a:pt x="2865212" y="1903253"/>
                    <a:pt x="3005254" y="1890585"/>
                  </a:cubicBezTo>
                  <a:cubicBezTo>
                    <a:pt x="3145296" y="1874750"/>
                    <a:pt x="3281837" y="1862082"/>
                    <a:pt x="3404374" y="1852581"/>
                  </a:cubicBezTo>
                  <a:lnTo>
                    <a:pt x="3754480" y="1814578"/>
                  </a:lnTo>
                  <a:cubicBezTo>
                    <a:pt x="3856010" y="1798743"/>
                    <a:pt x="3947038" y="1782908"/>
                    <a:pt x="4006556" y="1763907"/>
                  </a:cubicBezTo>
                  <a:cubicBezTo>
                    <a:pt x="4038065" y="1754406"/>
                    <a:pt x="4066074" y="1748072"/>
                    <a:pt x="4083579" y="1738571"/>
                  </a:cubicBezTo>
                  <a:cubicBezTo>
                    <a:pt x="4104585" y="1732237"/>
                    <a:pt x="4122090" y="1722736"/>
                    <a:pt x="4136095" y="1713235"/>
                  </a:cubicBezTo>
                  <a:cubicBezTo>
                    <a:pt x="4150099" y="1703734"/>
                    <a:pt x="4164103" y="1691066"/>
                    <a:pt x="4178107" y="1672065"/>
                  </a:cubicBezTo>
                  <a:cubicBezTo>
                    <a:pt x="4192112" y="1653063"/>
                    <a:pt x="4202615" y="1630894"/>
                    <a:pt x="4209617" y="1605558"/>
                  </a:cubicBezTo>
                  <a:cubicBezTo>
                    <a:pt x="4220120" y="1577056"/>
                    <a:pt x="4223621" y="1548553"/>
                    <a:pt x="4227122" y="1513716"/>
                  </a:cubicBezTo>
                  <a:lnTo>
                    <a:pt x="4227122" y="1505403"/>
                  </a:lnTo>
                  <a:lnTo>
                    <a:pt x="4227122" y="1495902"/>
                  </a:lnTo>
                  <a:lnTo>
                    <a:pt x="4227122" y="1482047"/>
                  </a:lnTo>
                  <a:cubicBezTo>
                    <a:pt x="4227122" y="1475713"/>
                    <a:pt x="4227122" y="1469379"/>
                    <a:pt x="4223621" y="1463045"/>
                  </a:cubicBezTo>
                  <a:cubicBezTo>
                    <a:pt x="4220120" y="1447210"/>
                    <a:pt x="4209617" y="1428208"/>
                    <a:pt x="4192112" y="1409207"/>
                  </a:cubicBezTo>
                  <a:cubicBezTo>
                    <a:pt x="4171105" y="1387038"/>
                    <a:pt x="4146598" y="1364869"/>
                    <a:pt x="4118589" y="1342700"/>
                  </a:cubicBezTo>
                  <a:cubicBezTo>
                    <a:pt x="4055570" y="1295196"/>
                    <a:pt x="3975046" y="1247691"/>
                    <a:pt x="3884019" y="1203354"/>
                  </a:cubicBezTo>
                  <a:cubicBezTo>
                    <a:pt x="3792991" y="1159016"/>
                    <a:pt x="3691461" y="1117846"/>
                    <a:pt x="3582928" y="1076675"/>
                  </a:cubicBezTo>
                  <a:cubicBezTo>
                    <a:pt x="3477896" y="1038672"/>
                    <a:pt x="3365863" y="1000668"/>
                    <a:pt x="3253829" y="965832"/>
                  </a:cubicBezTo>
                  <a:cubicBezTo>
                    <a:pt x="3026261" y="892992"/>
                    <a:pt x="2784688" y="829652"/>
                    <a:pt x="2543115" y="772647"/>
                  </a:cubicBezTo>
                  <a:cubicBezTo>
                    <a:pt x="2056469" y="655469"/>
                    <a:pt x="1548816" y="557293"/>
                    <a:pt x="1041163" y="468619"/>
                  </a:cubicBezTo>
                  <a:cubicBezTo>
                    <a:pt x="696624" y="408848"/>
                    <a:pt x="348905" y="354833"/>
                    <a:pt x="0" y="304674"/>
                  </a:cubicBezTo>
                  <a:lnTo>
                    <a:pt x="0" y="0"/>
                  </a:lnTo>
                  <a:close/>
                </a:path>
              </a:pathLst>
            </a:custGeom>
            <a:solidFill>
              <a:schemeClr val="bg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6" name="Freeform 8"/>
            <p:cNvSpPr>
              <a:spLocks/>
            </p:cNvSpPr>
            <p:nvPr/>
          </p:nvSpPr>
          <p:spPr bwMode="auto">
            <a:xfrm>
              <a:off x="0" y="869184"/>
              <a:ext cx="8795010" cy="5988818"/>
            </a:xfrm>
            <a:custGeom>
              <a:avLst/>
              <a:gdLst/>
              <a:ahLst/>
              <a:cxnLst/>
              <a:rect l="l" t="t" r="r" b="b"/>
              <a:pathLst>
                <a:path w="8795010" h="5988817">
                  <a:moveTo>
                    <a:pt x="0" y="0"/>
                  </a:moveTo>
                  <a:cubicBezTo>
                    <a:pt x="1275901" y="148554"/>
                    <a:pt x="2311734" y="316320"/>
                    <a:pt x="3082902" y="500228"/>
                  </a:cubicBezTo>
                  <a:cubicBezTo>
                    <a:pt x="4178728" y="759957"/>
                    <a:pt x="4735394" y="1048193"/>
                    <a:pt x="4784409" y="1380772"/>
                  </a:cubicBezTo>
                  <a:cubicBezTo>
                    <a:pt x="4882438" y="2049099"/>
                    <a:pt x="4129714" y="2159959"/>
                    <a:pt x="3404998" y="2267652"/>
                  </a:cubicBezTo>
                  <a:cubicBezTo>
                    <a:pt x="2627767" y="2381679"/>
                    <a:pt x="1829529" y="2498874"/>
                    <a:pt x="1703491" y="3230549"/>
                  </a:cubicBezTo>
                  <a:cubicBezTo>
                    <a:pt x="1542443" y="4168107"/>
                    <a:pt x="3888142" y="4931457"/>
                    <a:pt x="5887237" y="5409738"/>
                  </a:cubicBezTo>
                  <a:cubicBezTo>
                    <a:pt x="6920721" y="5655400"/>
                    <a:pt x="7970450" y="5850672"/>
                    <a:pt x="8795010" y="5988817"/>
                  </a:cubicBezTo>
                  <a:lnTo>
                    <a:pt x="7910172" y="5988817"/>
                  </a:lnTo>
                  <a:cubicBezTo>
                    <a:pt x="7256881" y="5868994"/>
                    <a:pt x="6531625" y="5722599"/>
                    <a:pt x="5813715" y="5552272"/>
                  </a:cubicBezTo>
                  <a:cubicBezTo>
                    <a:pt x="4507826" y="5238697"/>
                    <a:pt x="3478520" y="4909285"/>
                    <a:pt x="2757305" y="4570370"/>
                  </a:cubicBezTo>
                  <a:cubicBezTo>
                    <a:pt x="1829529" y="4136433"/>
                    <a:pt x="1398901" y="3677156"/>
                    <a:pt x="1479425" y="3211544"/>
                  </a:cubicBezTo>
                  <a:cubicBezTo>
                    <a:pt x="1545945" y="2837788"/>
                    <a:pt x="1773512" y="2571724"/>
                    <a:pt x="2183134" y="2394349"/>
                  </a:cubicBezTo>
                  <a:cubicBezTo>
                    <a:pt x="2529737" y="2242312"/>
                    <a:pt x="2949863" y="2178964"/>
                    <a:pt x="3355983" y="2121950"/>
                  </a:cubicBezTo>
                  <a:cubicBezTo>
                    <a:pt x="3709589" y="2068104"/>
                    <a:pt x="4042188" y="2020592"/>
                    <a:pt x="4269755" y="1916067"/>
                  </a:cubicBezTo>
                  <a:cubicBezTo>
                    <a:pt x="4416799" y="1846384"/>
                    <a:pt x="4609356" y="1716520"/>
                    <a:pt x="4560342" y="1396610"/>
                  </a:cubicBezTo>
                  <a:cubicBezTo>
                    <a:pt x="4521830" y="1133713"/>
                    <a:pt x="3986171" y="873984"/>
                    <a:pt x="3009380" y="642762"/>
                  </a:cubicBezTo>
                  <a:cubicBezTo>
                    <a:pt x="2258781" y="463602"/>
                    <a:pt x="1245927" y="300260"/>
                    <a:pt x="0" y="153235"/>
                  </a:cubicBezTo>
                  <a:close/>
                </a:path>
              </a:pathLst>
            </a:custGeom>
            <a:solidFill>
              <a:schemeClr val="bg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7" name="Freeform 9"/>
            <p:cNvSpPr>
              <a:spLocks/>
            </p:cNvSpPr>
            <p:nvPr/>
          </p:nvSpPr>
          <p:spPr bwMode="auto">
            <a:xfrm>
              <a:off x="0" y="918280"/>
              <a:ext cx="8513236" cy="5939720"/>
            </a:xfrm>
            <a:custGeom>
              <a:avLst/>
              <a:gdLst/>
              <a:ahLst/>
              <a:cxnLst/>
              <a:rect l="l" t="t" r="r" b="b"/>
              <a:pathLst>
                <a:path w="8513236" h="5939720">
                  <a:moveTo>
                    <a:pt x="0" y="0"/>
                  </a:moveTo>
                  <a:cubicBezTo>
                    <a:pt x="1267237" y="148192"/>
                    <a:pt x="2295572" y="315238"/>
                    <a:pt x="3057919" y="495651"/>
                  </a:cubicBezTo>
                  <a:cubicBezTo>
                    <a:pt x="3555058" y="612834"/>
                    <a:pt x="3943667" y="739519"/>
                    <a:pt x="4216743" y="869370"/>
                  </a:cubicBezTo>
                  <a:cubicBezTo>
                    <a:pt x="4521328" y="1015057"/>
                    <a:pt x="4689375" y="1173412"/>
                    <a:pt x="4713882" y="1334935"/>
                  </a:cubicBezTo>
                  <a:cubicBezTo>
                    <a:pt x="4804908" y="1965190"/>
                    <a:pt x="4118716" y="2066537"/>
                    <a:pt x="3387011" y="2174219"/>
                  </a:cubicBezTo>
                  <a:cubicBezTo>
                    <a:pt x="2588788" y="2291402"/>
                    <a:pt x="1766058" y="2411752"/>
                    <a:pt x="1633021" y="3175025"/>
                  </a:cubicBezTo>
                  <a:cubicBezTo>
                    <a:pt x="1559500" y="3599417"/>
                    <a:pt x="1969115" y="4023810"/>
                    <a:pt x="2844359" y="4435534"/>
                  </a:cubicBezTo>
                  <a:cubicBezTo>
                    <a:pt x="3555058" y="4771248"/>
                    <a:pt x="4570342" y="5097460"/>
                    <a:pt x="5865704" y="5404669"/>
                  </a:cubicBezTo>
                  <a:cubicBezTo>
                    <a:pt x="6793025" y="5624727"/>
                    <a:pt x="7733382" y="5804910"/>
                    <a:pt x="8513236" y="5939720"/>
                  </a:cubicBezTo>
                  <a:lnTo>
                    <a:pt x="8179609" y="5939720"/>
                  </a:lnTo>
                  <a:cubicBezTo>
                    <a:pt x="7465516" y="5812559"/>
                    <a:pt x="6646676" y="5651037"/>
                    <a:pt x="5837696" y="5458510"/>
                  </a:cubicBezTo>
                  <a:cubicBezTo>
                    <a:pt x="4538833" y="5148133"/>
                    <a:pt x="3513046" y="4818754"/>
                    <a:pt x="2798847" y="4483041"/>
                  </a:cubicBezTo>
                  <a:cubicBezTo>
                    <a:pt x="1892093" y="4058648"/>
                    <a:pt x="1471976" y="3615253"/>
                    <a:pt x="1548997" y="3168691"/>
                  </a:cubicBezTo>
                  <a:cubicBezTo>
                    <a:pt x="1689036" y="2364245"/>
                    <a:pt x="2581786" y="2234394"/>
                    <a:pt x="3369506" y="2117211"/>
                  </a:cubicBezTo>
                  <a:cubicBezTo>
                    <a:pt x="4090708" y="2012696"/>
                    <a:pt x="4713882" y="1920850"/>
                    <a:pt x="4629859" y="1341269"/>
                  </a:cubicBezTo>
                  <a:cubicBezTo>
                    <a:pt x="4559122" y="844575"/>
                    <a:pt x="2958673" y="403585"/>
                    <a:pt x="0" y="57926"/>
                  </a:cubicBezTo>
                  <a:close/>
                </a:path>
              </a:pathLst>
            </a:custGeom>
            <a:solidFill>
              <a:schemeClr val="bg1">
                <a:lumMod val="75000"/>
                <a:lumOff val="2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99" name="Group 98"/>
          <p:cNvGrpSpPr/>
          <p:nvPr/>
        </p:nvGrpSpPr>
        <p:grpSpPr>
          <a:xfrm>
            <a:off x="6151052" y="1633715"/>
            <a:ext cx="1296000" cy="675000"/>
            <a:chOff x="8857846" y="1060438"/>
            <a:chExt cx="1266851" cy="975576"/>
          </a:xfrm>
        </p:grpSpPr>
        <p:grpSp>
          <p:nvGrpSpPr>
            <p:cNvPr id="100" name="Group 99"/>
            <p:cNvGrpSpPr/>
            <p:nvPr/>
          </p:nvGrpSpPr>
          <p:grpSpPr>
            <a:xfrm>
              <a:off x="8857846" y="1060438"/>
              <a:ext cx="1266851" cy="975576"/>
              <a:chOff x="-65314" y="2514600"/>
              <a:chExt cx="1649764" cy="1447800"/>
            </a:xfrm>
          </p:grpSpPr>
          <p:sp>
            <p:nvSpPr>
              <p:cNvPr id="106" name="Diamond 105"/>
              <p:cNvSpPr/>
              <p:nvPr/>
            </p:nvSpPr>
            <p:spPr>
              <a:xfrm>
                <a:off x="32657" y="2514600"/>
                <a:ext cx="1447800" cy="1447800"/>
              </a:xfrm>
              <a:prstGeom prst="diamond">
                <a:avLst/>
              </a:prstGeom>
              <a:solidFill>
                <a:srgbClr val="002060"/>
              </a:solidFill>
              <a:ln w="12700" cap="flat" cmpd="sng" algn="ctr">
                <a:solidFill>
                  <a:srgbClr val="760000"/>
                </a:solidFill>
                <a:prstDash val="solid"/>
              </a:ln>
              <a:effectLst/>
            </p:spPr>
            <p:txBody>
              <a:bodyPr rtlCol="0" anchor="ctr"/>
              <a:lstStyle/>
              <a:p>
                <a:pPr algn="ctr"/>
                <a:endParaRPr lang="en-US" sz="750" kern="0">
                  <a:solidFill>
                    <a:sysClr val="window" lastClr="FFFFFF"/>
                  </a:solidFill>
                  <a:latin typeface="Calibri"/>
                </a:endParaRPr>
              </a:p>
            </p:txBody>
          </p:sp>
          <p:sp>
            <p:nvSpPr>
              <p:cNvPr id="107" name="Flowchart: Extract 106"/>
              <p:cNvSpPr/>
              <p:nvPr/>
            </p:nvSpPr>
            <p:spPr>
              <a:xfrm>
                <a:off x="-65314" y="2569028"/>
                <a:ext cx="1649764" cy="818818"/>
              </a:xfrm>
              <a:prstGeom prst="flowChartExtract">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defTabSz="685800">
                  <a:defRPr/>
                </a:pPr>
                <a:endParaRPr lang="en-US" sz="750" kern="0">
                  <a:solidFill>
                    <a:sysClr val="window" lastClr="FFFFFF"/>
                  </a:solidFill>
                  <a:latin typeface="Calibri"/>
                </a:endParaRPr>
              </a:p>
            </p:txBody>
          </p:sp>
        </p:grpSp>
        <p:grpSp>
          <p:nvGrpSpPr>
            <p:cNvPr id="101" name="Group 100"/>
            <p:cNvGrpSpPr/>
            <p:nvPr/>
          </p:nvGrpSpPr>
          <p:grpSpPr>
            <a:xfrm>
              <a:off x="9031253" y="1175996"/>
              <a:ext cx="941792" cy="783245"/>
              <a:chOff x="3178688" y="0"/>
              <a:chExt cx="1964591" cy="1127728"/>
            </a:xfrm>
          </p:grpSpPr>
          <p:sp>
            <p:nvSpPr>
              <p:cNvPr id="102" name="Rectangle 101"/>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5" name="Rectangle 104"/>
              <p:cNvSpPr/>
              <p:nvPr/>
            </p:nvSpPr>
            <p:spPr>
              <a:xfrm>
                <a:off x="3224071" y="49785"/>
                <a:ext cx="1919208" cy="103281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750" b="1" dirty="0" err="1">
                    <a:solidFill>
                      <a:schemeClr val="bg1"/>
                    </a:solidFill>
                    <a:latin typeface="Arial" panose="020B0604020202020204" pitchFamily="34" charset="0"/>
                    <a:cs typeface="Arial" panose="020B0604020202020204" pitchFamily="34" charset="0"/>
                  </a:rPr>
                  <a:t>MoF</a:t>
                </a:r>
                <a:r>
                  <a:rPr lang="en-US" sz="750" b="1" dirty="0">
                    <a:solidFill>
                      <a:schemeClr val="bg1"/>
                    </a:solidFill>
                    <a:latin typeface="Arial" panose="020B0604020202020204" pitchFamily="34" charset="0"/>
                    <a:cs typeface="Arial" panose="020B0604020202020204" pitchFamily="34" charset="0"/>
                  </a:rPr>
                  <a:t> Regulation No. 48/PMK.03/2020</a:t>
                </a:r>
              </a:p>
            </p:txBody>
          </p:sp>
        </p:grpSp>
      </p:grpSp>
      <p:grpSp>
        <p:nvGrpSpPr>
          <p:cNvPr id="108" name="Group 107"/>
          <p:cNvGrpSpPr/>
          <p:nvPr/>
        </p:nvGrpSpPr>
        <p:grpSpPr>
          <a:xfrm>
            <a:off x="6020476" y="2605083"/>
            <a:ext cx="1296000" cy="675000"/>
            <a:chOff x="8857846" y="1060438"/>
            <a:chExt cx="1266851" cy="975576"/>
          </a:xfrm>
        </p:grpSpPr>
        <p:grpSp>
          <p:nvGrpSpPr>
            <p:cNvPr id="109" name="Group 108"/>
            <p:cNvGrpSpPr/>
            <p:nvPr/>
          </p:nvGrpSpPr>
          <p:grpSpPr>
            <a:xfrm>
              <a:off x="8857846" y="1060438"/>
              <a:ext cx="1266851" cy="975576"/>
              <a:chOff x="-65314" y="2514600"/>
              <a:chExt cx="1649764" cy="1447800"/>
            </a:xfrm>
          </p:grpSpPr>
          <p:sp>
            <p:nvSpPr>
              <p:cNvPr id="143" name="Diamond 142"/>
              <p:cNvSpPr/>
              <p:nvPr/>
            </p:nvSpPr>
            <p:spPr>
              <a:xfrm>
                <a:off x="32657" y="2514600"/>
                <a:ext cx="1447800" cy="1447800"/>
              </a:xfrm>
              <a:prstGeom prst="diamond">
                <a:avLst/>
              </a:prstGeom>
              <a:solidFill>
                <a:srgbClr val="002060"/>
              </a:solidFill>
              <a:ln w="12700" cap="flat" cmpd="sng" algn="ctr">
                <a:solidFill>
                  <a:srgbClr val="760000"/>
                </a:solidFill>
                <a:prstDash val="solid"/>
              </a:ln>
              <a:effectLst/>
            </p:spPr>
            <p:txBody>
              <a:bodyPr rtlCol="0" anchor="ctr"/>
              <a:lstStyle/>
              <a:p>
                <a:pPr algn="ctr"/>
                <a:endParaRPr lang="en-US" sz="750" kern="0">
                  <a:solidFill>
                    <a:sysClr val="window" lastClr="FFFFFF"/>
                  </a:solidFill>
                  <a:latin typeface="Calibri"/>
                </a:endParaRPr>
              </a:p>
            </p:txBody>
          </p:sp>
          <p:sp>
            <p:nvSpPr>
              <p:cNvPr id="144" name="Flowchart: Extract 143"/>
              <p:cNvSpPr/>
              <p:nvPr/>
            </p:nvSpPr>
            <p:spPr>
              <a:xfrm>
                <a:off x="-65314" y="2569028"/>
                <a:ext cx="1649764" cy="818818"/>
              </a:xfrm>
              <a:prstGeom prst="flowChartExtract">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defTabSz="685800">
                  <a:defRPr/>
                </a:pPr>
                <a:endParaRPr lang="en-US" sz="750" kern="0">
                  <a:solidFill>
                    <a:sysClr val="window" lastClr="FFFFFF"/>
                  </a:solidFill>
                  <a:latin typeface="Calibri"/>
                </a:endParaRPr>
              </a:p>
            </p:txBody>
          </p:sp>
        </p:grpSp>
        <p:grpSp>
          <p:nvGrpSpPr>
            <p:cNvPr id="110" name="Group 109"/>
            <p:cNvGrpSpPr/>
            <p:nvPr/>
          </p:nvGrpSpPr>
          <p:grpSpPr>
            <a:xfrm>
              <a:off x="9031254" y="1175996"/>
              <a:ext cx="920036" cy="783245"/>
              <a:chOff x="3178688" y="0"/>
              <a:chExt cx="1919208" cy="1127728"/>
            </a:xfrm>
          </p:grpSpPr>
          <p:sp>
            <p:nvSpPr>
              <p:cNvPr id="132" name="Rectangle 131"/>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2" name="Rectangle 141"/>
              <p:cNvSpPr/>
              <p:nvPr/>
            </p:nvSpPr>
            <p:spPr>
              <a:xfrm>
                <a:off x="3178688" y="94910"/>
                <a:ext cx="1919208" cy="103281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750" b="1" dirty="0">
                    <a:solidFill>
                      <a:schemeClr val="bg1"/>
                    </a:solidFill>
                    <a:latin typeface="Arial" panose="020B0604020202020204" pitchFamily="34" charset="0"/>
                    <a:cs typeface="Arial" panose="020B0604020202020204" pitchFamily="34" charset="0"/>
                  </a:rPr>
                  <a:t>Law No. 2 Year 2020</a:t>
                </a:r>
              </a:p>
            </p:txBody>
          </p:sp>
        </p:grpSp>
      </p:grpSp>
      <p:grpSp>
        <p:nvGrpSpPr>
          <p:cNvPr id="145" name="Group 144"/>
          <p:cNvGrpSpPr/>
          <p:nvPr/>
        </p:nvGrpSpPr>
        <p:grpSpPr>
          <a:xfrm>
            <a:off x="7233382" y="1735977"/>
            <a:ext cx="820345" cy="248552"/>
            <a:chOff x="3178688" y="0"/>
            <a:chExt cx="1919208" cy="1127728"/>
          </a:xfrm>
        </p:grpSpPr>
        <p:sp>
          <p:nvSpPr>
            <p:cNvPr id="146" name="Rectangle 145"/>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7" name="Rectangle 146"/>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825" b="1" dirty="0">
                  <a:latin typeface="Arial" panose="020B0604020202020204" pitchFamily="34" charset="0"/>
                  <a:cs typeface="Arial" panose="020B0604020202020204" pitchFamily="34" charset="0"/>
                </a:rPr>
                <a:t>May 5, 2020</a:t>
              </a:r>
            </a:p>
          </p:txBody>
        </p:sp>
      </p:grpSp>
      <p:grpSp>
        <p:nvGrpSpPr>
          <p:cNvPr id="148" name="Group 147"/>
          <p:cNvGrpSpPr/>
          <p:nvPr/>
        </p:nvGrpSpPr>
        <p:grpSpPr>
          <a:xfrm>
            <a:off x="5377529" y="2614581"/>
            <a:ext cx="820345" cy="248552"/>
            <a:chOff x="3178688" y="0"/>
            <a:chExt cx="1919208" cy="1127728"/>
          </a:xfrm>
        </p:grpSpPr>
        <p:sp>
          <p:nvSpPr>
            <p:cNvPr id="149" name="Rectangle 148"/>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0" name="Rectangle 149"/>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825" b="1" dirty="0">
                  <a:latin typeface="Arial" panose="020B0604020202020204" pitchFamily="34" charset="0"/>
                  <a:cs typeface="Arial" panose="020B0604020202020204" pitchFamily="34" charset="0"/>
                </a:rPr>
                <a:t>May 16, 2020</a:t>
              </a:r>
            </a:p>
          </p:txBody>
        </p:sp>
      </p:grpSp>
      <p:grpSp>
        <p:nvGrpSpPr>
          <p:cNvPr id="151" name="Group 150"/>
          <p:cNvGrpSpPr/>
          <p:nvPr/>
        </p:nvGrpSpPr>
        <p:grpSpPr>
          <a:xfrm>
            <a:off x="5065226" y="3469442"/>
            <a:ext cx="1296000" cy="675000"/>
            <a:chOff x="8857846" y="1060438"/>
            <a:chExt cx="1266851" cy="975576"/>
          </a:xfrm>
        </p:grpSpPr>
        <p:grpSp>
          <p:nvGrpSpPr>
            <p:cNvPr id="152" name="Group 151"/>
            <p:cNvGrpSpPr/>
            <p:nvPr/>
          </p:nvGrpSpPr>
          <p:grpSpPr>
            <a:xfrm>
              <a:off x="8857846" y="1060438"/>
              <a:ext cx="1266851" cy="975576"/>
              <a:chOff x="-65314" y="2514600"/>
              <a:chExt cx="1649764" cy="1447800"/>
            </a:xfrm>
          </p:grpSpPr>
          <p:sp>
            <p:nvSpPr>
              <p:cNvPr id="156" name="Diamond 155"/>
              <p:cNvSpPr/>
              <p:nvPr/>
            </p:nvSpPr>
            <p:spPr>
              <a:xfrm>
                <a:off x="32657" y="2514600"/>
                <a:ext cx="1447800" cy="1447800"/>
              </a:xfrm>
              <a:prstGeom prst="diamond">
                <a:avLst/>
              </a:prstGeom>
              <a:solidFill>
                <a:srgbClr val="002060"/>
              </a:solidFill>
              <a:ln w="12700" cap="flat" cmpd="sng" algn="ctr">
                <a:solidFill>
                  <a:srgbClr val="760000"/>
                </a:solidFill>
                <a:prstDash val="solid"/>
              </a:ln>
              <a:effectLst/>
            </p:spPr>
            <p:txBody>
              <a:bodyPr rtlCol="0" anchor="ctr"/>
              <a:lstStyle/>
              <a:p>
                <a:pPr algn="ctr"/>
                <a:endParaRPr lang="en-US" sz="750" kern="0">
                  <a:solidFill>
                    <a:sysClr val="window" lastClr="FFFFFF"/>
                  </a:solidFill>
                  <a:latin typeface="Calibri"/>
                </a:endParaRPr>
              </a:p>
            </p:txBody>
          </p:sp>
          <p:sp>
            <p:nvSpPr>
              <p:cNvPr id="157" name="Flowchart: Extract 156"/>
              <p:cNvSpPr/>
              <p:nvPr/>
            </p:nvSpPr>
            <p:spPr>
              <a:xfrm>
                <a:off x="-65314" y="2569027"/>
                <a:ext cx="1649764" cy="818818"/>
              </a:xfrm>
              <a:prstGeom prst="flowChartExtract">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defTabSz="685800">
                  <a:defRPr/>
                </a:pPr>
                <a:endParaRPr lang="en-US" sz="750" kern="0">
                  <a:solidFill>
                    <a:sysClr val="window" lastClr="FFFFFF"/>
                  </a:solidFill>
                  <a:latin typeface="Calibri"/>
                </a:endParaRPr>
              </a:p>
            </p:txBody>
          </p:sp>
        </p:grpSp>
        <p:grpSp>
          <p:nvGrpSpPr>
            <p:cNvPr id="153" name="Group 152"/>
            <p:cNvGrpSpPr/>
            <p:nvPr/>
          </p:nvGrpSpPr>
          <p:grpSpPr>
            <a:xfrm>
              <a:off x="9031254" y="1175995"/>
              <a:ext cx="920036" cy="783246"/>
              <a:chOff x="3178688" y="0"/>
              <a:chExt cx="1919208" cy="1127728"/>
            </a:xfrm>
          </p:grpSpPr>
          <p:sp>
            <p:nvSpPr>
              <p:cNvPr id="154" name="Rectangle 153"/>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55" name="Rectangle 154"/>
              <p:cNvSpPr/>
              <p:nvPr/>
            </p:nvSpPr>
            <p:spPr>
              <a:xfrm>
                <a:off x="3178688" y="62646"/>
                <a:ext cx="1919208" cy="103281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750" b="1" dirty="0">
                    <a:solidFill>
                      <a:schemeClr val="bg1"/>
                    </a:solidFill>
                    <a:latin typeface="Arial" panose="020B0604020202020204" pitchFamily="34" charset="0"/>
                    <a:cs typeface="Arial" panose="020B0604020202020204" pitchFamily="34" charset="0"/>
                  </a:rPr>
                  <a:t>DGT Regulation No. 12/PJ/2020</a:t>
                </a:r>
              </a:p>
            </p:txBody>
          </p:sp>
        </p:grpSp>
      </p:grpSp>
      <p:grpSp>
        <p:nvGrpSpPr>
          <p:cNvPr id="158" name="Group 157"/>
          <p:cNvGrpSpPr/>
          <p:nvPr/>
        </p:nvGrpSpPr>
        <p:grpSpPr>
          <a:xfrm>
            <a:off x="4525812" y="3469257"/>
            <a:ext cx="1007719" cy="280555"/>
            <a:chOff x="3178688" y="0"/>
            <a:chExt cx="1919208" cy="1127728"/>
          </a:xfrm>
        </p:grpSpPr>
        <p:sp>
          <p:nvSpPr>
            <p:cNvPr id="159" name="Rectangle 158"/>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0" name="Rectangle 159"/>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825" b="1" dirty="0">
                  <a:latin typeface="Arial" panose="020B0604020202020204" pitchFamily="34" charset="0"/>
                  <a:cs typeface="Arial" panose="020B0604020202020204" pitchFamily="34" charset="0"/>
                </a:rPr>
                <a:t>June 25, 2020</a:t>
              </a:r>
            </a:p>
          </p:txBody>
        </p:sp>
      </p:grpSp>
      <p:grpSp>
        <p:nvGrpSpPr>
          <p:cNvPr id="161" name="Group 160"/>
          <p:cNvGrpSpPr/>
          <p:nvPr/>
        </p:nvGrpSpPr>
        <p:grpSpPr>
          <a:xfrm>
            <a:off x="5787701" y="4420638"/>
            <a:ext cx="1422405" cy="675000"/>
            <a:chOff x="8857846" y="1056199"/>
            <a:chExt cx="1316125" cy="975576"/>
          </a:xfrm>
        </p:grpSpPr>
        <p:grpSp>
          <p:nvGrpSpPr>
            <p:cNvPr id="162" name="Group 161"/>
            <p:cNvGrpSpPr/>
            <p:nvPr/>
          </p:nvGrpSpPr>
          <p:grpSpPr>
            <a:xfrm>
              <a:off x="8857846" y="1056199"/>
              <a:ext cx="1316125" cy="975576"/>
              <a:chOff x="-65314" y="2508309"/>
              <a:chExt cx="1713931" cy="1447800"/>
            </a:xfrm>
          </p:grpSpPr>
          <p:sp>
            <p:nvSpPr>
              <p:cNvPr id="166" name="Diamond 165"/>
              <p:cNvSpPr/>
              <p:nvPr/>
            </p:nvSpPr>
            <p:spPr>
              <a:xfrm>
                <a:off x="200817" y="2508309"/>
                <a:ext cx="1447800" cy="1447800"/>
              </a:xfrm>
              <a:prstGeom prst="diamond">
                <a:avLst/>
              </a:prstGeom>
              <a:solidFill>
                <a:srgbClr val="002060"/>
              </a:solidFill>
              <a:ln w="12700" cap="flat" cmpd="sng" algn="ctr">
                <a:solidFill>
                  <a:srgbClr val="760000"/>
                </a:solidFill>
                <a:prstDash val="solid"/>
              </a:ln>
              <a:effectLst/>
            </p:spPr>
            <p:txBody>
              <a:bodyPr rtlCol="0" anchor="ctr"/>
              <a:lstStyle/>
              <a:p>
                <a:pPr algn="ctr"/>
                <a:endParaRPr lang="en-US" sz="750" kern="0">
                  <a:solidFill>
                    <a:sysClr val="window" lastClr="FFFFFF"/>
                  </a:solidFill>
                  <a:latin typeface="Calibri"/>
                </a:endParaRPr>
              </a:p>
            </p:txBody>
          </p:sp>
          <p:sp>
            <p:nvSpPr>
              <p:cNvPr id="167" name="Flowchart: Extract 166"/>
              <p:cNvSpPr/>
              <p:nvPr/>
            </p:nvSpPr>
            <p:spPr>
              <a:xfrm>
                <a:off x="-65314" y="2569028"/>
                <a:ext cx="1649764" cy="818818"/>
              </a:xfrm>
              <a:prstGeom prst="flowChartExtract">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defTabSz="685800">
                  <a:defRPr/>
                </a:pPr>
                <a:endParaRPr lang="en-US" sz="750" kern="0">
                  <a:solidFill>
                    <a:sysClr val="window" lastClr="FFFFFF"/>
                  </a:solidFill>
                  <a:latin typeface="Calibri"/>
                </a:endParaRPr>
              </a:p>
            </p:txBody>
          </p:sp>
        </p:grpSp>
        <p:grpSp>
          <p:nvGrpSpPr>
            <p:cNvPr id="163" name="Group 162"/>
            <p:cNvGrpSpPr/>
            <p:nvPr/>
          </p:nvGrpSpPr>
          <p:grpSpPr>
            <a:xfrm>
              <a:off x="9031254" y="1175996"/>
              <a:ext cx="1053014" cy="785481"/>
              <a:chOff x="3178688" y="0"/>
              <a:chExt cx="2196602" cy="1130947"/>
            </a:xfrm>
          </p:grpSpPr>
          <p:sp>
            <p:nvSpPr>
              <p:cNvPr id="164" name="Rectangle 163"/>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5" name="Rectangle 164"/>
              <p:cNvSpPr/>
              <p:nvPr/>
            </p:nvSpPr>
            <p:spPr>
              <a:xfrm>
                <a:off x="3456082" y="98130"/>
                <a:ext cx="1919208" cy="103281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750" b="1" dirty="0">
                    <a:solidFill>
                      <a:schemeClr val="bg1"/>
                    </a:solidFill>
                    <a:latin typeface="Arial" panose="020B0604020202020204" pitchFamily="34" charset="0"/>
                    <a:cs typeface="Arial" panose="020B0604020202020204" pitchFamily="34" charset="0"/>
                  </a:rPr>
                  <a:t>DGT Circular Letter No. 44/PJ/2020</a:t>
                </a:r>
              </a:p>
            </p:txBody>
          </p:sp>
        </p:grpSp>
      </p:grpSp>
      <p:grpSp>
        <p:nvGrpSpPr>
          <p:cNvPr id="168" name="Group 167"/>
          <p:cNvGrpSpPr/>
          <p:nvPr/>
        </p:nvGrpSpPr>
        <p:grpSpPr>
          <a:xfrm>
            <a:off x="6906303" y="4377703"/>
            <a:ext cx="820345" cy="248552"/>
            <a:chOff x="3178688" y="0"/>
            <a:chExt cx="1919208" cy="1127728"/>
          </a:xfrm>
        </p:grpSpPr>
        <p:sp>
          <p:nvSpPr>
            <p:cNvPr id="169" name="Rectangle 168"/>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0" name="Rectangle 169"/>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825" b="1" dirty="0">
                  <a:latin typeface="Arial" panose="020B0604020202020204" pitchFamily="34" charset="0"/>
                  <a:cs typeface="Arial" panose="020B0604020202020204" pitchFamily="34" charset="0"/>
                </a:rPr>
                <a:t>July 30, 2020</a:t>
              </a:r>
            </a:p>
          </p:txBody>
        </p:sp>
      </p:grpSp>
      <p:grpSp>
        <p:nvGrpSpPr>
          <p:cNvPr id="171" name="Group 170"/>
          <p:cNvGrpSpPr/>
          <p:nvPr/>
        </p:nvGrpSpPr>
        <p:grpSpPr>
          <a:xfrm>
            <a:off x="7319079" y="3541642"/>
            <a:ext cx="1777171" cy="398636"/>
            <a:chOff x="762520" y="1659601"/>
            <a:chExt cx="2193424" cy="923203"/>
          </a:xfrm>
        </p:grpSpPr>
        <p:sp>
          <p:nvSpPr>
            <p:cNvPr id="172" name="Rectangle 171"/>
            <p:cNvSpPr/>
            <p:nvPr/>
          </p:nvSpPr>
          <p:spPr>
            <a:xfrm>
              <a:off x="762520" y="1659601"/>
              <a:ext cx="2193424" cy="923203"/>
            </a:xfrm>
            <a:prstGeom prst="rect">
              <a:avLst/>
            </a:prstGeom>
          </p:spPr>
          <p:style>
            <a:lnRef idx="2">
              <a:schemeClr val="accent1"/>
            </a:lnRef>
            <a:fillRef idx="1">
              <a:schemeClr val="lt1"/>
            </a:fillRef>
            <a:effectRef idx="0">
              <a:schemeClr val="accent1"/>
            </a:effectRef>
            <a:fontRef idx="minor">
              <a:schemeClr val="dk1"/>
            </a:fontRef>
          </p:style>
        </p:sp>
        <p:sp>
          <p:nvSpPr>
            <p:cNvPr id="173" name="Rectangle 172"/>
            <p:cNvSpPr/>
            <p:nvPr/>
          </p:nvSpPr>
          <p:spPr>
            <a:xfrm>
              <a:off x="762520" y="1659601"/>
              <a:ext cx="2193424" cy="923203"/>
            </a:xfrm>
            <a:prstGeom prst="rect">
              <a:avLst/>
            </a:prstGeom>
          </p:spPr>
          <p:style>
            <a:lnRef idx="2">
              <a:schemeClr val="accent1"/>
            </a:lnRef>
            <a:fillRef idx="1">
              <a:schemeClr val="lt1"/>
            </a:fillRef>
            <a:effectRef idx="0">
              <a:schemeClr val="accent1"/>
            </a:effectRef>
            <a:fontRef idx="minor">
              <a:schemeClr val="dk1"/>
            </a:fontRef>
          </p:style>
          <p:txBody>
            <a:bodyPr spcFirstLastPara="0" vert="horz" wrap="square" lIns="74676" tIns="74676" rIns="74676" bIns="74676" numCol="1" spcCol="1270" anchor="ctr" anchorCtr="0">
              <a:noAutofit/>
            </a:bodyPr>
            <a:lstStyle/>
            <a:p>
              <a:pPr defTabSz="466725">
                <a:lnSpc>
                  <a:spcPct val="90000"/>
                </a:lnSpc>
                <a:spcBef>
                  <a:spcPct val="0"/>
                </a:spcBef>
              </a:pPr>
              <a:r>
                <a:rPr lang="en-US" sz="750" dirty="0" err="1">
                  <a:latin typeface="Arial" panose="020B0604020202020204" pitchFamily="34" charset="0"/>
                  <a:cs typeface="Arial" panose="020B0604020202020204" pitchFamily="34" charset="0"/>
                </a:rPr>
                <a:t>MoF</a:t>
              </a:r>
              <a:r>
                <a:rPr lang="en-US" sz="750" dirty="0">
                  <a:latin typeface="Arial" panose="020B0604020202020204" pitchFamily="34" charset="0"/>
                  <a:cs typeface="Arial" panose="020B0604020202020204" pitchFamily="34" charset="0"/>
                </a:rPr>
                <a:t> : Minister of Finance</a:t>
              </a:r>
            </a:p>
            <a:p>
              <a:pPr defTabSz="466725">
                <a:lnSpc>
                  <a:spcPct val="90000"/>
                </a:lnSpc>
                <a:spcBef>
                  <a:spcPct val="0"/>
                </a:spcBef>
              </a:pPr>
              <a:r>
                <a:rPr lang="en-US" sz="750" dirty="0">
                  <a:latin typeface="Arial" panose="020B0604020202020204" pitchFamily="34" charset="0"/>
                  <a:cs typeface="Arial" panose="020B0604020202020204" pitchFamily="34" charset="0"/>
                </a:rPr>
                <a:t>DGT : Director General of Taxes</a:t>
              </a:r>
            </a:p>
            <a:p>
              <a:pPr defTabSz="466725">
                <a:lnSpc>
                  <a:spcPct val="90000"/>
                </a:lnSpc>
                <a:spcBef>
                  <a:spcPct val="0"/>
                </a:spcBef>
              </a:pPr>
              <a:r>
                <a:rPr lang="en-US" sz="750" dirty="0">
                  <a:latin typeface="Arial" panose="020B0604020202020204" pitchFamily="34" charset="0"/>
                  <a:cs typeface="Arial" panose="020B0604020202020204" pitchFamily="34" charset="0"/>
                </a:rPr>
                <a:t>PMSE : Trading via electronic systems</a:t>
              </a:r>
            </a:p>
          </p:txBody>
        </p:sp>
      </p:grpSp>
      <p:sp>
        <p:nvSpPr>
          <p:cNvPr id="174" name="Rectangle: Rounded Corners 7">
            <a:extLst>
              <a:ext uri="{FF2B5EF4-FFF2-40B4-BE49-F238E27FC236}">
                <a16:creationId xmlns:a16="http://schemas.microsoft.com/office/drawing/2014/main" id="{043DAE28-D7BA-17B8-C441-0B93B8985920}"/>
              </a:ext>
            </a:extLst>
          </p:cNvPr>
          <p:cNvSpPr/>
          <p:nvPr/>
        </p:nvSpPr>
        <p:spPr>
          <a:xfrm>
            <a:off x="7554016" y="621634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5" name="TextBox 174">
            <a:extLst>
              <a:ext uri="{FF2B5EF4-FFF2-40B4-BE49-F238E27FC236}">
                <a16:creationId xmlns:a16="http://schemas.microsoft.com/office/drawing/2014/main" id="{BC043383-9F2E-AF9F-B0DB-5F016C013B9D}"/>
              </a:ext>
            </a:extLst>
          </p:cNvPr>
          <p:cNvSpPr txBox="1"/>
          <p:nvPr/>
        </p:nvSpPr>
        <p:spPr>
          <a:xfrm>
            <a:off x="7602986" y="6276590"/>
            <a:ext cx="442265"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sp>
        <p:nvSpPr>
          <p:cNvPr id="176" name="Rectangle 175"/>
          <p:cNvSpPr/>
          <p:nvPr/>
        </p:nvSpPr>
        <p:spPr>
          <a:xfrm>
            <a:off x="144169" y="4246572"/>
            <a:ext cx="5097032" cy="622903"/>
          </a:xfrm>
          <a:prstGeom prst="rect">
            <a:avLst/>
          </a:prstGeom>
          <a:solidFill>
            <a:srgbClr val="FFC000"/>
          </a:solidFill>
          <a:ln>
            <a:solidFill>
              <a:srgbClr val="FFC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1" dirty="0">
              <a:latin typeface="Arial" panose="020B0604020202020204" pitchFamily="34" charset="0"/>
              <a:cs typeface="Arial" panose="020B0604020202020204" pitchFamily="34" charset="0"/>
            </a:endParaRPr>
          </a:p>
          <a:p>
            <a:pPr algn="ctr"/>
            <a:endParaRPr lang="en-US" sz="900" b="1" dirty="0">
              <a:latin typeface="Arial" panose="020B0604020202020204" pitchFamily="34" charset="0"/>
              <a:cs typeface="Arial" panose="020B0604020202020204" pitchFamily="34" charset="0"/>
            </a:endParaRPr>
          </a:p>
          <a:p>
            <a:pPr marL="0" lvl="1" algn="ctr"/>
            <a:r>
              <a:rPr lang="en-US" sz="900" dirty="0">
                <a:latin typeface="Arial" panose="020B0604020202020204" pitchFamily="34" charset="0"/>
                <a:cs typeface="Arial" panose="020B0604020202020204" pitchFamily="34" charset="0"/>
              </a:rPr>
              <a:t>VAT adheres to the destination principle, meaning that the tax is imposed where goods or services are consumed, so it is not affected by the BEPS Pillar One and Pillar Two issues.</a:t>
            </a:r>
          </a:p>
          <a:p>
            <a:pPr algn="ctr"/>
            <a:endParaRPr lang="en-US" sz="600" b="1" dirty="0">
              <a:latin typeface="Arial" panose="020B0604020202020204" pitchFamily="34" charset="0"/>
              <a:cs typeface="Arial" panose="020B0604020202020204" pitchFamily="34" charset="0"/>
            </a:endParaRPr>
          </a:p>
          <a:p>
            <a:pPr algn="ctr"/>
            <a:r>
              <a:rPr lang="en-US" sz="900" b="1" dirty="0">
                <a:latin typeface="Arial" panose="020B0604020202020204" pitchFamily="34" charset="0"/>
                <a:cs typeface="Arial" panose="020B0604020202020204" pitchFamily="34" charset="0"/>
              </a:rPr>
              <a:t>Indonesia has carried out the collection of VAT on PMSE transactions since 2020</a:t>
            </a:r>
            <a:endParaRPr lang="en-US" sz="900" dirty="0">
              <a:latin typeface="Arial" panose="020B0604020202020204" pitchFamily="34" charset="0"/>
              <a:cs typeface="Arial" panose="020B0604020202020204" pitchFamily="34" charset="0"/>
            </a:endParaRPr>
          </a:p>
          <a:p>
            <a:pPr algn="ctr"/>
            <a:endParaRPr lang="en-US" sz="900" b="1" dirty="0">
              <a:latin typeface="Arial" panose="020B0604020202020204" pitchFamily="34" charset="0"/>
              <a:cs typeface="Arial" panose="020B0604020202020204" pitchFamily="34" charset="0"/>
            </a:endParaRPr>
          </a:p>
          <a:p>
            <a:pPr algn="ctr"/>
            <a:endParaRPr lang="en-US" sz="900" b="1" dirty="0">
              <a:latin typeface="Arial" panose="020B0604020202020204" pitchFamily="34" charset="0"/>
              <a:cs typeface="Arial" panose="020B0604020202020204" pitchFamily="34" charset="0"/>
            </a:endParaRPr>
          </a:p>
        </p:txBody>
      </p:sp>
      <p:grpSp>
        <p:nvGrpSpPr>
          <p:cNvPr id="177" name="Group 176"/>
          <p:cNvGrpSpPr/>
          <p:nvPr/>
        </p:nvGrpSpPr>
        <p:grpSpPr>
          <a:xfrm>
            <a:off x="145592" y="4960259"/>
            <a:ext cx="5119880" cy="633905"/>
            <a:chOff x="762520" y="1659601"/>
            <a:chExt cx="2198951" cy="923203"/>
          </a:xfrm>
        </p:grpSpPr>
        <p:sp>
          <p:nvSpPr>
            <p:cNvPr id="178" name="Rectangle 177"/>
            <p:cNvSpPr/>
            <p:nvPr/>
          </p:nvSpPr>
          <p:spPr>
            <a:xfrm>
              <a:off x="762520" y="1659601"/>
              <a:ext cx="2193424" cy="923203"/>
            </a:xfrm>
            <a:prstGeom prst="rect">
              <a:avLst/>
            </a:prstGeom>
            <a:ln>
              <a:solidFill>
                <a:srgbClr val="2C3673"/>
              </a:solid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79" name="Rectangle 178"/>
            <p:cNvSpPr/>
            <p:nvPr/>
          </p:nvSpPr>
          <p:spPr>
            <a:xfrm>
              <a:off x="762520" y="1787095"/>
              <a:ext cx="2198951" cy="687763"/>
            </a:xfrm>
            <a:prstGeom prst="rect">
              <a:avLst/>
            </a:prstGeom>
            <a:ln>
              <a:noFill/>
            </a:ln>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a:r>
                <a:rPr lang="en-US" sz="900" dirty="0">
                  <a:solidFill>
                    <a:srgbClr val="002060"/>
                  </a:solidFill>
                  <a:latin typeface="Arial" panose="020B0604020202020204" pitchFamily="34" charset="0"/>
                  <a:cs typeface="Arial" panose="020B0604020202020204" pitchFamily="34" charset="0"/>
                </a:rPr>
                <a:t>As of November 8, 2022, the Indonesian Government has appointed 131 PMSE actors to become VAT collectors. </a:t>
              </a:r>
            </a:p>
            <a:p>
              <a:pPr algn="ctr"/>
              <a:endParaRPr lang="en-US" sz="600" dirty="0">
                <a:solidFill>
                  <a:srgbClr val="002060"/>
                </a:solidFill>
                <a:latin typeface="Arial" panose="020B0604020202020204" pitchFamily="34" charset="0"/>
                <a:cs typeface="Arial" panose="020B0604020202020204" pitchFamily="34" charset="0"/>
              </a:endParaRPr>
            </a:p>
            <a:p>
              <a:pPr algn="ctr"/>
              <a:r>
                <a:rPr lang="en-US" sz="900" dirty="0">
                  <a:solidFill>
                    <a:srgbClr val="002060"/>
                  </a:solidFill>
                  <a:latin typeface="Arial" panose="020B0604020202020204" pitchFamily="34" charset="0"/>
                  <a:cs typeface="Arial" panose="020B0604020202020204" pitchFamily="34" charset="0"/>
                </a:rPr>
                <a:t>The total collection of Indonesian VAT from PMSE has reached IDR 9.17 T.</a:t>
              </a:r>
              <a:endParaRPr lang="en-US" sz="900" b="1" dirty="0">
                <a:solidFill>
                  <a:srgbClr val="002060"/>
                </a:solidFill>
                <a:latin typeface="Arial" panose="020B0604020202020204" pitchFamily="34" charset="0"/>
                <a:cs typeface="Arial" panose="020B0604020202020204" pitchFamily="34" charset="0"/>
              </a:endParaRPr>
            </a:p>
          </p:txBody>
        </p:sp>
      </p:grpSp>
      <p:pic>
        <p:nvPicPr>
          <p:cNvPr id="180" name="Picture 179"/>
          <p:cNvPicPr>
            <a:picLocks noChangeAspect="1"/>
          </p:cNvPicPr>
          <p:nvPr/>
        </p:nvPicPr>
        <p:blipFill rotWithShape="1">
          <a:blip r:embed="rId3">
            <a:extLst>
              <a:ext uri="{28A0092B-C50C-407E-A947-70E740481C1C}">
                <a14:useLocalDpi xmlns:a14="http://schemas.microsoft.com/office/drawing/2010/main" val="0"/>
              </a:ext>
            </a:extLst>
          </a:blip>
          <a:srcRect l="24961" t="5940" r="24512" b="6240"/>
          <a:stretch/>
        </p:blipFill>
        <p:spPr>
          <a:xfrm>
            <a:off x="119792" y="3335359"/>
            <a:ext cx="569178" cy="554000"/>
          </a:xfrm>
          <a:prstGeom prst="rect">
            <a:avLst/>
          </a:prstGeom>
        </p:spPr>
      </p:pic>
      <p:grpSp>
        <p:nvGrpSpPr>
          <p:cNvPr id="76" name="Group 75"/>
          <p:cNvGrpSpPr/>
          <p:nvPr/>
        </p:nvGrpSpPr>
        <p:grpSpPr>
          <a:xfrm>
            <a:off x="7078579" y="4999798"/>
            <a:ext cx="1336810" cy="686723"/>
            <a:chOff x="8857846" y="1060438"/>
            <a:chExt cx="1266851" cy="975576"/>
          </a:xfrm>
        </p:grpSpPr>
        <p:grpSp>
          <p:nvGrpSpPr>
            <p:cNvPr id="77" name="Group 76"/>
            <p:cNvGrpSpPr/>
            <p:nvPr/>
          </p:nvGrpSpPr>
          <p:grpSpPr>
            <a:xfrm>
              <a:off x="8857846" y="1060438"/>
              <a:ext cx="1266851" cy="975576"/>
              <a:chOff x="-65314" y="2514600"/>
              <a:chExt cx="1649764" cy="1447800"/>
            </a:xfrm>
          </p:grpSpPr>
          <p:sp>
            <p:nvSpPr>
              <p:cNvPr id="103" name="Diamond 102"/>
              <p:cNvSpPr/>
              <p:nvPr/>
            </p:nvSpPr>
            <p:spPr>
              <a:xfrm>
                <a:off x="32657" y="2514600"/>
                <a:ext cx="1447800" cy="1447800"/>
              </a:xfrm>
              <a:prstGeom prst="diamond">
                <a:avLst/>
              </a:prstGeom>
              <a:solidFill>
                <a:srgbClr val="002060"/>
              </a:solidFill>
              <a:ln w="12700" cap="flat" cmpd="sng" algn="ctr">
                <a:solidFill>
                  <a:srgbClr val="760000"/>
                </a:solidFill>
                <a:prstDash val="solid"/>
              </a:ln>
              <a:effectLst/>
            </p:spPr>
            <p:txBody>
              <a:bodyPr rtlCol="0" anchor="ctr"/>
              <a:lstStyle/>
              <a:p>
                <a:pPr algn="ctr"/>
                <a:endParaRPr lang="en-US" sz="750" kern="0">
                  <a:solidFill>
                    <a:sysClr val="window" lastClr="FFFFFF"/>
                  </a:solidFill>
                  <a:latin typeface="Calibri"/>
                </a:endParaRPr>
              </a:p>
            </p:txBody>
          </p:sp>
          <p:sp>
            <p:nvSpPr>
              <p:cNvPr id="104" name="Flowchart: Extract 103"/>
              <p:cNvSpPr/>
              <p:nvPr/>
            </p:nvSpPr>
            <p:spPr>
              <a:xfrm>
                <a:off x="-65314" y="2569028"/>
                <a:ext cx="1649764" cy="818818"/>
              </a:xfrm>
              <a:prstGeom prst="flowChartExtract">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defTabSz="685800">
                  <a:defRPr/>
                </a:pPr>
                <a:endParaRPr lang="en-US" sz="750" kern="0">
                  <a:solidFill>
                    <a:sysClr val="window" lastClr="FFFFFF"/>
                  </a:solidFill>
                  <a:latin typeface="Calibri"/>
                </a:endParaRPr>
              </a:p>
            </p:txBody>
          </p:sp>
        </p:grpSp>
        <p:grpSp>
          <p:nvGrpSpPr>
            <p:cNvPr id="78" name="Group 77"/>
            <p:cNvGrpSpPr/>
            <p:nvPr/>
          </p:nvGrpSpPr>
          <p:grpSpPr>
            <a:xfrm>
              <a:off x="9031253" y="1175996"/>
              <a:ext cx="941791" cy="783245"/>
              <a:chOff x="3178688" y="0"/>
              <a:chExt cx="1964589" cy="1127728"/>
            </a:xfrm>
          </p:grpSpPr>
          <p:sp>
            <p:nvSpPr>
              <p:cNvPr id="79" name="Rectangle 78"/>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8" name="Rectangle 97"/>
              <p:cNvSpPr/>
              <p:nvPr/>
            </p:nvSpPr>
            <p:spPr>
              <a:xfrm>
                <a:off x="3224068" y="49785"/>
                <a:ext cx="1919209" cy="103281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750" b="1" dirty="0">
                    <a:solidFill>
                      <a:schemeClr val="bg1"/>
                    </a:solidFill>
                    <a:latin typeface="Arial" panose="020B0604020202020204" pitchFamily="34" charset="0"/>
                    <a:cs typeface="Arial" panose="020B0604020202020204" pitchFamily="34" charset="0"/>
                  </a:rPr>
                  <a:t>MoF Regulation No. 60/PMK.03/2022</a:t>
                </a:r>
              </a:p>
            </p:txBody>
          </p:sp>
        </p:grpSp>
      </p:grpSp>
      <p:grpSp>
        <p:nvGrpSpPr>
          <p:cNvPr id="111" name="Group 110"/>
          <p:cNvGrpSpPr/>
          <p:nvPr/>
        </p:nvGrpSpPr>
        <p:grpSpPr>
          <a:xfrm>
            <a:off x="8188080" y="4964053"/>
            <a:ext cx="820345" cy="248552"/>
            <a:chOff x="3178688" y="0"/>
            <a:chExt cx="1919208" cy="1127728"/>
          </a:xfrm>
        </p:grpSpPr>
        <p:sp>
          <p:nvSpPr>
            <p:cNvPr id="112" name="Rectangle 111"/>
            <p:cNvSpPr/>
            <p:nvPr/>
          </p:nvSpPr>
          <p:spPr>
            <a:xfrm>
              <a:off x="3178688" y="0"/>
              <a:ext cx="1919208" cy="112772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3" name="Rectangle 112"/>
            <p:cNvSpPr/>
            <p:nvPr/>
          </p:nvSpPr>
          <p:spPr>
            <a:xfrm>
              <a:off x="3178688" y="0"/>
              <a:ext cx="1919208" cy="112772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74676" tIns="74676" rIns="74676" bIns="74676" numCol="1" spcCol="1270" anchor="ctr" anchorCtr="0">
              <a:noAutofit/>
            </a:bodyPr>
            <a:lstStyle/>
            <a:p>
              <a:pPr algn="ctr" defTabSz="466725">
                <a:lnSpc>
                  <a:spcPct val="90000"/>
                </a:lnSpc>
                <a:spcBef>
                  <a:spcPct val="0"/>
                </a:spcBef>
                <a:spcAft>
                  <a:spcPct val="35000"/>
                </a:spcAft>
              </a:pPr>
              <a:r>
                <a:rPr lang="en-US" sz="825" b="1" dirty="0">
                  <a:latin typeface="Arial" panose="020B0604020202020204" pitchFamily="34" charset="0"/>
                  <a:cs typeface="Arial" panose="020B0604020202020204" pitchFamily="34" charset="0"/>
                </a:rPr>
                <a:t>April 1, 2022</a:t>
              </a:r>
            </a:p>
          </p:txBody>
        </p:sp>
      </p:grpSp>
    </p:spTree>
    <p:extLst>
      <p:ext uri="{BB962C8B-B14F-4D97-AF65-F5344CB8AC3E}">
        <p14:creationId xmlns:p14="http://schemas.microsoft.com/office/powerpoint/2010/main" val="2537336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3BD15B41-FC8B-4DDA-9FF5-B59447A854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2"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3"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Pillar One </a:t>
            </a:r>
            <a:endParaRPr lang="en-US" sz="1800" b="1" dirty="0">
              <a:solidFill>
                <a:schemeClr val="bg1"/>
              </a:solidFill>
              <a:latin typeface="Arial" panose="020B0604020202020204" pitchFamily="34" charset="0"/>
              <a:cs typeface="Arial" panose="020B0604020202020204" pitchFamily="34" charset="0"/>
            </a:endParaRPr>
          </a:p>
        </p:txBody>
      </p:sp>
      <p:sp>
        <p:nvSpPr>
          <p:cNvPr id="12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TextBox 123">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07</a:t>
            </a:r>
            <a:endParaRPr lang="en-ID" sz="1500" b="1" dirty="0">
              <a:solidFill>
                <a:schemeClr val="bg1"/>
              </a:solidFill>
              <a:latin typeface="Arial" panose="020B0604020202020204" pitchFamily="34" charset="0"/>
              <a:cs typeface="Arial" panose="020B0604020202020204" pitchFamily="34" charset="0"/>
            </a:endParaRPr>
          </a:p>
        </p:txBody>
      </p:sp>
      <p:grpSp>
        <p:nvGrpSpPr>
          <p:cNvPr id="80" name="Group 79"/>
          <p:cNvGrpSpPr/>
          <p:nvPr/>
        </p:nvGrpSpPr>
        <p:grpSpPr>
          <a:xfrm>
            <a:off x="175576" y="2031834"/>
            <a:ext cx="2112830" cy="394724"/>
            <a:chOff x="4305" y="245914"/>
            <a:chExt cx="2588768" cy="526298"/>
          </a:xfrm>
          <a:solidFill>
            <a:schemeClr val="accent1">
              <a:lumMod val="75000"/>
            </a:schemeClr>
          </a:solidFill>
        </p:grpSpPr>
        <p:sp>
          <p:nvSpPr>
            <p:cNvPr id="105" name="Rectangle 104"/>
            <p:cNvSpPr/>
            <p:nvPr/>
          </p:nvSpPr>
          <p:spPr>
            <a:xfrm>
              <a:off x="4305"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0"/>
                <a:satOff val="0"/>
                <a:lumOff val="0"/>
                <a:alphaOff val="0"/>
              </a:schemeClr>
            </a:lnRef>
            <a:fillRef idx="3">
              <a:scrgbClr r="0" g="0" b="0"/>
            </a:fillRef>
            <a:effectRef idx="2">
              <a:scrgbClr r="0" g="0" b="0"/>
            </a:effectRef>
            <a:fontRef idx="minor">
              <a:schemeClr val="lt1"/>
            </a:fontRef>
          </p:style>
        </p:sp>
        <p:sp>
          <p:nvSpPr>
            <p:cNvPr id="106" name="Rectangle 105"/>
            <p:cNvSpPr/>
            <p:nvPr/>
          </p:nvSpPr>
          <p:spPr>
            <a:xfrm>
              <a:off x="4305"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Objective</a:t>
              </a:r>
            </a:p>
          </p:txBody>
        </p:sp>
      </p:grpSp>
      <p:grpSp>
        <p:nvGrpSpPr>
          <p:cNvPr id="81" name="Group 80"/>
          <p:cNvGrpSpPr/>
          <p:nvPr/>
        </p:nvGrpSpPr>
        <p:grpSpPr>
          <a:xfrm>
            <a:off x="175576" y="2426557"/>
            <a:ext cx="2112830" cy="1887628"/>
            <a:chOff x="4305" y="772211"/>
            <a:chExt cx="2588768" cy="2800910"/>
          </a:xfrm>
        </p:grpSpPr>
        <p:sp>
          <p:nvSpPr>
            <p:cNvPr id="101" name="Rectangle 100"/>
            <p:cNvSpPr/>
            <p:nvPr/>
          </p:nvSpPr>
          <p:spPr>
            <a:xfrm>
              <a:off x="4305" y="772211"/>
              <a:ext cx="2588768" cy="2785586"/>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102" name="Rectangle 101"/>
            <p:cNvSpPr/>
            <p:nvPr/>
          </p:nvSpPr>
          <p:spPr>
            <a:xfrm>
              <a:off x="4305" y="772212"/>
              <a:ext cx="2588768" cy="28009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r>
                <a:rPr lang="en-US" sz="975" b="1" dirty="0">
                  <a:latin typeface="Arial" panose="020B0604020202020204" pitchFamily="34" charset="0"/>
                  <a:cs typeface="Arial" panose="020B0604020202020204" pitchFamily="34" charset="0"/>
                </a:rPr>
                <a:t>Amount A</a:t>
              </a:r>
            </a:p>
            <a:p>
              <a:r>
                <a:rPr lang="en-US" sz="975" dirty="0">
                  <a:latin typeface="Arial" panose="020B0604020202020204" pitchFamily="34" charset="0"/>
                  <a:cs typeface="Arial" panose="020B0604020202020204" pitchFamily="34" charset="0"/>
                </a:rPr>
                <a:t>Provides Taxing Right to Market Jurisdictions over a portion of the residual profits of the large MNEs</a:t>
              </a:r>
            </a:p>
            <a:p>
              <a:endParaRPr lang="en-US" sz="975" dirty="0">
                <a:latin typeface="Arial" panose="020B0604020202020204" pitchFamily="34" charset="0"/>
                <a:cs typeface="Arial" panose="020B0604020202020204" pitchFamily="34" charset="0"/>
              </a:endParaRPr>
            </a:p>
            <a:p>
              <a:r>
                <a:rPr lang="en-US" sz="975" b="1" dirty="0">
                  <a:latin typeface="Arial" panose="020B0604020202020204" pitchFamily="34" charset="0"/>
                  <a:cs typeface="Arial" panose="020B0604020202020204" pitchFamily="34" charset="0"/>
                </a:rPr>
                <a:t>Amount B</a:t>
              </a:r>
            </a:p>
            <a:p>
              <a:r>
                <a:rPr lang="en-US" sz="975" dirty="0">
                  <a:latin typeface="Arial" panose="020B0604020202020204" pitchFamily="34" charset="0"/>
                  <a:cs typeface="Arial" panose="020B0604020202020204" pitchFamily="34" charset="0"/>
                </a:rPr>
                <a:t>Aims to standardize the remuneration of related party distributors that perform “baseline marketing and distribution activities” in a manner that is aligned with the ALP.</a:t>
              </a:r>
            </a:p>
            <a:p>
              <a:endParaRPr lang="en-US" sz="975" dirty="0">
                <a:latin typeface="Arial" panose="020B0604020202020204" pitchFamily="34" charset="0"/>
                <a:cs typeface="Arial" panose="020B0604020202020204" pitchFamily="34" charset="0"/>
              </a:endParaRPr>
            </a:p>
          </p:txBody>
        </p:sp>
      </p:grpSp>
      <p:grpSp>
        <p:nvGrpSpPr>
          <p:cNvPr id="82" name="Group 81"/>
          <p:cNvGrpSpPr/>
          <p:nvPr/>
        </p:nvGrpSpPr>
        <p:grpSpPr>
          <a:xfrm>
            <a:off x="2388973" y="2031834"/>
            <a:ext cx="1941576" cy="394724"/>
            <a:chOff x="2955501" y="245914"/>
            <a:chExt cx="2588768" cy="526298"/>
          </a:xfrm>
          <a:solidFill>
            <a:schemeClr val="accent1">
              <a:lumMod val="75000"/>
            </a:schemeClr>
          </a:solidFill>
        </p:grpSpPr>
        <p:sp>
          <p:nvSpPr>
            <p:cNvPr id="99" name="Rectangle 98"/>
            <p:cNvSpPr/>
            <p:nvPr/>
          </p:nvSpPr>
          <p:spPr>
            <a:xfrm>
              <a:off x="2955501"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201247"/>
                <a:satOff val="-4901"/>
                <a:lumOff val="21448"/>
                <a:alphaOff val="0"/>
              </a:schemeClr>
            </a:lnRef>
            <a:fillRef idx="3">
              <a:scrgbClr r="0" g="0" b="0"/>
            </a:fillRef>
            <a:effectRef idx="2">
              <a:scrgbClr r="0" g="0" b="0"/>
            </a:effectRef>
            <a:fontRef idx="minor">
              <a:schemeClr val="lt1"/>
            </a:fontRef>
          </p:style>
        </p:sp>
        <p:sp>
          <p:nvSpPr>
            <p:cNvPr id="100" name="Rectangle 99"/>
            <p:cNvSpPr/>
            <p:nvPr/>
          </p:nvSpPr>
          <p:spPr>
            <a:xfrm>
              <a:off x="2955501"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Scope</a:t>
              </a:r>
            </a:p>
          </p:txBody>
        </p:sp>
      </p:grpSp>
      <p:grpSp>
        <p:nvGrpSpPr>
          <p:cNvPr id="83" name="Group 82"/>
          <p:cNvGrpSpPr/>
          <p:nvPr/>
        </p:nvGrpSpPr>
        <p:grpSpPr>
          <a:xfrm>
            <a:off x="2388973" y="2426557"/>
            <a:ext cx="1941576" cy="1220966"/>
            <a:chOff x="2955501" y="772212"/>
            <a:chExt cx="2588768" cy="1811700"/>
          </a:xfrm>
        </p:grpSpPr>
        <p:sp>
          <p:nvSpPr>
            <p:cNvPr id="96" name="Rectangle 95"/>
            <p:cNvSpPr/>
            <p:nvPr/>
          </p:nvSpPr>
          <p:spPr>
            <a:xfrm>
              <a:off x="2955501"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97" name="Rectangle 96"/>
            <p:cNvSpPr/>
            <p:nvPr/>
          </p:nvSpPr>
          <p:spPr>
            <a:xfrm>
              <a:off x="2955501"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0" lvl="1" algn="ctr" defTabSz="500063">
                <a:lnSpc>
                  <a:spcPct val="90000"/>
                </a:lnSpc>
                <a:spcBef>
                  <a:spcPct val="0"/>
                </a:spcBef>
                <a:spcAft>
                  <a:spcPct val="15000"/>
                </a:spcAft>
              </a:pPr>
              <a:r>
                <a:rPr lang="en-US" sz="1050" dirty="0">
                  <a:latin typeface="Arial" panose="020B0604020202020204" pitchFamily="34" charset="0"/>
                  <a:cs typeface="Arial" panose="020B0604020202020204" pitchFamily="34" charset="0"/>
                </a:rPr>
                <a:t>the MNC with at least EUR 20 billion of consolidated revenue </a:t>
              </a:r>
              <a:r>
                <a:rPr lang="en-US" sz="1050" b="1" dirty="0">
                  <a:latin typeface="Arial" panose="020B0604020202020204" pitchFamily="34" charset="0"/>
                  <a:cs typeface="Arial" panose="020B0604020202020204" pitchFamily="34" charset="0"/>
                </a:rPr>
                <a:t>and </a:t>
              </a:r>
              <a:r>
                <a:rPr lang="en-US" sz="1050" dirty="0">
                  <a:latin typeface="Arial" panose="020B0604020202020204" pitchFamily="34" charset="0"/>
                  <a:cs typeface="Arial" panose="020B0604020202020204" pitchFamily="34" charset="0"/>
                </a:rPr>
                <a:t>net profits of over 10% to pay tax in the locations where their customers and users are located.</a:t>
              </a:r>
            </a:p>
          </p:txBody>
        </p:sp>
      </p:grpSp>
      <p:grpSp>
        <p:nvGrpSpPr>
          <p:cNvPr id="84" name="Group 83"/>
          <p:cNvGrpSpPr/>
          <p:nvPr/>
        </p:nvGrpSpPr>
        <p:grpSpPr>
          <a:xfrm>
            <a:off x="4602370" y="2031834"/>
            <a:ext cx="1941576" cy="394724"/>
            <a:chOff x="5906697" y="245914"/>
            <a:chExt cx="2588768" cy="526298"/>
          </a:xfrm>
          <a:solidFill>
            <a:schemeClr val="accent1">
              <a:lumMod val="75000"/>
            </a:schemeClr>
          </a:solidFill>
        </p:grpSpPr>
        <p:sp>
          <p:nvSpPr>
            <p:cNvPr id="94" name="Rectangle 93"/>
            <p:cNvSpPr/>
            <p:nvPr/>
          </p:nvSpPr>
          <p:spPr>
            <a:xfrm>
              <a:off x="5906697"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402493"/>
                <a:satOff val="-9802"/>
                <a:lumOff val="42896"/>
                <a:alphaOff val="0"/>
              </a:schemeClr>
            </a:lnRef>
            <a:fillRef idx="3">
              <a:scrgbClr r="0" g="0" b="0"/>
            </a:fillRef>
            <a:effectRef idx="2">
              <a:scrgbClr r="0" g="0" b="0"/>
            </a:effectRef>
            <a:fontRef idx="minor">
              <a:schemeClr val="lt1"/>
            </a:fontRef>
          </p:style>
        </p:sp>
        <p:sp>
          <p:nvSpPr>
            <p:cNvPr id="95" name="Rectangle 94"/>
            <p:cNvSpPr/>
            <p:nvPr/>
          </p:nvSpPr>
          <p:spPr>
            <a:xfrm>
              <a:off x="5906697"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Nexus</a:t>
              </a:r>
            </a:p>
          </p:txBody>
        </p:sp>
      </p:grpSp>
      <p:grpSp>
        <p:nvGrpSpPr>
          <p:cNvPr id="85" name="Group 84"/>
          <p:cNvGrpSpPr/>
          <p:nvPr/>
        </p:nvGrpSpPr>
        <p:grpSpPr>
          <a:xfrm>
            <a:off x="4602370" y="2426557"/>
            <a:ext cx="1941576" cy="1220966"/>
            <a:chOff x="5906697" y="772212"/>
            <a:chExt cx="2588768" cy="1811700"/>
          </a:xfrm>
        </p:grpSpPr>
        <p:sp>
          <p:nvSpPr>
            <p:cNvPr id="92" name="Rectangle 91"/>
            <p:cNvSpPr/>
            <p:nvPr/>
          </p:nvSpPr>
          <p:spPr>
            <a:xfrm>
              <a:off x="5906697"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93" name="Rectangle 92"/>
            <p:cNvSpPr/>
            <p:nvPr/>
          </p:nvSpPr>
          <p:spPr>
            <a:xfrm>
              <a:off x="5906697"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0" lvl="1" algn="ctr" defTabSz="500063">
                <a:lnSpc>
                  <a:spcPct val="90000"/>
                </a:lnSpc>
                <a:spcBef>
                  <a:spcPct val="0"/>
                </a:spcBef>
                <a:spcAft>
                  <a:spcPct val="15000"/>
                </a:spcAft>
              </a:pPr>
              <a:r>
                <a:rPr lang="en-US" sz="1050" dirty="0">
                  <a:latin typeface="Arial" panose="020B0604020202020204" pitchFamily="34" charset="0"/>
                  <a:cs typeface="Arial" panose="020B0604020202020204" pitchFamily="34" charset="0"/>
                </a:rPr>
                <a:t>MNEs deriving at least EUR 1 million of revenue in a market jurisdiction. </a:t>
              </a:r>
            </a:p>
            <a:p>
              <a:pPr marL="0" lvl="1" algn="ctr" defTabSz="500063">
                <a:lnSpc>
                  <a:spcPct val="90000"/>
                </a:lnSpc>
                <a:spcBef>
                  <a:spcPct val="0"/>
                </a:spcBef>
                <a:spcAft>
                  <a:spcPct val="15000"/>
                </a:spcAft>
              </a:pPr>
              <a:endParaRPr lang="en-US" sz="1050" dirty="0">
                <a:latin typeface="Arial" panose="020B0604020202020204" pitchFamily="34" charset="0"/>
                <a:cs typeface="Arial" panose="020B0604020202020204" pitchFamily="34" charset="0"/>
              </a:endParaRPr>
            </a:p>
            <a:p>
              <a:pPr marL="0" lvl="1" algn="ctr" defTabSz="500063">
                <a:lnSpc>
                  <a:spcPct val="90000"/>
                </a:lnSpc>
                <a:spcBef>
                  <a:spcPct val="0"/>
                </a:spcBef>
                <a:spcAft>
                  <a:spcPct val="15000"/>
                </a:spcAft>
              </a:pPr>
              <a:r>
                <a:rPr lang="en-US" sz="1050" dirty="0">
                  <a:latin typeface="Arial" panose="020B0604020202020204" pitchFamily="34" charset="0"/>
                  <a:cs typeface="Arial" panose="020B0604020202020204" pitchFamily="34" charset="0"/>
                </a:rPr>
                <a:t>For smaller economy, with GDP &lt; EUR 40 billion, the nexus will be EUR 250 000.</a:t>
              </a:r>
            </a:p>
          </p:txBody>
        </p:sp>
      </p:grpSp>
      <p:grpSp>
        <p:nvGrpSpPr>
          <p:cNvPr id="86" name="Group 85"/>
          <p:cNvGrpSpPr/>
          <p:nvPr/>
        </p:nvGrpSpPr>
        <p:grpSpPr>
          <a:xfrm>
            <a:off x="6815768" y="2031834"/>
            <a:ext cx="1941576" cy="394724"/>
            <a:chOff x="8857894" y="245914"/>
            <a:chExt cx="2588768" cy="526298"/>
          </a:xfrm>
          <a:solidFill>
            <a:schemeClr val="accent1">
              <a:lumMod val="75000"/>
            </a:schemeClr>
          </a:solidFill>
        </p:grpSpPr>
        <p:sp>
          <p:nvSpPr>
            <p:cNvPr id="90" name="Rectangle 89"/>
            <p:cNvSpPr/>
            <p:nvPr/>
          </p:nvSpPr>
          <p:spPr>
            <a:xfrm>
              <a:off x="8857894"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201247"/>
                <a:satOff val="-4901"/>
                <a:lumOff val="21448"/>
                <a:alphaOff val="0"/>
              </a:schemeClr>
            </a:lnRef>
            <a:fillRef idx="3">
              <a:scrgbClr r="0" g="0" b="0"/>
            </a:fillRef>
            <a:effectRef idx="2">
              <a:scrgbClr r="0" g="0" b="0"/>
            </a:effectRef>
            <a:fontRef idx="minor">
              <a:schemeClr val="lt1"/>
            </a:fontRef>
          </p:style>
        </p:sp>
        <p:sp>
          <p:nvSpPr>
            <p:cNvPr id="91" name="Rectangle 90"/>
            <p:cNvSpPr/>
            <p:nvPr/>
          </p:nvSpPr>
          <p:spPr>
            <a:xfrm>
              <a:off x="8857894"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New profit allocation rules</a:t>
              </a:r>
            </a:p>
          </p:txBody>
        </p:sp>
      </p:grpSp>
      <p:grpSp>
        <p:nvGrpSpPr>
          <p:cNvPr id="87" name="Group 86"/>
          <p:cNvGrpSpPr/>
          <p:nvPr/>
        </p:nvGrpSpPr>
        <p:grpSpPr>
          <a:xfrm>
            <a:off x="6815768" y="2426557"/>
            <a:ext cx="1941576" cy="1220966"/>
            <a:chOff x="8857894" y="772212"/>
            <a:chExt cx="2588768" cy="1811700"/>
          </a:xfrm>
        </p:grpSpPr>
        <p:sp>
          <p:nvSpPr>
            <p:cNvPr id="88" name="Rectangle 87"/>
            <p:cNvSpPr/>
            <p:nvPr/>
          </p:nvSpPr>
          <p:spPr>
            <a:xfrm>
              <a:off x="8857894"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89" name="Rectangle 88"/>
            <p:cNvSpPr/>
            <p:nvPr/>
          </p:nvSpPr>
          <p:spPr>
            <a:xfrm>
              <a:off x="8857894"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0" lvl="1" algn="ctr" defTabSz="500063">
                <a:lnSpc>
                  <a:spcPct val="90000"/>
                </a:lnSpc>
                <a:spcBef>
                  <a:spcPct val="0"/>
                </a:spcBef>
                <a:spcAft>
                  <a:spcPct val="15000"/>
                </a:spcAft>
              </a:pPr>
              <a:r>
                <a:rPr lang="en-US" sz="1050" dirty="0">
                  <a:latin typeface="Arial" panose="020B0604020202020204" pitchFamily="34" charset="0"/>
                  <a:cs typeface="Arial" panose="020B0604020202020204" pitchFamily="34" charset="0"/>
                </a:rPr>
                <a:t>The use of certain mechanism, which is 25% of profit in excess of 10% of revenue to be allocated to market jurisdictions using a revenue-based allocation key</a:t>
              </a:r>
            </a:p>
          </p:txBody>
        </p:sp>
      </p:grpSp>
      <p:grpSp>
        <p:nvGrpSpPr>
          <p:cNvPr id="107" name="Group 106"/>
          <p:cNvGrpSpPr/>
          <p:nvPr/>
        </p:nvGrpSpPr>
        <p:grpSpPr>
          <a:xfrm>
            <a:off x="175576" y="4466704"/>
            <a:ext cx="8698199" cy="334025"/>
            <a:chOff x="0" y="0"/>
            <a:chExt cx="2600679" cy="3966633"/>
          </a:xfrm>
          <a:solidFill>
            <a:schemeClr val="accent1">
              <a:lumMod val="75000"/>
            </a:schemeClr>
          </a:solidFill>
          <a:effectLst>
            <a:outerShdw blurRad="50800" dist="38100" dir="10800000" algn="r" rotWithShape="0">
              <a:prstClr val="black">
                <a:alpha val="40000"/>
              </a:prstClr>
            </a:outerShdw>
          </a:effectLst>
        </p:grpSpPr>
        <p:sp>
          <p:nvSpPr>
            <p:cNvPr id="108" name="Rounded Rectangle 107"/>
            <p:cNvSpPr/>
            <p:nvPr/>
          </p:nvSpPr>
          <p:spPr>
            <a:xfrm>
              <a:off x="0" y="0"/>
              <a:ext cx="2579687" cy="3966633"/>
            </a:xfrm>
            <a:prstGeom prst="roundRect">
              <a:avLst>
                <a:gd name="adj" fmla="val 10000"/>
              </a:avLst>
            </a:prstGeom>
            <a:grp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9" name="Rounded Rectangle 4"/>
            <p:cNvSpPr/>
            <p:nvPr/>
          </p:nvSpPr>
          <p:spPr>
            <a:xfrm>
              <a:off x="20992" y="599013"/>
              <a:ext cx="2579687" cy="2899684"/>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80010" rIns="80010" bIns="80010" numCol="1" spcCol="1270" anchor="ctr" anchorCtr="0">
              <a:noAutofit/>
            </a:bodyPr>
            <a:lstStyle/>
            <a:p>
              <a:pPr algn="ctr" defTabSz="933450">
                <a:lnSpc>
                  <a:spcPct val="90000"/>
                </a:lnSpc>
                <a:spcBef>
                  <a:spcPct val="0"/>
                </a:spcBef>
                <a:spcAft>
                  <a:spcPct val="35000"/>
                </a:spcAft>
              </a:pPr>
              <a:r>
                <a:rPr lang="en-US" sz="1275" b="1" dirty="0">
                  <a:solidFill>
                    <a:schemeClr val="bg1"/>
                  </a:solidFill>
                  <a:latin typeface="Arial" panose="020B0604020202020204" pitchFamily="34" charset="0"/>
                  <a:cs typeface="Arial" panose="020B0604020202020204" pitchFamily="34" charset="0"/>
                </a:rPr>
                <a:t>Pillar One Implementation</a:t>
              </a:r>
            </a:p>
          </p:txBody>
        </p:sp>
      </p:grpSp>
      <p:grpSp>
        <p:nvGrpSpPr>
          <p:cNvPr id="110" name="Group 109"/>
          <p:cNvGrpSpPr/>
          <p:nvPr/>
        </p:nvGrpSpPr>
        <p:grpSpPr>
          <a:xfrm>
            <a:off x="175576" y="4790700"/>
            <a:ext cx="8627989" cy="462913"/>
            <a:chOff x="2955501" y="772212"/>
            <a:chExt cx="2588768" cy="1811700"/>
          </a:xfrm>
        </p:grpSpPr>
        <p:sp>
          <p:nvSpPr>
            <p:cNvPr id="132" name="Rectangle 131"/>
            <p:cNvSpPr/>
            <p:nvPr/>
          </p:nvSpPr>
          <p:spPr>
            <a:xfrm>
              <a:off x="2955501"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142" name="Rectangle 141"/>
            <p:cNvSpPr/>
            <p:nvPr/>
          </p:nvSpPr>
          <p:spPr>
            <a:xfrm>
              <a:off x="2955501"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algn="ctr"/>
              <a:r>
                <a:rPr lang="en-US" sz="1125" dirty="0">
                  <a:latin typeface="Arial" panose="020B0604020202020204" pitchFamily="34" charset="0"/>
                  <a:cs typeface="Arial" panose="020B0604020202020204" pitchFamily="34" charset="0"/>
                </a:rPr>
                <a:t>Pillar One was planned to be signed in July 2022, but it is extended to the 1</a:t>
              </a:r>
              <a:r>
                <a:rPr lang="en-US" sz="1125" baseline="30000" dirty="0">
                  <a:latin typeface="Arial" panose="020B0604020202020204" pitchFamily="34" charset="0"/>
                  <a:cs typeface="Arial" panose="020B0604020202020204" pitchFamily="34" charset="0"/>
                </a:rPr>
                <a:t>st</a:t>
              </a:r>
              <a:r>
                <a:rPr lang="en-US" sz="1125" dirty="0">
                  <a:latin typeface="Arial" panose="020B0604020202020204" pitchFamily="34" charset="0"/>
                  <a:cs typeface="Arial" panose="020B0604020202020204" pitchFamily="34" charset="0"/>
                </a:rPr>
                <a:t> semester of 2023 as lots of building blocks have not been finalized. In Indonesia, implementation of Pillar 1 in 2023 would likely be deferred until 2024 at the earliest.</a:t>
              </a:r>
            </a:p>
            <a:p>
              <a:pPr algn="ctr"/>
              <a:endParaRPr lang="en-US" sz="1125"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05778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BF6EE73A-4442-089F-61A4-02954B3E25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2"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3"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Pillar One and the impact for Indonesian Taxpayers </a:t>
            </a:r>
            <a:endParaRPr lang="en-US" sz="1800" b="1" dirty="0">
              <a:solidFill>
                <a:schemeClr val="bg1"/>
              </a:solidFill>
              <a:latin typeface="Arial" panose="020B0604020202020204" pitchFamily="34" charset="0"/>
              <a:cs typeface="Arial" panose="020B0604020202020204" pitchFamily="34" charset="0"/>
            </a:endParaRPr>
          </a:p>
        </p:txBody>
      </p:sp>
      <p:sp>
        <p:nvSpPr>
          <p:cNvPr id="12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TextBox 123">
            <a:extLst>
              <a:ext uri="{FF2B5EF4-FFF2-40B4-BE49-F238E27FC236}">
                <a16:creationId xmlns:a16="http://schemas.microsoft.com/office/drawing/2014/main" id="{BC043383-9F2E-AF9F-B0DB-5F016C013B9D}"/>
              </a:ext>
            </a:extLst>
          </p:cNvPr>
          <p:cNvSpPr txBox="1"/>
          <p:nvPr/>
        </p:nvSpPr>
        <p:spPr>
          <a:xfrm>
            <a:off x="8522494" y="5381603"/>
            <a:ext cx="403087"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08</a:t>
            </a:r>
            <a:endParaRPr lang="en-ID" sz="1500" b="1" dirty="0">
              <a:solidFill>
                <a:schemeClr val="bg1"/>
              </a:solidFill>
              <a:latin typeface="Arial" panose="020B0604020202020204" pitchFamily="34" charset="0"/>
              <a:cs typeface="Arial" panose="020B0604020202020204" pitchFamily="34" charset="0"/>
            </a:endParaRPr>
          </a:p>
        </p:txBody>
      </p:sp>
      <p:grpSp>
        <p:nvGrpSpPr>
          <p:cNvPr id="46" name="Group 45"/>
          <p:cNvGrpSpPr/>
          <p:nvPr/>
        </p:nvGrpSpPr>
        <p:grpSpPr>
          <a:xfrm>
            <a:off x="2597512" y="2069156"/>
            <a:ext cx="6328069" cy="2007502"/>
            <a:chOff x="2955501" y="772212"/>
            <a:chExt cx="2588768" cy="8015818"/>
          </a:xfrm>
        </p:grpSpPr>
        <p:sp>
          <p:nvSpPr>
            <p:cNvPr id="47" name="Rectangle 46"/>
            <p:cNvSpPr/>
            <p:nvPr/>
          </p:nvSpPr>
          <p:spPr>
            <a:xfrm>
              <a:off x="2955501" y="772212"/>
              <a:ext cx="2588768" cy="8015818"/>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48" name="Rectangle 47"/>
            <p:cNvSpPr/>
            <p:nvPr/>
          </p:nvSpPr>
          <p:spPr>
            <a:xfrm>
              <a:off x="2955501" y="772212"/>
              <a:ext cx="2588768" cy="754146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257175" indent="-257175">
                <a:buFont typeface="+mj-lt"/>
                <a:buAutoNum type="arabicPeriod"/>
              </a:pPr>
              <a:r>
                <a:rPr lang="en-US" sz="1050" dirty="0">
                  <a:latin typeface="Arial" panose="020B0604020202020204" pitchFamily="34" charset="0"/>
                  <a:cs typeface="Arial" panose="020B0604020202020204" pitchFamily="34" charset="0"/>
                </a:rPr>
                <a:t>With EUR 20B threshold, as of now, there is no Indonesian Ultimate Parent Entity covered in Pillar 1, so no Indonesian MNE is subject to tax above Amount. </a:t>
              </a: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en-US" sz="1050" dirty="0">
                  <a:latin typeface="Arial" panose="020B0604020202020204" pitchFamily="34" charset="0"/>
                  <a:cs typeface="Arial" panose="020B0604020202020204" pitchFamily="34" charset="0"/>
                </a:rPr>
                <a:t>If PT X is a member of the X Group with turnover consolidation </a:t>
              </a:r>
              <a:r>
                <a:rPr lang="en-US" sz="1050" b="1" dirty="0">
                  <a:latin typeface="Arial" panose="020B0604020202020204" pitchFamily="34" charset="0"/>
                  <a:cs typeface="Arial" panose="020B0604020202020204" pitchFamily="34" charset="0"/>
                </a:rPr>
                <a:t>does not exceed </a:t>
              </a:r>
              <a:r>
                <a:rPr lang="en-US" sz="1050" dirty="0">
                  <a:latin typeface="Arial" panose="020B0604020202020204" pitchFamily="34" charset="0"/>
                  <a:cs typeface="Arial" panose="020B0604020202020204" pitchFamily="34" charset="0"/>
                </a:rPr>
                <a:t>EUR 20B, then PT X and X Group have no obligation taxation under Pillar 1 (Amount A)</a:t>
              </a: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en-US" sz="1050" dirty="0">
                  <a:latin typeface="Arial" panose="020B0604020202020204" pitchFamily="34" charset="0"/>
                  <a:cs typeface="Arial" panose="020B0604020202020204" pitchFamily="34" charset="0"/>
                </a:rPr>
                <a:t>If PT X is a member of the X Group with turnover consolidation exceeds EUR 20B and profitability exceeds 10%, then X Group has a tax liability on Amount A.  </a:t>
              </a:r>
              <a:br>
                <a:rPr lang="en-US" sz="1050"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However, the tax on Amount A will be covered by members of a group that has a non-profit routine based on the Elimination of Double Taxation (</a:t>
              </a:r>
              <a:r>
                <a:rPr lang="en-US" sz="1050" dirty="0" err="1">
                  <a:latin typeface="Arial" panose="020B0604020202020204" pitchFamily="34" charset="0"/>
                  <a:cs typeface="Arial" panose="020B0604020202020204" pitchFamily="34" charset="0"/>
                </a:rPr>
                <a:t>EoDT</a:t>
              </a:r>
              <a:r>
                <a:rPr lang="en-US" sz="1050" dirty="0">
                  <a:latin typeface="Arial" panose="020B0604020202020204" pitchFamily="34" charset="0"/>
                  <a:cs typeface="Arial" panose="020B0604020202020204" pitchFamily="34" charset="0"/>
                </a:rPr>
                <a:t>) mechanism</a:t>
              </a:r>
            </a:p>
            <a:p>
              <a:pPr marL="257175" indent="-257175">
                <a:buFont typeface="+mj-lt"/>
                <a:buAutoNum type="arabicPeriod"/>
              </a:pPr>
              <a:endParaRPr lang="en-US" sz="600" dirty="0">
                <a:latin typeface="Arial" panose="020B0604020202020204" pitchFamily="34" charset="0"/>
                <a:cs typeface="Arial" panose="020B0604020202020204" pitchFamily="34" charset="0"/>
              </a:endParaRPr>
            </a:p>
            <a:p>
              <a:pPr marL="257175" indent="-257175">
                <a:buFont typeface="+mj-lt"/>
                <a:buAutoNum type="arabicPeriod"/>
              </a:pPr>
              <a:r>
                <a:rPr lang="en-US" sz="1050" dirty="0">
                  <a:latin typeface="Arial" panose="020B0604020202020204" pitchFamily="34" charset="0"/>
                  <a:cs typeface="Arial" panose="020B0604020202020204" pitchFamily="34" charset="0"/>
                </a:rPr>
                <a:t>If PT X has non-routine profits (based on Return on Depreciation and Payroll - </a:t>
              </a:r>
              <a:r>
                <a:rPr lang="en-US" sz="1050" dirty="0" err="1">
                  <a:latin typeface="Arial" panose="020B0604020202020204" pitchFamily="34" charset="0"/>
                  <a:cs typeface="Arial" panose="020B0604020202020204" pitchFamily="34" charset="0"/>
                </a:rPr>
                <a:t>RoDP</a:t>
              </a:r>
              <a:r>
                <a:rPr lang="en-US" sz="1050" dirty="0">
                  <a:latin typeface="Arial" panose="020B0604020202020204" pitchFamily="34" charset="0"/>
                  <a:cs typeface="Arial" panose="020B0604020202020204" pitchFamily="34" charset="0"/>
                </a:rPr>
                <a:t>), there is a possibility that PT X will have to bear Amount A</a:t>
              </a:r>
            </a:p>
          </p:txBody>
        </p:sp>
      </p:grpSp>
      <p:sp>
        <p:nvSpPr>
          <p:cNvPr id="52" name="Straight Connector 51"/>
          <p:cNvSpPr/>
          <p:nvPr/>
        </p:nvSpPr>
        <p:spPr>
          <a:xfrm rot="5400000">
            <a:off x="36219" y="3471588"/>
            <a:ext cx="2106000" cy="0"/>
          </a:xfrm>
          <a:prstGeom prst="line">
            <a:avLst/>
          </a:prstGeom>
          <a:ln w="28575">
            <a:solidFill>
              <a:schemeClr val="bg1">
                <a:lumMod val="95000"/>
              </a:schemeClr>
            </a:solidFill>
          </a:ln>
          <a:effectLst>
            <a:outerShdw blurRad="50800" dist="38100" dir="2700000" algn="tl" rotWithShape="0">
              <a:prstClr val="black">
                <a:alpha val="40000"/>
              </a:prstClr>
            </a:outerShdw>
          </a:effectLst>
        </p:spPr>
        <p:style>
          <a:lnRef idx="1">
            <a:schemeClr val="accent2">
              <a:tint val="50000"/>
              <a:hueOff val="0"/>
              <a:satOff val="0"/>
              <a:lumOff val="0"/>
              <a:alphaOff val="0"/>
            </a:schemeClr>
          </a:lnRef>
          <a:fillRef idx="0">
            <a:schemeClr val="accent2">
              <a:hueOff val="0"/>
              <a:satOff val="0"/>
              <a:lumOff val="0"/>
              <a:alphaOff val="0"/>
            </a:schemeClr>
          </a:fillRef>
          <a:effectRef idx="1">
            <a:schemeClr val="accent2">
              <a:hueOff val="0"/>
              <a:satOff val="0"/>
              <a:lumOff val="0"/>
              <a:alphaOff val="0"/>
            </a:schemeClr>
          </a:effectRef>
          <a:fontRef idx="minor">
            <a:schemeClr val="tx1">
              <a:hueOff val="0"/>
              <a:satOff val="0"/>
              <a:lumOff val="0"/>
              <a:alphaOff val="0"/>
            </a:schemeClr>
          </a:fontRef>
        </p:style>
      </p:sp>
      <p:grpSp>
        <p:nvGrpSpPr>
          <p:cNvPr id="53" name="Group 52"/>
          <p:cNvGrpSpPr/>
          <p:nvPr/>
        </p:nvGrpSpPr>
        <p:grpSpPr>
          <a:xfrm>
            <a:off x="566349" y="2724244"/>
            <a:ext cx="1094812" cy="433390"/>
            <a:chOff x="258960" y="1190086"/>
            <a:chExt cx="2063749" cy="577853"/>
          </a:xfrm>
          <a:solidFill>
            <a:schemeClr val="accent4">
              <a:lumMod val="20000"/>
              <a:lumOff val="80000"/>
            </a:schemeClr>
          </a:solidFill>
        </p:grpSpPr>
        <p:sp>
          <p:nvSpPr>
            <p:cNvPr id="54" name="Rounded Rectangle 53"/>
            <p:cNvSpPr/>
            <p:nvPr/>
          </p:nvSpPr>
          <p:spPr>
            <a:xfrm>
              <a:off x="258960" y="1190086"/>
              <a:ext cx="2063749" cy="577853"/>
            </a:xfrm>
            <a:prstGeom prst="ellipse">
              <a:avLst/>
            </a:prstGeom>
          </p:spPr>
          <p:style>
            <a:lnRef idx="2">
              <a:schemeClr val="accent1"/>
            </a:lnRef>
            <a:fillRef idx="1">
              <a:schemeClr val="lt1"/>
            </a:fillRef>
            <a:effectRef idx="0">
              <a:schemeClr val="accent1"/>
            </a:effectRef>
            <a:fontRef idx="minor">
              <a:schemeClr val="dk1"/>
            </a:fontRef>
          </p:style>
        </p:sp>
        <p:sp>
          <p:nvSpPr>
            <p:cNvPr id="55" name="Rounded Rectangle 6"/>
            <p:cNvSpPr/>
            <p:nvPr/>
          </p:nvSpPr>
          <p:spPr>
            <a:xfrm>
              <a:off x="275885" y="1207011"/>
              <a:ext cx="2029899" cy="544003"/>
            </a:xfrm>
            <a:prstGeom prst="ellipse">
              <a:avLst/>
            </a:prstGeom>
            <a:noFill/>
            <a:ln>
              <a:noFill/>
            </a:ln>
          </p:spPr>
          <p:style>
            <a:lnRef idx="2">
              <a:schemeClr val="accent1"/>
            </a:lnRef>
            <a:fillRef idx="1">
              <a:schemeClr val="lt1"/>
            </a:fillRef>
            <a:effectRef idx="0">
              <a:schemeClr val="accent1"/>
            </a:effectRef>
            <a:fontRef idx="minor">
              <a:schemeClr val="dk1"/>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Sales to Indonesia</a:t>
              </a:r>
            </a:p>
          </p:txBody>
        </p:sp>
      </p:grpSp>
      <p:grpSp>
        <p:nvGrpSpPr>
          <p:cNvPr id="56" name="Group 55"/>
          <p:cNvGrpSpPr/>
          <p:nvPr/>
        </p:nvGrpSpPr>
        <p:grpSpPr>
          <a:xfrm>
            <a:off x="50956" y="3319014"/>
            <a:ext cx="864000" cy="433390"/>
            <a:chOff x="258960" y="1190086"/>
            <a:chExt cx="2063749" cy="577853"/>
          </a:xfrm>
          <a:solidFill>
            <a:schemeClr val="accent1"/>
          </a:solidFill>
        </p:grpSpPr>
        <p:sp>
          <p:nvSpPr>
            <p:cNvPr id="57" name="Rounded Rectangle 56"/>
            <p:cNvSpPr/>
            <p:nvPr/>
          </p:nvSpPr>
          <p:spPr>
            <a:xfrm>
              <a:off x="258960" y="1190086"/>
              <a:ext cx="2063749" cy="577853"/>
            </a:xfrm>
            <a:prstGeom prst="roundRect">
              <a:avLst>
                <a:gd name="adj" fmla="val 10000"/>
              </a:avLst>
            </a:prstGeom>
            <a:grpFill/>
          </p:spPr>
          <p:style>
            <a:lnRef idx="2">
              <a:schemeClr val="accent1"/>
            </a:lnRef>
            <a:fillRef idx="1">
              <a:schemeClr val="lt1"/>
            </a:fillRef>
            <a:effectRef idx="0">
              <a:schemeClr val="accent1"/>
            </a:effectRef>
            <a:fontRef idx="minor">
              <a:schemeClr val="dk1"/>
            </a:fontRef>
          </p:style>
        </p:sp>
        <p:sp>
          <p:nvSpPr>
            <p:cNvPr id="58" name="Rounded Rectangle 6"/>
            <p:cNvSpPr/>
            <p:nvPr/>
          </p:nvSpPr>
          <p:spPr>
            <a:xfrm>
              <a:off x="275885" y="1207011"/>
              <a:ext cx="2029899" cy="544003"/>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solidFill>
                    <a:schemeClr val="bg1"/>
                  </a:solidFill>
                  <a:latin typeface="Arial" panose="020B0604020202020204" pitchFamily="34" charset="0"/>
                  <a:cs typeface="Arial" panose="020B0604020202020204" pitchFamily="34" charset="0"/>
                </a:rPr>
                <a:t>X Group</a:t>
              </a:r>
            </a:p>
          </p:txBody>
        </p:sp>
      </p:grpSp>
      <p:grpSp>
        <p:nvGrpSpPr>
          <p:cNvPr id="59" name="Group 58"/>
          <p:cNvGrpSpPr/>
          <p:nvPr/>
        </p:nvGrpSpPr>
        <p:grpSpPr>
          <a:xfrm>
            <a:off x="1446018" y="3331708"/>
            <a:ext cx="864000" cy="433390"/>
            <a:chOff x="258960" y="1190086"/>
            <a:chExt cx="2063749" cy="577853"/>
          </a:xfrm>
          <a:solidFill>
            <a:schemeClr val="accent4">
              <a:lumMod val="20000"/>
              <a:lumOff val="80000"/>
            </a:schemeClr>
          </a:solidFill>
        </p:grpSpPr>
        <p:sp>
          <p:nvSpPr>
            <p:cNvPr id="60" name="Rounded Rectangle 59"/>
            <p:cNvSpPr/>
            <p:nvPr/>
          </p:nvSpPr>
          <p:spPr>
            <a:xfrm>
              <a:off x="258960" y="1190086"/>
              <a:ext cx="2063749" cy="577853"/>
            </a:xfrm>
            <a:prstGeom prst="roundRect">
              <a:avLst>
                <a:gd name="adj" fmla="val 10000"/>
              </a:avLst>
            </a:prstGeom>
          </p:spPr>
          <p:style>
            <a:lnRef idx="2">
              <a:schemeClr val="accent1"/>
            </a:lnRef>
            <a:fillRef idx="1">
              <a:schemeClr val="lt1"/>
            </a:fillRef>
            <a:effectRef idx="0">
              <a:schemeClr val="accent1"/>
            </a:effectRef>
            <a:fontRef idx="minor">
              <a:schemeClr val="dk1"/>
            </a:fontRef>
          </p:style>
        </p:sp>
        <p:sp>
          <p:nvSpPr>
            <p:cNvPr id="61" name="Rounded Rectangle 6"/>
            <p:cNvSpPr/>
            <p:nvPr/>
          </p:nvSpPr>
          <p:spPr>
            <a:xfrm>
              <a:off x="275885" y="1207011"/>
              <a:ext cx="2029899" cy="54400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Consumers</a:t>
              </a:r>
            </a:p>
          </p:txBody>
        </p:sp>
      </p:grpSp>
      <p:grpSp>
        <p:nvGrpSpPr>
          <p:cNvPr id="62" name="Group 61"/>
          <p:cNvGrpSpPr/>
          <p:nvPr/>
        </p:nvGrpSpPr>
        <p:grpSpPr>
          <a:xfrm>
            <a:off x="1437040" y="3957854"/>
            <a:ext cx="864000" cy="433390"/>
            <a:chOff x="258960" y="1190086"/>
            <a:chExt cx="2063749" cy="577853"/>
          </a:xfrm>
          <a:solidFill>
            <a:schemeClr val="accent1"/>
          </a:solidFill>
        </p:grpSpPr>
        <p:sp>
          <p:nvSpPr>
            <p:cNvPr id="63" name="Rounded Rectangle 62"/>
            <p:cNvSpPr/>
            <p:nvPr/>
          </p:nvSpPr>
          <p:spPr>
            <a:xfrm>
              <a:off x="258960" y="1190086"/>
              <a:ext cx="2063749" cy="577853"/>
            </a:xfrm>
            <a:prstGeom prst="roundRect">
              <a:avLst>
                <a:gd name="adj" fmla="val 10000"/>
              </a:avLst>
            </a:prstGeom>
            <a:grpFill/>
          </p:spPr>
          <p:style>
            <a:lnRef idx="2">
              <a:schemeClr val="accent1"/>
            </a:lnRef>
            <a:fillRef idx="1">
              <a:schemeClr val="lt1"/>
            </a:fillRef>
            <a:effectRef idx="0">
              <a:schemeClr val="accent1"/>
            </a:effectRef>
            <a:fontRef idx="minor">
              <a:schemeClr val="dk1"/>
            </a:fontRef>
          </p:style>
        </p:sp>
        <p:sp>
          <p:nvSpPr>
            <p:cNvPr id="64" name="Rounded Rectangle 6"/>
            <p:cNvSpPr/>
            <p:nvPr/>
          </p:nvSpPr>
          <p:spPr>
            <a:xfrm>
              <a:off x="275885" y="1207011"/>
              <a:ext cx="2029899" cy="544003"/>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solidFill>
                    <a:schemeClr val="bg1"/>
                  </a:solidFill>
                  <a:latin typeface="Arial" panose="020B0604020202020204" pitchFamily="34" charset="0"/>
                  <a:cs typeface="Arial" panose="020B0604020202020204" pitchFamily="34" charset="0"/>
                </a:rPr>
                <a:t>PT X</a:t>
              </a:r>
            </a:p>
          </p:txBody>
        </p:sp>
      </p:grpSp>
      <p:sp>
        <p:nvSpPr>
          <p:cNvPr id="65" name="Rounded Rectangle 6"/>
          <p:cNvSpPr/>
          <p:nvPr/>
        </p:nvSpPr>
        <p:spPr>
          <a:xfrm>
            <a:off x="1520657" y="2465620"/>
            <a:ext cx="1076855" cy="408002"/>
          </a:xfrm>
          <a:prstGeom prst="ellipse">
            <a:avLst/>
          </a:prstGeom>
          <a:noFill/>
          <a:ln>
            <a:noFill/>
          </a:ln>
        </p:spPr>
        <p:style>
          <a:lnRef idx="2">
            <a:schemeClr val="accent1"/>
          </a:lnRef>
          <a:fillRef idx="1">
            <a:schemeClr val="lt1"/>
          </a:fillRef>
          <a:effectRef idx="0">
            <a:schemeClr val="accent1"/>
          </a:effectRef>
          <a:fontRef idx="minor">
            <a:schemeClr val="dk1"/>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Indonesia</a:t>
            </a:r>
          </a:p>
        </p:txBody>
      </p:sp>
      <p:cxnSp>
        <p:nvCxnSpPr>
          <p:cNvPr id="3" name="Straight Arrow Connector 2"/>
          <p:cNvCxnSpPr/>
          <p:nvPr/>
        </p:nvCxnSpPr>
        <p:spPr>
          <a:xfrm>
            <a:off x="942212" y="3540782"/>
            <a:ext cx="459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2597512" y="4285111"/>
            <a:ext cx="6328070" cy="951283"/>
            <a:chOff x="2955501" y="180784"/>
            <a:chExt cx="2593817" cy="8607246"/>
          </a:xfrm>
        </p:grpSpPr>
        <p:sp>
          <p:nvSpPr>
            <p:cNvPr id="68" name="Rectangle 67"/>
            <p:cNvSpPr/>
            <p:nvPr/>
          </p:nvSpPr>
          <p:spPr>
            <a:xfrm>
              <a:off x="2955501" y="772212"/>
              <a:ext cx="2588768" cy="8015818"/>
            </a:xfrm>
            <a:prstGeom prst="round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69" name="Rectangle 68"/>
            <p:cNvSpPr/>
            <p:nvPr/>
          </p:nvSpPr>
          <p:spPr>
            <a:xfrm>
              <a:off x="2960550" y="180784"/>
              <a:ext cx="2588768" cy="8044338"/>
            </a:xfrm>
            <a:prstGeom prst="round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lvl="0"/>
              <a:r>
                <a:rPr lang="en-US" sz="1050" b="1" dirty="0">
                  <a:latin typeface="Arial" panose="020B0604020202020204" pitchFamily="34" charset="0"/>
                  <a:cs typeface="Arial" panose="020B0604020202020204" pitchFamily="34" charset="0"/>
                </a:rPr>
                <a:t>Challenge </a:t>
              </a:r>
            </a:p>
            <a:p>
              <a:pPr marL="214313" indent="-214313">
                <a:buFont typeface="Arial" panose="020B0604020202020204" pitchFamily="34" charset="0"/>
                <a:buChar char="•"/>
              </a:pPr>
              <a:r>
                <a:rPr lang="en-US" sz="1050" dirty="0">
                  <a:latin typeface="Arial" panose="020B0604020202020204" pitchFamily="34" charset="0"/>
                  <a:cs typeface="Arial" panose="020B0604020202020204" pitchFamily="34" charset="0"/>
                </a:rPr>
                <a:t>Complex calculation will increase potential disputes in future</a:t>
              </a:r>
            </a:p>
            <a:p>
              <a:pPr marL="214313" indent="-214313">
                <a:buFont typeface="Arial" panose="020B0604020202020204" pitchFamily="34" charset="0"/>
                <a:buChar char="•"/>
              </a:pPr>
              <a:r>
                <a:rPr lang="en-US" sz="1050" dirty="0">
                  <a:latin typeface="Arial" panose="020B0604020202020204" pitchFamily="34" charset="0"/>
                  <a:cs typeface="Arial" panose="020B0604020202020204" pitchFamily="34" charset="0"/>
                </a:rPr>
                <a:t>Increase tax compliance cost</a:t>
              </a:r>
            </a:p>
            <a:p>
              <a:pPr marL="214313" indent="-214313">
                <a:buFont typeface="Arial" panose="020B0604020202020204" pitchFamily="34" charset="0"/>
                <a:buChar char="•"/>
              </a:pPr>
              <a:r>
                <a:rPr lang="en-US" sz="1050" dirty="0">
                  <a:latin typeface="Arial" panose="020B0604020202020204" pitchFamily="34" charset="0"/>
                  <a:cs typeface="Arial" panose="020B0604020202020204" pitchFamily="34" charset="0"/>
                </a:rPr>
                <a:t>Residual Profit per F/S is not necessarily actual residual profit. Loss carry forward, profit shortfall, profit below 10% of the revenues should also be accounted</a:t>
              </a:r>
            </a:p>
          </p:txBody>
        </p:sp>
      </p:grpSp>
    </p:spTree>
    <p:extLst>
      <p:ext uri="{BB962C8B-B14F-4D97-AF65-F5344CB8AC3E}">
        <p14:creationId xmlns:p14="http://schemas.microsoft.com/office/powerpoint/2010/main" val="3765644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BF4860D3-B1CE-A26C-7994-376086F31C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2" name="Text Placeholder 1"/>
          <p:cNvSpPr txBox="1">
            <a:spLocks/>
          </p:cNvSpPr>
          <p:nvPr/>
        </p:nvSpPr>
        <p:spPr>
          <a:xfrm>
            <a:off x="175576" y="1619977"/>
            <a:ext cx="4868510" cy="374619"/>
          </a:xfrm>
          <a:prstGeom prst="rect">
            <a:avLst/>
          </a:prstGeom>
          <a:solidFill>
            <a:schemeClr val="bg1">
              <a:lumMod val="85000"/>
            </a:schemeClr>
          </a:solidFill>
        </p:spPr>
        <p:txBody>
          <a:bodyPr>
            <a:normAutofit/>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800" dirty="0">
              <a:solidFill>
                <a:schemeClr val="bg1"/>
              </a:solidFill>
              <a:latin typeface="Century Gothic" panose="020B0502020202020204" pitchFamily="34" charset="0"/>
            </a:endParaRPr>
          </a:p>
        </p:txBody>
      </p:sp>
      <p:sp>
        <p:nvSpPr>
          <p:cNvPr id="43" name="Text Placeholder 1"/>
          <p:cNvSpPr txBox="1">
            <a:spLocks/>
          </p:cNvSpPr>
          <p:nvPr/>
        </p:nvSpPr>
        <p:spPr>
          <a:xfrm>
            <a:off x="77450" y="1695521"/>
            <a:ext cx="4875028" cy="237904"/>
          </a:xfrm>
          <a:prstGeom prst="rect">
            <a:avLst/>
          </a:prstGeom>
          <a:solidFill>
            <a:srgbClr val="002060"/>
          </a:solidFill>
        </p:spPr>
        <p:txBody>
          <a:bodyPr>
            <a:normAutofit fontScale="62500" lnSpcReduction="20000"/>
          </a:bodyPr>
          <a:lstStyle>
            <a:lvl1pPr marL="342900" indent="-342900" algn="l" defTabSz="457200" rtl="0" eaLnBrk="1" latinLnBrk="0" hangingPunct="1">
              <a:spcBef>
                <a:spcPct val="20000"/>
              </a:spcBef>
              <a:buFont typeface="Arial"/>
              <a:buChar char="•"/>
              <a:defRPr sz="3200" kern="1200">
                <a:solidFill>
                  <a:schemeClr val="accent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accen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accen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800" b="1" dirty="0">
                <a:solidFill>
                  <a:schemeClr val="bg1"/>
                </a:solidFill>
                <a:latin typeface="Arial" panose="020B0604020202020204" pitchFamily="34" charset="0"/>
                <a:cs typeface="Arial" panose="020B0604020202020204" pitchFamily="34" charset="0"/>
              </a:rPr>
              <a:t>Pillar Two</a:t>
            </a:r>
            <a:endParaRPr lang="en-US" sz="1800" b="1" dirty="0">
              <a:solidFill>
                <a:schemeClr val="bg1"/>
              </a:solidFill>
              <a:latin typeface="Arial" panose="020B0604020202020204" pitchFamily="34" charset="0"/>
              <a:cs typeface="Arial" panose="020B0604020202020204" pitchFamily="34" charset="0"/>
            </a:endParaRPr>
          </a:p>
        </p:txBody>
      </p:sp>
      <p:sp>
        <p:nvSpPr>
          <p:cNvPr id="123"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4" name="TextBox 123">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ID" sz="1500" b="1" dirty="0">
                <a:solidFill>
                  <a:schemeClr val="bg1"/>
                </a:solidFill>
                <a:latin typeface="Arial" panose="020B0604020202020204" pitchFamily="34" charset="0"/>
                <a:cs typeface="Arial" panose="020B0604020202020204" pitchFamily="34" charset="0"/>
              </a:rPr>
              <a:t>09</a:t>
            </a:r>
          </a:p>
        </p:txBody>
      </p:sp>
      <p:grpSp>
        <p:nvGrpSpPr>
          <p:cNvPr id="80" name="Group 79"/>
          <p:cNvGrpSpPr/>
          <p:nvPr/>
        </p:nvGrpSpPr>
        <p:grpSpPr>
          <a:xfrm>
            <a:off x="175576" y="2031834"/>
            <a:ext cx="2112830" cy="394724"/>
            <a:chOff x="4305" y="245914"/>
            <a:chExt cx="2588768" cy="526298"/>
          </a:xfrm>
          <a:solidFill>
            <a:schemeClr val="accent1">
              <a:lumMod val="75000"/>
            </a:schemeClr>
          </a:solidFill>
        </p:grpSpPr>
        <p:sp>
          <p:nvSpPr>
            <p:cNvPr id="105" name="Rectangle 104"/>
            <p:cNvSpPr/>
            <p:nvPr/>
          </p:nvSpPr>
          <p:spPr>
            <a:xfrm>
              <a:off x="4305"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0"/>
                <a:satOff val="0"/>
                <a:lumOff val="0"/>
                <a:alphaOff val="0"/>
              </a:schemeClr>
            </a:lnRef>
            <a:fillRef idx="3">
              <a:scrgbClr r="0" g="0" b="0"/>
            </a:fillRef>
            <a:effectRef idx="2">
              <a:scrgbClr r="0" g="0" b="0"/>
            </a:effectRef>
            <a:fontRef idx="minor">
              <a:schemeClr val="lt1"/>
            </a:fontRef>
          </p:style>
        </p:sp>
        <p:sp>
          <p:nvSpPr>
            <p:cNvPr id="106" name="Rectangle 105"/>
            <p:cNvSpPr/>
            <p:nvPr/>
          </p:nvSpPr>
          <p:spPr>
            <a:xfrm>
              <a:off x="4305"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Objective</a:t>
              </a:r>
            </a:p>
          </p:txBody>
        </p:sp>
      </p:grpSp>
      <p:grpSp>
        <p:nvGrpSpPr>
          <p:cNvPr id="81" name="Group 80"/>
          <p:cNvGrpSpPr/>
          <p:nvPr/>
        </p:nvGrpSpPr>
        <p:grpSpPr>
          <a:xfrm>
            <a:off x="175576" y="2426557"/>
            <a:ext cx="2112830" cy="1477184"/>
            <a:chOff x="4305" y="772211"/>
            <a:chExt cx="2588768" cy="2800910"/>
          </a:xfrm>
        </p:grpSpPr>
        <p:sp>
          <p:nvSpPr>
            <p:cNvPr id="101" name="Rectangle 100"/>
            <p:cNvSpPr/>
            <p:nvPr/>
          </p:nvSpPr>
          <p:spPr>
            <a:xfrm>
              <a:off x="4305" y="772211"/>
              <a:ext cx="2588768" cy="2785586"/>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102" name="Rectangle 101"/>
            <p:cNvSpPr/>
            <p:nvPr/>
          </p:nvSpPr>
          <p:spPr>
            <a:xfrm>
              <a:off x="4305" y="772212"/>
              <a:ext cx="2588768" cy="280090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136922" indent="-136922"/>
              <a:r>
                <a:rPr lang="en-US" sz="1050" dirty="0">
                  <a:latin typeface="Arial" panose="020B0604020202020204" pitchFamily="34" charset="0"/>
                  <a:cs typeface="Arial" panose="020B0604020202020204" pitchFamily="34" charset="0"/>
                </a:rPr>
                <a:t>▪ 	to address the remaining BEPS issues </a:t>
              </a:r>
            </a:p>
            <a:p>
              <a:pPr marL="136922" indent="-136922"/>
              <a:r>
                <a:rPr lang="en-US" sz="1050" dirty="0">
                  <a:latin typeface="Arial" panose="020B0604020202020204" pitchFamily="34" charset="0"/>
                  <a:cs typeface="Arial" panose="020B0604020202020204" pitchFamily="34" charset="0"/>
                </a:rPr>
                <a:t>▪ 	to end the competition of corporate tax rate by ensuring that MNEs pay minimum 15% of tax (Global Minimum Tax)</a:t>
              </a:r>
            </a:p>
          </p:txBody>
        </p:sp>
      </p:grpSp>
      <p:grpSp>
        <p:nvGrpSpPr>
          <p:cNvPr id="82" name="Group 81"/>
          <p:cNvGrpSpPr/>
          <p:nvPr/>
        </p:nvGrpSpPr>
        <p:grpSpPr>
          <a:xfrm>
            <a:off x="2388973" y="2031834"/>
            <a:ext cx="1941576" cy="394724"/>
            <a:chOff x="2955501" y="245914"/>
            <a:chExt cx="2588768" cy="526298"/>
          </a:xfrm>
          <a:solidFill>
            <a:schemeClr val="accent1">
              <a:lumMod val="75000"/>
            </a:schemeClr>
          </a:solidFill>
        </p:grpSpPr>
        <p:sp>
          <p:nvSpPr>
            <p:cNvPr id="99" name="Rectangle 98"/>
            <p:cNvSpPr/>
            <p:nvPr/>
          </p:nvSpPr>
          <p:spPr>
            <a:xfrm>
              <a:off x="2955501"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201247"/>
                <a:satOff val="-4901"/>
                <a:lumOff val="21448"/>
                <a:alphaOff val="0"/>
              </a:schemeClr>
            </a:lnRef>
            <a:fillRef idx="3">
              <a:scrgbClr r="0" g="0" b="0"/>
            </a:fillRef>
            <a:effectRef idx="2">
              <a:scrgbClr r="0" g="0" b="0"/>
            </a:effectRef>
            <a:fontRef idx="minor">
              <a:schemeClr val="lt1"/>
            </a:fontRef>
          </p:style>
        </p:sp>
        <p:sp>
          <p:nvSpPr>
            <p:cNvPr id="100" name="Rectangle 99"/>
            <p:cNvSpPr/>
            <p:nvPr/>
          </p:nvSpPr>
          <p:spPr>
            <a:xfrm>
              <a:off x="2955501"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Scope</a:t>
              </a:r>
            </a:p>
          </p:txBody>
        </p:sp>
      </p:grpSp>
      <p:grpSp>
        <p:nvGrpSpPr>
          <p:cNvPr id="83" name="Group 82"/>
          <p:cNvGrpSpPr/>
          <p:nvPr/>
        </p:nvGrpSpPr>
        <p:grpSpPr>
          <a:xfrm>
            <a:off x="2388973" y="2426557"/>
            <a:ext cx="1941576" cy="1480567"/>
            <a:chOff x="2955501" y="772212"/>
            <a:chExt cx="2588768" cy="1811700"/>
          </a:xfrm>
        </p:grpSpPr>
        <p:sp>
          <p:nvSpPr>
            <p:cNvPr id="96" name="Rectangle 95"/>
            <p:cNvSpPr/>
            <p:nvPr/>
          </p:nvSpPr>
          <p:spPr>
            <a:xfrm>
              <a:off x="2955501"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97" name="Rectangle 96"/>
            <p:cNvSpPr/>
            <p:nvPr/>
          </p:nvSpPr>
          <p:spPr>
            <a:xfrm>
              <a:off x="2955501" y="772212"/>
              <a:ext cx="2588768" cy="180721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r>
                <a:rPr lang="en-US" sz="1050" dirty="0">
                  <a:latin typeface="Arial" panose="020B0604020202020204" pitchFamily="34" charset="0"/>
                  <a:cs typeface="Arial" panose="020B0604020202020204" pitchFamily="34" charset="0"/>
                </a:rPr>
                <a:t>MNE with total consolidated group revenue of EUR 750M or above.</a:t>
              </a:r>
            </a:p>
            <a:p>
              <a:endParaRPr lang="en-US" sz="1050" dirty="0">
                <a:latin typeface="Arial" panose="020B0604020202020204" pitchFamily="34" charset="0"/>
                <a:cs typeface="Arial" panose="020B0604020202020204" pitchFamily="34" charset="0"/>
              </a:endParaRPr>
            </a:p>
            <a:p>
              <a:r>
                <a:rPr lang="en-US" sz="1050" dirty="0">
                  <a:latin typeface="Arial" panose="020B0604020202020204" pitchFamily="34" charset="0"/>
                  <a:cs typeface="Arial" panose="020B0604020202020204" pitchFamily="34" charset="0"/>
                </a:rPr>
                <a:t>Countries are freely to apply the IIR to MNEs HQ in their country, even if they do not meet the threshold.</a:t>
              </a:r>
            </a:p>
          </p:txBody>
        </p:sp>
      </p:grpSp>
      <p:grpSp>
        <p:nvGrpSpPr>
          <p:cNvPr id="84" name="Group 83"/>
          <p:cNvGrpSpPr/>
          <p:nvPr/>
        </p:nvGrpSpPr>
        <p:grpSpPr>
          <a:xfrm>
            <a:off x="4602370" y="2031834"/>
            <a:ext cx="1941576" cy="394724"/>
            <a:chOff x="5906697" y="245914"/>
            <a:chExt cx="2588768" cy="526298"/>
          </a:xfrm>
          <a:solidFill>
            <a:schemeClr val="accent1">
              <a:lumMod val="75000"/>
            </a:schemeClr>
          </a:solidFill>
        </p:grpSpPr>
        <p:sp>
          <p:nvSpPr>
            <p:cNvPr id="94" name="Rectangle 93"/>
            <p:cNvSpPr/>
            <p:nvPr/>
          </p:nvSpPr>
          <p:spPr>
            <a:xfrm>
              <a:off x="5906697"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402493"/>
                <a:satOff val="-9802"/>
                <a:lumOff val="42896"/>
                <a:alphaOff val="0"/>
              </a:schemeClr>
            </a:lnRef>
            <a:fillRef idx="3">
              <a:scrgbClr r="0" g="0" b="0"/>
            </a:fillRef>
            <a:effectRef idx="2">
              <a:scrgbClr r="0" g="0" b="0"/>
            </a:effectRef>
            <a:fontRef idx="minor">
              <a:schemeClr val="lt1"/>
            </a:fontRef>
          </p:style>
        </p:sp>
        <p:sp>
          <p:nvSpPr>
            <p:cNvPr id="95" name="Rectangle 94"/>
            <p:cNvSpPr/>
            <p:nvPr/>
          </p:nvSpPr>
          <p:spPr>
            <a:xfrm>
              <a:off x="5906697"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Domestic Law – based  rule</a:t>
              </a:r>
            </a:p>
          </p:txBody>
        </p:sp>
      </p:grpSp>
      <p:grpSp>
        <p:nvGrpSpPr>
          <p:cNvPr id="85" name="Group 84"/>
          <p:cNvGrpSpPr/>
          <p:nvPr/>
        </p:nvGrpSpPr>
        <p:grpSpPr>
          <a:xfrm>
            <a:off x="4602370" y="2426558"/>
            <a:ext cx="1941576" cy="1476900"/>
            <a:chOff x="5906697" y="772212"/>
            <a:chExt cx="2588768" cy="1811700"/>
          </a:xfrm>
        </p:grpSpPr>
        <p:sp>
          <p:nvSpPr>
            <p:cNvPr id="92" name="Rectangle 91"/>
            <p:cNvSpPr/>
            <p:nvPr/>
          </p:nvSpPr>
          <p:spPr>
            <a:xfrm>
              <a:off x="5906697"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93" name="Rectangle 92"/>
            <p:cNvSpPr/>
            <p:nvPr/>
          </p:nvSpPr>
          <p:spPr>
            <a:xfrm>
              <a:off x="5906697"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0" lvl="1" algn="ctr" defTabSz="500063">
                <a:lnSpc>
                  <a:spcPct val="90000"/>
                </a:lnSpc>
                <a:spcBef>
                  <a:spcPct val="0"/>
                </a:spcBef>
                <a:spcAft>
                  <a:spcPct val="15000"/>
                </a:spcAft>
              </a:pPr>
              <a:endParaRPr lang="en-US" sz="1050" dirty="0">
                <a:latin typeface="Arial" panose="020B0604020202020204" pitchFamily="34" charset="0"/>
                <a:cs typeface="Arial" panose="020B0604020202020204" pitchFamily="34" charset="0"/>
              </a:endParaRPr>
            </a:p>
          </p:txBody>
        </p:sp>
      </p:grpSp>
      <p:grpSp>
        <p:nvGrpSpPr>
          <p:cNvPr id="86" name="Group 85"/>
          <p:cNvGrpSpPr/>
          <p:nvPr/>
        </p:nvGrpSpPr>
        <p:grpSpPr>
          <a:xfrm>
            <a:off x="6815768" y="2031834"/>
            <a:ext cx="1941576" cy="394724"/>
            <a:chOff x="8857894" y="245914"/>
            <a:chExt cx="2588768" cy="526298"/>
          </a:xfrm>
          <a:solidFill>
            <a:schemeClr val="accent1">
              <a:lumMod val="75000"/>
            </a:schemeClr>
          </a:solidFill>
        </p:grpSpPr>
        <p:sp>
          <p:nvSpPr>
            <p:cNvPr id="90" name="Rectangle 89"/>
            <p:cNvSpPr/>
            <p:nvPr/>
          </p:nvSpPr>
          <p:spPr>
            <a:xfrm>
              <a:off x="8857894" y="245914"/>
              <a:ext cx="2588768" cy="526298"/>
            </a:xfrm>
            <a:prstGeom prst="rect">
              <a:avLst/>
            </a:prstGeom>
            <a:grpFill/>
            <a:effectLst>
              <a:outerShdw blurRad="50800" dist="38100" dir="2700000" algn="tl" rotWithShape="0">
                <a:prstClr val="black">
                  <a:alpha val="40000"/>
                </a:prstClr>
              </a:outerShdw>
            </a:effectLst>
          </p:spPr>
          <p:style>
            <a:lnRef idx="1">
              <a:schemeClr val="accent1">
                <a:shade val="50000"/>
                <a:hueOff val="201247"/>
                <a:satOff val="-4901"/>
                <a:lumOff val="21448"/>
                <a:alphaOff val="0"/>
              </a:schemeClr>
            </a:lnRef>
            <a:fillRef idx="3">
              <a:scrgbClr r="0" g="0" b="0"/>
            </a:fillRef>
            <a:effectRef idx="2">
              <a:scrgbClr r="0" g="0" b="0"/>
            </a:effectRef>
            <a:fontRef idx="minor">
              <a:schemeClr val="lt1"/>
            </a:fontRef>
          </p:style>
        </p:sp>
        <p:sp>
          <p:nvSpPr>
            <p:cNvPr id="91" name="Rectangle 90"/>
            <p:cNvSpPr/>
            <p:nvPr/>
          </p:nvSpPr>
          <p:spPr>
            <a:xfrm>
              <a:off x="8857894" y="245914"/>
              <a:ext cx="2588768" cy="52629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0010" tIns="45720" rIns="80010" bIns="45720" numCol="1" spcCol="1270" anchor="ctr" anchorCtr="0">
              <a:noAutofit/>
            </a:bodyPr>
            <a:lstStyle/>
            <a:p>
              <a:pPr algn="ctr" defTabSz="500063">
                <a:lnSpc>
                  <a:spcPct val="90000"/>
                </a:lnSpc>
                <a:spcBef>
                  <a:spcPct val="0"/>
                </a:spcBef>
                <a:spcAft>
                  <a:spcPct val="35000"/>
                </a:spcAft>
              </a:pPr>
              <a:r>
                <a:rPr lang="en-US" sz="1125" b="1" dirty="0">
                  <a:solidFill>
                    <a:schemeClr val="bg1"/>
                  </a:solidFill>
                  <a:latin typeface="Arial" panose="020B0604020202020204" pitchFamily="34" charset="0"/>
                  <a:cs typeface="Arial" panose="020B0604020202020204" pitchFamily="34" charset="0"/>
                </a:rPr>
                <a:t>Treaty – based rule</a:t>
              </a:r>
            </a:p>
          </p:txBody>
        </p:sp>
      </p:grpSp>
      <p:grpSp>
        <p:nvGrpSpPr>
          <p:cNvPr id="87" name="Group 86"/>
          <p:cNvGrpSpPr/>
          <p:nvPr/>
        </p:nvGrpSpPr>
        <p:grpSpPr>
          <a:xfrm>
            <a:off x="6815767" y="2426558"/>
            <a:ext cx="1941577" cy="1476900"/>
            <a:chOff x="8857894" y="772212"/>
            <a:chExt cx="2588768" cy="1811700"/>
          </a:xfrm>
        </p:grpSpPr>
        <p:sp>
          <p:nvSpPr>
            <p:cNvPr id="88" name="Rectangle 87"/>
            <p:cNvSpPr/>
            <p:nvPr/>
          </p:nvSpPr>
          <p:spPr>
            <a:xfrm>
              <a:off x="8857894" y="772212"/>
              <a:ext cx="2588768" cy="1811700"/>
            </a:xfrm>
            <a:prstGeom prst="rect">
              <a:avLst/>
            </a:prstGeom>
            <a:solidFill>
              <a:schemeClr val="bg1">
                <a:lumMod val="95000"/>
                <a:alpha val="90000"/>
              </a:schemeClr>
            </a:solidFill>
            <a:effectLst>
              <a:outerShdw blurRad="50800" dist="38100" dir="2700000" algn="tl" rotWithShape="0">
                <a:prstClr val="black">
                  <a:alpha val="40000"/>
                </a:prstClr>
              </a:outerShdw>
            </a:effectLst>
          </p:spPr>
          <p:style>
            <a:lnRef idx="1">
              <a:schemeClr val="accent1">
                <a:alpha val="90000"/>
                <a:tint val="55000"/>
                <a:hueOff val="0"/>
                <a:satOff val="0"/>
                <a:lumOff val="0"/>
                <a:alphaOff val="0"/>
              </a:schemeClr>
            </a:lnRef>
            <a:fillRef idx="1">
              <a:scrgbClr r="0" g="0" b="0"/>
            </a:fillRef>
            <a:effectRef idx="0">
              <a:scrgbClr r="0" g="0" b="0"/>
            </a:effectRef>
            <a:fontRef idx="minor">
              <a:schemeClr val="dk1">
                <a:hueOff val="0"/>
                <a:satOff val="0"/>
                <a:lumOff val="0"/>
                <a:alphaOff val="0"/>
              </a:schemeClr>
            </a:fontRef>
          </p:style>
        </p:sp>
        <p:sp>
          <p:nvSpPr>
            <p:cNvPr id="89" name="Rectangle 88"/>
            <p:cNvSpPr/>
            <p:nvPr/>
          </p:nvSpPr>
          <p:spPr>
            <a:xfrm>
              <a:off x="8857894" y="772212"/>
              <a:ext cx="2588768" cy="18117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0008" tIns="60008" rIns="80010" bIns="90011" numCol="1" spcCol="1270" anchor="t" anchorCtr="0">
              <a:noAutofit/>
            </a:bodyPr>
            <a:lstStyle/>
            <a:p>
              <a:pPr marL="0" lvl="1" algn="ctr" defTabSz="500063">
                <a:lnSpc>
                  <a:spcPct val="90000"/>
                </a:lnSpc>
                <a:spcBef>
                  <a:spcPct val="0"/>
                </a:spcBef>
                <a:spcAft>
                  <a:spcPct val="15000"/>
                </a:spcAft>
              </a:pPr>
              <a:endParaRPr lang="en-US" sz="1050" dirty="0">
                <a:latin typeface="Arial" panose="020B0604020202020204" pitchFamily="34" charset="0"/>
                <a:cs typeface="Arial" panose="020B0604020202020204" pitchFamily="34" charset="0"/>
              </a:endParaRPr>
            </a:p>
          </p:txBody>
        </p:sp>
      </p:grpSp>
      <p:grpSp>
        <p:nvGrpSpPr>
          <p:cNvPr id="45" name="Group 44"/>
          <p:cNvGrpSpPr/>
          <p:nvPr/>
        </p:nvGrpSpPr>
        <p:grpSpPr>
          <a:xfrm>
            <a:off x="4799252" y="2549979"/>
            <a:ext cx="1547812" cy="433390"/>
            <a:chOff x="258960" y="1190086"/>
            <a:chExt cx="2063749" cy="577853"/>
          </a:xfrm>
          <a:solidFill>
            <a:schemeClr val="accent4">
              <a:lumMod val="20000"/>
              <a:lumOff val="80000"/>
            </a:schemeClr>
          </a:solidFill>
        </p:grpSpPr>
        <p:sp>
          <p:nvSpPr>
            <p:cNvPr id="46" name="Rounded Rectangle 45"/>
            <p:cNvSpPr/>
            <p:nvPr/>
          </p:nvSpPr>
          <p:spPr>
            <a:xfrm>
              <a:off x="258960" y="1190086"/>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47" name="Rounded Rectangle 6"/>
            <p:cNvSpPr/>
            <p:nvPr/>
          </p:nvSpPr>
          <p:spPr>
            <a:xfrm>
              <a:off x="275885" y="1207011"/>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Income Inclusion Rule</a:t>
              </a:r>
            </a:p>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(IIR)</a:t>
              </a:r>
            </a:p>
          </p:txBody>
        </p:sp>
      </p:grpSp>
      <p:grpSp>
        <p:nvGrpSpPr>
          <p:cNvPr id="48" name="Group 47"/>
          <p:cNvGrpSpPr/>
          <p:nvPr/>
        </p:nvGrpSpPr>
        <p:grpSpPr>
          <a:xfrm>
            <a:off x="4786558" y="3139515"/>
            <a:ext cx="1547812" cy="433390"/>
            <a:chOff x="258960" y="1190086"/>
            <a:chExt cx="2063749" cy="577853"/>
          </a:xfrm>
          <a:solidFill>
            <a:schemeClr val="accent4">
              <a:lumMod val="20000"/>
              <a:lumOff val="80000"/>
            </a:schemeClr>
          </a:solidFill>
        </p:grpSpPr>
        <p:sp>
          <p:nvSpPr>
            <p:cNvPr id="49" name="Rounded Rectangle 48"/>
            <p:cNvSpPr/>
            <p:nvPr/>
          </p:nvSpPr>
          <p:spPr>
            <a:xfrm>
              <a:off x="258960" y="1190086"/>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0" name="Rounded Rectangle 6"/>
            <p:cNvSpPr/>
            <p:nvPr/>
          </p:nvSpPr>
          <p:spPr>
            <a:xfrm>
              <a:off x="275885" y="1207011"/>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Undertaxed Payments Rule (UTPR)</a:t>
              </a:r>
            </a:p>
          </p:txBody>
        </p:sp>
      </p:grpSp>
      <p:grpSp>
        <p:nvGrpSpPr>
          <p:cNvPr id="51" name="Group 50"/>
          <p:cNvGrpSpPr/>
          <p:nvPr/>
        </p:nvGrpSpPr>
        <p:grpSpPr>
          <a:xfrm>
            <a:off x="7011783" y="2549979"/>
            <a:ext cx="1547812" cy="433390"/>
            <a:chOff x="258960" y="1190086"/>
            <a:chExt cx="2063749" cy="577853"/>
          </a:xfrm>
          <a:solidFill>
            <a:schemeClr val="accent4">
              <a:lumMod val="20000"/>
              <a:lumOff val="80000"/>
            </a:schemeClr>
          </a:solidFill>
        </p:grpSpPr>
        <p:sp>
          <p:nvSpPr>
            <p:cNvPr id="52" name="Rounded Rectangle 51"/>
            <p:cNvSpPr/>
            <p:nvPr/>
          </p:nvSpPr>
          <p:spPr>
            <a:xfrm>
              <a:off x="258960" y="1190086"/>
              <a:ext cx="2063749" cy="577853"/>
            </a:xfrm>
            <a:prstGeom prst="roundRect">
              <a:avLst>
                <a:gd name="adj" fmla="val 10000"/>
              </a:avLst>
            </a:prstGeom>
            <a:grpFill/>
          </p:spPr>
          <p:style>
            <a:lnRef idx="3">
              <a:schemeClr val="accent1">
                <a:shade val="80000"/>
                <a:hueOff val="0"/>
                <a:satOff val="0"/>
                <a:lumOff val="0"/>
                <a:alphaOff val="0"/>
              </a:schemeClr>
            </a:lnRef>
            <a:fillRef idx="1">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sp>
        <p:sp>
          <p:nvSpPr>
            <p:cNvPr id="53" name="Rounded Rectangle 6"/>
            <p:cNvSpPr/>
            <p:nvPr/>
          </p:nvSpPr>
          <p:spPr>
            <a:xfrm>
              <a:off x="275885" y="1207011"/>
              <a:ext cx="2029899" cy="54400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17145" rIns="22860" bIns="17145" numCol="1" spcCol="1270" anchor="ctr" anchorCtr="0">
              <a:noAutofit/>
            </a:bodyPr>
            <a:lstStyle/>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Subject to Tax Rule</a:t>
              </a:r>
            </a:p>
            <a:p>
              <a:pPr algn="ctr" defTabSz="400050">
                <a:lnSpc>
                  <a:spcPct val="90000"/>
                </a:lnSpc>
                <a:spcBef>
                  <a:spcPct val="0"/>
                </a:spcBef>
                <a:spcAft>
                  <a:spcPct val="35000"/>
                </a:spcAft>
              </a:pPr>
              <a:r>
                <a:rPr lang="en-US" sz="900" b="1" dirty="0">
                  <a:latin typeface="Arial" panose="020B0604020202020204" pitchFamily="34" charset="0"/>
                  <a:cs typeface="Arial" panose="020B0604020202020204" pitchFamily="34" charset="0"/>
                </a:rPr>
                <a:t>(STTR)</a:t>
              </a:r>
            </a:p>
          </p:txBody>
        </p:sp>
      </p:grpSp>
    </p:spTree>
    <p:extLst>
      <p:ext uri="{BB962C8B-B14F-4D97-AF65-F5344CB8AC3E}">
        <p14:creationId xmlns:p14="http://schemas.microsoft.com/office/powerpoint/2010/main" val="422129942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1796</Words>
  <Application>Microsoft Office PowerPoint</Application>
  <PresentationFormat>On-screen Show (4:3)</PresentationFormat>
  <Paragraphs>194</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4</cp:revision>
  <dcterms:created xsi:type="dcterms:W3CDTF">2022-11-14T13:08:08Z</dcterms:created>
  <dcterms:modified xsi:type="dcterms:W3CDTF">2022-11-18T04:42:41Z</dcterms:modified>
</cp:coreProperties>
</file>