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59" r:id="rId4"/>
    <p:sldId id="274"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17/11/2022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17/11/2022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17/11/2022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17/11/2022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17/11/2022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17/11/2022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17/11/2022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17/11/2022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17/11/2022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17/11/2022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17/11/2022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17/11/2022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repository.ufe.edu.mn:8080/xmlui/handle/8524/1719" TargetMode="External"/><Relationship Id="rId3" Type="http://schemas.openxmlformats.org/officeDocument/2006/relationships/hyperlink" Target="https://legalinfo.mn/mn/detail?lawId=14403" TargetMode="External"/><Relationship Id="rId7" Type="http://schemas.openxmlformats.org/officeDocument/2006/relationships/hyperlink" Target="http://new.shuukh.mn/zahirgaadavah/3331/view" TargetMode="External"/><Relationship Id="rId12" Type="http://schemas.openxmlformats.org/officeDocument/2006/relationships/hyperlink" Target="https://www.oecd.org/ctp/tax-global/5.%20thin_capitalization_background.pdf"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new.shuukh.mn/zahirgaaanhan" TargetMode="External"/><Relationship Id="rId11" Type="http://schemas.openxmlformats.org/officeDocument/2006/relationships/hyperlink" Target="https://taxguru.in/income-tax/thin-capitalization-affect-taxation.html" TargetMode="External"/><Relationship Id="rId5" Type="http://schemas.openxmlformats.org/officeDocument/2006/relationships/hyperlink" Target="https://legalinfo.mn/mn/detail?lawId=33" TargetMode="External"/><Relationship Id="rId10" Type="http://schemas.openxmlformats.org/officeDocument/2006/relationships/hyperlink" Target="http://www.oecd.org/ctp/taxglobal/5.%20thin_capitalization_background.pdf" TargetMode="External"/><Relationship Id="rId4" Type="http://schemas.openxmlformats.org/officeDocument/2006/relationships/hyperlink" Target="file:///D:\CDisk\administrator\Downloads\Byambasuren-Jargal-FA16B507.pdf" TargetMode="External"/><Relationship Id="rId9" Type="http://schemas.openxmlformats.org/officeDocument/2006/relationships/hyperlink" Target="https://www.compareyourcountry.org/tax-cooperation/en/0/all/defaul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eg"/><Relationship Id="rId4" Type="http://schemas.openxmlformats.org/officeDocument/2006/relationships/hyperlink" Target="http://kmygraphic.deviantart.com/art/Thank-you-54040953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t>COUNTRY UPDATES – LIMITATION OF INTEREST DEDUCTION, THIN CAPITALIZATION RULES</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98A476-914A-3246-89D9-553021B4B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le 1">
            <a:extLst>
              <a:ext uri="{FF2B5EF4-FFF2-40B4-BE49-F238E27FC236}">
                <a16:creationId xmlns:a16="http://schemas.microsoft.com/office/drawing/2014/main" id="{5695D79A-953A-8945-3B2E-0FB56AE1E2ED}"/>
              </a:ext>
            </a:extLst>
          </p:cNvPr>
          <p:cNvSpPr>
            <a:spLocks noGrp="1"/>
          </p:cNvSpPr>
          <p:nvPr>
            <p:ph type="title"/>
          </p:nvPr>
        </p:nvSpPr>
        <p:spPr>
          <a:xfrm>
            <a:off x="84867" y="1558503"/>
            <a:ext cx="8912173" cy="759480"/>
          </a:xfrm>
        </p:spPr>
        <p:txBody>
          <a:bodyPr>
            <a:noAutofit/>
          </a:bodyPr>
          <a:lstStyle/>
          <a:p>
            <a:r>
              <a:rPr lang="en-US" altLang="en-US" sz="2250" b="1" dirty="0">
                <a:solidFill>
                  <a:schemeClr val="accent1">
                    <a:lumMod val="75000"/>
                  </a:schemeClr>
                </a:solidFill>
                <a:latin typeface="Times New Roman" panose="02020603050405020304" pitchFamily="18" charset="0"/>
                <a:cs typeface="Times New Roman" panose="02020603050405020304" pitchFamily="18" charset="0"/>
              </a:rPr>
              <a:t>Action plan</a:t>
            </a:r>
            <a:r>
              <a:rPr lang="mn-MN" altLang="en-US" sz="2250" b="1" dirty="0">
                <a:solidFill>
                  <a:schemeClr val="accent1">
                    <a:lumMod val="75000"/>
                  </a:schemeClr>
                </a:solidFill>
                <a:latin typeface="Times New Roman" panose="02020603050405020304" pitchFamily="18" charset="0"/>
                <a:cs typeface="Times New Roman" panose="02020603050405020304" pitchFamily="18" charset="0"/>
              </a:rPr>
              <a:t>-4:</a:t>
            </a:r>
            <a:r>
              <a:rPr lang="en-US" altLang="en-US" sz="2250" b="1" dirty="0">
                <a:solidFill>
                  <a:schemeClr val="accent1">
                    <a:lumMod val="75000"/>
                  </a:schemeClr>
                </a:solidFill>
                <a:latin typeface="Times New Roman" panose="02020603050405020304" pitchFamily="18" charset="0"/>
                <a:cs typeface="Times New Roman" panose="02020603050405020304" pitchFamily="18" charset="0"/>
              </a:rPr>
              <a:t>   </a:t>
            </a:r>
            <a:r>
              <a:rPr lang="en-US" sz="2250" b="1" dirty="0">
                <a:solidFill>
                  <a:srgbClr val="000000"/>
                </a:solidFill>
                <a:latin typeface="Times New Roman" panose="02020603050405020304" pitchFamily="18" charset="0"/>
                <a:cs typeface="Times New Roman" panose="02020603050405020304" pitchFamily="18" charset="0"/>
              </a:rPr>
              <a:t>Limiting Base Erosion Involving Interest Deductions and Other Financial Payments </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7694" y="5693226"/>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496255" y="5742385"/>
            <a:ext cx="452864"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09</a:t>
            </a:r>
            <a:endParaRPr lang="en-ID" sz="1500" b="1" dirty="0">
              <a:solidFill>
                <a:schemeClr val="bg1"/>
              </a:solidFill>
              <a:latin typeface="Arial" panose="020B0604020202020204" pitchFamily="34" charset="0"/>
              <a:cs typeface="Arial" panose="020B0604020202020204" pitchFamily="34" charset="0"/>
            </a:endParaRPr>
          </a:p>
        </p:txBody>
      </p:sp>
      <p:sp>
        <p:nvSpPr>
          <p:cNvPr id="13" name="Content Placeholder 2">
            <a:extLst>
              <a:ext uri="{FF2B5EF4-FFF2-40B4-BE49-F238E27FC236}">
                <a16:creationId xmlns:a16="http://schemas.microsoft.com/office/drawing/2014/main" id="{DDF0B172-DBB1-75AE-09FB-9B759BBCAEB3}"/>
              </a:ext>
            </a:extLst>
          </p:cNvPr>
          <p:cNvSpPr txBox="1">
            <a:spLocks/>
          </p:cNvSpPr>
          <p:nvPr/>
        </p:nvSpPr>
        <p:spPr>
          <a:xfrm>
            <a:off x="121946" y="2289284"/>
            <a:ext cx="8838013" cy="3329273"/>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650" b="1" dirty="0">
                <a:latin typeface="Times New Roman" panose="02020603050405020304" pitchFamily="18" charset="0"/>
                <a:cs typeface="Times New Roman" panose="02020603050405020304" pitchFamily="18" charset="0"/>
              </a:rPr>
              <a:t>Purpose:</a:t>
            </a:r>
          </a:p>
          <a:p>
            <a:pPr algn="just"/>
            <a:r>
              <a:rPr lang="en-US" sz="1650" dirty="0">
                <a:latin typeface="Times New Roman" panose="02020603050405020304" pitchFamily="18" charset="0"/>
                <a:cs typeface="Times New Roman" panose="02020603050405020304" pitchFamily="18" charset="0"/>
              </a:rPr>
              <a:t>Provide recommendations on good practices related to the drafting of regulations to prevent basis reduction by using related party and third-party liabilities and using related party and third-party liabilities to provide excess interest expense deductions and to finance the creation of exempt and deferred income.</a:t>
            </a:r>
          </a:p>
          <a:p>
            <a:pPr marL="0" indent="0" algn="just">
              <a:buNone/>
            </a:pPr>
            <a:r>
              <a:rPr lang="en-US" sz="1650" b="1" dirty="0">
                <a:latin typeface="Times New Roman" panose="02020603050405020304" pitchFamily="18" charset="0"/>
                <a:cs typeface="Times New Roman" panose="02020603050405020304" pitchFamily="18" charset="0"/>
              </a:rPr>
              <a:t>The Action 4 recommendations aim to limit base erosion through the use of interest expense to achieve excessive interest deductions or to finance the production of exempt or deferred income.</a:t>
            </a:r>
          </a:p>
          <a:p>
            <a:pPr algn="just"/>
            <a:r>
              <a:rPr lang="en-US" sz="1650" b="1" dirty="0">
                <a:latin typeface="Times New Roman" panose="02020603050405020304" pitchFamily="18" charset="0"/>
                <a:cs typeface="Times New Roman" panose="02020603050405020304" pitchFamily="18" charset="0"/>
              </a:rPr>
              <a:t> Recommendation</a:t>
            </a:r>
            <a:r>
              <a:rPr lang="mn-MN" sz="1650" b="1" dirty="0">
                <a:latin typeface="Times New Roman" panose="02020603050405020304" pitchFamily="18" charset="0"/>
                <a:cs typeface="Times New Roman" panose="02020603050405020304" pitchFamily="18" charset="0"/>
              </a:rPr>
              <a:t>: </a:t>
            </a:r>
          </a:p>
          <a:p>
            <a:pPr lvl="1" algn="just"/>
            <a:r>
              <a:rPr lang="en-US" sz="1650" dirty="0">
                <a:latin typeface="Times New Roman" panose="02020603050405020304" pitchFamily="18" charset="0"/>
                <a:cs typeface="Times New Roman" panose="02020603050405020304" pitchFamily="18" charset="0"/>
              </a:rPr>
              <a:t>Fixed ratio rule /Limited to 10-30% of EBITDA/</a:t>
            </a:r>
            <a:endParaRPr lang="mn-MN" sz="1650" dirty="0">
              <a:latin typeface="Times New Roman" panose="02020603050405020304" pitchFamily="18" charset="0"/>
              <a:cs typeface="Times New Roman" panose="02020603050405020304" pitchFamily="18" charset="0"/>
            </a:endParaRPr>
          </a:p>
          <a:p>
            <a:pPr lvl="1" algn="just"/>
            <a:r>
              <a:rPr lang="en-US" sz="1650" dirty="0">
                <a:latin typeface="Times New Roman" panose="02020603050405020304" pitchFamily="18" charset="0"/>
                <a:cs typeface="Times New Roman" panose="02020603050405020304" pitchFamily="18" charset="0"/>
              </a:rPr>
              <a:t>If the ratio of Net Interest Payments/Income (</a:t>
            </a:r>
            <a:r>
              <a:rPr lang="en-US" sz="1650" dirty="0">
                <a:solidFill>
                  <a:schemeClr val="accent1">
                    <a:lumMod val="75000"/>
                  </a:schemeClr>
                </a:solidFill>
                <a:latin typeface="Times New Roman" panose="02020603050405020304" pitchFamily="18" charset="0"/>
                <a:cs typeface="Times New Roman" panose="02020603050405020304" pitchFamily="18" charset="0"/>
              </a:rPr>
              <a:t>EBITA: Earnings After Taxes in the Recommended Period + Net Interest Payments + Depreciation Expenses + Special Amortization Expenses + Taxes in the Recommended Period</a:t>
            </a:r>
            <a:r>
              <a:rPr lang="en-US" sz="1650" dirty="0">
                <a:latin typeface="Times New Roman" panose="02020603050405020304" pitchFamily="18" charset="0"/>
                <a:cs typeface="Times New Roman" panose="02020603050405020304" pitchFamily="18" charset="0"/>
              </a:rPr>
              <a:t>) is </a:t>
            </a:r>
            <a:r>
              <a:rPr lang="en-US" sz="1650" u="sng" dirty="0">
                <a:latin typeface="Times New Roman" panose="02020603050405020304" pitchFamily="18" charset="0"/>
                <a:cs typeface="Times New Roman" panose="02020603050405020304" pitchFamily="18" charset="0"/>
              </a:rPr>
              <a:t>greater than the fixed ratio, limit the percentage of interest payments that exceed this standard to expenses</a:t>
            </a:r>
            <a:r>
              <a:rPr lang="en-US" sz="165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65185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1000"/>
                                        <p:tgtEl>
                                          <p:spTgt spid="13">
                                            <p:txEl>
                                              <p:pRg st="0" end="0"/>
                                            </p:txEl>
                                          </p:spTgt>
                                        </p:tgtEl>
                                      </p:cBhvr>
                                    </p:animEffect>
                                    <p:anim calcmode="lin" valueType="num">
                                      <p:cBhvr>
                                        <p:cTn id="14"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3">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3">
                                            <p:txEl>
                                              <p:pRg st="1" end="1"/>
                                            </p:txEl>
                                          </p:spTgt>
                                        </p:tgtEl>
                                        <p:attrNameLst>
                                          <p:attrName>style.visibility</p:attrName>
                                        </p:attrNameLst>
                                      </p:cBhvr>
                                      <p:to>
                                        <p:strVal val="visible"/>
                                      </p:to>
                                    </p:set>
                                    <p:animEffect transition="in" filter="fade">
                                      <p:cBhvr>
                                        <p:cTn id="18" dur="1000"/>
                                        <p:tgtEl>
                                          <p:spTgt spid="13">
                                            <p:txEl>
                                              <p:pRg st="1" end="1"/>
                                            </p:txEl>
                                          </p:spTgt>
                                        </p:tgtEl>
                                      </p:cBhvr>
                                    </p:animEffect>
                                    <p:anim calcmode="lin" valueType="num">
                                      <p:cBhvr>
                                        <p:cTn id="19"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1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3">
                                            <p:txEl>
                                              <p:pRg st="2" end="2"/>
                                            </p:txEl>
                                          </p:spTgt>
                                        </p:tgtEl>
                                        <p:attrNameLst>
                                          <p:attrName>style.visibility</p:attrName>
                                        </p:attrNameLst>
                                      </p:cBhvr>
                                      <p:to>
                                        <p:strVal val="visible"/>
                                      </p:to>
                                    </p:set>
                                    <p:animEffect transition="in" filter="fade">
                                      <p:cBhvr>
                                        <p:cTn id="25" dur="1000"/>
                                        <p:tgtEl>
                                          <p:spTgt spid="13">
                                            <p:txEl>
                                              <p:pRg st="2" end="2"/>
                                            </p:txEl>
                                          </p:spTgt>
                                        </p:tgtEl>
                                      </p:cBhvr>
                                    </p:animEffect>
                                    <p:anim calcmode="lin" valueType="num">
                                      <p:cBhvr>
                                        <p:cTn id="26"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3">
                                            <p:txEl>
                                              <p:pRg st="3" end="3"/>
                                            </p:txEl>
                                          </p:spTgt>
                                        </p:tgtEl>
                                        <p:attrNameLst>
                                          <p:attrName>style.visibility</p:attrName>
                                        </p:attrNameLst>
                                      </p:cBhvr>
                                      <p:to>
                                        <p:strVal val="visible"/>
                                      </p:to>
                                    </p:set>
                                    <p:animEffect transition="in" filter="fade">
                                      <p:cBhvr>
                                        <p:cTn id="32" dur="1000"/>
                                        <p:tgtEl>
                                          <p:spTgt spid="13">
                                            <p:txEl>
                                              <p:pRg st="3" end="3"/>
                                            </p:txEl>
                                          </p:spTgt>
                                        </p:tgtEl>
                                      </p:cBhvr>
                                    </p:animEffect>
                                    <p:anim calcmode="lin" valueType="num">
                                      <p:cBhvr>
                                        <p:cTn id="33"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3">
                                            <p:txEl>
                                              <p:pRg st="4" end="4"/>
                                            </p:txEl>
                                          </p:spTgt>
                                        </p:tgtEl>
                                        <p:attrNameLst>
                                          <p:attrName>style.visibility</p:attrName>
                                        </p:attrNameLst>
                                      </p:cBhvr>
                                      <p:to>
                                        <p:strVal val="visible"/>
                                      </p:to>
                                    </p:set>
                                    <p:animEffect transition="in" filter="fade">
                                      <p:cBhvr>
                                        <p:cTn id="39" dur="1000"/>
                                        <p:tgtEl>
                                          <p:spTgt spid="13">
                                            <p:txEl>
                                              <p:pRg st="4" end="4"/>
                                            </p:txEl>
                                          </p:spTgt>
                                        </p:tgtEl>
                                      </p:cBhvr>
                                    </p:animEffect>
                                    <p:anim calcmode="lin" valueType="num">
                                      <p:cBhvr>
                                        <p:cTn id="40"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1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3">
                                            <p:txEl>
                                              <p:pRg st="5" end="5"/>
                                            </p:txEl>
                                          </p:spTgt>
                                        </p:tgtEl>
                                        <p:attrNameLst>
                                          <p:attrName>style.visibility</p:attrName>
                                        </p:attrNameLst>
                                      </p:cBhvr>
                                      <p:to>
                                        <p:strVal val="visible"/>
                                      </p:to>
                                    </p:set>
                                    <p:animEffect transition="in" filter="fade">
                                      <p:cBhvr>
                                        <p:cTn id="46" dur="1000"/>
                                        <p:tgtEl>
                                          <p:spTgt spid="13">
                                            <p:txEl>
                                              <p:pRg st="5" end="5"/>
                                            </p:txEl>
                                          </p:spTgt>
                                        </p:tgtEl>
                                      </p:cBhvr>
                                    </p:animEffect>
                                    <p:anim calcmode="lin" valueType="num">
                                      <p:cBhvr>
                                        <p:cTn id="47" dur="1000" fill="hold"/>
                                        <p:tgtEl>
                                          <p:spTgt spid="13">
                                            <p:txEl>
                                              <p:pRg st="5" end="5"/>
                                            </p:txEl>
                                          </p:spTgt>
                                        </p:tgtEl>
                                        <p:attrNameLst>
                                          <p:attrName>ppt_x</p:attrName>
                                        </p:attrNameLst>
                                      </p:cBhvr>
                                      <p:tavLst>
                                        <p:tav tm="0">
                                          <p:val>
                                            <p:strVal val="#ppt_x"/>
                                          </p:val>
                                        </p:tav>
                                        <p:tav tm="100000">
                                          <p:val>
                                            <p:strVal val="#ppt_x"/>
                                          </p:val>
                                        </p:tav>
                                      </p:tavLst>
                                    </p:anim>
                                    <p:anim calcmode="lin" valueType="num">
                                      <p:cBhvr>
                                        <p:cTn id="48" dur="1000" fill="hold"/>
                                        <p:tgtEl>
                                          <p:spTgt spid="1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825154-651B-2F20-2C53-CFB86FBF68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13" name="Table 13">
            <a:extLst>
              <a:ext uri="{FF2B5EF4-FFF2-40B4-BE49-F238E27FC236}">
                <a16:creationId xmlns:a16="http://schemas.microsoft.com/office/drawing/2014/main" id="{B1D9E3CC-8C73-3362-051B-E731621069D1}"/>
              </a:ext>
            </a:extLst>
          </p:cNvPr>
          <p:cNvGraphicFramePr>
            <a:graphicFrameLocks noGrp="1"/>
          </p:cNvGraphicFramePr>
          <p:nvPr/>
        </p:nvGraphicFramePr>
        <p:xfrm>
          <a:off x="77450" y="2070498"/>
          <a:ext cx="8766303" cy="3119356"/>
        </p:xfrm>
        <a:graphic>
          <a:graphicData uri="http://schemas.openxmlformats.org/drawingml/2006/table">
            <a:tbl>
              <a:tblPr firstRow="1" bandRow="1">
                <a:tableStyleId>{93296810-A885-4BE3-A3E7-6D5BEEA58F35}</a:tableStyleId>
              </a:tblPr>
              <a:tblGrid>
                <a:gridCol w="1019831">
                  <a:extLst>
                    <a:ext uri="{9D8B030D-6E8A-4147-A177-3AD203B41FA5}">
                      <a16:colId xmlns:a16="http://schemas.microsoft.com/office/drawing/2014/main" val="7847696"/>
                    </a:ext>
                  </a:extLst>
                </a:gridCol>
                <a:gridCol w="3363320">
                  <a:extLst>
                    <a:ext uri="{9D8B030D-6E8A-4147-A177-3AD203B41FA5}">
                      <a16:colId xmlns:a16="http://schemas.microsoft.com/office/drawing/2014/main" val="806281865"/>
                    </a:ext>
                  </a:extLst>
                </a:gridCol>
                <a:gridCol w="2191576">
                  <a:extLst>
                    <a:ext uri="{9D8B030D-6E8A-4147-A177-3AD203B41FA5}">
                      <a16:colId xmlns:a16="http://schemas.microsoft.com/office/drawing/2014/main" val="4082462929"/>
                    </a:ext>
                  </a:extLst>
                </a:gridCol>
                <a:gridCol w="2191576">
                  <a:extLst>
                    <a:ext uri="{9D8B030D-6E8A-4147-A177-3AD203B41FA5}">
                      <a16:colId xmlns:a16="http://schemas.microsoft.com/office/drawing/2014/main" val="2697263353"/>
                    </a:ext>
                  </a:extLst>
                </a:gridCol>
              </a:tblGrid>
              <a:tr h="445622">
                <a:tc>
                  <a:txBody>
                    <a:bodyPr/>
                    <a:lstStyle/>
                    <a:p>
                      <a:pPr algn="ctr"/>
                      <a:r>
                        <a:rPr lang="en-US" sz="1200" b="1" dirty="0">
                          <a:solidFill>
                            <a:schemeClr val="tx1"/>
                          </a:solidFill>
                          <a:latin typeface="Times New Roman" panose="02020603050405020304" pitchFamily="18" charset="0"/>
                          <a:cs typeface="Times New Roman" panose="02020603050405020304" pitchFamily="18" charset="0"/>
                        </a:rPr>
                        <a:t>Date</a:t>
                      </a:r>
                      <a:r>
                        <a:rPr lang="en-US" sz="1200" b="1" baseline="0" dirty="0">
                          <a:solidFill>
                            <a:schemeClr val="tx1"/>
                          </a:solidFill>
                          <a:latin typeface="Times New Roman" panose="02020603050405020304" pitchFamily="18" charset="0"/>
                          <a:cs typeface="Times New Roman" panose="02020603050405020304" pitchFamily="18" charset="0"/>
                        </a:rPr>
                        <a:t> of enactment</a:t>
                      </a:r>
                      <a:endParaRPr lang="en-US" sz="1200" b="1" dirty="0">
                        <a:solidFill>
                          <a:schemeClr val="tx1"/>
                        </a:solidFill>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lang="en-US" sz="1200" b="1" dirty="0">
                          <a:solidFill>
                            <a:schemeClr val="tx1"/>
                          </a:solidFill>
                          <a:latin typeface="Times New Roman" panose="02020603050405020304" pitchFamily="18" charset="0"/>
                          <a:cs typeface="Times New Roman" panose="02020603050405020304" pitchFamily="18" charset="0"/>
                        </a:rPr>
                        <a:t>Legal</a:t>
                      </a:r>
                      <a:r>
                        <a:rPr lang="en-US" sz="1200" b="1" baseline="0" dirty="0">
                          <a:solidFill>
                            <a:schemeClr val="tx1"/>
                          </a:solidFill>
                          <a:latin typeface="Times New Roman" panose="02020603050405020304" pitchFamily="18" charset="0"/>
                          <a:cs typeface="Times New Roman" panose="02020603050405020304" pitchFamily="18" charset="0"/>
                        </a:rPr>
                        <a:t>  provisions</a:t>
                      </a:r>
                      <a:endParaRPr lang="en-US" sz="1200" b="1" dirty="0">
                        <a:solidFill>
                          <a:schemeClr val="tx1"/>
                        </a:solidFill>
                        <a:latin typeface="Times New Roman" panose="02020603050405020304" pitchFamily="18" charset="0"/>
                        <a:cs typeface="Times New Roman" panose="02020603050405020304" pitchFamily="18" charset="0"/>
                      </a:endParaRPr>
                    </a:p>
                  </a:txBody>
                  <a:tcPr marL="68580" marR="68580" marT="34290" marB="34290" anchor="ctr"/>
                </a:tc>
                <a:tc>
                  <a:txBody>
                    <a:bodyPr/>
                    <a:lstStyle/>
                    <a:p>
                      <a:pPr algn="ctr"/>
                      <a:r>
                        <a:rPr lang="en-US" sz="1200" b="1" dirty="0">
                          <a:solidFill>
                            <a:schemeClr val="tx1"/>
                          </a:solidFill>
                          <a:latin typeface="Times New Roman" panose="02020603050405020304" pitchFamily="18" charset="0"/>
                          <a:cs typeface="Times New Roman" panose="02020603050405020304" pitchFamily="18" charset="0"/>
                        </a:rPr>
                        <a:t>Methodology</a:t>
                      </a:r>
                    </a:p>
                  </a:txBody>
                  <a:tcPr marL="68580" marR="68580" marT="34290" marB="34290" anchor="ctr"/>
                </a:tc>
                <a:tc>
                  <a:txBody>
                    <a:bodyPr/>
                    <a:lstStyle/>
                    <a:p>
                      <a:pPr algn="ctr"/>
                      <a:r>
                        <a:rPr lang="en-US" sz="1200" b="1" dirty="0">
                          <a:solidFill>
                            <a:schemeClr val="tx1"/>
                          </a:solidFill>
                          <a:latin typeface="Times New Roman" panose="02020603050405020304" pitchFamily="18" charset="0"/>
                          <a:cs typeface="Times New Roman" panose="02020603050405020304" pitchFamily="18" charset="0"/>
                        </a:rPr>
                        <a:t>Approach</a:t>
                      </a:r>
                      <a:r>
                        <a:rPr lang="mn-MN" sz="1200" b="1" dirty="0">
                          <a:solidFill>
                            <a:schemeClr val="tx1"/>
                          </a:solidFill>
                          <a:latin typeface="Times New Roman" panose="02020603050405020304" pitchFamily="18" charset="0"/>
                          <a:cs typeface="Times New Roman" panose="02020603050405020304" pitchFamily="18" charset="0"/>
                        </a:rPr>
                        <a:t> </a:t>
                      </a:r>
                      <a:endParaRPr lang="en-US" sz="1200" b="1" dirty="0">
                        <a:solidFill>
                          <a:schemeClr val="tx1"/>
                        </a:solidFill>
                        <a:latin typeface="Times New Roman" panose="02020603050405020304" pitchFamily="18" charset="0"/>
                        <a:cs typeface="Times New Roman" panose="02020603050405020304" pitchFamily="18" charset="0"/>
                      </a:endParaRPr>
                    </a:p>
                  </a:txBody>
                  <a:tcPr marL="68580" marR="68580" marT="34290" marB="34290" anchor="ctr"/>
                </a:tc>
                <a:extLst>
                  <a:ext uri="{0D108BD9-81ED-4DB2-BD59-A6C34878D82A}">
                    <a16:rowId xmlns:a16="http://schemas.microsoft.com/office/drawing/2014/main" val="1594581062"/>
                  </a:ext>
                </a:extLst>
              </a:tr>
              <a:tr h="254642">
                <a:tc>
                  <a:txBody>
                    <a:bodyPr/>
                    <a:lstStyle/>
                    <a:p>
                      <a:pPr algn="l"/>
                      <a:r>
                        <a:rPr lang="en-US" sz="1000" dirty="0">
                          <a:latin typeface="Times New Roman" panose="02020603050405020304" pitchFamily="18" charset="0"/>
                          <a:cs typeface="Times New Roman" panose="02020603050405020304" pitchFamily="18" charset="0"/>
                        </a:rPr>
                        <a:t>1992.12.14 </a:t>
                      </a:r>
                    </a:p>
                  </a:txBody>
                  <a:tcPr marL="68580" marR="68580" marT="34290" marB="34290" anchor="ctr"/>
                </a:tc>
                <a:tc>
                  <a:txBody>
                    <a:bodyPr/>
                    <a:lstStyle/>
                    <a:p>
                      <a:pPr algn="ctr"/>
                      <a:r>
                        <a:rPr lang="en-US" sz="1000" dirty="0">
                          <a:latin typeface="Times New Roman" panose="02020603050405020304" pitchFamily="18" charset="0"/>
                          <a:cs typeface="Times New Roman" panose="02020603050405020304" pitchFamily="18" charset="0"/>
                        </a:rPr>
                        <a:t>Not included</a:t>
                      </a:r>
                      <a:r>
                        <a:rPr lang="en-US" sz="1000" baseline="0" dirty="0">
                          <a:latin typeface="Times New Roman" panose="02020603050405020304" pitchFamily="18" charset="0"/>
                          <a:cs typeface="Times New Roman" panose="02020603050405020304" pitchFamily="18" charset="0"/>
                        </a:rPr>
                        <a:t>.</a:t>
                      </a:r>
                      <a:endParaRPr lang="en-US" sz="10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000" dirty="0">
                        <a:latin typeface="Times New Roman" panose="02020603050405020304" pitchFamily="18" charset="0"/>
                        <a:cs typeface="Times New Roman" panose="02020603050405020304" pitchFamily="18" charset="0"/>
                      </a:endParaRPr>
                    </a:p>
                  </a:txBody>
                  <a:tcPr marL="68580" marR="68580" marT="34290" marB="34290"/>
                </a:tc>
                <a:tc>
                  <a:txBody>
                    <a:bodyPr/>
                    <a:lstStyle/>
                    <a:p>
                      <a:endParaRPr lang="en-US" sz="1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204447419"/>
                  </a:ext>
                </a:extLst>
              </a:tr>
              <a:tr h="1018565">
                <a:tc>
                  <a:txBody>
                    <a:bodyPr/>
                    <a:lstStyle/>
                    <a:p>
                      <a:pPr algn="l"/>
                      <a:r>
                        <a:rPr lang="en-US" sz="1000" dirty="0">
                          <a:latin typeface="Times New Roman" panose="02020603050405020304" pitchFamily="18" charset="0"/>
                          <a:cs typeface="Times New Roman" panose="02020603050405020304" pitchFamily="18" charset="0"/>
                        </a:rPr>
                        <a:t>2006.06.29</a:t>
                      </a:r>
                    </a:p>
                  </a:txBody>
                  <a:tcPr marL="68580" marR="68580" marT="34290" marB="34290" anchor="ctr"/>
                </a:tc>
                <a:tc>
                  <a:txBody>
                    <a:bodyPr/>
                    <a:lstStyle/>
                    <a:p>
                      <a:pPr algn="just"/>
                      <a:r>
                        <a:rPr lang="en-US" sz="1000" dirty="0">
                          <a:latin typeface="Times New Roman" panose="02020603050405020304" pitchFamily="18" charset="0"/>
                          <a:cs typeface="Times New Roman" panose="02020603050405020304" pitchFamily="18" charset="0"/>
                        </a:rPr>
                        <a:t>Article 14. Interest on the loan to be deducted from PBT</a:t>
                      </a:r>
                    </a:p>
                    <a:p>
                      <a:pPr algn="just"/>
                      <a:r>
                        <a:rPr lang="en-US" sz="1000" dirty="0">
                          <a:latin typeface="Times New Roman" panose="02020603050405020304" pitchFamily="18" charset="0"/>
                          <a:cs typeface="Times New Roman" panose="02020603050405020304" pitchFamily="18" charset="0"/>
                        </a:rPr>
                        <a:t>14.3. A loan issued by an investor to a taxpayer ... will be considered as a dividend and subject to dividend tax.</a:t>
                      </a:r>
                      <a:endParaRPr lang="mn-MN" sz="1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algn="just"/>
                      <a:r>
                        <a:rPr lang="en-US" sz="1000" dirty="0">
                          <a:latin typeface="Times New Roman" panose="02020603050405020304" pitchFamily="18" charset="0"/>
                          <a:cs typeface="Times New Roman" panose="02020603050405020304" pitchFamily="18" charset="0"/>
                        </a:rPr>
                        <a:t>The loan amount is more than three times the amount of the previous investment....</a:t>
                      </a:r>
                    </a:p>
                  </a:txBody>
                  <a:tcPr marL="68580" marR="68580" marT="34290" marB="34290"/>
                </a:tc>
                <a:tc>
                  <a:txBody>
                    <a:bodyPr/>
                    <a:lstStyle/>
                    <a:p>
                      <a:pPr algn="just"/>
                      <a:r>
                        <a:rPr lang="en-US" sz="1000" dirty="0">
                          <a:latin typeface="Times New Roman" panose="02020603050405020304" pitchFamily="18" charset="0"/>
                          <a:cs typeface="Times New Roman" panose="02020603050405020304" pitchFamily="18" charset="0"/>
                        </a:rPr>
                        <a:t>Interest expenses will be treated as dividends and will be subject to dividend tax /3:1/</a:t>
                      </a:r>
                    </a:p>
                  </a:txBody>
                  <a:tcPr marL="68580" marR="68580" marT="34290" marB="34290"/>
                </a:tc>
                <a:extLst>
                  <a:ext uri="{0D108BD9-81ED-4DB2-BD59-A6C34878D82A}">
                    <a16:rowId xmlns:a16="http://schemas.microsoft.com/office/drawing/2014/main" val="1302083603"/>
                  </a:ext>
                </a:extLst>
              </a:tr>
              <a:tr h="1400527">
                <a:tc>
                  <a:txBody>
                    <a:bodyPr/>
                    <a:lstStyle/>
                    <a:p>
                      <a:pPr algn="l"/>
                      <a:r>
                        <a:rPr lang="en-US" sz="1000" dirty="0">
                          <a:latin typeface="Times New Roman" panose="02020603050405020304" pitchFamily="18" charset="0"/>
                          <a:cs typeface="Times New Roman" panose="02020603050405020304" pitchFamily="18" charset="0"/>
                        </a:rPr>
                        <a:t>2019.03.22</a:t>
                      </a:r>
                    </a:p>
                  </a:txBody>
                  <a:tcPr marL="68580" marR="68580" marT="34290" marB="34290" anchor="ctr"/>
                </a:tc>
                <a:tc>
                  <a:txBody>
                    <a:bodyPr/>
                    <a:lstStyle/>
                    <a:p>
                      <a:pPr algn="just"/>
                      <a:r>
                        <a:rPr lang="en-US" sz="1000" dirty="0">
                          <a:latin typeface="Times New Roman" panose="02020603050405020304" pitchFamily="18" charset="0"/>
                          <a:cs typeface="Times New Roman" panose="02020603050405020304" pitchFamily="18" charset="0"/>
                        </a:rPr>
                        <a:t>Article 14. Interest expenses to be deducted from PBT</a:t>
                      </a:r>
                    </a:p>
                    <a:p>
                      <a:pPr algn="just"/>
                      <a:r>
                        <a:rPr lang="en-US" sz="1000" dirty="0">
                          <a:latin typeface="Times New Roman" panose="02020603050405020304" pitchFamily="18" charset="0"/>
                          <a:cs typeface="Times New Roman" panose="02020603050405020304" pitchFamily="18" charset="0"/>
                        </a:rPr>
                        <a:t>14.2. Total transactions between related parties .....</a:t>
                      </a:r>
                    </a:p>
                    <a:p>
                      <a:pPr algn="just"/>
                      <a:r>
                        <a:rPr lang="en-US" sz="1000" dirty="0">
                          <a:latin typeface="Times New Roman" panose="02020603050405020304" pitchFamily="18" charset="0"/>
                          <a:cs typeface="Times New Roman" panose="02020603050405020304" pitchFamily="18" charset="0"/>
                        </a:rPr>
                        <a:t>14.3. .... more than tripling the amount previously invested by the investor to the taxpayer</a:t>
                      </a:r>
                    </a:p>
                  </a:txBody>
                  <a:tcPr marL="68580" marR="68580" marT="34290" marB="3429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000" dirty="0">
                          <a:latin typeface="Times New Roman" panose="02020603050405020304" pitchFamily="18" charset="0"/>
                          <a:cs typeface="Times New Roman" panose="02020603050405020304" pitchFamily="18" charset="0"/>
                        </a:rPr>
                        <a:t>Limit interest expense to a certain amount of EBITDA that can be deducted from taxable income</a:t>
                      </a:r>
                      <a:endParaRPr lang="mn-MN" sz="1000" dirty="0">
                        <a:latin typeface="Times New Roman" panose="02020603050405020304" pitchFamily="18" charset="0"/>
                        <a:cs typeface="Times New Roman" panose="02020603050405020304" pitchFamily="18" charset="0"/>
                      </a:endParaRPr>
                    </a:p>
                  </a:txBody>
                  <a:tcPr marL="68580" marR="68580" marT="34290" marB="34290"/>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dirty="0">
                          <a:effectLst/>
                          <a:latin typeface="Times New Roman" panose="02020603050405020304" pitchFamily="18" charset="0"/>
                          <a:cs typeface="Times New Roman" panose="02020603050405020304" pitchFamily="18" charset="0"/>
                        </a:rPr>
                        <a:t>14.2. ...... 30% of EBITDA</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dirty="0">
                          <a:effectLst/>
                          <a:latin typeface="Times New Roman" panose="02020603050405020304" pitchFamily="18" charset="0"/>
                          <a:cs typeface="Times New Roman" panose="02020603050405020304" pitchFamily="18" charset="0"/>
                        </a:rPr>
                        <a:t>14.3 ..... interest expenses are treated as dividends and subject to dividend tax /3:1 /</a:t>
                      </a:r>
                      <a:endParaRPr lang="en-US" sz="1000" dirty="0">
                        <a:latin typeface="Times New Roman" panose="02020603050405020304" pitchFamily="18" charset="0"/>
                        <a:cs typeface="Times New Roman" panose="02020603050405020304" pitchFamily="18" charset="0"/>
                      </a:endParaRPr>
                    </a:p>
                  </a:txBody>
                  <a:tcPr marL="68580" marR="68580" marT="34290" marB="34290"/>
                </a:tc>
                <a:extLst>
                  <a:ext uri="{0D108BD9-81ED-4DB2-BD59-A6C34878D82A}">
                    <a16:rowId xmlns:a16="http://schemas.microsoft.com/office/drawing/2014/main" val="1609331261"/>
                  </a:ext>
                </a:extLst>
              </a:tr>
            </a:tbl>
          </a:graphicData>
        </a:graphic>
      </p:graphicFrame>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509301"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10</a:t>
            </a:r>
            <a:endParaRPr lang="en-ID" sz="1500" b="1" dirty="0">
              <a:solidFill>
                <a:schemeClr val="bg1"/>
              </a:solidFill>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0004395D-44EC-931D-A57A-6EA00A4FBB8A}"/>
              </a:ext>
            </a:extLst>
          </p:cNvPr>
          <p:cNvSpPr>
            <a:spLocks noGrp="1"/>
          </p:cNvSpPr>
          <p:nvPr>
            <p:ph type="title"/>
          </p:nvPr>
        </p:nvSpPr>
        <p:spPr>
          <a:xfrm>
            <a:off x="112205" y="1553743"/>
            <a:ext cx="8919590" cy="538186"/>
          </a:xfrm>
        </p:spPr>
        <p:txBody>
          <a:bodyPr>
            <a:normAutofit/>
          </a:bodyPr>
          <a:lstStyle/>
          <a:p>
            <a:pPr algn="just"/>
            <a:r>
              <a:rPr lang="en-US" sz="2250" b="1" dirty="0">
                <a:latin typeface="Times New Roman" panose="02020603050405020304" pitchFamily="18" charset="0"/>
                <a:cs typeface="Times New Roman" panose="02020603050405020304" pitchFamily="18" charset="0"/>
              </a:rPr>
              <a:t>Regulation of rules against thin capitalization of Mongolia - CIT law</a:t>
            </a:r>
          </a:p>
        </p:txBody>
      </p:sp>
    </p:spTree>
    <p:extLst>
      <p:ext uri="{BB962C8B-B14F-4D97-AF65-F5344CB8AC3E}">
        <p14:creationId xmlns:p14="http://schemas.microsoft.com/office/powerpoint/2010/main" val="3979410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1AC9770-4807-CEEC-44E8-7CA212C964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14" name="Table 15">
            <a:extLst>
              <a:ext uri="{FF2B5EF4-FFF2-40B4-BE49-F238E27FC236}">
                <a16:creationId xmlns:a16="http://schemas.microsoft.com/office/drawing/2014/main" id="{97D205B1-F3E7-A43F-7089-6768E9DE85EA}"/>
              </a:ext>
            </a:extLst>
          </p:cNvPr>
          <p:cNvGraphicFramePr>
            <a:graphicFrameLocks noGrp="1"/>
          </p:cNvGraphicFramePr>
          <p:nvPr/>
        </p:nvGraphicFramePr>
        <p:xfrm>
          <a:off x="150254" y="2243167"/>
          <a:ext cx="8843493" cy="3247360"/>
        </p:xfrm>
        <a:graphic>
          <a:graphicData uri="http://schemas.openxmlformats.org/drawingml/2006/table">
            <a:tbl>
              <a:tblPr firstRow="1" bandRow="1">
                <a:tableStyleId>{93296810-A885-4BE3-A3E7-6D5BEEA58F35}</a:tableStyleId>
              </a:tblPr>
              <a:tblGrid>
                <a:gridCol w="324812">
                  <a:extLst>
                    <a:ext uri="{9D8B030D-6E8A-4147-A177-3AD203B41FA5}">
                      <a16:colId xmlns:a16="http://schemas.microsoft.com/office/drawing/2014/main" val="375959317"/>
                    </a:ext>
                  </a:extLst>
                </a:gridCol>
                <a:gridCol w="3028748">
                  <a:extLst>
                    <a:ext uri="{9D8B030D-6E8A-4147-A177-3AD203B41FA5}">
                      <a16:colId xmlns:a16="http://schemas.microsoft.com/office/drawing/2014/main" val="1828123116"/>
                    </a:ext>
                  </a:extLst>
                </a:gridCol>
                <a:gridCol w="2865386">
                  <a:extLst>
                    <a:ext uri="{9D8B030D-6E8A-4147-A177-3AD203B41FA5}">
                      <a16:colId xmlns:a16="http://schemas.microsoft.com/office/drawing/2014/main" val="1454673750"/>
                    </a:ext>
                  </a:extLst>
                </a:gridCol>
                <a:gridCol w="2624547">
                  <a:extLst>
                    <a:ext uri="{9D8B030D-6E8A-4147-A177-3AD203B41FA5}">
                      <a16:colId xmlns:a16="http://schemas.microsoft.com/office/drawing/2014/main" val="4021723200"/>
                    </a:ext>
                  </a:extLst>
                </a:gridCol>
              </a:tblGrid>
              <a:tr h="649472">
                <a:tc>
                  <a:txBody>
                    <a:bodyPr/>
                    <a:lstStyle/>
                    <a:p>
                      <a:pPr algn="l" fontAlgn="ctr"/>
                      <a:r>
                        <a:rPr lang="en-US" sz="1400" b="0" u="none" strike="noStrike" dirty="0">
                          <a:solidFill>
                            <a:srgbClr val="000000"/>
                          </a:solidFill>
                          <a:effectLst/>
                          <a:latin typeface="Times New Roman" panose="02020603050405020304" pitchFamily="18" charset="0"/>
                          <a:cs typeface="Times New Roman" panose="02020603050405020304" pitchFamily="18" charset="0"/>
                        </a:rPr>
                        <a:t> </a:t>
                      </a: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400" b="1" u="none" strike="noStrike" dirty="0">
                          <a:solidFill>
                            <a:srgbClr val="000000"/>
                          </a:solidFill>
                          <a:effectLst/>
                          <a:latin typeface="Times New Roman" panose="02020603050405020304" pitchFamily="18" charset="0"/>
                          <a:cs typeface="Times New Roman" panose="02020603050405020304" pitchFamily="18" charset="0"/>
                        </a:rPr>
                        <a:t>Loan dedication and obtained from where/whom</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400" b="1" u="none" strike="noStrike" dirty="0">
                          <a:solidFill>
                            <a:srgbClr val="000000"/>
                          </a:solidFill>
                          <a:effectLst/>
                          <a:latin typeface="Times New Roman" panose="02020603050405020304" pitchFamily="18" charset="0"/>
                          <a:cs typeface="Times New Roman" panose="02020603050405020304" pitchFamily="18" charset="0"/>
                        </a:rPr>
                        <a:t>From taxable income</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400" b="1" u="none" strike="noStrike" dirty="0">
                          <a:solidFill>
                            <a:srgbClr val="000000"/>
                          </a:solidFill>
                          <a:effectLst/>
                          <a:latin typeface="Times New Roman" panose="02020603050405020304" pitchFamily="18" charset="0"/>
                          <a:cs typeface="Times New Roman" panose="02020603050405020304" pitchFamily="18" charset="0"/>
                        </a:rPr>
                        <a:t>Explanation</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4053033655"/>
                  </a:ext>
                </a:extLst>
              </a:tr>
              <a:tr h="649472">
                <a:tc>
                  <a:txBody>
                    <a:bodyPr/>
                    <a:lstStyle/>
                    <a:p>
                      <a:pPr algn="ctr"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1</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For the main and auxiliary production, work and service, as well as for the purchase of property</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Deductible</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 </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2352559864"/>
                  </a:ext>
                </a:extLst>
              </a:tr>
              <a:tr h="649472">
                <a:tc>
                  <a:txBody>
                    <a:bodyPr/>
                    <a:lstStyle/>
                    <a:p>
                      <a:pPr algn="ctr"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2</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It was received from a person who is a permanent resident of Mongolia and who controls the taxpayer</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Non-deductible</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Dividends of that individual will be subject to tax.</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3028569805"/>
                  </a:ext>
                </a:extLst>
              </a:tr>
              <a:tr h="649472">
                <a:tc>
                  <a:txBody>
                    <a:bodyPr/>
                    <a:lstStyle/>
                    <a:p>
                      <a:pPr algn="ctr" fontAlgn="ctr"/>
                      <a:r>
                        <a:rPr lang="en-US" sz="1400" b="0" u="none" strike="noStrike">
                          <a:solidFill>
                            <a:schemeClr val="tx1"/>
                          </a:solidFill>
                          <a:effectLst/>
                          <a:latin typeface="Times New Roman" panose="02020603050405020304" pitchFamily="18" charset="0"/>
                          <a:cs typeface="Times New Roman" panose="02020603050405020304" pitchFamily="18" charset="0"/>
                        </a:rPr>
                        <a:t>3</a:t>
                      </a:r>
                      <a:endParaRPr lang="en-US" sz="14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From the investor</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If a loan amount &lt; Investment * 3 times will be deductible</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The excess will be treated as dividends and taxed.</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693127789"/>
                  </a:ext>
                </a:extLst>
              </a:tr>
              <a:tr h="649472">
                <a:tc>
                  <a:txBody>
                    <a:bodyPr/>
                    <a:lstStyle/>
                    <a:p>
                      <a:pPr algn="ctr"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4</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Construction of buildings, assembly and installation of equipment which funded by  loan</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From the time of commissioning, interest payments are deducted from taxable income.</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400" b="0" u="none" strike="noStrike" dirty="0">
                          <a:solidFill>
                            <a:schemeClr val="tx1"/>
                          </a:solidFill>
                          <a:effectLst/>
                          <a:latin typeface="Times New Roman" panose="02020603050405020304" pitchFamily="18" charset="0"/>
                          <a:cs typeface="Times New Roman" panose="02020603050405020304" pitchFamily="18" charset="0"/>
                        </a:rPr>
                        <a:t>To be included in the cost of the asset until its in use</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532016041"/>
                  </a:ext>
                </a:extLst>
              </a:tr>
            </a:tbl>
          </a:graphicData>
        </a:graphic>
      </p:graphicFrame>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71252"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11</a:t>
            </a:r>
            <a:endParaRPr lang="en-ID" sz="1500" b="1" dirty="0">
              <a:solidFill>
                <a:schemeClr val="bg1"/>
              </a:solidFill>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4E93D757-A525-D41C-1F22-080EE5CC1CAD}"/>
              </a:ext>
            </a:extLst>
          </p:cNvPr>
          <p:cNvSpPr>
            <a:spLocks noGrp="1"/>
          </p:cNvSpPr>
          <p:nvPr>
            <p:ph type="title"/>
          </p:nvPr>
        </p:nvSpPr>
        <p:spPr>
          <a:xfrm>
            <a:off x="77450" y="1579928"/>
            <a:ext cx="8919590" cy="583354"/>
          </a:xfrm>
        </p:spPr>
        <p:txBody>
          <a:bodyPr>
            <a:noAutofit/>
          </a:bodyPr>
          <a:lstStyle/>
          <a:p>
            <a:pPr algn="just"/>
            <a:r>
              <a:rPr lang="en-US" sz="2100" b="1" dirty="0">
                <a:latin typeface="Times New Roman" panose="02020603050405020304" pitchFamily="18" charset="0"/>
                <a:cs typeface="Times New Roman" panose="02020603050405020304" pitchFamily="18" charset="0"/>
              </a:rPr>
              <a:t>Loan interest to be deducted from taxable income /Article 14 of the CIT Law of 2006/</a:t>
            </a:r>
          </a:p>
        </p:txBody>
      </p:sp>
    </p:spTree>
    <p:extLst>
      <p:ext uri="{BB962C8B-B14F-4D97-AF65-F5344CB8AC3E}">
        <p14:creationId xmlns:p14="http://schemas.microsoft.com/office/powerpoint/2010/main" val="133836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BFFD01-4509-7166-EB63-D4A929544E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17" name="Table 17">
            <a:extLst>
              <a:ext uri="{FF2B5EF4-FFF2-40B4-BE49-F238E27FC236}">
                <a16:creationId xmlns:a16="http://schemas.microsoft.com/office/drawing/2014/main" id="{6E0003C3-21BE-D242-923C-90E8C30CAFFD}"/>
              </a:ext>
            </a:extLst>
          </p:cNvPr>
          <p:cNvGraphicFramePr>
            <a:graphicFrameLocks noGrp="1"/>
          </p:cNvGraphicFramePr>
          <p:nvPr/>
        </p:nvGraphicFramePr>
        <p:xfrm>
          <a:off x="159026" y="2161274"/>
          <a:ext cx="8727800" cy="3583935"/>
        </p:xfrm>
        <a:graphic>
          <a:graphicData uri="http://schemas.openxmlformats.org/drawingml/2006/table">
            <a:tbl>
              <a:tblPr firstRow="1" bandRow="1">
                <a:tableStyleId>{93296810-A885-4BE3-A3E7-6D5BEEA58F35}</a:tableStyleId>
              </a:tblPr>
              <a:tblGrid>
                <a:gridCol w="503843">
                  <a:extLst>
                    <a:ext uri="{9D8B030D-6E8A-4147-A177-3AD203B41FA5}">
                      <a16:colId xmlns:a16="http://schemas.microsoft.com/office/drawing/2014/main" val="590596658"/>
                    </a:ext>
                  </a:extLst>
                </a:gridCol>
                <a:gridCol w="2561101">
                  <a:extLst>
                    <a:ext uri="{9D8B030D-6E8A-4147-A177-3AD203B41FA5}">
                      <a16:colId xmlns:a16="http://schemas.microsoft.com/office/drawing/2014/main" val="3009608492"/>
                    </a:ext>
                  </a:extLst>
                </a:gridCol>
                <a:gridCol w="2926972">
                  <a:extLst>
                    <a:ext uri="{9D8B030D-6E8A-4147-A177-3AD203B41FA5}">
                      <a16:colId xmlns:a16="http://schemas.microsoft.com/office/drawing/2014/main" val="3125207880"/>
                    </a:ext>
                  </a:extLst>
                </a:gridCol>
                <a:gridCol w="2735884">
                  <a:extLst>
                    <a:ext uri="{9D8B030D-6E8A-4147-A177-3AD203B41FA5}">
                      <a16:colId xmlns:a16="http://schemas.microsoft.com/office/drawing/2014/main" val="337135472"/>
                    </a:ext>
                  </a:extLst>
                </a:gridCol>
              </a:tblGrid>
              <a:tr h="658152">
                <a:tc>
                  <a:txBody>
                    <a:bodyPr/>
                    <a:lstStyle/>
                    <a:p>
                      <a:pPr algn="ctr" fontAlgn="ctr"/>
                      <a:r>
                        <a:rPr lang="en-US" sz="1200" b="0" u="none" strike="noStrike" dirty="0">
                          <a:solidFill>
                            <a:srgbClr val="000000"/>
                          </a:solidFill>
                          <a:effectLst/>
                          <a:latin typeface="Times New Roman" panose="02020603050405020304" pitchFamily="18" charset="0"/>
                          <a:cs typeface="Times New Roman" panose="02020603050405020304" pitchFamily="18" charset="0"/>
                        </a:rPr>
                        <a:t> </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Loan dedication and obtained from where/whom</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From taxable income</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Explanation</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278725004"/>
                  </a:ext>
                </a:extLst>
              </a:tr>
              <a:tr h="658152">
                <a:tc>
                  <a:txBody>
                    <a:bodyPr/>
                    <a:lstStyle/>
                    <a:p>
                      <a:pPr algn="ctr"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1</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Interest expenses incurred in connection with the distribution of interest income to others from taxable income</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Deduct</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a:solidFill>
                            <a:schemeClr val="tx1"/>
                          </a:solidFill>
                          <a:effectLst/>
                          <a:latin typeface="Times New Roman" panose="02020603050405020304" pitchFamily="18" charset="0"/>
                          <a:cs typeface="Times New Roman" panose="02020603050405020304" pitchFamily="18" charset="0"/>
                        </a:rPr>
                        <a:t> </a:t>
                      </a:r>
                      <a:endParaRPr lang="en-US" sz="12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2404257295"/>
                  </a:ext>
                </a:extLst>
              </a:tr>
              <a:tr h="921544">
                <a:tc>
                  <a:txBody>
                    <a:bodyPr/>
                    <a:lstStyle/>
                    <a:p>
                      <a:pPr algn="ctr" fontAlgn="ctr"/>
                      <a:r>
                        <a:rPr lang="en-US" sz="1200" b="0" u="none" strike="noStrike">
                          <a:solidFill>
                            <a:schemeClr val="tx1"/>
                          </a:solidFill>
                          <a:effectLst/>
                          <a:latin typeface="Times New Roman" panose="02020603050405020304" pitchFamily="18" charset="0"/>
                          <a:cs typeface="Times New Roman" panose="02020603050405020304" pitchFamily="18" charset="0"/>
                        </a:rPr>
                        <a:t>2</a:t>
                      </a:r>
                      <a:endParaRPr lang="en-US" sz="12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Deductible interest expense for all related party transactions</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It is limited to 30 percent of the total sales revenue of the reporting period, excluding interest, depreciation, and amortization, minus the expenses that meet the conditions specified in this law.</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The restrictions specified here do not apply to enterprises with a special license to operate as specified in 6.1.1, 6.1.2 of the Law on Banking and 7.1.1 of the Law on Non-Banking Financial Activities.</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476634084"/>
                  </a:ext>
                </a:extLst>
              </a:tr>
              <a:tr h="658152">
                <a:tc>
                  <a:txBody>
                    <a:bodyPr/>
                    <a:lstStyle/>
                    <a:p>
                      <a:pPr algn="ctr" fontAlgn="ctr"/>
                      <a:r>
                        <a:rPr lang="en-US" sz="1200" b="0" u="none" strike="noStrike">
                          <a:solidFill>
                            <a:schemeClr val="tx1"/>
                          </a:solidFill>
                          <a:effectLst/>
                          <a:latin typeface="Times New Roman" panose="02020603050405020304" pitchFamily="18" charset="0"/>
                          <a:cs typeface="Times New Roman" panose="02020603050405020304" pitchFamily="18" charset="0"/>
                        </a:rPr>
                        <a:t>3</a:t>
                      </a:r>
                      <a:endParaRPr lang="en-US" sz="12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From the investor</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Interest payments - Previous investment* x 3 times the amount = no deduction if more.</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The excess amount will be treated as a dividend of the investor and subject to tax.</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3496536944"/>
                  </a:ext>
                </a:extLst>
              </a:tr>
              <a:tr h="687935">
                <a:tc>
                  <a:txBody>
                    <a:bodyPr/>
                    <a:lstStyle/>
                    <a:p>
                      <a:pPr algn="ctr" fontAlgn="ctr"/>
                      <a:r>
                        <a:rPr lang="en-US" sz="1200" b="0" u="none" strike="noStrike">
                          <a:solidFill>
                            <a:schemeClr val="tx1"/>
                          </a:solidFill>
                          <a:effectLst/>
                          <a:latin typeface="Times New Roman" panose="02020603050405020304" pitchFamily="18" charset="0"/>
                          <a:cs typeface="Times New Roman" panose="02020603050405020304" pitchFamily="18" charset="0"/>
                        </a:rPr>
                        <a:t>4</a:t>
                      </a:r>
                      <a:endParaRPr lang="en-US" sz="12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Interest expenses on loans received from individuals who are permanent residents of Mongolia and if its shareholder</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It shall not be deducted from the taxable income of the taxpayer.</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 </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466812589"/>
                  </a:ext>
                </a:extLst>
              </a:tr>
            </a:tbl>
          </a:graphicData>
        </a:graphic>
      </p:graphicFrame>
      <p:sp>
        <p:nvSpPr>
          <p:cNvPr id="8" name="Rectangle: Rounded Corners 7">
            <a:extLst>
              <a:ext uri="{FF2B5EF4-FFF2-40B4-BE49-F238E27FC236}">
                <a16:creationId xmlns:a16="http://schemas.microsoft.com/office/drawing/2014/main" id="{043DAE28-D7BA-17B8-C441-0B93B8985920}"/>
              </a:ext>
            </a:extLst>
          </p:cNvPr>
          <p:cNvSpPr/>
          <p:nvPr/>
        </p:nvSpPr>
        <p:spPr>
          <a:xfrm>
            <a:off x="8526085" y="592099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Title 1">
            <a:extLst>
              <a:ext uri="{FF2B5EF4-FFF2-40B4-BE49-F238E27FC236}">
                <a16:creationId xmlns:a16="http://schemas.microsoft.com/office/drawing/2014/main" id="{95B22ED6-F189-1681-CA6E-D94A8A9A8FA6}"/>
              </a:ext>
            </a:extLst>
          </p:cNvPr>
          <p:cNvSpPr>
            <a:spLocks noGrp="1"/>
          </p:cNvSpPr>
          <p:nvPr>
            <p:ph type="title"/>
          </p:nvPr>
        </p:nvSpPr>
        <p:spPr>
          <a:xfrm>
            <a:off x="77450" y="1600710"/>
            <a:ext cx="6486636" cy="562145"/>
          </a:xfrm>
        </p:spPr>
        <p:txBody>
          <a:bodyPr>
            <a:normAutofit fontScale="90000"/>
          </a:bodyPr>
          <a:lstStyle/>
          <a:p>
            <a:pPr algn="just"/>
            <a:r>
              <a:rPr lang="en-US" sz="2100" b="1" dirty="0">
                <a:solidFill>
                  <a:srgbClr val="211D1E"/>
                </a:solidFill>
                <a:latin typeface="Times New Roman" panose="02020603050405020304" pitchFamily="18" charset="0"/>
                <a:cs typeface="Times New Roman" panose="02020603050405020304" pitchFamily="18" charset="0"/>
              </a:rPr>
              <a:t>Interest expenses to be deducted from PBT. </a:t>
            </a:r>
            <a:br>
              <a:rPr lang="en-US" sz="2100" b="1" dirty="0">
                <a:solidFill>
                  <a:srgbClr val="211D1E"/>
                </a:solidFill>
                <a:latin typeface="Times New Roman" panose="02020603050405020304" pitchFamily="18" charset="0"/>
                <a:cs typeface="Times New Roman" panose="02020603050405020304" pitchFamily="18" charset="0"/>
              </a:rPr>
            </a:br>
            <a:r>
              <a:rPr lang="en-US" sz="2100" b="1" dirty="0">
                <a:solidFill>
                  <a:srgbClr val="211D1E"/>
                </a:solidFill>
                <a:latin typeface="Times New Roman" panose="02020603050405020304" pitchFamily="18" charset="0"/>
                <a:cs typeface="Times New Roman" panose="02020603050405020304" pitchFamily="18" charset="0"/>
              </a:rPr>
              <a:t> /Article 14 of the CIT Law of 2019/</a:t>
            </a:r>
            <a:endParaRPr lang="en-US" b="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BC043383-9F2E-AF9F-B0DB-5F016C013B9D}"/>
              </a:ext>
            </a:extLst>
          </p:cNvPr>
          <p:cNvSpPr txBox="1"/>
          <p:nvPr/>
        </p:nvSpPr>
        <p:spPr>
          <a:xfrm>
            <a:off x="8526085" y="5970157"/>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12</a:t>
            </a:r>
            <a:endParaRPr lang="en-ID" sz="15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2000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E049B10-301D-DD6F-F6FA-4BE77D2A17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le 1">
            <a:extLst>
              <a:ext uri="{FF2B5EF4-FFF2-40B4-BE49-F238E27FC236}">
                <a16:creationId xmlns:a16="http://schemas.microsoft.com/office/drawing/2014/main" id="{70E7748E-44E3-DA57-2814-4C44471F2B70}"/>
              </a:ext>
            </a:extLst>
          </p:cNvPr>
          <p:cNvSpPr>
            <a:spLocks noGrp="1"/>
          </p:cNvSpPr>
          <p:nvPr>
            <p:ph type="title"/>
          </p:nvPr>
        </p:nvSpPr>
        <p:spPr>
          <a:xfrm>
            <a:off x="230737" y="1680538"/>
            <a:ext cx="3635585" cy="421482"/>
          </a:xfrm>
        </p:spPr>
        <p:txBody>
          <a:bodyPr>
            <a:normAutofit fontScale="90000"/>
          </a:bodyPr>
          <a:lstStyle/>
          <a:p>
            <a:r>
              <a:rPr lang="en-US" sz="2700" b="1" dirty="0">
                <a:latin typeface="Times New Roman" panose="02020603050405020304" pitchFamily="18" charset="0"/>
                <a:cs typeface="Times New Roman" panose="02020603050405020304" pitchFamily="18" charset="0"/>
              </a:rPr>
              <a:t>  </a:t>
            </a:r>
            <a:r>
              <a:rPr lang="en-US" sz="3000" b="1" dirty="0">
                <a:latin typeface="Times New Roman" panose="02020603050405020304" pitchFamily="18" charset="0"/>
                <a:cs typeface="Times New Roman" panose="02020603050405020304" pitchFamily="18" charset="0"/>
              </a:rPr>
              <a:t>Related party</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77449" y="2179770"/>
            <a:ext cx="3914786" cy="3444742"/>
          </a:xfrm>
        </p:spPr>
        <p:txBody>
          <a:bodyPr>
            <a:noAutofit/>
          </a:bodyPr>
          <a:lstStyle/>
          <a:p>
            <a:pPr marL="0" indent="0" algn="just">
              <a:buNone/>
            </a:pPr>
            <a:r>
              <a:rPr lang="en-US" sz="1650" b="1" dirty="0">
                <a:latin typeface="Times New Roman" panose="02020603050405020304" pitchFamily="18" charset="0"/>
                <a:cs typeface="Times New Roman" panose="02020603050405020304" pitchFamily="18" charset="0"/>
              </a:rPr>
              <a:t>General tax law:</a:t>
            </a:r>
          </a:p>
          <a:p>
            <a:pPr algn="just"/>
            <a:r>
              <a:rPr lang="en-US" sz="1650" dirty="0">
                <a:latin typeface="Times New Roman" panose="02020603050405020304" pitchFamily="18" charset="0"/>
                <a:cs typeface="Times New Roman" panose="02020603050405020304" pitchFamily="18" charset="0"/>
              </a:rPr>
              <a:t>In Article 27.1, "One person may directly or indirectly participate in the assets, control, or management of another person or two or more legal entities and may affect the conditions and economic results of transactions between them. It shall be considered as a related party.              </a:t>
            </a:r>
          </a:p>
          <a:p>
            <a:pPr marL="0" indent="0" algn="just">
              <a:buNone/>
            </a:pPr>
            <a:r>
              <a:rPr lang="en-US" sz="1650" b="1" dirty="0">
                <a:latin typeface="Times New Roman" panose="02020603050405020304" pitchFamily="18" charset="0"/>
                <a:cs typeface="Times New Roman" panose="02020603050405020304" pitchFamily="18" charset="0"/>
              </a:rPr>
              <a:t>11 items listed:</a:t>
            </a:r>
          </a:p>
          <a:p>
            <a:pPr algn="just"/>
            <a:r>
              <a:rPr lang="en-US" sz="1650" dirty="0">
                <a:latin typeface="Times New Roman" panose="02020603050405020304" pitchFamily="18" charset="0"/>
                <a:cs typeface="Times New Roman" panose="02020603050405020304" pitchFamily="18" charset="0"/>
              </a:rPr>
              <a:t>In Article 27.3, "Indirect participation shall be determined by multiplying the percentage of direct participation. If direct participation is more than 50 percent, it is considered 100 percent participation.</a:t>
            </a:r>
          </a:p>
          <a:p>
            <a:endParaRPr lang="en-ID" sz="1650" dirty="0">
              <a:latin typeface="Times New Roman" panose="02020603050405020304" pitchFamily="18" charset="0"/>
              <a:cs typeface="Times New Roman" panose="02020603050405020304" pitchFamily="18" charset="0"/>
            </a:endParaRP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13</a:t>
            </a:r>
            <a:endParaRPr lang="en-ID" sz="1500" b="1" dirty="0">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7D0B331-8F50-3EAE-A6C8-8858226344B5}"/>
              </a:ext>
            </a:extLst>
          </p:cNvPr>
          <p:cNvSpPr txBox="1"/>
          <p:nvPr/>
        </p:nvSpPr>
        <p:spPr>
          <a:xfrm>
            <a:off x="4218206" y="2206802"/>
            <a:ext cx="4668618" cy="3393237"/>
          </a:xfrm>
          <a:prstGeom prst="rect">
            <a:avLst/>
          </a:prstGeom>
          <a:noFill/>
        </p:spPr>
        <p:txBody>
          <a:bodyPr wrap="square">
            <a:spAutoFit/>
          </a:bodyPr>
          <a:lstStyle/>
          <a:p>
            <a:r>
              <a:rPr lang="en-US" sz="1650" b="1" dirty="0">
                <a:latin typeface="Times New Roman" panose="02020603050405020304" pitchFamily="18" charset="0"/>
                <a:cs typeface="Times New Roman" panose="02020603050405020304" pitchFamily="18" charset="0"/>
              </a:rPr>
              <a:t>General tax law:</a:t>
            </a:r>
          </a:p>
          <a:p>
            <a:r>
              <a:rPr lang="en-US" sz="1650" dirty="0">
                <a:latin typeface="Times New Roman" panose="02020603050405020304" pitchFamily="18" charset="0"/>
                <a:cs typeface="Times New Roman" panose="02020603050405020304" pitchFamily="18" charset="0"/>
              </a:rPr>
              <a:t>According to Article 82, “Tax audit will impose tax on if the taxpayer has not paid taxes or use a mechanism of tax evasion to resulting reducing the taxable amount, or to hide tax subjects…..”</a:t>
            </a:r>
          </a:p>
          <a:p>
            <a:pPr marL="214313" indent="-214313">
              <a:buFont typeface="Wingdings" panose="05000000000000000000" pitchFamily="2" charset="2"/>
              <a:buChar char="§"/>
            </a:pPr>
            <a:r>
              <a:rPr lang="en-US" sz="1650" dirty="0">
                <a:latin typeface="Times New Roman" panose="02020603050405020304" pitchFamily="18" charset="0"/>
                <a:cs typeface="Times New Roman" panose="02020603050405020304" pitchFamily="18" charset="0"/>
              </a:rPr>
              <a:t>Imposing tax is based on if the amount of tax paid is reduced by up to 50 percent and compensated fine on 30 percent on imposed tax.</a:t>
            </a:r>
          </a:p>
          <a:p>
            <a:pPr marL="214313" indent="-214313">
              <a:buFont typeface="Wingdings" panose="05000000000000000000" pitchFamily="2" charset="2"/>
              <a:buChar char="§"/>
            </a:pPr>
            <a:r>
              <a:rPr lang="en-US" sz="1650" dirty="0">
                <a:latin typeface="Times New Roman" panose="02020603050405020304" pitchFamily="18" charset="0"/>
                <a:cs typeface="Times New Roman" panose="02020603050405020304" pitchFamily="18" charset="0"/>
              </a:rPr>
              <a:t>Imposing tax is based on if the amount of tax paid is reduced by up to 50 percent and compensated fine on 40 percent on imposed tax.</a:t>
            </a:r>
          </a:p>
          <a:p>
            <a:r>
              <a:rPr lang="en-US" sz="1650" dirty="0">
                <a:latin typeface="Times New Roman" panose="02020603050405020304" pitchFamily="18" charset="0"/>
                <a:cs typeface="Times New Roman" panose="02020603050405020304" pitchFamily="18" charset="0"/>
              </a:rPr>
              <a:t>.... if the violation is repeated, the fine is 50 percent on each violation.</a:t>
            </a:r>
          </a:p>
        </p:txBody>
      </p:sp>
      <p:sp>
        <p:nvSpPr>
          <p:cNvPr id="17" name="Title 1">
            <a:extLst>
              <a:ext uri="{FF2B5EF4-FFF2-40B4-BE49-F238E27FC236}">
                <a16:creationId xmlns:a16="http://schemas.microsoft.com/office/drawing/2014/main" id="{D21952F0-DEE5-0973-B20D-4E9ED888D7D3}"/>
              </a:ext>
            </a:extLst>
          </p:cNvPr>
          <p:cNvSpPr txBox="1">
            <a:spLocks/>
          </p:cNvSpPr>
          <p:nvPr/>
        </p:nvSpPr>
        <p:spPr>
          <a:xfrm>
            <a:off x="4218206" y="1724621"/>
            <a:ext cx="3635585" cy="421482"/>
          </a:xfrm>
          <a:prstGeom prst="rect">
            <a:avLst/>
          </a:prstGeom>
        </p:spPr>
        <p:txBody>
          <a:bodyPr vert="horz" lIns="68580" tIns="34290" rIns="68580" bIns="34290" rtlCol="0" anchor="ct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dirty="0">
                <a:latin typeface="Times New Roman" panose="02020603050405020304" pitchFamily="18" charset="0"/>
                <a:cs typeface="Times New Roman" panose="02020603050405020304" pitchFamily="18" charset="0"/>
              </a:rPr>
              <a:t>Responsibility</a:t>
            </a:r>
          </a:p>
        </p:txBody>
      </p:sp>
    </p:spTree>
    <p:extLst>
      <p:ext uri="{BB962C8B-B14F-4D97-AF65-F5344CB8AC3E}">
        <p14:creationId xmlns:p14="http://schemas.microsoft.com/office/powerpoint/2010/main" val="270202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fade">
                                      <p:cBhvr>
                                        <p:cTn id="14" dur="1000"/>
                                        <p:tgtEl>
                                          <p:spTgt spid="11">
                                            <p:txEl>
                                              <p:pRg st="0" end="0"/>
                                            </p:txEl>
                                          </p:spTgt>
                                        </p:tgtEl>
                                      </p:cBhvr>
                                    </p:animEffect>
                                    <p:anim calcmode="lin" valueType="num">
                                      <p:cBhvr>
                                        <p:cTn id="15"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Effect transition="in" filter="fade">
                                      <p:cBhvr>
                                        <p:cTn id="19" dur="1000"/>
                                        <p:tgtEl>
                                          <p:spTgt spid="11">
                                            <p:txEl>
                                              <p:pRg st="1" end="1"/>
                                            </p:txEl>
                                          </p:spTgt>
                                        </p:tgtEl>
                                      </p:cBhvr>
                                    </p:animEffect>
                                    <p:anim calcmode="lin" valueType="num">
                                      <p:cBhvr>
                                        <p:cTn id="20"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1">
                                            <p:txEl>
                                              <p:pRg st="2" end="2"/>
                                            </p:txEl>
                                          </p:spTgt>
                                        </p:tgtEl>
                                        <p:attrNameLst>
                                          <p:attrName>style.visibility</p:attrName>
                                        </p:attrNameLst>
                                      </p:cBhvr>
                                      <p:to>
                                        <p:strVal val="visible"/>
                                      </p:to>
                                    </p:set>
                                    <p:animEffect transition="in" filter="fade">
                                      <p:cBhvr>
                                        <p:cTn id="26" dur="1000"/>
                                        <p:tgtEl>
                                          <p:spTgt spid="11">
                                            <p:txEl>
                                              <p:pRg st="2" end="2"/>
                                            </p:txEl>
                                          </p:spTgt>
                                        </p:tgtEl>
                                      </p:cBhvr>
                                    </p:animEffect>
                                    <p:anim calcmode="lin" valueType="num">
                                      <p:cBhvr>
                                        <p:cTn id="27"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11">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animEffect transition="in" filter="fade">
                                      <p:cBhvr>
                                        <p:cTn id="31" dur="1000"/>
                                        <p:tgtEl>
                                          <p:spTgt spid="11">
                                            <p:txEl>
                                              <p:pRg st="3" end="3"/>
                                            </p:txEl>
                                          </p:spTgt>
                                        </p:tgtEl>
                                      </p:cBhvr>
                                    </p:animEffect>
                                    <p:anim calcmode="lin" valueType="num">
                                      <p:cBhvr>
                                        <p:cTn id="32"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Effect transition="in" filter="fade">
                                      <p:cBhvr>
                                        <p:cTn id="45" dur="1000"/>
                                        <p:tgtEl>
                                          <p:spTgt spid="14">
                                            <p:txEl>
                                              <p:pRg st="0" end="0"/>
                                            </p:txEl>
                                          </p:spTgt>
                                        </p:tgtEl>
                                      </p:cBhvr>
                                    </p:animEffect>
                                    <p:anim calcmode="lin" valueType="num">
                                      <p:cBhvr>
                                        <p:cTn id="46"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47" dur="1000" fill="hold"/>
                                        <p:tgtEl>
                                          <p:spTgt spid="14">
                                            <p:txEl>
                                              <p:pRg st="0" end="0"/>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4">
                                            <p:txEl>
                                              <p:pRg st="1" end="1"/>
                                            </p:txEl>
                                          </p:spTgt>
                                        </p:tgtEl>
                                        <p:attrNameLst>
                                          <p:attrName>style.visibility</p:attrName>
                                        </p:attrNameLst>
                                      </p:cBhvr>
                                      <p:to>
                                        <p:strVal val="visible"/>
                                      </p:to>
                                    </p:set>
                                    <p:animEffect transition="in" filter="fade">
                                      <p:cBhvr>
                                        <p:cTn id="50" dur="1000"/>
                                        <p:tgtEl>
                                          <p:spTgt spid="14">
                                            <p:txEl>
                                              <p:pRg st="1" end="1"/>
                                            </p:txEl>
                                          </p:spTgt>
                                        </p:tgtEl>
                                      </p:cBhvr>
                                    </p:animEffect>
                                    <p:anim calcmode="lin" valueType="num">
                                      <p:cBhvr>
                                        <p:cTn id="51"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52"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4">
                                            <p:txEl>
                                              <p:pRg st="2" end="2"/>
                                            </p:txEl>
                                          </p:spTgt>
                                        </p:tgtEl>
                                        <p:attrNameLst>
                                          <p:attrName>style.visibility</p:attrName>
                                        </p:attrNameLst>
                                      </p:cBhvr>
                                      <p:to>
                                        <p:strVal val="visible"/>
                                      </p:to>
                                    </p:set>
                                    <p:animEffect transition="in" filter="fade">
                                      <p:cBhvr>
                                        <p:cTn id="57" dur="1000"/>
                                        <p:tgtEl>
                                          <p:spTgt spid="14">
                                            <p:txEl>
                                              <p:pRg st="2" end="2"/>
                                            </p:txEl>
                                          </p:spTgt>
                                        </p:tgtEl>
                                      </p:cBhvr>
                                    </p:animEffect>
                                    <p:anim calcmode="lin" valueType="num">
                                      <p:cBhvr>
                                        <p:cTn id="58"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59"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4">
                                            <p:txEl>
                                              <p:pRg st="4" end="4"/>
                                            </p:txEl>
                                          </p:spTgt>
                                        </p:tgtEl>
                                        <p:attrNameLst>
                                          <p:attrName>style.visibility</p:attrName>
                                        </p:attrNameLst>
                                      </p:cBhvr>
                                      <p:to>
                                        <p:strVal val="visible"/>
                                      </p:to>
                                    </p:set>
                                    <p:animEffect transition="in" filter="fade">
                                      <p:cBhvr>
                                        <p:cTn id="64" dur="1000"/>
                                        <p:tgtEl>
                                          <p:spTgt spid="14">
                                            <p:txEl>
                                              <p:pRg st="4" end="4"/>
                                            </p:txEl>
                                          </p:spTgt>
                                        </p:tgtEl>
                                      </p:cBhvr>
                                    </p:animEffect>
                                    <p:anim calcmode="lin" valueType="num">
                                      <p:cBhvr>
                                        <p:cTn id="65"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66"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14">
                                            <p:txEl>
                                              <p:pRg st="3" end="3"/>
                                            </p:txEl>
                                          </p:spTgt>
                                        </p:tgtEl>
                                        <p:attrNameLst>
                                          <p:attrName>style.visibility</p:attrName>
                                        </p:attrNameLst>
                                      </p:cBhvr>
                                      <p:to>
                                        <p:strVal val="visible"/>
                                      </p:to>
                                    </p:set>
                                    <p:animEffect transition="in" filter="fade">
                                      <p:cBhvr>
                                        <p:cTn id="71" dur="1000"/>
                                        <p:tgtEl>
                                          <p:spTgt spid="14">
                                            <p:txEl>
                                              <p:pRg st="3" end="3"/>
                                            </p:txEl>
                                          </p:spTgt>
                                        </p:tgtEl>
                                      </p:cBhvr>
                                    </p:animEffect>
                                    <p:anim calcmode="lin" valueType="num">
                                      <p:cBhvr>
                                        <p:cTn id="7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7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A6CD915-9AB8-365A-6015-D4CF7A0C7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aphicFrame>
        <p:nvGraphicFramePr>
          <p:cNvPr id="14" name="Table 15">
            <a:extLst>
              <a:ext uri="{FF2B5EF4-FFF2-40B4-BE49-F238E27FC236}">
                <a16:creationId xmlns:a16="http://schemas.microsoft.com/office/drawing/2014/main" id="{0EFE6FC5-F6EC-4446-339D-277CDDCB04A3}"/>
              </a:ext>
            </a:extLst>
          </p:cNvPr>
          <p:cNvGraphicFramePr>
            <a:graphicFrameLocks noGrp="1"/>
          </p:cNvGraphicFramePr>
          <p:nvPr/>
        </p:nvGraphicFramePr>
        <p:xfrm>
          <a:off x="1964532" y="1685314"/>
          <a:ext cx="6922294" cy="4076182"/>
        </p:xfrm>
        <a:graphic>
          <a:graphicData uri="http://schemas.openxmlformats.org/drawingml/2006/table">
            <a:tbl>
              <a:tblPr firstRow="1" bandRow="1">
                <a:tableStyleId>{93296810-A885-4BE3-A3E7-6D5BEEA58F35}</a:tableStyleId>
              </a:tblPr>
              <a:tblGrid>
                <a:gridCol w="1074492">
                  <a:extLst>
                    <a:ext uri="{9D8B030D-6E8A-4147-A177-3AD203B41FA5}">
                      <a16:colId xmlns:a16="http://schemas.microsoft.com/office/drawing/2014/main" val="3083635430"/>
                    </a:ext>
                  </a:extLst>
                </a:gridCol>
                <a:gridCol w="2889659">
                  <a:extLst>
                    <a:ext uri="{9D8B030D-6E8A-4147-A177-3AD203B41FA5}">
                      <a16:colId xmlns:a16="http://schemas.microsoft.com/office/drawing/2014/main" val="55821830"/>
                    </a:ext>
                  </a:extLst>
                </a:gridCol>
                <a:gridCol w="2958143">
                  <a:extLst>
                    <a:ext uri="{9D8B030D-6E8A-4147-A177-3AD203B41FA5}">
                      <a16:colId xmlns:a16="http://schemas.microsoft.com/office/drawing/2014/main" val="290051594"/>
                    </a:ext>
                  </a:extLst>
                </a:gridCol>
              </a:tblGrid>
              <a:tr h="445190">
                <a:tc>
                  <a:txBody>
                    <a:bodyPr/>
                    <a:lstStyle/>
                    <a:p>
                      <a:pPr algn="ctr" fontAlgn="ctr"/>
                      <a:r>
                        <a:rPr lang="en-US" sz="1400" b="1" u="none" strike="noStrike" dirty="0">
                          <a:solidFill>
                            <a:srgbClr val="000000"/>
                          </a:solidFill>
                          <a:effectLst/>
                          <a:latin typeface="Times New Roman" panose="02020603050405020304" pitchFamily="18" charset="0"/>
                          <a:cs typeface="Times New Roman" panose="02020603050405020304" pitchFamily="18" charset="0"/>
                        </a:rPr>
                        <a:t>Company name</a:t>
                      </a:r>
                      <a:endParaRPr lang="en-US" sz="14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500" b="1" u="none" strike="noStrike" dirty="0">
                          <a:solidFill>
                            <a:srgbClr val="000000"/>
                          </a:solidFill>
                          <a:effectLst/>
                          <a:latin typeface="Times New Roman" panose="02020603050405020304" pitchFamily="18" charset="0"/>
                          <a:cs typeface="Times New Roman" panose="02020603050405020304" pitchFamily="18" charset="0"/>
                        </a:rPr>
                        <a:t>Company B- Borrower</a:t>
                      </a:r>
                      <a:endParaRPr lang="en-US" sz="15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500" b="1" i="0" u="none" strike="noStrike" dirty="0">
                          <a:solidFill>
                            <a:srgbClr val="000000"/>
                          </a:solidFill>
                          <a:effectLst/>
                          <a:latin typeface="Times New Roman" panose="02020603050405020304" pitchFamily="18" charset="0"/>
                          <a:cs typeface="Times New Roman" panose="02020603050405020304" pitchFamily="18" charset="0"/>
                        </a:rPr>
                        <a:t>Company A-Lender</a:t>
                      </a:r>
                    </a:p>
                  </a:txBody>
                  <a:tcPr marL="7144" marR="7144" marT="7144" marB="0" anchor="ctr"/>
                </a:tc>
                <a:extLst>
                  <a:ext uri="{0D108BD9-81ED-4DB2-BD59-A6C34878D82A}">
                    <a16:rowId xmlns:a16="http://schemas.microsoft.com/office/drawing/2014/main" val="2718433264"/>
                  </a:ext>
                </a:extLst>
              </a:tr>
              <a:tr h="445190">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Date</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2020.02.12</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2019.07.03</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4276139616"/>
                  </a:ext>
                </a:extLst>
              </a:tr>
              <a:tr h="555784">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Reason of the Tax audit penalty</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The amount of the loan from the investor exceeded the amount of the registered capital by 3 times.</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Interest income tax was not recorded by granting interest-free loans to the subsidiary company.</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4268394999"/>
                  </a:ext>
                </a:extLst>
              </a:tr>
              <a:tr h="738664">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Plaintiff's cause</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It is said that the law was incorrectly applied and a person who is not a "shareholder" was considered an "investor".</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Lack of creditworthiness due to lack of reliable sources of income and collateral to repay the loan. Therefore, it should be considered an investment in its nature.</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2635264820"/>
                  </a:ext>
                </a:extLst>
              </a:tr>
              <a:tr h="445190">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Amount of violation</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MNT:904,792,228.38</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MNT:1,664,614,603.30</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267322313"/>
                  </a:ext>
                </a:extLst>
              </a:tr>
              <a:tr h="445190">
                <a:tc>
                  <a:txBody>
                    <a:bodyPr/>
                    <a:lstStyle/>
                    <a:p>
                      <a:pPr algn="l" fontAlgn="ctr"/>
                      <a:r>
                        <a:rPr lang="en-US" sz="1200" b="1" i="0" u="none" strike="noStrike" dirty="0">
                          <a:solidFill>
                            <a:schemeClr val="tx1"/>
                          </a:solidFill>
                          <a:effectLst/>
                          <a:latin typeface="Times New Roman" panose="02020603050405020304" pitchFamily="18" charset="0"/>
                          <a:cs typeface="Times New Roman" panose="02020603050405020304" pitchFamily="18" charset="0"/>
                        </a:rPr>
                        <a:t>Attention on Issue</a:t>
                      </a: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Lack of legal transparency.</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The case was incompletely decided, or A should have been investigated for thin capitalization.</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965139215"/>
                  </a:ext>
                </a:extLst>
              </a:tr>
              <a:tr h="445190">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Resolved status</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a:solidFill>
                            <a:schemeClr val="tx1"/>
                          </a:solidFill>
                          <a:effectLst/>
                          <a:latin typeface="Times New Roman" panose="02020603050405020304" pitchFamily="18" charset="0"/>
                          <a:cs typeface="Times New Roman" panose="02020603050405020304" pitchFamily="18" charset="0"/>
                        </a:rPr>
                        <a:t>Completely dismissed.</a:t>
                      </a:r>
                      <a:endParaRPr lang="en-US" sz="1200" b="0" i="0" u="none" strike="noStrike">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None noted.</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80904687"/>
                  </a:ext>
                </a:extLst>
              </a:tr>
              <a:tr h="445190">
                <a:tc>
                  <a:txBody>
                    <a:bodyPr/>
                    <a:lstStyle/>
                    <a:p>
                      <a:pPr algn="l" fontAlgn="ctr"/>
                      <a:r>
                        <a:rPr lang="en-US" sz="1200" b="1" u="none" strike="noStrike" dirty="0">
                          <a:solidFill>
                            <a:schemeClr val="tx1"/>
                          </a:solidFill>
                          <a:effectLst/>
                          <a:latin typeface="Times New Roman" panose="02020603050405020304" pitchFamily="18" charset="0"/>
                          <a:cs typeface="Times New Roman" panose="02020603050405020304" pitchFamily="18" charset="0"/>
                        </a:rPr>
                        <a:t>Legal environment</a:t>
                      </a:r>
                      <a:endParaRPr lang="en-US" sz="1200" b="1"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By General tax law 2006.</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chemeClr val="tx1"/>
                          </a:solidFill>
                          <a:effectLst/>
                          <a:latin typeface="Times New Roman" panose="02020603050405020304" pitchFamily="18" charset="0"/>
                          <a:cs typeface="Times New Roman" panose="02020603050405020304" pitchFamily="18" charset="0"/>
                        </a:rPr>
                        <a:t>By General tax law 2006.</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349498841"/>
                  </a:ext>
                </a:extLst>
              </a:tr>
            </a:tbl>
          </a:graphicData>
        </a:graphic>
      </p:graphicFrame>
      <p:sp>
        <p:nvSpPr>
          <p:cNvPr id="8" name="Rectangle: Rounded Corners 7">
            <a:extLst>
              <a:ext uri="{FF2B5EF4-FFF2-40B4-BE49-F238E27FC236}">
                <a16:creationId xmlns:a16="http://schemas.microsoft.com/office/drawing/2014/main" id="{043DAE28-D7BA-17B8-C441-0B93B8985920}"/>
              </a:ext>
            </a:extLst>
          </p:cNvPr>
          <p:cNvSpPr/>
          <p:nvPr/>
        </p:nvSpPr>
        <p:spPr>
          <a:xfrm>
            <a:off x="8508329" y="5934278"/>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08329" y="5983437"/>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14</a:t>
            </a:r>
            <a:endParaRPr lang="en-ID" sz="1500" b="1" dirty="0">
              <a:solidFill>
                <a:schemeClr val="bg1"/>
              </a:solidFill>
              <a:latin typeface="Arial" panose="020B0604020202020204" pitchFamily="34" charset="0"/>
              <a:cs typeface="Arial" panose="020B0604020202020204" pitchFamily="34" charset="0"/>
            </a:endParaRPr>
          </a:p>
        </p:txBody>
      </p:sp>
      <p:sp>
        <p:nvSpPr>
          <p:cNvPr id="2" name="Flowchart: Multidocument 1">
            <a:extLst>
              <a:ext uri="{FF2B5EF4-FFF2-40B4-BE49-F238E27FC236}">
                <a16:creationId xmlns:a16="http://schemas.microsoft.com/office/drawing/2014/main" id="{1FE4F84A-D339-53F8-EECC-EE2B5D36AD50}"/>
              </a:ext>
            </a:extLst>
          </p:cNvPr>
          <p:cNvSpPr/>
          <p:nvPr/>
        </p:nvSpPr>
        <p:spPr>
          <a:xfrm>
            <a:off x="77450" y="1742219"/>
            <a:ext cx="1860207" cy="3023004"/>
          </a:xfrm>
          <a:prstGeom prst="flowChartMultidocumen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ln>
                  <a:solidFill>
                    <a:schemeClr val="tx1">
                      <a:lumMod val="75000"/>
                      <a:lumOff val="25000"/>
                    </a:schemeClr>
                  </a:solidFill>
                </a:ln>
                <a:solidFill>
                  <a:srgbClr val="0070C0"/>
                </a:solidFill>
              </a:rPr>
              <a:t>The case that has settled in Mongolian Supreme court. </a:t>
            </a:r>
          </a:p>
          <a:p>
            <a:pPr algn="ctr"/>
            <a:r>
              <a:rPr lang="en-US" sz="1350" dirty="0">
                <a:ln>
                  <a:solidFill>
                    <a:schemeClr val="tx1">
                      <a:lumMod val="75000"/>
                      <a:lumOff val="25000"/>
                    </a:schemeClr>
                  </a:solidFill>
                </a:ln>
                <a:solidFill>
                  <a:srgbClr val="0070C0"/>
                </a:solidFill>
              </a:rPr>
              <a:t>Company A- Lender</a:t>
            </a:r>
          </a:p>
          <a:p>
            <a:pPr algn="ctr"/>
            <a:r>
              <a:rPr lang="en-US" sz="1350" dirty="0">
                <a:ln>
                  <a:solidFill>
                    <a:schemeClr val="tx1">
                      <a:lumMod val="75000"/>
                      <a:lumOff val="25000"/>
                    </a:schemeClr>
                  </a:solidFill>
                </a:ln>
                <a:solidFill>
                  <a:srgbClr val="0070C0"/>
                </a:solidFill>
              </a:rPr>
              <a:t>Company B-Borrower</a:t>
            </a:r>
            <a:endParaRPr lang="en-GB" sz="1350" dirty="0">
              <a:ln>
                <a:solidFill>
                  <a:schemeClr val="tx1">
                    <a:lumMod val="75000"/>
                    <a:lumOff val="25000"/>
                  </a:schemeClr>
                </a:solidFill>
              </a:ln>
              <a:solidFill>
                <a:srgbClr val="0070C0"/>
              </a:solidFill>
            </a:endParaRPr>
          </a:p>
        </p:txBody>
      </p:sp>
    </p:spTree>
    <p:extLst>
      <p:ext uri="{BB962C8B-B14F-4D97-AF65-F5344CB8AC3E}">
        <p14:creationId xmlns:p14="http://schemas.microsoft.com/office/powerpoint/2010/main" val="3606729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67BA72A-5A56-FA67-9A8E-9B24393FC5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3" name="Content Placeholder 2">
            <a:extLst>
              <a:ext uri="{FF2B5EF4-FFF2-40B4-BE49-F238E27FC236}">
                <a16:creationId xmlns:a16="http://schemas.microsoft.com/office/drawing/2014/main" id="{FDE48DAB-4B36-4B03-83E0-CD470E0BBA58}"/>
              </a:ext>
            </a:extLst>
          </p:cNvPr>
          <p:cNvSpPr txBox="1">
            <a:spLocks/>
          </p:cNvSpPr>
          <p:nvPr/>
        </p:nvSpPr>
        <p:spPr>
          <a:xfrm>
            <a:off x="230737" y="2040241"/>
            <a:ext cx="8629649" cy="3450428"/>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US" sz="1500" dirty="0">
                <a:latin typeface="Times New Roman" panose="02020603050405020304" pitchFamily="18" charset="0"/>
                <a:cs typeface="Times New Roman" panose="02020603050405020304" pitchFamily="18" charset="0"/>
              </a:rPr>
              <a:t>Mongolia has joined the OECD's BEPS project and is implementing tax law reforms from January 1, 2020, and rules against thin capitalization are included.</a:t>
            </a:r>
          </a:p>
          <a:p>
            <a:pPr algn="just"/>
            <a:r>
              <a:rPr lang="en-US" sz="1500" dirty="0">
                <a:latin typeface="Times New Roman" panose="02020603050405020304" pitchFamily="18" charset="0"/>
                <a:cs typeface="Times New Roman" panose="02020603050405020304" pitchFamily="18" charset="0"/>
              </a:rPr>
              <a:t>As part of the reform of the tax laws implemented in 2020, many new concepts of international taxation have been introduced and regulated, and it is now in its second year of implementation.</a:t>
            </a:r>
          </a:p>
          <a:p>
            <a:pPr algn="just"/>
            <a:r>
              <a:rPr lang="en-US" sz="1500" dirty="0">
                <a:latin typeface="Times New Roman" panose="02020603050405020304" pitchFamily="18" charset="0"/>
                <a:cs typeface="Times New Roman" panose="02020603050405020304" pitchFamily="18" charset="0"/>
              </a:rPr>
              <a:t>Thin capitalization was not regulated in Mongolia from 1992 to 2006, but in the CIT Law implemented in 2007, the thin capitalization rules were regulated for the first time when the interest cost of the loan exceeding three times the amount of capital invested by the investor was counted as dividends. In addition to the above, the 2019 law update includes a 30% limit on EBITDA.</a:t>
            </a:r>
          </a:p>
          <a:p>
            <a:pPr algn="just"/>
            <a:r>
              <a:rPr lang="en-US" sz="1500" dirty="0">
                <a:latin typeface="Times New Roman" panose="02020603050405020304" pitchFamily="18" charset="0"/>
                <a:cs typeface="Times New Roman" panose="02020603050405020304" pitchFamily="18" charset="0"/>
              </a:rPr>
              <a:t>Although Mongolian laws and regulations contain rules against thin capitalization, the implementation methodology is unclear, which indicates that the risk of tax evasion is likely to be created.</a:t>
            </a:r>
          </a:p>
          <a:p>
            <a:pPr algn="just"/>
            <a:r>
              <a:rPr lang="en-US" sz="1500" dirty="0">
                <a:latin typeface="Times New Roman" panose="02020603050405020304" pitchFamily="18" charset="0"/>
                <a:cs typeface="Times New Roman" panose="02020603050405020304" pitchFamily="18" charset="0"/>
              </a:rPr>
              <a:t>In our country, the majority of foreign-invested companies operate in the mining sector, and due to the initial investment requirements in this sector, as high-value transactions occur between the parent company and the subsidiary located abroad, there are still problems and disputes about tax avoidance in various ways.</a:t>
            </a:r>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17399" y="5370061"/>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15</a:t>
            </a:r>
            <a:endParaRPr lang="en-ID" sz="1500" b="1" dirty="0">
              <a:solidFill>
                <a:schemeClr val="bg1"/>
              </a:solidFill>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C78AB8DF-2FD3-0A53-AD44-87B87E0F43E0}"/>
              </a:ext>
            </a:extLst>
          </p:cNvPr>
          <p:cNvSpPr>
            <a:spLocks noGrp="1"/>
          </p:cNvSpPr>
          <p:nvPr>
            <p:ph type="title"/>
          </p:nvPr>
        </p:nvSpPr>
        <p:spPr>
          <a:xfrm>
            <a:off x="230737" y="1517481"/>
            <a:ext cx="8675404" cy="473601"/>
          </a:xfrm>
        </p:spPr>
        <p:txBody>
          <a:bodyPr>
            <a:normAutofit fontScale="90000"/>
          </a:bodyPr>
          <a:lstStyle/>
          <a:p>
            <a:r>
              <a:rPr lang="en-US" b="1" dirty="0">
                <a:latin typeface="Times New Roman" panose="02020603050405020304" pitchFamily="18" charset="0"/>
                <a:cs typeface="Times New Roman" panose="02020603050405020304" pitchFamily="18" charset="0"/>
              </a:rPr>
              <a:t>CONCLUSION</a:t>
            </a:r>
          </a:p>
        </p:txBody>
      </p:sp>
    </p:spTree>
    <p:extLst>
      <p:ext uri="{BB962C8B-B14F-4D97-AF65-F5344CB8AC3E}">
        <p14:creationId xmlns:p14="http://schemas.microsoft.com/office/powerpoint/2010/main" val="3557939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fade">
                                      <p:cBhvr>
                                        <p:cTn id="14" dur="1000"/>
                                        <p:tgtEl>
                                          <p:spTgt spid="13">
                                            <p:txEl>
                                              <p:pRg st="0" end="0"/>
                                            </p:txEl>
                                          </p:spTgt>
                                        </p:tgtEl>
                                      </p:cBhvr>
                                    </p:animEffect>
                                    <p:anim calcmode="lin" valueType="num">
                                      <p:cBhvr>
                                        <p:cTn id="15"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animEffect transition="in" filter="fade">
                                      <p:cBhvr>
                                        <p:cTn id="21" dur="1000"/>
                                        <p:tgtEl>
                                          <p:spTgt spid="13">
                                            <p:txEl>
                                              <p:pRg st="1" end="1"/>
                                            </p:txEl>
                                          </p:spTgt>
                                        </p:tgtEl>
                                      </p:cBhvr>
                                    </p:animEffect>
                                    <p:anim calcmode="lin" valueType="num">
                                      <p:cBhvr>
                                        <p:cTn id="22" dur="10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1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3">
                                            <p:txEl>
                                              <p:pRg st="2" end="2"/>
                                            </p:txEl>
                                          </p:spTgt>
                                        </p:tgtEl>
                                        <p:attrNameLst>
                                          <p:attrName>style.visibility</p:attrName>
                                        </p:attrNameLst>
                                      </p:cBhvr>
                                      <p:to>
                                        <p:strVal val="visible"/>
                                      </p:to>
                                    </p:set>
                                    <p:animEffect transition="in" filter="fade">
                                      <p:cBhvr>
                                        <p:cTn id="28" dur="1000"/>
                                        <p:tgtEl>
                                          <p:spTgt spid="13">
                                            <p:txEl>
                                              <p:pRg st="2" end="2"/>
                                            </p:txEl>
                                          </p:spTgt>
                                        </p:tgtEl>
                                      </p:cBhvr>
                                    </p:animEffect>
                                    <p:anim calcmode="lin" valueType="num">
                                      <p:cBhvr>
                                        <p:cTn id="29" dur="10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1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animEffect transition="in" filter="fade">
                                      <p:cBhvr>
                                        <p:cTn id="35" dur="1000"/>
                                        <p:tgtEl>
                                          <p:spTgt spid="13">
                                            <p:txEl>
                                              <p:pRg st="3" end="3"/>
                                            </p:txEl>
                                          </p:spTgt>
                                        </p:tgtEl>
                                      </p:cBhvr>
                                    </p:animEffect>
                                    <p:anim calcmode="lin" valueType="num">
                                      <p:cBhvr>
                                        <p:cTn id="36"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3">
                                            <p:txEl>
                                              <p:pRg st="4" end="4"/>
                                            </p:txEl>
                                          </p:spTgt>
                                        </p:tgtEl>
                                        <p:attrNameLst>
                                          <p:attrName>style.visibility</p:attrName>
                                        </p:attrNameLst>
                                      </p:cBhvr>
                                      <p:to>
                                        <p:strVal val="visible"/>
                                      </p:to>
                                    </p:set>
                                    <p:animEffect transition="in" filter="fade">
                                      <p:cBhvr>
                                        <p:cTn id="42" dur="1000"/>
                                        <p:tgtEl>
                                          <p:spTgt spid="13">
                                            <p:txEl>
                                              <p:pRg st="4" end="4"/>
                                            </p:txEl>
                                          </p:spTgt>
                                        </p:tgtEl>
                                      </p:cBhvr>
                                    </p:animEffect>
                                    <p:anim calcmode="lin" valueType="num">
                                      <p:cBhvr>
                                        <p:cTn id="43"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1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07FEA38-36EA-062F-D323-C0306559D9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le 1">
            <a:extLst>
              <a:ext uri="{FF2B5EF4-FFF2-40B4-BE49-F238E27FC236}">
                <a16:creationId xmlns:a16="http://schemas.microsoft.com/office/drawing/2014/main" id="{5C671576-365F-FD97-B741-5FDBC82F34E2}"/>
              </a:ext>
            </a:extLst>
          </p:cNvPr>
          <p:cNvSpPr>
            <a:spLocks noGrp="1"/>
          </p:cNvSpPr>
          <p:nvPr>
            <p:ph type="title"/>
          </p:nvPr>
        </p:nvSpPr>
        <p:spPr>
          <a:xfrm>
            <a:off x="211421" y="1595040"/>
            <a:ext cx="8701842" cy="474871"/>
          </a:xfrm>
        </p:spPr>
        <p:txBody>
          <a:bodyPr>
            <a:normAutofit fontScale="90000"/>
          </a:bodyPr>
          <a:lstStyle/>
          <a:p>
            <a:r>
              <a:rPr lang="en-US" sz="3000" b="1" dirty="0">
                <a:latin typeface="Times New Roman" panose="02020603050405020304" pitchFamily="18" charset="0"/>
                <a:cs typeface="Times New Roman" panose="02020603050405020304" pitchFamily="18" charset="0"/>
              </a:rPr>
              <a:t>References:</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16</a:t>
            </a:r>
            <a:endParaRPr lang="en-ID" sz="1500" b="1" dirty="0">
              <a:solidFill>
                <a:schemeClr val="bg1"/>
              </a:solidFill>
              <a:latin typeface="Arial" panose="020B0604020202020204" pitchFamily="34" charset="0"/>
              <a:cs typeface="Arial" panose="020B0604020202020204" pitchFamily="34" charset="0"/>
            </a:endParaRPr>
          </a:p>
        </p:txBody>
      </p:sp>
      <p:sp>
        <p:nvSpPr>
          <p:cNvPr id="13" name="Content Placeholder 2">
            <a:extLst>
              <a:ext uri="{FF2B5EF4-FFF2-40B4-BE49-F238E27FC236}">
                <a16:creationId xmlns:a16="http://schemas.microsoft.com/office/drawing/2014/main" id="{39B75DB8-B320-49CF-E47F-5B5948A7D123}"/>
              </a:ext>
            </a:extLst>
          </p:cNvPr>
          <p:cNvSpPr txBox="1">
            <a:spLocks/>
          </p:cNvSpPr>
          <p:nvPr/>
        </p:nvSpPr>
        <p:spPr>
          <a:xfrm>
            <a:off x="230737" y="2045367"/>
            <a:ext cx="8682527" cy="356495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General tax law. (2019). Unified legal information system:</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hlinkClick r:id="rId3"/>
              </a:rPr>
              <a:t>https://legalinfo.mn/mn/detail?lawId=14403</a:t>
            </a:r>
            <a:r>
              <a:rPr lang="en-US"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Corporate income tax law</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(2019) </a:t>
            </a:r>
            <a:r>
              <a:rPr lang="en-US" sz="1050" dirty="0">
                <a:latin typeface="Times New Roman" panose="02020603050405020304" pitchFamily="18" charset="0"/>
                <a:cs typeface="Times New Roman" panose="02020603050405020304" pitchFamily="18" charset="0"/>
                <a:hlinkClick r:id="rId4" action="ppaction://hlinkfile"/>
              </a:rPr>
              <a:t>file:///D:/CDisk/administrator/Downloads/Byambasuren-Jargal-FA16B507.pdf</a:t>
            </a:r>
            <a:r>
              <a:rPr lang="mn-MN"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Corporate income tax law</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(2006) </a:t>
            </a:r>
            <a:r>
              <a:rPr lang="en-US" sz="1050" dirty="0">
                <a:latin typeface="Times New Roman" panose="02020603050405020304" pitchFamily="18" charset="0"/>
                <a:cs typeface="Times New Roman" panose="02020603050405020304" pitchFamily="18" charset="0"/>
                <a:hlinkClick r:id="rId5"/>
              </a:rPr>
              <a:t>https://legalinfo.mn/mn/detail?lawId=33</a:t>
            </a:r>
            <a:r>
              <a:rPr lang="en-US" sz="1050" dirty="0">
                <a:latin typeface="Times New Roman" panose="02020603050405020304" pitchFamily="18" charset="0"/>
                <a:cs typeface="Times New Roman" panose="02020603050405020304" pitchFamily="18" charset="0"/>
              </a:rPr>
              <a:t> </a:t>
            </a:r>
            <a:endParaRPr lang="mn-MN" sz="1050" dirty="0">
              <a:latin typeface="Times New Roman" panose="02020603050405020304" pitchFamily="18" charset="0"/>
              <a:cs typeface="Times New Roman" panose="02020603050405020304" pitchFamily="18" charset="0"/>
            </a:endParaRP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Electronic fund of Courts of Mongolia</a:t>
            </a:r>
            <a:r>
              <a:rPr lang="mn-MN" sz="1050" dirty="0">
                <a:latin typeface="Times New Roman" panose="02020603050405020304" pitchFamily="18" charset="0"/>
                <a:cs typeface="Times New Roman" panose="02020603050405020304" pitchFamily="18" charset="0"/>
              </a:rPr>
              <a:t> . (2019). </a:t>
            </a:r>
            <a:r>
              <a:rPr lang="en-US" sz="1050" dirty="0">
                <a:latin typeface="Times New Roman" panose="02020603050405020304" pitchFamily="18" charset="0"/>
                <a:cs typeface="Times New Roman" panose="02020603050405020304" pitchFamily="18" charset="0"/>
              </a:rPr>
              <a:t>Tax dispute</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Electronic fund of Courts of Mongolia</a:t>
            </a:r>
            <a:r>
              <a:rPr lang="mn-MN" sz="1050" dirty="0">
                <a:latin typeface="Times New Roman" panose="02020603050405020304" pitchFamily="18" charset="0"/>
                <a:cs typeface="Times New Roman" panose="02020603050405020304" pitchFamily="18" charset="0"/>
              </a:rPr>
              <a:t> : </a:t>
            </a:r>
            <a:r>
              <a:rPr lang="en-US" sz="1050" dirty="0">
                <a:latin typeface="Times New Roman" panose="02020603050405020304" pitchFamily="18" charset="0"/>
                <a:cs typeface="Times New Roman" panose="02020603050405020304" pitchFamily="18" charset="0"/>
                <a:hlinkClick r:id="rId6"/>
              </a:rPr>
              <a:t>http://new.shuukh.mn/zahirgaaanhan</a:t>
            </a:r>
            <a:r>
              <a:rPr lang="mn-MN"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Electronic fund of Courts of Mongolia</a:t>
            </a:r>
            <a:r>
              <a:rPr lang="mn-MN" sz="1050" dirty="0">
                <a:latin typeface="Times New Roman" panose="02020603050405020304" pitchFamily="18" charset="0"/>
                <a:cs typeface="Times New Roman" panose="02020603050405020304" pitchFamily="18" charset="0"/>
              </a:rPr>
              <a:t>. (2020). </a:t>
            </a:r>
            <a:r>
              <a:rPr lang="en-US" sz="1050" dirty="0">
                <a:latin typeface="Times New Roman" panose="02020603050405020304" pitchFamily="18" charset="0"/>
                <a:cs typeface="Times New Roman" panose="02020603050405020304" pitchFamily="18" charset="0"/>
              </a:rPr>
              <a:t>Tax dispute</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Electronic fund of Courts of Mongolia</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hlinkClick r:id="rId7"/>
              </a:rPr>
              <a:t>http://new.shuukh.mn/zahirgaadavah/3331/view</a:t>
            </a:r>
            <a:r>
              <a:rPr lang="mn-MN" sz="1050" dirty="0">
                <a:latin typeface="Times New Roman" panose="02020603050405020304" pitchFamily="18" charset="0"/>
                <a:cs typeface="Times New Roman" panose="02020603050405020304" pitchFamily="18" charset="0"/>
              </a:rPr>
              <a:t> </a:t>
            </a:r>
            <a:endParaRPr lang="en-US" sz="1050" dirty="0">
              <a:latin typeface="Times New Roman" panose="02020603050405020304" pitchFamily="18" charset="0"/>
              <a:cs typeface="Times New Roman" panose="02020603050405020304" pitchFamily="18" charset="0"/>
            </a:endParaRP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Altanzaya G</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Tax</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UB</a:t>
            </a:r>
            <a:r>
              <a:rPr lang="mn-MN" sz="1050" dirty="0">
                <a:latin typeface="Times New Roman" panose="02020603050405020304" pitchFamily="18" charset="0"/>
                <a:cs typeface="Times New Roman" panose="02020603050405020304" pitchFamily="18" charset="0"/>
              </a:rPr>
              <a:t> 2020</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Altanzaya G</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Taxation accounting</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UB</a:t>
            </a:r>
            <a:r>
              <a:rPr lang="mn-MN" sz="1050" dirty="0">
                <a:latin typeface="Times New Roman" panose="02020603050405020304" pitchFamily="18" charset="0"/>
                <a:cs typeface="Times New Roman" panose="02020603050405020304" pitchFamily="18" charset="0"/>
              </a:rPr>
              <a:t>. 2020</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Altanzaya G</a:t>
            </a:r>
            <a:r>
              <a:rPr lang="mn-MN" sz="1050" dirty="0">
                <a:latin typeface="Times New Roman" panose="02020603050405020304" pitchFamily="18" charset="0"/>
                <a:cs typeface="Times New Roman" panose="02020603050405020304" pitchFamily="18" charset="0"/>
              </a:rPr>
              <a:t>. (2018). </a:t>
            </a:r>
            <a:r>
              <a:rPr lang="en-US" sz="1050" dirty="0">
                <a:latin typeface="Times New Roman" panose="02020603050405020304" pitchFamily="18" charset="0"/>
                <a:cs typeface="Times New Roman" panose="02020603050405020304" pitchFamily="18" charset="0"/>
              </a:rPr>
              <a:t>What are the general rules  for tax avoidance</a:t>
            </a:r>
            <a:r>
              <a:rPr lang="mn-MN"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err="1">
                <a:latin typeface="Times New Roman" panose="02020603050405020304" pitchFamily="18" charset="0"/>
                <a:cs typeface="Times New Roman" panose="02020603050405020304" pitchFamily="18" charset="0"/>
              </a:rPr>
              <a:t>Byambasuren</a:t>
            </a:r>
            <a:r>
              <a:rPr lang="en-US" sz="1050" dirty="0">
                <a:latin typeface="Times New Roman" panose="02020603050405020304" pitchFamily="18" charset="0"/>
                <a:cs typeface="Times New Roman" panose="02020603050405020304" pitchFamily="18" charset="0"/>
              </a:rPr>
              <a:t> J</a:t>
            </a:r>
            <a:r>
              <a:rPr lang="mn-MN" sz="1050" dirty="0">
                <a:latin typeface="Times New Roman" panose="02020603050405020304" pitchFamily="18" charset="0"/>
                <a:cs typeface="Times New Roman" panose="02020603050405020304" pitchFamily="18" charset="0"/>
              </a:rPr>
              <a:t>. </a:t>
            </a:r>
            <a:r>
              <a:rPr lang="en-US" sz="1050" dirty="0">
                <a:latin typeface="Times New Roman" panose="02020603050405020304" pitchFamily="18" charset="0"/>
                <a:cs typeface="Times New Roman" panose="02020603050405020304" pitchFamily="18" charset="0"/>
              </a:rPr>
              <a:t>Thin Capitalization Legislation</a:t>
            </a:r>
            <a:r>
              <a:rPr lang="mn-MN" sz="1050" dirty="0">
                <a:latin typeface="Times New Roman" panose="02020603050405020304" pitchFamily="18" charset="0"/>
                <a:cs typeface="Times New Roman" panose="02020603050405020304" pitchFamily="18" charset="0"/>
              </a:rPr>
              <a:t>. 2020. </a:t>
            </a:r>
            <a:r>
              <a:rPr lang="en-US" sz="1050" dirty="0">
                <a:latin typeface="Times New Roman" panose="02020603050405020304" pitchFamily="18" charset="0"/>
                <a:cs typeface="Times New Roman" panose="02020603050405020304" pitchFamily="18" charset="0"/>
                <a:hlinkClick r:id="rId8"/>
              </a:rPr>
              <a:t>http://repository.ufe.edu.mn:8080/xmlui/handle/8524/1719</a:t>
            </a:r>
            <a:r>
              <a:rPr lang="mn-MN" sz="1050" dirty="0">
                <a:latin typeface="Times New Roman" panose="02020603050405020304" pitchFamily="18" charset="0"/>
                <a:cs typeface="Times New Roman" panose="02020603050405020304" pitchFamily="18" charset="0"/>
              </a:rPr>
              <a:t> </a:t>
            </a:r>
            <a:endParaRPr lang="en-US" sz="1050" dirty="0">
              <a:latin typeface="Times New Roman" panose="02020603050405020304" pitchFamily="18" charset="0"/>
              <a:cs typeface="Times New Roman" panose="02020603050405020304" pitchFamily="18" charset="0"/>
            </a:endParaRP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OECD.org </a:t>
            </a:r>
            <a:r>
              <a:rPr lang="en-US" sz="1050" dirty="0">
                <a:latin typeface="Times New Roman" panose="02020603050405020304" pitchFamily="18" charset="0"/>
                <a:cs typeface="Times New Roman" panose="02020603050405020304" pitchFamily="18" charset="0"/>
                <a:hlinkClick r:id="rId9"/>
              </a:rPr>
              <a:t>https://www.compareyourcountry.org/tax-cooperation/en/0/all/default</a:t>
            </a:r>
            <a:r>
              <a:rPr lang="en-US" sz="1050" dirty="0">
                <a:latin typeface="Times New Roman" panose="02020603050405020304" pitchFamily="18" charset="0"/>
                <a:cs typeface="Times New Roman" panose="02020603050405020304" pitchFamily="18" charset="0"/>
              </a:rPr>
              <a:t> </a:t>
            </a:r>
            <a:endParaRPr lang="mn-MN" sz="1050" dirty="0">
              <a:latin typeface="Times New Roman" panose="02020603050405020304" pitchFamily="18" charset="0"/>
              <a:cs typeface="Times New Roman" panose="02020603050405020304" pitchFamily="18" charset="0"/>
            </a:endParaRP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OECD. (2012). Thin Capitalization Legislation : </a:t>
            </a:r>
            <a:r>
              <a:rPr lang="en-US" sz="1050" dirty="0">
                <a:latin typeface="Times New Roman" panose="02020603050405020304" pitchFamily="18" charset="0"/>
                <a:cs typeface="Times New Roman" panose="02020603050405020304" pitchFamily="18" charset="0"/>
                <a:hlinkClick r:id="rId10"/>
              </a:rPr>
              <a:t>http://www.oecd.org/ctp/taxglobal/5.%20thin_capitalization_background.pdf</a:t>
            </a:r>
            <a:r>
              <a:rPr lang="mn-MN"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cs typeface="Times New Roman" panose="02020603050405020304" pitchFamily="18" charset="0"/>
              </a:rPr>
              <a:t>OECD. (2015 ). Limiting Base Erosion Involving Interest Deductions and Other Financial Payments, Action 4-2015 Final Report . Paris : OECD/G20 Base Erosion and Profit Shifting Project, OECD Publishing</a:t>
            </a:r>
            <a:r>
              <a:rPr lang="mn-MN" sz="1050" dirty="0">
                <a:latin typeface="Times New Roman" panose="02020603050405020304" pitchFamily="18"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ea typeface="Calibri" panose="020F0502020204030204" pitchFamily="34" charset="0"/>
                <a:cs typeface="Times New Roman" panose="02020603050405020304" pitchFamily="18" charset="0"/>
                <a:hlinkClick r:id="rId11"/>
              </a:rPr>
              <a:t>https://www.oecd.org/tax/beps/beps-actions/action4/</a:t>
            </a:r>
            <a:r>
              <a:rPr lang="mn-MN" sz="1050" dirty="0">
                <a:latin typeface="Times New Roman" panose="02020603050405020304" pitchFamily="18" charset="0"/>
                <a:ea typeface="Calibri" panose="020F0502020204030204" pitchFamily="34" charset="0"/>
                <a:cs typeface="Times New Roman" panose="02020603050405020304" pitchFamily="18" charset="0"/>
                <a:hlinkClick r:id="rId11"/>
              </a:rPr>
              <a:t> </a:t>
            </a:r>
          </a:p>
          <a:p>
            <a:pPr marL="385763" indent="-385763">
              <a:buFont typeface="+mj-lt"/>
              <a:buAutoNum type="arabicPeriod"/>
            </a:pPr>
            <a:r>
              <a:rPr lang="en-US" sz="1050" dirty="0">
                <a:latin typeface="Times New Roman" panose="02020603050405020304" pitchFamily="18" charset="0"/>
                <a:ea typeface="Calibri" panose="020F0502020204030204" pitchFamily="34" charset="0"/>
                <a:cs typeface="Times New Roman" panose="02020603050405020304" pitchFamily="18" charset="0"/>
                <a:hlinkClick r:id="rId11"/>
              </a:rPr>
              <a:t>https://taxguru.in/income-tax/thin-capitalization-affect-taxation.html</a:t>
            </a:r>
            <a:r>
              <a:rPr lang="mn-MN" sz="1050" dirty="0">
                <a:latin typeface="Times New Roman" panose="02020603050405020304" pitchFamily="18" charset="0"/>
                <a:ea typeface="Calibri" panose="020F0502020204030204" pitchFamily="34" charset="0"/>
                <a:cs typeface="Times New Roman" panose="02020603050405020304" pitchFamily="18" charset="0"/>
              </a:rPr>
              <a:t> </a:t>
            </a:r>
          </a:p>
          <a:p>
            <a:pPr marL="385763" indent="-385763">
              <a:buFont typeface="+mj-lt"/>
              <a:buAutoNum type="arabicPeriod"/>
            </a:pPr>
            <a:r>
              <a:rPr lang="en-US" sz="1050" dirty="0">
                <a:latin typeface="Times New Roman" panose="02020603050405020304" pitchFamily="18" charset="0"/>
                <a:ea typeface="Calibri" panose="020F0502020204030204" pitchFamily="34" charset="0"/>
                <a:cs typeface="Times New Roman" panose="02020603050405020304" pitchFamily="18" charset="0"/>
                <a:hlinkClick r:id="rId12"/>
              </a:rPr>
              <a:t>https://www.oecd.org/ctp/tax-global/5.%20thin_capitalization_background.pdf</a:t>
            </a:r>
            <a:r>
              <a:rPr lang="mn-MN" sz="1050" dirty="0">
                <a:latin typeface="Times New Roman" panose="02020603050405020304" pitchFamily="18" charset="0"/>
                <a:ea typeface="Calibri" panose="020F0502020204030204" pitchFamily="34" charset="0"/>
                <a:cs typeface="Times New Roman" panose="02020603050405020304" pitchFamily="18" charset="0"/>
              </a:rPr>
              <a:t> </a:t>
            </a:r>
            <a:endParaRPr lang="mn-MN" sz="105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380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B3BA538-7BB4-14F9-4032-FCB9B6A877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17</a:t>
            </a:r>
            <a:endParaRPr lang="en-ID" sz="1500" b="1" dirty="0">
              <a:solidFill>
                <a:schemeClr val="bg1"/>
              </a:solidFill>
              <a:latin typeface="Arial" panose="020B0604020202020204" pitchFamily="34" charset="0"/>
              <a:cs typeface="Arial" panose="020B0604020202020204" pitchFamily="34" charset="0"/>
            </a:endParaRPr>
          </a:p>
        </p:txBody>
      </p:sp>
      <p:pic>
        <p:nvPicPr>
          <p:cNvPr id="12" name="Picture 11" descr="A bouquet of flowers&#10;&#10;Description automatically generated with low confidence">
            <a:extLst>
              <a:ext uri="{FF2B5EF4-FFF2-40B4-BE49-F238E27FC236}">
                <a16:creationId xmlns:a16="http://schemas.microsoft.com/office/drawing/2014/main" id="{277CA097-D318-B63C-7214-F7652B00904F}"/>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2647237" y="1641855"/>
            <a:ext cx="3430198" cy="3430198"/>
          </a:xfrm>
          <a:prstGeom prst="rect">
            <a:avLst/>
          </a:prstGeom>
        </p:spPr>
      </p:pic>
      <p:sp>
        <p:nvSpPr>
          <p:cNvPr id="16" name="TextBox 15">
            <a:extLst>
              <a:ext uri="{FF2B5EF4-FFF2-40B4-BE49-F238E27FC236}">
                <a16:creationId xmlns:a16="http://schemas.microsoft.com/office/drawing/2014/main" id="{D1E79506-AF47-4583-319E-4CD3891E1DFE}"/>
              </a:ext>
            </a:extLst>
          </p:cNvPr>
          <p:cNvSpPr txBox="1"/>
          <p:nvPr/>
        </p:nvSpPr>
        <p:spPr>
          <a:xfrm>
            <a:off x="669727" y="5039630"/>
            <a:ext cx="7886700" cy="646331"/>
          </a:xfrm>
          <a:prstGeom prst="rect">
            <a:avLst/>
          </a:prstGeom>
          <a:noFill/>
        </p:spPr>
        <p:txBody>
          <a:bodyPr wrap="square">
            <a:spAutoFit/>
          </a:bodyPr>
          <a:lstStyle/>
          <a:p>
            <a:pPr algn="ctr"/>
            <a:r>
              <a:rPr lang="en-US" b="1" dirty="0">
                <a:latin typeface="Times New Roman" panose="02020603050405020304" pitchFamily="18" charset="0"/>
                <a:cs typeface="Times New Roman" panose="02020603050405020304" pitchFamily="18" charset="0"/>
              </a:rPr>
              <a:t>Greetings from the all members of the </a:t>
            </a:r>
          </a:p>
          <a:p>
            <a:pPr algn="ctr"/>
            <a:r>
              <a:rPr lang="en-US" b="1" dirty="0">
                <a:latin typeface="Times New Roman" panose="02020603050405020304" pitchFamily="18" charset="0"/>
                <a:cs typeface="Times New Roman" panose="02020603050405020304" pitchFamily="18" charset="0"/>
              </a:rPr>
              <a:t>Association of Certified Tax Consultants of Mongolia!</a:t>
            </a:r>
            <a:endParaRPr lang="en-US" dirty="0">
              <a:latin typeface="Times New Roman" panose="02020603050405020304" pitchFamily="18" charset="0"/>
              <a:cs typeface="Times New Roman" panose="02020603050405020304" pitchFamily="18" charset="0"/>
            </a:endParaRPr>
          </a:p>
        </p:txBody>
      </p:sp>
      <p:pic>
        <p:nvPicPr>
          <p:cNvPr id="1026" name="Picture 2">
            <a:extLst>
              <a:ext uri="{FF2B5EF4-FFF2-40B4-BE49-F238E27FC236}">
                <a16:creationId xmlns:a16="http://schemas.microsoft.com/office/drawing/2014/main" id="{129CFE72-4AC3-A14E-5D43-BEE203454F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893" y="2023507"/>
            <a:ext cx="1834754" cy="266862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 name="Content Placeholder 4" descr="Graphical user interface, application&#10;&#10;Description automatically generated">
            <a:extLst>
              <a:ext uri="{FF2B5EF4-FFF2-40B4-BE49-F238E27FC236}">
                <a16:creationId xmlns:a16="http://schemas.microsoft.com/office/drawing/2014/main" id="{4EC70594-AB37-426E-FA58-DEEDFAC6DE5A}"/>
              </a:ext>
            </a:extLst>
          </p:cNvPr>
          <p:cNvPicPr>
            <a:picLocks noChangeAspect="1"/>
          </p:cNvPicPr>
          <p:nvPr/>
        </p:nvPicPr>
        <p:blipFill rotWithShape="1">
          <a:blip r:embed="rId6">
            <a:extLst>
              <a:ext uri="{28A0092B-C50C-407E-A947-70E740481C1C}">
                <a14:useLocalDpi xmlns:a14="http://schemas.microsoft.com/office/drawing/2010/main" val="0"/>
              </a:ext>
            </a:extLst>
          </a:blip>
          <a:srcRect r="47760"/>
          <a:stretch/>
        </p:blipFill>
        <p:spPr>
          <a:xfrm>
            <a:off x="6196727" y="1686766"/>
            <a:ext cx="2142765" cy="2808392"/>
          </a:xfrm>
          <a:prstGeom prst="ellipse">
            <a:avLst/>
          </a:prstGeom>
          <a:ln>
            <a:noFill/>
          </a:ln>
          <a:effectLst>
            <a:softEdge rad="112500"/>
          </a:effectLst>
        </p:spPr>
      </p:pic>
      <p:sp>
        <p:nvSpPr>
          <p:cNvPr id="17" name="Title 1">
            <a:extLst>
              <a:ext uri="{FF2B5EF4-FFF2-40B4-BE49-F238E27FC236}">
                <a16:creationId xmlns:a16="http://schemas.microsoft.com/office/drawing/2014/main" id="{4FEA980E-BBEA-F59A-3F44-60FBEC682B16}"/>
              </a:ext>
            </a:extLst>
          </p:cNvPr>
          <p:cNvSpPr txBox="1">
            <a:spLocks/>
          </p:cNvSpPr>
          <p:nvPr/>
        </p:nvSpPr>
        <p:spPr>
          <a:xfrm>
            <a:off x="587574" y="4699427"/>
            <a:ext cx="1786073" cy="256644"/>
          </a:xfrm>
          <a:prstGeom prst="rect">
            <a:avLst/>
          </a:prstGeom>
        </p:spPr>
        <p:txBody>
          <a:bodyPr vert="horz" lIns="68580" tIns="34290" rIns="68580" bIns="3429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500" b="1" dirty="0">
                <a:latin typeface="Times New Roman" panose="02020603050405020304" pitchFamily="18" charset="0"/>
                <a:cs typeface="Times New Roman" panose="02020603050405020304" pitchFamily="18" charset="0"/>
              </a:rPr>
              <a:t>Altanzaya Gunsen</a:t>
            </a:r>
          </a:p>
        </p:txBody>
      </p:sp>
      <p:sp>
        <p:nvSpPr>
          <p:cNvPr id="18" name="Title 1">
            <a:extLst>
              <a:ext uri="{FF2B5EF4-FFF2-40B4-BE49-F238E27FC236}">
                <a16:creationId xmlns:a16="http://schemas.microsoft.com/office/drawing/2014/main" id="{DEF4107E-D42E-2D54-E469-10E2AA89A79F}"/>
              </a:ext>
            </a:extLst>
          </p:cNvPr>
          <p:cNvSpPr txBox="1">
            <a:spLocks/>
          </p:cNvSpPr>
          <p:nvPr/>
        </p:nvSpPr>
        <p:spPr>
          <a:xfrm>
            <a:off x="6375073" y="4699427"/>
            <a:ext cx="1786073" cy="256644"/>
          </a:xfrm>
          <a:prstGeom prst="rect">
            <a:avLst/>
          </a:prstGeom>
        </p:spPr>
        <p:txBody>
          <a:bodyPr vert="horz" lIns="68580" tIns="34290" rIns="68580" bIns="3429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500" b="1" dirty="0">
                <a:latin typeface="Times New Roman" panose="02020603050405020304" pitchFamily="18" charset="0"/>
                <a:cs typeface="Times New Roman" panose="02020603050405020304" pitchFamily="18" charset="0"/>
              </a:rPr>
              <a:t>Uyanga Batmunkh</a:t>
            </a:r>
          </a:p>
        </p:txBody>
      </p:sp>
    </p:spTree>
    <p:extLst>
      <p:ext uri="{BB962C8B-B14F-4D97-AF65-F5344CB8AC3E}">
        <p14:creationId xmlns:p14="http://schemas.microsoft.com/office/powerpoint/2010/main" val="2073988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18DEC11-77F7-4374-A7FF-04E48099FD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A2AA9682-D098-0F1C-DC00-D20DCC8B12B2}"/>
              </a:ext>
            </a:extLst>
          </p:cNvPr>
          <p:cNvSpPr>
            <a:spLocks noGrp="1"/>
          </p:cNvSpPr>
          <p:nvPr>
            <p:ph type="title"/>
          </p:nvPr>
        </p:nvSpPr>
        <p:spPr>
          <a:xfrm>
            <a:off x="505189" y="1420316"/>
            <a:ext cx="7886700" cy="445359"/>
          </a:xfrm>
        </p:spPr>
        <p:txBody>
          <a:bodyPr>
            <a:normAutofit fontScale="90000"/>
          </a:bodyPr>
          <a:lstStyle/>
          <a:p>
            <a:r>
              <a:rPr lang="en-US" b="1" dirty="0">
                <a:latin typeface="Times New Roman" panose="02020603050405020304" pitchFamily="18" charset="0"/>
                <a:cs typeface="Times New Roman" panose="02020603050405020304" pitchFamily="18" charset="0"/>
              </a:rPr>
              <a:t>OECD</a:t>
            </a:r>
            <a:r>
              <a:rPr lang="mn-MN"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BEPS </a:t>
            </a:r>
            <a:r>
              <a:rPr lang="mn-MN"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Mongolia</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169583" y="5881140"/>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175966" y="5925792"/>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02</a:t>
            </a:r>
            <a:endParaRPr lang="en-ID" sz="1500" b="1" dirty="0">
              <a:solidFill>
                <a:schemeClr val="bg1"/>
              </a:solidFill>
              <a:latin typeface="Arial" panose="020B0604020202020204" pitchFamily="34" charset="0"/>
              <a:cs typeface="Arial" panose="020B0604020202020204" pitchFamily="34" charset="0"/>
            </a:endParaRPr>
          </a:p>
        </p:txBody>
      </p:sp>
      <p:sp>
        <p:nvSpPr>
          <p:cNvPr id="10" name="Title 1">
            <a:extLst>
              <a:ext uri="{FF2B5EF4-FFF2-40B4-BE49-F238E27FC236}">
                <a16:creationId xmlns:a16="http://schemas.microsoft.com/office/drawing/2014/main" id="{3C0A2960-1AE1-32DF-B72F-F89DBE1600C4}"/>
              </a:ext>
            </a:extLst>
          </p:cNvPr>
          <p:cNvSpPr txBox="1">
            <a:spLocks/>
          </p:cNvSpPr>
          <p:nvPr/>
        </p:nvSpPr>
        <p:spPr>
          <a:xfrm>
            <a:off x="628650" y="1267191"/>
            <a:ext cx="7639779" cy="598484"/>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ID" sz="1425" dirty="0">
              <a:solidFill>
                <a:srgbClr val="2C3673"/>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088F082-DAB0-694B-EED7-F07F7F8A77DC}"/>
              </a:ext>
            </a:extLst>
          </p:cNvPr>
          <p:cNvSpPr txBox="1">
            <a:spLocks/>
          </p:cNvSpPr>
          <p:nvPr/>
        </p:nvSpPr>
        <p:spPr>
          <a:xfrm>
            <a:off x="497533" y="2084120"/>
            <a:ext cx="8207126" cy="3538525"/>
          </a:xfrm>
          <a:prstGeom prst="rect">
            <a:avLst/>
          </a:prstGeom>
        </p:spPr>
        <p:txBody>
          <a:bodyPr vert="horz" lIns="68580" tIns="34290" rIns="68580" bIns="3429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altLang="en-US" sz="2400" dirty="0">
                <a:latin typeface="Times New Roman" panose="02020603050405020304" pitchFamily="18" charset="0"/>
                <a:ea typeface="Lato Regular"/>
                <a:cs typeface="Times New Roman" panose="02020603050405020304" pitchFamily="18" charset="0"/>
              </a:rPr>
              <a:t>Cooperation with the OECD in the process of combating tax evasion through the implementation of the BEPS program. </a:t>
            </a:r>
          </a:p>
          <a:p>
            <a:pPr algn="just"/>
            <a:r>
              <a:rPr lang="en-US" altLang="en-US" sz="2400" dirty="0">
                <a:latin typeface="Times New Roman" panose="02020603050405020304" pitchFamily="18" charset="0"/>
                <a:ea typeface="Lato Regular"/>
                <a:cs typeface="Times New Roman" panose="02020603050405020304" pitchFamily="18" charset="0"/>
              </a:rPr>
              <a:t>Mongolia joined the Global Forum in 2018 and promised to implement the relevant requirements.</a:t>
            </a:r>
          </a:p>
          <a:p>
            <a:pPr algn="just"/>
            <a:r>
              <a:rPr lang="en-US" altLang="en-US" sz="2400" dirty="0">
                <a:latin typeface="Times New Roman" panose="02020603050405020304" pitchFamily="18" charset="0"/>
                <a:ea typeface="Lato Regular"/>
                <a:cs typeface="Times New Roman" panose="02020603050405020304" pitchFamily="18" charset="0"/>
              </a:rPr>
              <a:t>A member country of the Inclusive Framework.</a:t>
            </a:r>
          </a:p>
          <a:p>
            <a:pPr algn="just"/>
            <a:r>
              <a:rPr lang="en-US" altLang="en-US" sz="2400" dirty="0">
                <a:latin typeface="Times New Roman" panose="02020603050405020304" pitchFamily="18" charset="0"/>
                <a:ea typeface="Lato Regular"/>
                <a:cs typeface="Times New Roman" panose="02020603050405020304" pitchFamily="18" charset="0"/>
              </a:rPr>
              <a:t>Multilateral convention – became the 100th signatory country</a:t>
            </a:r>
          </a:p>
          <a:p>
            <a:pPr algn="just"/>
            <a:r>
              <a:rPr lang="en-US" altLang="en-US" sz="2400" dirty="0">
                <a:latin typeface="Times New Roman" panose="02020603050405020304" pitchFamily="18" charset="0"/>
                <a:ea typeface="Lato Regular"/>
                <a:cs typeface="Times New Roman" panose="02020603050405020304" pitchFamily="18" charset="0"/>
              </a:rPr>
              <a:t>A member country of the Mutual Administrative Assistance Convention.</a:t>
            </a:r>
          </a:p>
          <a:p>
            <a:pPr marL="0" indent="0" algn="just">
              <a:buNone/>
            </a:pPr>
            <a:r>
              <a:rPr lang="en-US" altLang="en-US" sz="2400" dirty="0">
                <a:latin typeface="Times New Roman" panose="02020603050405020304" pitchFamily="18" charset="0"/>
                <a:ea typeface="Lato Regular"/>
                <a:cs typeface="Times New Roman" panose="02020603050405020304" pitchFamily="18" charset="0"/>
              </a:rPr>
              <a:t>Tax law reform includes BEPS action plan requirements.</a:t>
            </a:r>
          </a:p>
          <a:p>
            <a:pPr marL="0" indent="0" algn="just">
              <a:buNone/>
            </a:pPr>
            <a:r>
              <a:rPr lang="en-US" altLang="en-US" sz="2400" dirty="0">
                <a:latin typeface="Times New Roman" panose="02020603050405020304" pitchFamily="18" charset="0"/>
                <a:ea typeface="Lato Regular"/>
                <a:cs typeface="Times New Roman" panose="02020603050405020304" pitchFamily="18" charset="0"/>
              </a:rPr>
              <a:t>From August 15 to 20, 2022, a preliminary assessment working group to prepare for the external inspection by the Global Forum on the issue of mutual exchange of tax information worked in Mongolia.</a:t>
            </a:r>
            <a:endParaRPr lang="mn-MN" altLang="en-US" sz="2400" dirty="0">
              <a:latin typeface="Times New Roman" panose="02020603050405020304" pitchFamily="18" charset="0"/>
              <a:ea typeface="Lato Regular"/>
              <a:cs typeface="Times New Roman" panose="02020603050405020304" pitchFamily="18" charset="0"/>
            </a:endParaRPr>
          </a:p>
          <a:p>
            <a:endParaRPr lang="en-US"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550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F512FAC-6845-35E3-0015-BB66F00C38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510364"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03</a:t>
            </a:r>
            <a:endParaRPr lang="en-ID" sz="1500" b="1" dirty="0">
              <a:solidFill>
                <a:schemeClr val="bg1"/>
              </a:solidFill>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6550D43D-8D08-5CD7-8B62-85DD8A92E0E0}"/>
              </a:ext>
            </a:extLst>
          </p:cNvPr>
          <p:cNvGraphicFramePr>
            <a:graphicFrameLocks noGrp="1"/>
          </p:cNvGraphicFramePr>
          <p:nvPr/>
        </p:nvGraphicFramePr>
        <p:xfrm>
          <a:off x="536170" y="1918362"/>
          <a:ext cx="7427740" cy="3781457"/>
        </p:xfrm>
        <a:graphic>
          <a:graphicData uri="http://schemas.openxmlformats.org/drawingml/2006/table">
            <a:tbl>
              <a:tblPr firstRow="1" firstCol="1" bandRow="1">
                <a:tableStyleId>{E8B1032C-EA38-4F05-BA0D-38AFFFC7BED3}</a:tableStyleId>
              </a:tblPr>
              <a:tblGrid>
                <a:gridCol w="3713870">
                  <a:extLst>
                    <a:ext uri="{9D8B030D-6E8A-4147-A177-3AD203B41FA5}">
                      <a16:colId xmlns:a16="http://schemas.microsoft.com/office/drawing/2014/main" val="3984821997"/>
                    </a:ext>
                  </a:extLst>
                </a:gridCol>
                <a:gridCol w="3713870">
                  <a:extLst>
                    <a:ext uri="{9D8B030D-6E8A-4147-A177-3AD203B41FA5}">
                      <a16:colId xmlns:a16="http://schemas.microsoft.com/office/drawing/2014/main" val="4077614369"/>
                    </a:ext>
                  </a:extLst>
                </a:gridCol>
              </a:tblGrid>
              <a:tr h="640022">
                <a:tc gridSpan="2">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Exchange of information on request (EOIR)</a:t>
                      </a:r>
                    </a:p>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602127632"/>
                  </a:ext>
                </a:extLst>
              </a:tr>
              <a:tr h="312747">
                <a:tc>
                  <a:txBody>
                    <a:bodyPr/>
                    <a:lstStyle/>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Global Forum membership</a:t>
                      </a:r>
                      <a:endParaRPr lang="en-GB" sz="19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Yes</a:t>
                      </a:r>
                      <a:endParaRPr lang="en-GB" sz="19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9284432"/>
                  </a:ext>
                </a:extLst>
              </a:tr>
              <a:tr h="640022">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EOIR rating round 1</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not reviewed</a:t>
                      </a:r>
                    </a:p>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 </a:t>
                      </a:r>
                      <a:endParaRPr lang="en-GB" sz="19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015715659"/>
                  </a:ext>
                </a:extLst>
              </a:tr>
              <a:tr h="640022">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EOIR rating round 2</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scheduled Q3 2022 </a:t>
                      </a:r>
                    </a:p>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644713877"/>
                  </a:ext>
                </a:extLst>
              </a:tr>
              <a:tr h="640022">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Mutual Administrative Assistance Convention</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in force</a:t>
                      </a:r>
                    </a:p>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500112146"/>
                  </a:ext>
                </a:extLst>
              </a:tr>
              <a:tr h="640022">
                <a:tc gridSpan="2">
                  <a:txBody>
                    <a:bodyPr/>
                    <a:lstStyle/>
                    <a:p>
                      <a:pPr marL="0" marR="0">
                        <a:lnSpc>
                          <a:spcPct val="107000"/>
                        </a:lnSpc>
                        <a:spcBef>
                          <a:spcPts val="0"/>
                        </a:spcBef>
                        <a:spcAft>
                          <a:spcPts val="750"/>
                        </a:spcAft>
                      </a:pPr>
                      <a:r>
                        <a:rPr lang="en-GB" sz="1900" dirty="0">
                          <a:effectLst/>
                          <a:latin typeface="Times New Roman" panose="02020603050405020304" pitchFamily="18" charset="0"/>
                          <a:cs typeface="Times New Roman" panose="02020603050405020304" pitchFamily="18" charset="0"/>
                        </a:rPr>
                        <a:t>Due to the Peer review, Mongolia urged to emplace the best practices as OECD recommended and study the similar economic country review.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2545063767"/>
                  </a:ext>
                </a:extLst>
              </a:tr>
            </a:tbl>
          </a:graphicData>
        </a:graphic>
      </p:graphicFrame>
    </p:spTree>
    <p:extLst>
      <p:ext uri="{BB962C8B-B14F-4D97-AF65-F5344CB8AC3E}">
        <p14:creationId xmlns:p14="http://schemas.microsoft.com/office/powerpoint/2010/main" val="4124228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F462DF7-7E7D-652E-F4FB-67FCECC562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04</a:t>
            </a:r>
            <a:endParaRPr lang="en-ID" sz="1500"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AAB38745-B546-C290-C990-CD599B93CDA9}"/>
              </a:ext>
            </a:extLst>
          </p:cNvPr>
          <p:cNvSpPr/>
          <p:nvPr/>
        </p:nvSpPr>
        <p:spPr>
          <a:xfrm>
            <a:off x="0" y="839263"/>
            <a:ext cx="9144000" cy="763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aphicFrame>
        <p:nvGraphicFramePr>
          <p:cNvPr id="3" name="Table 2">
            <a:extLst>
              <a:ext uri="{FF2B5EF4-FFF2-40B4-BE49-F238E27FC236}">
                <a16:creationId xmlns:a16="http://schemas.microsoft.com/office/drawing/2014/main" id="{9283C3D3-588D-1D25-B5A1-947FF26BA571}"/>
              </a:ext>
            </a:extLst>
          </p:cNvPr>
          <p:cNvGraphicFramePr>
            <a:graphicFrameLocks noGrp="1"/>
          </p:cNvGraphicFramePr>
          <p:nvPr/>
        </p:nvGraphicFramePr>
        <p:xfrm>
          <a:off x="587302" y="1641855"/>
          <a:ext cx="7550068" cy="3703419"/>
        </p:xfrm>
        <a:graphic>
          <a:graphicData uri="http://schemas.openxmlformats.org/drawingml/2006/table">
            <a:tbl>
              <a:tblPr firstRow="1" firstCol="1" bandRow="1">
                <a:tableStyleId>{E8B1032C-EA38-4F05-BA0D-38AFFFC7BED3}</a:tableStyleId>
              </a:tblPr>
              <a:tblGrid>
                <a:gridCol w="4563704">
                  <a:extLst>
                    <a:ext uri="{9D8B030D-6E8A-4147-A177-3AD203B41FA5}">
                      <a16:colId xmlns:a16="http://schemas.microsoft.com/office/drawing/2014/main" val="2788304138"/>
                    </a:ext>
                  </a:extLst>
                </a:gridCol>
                <a:gridCol w="2986364">
                  <a:extLst>
                    <a:ext uri="{9D8B030D-6E8A-4147-A177-3AD203B41FA5}">
                      <a16:colId xmlns:a16="http://schemas.microsoft.com/office/drawing/2014/main" val="4146460408"/>
                    </a:ext>
                  </a:extLst>
                </a:gridCol>
              </a:tblGrid>
              <a:tr h="285131">
                <a:tc gridSpan="2">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Automatic exchange of information (AEOI)</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2320189455"/>
                  </a:ext>
                </a:extLst>
              </a:tr>
              <a:tr h="285131">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Commitment to AEOI (CRS)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a:t>
                      </a:r>
                      <a:endParaRPr lang="en-GB" sz="19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63983948"/>
                  </a:ext>
                </a:extLst>
              </a:tr>
              <a:tr h="285131">
                <a:tc>
                  <a:txBody>
                    <a:bodyPr/>
                    <a:lstStyle/>
                    <a:p>
                      <a:pPr marL="0" marR="0">
                        <a:lnSpc>
                          <a:spcPct val="107000"/>
                        </a:lnSpc>
                        <a:spcBef>
                          <a:spcPts val="0"/>
                        </a:spcBef>
                        <a:spcAft>
                          <a:spcPts val="0"/>
                        </a:spcAft>
                      </a:pPr>
                      <a:r>
                        <a:rPr kumimoji="0" lang="en-US" sz="1900" b="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C</a:t>
                      </a:r>
                      <a:r>
                        <a:rPr kumimoji="0" lang="en-GB" sz="1900" b="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RS MCAA</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kumimoji="0" lang="en-GB" sz="1900" b="0" u="none" strike="noStrike" kern="1200" cap="none" spc="0" normalizeH="0" baseline="0" noProof="0" dirty="0">
                          <a:ln>
                            <a:noFill/>
                          </a:ln>
                          <a:solidFill>
                            <a:srgbClr val="2C3673"/>
                          </a:solidFill>
                          <a:effectLst/>
                          <a:uLnTx/>
                          <a:uFillTx/>
                          <a:latin typeface="Times New Roman" panose="02020603050405020304" pitchFamily="18" charset="0"/>
                          <a:cs typeface="Times New Roman" panose="02020603050405020304" pitchFamily="18" charset="0"/>
                        </a:rPr>
                        <a:t>signed</a:t>
                      </a:r>
                      <a:endParaRPr lang="en-GB" sz="1900" b="0" dirty="0">
                        <a:solidFill>
                          <a:srgbClr val="2C3673"/>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24131415"/>
                  </a:ext>
                </a:extLst>
              </a:tr>
              <a:tr h="590884">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Legal frameworks' assessment, and review of effectiveness in practice if AEOI </a:t>
                      </a:r>
                    </a:p>
                  </a:txBody>
                  <a:tcPr marL="51435" marR="51435" marT="0" marB="0"/>
                </a:tc>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not applicable</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254223193"/>
                  </a:ext>
                </a:extLst>
              </a:tr>
              <a:tr h="590884">
                <a:tc>
                  <a:txBody>
                    <a:bodyPr/>
                    <a:lstStyle/>
                    <a:p>
                      <a:pPr marL="0" marR="0">
                        <a:lnSpc>
                          <a:spcPct val="107000"/>
                        </a:lnSpc>
                        <a:spcBef>
                          <a:spcPts val="0"/>
                        </a:spcBef>
                        <a:spcAft>
                          <a:spcPts val="0"/>
                        </a:spcAft>
                      </a:pPr>
                      <a:r>
                        <a:rPr lang="en-GB" sz="1900">
                          <a:effectLst/>
                          <a:latin typeface="Times New Roman" panose="02020603050405020304" pitchFamily="18" charset="0"/>
                          <a:cs typeface="Times New Roman" panose="02020603050405020304" pitchFamily="18" charset="0"/>
                        </a:rPr>
                        <a:t>Mutual Administrative Assistance Convention</a:t>
                      </a:r>
                      <a:endParaRPr lang="en-GB" sz="190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in force</a:t>
                      </a:r>
                    </a:p>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130017261"/>
                  </a:ext>
                </a:extLst>
              </a:tr>
              <a:tr h="1638842">
                <a:tc gridSpan="2">
                  <a:txBody>
                    <a:bodyPr/>
                    <a:lstStyle/>
                    <a:p>
                      <a:pPr marL="0" marR="0">
                        <a:lnSpc>
                          <a:spcPct val="107000"/>
                        </a:lnSpc>
                        <a:spcBef>
                          <a:spcPts val="0"/>
                        </a:spcBef>
                        <a:spcAft>
                          <a:spcPts val="750"/>
                        </a:spcAft>
                      </a:pPr>
                      <a:r>
                        <a:rPr lang="en-GB" sz="1500" dirty="0">
                          <a:effectLst/>
                          <a:latin typeface="Times New Roman" panose="02020603050405020304" pitchFamily="18" charset="0"/>
                          <a:cs typeface="Times New Roman" panose="02020603050405020304" pitchFamily="18" charset="0"/>
                        </a:rPr>
                        <a:t>With respect to the Commitment to AEOI (CRS), the Global Forum on Transparency and Exchange of Information for Tax Purposes endorsed the AEOI Standard in 2014. As a Global Forum member, Mongolia is committed to the implementation of the Standard. However, Mongolia has not yet been required to commit to a date to commence exchanges and has not yet decided on such a date.</a:t>
                      </a:r>
                    </a:p>
                    <a:p>
                      <a:pPr marL="0" marR="0">
                        <a:lnSpc>
                          <a:spcPct val="107000"/>
                        </a:lnSpc>
                        <a:spcBef>
                          <a:spcPts val="0"/>
                        </a:spcBef>
                        <a:spcAft>
                          <a:spcPts val="0"/>
                        </a:spcAft>
                      </a:pPr>
                      <a:r>
                        <a:rPr lang="en-GB" sz="1900" dirty="0">
                          <a:effectLst/>
                          <a:latin typeface="Times New Roman" panose="02020603050405020304" pitchFamily="18" charset="0"/>
                          <a:cs typeface="Times New Roman" panose="02020603050405020304" pitchFamily="18" charset="0"/>
                        </a:rPr>
                        <a:t> </a:t>
                      </a:r>
                      <a:endParaRPr lang="en-GB"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3424223727"/>
                  </a:ext>
                </a:extLst>
              </a:tr>
            </a:tbl>
          </a:graphicData>
        </a:graphic>
      </p:graphicFrame>
    </p:spTree>
    <p:extLst>
      <p:ext uri="{BB962C8B-B14F-4D97-AF65-F5344CB8AC3E}">
        <p14:creationId xmlns:p14="http://schemas.microsoft.com/office/powerpoint/2010/main" val="4252724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FA59C9-7546-6E3C-B992-F427B84673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97219"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05</a:t>
            </a:r>
          </a:p>
        </p:txBody>
      </p:sp>
      <p:graphicFrame>
        <p:nvGraphicFramePr>
          <p:cNvPr id="2" name="Table 1">
            <a:extLst>
              <a:ext uri="{FF2B5EF4-FFF2-40B4-BE49-F238E27FC236}">
                <a16:creationId xmlns:a16="http://schemas.microsoft.com/office/drawing/2014/main" id="{9ABEC799-7C76-EE09-F05D-8E45A8E8D1F1}"/>
              </a:ext>
            </a:extLst>
          </p:cNvPr>
          <p:cNvGraphicFramePr>
            <a:graphicFrameLocks noGrp="1"/>
          </p:cNvGraphicFramePr>
          <p:nvPr/>
        </p:nvGraphicFramePr>
        <p:xfrm>
          <a:off x="758866" y="1731459"/>
          <a:ext cx="7550068" cy="3703419"/>
        </p:xfrm>
        <a:graphic>
          <a:graphicData uri="http://schemas.openxmlformats.org/drawingml/2006/table">
            <a:tbl>
              <a:tblPr firstRow="1" firstCol="1" bandRow="1">
                <a:tableStyleId>{E8B1032C-EA38-4F05-BA0D-38AFFFC7BED3}</a:tableStyleId>
              </a:tblPr>
              <a:tblGrid>
                <a:gridCol w="4563704">
                  <a:extLst>
                    <a:ext uri="{9D8B030D-6E8A-4147-A177-3AD203B41FA5}">
                      <a16:colId xmlns:a16="http://schemas.microsoft.com/office/drawing/2014/main" val="2788304138"/>
                    </a:ext>
                  </a:extLst>
                </a:gridCol>
                <a:gridCol w="2986364">
                  <a:extLst>
                    <a:ext uri="{9D8B030D-6E8A-4147-A177-3AD203B41FA5}">
                      <a16:colId xmlns:a16="http://schemas.microsoft.com/office/drawing/2014/main" val="4146460408"/>
                    </a:ext>
                  </a:extLst>
                </a:gridCol>
              </a:tblGrid>
              <a:tr h="285131">
                <a:tc gridSpan="2">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Automatic exchange of information (AEOI)</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2320189455"/>
                  </a:ext>
                </a:extLst>
              </a:tr>
              <a:tr h="285131">
                <a:tc>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Commitment to AEOI (CRS) </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a:solidFill>
                            <a:schemeClr val="tx1"/>
                          </a:solidFill>
                          <a:effectLst/>
                          <a:latin typeface="Times New Roman" panose="02020603050405020304" pitchFamily="18" charset="0"/>
                          <a:cs typeface="Times New Roman" panose="02020603050405020304" pitchFamily="18" charset="0"/>
                        </a:rPr>
                        <a:t>-</a:t>
                      </a:r>
                      <a:endParaRPr lang="en-GB" sz="19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63983948"/>
                  </a:ext>
                </a:extLst>
              </a:tr>
              <a:tr h="285131">
                <a:tc>
                  <a:txBody>
                    <a:bodyPr/>
                    <a:lstStyle/>
                    <a:p>
                      <a:pPr marL="0" marR="0">
                        <a:lnSpc>
                          <a:spcPct val="107000"/>
                        </a:lnSpc>
                        <a:spcBef>
                          <a:spcPts val="0"/>
                        </a:spcBef>
                        <a:spcAft>
                          <a:spcPts val="0"/>
                        </a:spcAft>
                      </a:pPr>
                      <a:r>
                        <a:rPr kumimoji="0" lang="en-US" sz="1900" b="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C</a:t>
                      </a:r>
                      <a:r>
                        <a:rPr kumimoji="0" lang="en-GB" sz="1900" b="1"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RS MCAA</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kumimoji="0" lang="en-GB" sz="1900" b="0" u="none" strike="noStrike" kern="1200" cap="none" spc="0" normalizeH="0" baseline="0" noProof="0" dirty="0">
                          <a:ln>
                            <a:noFill/>
                          </a:ln>
                          <a:solidFill>
                            <a:schemeClr val="tx1"/>
                          </a:solidFill>
                          <a:effectLst/>
                          <a:uLnTx/>
                          <a:uFillTx/>
                          <a:latin typeface="Times New Roman" panose="02020603050405020304" pitchFamily="18" charset="0"/>
                          <a:cs typeface="Times New Roman" panose="02020603050405020304" pitchFamily="18" charset="0"/>
                        </a:rPr>
                        <a:t>signed</a:t>
                      </a:r>
                      <a:endParaRPr lang="en-GB" sz="19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824131415"/>
                  </a:ext>
                </a:extLst>
              </a:tr>
              <a:tr h="590884">
                <a:tc>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Legal frameworks' assessment, and review of effectiveness in practice if AEOI </a:t>
                      </a:r>
                    </a:p>
                  </a:txBody>
                  <a:tcPr marL="51435" marR="51435" marT="0" marB="0"/>
                </a:tc>
                <a:tc>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not applicable</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254223193"/>
                  </a:ext>
                </a:extLst>
              </a:tr>
              <a:tr h="590884">
                <a:tc>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Mutual Administrative Assistance Convention</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in force</a:t>
                      </a:r>
                    </a:p>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 </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130017261"/>
                  </a:ext>
                </a:extLst>
              </a:tr>
              <a:tr h="1638842">
                <a:tc gridSpan="2">
                  <a:txBody>
                    <a:bodyPr/>
                    <a:lstStyle/>
                    <a:p>
                      <a:pPr marL="0" marR="0">
                        <a:lnSpc>
                          <a:spcPct val="107000"/>
                        </a:lnSpc>
                        <a:spcBef>
                          <a:spcPts val="0"/>
                        </a:spcBef>
                        <a:spcAft>
                          <a:spcPts val="750"/>
                        </a:spcAft>
                      </a:pPr>
                      <a:r>
                        <a:rPr lang="en-GB" sz="1500" dirty="0">
                          <a:solidFill>
                            <a:schemeClr val="tx1"/>
                          </a:solidFill>
                          <a:effectLst/>
                          <a:latin typeface="Times New Roman" panose="02020603050405020304" pitchFamily="18" charset="0"/>
                          <a:cs typeface="Times New Roman" panose="02020603050405020304" pitchFamily="18" charset="0"/>
                        </a:rPr>
                        <a:t>With respect to the Commitment to AEOI (CRS), the Global Forum on Transparency and Exchange of Information for Tax Purposes endorsed the AEOI Standard in 2014. As a Global Forum member, Mongolia is committed to the implementation of the Standard. However, Mongolia has not yet been required to commit to a date to commence exchanges and has not yet decided on such a date.</a:t>
                      </a:r>
                    </a:p>
                    <a:p>
                      <a:pPr marL="0" marR="0">
                        <a:lnSpc>
                          <a:spcPct val="107000"/>
                        </a:lnSpc>
                        <a:spcBef>
                          <a:spcPts val="0"/>
                        </a:spcBef>
                        <a:spcAft>
                          <a:spcPts val="0"/>
                        </a:spcAft>
                      </a:pPr>
                      <a:r>
                        <a:rPr lang="en-GB" sz="1900" dirty="0">
                          <a:solidFill>
                            <a:schemeClr val="tx1"/>
                          </a:solidFill>
                          <a:effectLst/>
                          <a:latin typeface="Times New Roman" panose="02020603050405020304" pitchFamily="18" charset="0"/>
                          <a:cs typeface="Times New Roman" panose="02020603050405020304" pitchFamily="18" charset="0"/>
                        </a:rPr>
                        <a:t> </a:t>
                      </a:r>
                      <a:endParaRPr lang="en-GB"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51435" marR="51435" marT="0" marB="0"/>
                </a:tc>
                <a:tc hMerge="1">
                  <a:txBody>
                    <a:bodyPr/>
                    <a:lstStyle/>
                    <a:p>
                      <a:endParaRPr lang="en-GB"/>
                    </a:p>
                  </a:txBody>
                  <a:tcPr/>
                </a:tc>
                <a:extLst>
                  <a:ext uri="{0D108BD9-81ED-4DB2-BD59-A6C34878D82A}">
                    <a16:rowId xmlns:a16="http://schemas.microsoft.com/office/drawing/2014/main" val="3424223727"/>
                  </a:ext>
                </a:extLst>
              </a:tr>
            </a:tbl>
          </a:graphicData>
        </a:graphic>
      </p:graphicFrame>
    </p:spTree>
    <p:extLst>
      <p:ext uri="{BB962C8B-B14F-4D97-AF65-F5344CB8AC3E}">
        <p14:creationId xmlns:p14="http://schemas.microsoft.com/office/powerpoint/2010/main" val="3251456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3993AAB-1EA5-BE0A-F09B-7465F393E5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62150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D981AD3C-7689-1DD1-20D1-2EFFBA59EC64}"/>
              </a:ext>
            </a:extLst>
          </p:cNvPr>
          <p:cNvSpPr>
            <a:spLocks noGrp="1"/>
          </p:cNvSpPr>
          <p:nvPr>
            <p:ph type="title"/>
          </p:nvPr>
        </p:nvSpPr>
        <p:spPr>
          <a:xfrm>
            <a:off x="418987" y="1546877"/>
            <a:ext cx="7886699" cy="547493"/>
          </a:xfrm>
        </p:spPr>
        <p:txBody>
          <a:bodyPr vert="horz" lIns="68580" tIns="34290" rIns="68580" bIns="34290" rtlCol="0" anchor="b">
            <a:normAutofit/>
          </a:bodyPr>
          <a:lstStyle/>
          <a:p>
            <a:r>
              <a:rPr lang="en-US" sz="3000" b="1" dirty="0">
                <a:latin typeface="Times New Roman" panose="02020603050405020304" pitchFamily="18" charset="0"/>
                <a:cs typeface="Times New Roman" panose="02020603050405020304" pitchFamily="18" charset="0"/>
              </a:rPr>
              <a:t>Tax Law Reform of Mongolia II</a:t>
            </a:r>
          </a:p>
        </p:txBody>
      </p:sp>
      <p:sp>
        <p:nvSpPr>
          <p:cNvPr id="29" name="Flowchart: Alternate Process 28">
            <a:extLst>
              <a:ext uri="{FF2B5EF4-FFF2-40B4-BE49-F238E27FC236}">
                <a16:creationId xmlns:a16="http://schemas.microsoft.com/office/drawing/2014/main" id="{BB19C832-306E-6B7A-E2E3-B25FB623FBEB}"/>
              </a:ext>
            </a:extLst>
          </p:cNvPr>
          <p:cNvSpPr/>
          <p:nvPr/>
        </p:nvSpPr>
        <p:spPr>
          <a:xfrm>
            <a:off x="418986" y="2101153"/>
            <a:ext cx="2754630" cy="1002407"/>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b="1" dirty="0">
                <a:solidFill>
                  <a:srgbClr val="C00000"/>
                </a:solidFill>
                <a:latin typeface="Times New Roman" panose="02020603050405020304" pitchFamily="18" charset="0"/>
                <a:cs typeface="Times New Roman" panose="02020603050405020304" pitchFamily="18" charset="0"/>
              </a:rPr>
              <a:t>Value Added Tax law. </a:t>
            </a:r>
            <a:r>
              <a:rPr lang="en-US" sz="900" dirty="0">
                <a:solidFill>
                  <a:schemeClr val="tx1"/>
                </a:solidFill>
                <a:latin typeface="Times New Roman" panose="02020603050405020304" pitchFamily="18" charset="0"/>
                <a:cs typeface="Times New Roman" panose="02020603050405020304" pitchFamily="18" charset="0"/>
              </a:rPr>
              <a:t>It’s approved in July 2015 and then enforced since January 1, 2016.</a:t>
            </a:r>
          </a:p>
          <a:p>
            <a:pPr marL="214313" indent="-214313">
              <a:buFontTx/>
              <a:buChar char="-"/>
            </a:pPr>
            <a:r>
              <a:rPr lang="en-US" sz="900" dirty="0">
                <a:solidFill>
                  <a:schemeClr val="tx1"/>
                </a:solidFill>
                <a:latin typeface="Times New Roman" panose="02020603050405020304" pitchFamily="18" charset="0"/>
                <a:cs typeface="Times New Roman" panose="02020603050405020304" pitchFamily="18" charset="0"/>
              </a:rPr>
              <a:t>Electronic receipt for tax purposes</a:t>
            </a:r>
          </a:p>
          <a:p>
            <a:pPr marL="214313" indent="-214313">
              <a:buFontTx/>
              <a:buChar char="-"/>
            </a:pPr>
            <a:r>
              <a:rPr lang="en-US" sz="900" dirty="0">
                <a:solidFill>
                  <a:schemeClr val="tx1"/>
                </a:solidFill>
                <a:latin typeface="Times New Roman" panose="02020603050405020304" pitchFamily="18" charset="0"/>
                <a:cs typeface="Times New Roman" panose="02020603050405020304" pitchFamily="18" charset="0"/>
              </a:rPr>
              <a:t>The threshold increased from 10 million to 5million MNT</a:t>
            </a:r>
          </a:p>
          <a:p>
            <a:pPr marL="214313" indent="-214313">
              <a:buFontTx/>
              <a:buChar char="-"/>
            </a:pPr>
            <a:r>
              <a:rPr lang="en-US" sz="900" dirty="0">
                <a:solidFill>
                  <a:schemeClr val="tx1"/>
                </a:solidFill>
                <a:latin typeface="Times New Roman" panose="02020603050405020304" pitchFamily="18" charset="0"/>
                <a:cs typeface="Times New Roman" panose="02020603050405020304" pitchFamily="18" charset="0"/>
              </a:rPr>
              <a:t>2% cashback and lottery </a:t>
            </a:r>
          </a:p>
        </p:txBody>
      </p:sp>
      <p:sp>
        <p:nvSpPr>
          <p:cNvPr id="30" name="Flowchart: Alternate Process 29">
            <a:extLst>
              <a:ext uri="{FF2B5EF4-FFF2-40B4-BE49-F238E27FC236}">
                <a16:creationId xmlns:a16="http://schemas.microsoft.com/office/drawing/2014/main" id="{D678DE9E-9FFD-6535-883A-15F5E916B32D}"/>
              </a:ext>
            </a:extLst>
          </p:cNvPr>
          <p:cNvSpPr/>
          <p:nvPr/>
        </p:nvSpPr>
        <p:spPr>
          <a:xfrm>
            <a:off x="418986" y="3190867"/>
            <a:ext cx="2754630" cy="59693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Capital City Tax law. Enforce since January 1, 2015.</a:t>
            </a:r>
          </a:p>
        </p:txBody>
      </p:sp>
      <p:sp>
        <p:nvSpPr>
          <p:cNvPr id="31" name="Flowchart: Alternate Process 30">
            <a:extLst>
              <a:ext uri="{FF2B5EF4-FFF2-40B4-BE49-F238E27FC236}">
                <a16:creationId xmlns:a16="http://schemas.microsoft.com/office/drawing/2014/main" id="{E19F500D-5953-14BA-BDC7-39F50037543B}"/>
              </a:ext>
            </a:extLst>
          </p:cNvPr>
          <p:cNvSpPr/>
          <p:nvPr/>
        </p:nvSpPr>
        <p:spPr>
          <a:xfrm>
            <a:off x="418986" y="3885984"/>
            <a:ext cx="2754630" cy="59693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Gun tax law. \Gun tax\ Approved on 2015.08.07.</a:t>
            </a:r>
          </a:p>
        </p:txBody>
      </p:sp>
      <p:sp>
        <p:nvSpPr>
          <p:cNvPr id="34" name="Flowchart: Alternate Process 33">
            <a:extLst>
              <a:ext uri="{FF2B5EF4-FFF2-40B4-BE49-F238E27FC236}">
                <a16:creationId xmlns:a16="http://schemas.microsoft.com/office/drawing/2014/main" id="{3DF8BD3C-DC6A-3917-DBCA-79FBFBD9A5BA}"/>
              </a:ext>
            </a:extLst>
          </p:cNvPr>
          <p:cNvSpPr/>
          <p:nvPr/>
        </p:nvSpPr>
        <p:spPr>
          <a:xfrm>
            <a:off x="5551055" y="2918874"/>
            <a:ext cx="2754630" cy="781732"/>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The Personal Income tax law was clarified self-employed individuals imposing undeterminable  income. PIT enforce on  07.09.2015</a:t>
            </a:r>
          </a:p>
        </p:txBody>
      </p:sp>
      <p:sp>
        <p:nvSpPr>
          <p:cNvPr id="35" name="Flowchart: Alternate Process 34">
            <a:extLst>
              <a:ext uri="{FF2B5EF4-FFF2-40B4-BE49-F238E27FC236}">
                <a16:creationId xmlns:a16="http://schemas.microsoft.com/office/drawing/2014/main" id="{777707A6-F195-FF9F-7810-BDFA2FDD16D5}"/>
              </a:ext>
            </a:extLst>
          </p:cNvPr>
          <p:cNvSpPr/>
          <p:nvPr/>
        </p:nvSpPr>
        <p:spPr>
          <a:xfrm>
            <a:off x="5513799" y="3987909"/>
            <a:ext cx="2754630" cy="59693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Law of Mongolia on Promotion of Economic Transparency. 2015.08.07-2015.12.31 </a:t>
            </a:r>
          </a:p>
        </p:txBody>
      </p:sp>
      <p:sp>
        <p:nvSpPr>
          <p:cNvPr id="36" name="Flowchart: Alternate Process 35">
            <a:extLst>
              <a:ext uri="{FF2B5EF4-FFF2-40B4-BE49-F238E27FC236}">
                <a16:creationId xmlns:a16="http://schemas.microsoft.com/office/drawing/2014/main" id="{35987C11-5E92-7942-E865-2CEBF7D8A23E}"/>
              </a:ext>
            </a:extLst>
          </p:cNvPr>
          <p:cNvSpPr/>
          <p:nvPr/>
        </p:nvSpPr>
        <p:spPr>
          <a:xfrm>
            <a:off x="418986" y="4574065"/>
            <a:ext cx="2754630" cy="656753"/>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Payment for the use of natural resources. \4 law was revised.\ 05.17.2012</a:t>
            </a:r>
          </a:p>
        </p:txBody>
      </p:sp>
      <p:sp>
        <p:nvSpPr>
          <p:cNvPr id="37" name="Flowchart: Alternate Process 36">
            <a:extLst>
              <a:ext uri="{FF2B5EF4-FFF2-40B4-BE49-F238E27FC236}">
                <a16:creationId xmlns:a16="http://schemas.microsoft.com/office/drawing/2014/main" id="{B6BCFBFF-FD13-146B-BAB4-E1A944E885ED}"/>
              </a:ext>
            </a:extLst>
          </p:cNvPr>
          <p:cNvSpPr/>
          <p:nvPr/>
        </p:nvSpPr>
        <p:spPr>
          <a:xfrm>
            <a:off x="5551055" y="2145514"/>
            <a:ext cx="2754630" cy="696078"/>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b="1" dirty="0">
                <a:solidFill>
                  <a:srgbClr val="C00000"/>
                </a:solidFill>
                <a:latin typeface="Times New Roman" panose="02020603050405020304" pitchFamily="18" charset="0"/>
                <a:cs typeface="Times New Roman" panose="02020603050405020304" pitchFamily="18" charset="0"/>
              </a:rPr>
              <a:t>General Tax Law, Corporate Income Tax, Personal Income Tax \approved on 2019.03.22\ Enforce since January 1, 2020. </a:t>
            </a:r>
            <a:endParaRPr lang="en-US" sz="1050" dirty="0">
              <a:solidFill>
                <a:schemeClr val="tx1"/>
              </a:solidFill>
              <a:latin typeface="Times New Roman" panose="02020603050405020304" pitchFamily="18" charset="0"/>
              <a:cs typeface="Times New Roman" panose="02020603050405020304" pitchFamily="18" charset="0"/>
            </a:endParaRPr>
          </a:p>
        </p:txBody>
      </p:sp>
      <p:sp>
        <p:nvSpPr>
          <p:cNvPr id="39" name="Flowchart: Alternate Process 38">
            <a:extLst>
              <a:ext uri="{FF2B5EF4-FFF2-40B4-BE49-F238E27FC236}">
                <a16:creationId xmlns:a16="http://schemas.microsoft.com/office/drawing/2014/main" id="{8B06E8FE-A440-4958-3DD9-261B4BA3C759}"/>
              </a:ext>
            </a:extLst>
          </p:cNvPr>
          <p:cNvSpPr/>
          <p:nvPr/>
        </p:nvSpPr>
        <p:spPr>
          <a:xfrm>
            <a:off x="3106502" y="5230817"/>
            <a:ext cx="2754630" cy="421482"/>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Common Mineral Payment. 2014.01.09</a:t>
            </a:r>
          </a:p>
        </p:txBody>
      </p:sp>
      <p:pic>
        <p:nvPicPr>
          <p:cNvPr id="44" name="Picture 43">
            <a:extLst>
              <a:ext uri="{FF2B5EF4-FFF2-40B4-BE49-F238E27FC236}">
                <a16:creationId xmlns:a16="http://schemas.microsoft.com/office/drawing/2014/main" id="{77FB0AA5-2608-01E9-724D-AD3C794019C2}"/>
              </a:ext>
            </a:extLst>
          </p:cNvPr>
          <p:cNvPicPr>
            <a:picLocks noChangeAspect="1"/>
          </p:cNvPicPr>
          <p:nvPr/>
        </p:nvPicPr>
        <p:blipFill rotWithShape="1">
          <a:blip r:embed="rId3"/>
          <a:srcRect l="37502" t="14154" r="37693" b="24220"/>
          <a:stretch/>
        </p:blipFill>
        <p:spPr>
          <a:xfrm>
            <a:off x="3265951" y="2364104"/>
            <a:ext cx="2192769" cy="2627964"/>
          </a:xfrm>
          <a:prstGeom prst="rect">
            <a:avLst/>
          </a:prstGeom>
        </p:spPr>
      </p:pic>
      <p:sp>
        <p:nvSpPr>
          <p:cNvPr id="3" name="Flowchart: Alternate Process 2">
            <a:extLst>
              <a:ext uri="{FF2B5EF4-FFF2-40B4-BE49-F238E27FC236}">
                <a16:creationId xmlns:a16="http://schemas.microsoft.com/office/drawing/2014/main" id="{73EF33ED-46FF-D2C6-9D1A-D1ED68CECC46}"/>
              </a:ext>
            </a:extLst>
          </p:cNvPr>
          <p:cNvSpPr/>
          <p:nvPr/>
        </p:nvSpPr>
        <p:spPr>
          <a:xfrm>
            <a:off x="5551055" y="4696301"/>
            <a:ext cx="2754630" cy="421482"/>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050" dirty="0">
                <a:solidFill>
                  <a:schemeClr val="tx1"/>
                </a:solidFill>
                <a:latin typeface="Times New Roman" panose="02020603050405020304" pitchFamily="18" charset="0"/>
                <a:cs typeface="Times New Roman" panose="02020603050405020304" pitchFamily="18" charset="0"/>
              </a:rPr>
              <a:t>Ultimate parent of the company is registered in State registration office and in tax data.</a:t>
            </a:r>
          </a:p>
        </p:txBody>
      </p:sp>
    </p:spTree>
    <p:extLst>
      <p:ext uri="{BB962C8B-B14F-4D97-AF65-F5344CB8AC3E}">
        <p14:creationId xmlns:p14="http://schemas.microsoft.com/office/powerpoint/2010/main" val="3576669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1000"/>
                                        <p:tgtEl>
                                          <p:spTgt spid="35"/>
                                        </p:tgtEl>
                                      </p:cBhvr>
                                    </p:animEffect>
                                    <p:anim calcmode="lin" valueType="num">
                                      <p:cBhvr>
                                        <p:cTn id="43" dur="1000" fill="hold"/>
                                        <p:tgtEl>
                                          <p:spTgt spid="35"/>
                                        </p:tgtEl>
                                        <p:attrNameLst>
                                          <p:attrName>ppt_x</p:attrName>
                                        </p:attrNameLst>
                                      </p:cBhvr>
                                      <p:tavLst>
                                        <p:tav tm="0">
                                          <p:val>
                                            <p:strVal val="#ppt_x"/>
                                          </p:val>
                                        </p:tav>
                                        <p:tav tm="100000">
                                          <p:val>
                                            <p:strVal val="#ppt_x"/>
                                          </p:val>
                                        </p:tav>
                                      </p:tavLst>
                                    </p:anim>
                                    <p:anim calcmode="lin" valueType="num">
                                      <p:cBhvr>
                                        <p:cTn id="44" dur="1000" fill="hold"/>
                                        <p:tgtEl>
                                          <p:spTgt spid="3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1000"/>
                                        <p:tgtEl>
                                          <p:spTgt spid="39"/>
                                        </p:tgtEl>
                                      </p:cBhvr>
                                    </p:animEffect>
                                    <p:anim calcmode="lin" valueType="num">
                                      <p:cBhvr>
                                        <p:cTn id="48" dur="1000" fill="hold"/>
                                        <p:tgtEl>
                                          <p:spTgt spid="39"/>
                                        </p:tgtEl>
                                        <p:attrNameLst>
                                          <p:attrName>ppt_x</p:attrName>
                                        </p:attrNameLst>
                                      </p:cBhvr>
                                      <p:tavLst>
                                        <p:tav tm="0">
                                          <p:val>
                                            <p:strVal val="#ppt_x"/>
                                          </p:val>
                                        </p:tav>
                                        <p:tav tm="100000">
                                          <p:val>
                                            <p:strVal val="#ppt_x"/>
                                          </p:val>
                                        </p:tav>
                                      </p:tavLst>
                                    </p:anim>
                                    <p:anim calcmode="lin" valueType="num">
                                      <p:cBhvr>
                                        <p:cTn id="49" dur="1000" fill="hold"/>
                                        <p:tgtEl>
                                          <p:spTgt spid="3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fade">
                                      <p:cBhvr>
                                        <p:cTn id="52" dur="1000"/>
                                        <p:tgtEl>
                                          <p:spTgt spid="3"/>
                                        </p:tgtEl>
                                      </p:cBhvr>
                                    </p:animEffect>
                                    <p:anim calcmode="lin" valueType="num">
                                      <p:cBhvr>
                                        <p:cTn id="53" dur="1000" fill="hold"/>
                                        <p:tgtEl>
                                          <p:spTgt spid="3"/>
                                        </p:tgtEl>
                                        <p:attrNameLst>
                                          <p:attrName>ppt_x</p:attrName>
                                        </p:attrNameLst>
                                      </p:cBhvr>
                                      <p:tavLst>
                                        <p:tav tm="0">
                                          <p:val>
                                            <p:strVal val="#ppt_x"/>
                                          </p:val>
                                        </p:tav>
                                        <p:tav tm="100000">
                                          <p:val>
                                            <p:strVal val="#ppt_x"/>
                                          </p:val>
                                        </p:tav>
                                      </p:tavLst>
                                    </p:anim>
                                    <p:anim calcmode="lin" valueType="num">
                                      <p:cBhvr>
                                        <p:cTn id="5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4" grpId="0" animBg="1"/>
      <p:bldP spid="35" grpId="0" animBg="1"/>
      <p:bldP spid="36" grpId="0" animBg="1"/>
      <p:bldP spid="37" grpId="0" animBg="1"/>
      <p:bldP spid="39"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A4300D13-3E6B-AF28-1681-82F3F51DB1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le 1">
            <a:extLst>
              <a:ext uri="{FF2B5EF4-FFF2-40B4-BE49-F238E27FC236}">
                <a16:creationId xmlns:a16="http://schemas.microsoft.com/office/drawing/2014/main" id="{5A300589-5B1C-8892-43A7-523C99DB9B8F}"/>
              </a:ext>
            </a:extLst>
          </p:cNvPr>
          <p:cNvSpPr>
            <a:spLocks noGrp="1"/>
          </p:cNvSpPr>
          <p:nvPr>
            <p:ph type="title"/>
          </p:nvPr>
        </p:nvSpPr>
        <p:spPr>
          <a:xfrm>
            <a:off x="71463" y="1616942"/>
            <a:ext cx="8809376" cy="763525"/>
          </a:xfrm>
        </p:spPr>
        <p:txBody>
          <a:bodyPr>
            <a:normAutofit fontScale="90000"/>
          </a:bodyPr>
          <a:lstStyle/>
          <a:p>
            <a:pPr algn="just"/>
            <a:r>
              <a:rPr lang="en-US" sz="3000" b="1" dirty="0">
                <a:latin typeface="Arial" panose="020B0604020202020204" pitchFamily="34" charset="0"/>
                <a:cs typeface="Arial" panose="020B0604020202020204" pitchFamily="34" charset="0"/>
              </a:rPr>
              <a:t>The reform of the tax law included international tax regulations related to BEPS.</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06</a:t>
            </a:r>
            <a:endParaRPr lang="en-ID" sz="1500" b="1" dirty="0">
              <a:solidFill>
                <a:schemeClr val="bg1"/>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9C807194-B093-AF0F-A7FE-4482FD60E154}"/>
              </a:ext>
            </a:extLst>
          </p:cNvPr>
          <p:cNvGrpSpPr/>
          <p:nvPr/>
        </p:nvGrpSpPr>
        <p:grpSpPr>
          <a:xfrm>
            <a:off x="519832" y="2473172"/>
            <a:ext cx="7868807" cy="351186"/>
            <a:chOff x="358167" y="234212"/>
            <a:chExt cx="10491742" cy="468248"/>
          </a:xfrm>
          <a:scene3d>
            <a:camera prst="orthographicFront"/>
            <a:lightRig rig="chilly" dir="t"/>
          </a:scene3d>
        </p:grpSpPr>
        <p:sp>
          <p:nvSpPr>
            <p:cNvPr id="32" name="Rectangle 31">
              <a:extLst>
                <a:ext uri="{FF2B5EF4-FFF2-40B4-BE49-F238E27FC236}">
                  <a16:creationId xmlns:a16="http://schemas.microsoft.com/office/drawing/2014/main" id="{DCFD0C9A-FC9D-50BD-3538-FA922E78D895}"/>
                </a:ext>
              </a:extLst>
            </p:cNvPr>
            <p:cNvSpPr/>
            <p:nvPr/>
          </p:nvSpPr>
          <p:spPr>
            <a:xfrm>
              <a:off x="358167" y="234212"/>
              <a:ext cx="10491742" cy="468248"/>
            </a:xfrm>
            <a:prstGeom prst="rect">
              <a:avLst/>
            </a:prstGeom>
            <a:sp3d prstMaterial="translucentPowder">
              <a:bevelT w="127000" h="25400" prst="softRound"/>
            </a:sp3d>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sz="1350"/>
            </a:p>
          </p:txBody>
        </p:sp>
        <p:sp>
          <p:nvSpPr>
            <p:cNvPr id="33" name="TextBox 32">
              <a:extLst>
                <a:ext uri="{FF2B5EF4-FFF2-40B4-BE49-F238E27FC236}">
                  <a16:creationId xmlns:a16="http://schemas.microsoft.com/office/drawing/2014/main" id="{92DDF26B-2399-AC56-3A7C-11721A05872E}"/>
                </a:ext>
              </a:extLst>
            </p:cNvPr>
            <p:cNvSpPr txBox="1"/>
            <p:nvPr/>
          </p:nvSpPr>
          <p:spPr>
            <a:xfrm>
              <a:off x="358167" y="234212"/>
              <a:ext cx="10491742"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defTabSz="466725">
                <a:lnSpc>
                  <a:spcPct val="90000"/>
                </a:lnSpc>
                <a:spcBef>
                  <a:spcPct val="0"/>
                </a:spcBef>
                <a:spcAft>
                  <a:spcPct val="35000"/>
                </a:spcAft>
              </a:pPr>
              <a:r>
                <a:rPr lang="en-US" altLang="en-US" sz="1350" dirty="0">
                  <a:solidFill>
                    <a:schemeClr val="tx1"/>
                  </a:solidFill>
                  <a:latin typeface="Times New Roman" panose="02020603050405020304" pitchFamily="18" charset="0"/>
                  <a:cs typeface="Times New Roman" panose="02020603050405020304" pitchFamily="18" charset="0"/>
                </a:rPr>
                <a:t>To reduce the tax base and reflect the requirements of the organization against profit shifting /BEPS/</a:t>
              </a:r>
              <a:endParaRPr lang="en-US" sz="1350" dirty="0">
                <a:solidFill>
                  <a:schemeClr val="tx1"/>
                </a:solidFill>
                <a:latin typeface="Times New Roman" panose="02020603050405020304" pitchFamily="18" charset="0"/>
                <a:cs typeface="Times New Roman" panose="02020603050405020304" pitchFamily="18" charset="0"/>
              </a:endParaRPr>
            </a:p>
          </p:txBody>
        </p:sp>
      </p:grpSp>
      <p:grpSp>
        <p:nvGrpSpPr>
          <p:cNvPr id="14" name="Group 13">
            <a:extLst>
              <a:ext uri="{FF2B5EF4-FFF2-40B4-BE49-F238E27FC236}">
                <a16:creationId xmlns:a16="http://schemas.microsoft.com/office/drawing/2014/main" id="{41433B59-9460-34B6-C9DE-0C385050CC1B}"/>
              </a:ext>
            </a:extLst>
          </p:cNvPr>
          <p:cNvGrpSpPr/>
          <p:nvPr/>
        </p:nvGrpSpPr>
        <p:grpSpPr>
          <a:xfrm>
            <a:off x="808706" y="2999885"/>
            <a:ext cx="7579932" cy="351186"/>
            <a:chOff x="743333" y="936496"/>
            <a:chExt cx="10106576" cy="468248"/>
          </a:xfrm>
          <a:scene3d>
            <a:camera prst="orthographicFront"/>
            <a:lightRig rig="chilly" dir="t"/>
          </a:scene3d>
        </p:grpSpPr>
        <p:sp>
          <p:nvSpPr>
            <p:cNvPr id="30" name="Rectangle 29">
              <a:extLst>
                <a:ext uri="{FF2B5EF4-FFF2-40B4-BE49-F238E27FC236}">
                  <a16:creationId xmlns:a16="http://schemas.microsoft.com/office/drawing/2014/main" id="{A13FE224-5ABE-3063-3190-79EBE841A6EA}"/>
                </a:ext>
              </a:extLst>
            </p:cNvPr>
            <p:cNvSpPr/>
            <p:nvPr/>
          </p:nvSpPr>
          <p:spPr>
            <a:xfrm>
              <a:off x="743333" y="936496"/>
              <a:ext cx="10106576" cy="468248"/>
            </a:xfrm>
            <a:prstGeom prst="rect">
              <a:avLst/>
            </a:prstGeom>
            <a:sp3d prstMaterial="translucentPowder">
              <a:bevelT w="127000" h="25400" prst="softRound"/>
            </a:sp3d>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TextBox 30">
              <a:extLst>
                <a:ext uri="{FF2B5EF4-FFF2-40B4-BE49-F238E27FC236}">
                  <a16:creationId xmlns:a16="http://schemas.microsoft.com/office/drawing/2014/main" id="{ACC27B75-5632-EFE8-5731-056C7B24D21E}"/>
                </a:ext>
              </a:extLst>
            </p:cNvPr>
            <p:cNvSpPr txBox="1"/>
            <p:nvPr/>
          </p:nvSpPr>
          <p:spPr>
            <a:xfrm>
              <a:off x="743333" y="936496"/>
              <a:ext cx="10106576"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algn="just" defTabSz="466725">
                <a:lnSpc>
                  <a:spcPct val="90000"/>
                </a:lnSpc>
                <a:spcBef>
                  <a:spcPct val="0"/>
                </a:spcBef>
                <a:spcAft>
                  <a:spcPct val="35000"/>
                </a:spcAft>
              </a:pPr>
              <a:r>
                <a:rPr lang="en-US" altLang="en-US" sz="1350" dirty="0">
                  <a:solidFill>
                    <a:schemeClr val="tx1"/>
                  </a:solidFill>
                  <a:latin typeface="Times New Roman" panose="02020603050405020304" pitchFamily="18" charset="0"/>
                  <a:cs typeface="Times New Roman" panose="02020603050405020304" pitchFamily="18" charset="0"/>
                </a:rPr>
                <a:t>Compliance with the standards of the International Forum on Information Exchange and Transparency for Tax Purposes</a:t>
              </a:r>
              <a:endParaRPr lang="en-US" sz="1350" dirty="0">
                <a:solidFill>
                  <a:schemeClr val="tx1"/>
                </a:solidFill>
                <a:latin typeface="Times New Roman" panose="02020603050405020304" pitchFamily="18" charset="0"/>
                <a:cs typeface="Times New Roman" panose="02020603050405020304" pitchFamily="18" charset="0"/>
              </a:endParaRPr>
            </a:p>
          </p:txBody>
        </p:sp>
      </p:grpSp>
      <p:grpSp>
        <p:nvGrpSpPr>
          <p:cNvPr id="16" name="Group 15">
            <a:extLst>
              <a:ext uri="{FF2B5EF4-FFF2-40B4-BE49-F238E27FC236}">
                <a16:creationId xmlns:a16="http://schemas.microsoft.com/office/drawing/2014/main" id="{77F2F4D3-8B09-A6DC-8DA9-26EAEA02D212}"/>
              </a:ext>
            </a:extLst>
          </p:cNvPr>
          <p:cNvGrpSpPr/>
          <p:nvPr/>
        </p:nvGrpSpPr>
        <p:grpSpPr>
          <a:xfrm>
            <a:off x="940801" y="3526597"/>
            <a:ext cx="7447837" cy="351186"/>
            <a:chOff x="919459" y="1638779"/>
            <a:chExt cx="9930449" cy="468248"/>
          </a:xfrm>
          <a:scene3d>
            <a:camera prst="orthographicFront"/>
            <a:lightRig rig="chilly" dir="t"/>
          </a:scene3d>
        </p:grpSpPr>
        <p:sp>
          <p:nvSpPr>
            <p:cNvPr id="28" name="Rectangle 27">
              <a:extLst>
                <a:ext uri="{FF2B5EF4-FFF2-40B4-BE49-F238E27FC236}">
                  <a16:creationId xmlns:a16="http://schemas.microsoft.com/office/drawing/2014/main" id="{B3B13ECB-AE41-9103-9161-7DCAFD7BC02E}"/>
                </a:ext>
              </a:extLst>
            </p:cNvPr>
            <p:cNvSpPr/>
            <p:nvPr/>
          </p:nvSpPr>
          <p:spPr>
            <a:xfrm>
              <a:off x="919459" y="1638779"/>
              <a:ext cx="9930449" cy="468248"/>
            </a:xfrm>
            <a:prstGeom prst="rect">
              <a:avLst/>
            </a:prstGeom>
          </p:spPr>
          <p:style>
            <a:lnRef idx="0">
              <a:schemeClr val="accent6"/>
            </a:lnRef>
            <a:fillRef idx="3">
              <a:schemeClr val="accent6"/>
            </a:fillRef>
            <a:effectRef idx="3">
              <a:schemeClr val="accent6"/>
            </a:effectRef>
            <a:fontRef idx="minor">
              <a:schemeClr val="lt1"/>
            </a:fontRef>
          </p:style>
        </p:sp>
        <p:sp>
          <p:nvSpPr>
            <p:cNvPr id="29" name="TextBox 28">
              <a:extLst>
                <a:ext uri="{FF2B5EF4-FFF2-40B4-BE49-F238E27FC236}">
                  <a16:creationId xmlns:a16="http://schemas.microsoft.com/office/drawing/2014/main" id="{970EE13E-16AA-801E-53A0-E19E415BFA86}"/>
                </a:ext>
              </a:extLst>
            </p:cNvPr>
            <p:cNvSpPr txBox="1"/>
            <p:nvPr/>
          </p:nvSpPr>
          <p:spPr>
            <a:xfrm>
              <a:off x="919459" y="1638779"/>
              <a:ext cx="9930449"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algn="just" defTabSz="466725">
                <a:lnSpc>
                  <a:spcPct val="90000"/>
                </a:lnSpc>
                <a:spcBef>
                  <a:spcPct val="0"/>
                </a:spcBef>
                <a:spcAft>
                  <a:spcPct val="35000"/>
                </a:spcAft>
              </a:pPr>
              <a:r>
                <a:rPr lang="en-US" altLang="en-US" sz="1350" dirty="0">
                  <a:solidFill>
                    <a:schemeClr val="tx1"/>
                  </a:solidFill>
                  <a:latin typeface="Times New Roman" panose="02020603050405020304" pitchFamily="18" charset="0"/>
                  <a:cs typeface="Times New Roman" panose="02020603050405020304" pitchFamily="18" charset="0"/>
                </a:rPr>
                <a:t>Aligning the tax relationship of the representative office with international standards.</a:t>
              </a:r>
              <a:endParaRPr lang="en-US" sz="1350" dirty="0">
                <a:solidFill>
                  <a:schemeClr val="tx1"/>
                </a:solidFill>
                <a:latin typeface="Times New Roman" panose="02020603050405020304" pitchFamily="18" charset="0"/>
                <a:cs typeface="Times New Roman" panose="02020603050405020304" pitchFamily="18" charset="0"/>
              </a:endParaRPr>
            </a:p>
          </p:txBody>
        </p:sp>
      </p:grpSp>
      <p:grpSp>
        <p:nvGrpSpPr>
          <p:cNvPr id="17" name="Group 16">
            <a:extLst>
              <a:ext uri="{FF2B5EF4-FFF2-40B4-BE49-F238E27FC236}">
                <a16:creationId xmlns:a16="http://schemas.microsoft.com/office/drawing/2014/main" id="{EEBF85B5-2EDE-E8FE-373B-FC120894957C}"/>
              </a:ext>
            </a:extLst>
          </p:cNvPr>
          <p:cNvGrpSpPr/>
          <p:nvPr/>
        </p:nvGrpSpPr>
        <p:grpSpPr>
          <a:xfrm>
            <a:off x="940801" y="4052975"/>
            <a:ext cx="7447837" cy="351186"/>
            <a:chOff x="919459" y="2340617"/>
            <a:chExt cx="9930449" cy="468248"/>
          </a:xfrm>
          <a:scene3d>
            <a:camera prst="orthographicFront"/>
            <a:lightRig rig="chilly" dir="t"/>
          </a:scene3d>
        </p:grpSpPr>
        <p:sp>
          <p:nvSpPr>
            <p:cNvPr id="26" name="Rectangle 25">
              <a:extLst>
                <a:ext uri="{FF2B5EF4-FFF2-40B4-BE49-F238E27FC236}">
                  <a16:creationId xmlns:a16="http://schemas.microsoft.com/office/drawing/2014/main" id="{B1D93F58-935B-C1C8-2961-56FFCCBF8271}"/>
                </a:ext>
              </a:extLst>
            </p:cNvPr>
            <p:cNvSpPr/>
            <p:nvPr/>
          </p:nvSpPr>
          <p:spPr>
            <a:xfrm>
              <a:off x="919459" y="2340617"/>
              <a:ext cx="9930449" cy="468248"/>
            </a:xfrm>
            <a:prstGeom prst="rect">
              <a:avLst/>
            </a:prstGeom>
          </p:spPr>
          <p:style>
            <a:lnRef idx="0">
              <a:schemeClr val="accent6"/>
            </a:lnRef>
            <a:fillRef idx="3">
              <a:schemeClr val="accent6"/>
            </a:fillRef>
            <a:effectRef idx="3">
              <a:schemeClr val="accent6"/>
            </a:effectRef>
            <a:fontRef idx="minor">
              <a:schemeClr val="lt1"/>
            </a:fontRef>
          </p:style>
        </p:sp>
        <p:sp>
          <p:nvSpPr>
            <p:cNvPr id="27" name="TextBox 26">
              <a:extLst>
                <a:ext uri="{FF2B5EF4-FFF2-40B4-BE49-F238E27FC236}">
                  <a16:creationId xmlns:a16="http://schemas.microsoft.com/office/drawing/2014/main" id="{77F1AE95-C1D4-F46F-488D-5DD2BEBCABB0}"/>
                </a:ext>
              </a:extLst>
            </p:cNvPr>
            <p:cNvSpPr txBox="1"/>
            <p:nvPr/>
          </p:nvSpPr>
          <p:spPr>
            <a:xfrm>
              <a:off x="919459" y="2340617"/>
              <a:ext cx="9930449"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defTabSz="466725">
                <a:lnSpc>
                  <a:spcPct val="90000"/>
                </a:lnSpc>
                <a:spcBef>
                  <a:spcPct val="0"/>
                </a:spcBef>
                <a:spcAft>
                  <a:spcPct val="35000"/>
                </a:spcAft>
              </a:pPr>
              <a:r>
                <a:rPr lang="en-US" altLang="en-US" sz="1350" dirty="0">
                  <a:solidFill>
                    <a:schemeClr val="tx1"/>
                  </a:solidFill>
                  <a:latin typeface="Times New Roman" panose="02020603050405020304" pitchFamily="18" charset="0"/>
                  <a:cs typeface="Times New Roman" panose="02020603050405020304" pitchFamily="18" charset="0"/>
                </a:rPr>
                <a:t>Interest expense rule to be deducted from taxable income</a:t>
              </a:r>
              <a:endParaRPr lang="en-US" sz="1350" dirty="0">
                <a:solidFill>
                  <a:schemeClr val="tx1"/>
                </a:solidFill>
                <a:latin typeface="Times New Roman" panose="02020603050405020304" pitchFamily="18" charset="0"/>
                <a:cs typeface="Times New Roman" panose="02020603050405020304" pitchFamily="18" charset="0"/>
              </a:endParaRPr>
            </a:p>
          </p:txBody>
        </p:sp>
      </p:grpSp>
      <p:grpSp>
        <p:nvGrpSpPr>
          <p:cNvPr id="18" name="Group 17">
            <a:extLst>
              <a:ext uri="{FF2B5EF4-FFF2-40B4-BE49-F238E27FC236}">
                <a16:creationId xmlns:a16="http://schemas.microsoft.com/office/drawing/2014/main" id="{43AF0865-B481-7C82-BFDC-84CFBE2F716C}"/>
              </a:ext>
            </a:extLst>
          </p:cNvPr>
          <p:cNvGrpSpPr/>
          <p:nvPr/>
        </p:nvGrpSpPr>
        <p:grpSpPr>
          <a:xfrm>
            <a:off x="808706" y="4579688"/>
            <a:ext cx="7579932" cy="351186"/>
            <a:chOff x="743333" y="3042900"/>
            <a:chExt cx="10106576" cy="468248"/>
          </a:xfrm>
          <a:scene3d>
            <a:camera prst="orthographicFront"/>
            <a:lightRig rig="chilly" dir="t"/>
          </a:scene3d>
        </p:grpSpPr>
        <p:sp>
          <p:nvSpPr>
            <p:cNvPr id="24" name="Rectangle 23">
              <a:extLst>
                <a:ext uri="{FF2B5EF4-FFF2-40B4-BE49-F238E27FC236}">
                  <a16:creationId xmlns:a16="http://schemas.microsoft.com/office/drawing/2014/main" id="{590E19CC-DA52-CAED-E5FF-B552AA89E937}"/>
                </a:ext>
              </a:extLst>
            </p:cNvPr>
            <p:cNvSpPr/>
            <p:nvPr/>
          </p:nvSpPr>
          <p:spPr>
            <a:xfrm>
              <a:off x="743333" y="3042900"/>
              <a:ext cx="10106576" cy="468248"/>
            </a:xfrm>
            <a:prstGeom prst="rect">
              <a:avLst/>
            </a:prstGeom>
          </p:spPr>
          <p:style>
            <a:lnRef idx="0">
              <a:schemeClr val="accent6"/>
            </a:lnRef>
            <a:fillRef idx="3">
              <a:schemeClr val="accent6"/>
            </a:fillRef>
            <a:effectRef idx="3">
              <a:schemeClr val="accent6"/>
            </a:effectRef>
            <a:fontRef idx="minor">
              <a:schemeClr val="lt1"/>
            </a:fontRef>
          </p:style>
        </p:sp>
        <p:sp>
          <p:nvSpPr>
            <p:cNvPr id="25" name="TextBox 24">
              <a:extLst>
                <a:ext uri="{FF2B5EF4-FFF2-40B4-BE49-F238E27FC236}">
                  <a16:creationId xmlns:a16="http://schemas.microsoft.com/office/drawing/2014/main" id="{A2411173-9ED3-F4E7-AAFE-136EB345AF25}"/>
                </a:ext>
              </a:extLst>
            </p:cNvPr>
            <p:cNvSpPr txBox="1"/>
            <p:nvPr/>
          </p:nvSpPr>
          <p:spPr>
            <a:xfrm>
              <a:off x="743333" y="3042900"/>
              <a:ext cx="10106576"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defTabSz="466725">
                <a:lnSpc>
                  <a:spcPct val="90000"/>
                </a:lnSpc>
                <a:spcBef>
                  <a:spcPct val="0"/>
                </a:spcBef>
                <a:spcAft>
                  <a:spcPct val="35000"/>
                </a:spcAft>
              </a:pPr>
              <a:r>
                <a:rPr lang="en-US" sz="1350" dirty="0">
                  <a:solidFill>
                    <a:schemeClr val="tx1"/>
                  </a:solidFill>
                  <a:latin typeface="Times New Roman" panose="02020603050405020304" pitchFamily="18" charset="0"/>
                  <a:cs typeface="Times New Roman" panose="02020603050405020304" pitchFamily="18" charset="0"/>
                </a:rPr>
                <a:t>International standards for transfer pricing have been introduced</a:t>
              </a:r>
            </a:p>
          </p:txBody>
        </p:sp>
      </p:grpSp>
      <p:grpSp>
        <p:nvGrpSpPr>
          <p:cNvPr id="21" name="Group 20">
            <a:extLst>
              <a:ext uri="{FF2B5EF4-FFF2-40B4-BE49-F238E27FC236}">
                <a16:creationId xmlns:a16="http://schemas.microsoft.com/office/drawing/2014/main" id="{FBCE5C11-E0C7-0C21-7CEA-FA493A742F9D}"/>
              </a:ext>
            </a:extLst>
          </p:cNvPr>
          <p:cNvGrpSpPr/>
          <p:nvPr/>
        </p:nvGrpSpPr>
        <p:grpSpPr>
          <a:xfrm>
            <a:off x="519832" y="5106400"/>
            <a:ext cx="7868807" cy="351186"/>
            <a:chOff x="358167" y="3745183"/>
            <a:chExt cx="10491742" cy="468248"/>
          </a:xfrm>
          <a:scene3d>
            <a:camera prst="orthographicFront"/>
            <a:lightRig rig="chilly" dir="t"/>
          </a:scene3d>
        </p:grpSpPr>
        <p:sp>
          <p:nvSpPr>
            <p:cNvPr id="22" name="Rectangle 21">
              <a:extLst>
                <a:ext uri="{FF2B5EF4-FFF2-40B4-BE49-F238E27FC236}">
                  <a16:creationId xmlns:a16="http://schemas.microsoft.com/office/drawing/2014/main" id="{8F90FF18-C177-0DC9-3CD5-C11D66684529}"/>
                </a:ext>
              </a:extLst>
            </p:cNvPr>
            <p:cNvSpPr/>
            <p:nvPr/>
          </p:nvSpPr>
          <p:spPr>
            <a:xfrm>
              <a:off x="358167" y="3745183"/>
              <a:ext cx="10491742" cy="468248"/>
            </a:xfrm>
            <a:prstGeom prst="rect">
              <a:avLst/>
            </a:prstGeom>
            <a:sp3d prstMaterial="translucentPowder">
              <a:bevelT w="127000" h="25400" prst="softRound"/>
            </a:sp3d>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TextBox 22">
              <a:extLst>
                <a:ext uri="{FF2B5EF4-FFF2-40B4-BE49-F238E27FC236}">
                  <a16:creationId xmlns:a16="http://schemas.microsoft.com/office/drawing/2014/main" id="{9627B233-77CA-38C2-4355-3C5BFB01358B}"/>
                </a:ext>
              </a:extLst>
            </p:cNvPr>
            <p:cNvSpPr txBox="1"/>
            <p:nvPr/>
          </p:nvSpPr>
          <p:spPr>
            <a:xfrm>
              <a:off x="358167" y="3745183"/>
              <a:ext cx="10491742" cy="468248"/>
            </a:xfrm>
            <a:prstGeom prst="rect">
              <a:avLst/>
            </a:prstGeom>
          </p:spPr>
          <p:style>
            <a:lnRef idx="0">
              <a:schemeClr val="accent6"/>
            </a:lnRef>
            <a:fillRef idx="3">
              <a:schemeClr val="accent6"/>
            </a:fillRef>
            <a:effectRef idx="3">
              <a:schemeClr val="accent6"/>
            </a:effectRef>
            <a:fontRef idx="minor">
              <a:schemeClr val="lt1"/>
            </a:fontRef>
          </p:style>
          <p:txBody>
            <a:bodyPr spcFirstLastPara="0" vert="horz" wrap="square" lIns="278754" tIns="26670" rIns="26670" bIns="26670" numCol="1" spcCol="1270" anchor="ctr" anchorCtr="0">
              <a:noAutofit/>
            </a:bodyPr>
            <a:lstStyle/>
            <a:p>
              <a:pPr defTabSz="466725">
                <a:lnSpc>
                  <a:spcPct val="90000"/>
                </a:lnSpc>
                <a:spcBef>
                  <a:spcPct val="0"/>
                </a:spcBef>
                <a:spcAft>
                  <a:spcPct val="35000"/>
                </a:spcAft>
              </a:pPr>
              <a:r>
                <a:rPr lang="en-US" sz="1350" dirty="0">
                  <a:solidFill>
                    <a:schemeClr val="tx1"/>
                  </a:solidFill>
                  <a:latin typeface="Times New Roman" panose="02020603050405020304" pitchFamily="18" charset="0"/>
                  <a:cs typeface="Times New Roman" panose="02020603050405020304" pitchFamily="18" charset="0"/>
                </a:rPr>
                <a:t>General rules against tax avoidance</a:t>
              </a:r>
            </a:p>
          </p:txBody>
        </p:sp>
      </p:grpSp>
      <p:sp>
        <p:nvSpPr>
          <p:cNvPr id="34" name="Oval 33">
            <a:extLst>
              <a:ext uri="{FF2B5EF4-FFF2-40B4-BE49-F238E27FC236}">
                <a16:creationId xmlns:a16="http://schemas.microsoft.com/office/drawing/2014/main" id="{EAC0F760-BE7B-185E-07A7-73C59281071A}"/>
              </a:ext>
            </a:extLst>
          </p:cNvPr>
          <p:cNvSpPr/>
          <p:nvPr/>
        </p:nvSpPr>
        <p:spPr>
          <a:xfrm>
            <a:off x="263161" y="2433569"/>
            <a:ext cx="438983" cy="438983"/>
          </a:xfrm>
          <a:prstGeom prst="ellipse">
            <a:avLst/>
          </a:prstGeom>
        </p:spPr>
        <p:style>
          <a:lnRef idx="2">
            <a:schemeClr val="accent6"/>
          </a:lnRef>
          <a:fillRef idx="1">
            <a:schemeClr val="lt1"/>
          </a:fillRef>
          <a:effectRef idx="0">
            <a:schemeClr val="accent6"/>
          </a:effectRef>
          <a:fontRef idx="minor">
            <a:schemeClr val="dk1"/>
          </a:fontRef>
        </p:style>
      </p:sp>
      <p:sp>
        <p:nvSpPr>
          <p:cNvPr id="36" name="Oval 35">
            <a:extLst>
              <a:ext uri="{FF2B5EF4-FFF2-40B4-BE49-F238E27FC236}">
                <a16:creationId xmlns:a16="http://schemas.microsoft.com/office/drawing/2014/main" id="{DC608E05-AF9F-F325-1F5F-A3E59993C82E}"/>
              </a:ext>
            </a:extLst>
          </p:cNvPr>
          <p:cNvSpPr/>
          <p:nvPr/>
        </p:nvSpPr>
        <p:spPr>
          <a:xfrm>
            <a:off x="606734" y="2943039"/>
            <a:ext cx="438983" cy="438983"/>
          </a:xfrm>
          <a:prstGeom prst="ellipse">
            <a:avLst/>
          </a:prstGeom>
        </p:spPr>
        <p:style>
          <a:lnRef idx="2">
            <a:schemeClr val="accent6"/>
          </a:lnRef>
          <a:fillRef idx="1">
            <a:schemeClr val="lt1"/>
          </a:fillRef>
          <a:effectRef idx="0">
            <a:schemeClr val="accent6"/>
          </a:effectRef>
          <a:fontRef idx="minor">
            <a:schemeClr val="dk1"/>
          </a:fontRef>
        </p:style>
      </p:sp>
      <p:sp>
        <p:nvSpPr>
          <p:cNvPr id="37" name="Oval 36">
            <a:extLst>
              <a:ext uri="{FF2B5EF4-FFF2-40B4-BE49-F238E27FC236}">
                <a16:creationId xmlns:a16="http://schemas.microsoft.com/office/drawing/2014/main" id="{B733A7BB-51EE-98C4-6B4C-A7928612E01C}"/>
              </a:ext>
            </a:extLst>
          </p:cNvPr>
          <p:cNvSpPr/>
          <p:nvPr/>
        </p:nvSpPr>
        <p:spPr>
          <a:xfrm>
            <a:off x="674242" y="3450610"/>
            <a:ext cx="438983" cy="438983"/>
          </a:xfrm>
          <a:prstGeom prst="ellipse">
            <a:avLst/>
          </a:prstGeom>
        </p:spPr>
        <p:style>
          <a:lnRef idx="2">
            <a:schemeClr val="accent6"/>
          </a:lnRef>
          <a:fillRef idx="1">
            <a:schemeClr val="lt1"/>
          </a:fillRef>
          <a:effectRef idx="0">
            <a:schemeClr val="accent6"/>
          </a:effectRef>
          <a:fontRef idx="minor">
            <a:schemeClr val="dk1"/>
          </a:fontRef>
        </p:style>
      </p:sp>
      <p:sp>
        <p:nvSpPr>
          <p:cNvPr id="38" name="Oval 37">
            <a:extLst>
              <a:ext uri="{FF2B5EF4-FFF2-40B4-BE49-F238E27FC236}">
                <a16:creationId xmlns:a16="http://schemas.microsoft.com/office/drawing/2014/main" id="{4ECB9C27-9A34-9BC6-8444-64208A288015}"/>
              </a:ext>
            </a:extLst>
          </p:cNvPr>
          <p:cNvSpPr/>
          <p:nvPr/>
        </p:nvSpPr>
        <p:spPr>
          <a:xfrm>
            <a:off x="710227" y="3976984"/>
            <a:ext cx="438983" cy="438983"/>
          </a:xfrm>
          <a:prstGeom prst="ellipse">
            <a:avLst/>
          </a:prstGeom>
        </p:spPr>
        <p:style>
          <a:lnRef idx="2">
            <a:schemeClr val="accent6"/>
          </a:lnRef>
          <a:fillRef idx="1">
            <a:schemeClr val="lt1"/>
          </a:fillRef>
          <a:effectRef idx="0">
            <a:schemeClr val="accent6"/>
          </a:effectRef>
          <a:fontRef idx="minor">
            <a:schemeClr val="dk1"/>
          </a:fontRef>
        </p:style>
      </p:sp>
      <p:sp>
        <p:nvSpPr>
          <p:cNvPr id="39" name="Oval 38">
            <a:extLst>
              <a:ext uri="{FF2B5EF4-FFF2-40B4-BE49-F238E27FC236}">
                <a16:creationId xmlns:a16="http://schemas.microsoft.com/office/drawing/2014/main" id="{562527A2-257B-50FF-932F-8EFDACE85212}"/>
              </a:ext>
            </a:extLst>
          </p:cNvPr>
          <p:cNvSpPr/>
          <p:nvPr/>
        </p:nvSpPr>
        <p:spPr>
          <a:xfrm>
            <a:off x="519832" y="4503730"/>
            <a:ext cx="438983" cy="438983"/>
          </a:xfrm>
          <a:prstGeom prst="ellipse">
            <a:avLst/>
          </a:prstGeom>
        </p:spPr>
        <p:style>
          <a:lnRef idx="2">
            <a:schemeClr val="accent6"/>
          </a:lnRef>
          <a:fillRef idx="1">
            <a:schemeClr val="lt1"/>
          </a:fillRef>
          <a:effectRef idx="0">
            <a:schemeClr val="accent6"/>
          </a:effectRef>
          <a:fontRef idx="minor">
            <a:schemeClr val="dk1"/>
          </a:fontRef>
        </p:style>
      </p:sp>
      <p:sp>
        <p:nvSpPr>
          <p:cNvPr id="40" name="Oval 39">
            <a:extLst>
              <a:ext uri="{FF2B5EF4-FFF2-40B4-BE49-F238E27FC236}">
                <a16:creationId xmlns:a16="http://schemas.microsoft.com/office/drawing/2014/main" id="{6E1E7193-7AD6-1268-9F53-3206EADAD6B2}"/>
              </a:ext>
            </a:extLst>
          </p:cNvPr>
          <p:cNvSpPr/>
          <p:nvPr/>
        </p:nvSpPr>
        <p:spPr>
          <a:xfrm>
            <a:off x="293197" y="5062501"/>
            <a:ext cx="438983" cy="438983"/>
          </a:xfrm>
          <a:prstGeom prst="ellipse">
            <a:avLst/>
          </a:prstGeom>
        </p:spPr>
        <p:style>
          <a:lnRef idx="2">
            <a:schemeClr val="accent6"/>
          </a:lnRef>
          <a:fillRef idx="1">
            <a:schemeClr val="lt1"/>
          </a:fillRef>
          <a:effectRef idx="0">
            <a:schemeClr val="accent6"/>
          </a:effectRef>
          <a:fontRef idx="minor">
            <a:schemeClr val="dk1"/>
          </a:fontRef>
        </p:style>
      </p:sp>
    </p:spTree>
    <p:extLst>
      <p:ext uri="{BB962C8B-B14F-4D97-AF65-F5344CB8AC3E}">
        <p14:creationId xmlns:p14="http://schemas.microsoft.com/office/powerpoint/2010/main" val="41155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1000"/>
                                        <p:tgtEl>
                                          <p:spTgt spid="37"/>
                                        </p:tgtEl>
                                      </p:cBhvr>
                                    </p:animEffect>
                                    <p:anim calcmode="lin" valueType="num">
                                      <p:cBhvr>
                                        <p:cTn id="39" dur="1000" fill="hold"/>
                                        <p:tgtEl>
                                          <p:spTgt spid="37"/>
                                        </p:tgtEl>
                                        <p:attrNameLst>
                                          <p:attrName>ppt_x</p:attrName>
                                        </p:attrNameLst>
                                      </p:cBhvr>
                                      <p:tavLst>
                                        <p:tav tm="0">
                                          <p:val>
                                            <p:strVal val="#ppt_x"/>
                                          </p:val>
                                        </p:tav>
                                        <p:tav tm="100000">
                                          <p:val>
                                            <p:strVal val="#ppt_x"/>
                                          </p:val>
                                        </p:tav>
                                      </p:tavLst>
                                    </p:anim>
                                    <p:anim calcmode="lin" valueType="num">
                                      <p:cBhvr>
                                        <p:cTn id="40" dur="1000" fill="hold"/>
                                        <p:tgtEl>
                                          <p:spTgt spid="3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1000"/>
                                        <p:tgtEl>
                                          <p:spTgt spid="38"/>
                                        </p:tgtEl>
                                      </p:cBhvr>
                                    </p:animEffect>
                                    <p:anim calcmode="lin" valueType="num">
                                      <p:cBhvr>
                                        <p:cTn id="51" dur="1000" fill="hold"/>
                                        <p:tgtEl>
                                          <p:spTgt spid="38"/>
                                        </p:tgtEl>
                                        <p:attrNameLst>
                                          <p:attrName>ppt_x</p:attrName>
                                        </p:attrNameLst>
                                      </p:cBhvr>
                                      <p:tavLst>
                                        <p:tav tm="0">
                                          <p:val>
                                            <p:strVal val="#ppt_x"/>
                                          </p:val>
                                        </p:tav>
                                        <p:tav tm="100000">
                                          <p:val>
                                            <p:strVal val="#ppt_x"/>
                                          </p:val>
                                        </p:tav>
                                      </p:tavLst>
                                    </p:anim>
                                    <p:anim calcmode="lin" valueType="num">
                                      <p:cBhvr>
                                        <p:cTn id="52" dur="1000" fill="hold"/>
                                        <p:tgtEl>
                                          <p:spTgt spid="3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1000"/>
                                        <p:tgtEl>
                                          <p:spTgt spid="39"/>
                                        </p:tgtEl>
                                      </p:cBhvr>
                                    </p:animEffect>
                                    <p:anim calcmode="lin" valueType="num">
                                      <p:cBhvr>
                                        <p:cTn id="63" dur="1000" fill="hold"/>
                                        <p:tgtEl>
                                          <p:spTgt spid="39"/>
                                        </p:tgtEl>
                                        <p:attrNameLst>
                                          <p:attrName>ppt_x</p:attrName>
                                        </p:attrNameLst>
                                      </p:cBhvr>
                                      <p:tavLst>
                                        <p:tav tm="0">
                                          <p:val>
                                            <p:strVal val="#ppt_x"/>
                                          </p:val>
                                        </p:tav>
                                        <p:tav tm="100000">
                                          <p:val>
                                            <p:strVal val="#ppt_x"/>
                                          </p:val>
                                        </p:tav>
                                      </p:tavLst>
                                    </p:anim>
                                    <p:anim calcmode="lin" valueType="num">
                                      <p:cBhvr>
                                        <p:cTn id="64" dur="1000" fill="hold"/>
                                        <p:tgtEl>
                                          <p:spTgt spid="3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1000"/>
                                        <p:tgtEl>
                                          <p:spTgt spid="40"/>
                                        </p:tgtEl>
                                      </p:cBhvr>
                                    </p:animEffect>
                                    <p:anim calcmode="lin" valueType="num">
                                      <p:cBhvr>
                                        <p:cTn id="75" dur="1000" fill="hold"/>
                                        <p:tgtEl>
                                          <p:spTgt spid="40"/>
                                        </p:tgtEl>
                                        <p:attrNameLst>
                                          <p:attrName>ppt_x</p:attrName>
                                        </p:attrNameLst>
                                      </p:cBhvr>
                                      <p:tavLst>
                                        <p:tav tm="0">
                                          <p:val>
                                            <p:strVal val="#ppt_x"/>
                                          </p:val>
                                        </p:tav>
                                        <p:tav tm="100000">
                                          <p:val>
                                            <p:strVal val="#ppt_x"/>
                                          </p:val>
                                        </p:tav>
                                      </p:tavLst>
                                    </p:anim>
                                    <p:anim calcmode="lin" valueType="num">
                                      <p:cBhvr>
                                        <p:cTn id="76" dur="1000" fill="hold"/>
                                        <p:tgtEl>
                                          <p:spTgt spid="40"/>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2FFCBB4-9857-053B-9697-ED2C36E5A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2" name="Title 1">
            <a:extLst>
              <a:ext uri="{FF2B5EF4-FFF2-40B4-BE49-F238E27FC236}">
                <a16:creationId xmlns:a16="http://schemas.microsoft.com/office/drawing/2014/main" id="{7962BE4B-9F69-7246-F749-1A1805FB8692}"/>
              </a:ext>
            </a:extLst>
          </p:cNvPr>
          <p:cNvSpPr>
            <a:spLocks noGrp="1"/>
          </p:cNvSpPr>
          <p:nvPr>
            <p:ph type="title"/>
          </p:nvPr>
        </p:nvSpPr>
        <p:spPr>
          <a:xfrm>
            <a:off x="77450" y="1628981"/>
            <a:ext cx="8919590" cy="658139"/>
          </a:xfrm>
        </p:spPr>
        <p:txBody>
          <a:bodyPr anchor="ctr">
            <a:noAutofit/>
          </a:bodyPr>
          <a:lstStyle/>
          <a:p>
            <a:pPr algn="just"/>
            <a:r>
              <a:rPr lang="en-US" sz="2700" b="1" dirty="0">
                <a:latin typeface="Times New Roman" panose="02020603050405020304" pitchFamily="18" charset="0"/>
                <a:cs typeface="Times New Roman" panose="02020603050405020304" pitchFamily="18" charset="0"/>
              </a:rPr>
              <a:t>Preventing tax evasion and protecting the tax base</a:t>
            </a:r>
          </a:p>
        </p:txBody>
      </p:sp>
      <p:sp>
        <p:nvSpPr>
          <p:cNvPr id="11" name="Content Placeholder 2">
            <a:extLst>
              <a:ext uri="{FF2B5EF4-FFF2-40B4-BE49-F238E27FC236}">
                <a16:creationId xmlns:a16="http://schemas.microsoft.com/office/drawing/2014/main" id="{0C3C75ED-B75C-0A90-E919-3F527D7BCAC5}"/>
              </a:ext>
            </a:extLst>
          </p:cNvPr>
          <p:cNvSpPr>
            <a:spLocks noGrp="1"/>
          </p:cNvSpPr>
          <p:nvPr>
            <p:ph idx="1"/>
          </p:nvPr>
        </p:nvSpPr>
        <p:spPr>
          <a:xfrm>
            <a:off x="77449" y="2226469"/>
            <a:ext cx="8437901" cy="3263504"/>
          </a:xfrm>
        </p:spPr>
        <p:txBody>
          <a:bodyPr>
            <a:normAutofit/>
          </a:bodyPr>
          <a:lstStyle/>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US" sz="1350" b="1" dirty="0">
              <a:latin typeface="Arial" panose="020B0604020202020204" pitchFamily="34" charset="0"/>
              <a:ea typeface="Courier New" panose="02070309020205020404" pitchFamily="49" charset="0"/>
              <a:cs typeface="Arial" panose="020B0604020202020204" pitchFamily="34" charset="0"/>
            </a:endParaRPr>
          </a:p>
          <a:p>
            <a:endParaRPr lang="en-ID" sz="1350" dirty="0">
              <a:latin typeface="Arial" panose="020B0604020202020204" pitchFamily="34" charset="0"/>
              <a:ea typeface="Courier New" panose="02070309020205020404" pitchFamily="49" charset="0"/>
              <a:cs typeface="Arial" panose="020B0604020202020204" pitchFamily="34" charset="0"/>
            </a:endParaRPr>
          </a:p>
          <a:p>
            <a:endParaRPr lang="en-ID" dirty="0"/>
          </a:p>
        </p:txBody>
      </p:sp>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07</a:t>
            </a:r>
            <a:endParaRPr lang="en-ID" sz="1500" b="1" dirty="0">
              <a:solidFill>
                <a:schemeClr val="bg1"/>
              </a:solidFill>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8E0A9389-DF3A-1525-AC93-AC5F925A58F2}"/>
              </a:ext>
            </a:extLst>
          </p:cNvPr>
          <p:cNvSpPr txBox="1"/>
          <p:nvPr/>
        </p:nvSpPr>
        <p:spPr>
          <a:xfrm>
            <a:off x="3172078" y="2379219"/>
            <a:ext cx="5466194" cy="3266279"/>
          </a:xfrm>
          <a:prstGeom prst="rect">
            <a:avLst/>
          </a:prstGeom>
          <a:noFill/>
        </p:spPr>
        <p:txBody>
          <a:bodyPr wrap="square">
            <a:spAutoFit/>
          </a:bodyPr>
          <a:lstStyle/>
          <a:p>
            <a:pPr marL="342900" indent="-342900" algn="just">
              <a:buFontTx/>
              <a:buChar char="-"/>
            </a:pPr>
            <a:r>
              <a:rPr lang="en-US" sz="1875" dirty="0">
                <a:latin typeface="Times New Roman" panose="02020603050405020304" pitchFamily="18" charset="0"/>
                <a:cs typeface="Times New Roman" panose="02020603050405020304" pitchFamily="18" charset="0"/>
              </a:rPr>
              <a:t>Implementation of "</a:t>
            </a:r>
            <a:r>
              <a:rPr lang="en-US" sz="1875" b="1" dirty="0">
                <a:latin typeface="Times New Roman" panose="02020603050405020304" pitchFamily="18" charset="0"/>
                <a:cs typeface="Times New Roman" panose="02020603050405020304" pitchFamily="18" charset="0"/>
              </a:rPr>
              <a:t>BEPS</a:t>
            </a:r>
            <a:r>
              <a:rPr lang="en-US" sz="1875" dirty="0">
                <a:latin typeface="Times New Roman" panose="02020603050405020304" pitchFamily="18" charset="0"/>
                <a:cs typeface="Times New Roman" panose="02020603050405020304" pitchFamily="18" charset="0"/>
              </a:rPr>
              <a:t>" regulations against tax base reduction and profit shifting will reduce the tax evasion risk.</a:t>
            </a:r>
          </a:p>
          <a:p>
            <a:pPr marL="342900" indent="-342900" algn="just">
              <a:buFontTx/>
              <a:buChar char="-"/>
            </a:pPr>
            <a:r>
              <a:rPr lang="en-US" sz="1875" dirty="0">
                <a:latin typeface="Times New Roman" panose="02020603050405020304" pitchFamily="18" charset="0"/>
                <a:cs typeface="Times New Roman" panose="02020603050405020304" pitchFamily="18" charset="0"/>
              </a:rPr>
              <a:t>Protect the tax base by introducing anti </a:t>
            </a:r>
            <a:r>
              <a:rPr lang="en-US" sz="1875" b="1" dirty="0">
                <a:latin typeface="Times New Roman" panose="02020603050405020304" pitchFamily="18" charset="0"/>
                <a:cs typeface="Times New Roman" panose="02020603050405020304" pitchFamily="18" charset="0"/>
              </a:rPr>
              <a:t>transfer pricing</a:t>
            </a:r>
            <a:r>
              <a:rPr lang="en-US" sz="1875" dirty="0">
                <a:latin typeface="Times New Roman" panose="02020603050405020304" pitchFamily="18" charset="0"/>
                <a:cs typeface="Times New Roman" panose="02020603050405020304" pitchFamily="18" charset="0"/>
              </a:rPr>
              <a:t> regulations in line with international standards.</a:t>
            </a:r>
          </a:p>
          <a:p>
            <a:pPr marL="342900" indent="-342900" algn="just">
              <a:buFontTx/>
              <a:buChar char="-"/>
            </a:pPr>
            <a:r>
              <a:rPr lang="en-US" sz="1875" dirty="0">
                <a:latin typeface="Times New Roman" panose="02020603050405020304" pitchFamily="18" charset="0"/>
                <a:cs typeface="Times New Roman" panose="02020603050405020304" pitchFamily="18" charset="0"/>
              </a:rPr>
              <a:t>Tax registration and database will be created, and </a:t>
            </a:r>
            <a:r>
              <a:rPr lang="en-US" sz="1875" b="1" dirty="0">
                <a:latin typeface="Times New Roman" panose="02020603050405020304" pitchFamily="18" charset="0"/>
                <a:cs typeface="Times New Roman" panose="02020603050405020304" pitchFamily="18" charset="0"/>
              </a:rPr>
              <a:t>tax</a:t>
            </a:r>
            <a:r>
              <a:rPr lang="en-US" sz="1875" dirty="0">
                <a:latin typeface="Times New Roman" panose="02020603050405020304" pitchFamily="18" charset="0"/>
                <a:cs typeface="Times New Roman" panose="02020603050405020304" pitchFamily="18" charset="0"/>
              </a:rPr>
              <a:t> </a:t>
            </a:r>
            <a:r>
              <a:rPr lang="en-US" sz="1875" b="1" dirty="0">
                <a:latin typeface="Times New Roman" panose="02020603050405020304" pitchFamily="18" charset="0"/>
                <a:cs typeface="Times New Roman" panose="02020603050405020304" pitchFamily="18" charset="0"/>
              </a:rPr>
              <a:t>services will be fully digitized </a:t>
            </a:r>
            <a:r>
              <a:rPr lang="en-US" sz="1875" dirty="0">
                <a:latin typeface="Times New Roman" panose="02020603050405020304" pitchFamily="18" charset="0"/>
                <a:cs typeface="Times New Roman" panose="02020603050405020304" pitchFamily="18" charset="0"/>
              </a:rPr>
              <a:t>including</a:t>
            </a:r>
            <a:r>
              <a:rPr lang="en-US" sz="1875" b="1" dirty="0">
                <a:latin typeface="Times New Roman" panose="02020603050405020304" pitchFamily="18" charset="0"/>
                <a:cs typeface="Times New Roman" panose="02020603050405020304" pitchFamily="18" charset="0"/>
              </a:rPr>
              <a:t> machine learning with AL</a:t>
            </a:r>
            <a:r>
              <a:rPr lang="en-US" sz="1875" dirty="0">
                <a:latin typeface="Times New Roman" panose="02020603050405020304" pitchFamily="18" charset="0"/>
                <a:cs typeface="Times New Roman" panose="02020603050405020304" pitchFamily="18" charset="0"/>
              </a:rPr>
              <a:t>.</a:t>
            </a:r>
          </a:p>
          <a:p>
            <a:pPr marL="342900" indent="-342900" algn="just">
              <a:buFontTx/>
              <a:buChar char="-"/>
            </a:pPr>
            <a:r>
              <a:rPr lang="en-US" sz="1875" b="1" dirty="0">
                <a:latin typeface="Times New Roman" panose="02020603050405020304" pitchFamily="18" charset="0"/>
                <a:cs typeface="Times New Roman" panose="02020603050405020304" pitchFamily="18" charset="0"/>
              </a:rPr>
              <a:t>Information will be exchanged</a:t>
            </a:r>
            <a:r>
              <a:rPr lang="en-US" sz="1875" dirty="0">
                <a:latin typeface="Times New Roman" panose="02020603050405020304" pitchFamily="18" charset="0"/>
                <a:cs typeface="Times New Roman" panose="02020603050405020304" pitchFamily="18" charset="0"/>
              </a:rPr>
              <a:t> with more than 190 countries for tax purposes.</a:t>
            </a:r>
          </a:p>
        </p:txBody>
      </p:sp>
      <p:sp>
        <p:nvSpPr>
          <p:cNvPr id="22" name="TextBox 21">
            <a:extLst>
              <a:ext uri="{FF2B5EF4-FFF2-40B4-BE49-F238E27FC236}">
                <a16:creationId xmlns:a16="http://schemas.microsoft.com/office/drawing/2014/main" id="{920631F2-FA99-622F-D99C-C6A4EA778C9F}"/>
              </a:ext>
            </a:extLst>
          </p:cNvPr>
          <p:cNvSpPr txBox="1"/>
          <p:nvPr/>
        </p:nvSpPr>
        <p:spPr>
          <a:xfrm>
            <a:off x="339864" y="4964541"/>
            <a:ext cx="2489814" cy="507831"/>
          </a:xfrm>
          <a:prstGeom prst="rect">
            <a:avLst/>
          </a:prstGeom>
          <a:noFill/>
        </p:spPr>
        <p:txBody>
          <a:bodyPr wrap="square">
            <a:spAutoFit/>
          </a:bodyPr>
          <a:lstStyle/>
          <a:p>
            <a:pPr algn="ctr"/>
            <a:r>
              <a:rPr lang="en-US" sz="1350" b="1" dirty="0">
                <a:latin typeface="Times New Roman" panose="02020603050405020304" pitchFamily="18" charset="0"/>
                <a:cs typeface="Times New Roman" panose="02020603050405020304" pitchFamily="18" charset="0"/>
              </a:rPr>
              <a:t>Tax</a:t>
            </a:r>
            <a:r>
              <a:rPr lang="en-US" sz="1350" dirty="0">
                <a:latin typeface="Times New Roman" panose="02020603050405020304" pitchFamily="18" charset="0"/>
                <a:cs typeface="Times New Roman" panose="02020603050405020304" pitchFamily="18" charset="0"/>
              </a:rPr>
              <a:t> </a:t>
            </a:r>
            <a:r>
              <a:rPr lang="en-US" sz="1350" b="1" dirty="0">
                <a:latin typeface="Times New Roman" panose="02020603050405020304" pitchFamily="18" charset="0"/>
                <a:cs typeface="Times New Roman" panose="02020603050405020304" pitchFamily="18" charset="0"/>
              </a:rPr>
              <a:t>services will be fully digitized</a:t>
            </a:r>
            <a:r>
              <a:rPr lang="en-US" sz="1350" dirty="0">
                <a:latin typeface="Times New Roman" panose="02020603050405020304" pitchFamily="18" charset="0"/>
                <a:cs typeface="Times New Roman" panose="02020603050405020304" pitchFamily="18" charset="0"/>
              </a:rPr>
              <a:t>.</a:t>
            </a:r>
          </a:p>
        </p:txBody>
      </p:sp>
      <p:pic>
        <p:nvPicPr>
          <p:cNvPr id="26" name="Picture 25">
            <a:extLst>
              <a:ext uri="{FF2B5EF4-FFF2-40B4-BE49-F238E27FC236}">
                <a16:creationId xmlns:a16="http://schemas.microsoft.com/office/drawing/2014/main" id="{B8B203F9-8D19-B52A-3C6F-AD51864EFD98}"/>
              </a:ext>
            </a:extLst>
          </p:cNvPr>
          <p:cNvPicPr>
            <a:picLocks noChangeAspect="1"/>
          </p:cNvPicPr>
          <p:nvPr/>
        </p:nvPicPr>
        <p:blipFill>
          <a:blip r:embed="rId3"/>
          <a:stretch>
            <a:fillRect/>
          </a:stretch>
        </p:blipFill>
        <p:spPr>
          <a:xfrm>
            <a:off x="419849" y="2297733"/>
            <a:ext cx="2509985" cy="1160873"/>
          </a:xfrm>
          <a:prstGeom prst="rect">
            <a:avLst/>
          </a:prstGeom>
        </p:spPr>
      </p:pic>
      <p:sp>
        <p:nvSpPr>
          <p:cNvPr id="25" name="TextBox 24">
            <a:extLst>
              <a:ext uri="{FF2B5EF4-FFF2-40B4-BE49-F238E27FC236}">
                <a16:creationId xmlns:a16="http://schemas.microsoft.com/office/drawing/2014/main" id="{CCE5777B-93B2-9491-32A5-F17CAE3673D1}"/>
              </a:ext>
            </a:extLst>
          </p:cNvPr>
          <p:cNvSpPr txBox="1"/>
          <p:nvPr/>
        </p:nvSpPr>
        <p:spPr>
          <a:xfrm>
            <a:off x="200372" y="3141823"/>
            <a:ext cx="2948940" cy="715581"/>
          </a:xfrm>
          <a:prstGeom prst="rect">
            <a:avLst/>
          </a:prstGeom>
          <a:noFill/>
        </p:spPr>
        <p:txBody>
          <a:bodyPr wrap="square">
            <a:spAutoFit/>
          </a:bodyPr>
          <a:lstStyle/>
          <a:p>
            <a:pPr algn="ctr"/>
            <a:r>
              <a:rPr lang="en-US" sz="1350" b="1" dirty="0">
                <a:latin typeface="Times New Roman" panose="02020603050405020304" pitchFamily="18" charset="0"/>
                <a:cs typeface="Times New Roman" panose="02020603050405020304" pitchFamily="18" charset="0"/>
              </a:rPr>
              <a:t>International rules against tax base reduction and profit shifting will be introduced.</a:t>
            </a:r>
            <a:endParaRPr lang="en-US" sz="1350" dirty="0">
              <a:latin typeface="Times New Roman" panose="02020603050405020304" pitchFamily="18" charset="0"/>
              <a:cs typeface="Times New Roman" panose="02020603050405020304" pitchFamily="18" charset="0"/>
            </a:endParaRPr>
          </a:p>
        </p:txBody>
      </p:sp>
      <p:pic>
        <p:nvPicPr>
          <p:cNvPr id="30" name="Picture 29">
            <a:extLst>
              <a:ext uri="{FF2B5EF4-FFF2-40B4-BE49-F238E27FC236}">
                <a16:creationId xmlns:a16="http://schemas.microsoft.com/office/drawing/2014/main" id="{309FFA7F-6E26-EA34-331A-24455FC718C4}"/>
              </a:ext>
            </a:extLst>
          </p:cNvPr>
          <p:cNvPicPr>
            <a:picLocks noChangeAspect="1"/>
          </p:cNvPicPr>
          <p:nvPr/>
        </p:nvPicPr>
        <p:blipFill rotWithShape="1">
          <a:blip r:embed="rId4"/>
          <a:srcRect l="3068" t="54170" r="81154" b="14836"/>
          <a:stretch/>
        </p:blipFill>
        <p:spPr>
          <a:xfrm>
            <a:off x="419850" y="3834320"/>
            <a:ext cx="2409829" cy="1090994"/>
          </a:xfrm>
          <a:prstGeom prst="rect">
            <a:avLst/>
          </a:prstGeom>
        </p:spPr>
      </p:pic>
    </p:spTree>
    <p:extLst>
      <p:ext uri="{BB962C8B-B14F-4D97-AF65-F5344CB8AC3E}">
        <p14:creationId xmlns:p14="http://schemas.microsoft.com/office/powerpoint/2010/main" val="2414625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8">
                                            <p:txEl>
                                              <p:pRg st="0" end="0"/>
                                            </p:txEl>
                                          </p:spTgt>
                                        </p:tgtEl>
                                        <p:attrNameLst>
                                          <p:attrName>style.visibility</p:attrName>
                                        </p:attrNameLst>
                                      </p:cBhvr>
                                      <p:to>
                                        <p:strVal val="visible"/>
                                      </p:to>
                                    </p:set>
                                    <p:animEffect transition="in" filter="fade">
                                      <p:cBhvr>
                                        <p:cTn id="36" dur="1000"/>
                                        <p:tgtEl>
                                          <p:spTgt spid="18">
                                            <p:txEl>
                                              <p:pRg st="0" end="0"/>
                                            </p:txEl>
                                          </p:spTgt>
                                        </p:tgtEl>
                                      </p:cBhvr>
                                    </p:animEffect>
                                    <p:anim calcmode="lin" valueType="num">
                                      <p:cBhvr>
                                        <p:cTn id="3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38"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8">
                                            <p:txEl>
                                              <p:pRg st="1" end="1"/>
                                            </p:txEl>
                                          </p:spTgt>
                                        </p:tgtEl>
                                        <p:attrNameLst>
                                          <p:attrName>style.visibility</p:attrName>
                                        </p:attrNameLst>
                                      </p:cBhvr>
                                      <p:to>
                                        <p:strVal val="visible"/>
                                      </p:to>
                                    </p:set>
                                    <p:animEffect transition="in" filter="fade">
                                      <p:cBhvr>
                                        <p:cTn id="43" dur="1000"/>
                                        <p:tgtEl>
                                          <p:spTgt spid="18">
                                            <p:txEl>
                                              <p:pRg st="1" end="1"/>
                                            </p:txEl>
                                          </p:spTgt>
                                        </p:tgtEl>
                                      </p:cBhvr>
                                    </p:animEffect>
                                    <p:anim calcmode="lin" valueType="num">
                                      <p:cBhvr>
                                        <p:cTn id="44" dur="1000" fill="hold"/>
                                        <p:tgtEl>
                                          <p:spTgt spid="18">
                                            <p:txEl>
                                              <p:pRg st="1" end="1"/>
                                            </p:txEl>
                                          </p:spTgt>
                                        </p:tgtEl>
                                        <p:attrNameLst>
                                          <p:attrName>ppt_x</p:attrName>
                                        </p:attrNameLst>
                                      </p:cBhvr>
                                      <p:tavLst>
                                        <p:tav tm="0">
                                          <p:val>
                                            <p:strVal val="#ppt_x"/>
                                          </p:val>
                                        </p:tav>
                                        <p:tav tm="100000">
                                          <p:val>
                                            <p:strVal val="#ppt_x"/>
                                          </p:val>
                                        </p:tav>
                                      </p:tavLst>
                                    </p:anim>
                                    <p:anim calcmode="lin" valueType="num">
                                      <p:cBhvr>
                                        <p:cTn id="45" dur="1000" fill="hold"/>
                                        <p:tgtEl>
                                          <p:spTgt spid="1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1000"/>
                                        <p:tgtEl>
                                          <p:spTgt spid="30"/>
                                        </p:tgtEl>
                                      </p:cBhvr>
                                    </p:animEffect>
                                    <p:anim calcmode="lin" valueType="num">
                                      <p:cBhvr>
                                        <p:cTn id="51" dur="1000" fill="hold"/>
                                        <p:tgtEl>
                                          <p:spTgt spid="30"/>
                                        </p:tgtEl>
                                        <p:attrNameLst>
                                          <p:attrName>ppt_x</p:attrName>
                                        </p:attrNameLst>
                                      </p:cBhvr>
                                      <p:tavLst>
                                        <p:tav tm="0">
                                          <p:val>
                                            <p:strVal val="#ppt_x"/>
                                          </p:val>
                                        </p:tav>
                                        <p:tav tm="100000">
                                          <p:val>
                                            <p:strVal val="#ppt_x"/>
                                          </p:val>
                                        </p:tav>
                                      </p:tavLst>
                                    </p:anim>
                                    <p:anim calcmode="lin" valueType="num">
                                      <p:cBhvr>
                                        <p:cTn id="52" dur="1000" fill="hold"/>
                                        <p:tgtEl>
                                          <p:spTgt spid="3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1000"/>
                                        <p:tgtEl>
                                          <p:spTgt spid="22"/>
                                        </p:tgtEl>
                                      </p:cBhvr>
                                    </p:animEffect>
                                    <p:anim calcmode="lin" valueType="num">
                                      <p:cBhvr>
                                        <p:cTn id="56" dur="1000" fill="hold"/>
                                        <p:tgtEl>
                                          <p:spTgt spid="22"/>
                                        </p:tgtEl>
                                        <p:attrNameLst>
                                          <p:attrName>ppt_x</p:attrName>
                                        </p:attrNameLst>
                                      </p:cBhvr>
                                      <p:tavLst>
                                        <p:tav tm="0">
                                          <p:val>
                                            <p:strVal val="#ppt_x"/>
                                          </p:val>
                                        </p:tav>
                                        <p:tav tm="100000">
                                          <p:val>
                                            <p:strVal val="#ppt_x"/>
                                          </p:val>
                                        </p:tav>
                                      </p:tavLst>
                                    </p:anim>
                                    <p:anim calcmode="lin" valueType="num">
                                      <p:cBhvr>
                                        <p:cTn id="5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18">
                                            <p:txEl>
                                              <p:pRg st="2" end="2"/>
                                            </p:txEl>
                                          </p:spTgt>
                                        </p:tgtEl>
                                        <p:attrNameLst>
                                          <p:attrName>style.visibility</p:attrName>
                                        </p:attrNameLst>
                                      </p:cBhvr>
                                      <p:to>
                                        <p:strVal val="visible"/>
                                      </p:to>
                                    </p:set>
                                    <p:animEffect transition="in" filter="fade">
                                      <p:cBhvr>
                                        <p:cTn id="62" dur="1000"/>
                                        <p:tgtEl>
                                          <p:spTgt spid="18">
                                            <p:txEl>
                                              <p:pRg st="2" end="2"/>
                                            </p:txEl>
                                          </p:spTgt>
                                        </p:tgtEl>
                                      </p:cBhvr>
                                    </p:animEffect>
                                    <p:anim calcmode="lin" valueType="num">
                                      <p:cBhvr>
                                        <p:cTn id="63" dur="1000" fill="hold"/>
                                        <p:tgtEl>
                                          <p:spTgt spid="18">
                                            <p:txEl>
                                              <p:pRg st="2" end="2"/>
                                            </p:txEl>
                                          </p:spTgt>
                                        </p:tgtEl>
                                        <p:attrNameLst>
                                          <p:attrName>ppt_x</p:attrName>
                                        </p:attrNameLst>
                                      </p:cBhvr>
                                      <p:tavLst>
                                        <p:tav tm="0">
                                          <p:val>
                                            <p:strVal val="#ppt_x"/>
                                          </p:val>
                                        </p:tav>
                                        <p:tav tm="100000">
                                          <p:val>
                                            <p:strVal val="#ppt_x"/>
                                          </p:val>
                                        </p:tav>
                                      </p:tavLst>
                                    </p:anim>
                                    <p:anim calcmode="lin" valueType="num">
                                      <p:cBhvr>
                                        <p:cTn id="64" dur="1000" fill="hold"/>
                                        <p:tgtEl>
                                          <p:spTgt spid="1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18">
                                            <p:txEl>
                                              <p:pRg st="3" end="3"/>
                                            </p:txEl>
                                          </p:spTgt>
                                        </p:tgtEl>
                                        <p:attrNameLst>
                                          <p:attrName>style.visibility</p:attrName>
                                        </p:attrNameLst>
                                      </p:cBhvr>
                                      <p:to>
                                        <p:strVal val="visible"/>
                                      </p:to>
                                    </p:set>
                                    <p:animEffect transition="in" filter="fade">
                                      <p:cBhvr>
                                        <p:cTn id="69" dur="1000"/>
                                        <p:tgtEl>
                                          <p:spTgt spid="18">
                                            <p:txEl>
                                              <p:pRg st="3" end="3"/>
                                            </p:txEl>
                                          </p:spTgt>
                                        </p:tgtEl>
                                      </p:cBhvr>
                                    </p:animEffect>
                                    <p:anim calcmode="lin" valueType="num">
                                      <p:cBhvr>
                                        <p:cTn id="70" dur="1000" fill="hold"/>
                                        <p:tgtEl>
                                          <p:spTgt spid="18">
                                            <p:txEl>
                                              <p:pRg st="3" end="3"/>
                                            </p:txEl>
                                          </p:spTgt>
                                        </p:tgtEl>
                                        <p:attrNameLst>
                                          <p:attrName>ppt_x</p:attrName>
                                        </p:attrNameLst>
                                      </p:cBhvr>
                                      <p:tavLst>
                                        <p:tav tm="0">
                                          <p:val>
                                            <p:strVal val="#ppt_x"/>
                                          </p:val>
                                        </p:tav>
                                        <p:tav tm="100000">
                                          <p:val>
                                            <p:strVal val="#ppt_x"/>
                                          </p:val>
                                        </p:tav>
                                      </p:tavLst>
                                    </p:anim>
                                    <p:anim calcmode="lin" valueType="num">
                                      <p:cBhvr>
                                        <p:cTn id="71" dur="1000" fill="hold"/>
                                        <p:tgtEl>
                                          <p:spTgt spid="1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8" grpId="0" animBg="1"/>
      <p:bldP spid="9" grpId="0"/>
      <p:bldP spid="22"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E50C488-323B-911A-FEC7-2C388A340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2" name="Title 1">
            <a:extLst>
              <a:ext uri="{FF2B5EF4-FFF2-40B4-BE49-F238E27FC236}">
                <a16:creationId xmlns:a16="http://schemas.microsoft.com/office/drawing/2014/main" id="{E2EFAC17-5609-05B9-D015-29172D6F6937}"/>
              </a:ext>
            </a:extLst>
          </p:cNvPr>
          <p:cNvSpPr>
            <a:spLocks noGrp="1"/>
          </p:cNvSpPr>
          <p:nvPr>
            <p:ph type="title"/>
          </p:nvPr>
        </p:nvSpPr>
        <p:spPr>
          <a:xfrm>
            <a:off x="230737" y="1641855"/>
            <a:ext cx="8682527" cy="699516"/>
          </a:xfrm>
        </p:spPr>
        <p:txBody>
          <a:bodyPr vert="horz" lIns="68580" tIns="34290" rIns="68580" bIns="34290" rtlCol="0" anchor="b">
            <a:normAutofit/>
          </a:bodyPr>
          <a:lstStyle/>
          <a:p>
            <a:pPr algn="just"/>
            <a:r>
              <a:rPr lang="en-US" sz="2100" b="1" dirty="0">
                <a:latin typeface="Times New Roman" panose="02020603050405020304" pitchFamily="18" charset="0"/>
                <a:ea typeface="Calibri" panose="020F0502020204030204" pitchFamily="34" charset="0"/>
                <a:cs typeface="Times New Roman" panose="02020603050405020304" pitchFamily="18" charset="0"/>
              </a:rPr>
              <a:t>The higher a company's debt level, the higher its interest expense and the lower its taxable income.</a:t>
            </a:r>
            <a:endParaRPr lang="en-US" sz="4050" b="1" dirty="0">
              <a:latin typeface="Times New Roman" panose="02020603050405020304" pitchFamily="18" charset="0"/>
              <a:cs typeface="Times New Roman" panose="02020603050405020304" pitchFamily="18" charset="0"/>
            </a:endParaRPr>
          </a:p>
        </p:txBody>
      </p:sp>
      <p:graphicFrame>
        <p:nvGraphicFramePr>
          <p:cNvPr id="23" name="Table 23">
            <a:extLst>
              <a:ext uri="{FF2B5EF4-FFF2-40B4-BE49-F238E27FC236}">
                <a16:creationId xmlns:a16="http://schemas.microsoft.com/office/drawing/2014/main" id="{11DC90BF-E451-1C69-1921-78F9A89CB9F7}"/>
              </a:ext>
            </a:extLst>
          </p:cNvPr>
          <p:cNvGraphicFramePr>
            <a:graphicFrameLocks noGrp="1"/>
          </p:cNvGraphicFramePr>
          <p:nvPr>
            <p:ph idx="1"/>
          </p:nvPr>
        </p:nvGraphicFramePr>
        <p:xfrm>
          <a:off x="167818" y="2405090"/>
          <a:ext cx="5229225" cy="3062397"/>
        </p:xfrm>
        <a:graphic>
          <a:graphicData uri="http://schemas.openxmlformats.org/drawingml/2006/table">
            <a:tbl>
              <a:tblPr firstRow="1" bandRow="1">
                <a:tableStyleId>{93296810-A885-4BE3-A3E7-6D5BEEA58F35}</a:tableStyleId>
              </a:tblPr>
              <a:tblGrid>
                <a:gridCol w="1116697">
                  <a:extLst>
                    <a:ext uri="{9D8B030D-6E8A-4147-A177-3AD203B41FA5}">
                      <a16:colId xmlns:a16="http://schemas.microsoft.com/office/drawing/2014/main" val="2566484910"/>
                    </a:ext>
                  </a:extLst>
                </a:gridCol>
                <a:gridCol w="1937657">
                  <a:extLst>
                    <a:ext uri="{9D8B030D-6E8A-4147-A177-3AD203B41FA5}">
                      <a16:colId xmlns:a16="http://schemas.microsoft.com/office/drawing/2014/main" val="2845411082"/>
                    </a:ext>
                  </a:extLst>
                </a:gridCol>
                <a:gridCol w="2174871">
                  <a:extLst>
                    <a:ext uri="{9D8B030D-6E8A-4147-A177-3AD203B41FA5}">
                      <a16:colId xmlns:a16="http://schemas.microsoft.com/office/drawing/2014/main" val="3953667163"/>
                    </a:ext>
                  </a:extLst>
                </a:gridCol>
              </a:tblGrid>
              <a:tr h="1034965">
                <a:tc>
                  <a:txBody>
                    <a:bodyPr/>
                    <a:lstStyle/>
                    <a:p>
                      <a:endParaRPr lang="en-US" sz="1000" dirty="0"/>
                    </a:p>
                  </a:txBody>
                  <a:tcPr marL="68580" marR="68580" marT="34290" marB="34290"/>
                </a:tc>
                <a:tc>
                  <a:txBody>
                    <a:bodyPr/>
                    <a:lstStyle/>
                    <a:p>
                      <a:endParaRPr lang="en-US" sz="1000" dirty="0"/>
                    </a:p>
                  </a:txBody>
                  <a:tcPr marL="68580" marR="68580" marT="34290" marB="34290"/>
                </a:tc>
                <a:tc>
                  <a:txBody>
                    <a:bodyPr/>
                    <a:lstStyle/>
                    <a:p>
                      <a:endParaRPr lang="en-US" sz="1000" dirty="0"/>
                    </a:p>
                  </a:txBody>
                  <a:tcPr marL="68580" marR="68580" marT="34290" marB="34290"/>
                </a:tc>
                <a:extLst>
                  <a:ext uri="{0D108BD9-81ED-4DB2-BD59-A6C34878D82A}">
                    <a16:rowId xmlns:a16="http://schemas.microsoft.com/office/drawing/2014/main" val="356951731"/>
                  </a:ext>
                </a:extLst>
              </a:tr>
              <a:tr h="367224">
                <a:tc>
                  <a:txBody>
                    <a:bodyPr/>
                    <a:lstStyle/>
                    <a:p>
                      <a:pPr algn="l" fontAlgn="ct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Own resources</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ctr"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Other party resources</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1375387478"/>
                  </a:ext>
                </a:extLst>
              </a:tr>
              <a:tr h="738664">
                <a:tc>
                  <a:txBody>
                    <a:bodyPr/>
                    <a:lstStyle/>
                    <a:p>
                      <a:pPr algn="l"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Provider of funds</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At Shareholder</a:t>
                      </a:r>
                      <a:br>
                        <a:rPr lang="en-US" sz="1200" b="1" u="none" strike="noStrike" dirty="0">
                          <a:solidFill>
                            <a:srgbClr val="000000"/>
                          </a:solidFill>
                          <a:effectLst/>
                          <a:latin typeface="Times New Roman" panose="02020603050405020304" pitchFamily="18" charset="0"/>
                          <a:cs typeface="Times New Roman" panose="02020603050405020304" pitchFamily="18" charset="0"/>
                        </a:rPr>
                      </a:br>
                      <a:br>
                        <a:rPr lang="en-US" sz="1200" b="1" u="none" strike="noStrike" dirty="0">
                          <a:solidFill>
                            <a:srgbClr val="000000"/>
                          </a:solidFill>
                          <a:effectLst/>
                          <a:latin typeface="Times New Roman" panose="02020603050405020304" pitchFamily="18" charset="0"/>
                          <a:cs typeface="Times New Roman" panose="02020603050405020304" pitchFamily="18" charset="0"/>
                        </a:rPr>
                      </a:br>
                      <a:r>
                        <a:rPr lang="en-US" sz="1200" b="1" u="none" strike="noStrike" dirty="0">
                          <a:solidFill>
                            <a:srgbClr val="000000"/>
                          </a:solidFill>
                          <a:effectLst/>
                          <a:latin typeface="Times New Roman" panose="02020603050405020304" pitchFamily="18" charset="0"/>
                          <a:cs typeface="Times New Roman" panose="02020603050405020304" pitchFamily="18" charset="0"/>
                        </a:rPr>
                        <a:t>-&gt; </a:t>
                      </a:r>
                      <a:r>
                        <a:rPr lang="en-US" sz="1200" b="0" u="none" strike="noStrike" dirty="0">
                          <a:solidFill>
                            <a:srgbClr val="000000"/>
                          </a:solidFill>
                          <a:effectLst/>
                          <a:latin typeface="Times New Roman" panose="02020603050405020304" pitchFamily="18" charset="0"/>
                          <a:cs typeface="Times New Roman" panose="02020603050405020304" pitchFamily="18" charset="0"/>
                        </a:rPr>
                        <a:t>Payment= Equity contribution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1" u="none" strike="noStrike" dirty="0">
                          <a:solidFill>
                            <a:srgbClr val="000000"/>
                          </a:solidFill>
                          <a:effectLst/>
                          <a:latin typeface="Times New Roman" panose="02020603050405020304" pitchFamily="18" charset="0"/>
                          <a:cs typeface="Times New Roman" panose="02020603050405020304" pitchFamily="18" charset="0"/>
                        </a:rPr>
                        <a:t>At Lender</a:t>
                      </a:r>
                      <a:br>
                        <a:rPr lang="en-US" sz="1200" b="0" u="none" strike="noStrike" dirty="0">
                          <a:solidFill>
                            <a:srgbClr val="000000"/>
                          </a:solidFill>
                          <a:effectLst/>
                          <a:latin typeface="Times New Roman" panose="02020603050405020304" pitchFamily="18" charset="0"/>
                          <a:cs typeface="Times New Roman" panose="02020603050405020304" pitchFamily="18" charset="0"/>
                        </a:rPr>
                      </a:br>
                      <a:br>
                        <a:rPr lang="en-US" sz="1200" b="0" u="none" strike="noStrike" dirty="0">
                          <a:solidFill>
                            <a:srgbClr val="000000"/>
                          </a:solidFill>
                          <a:effectLst/>
                          <a:latin typeface="Times New Roman" panose="02020603050405020304" pitchFamily="18" charset="0"/>
                          <a:cs typeface="Times New Roman" panose="02020603050405020304" pitchFamily="18" charset="0"/>
                        </a:rPr>
                      </a:br>
                      <a:r>
                        <a:rPr lang="en-US" sz="1200" b="0" u="none" strike="noStrike" dirty="0">
                          <a:solidFill>
                            <a:srgbClr val="000000"/>
                          </a:solidFill>
                          <a:effectLst/>
                          <a:latin typeface="Times New Roman" panose="02020603050405020304" pitchFamily="18" charset="0"/>
                          <a:cs typeface="Times New Roman" panose="02020603050405020304" pitchFamily="18" charset="0"/>
                        </a:rPr>
                        <a:t>-&gt; Payment = Loan</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3108088261"/>
                  </a:ext>
                </a:extLst>
              </a:tr>
              <a:tr h="921544">
                <a:tc>
                  <a:txBody>
                    <a:bodyPr/>
                    <a:lstStyle/>
                    <a:p>
                      <a:pPr algn="l" fontAlgn="ctr"/>
                      <a:r>
                        <a:rPr lang="en-US" sz="1200" b="0" u="none" strike="noStrike" dirty="0">
                          <a:solidFill>
                            <a:srgbClr val="000000"/>
                          </a:solidFill>
                          <a:effectLst/>
                          <a:latin typeface="Times New Roman" panose="02020603050405020304" pitchFamily="18" charset="0"/>
                          <a:cs typeface="Times New Roman" panose="02020603050405020304" pitchFamily="18" charset="0"/>
                        </a:rPr>
                        <a:t>Recipient of funding</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rgbClr val="000000"/>
                          </a:solidFill>
                          <a:effectLst/>
                          <a:latin typeface="Times New Roman" panose="02020603050405020304" pitchFamily="18" charset="0"/>
                          <a:cs typeface="Times New Roman" panose="02020603050405020304" pitchFamily="18" charset="0"/>
                        </a:rPr>
                        <a:t>At the Company</a:t>
                      </a:r>
                      <a:br>
                        <a:rPr lang="en-US" sz="1200" b="0" u="none" strike="noStrike" dirty="0">
                          <a:solidFill>
                            <a:srgbClr val="000000"/>
                          </a:solidFill>
                          <a:effectLst/>
                          <a:latin typeface="Times New Roman" panose="02020603050405020304" pitchFamily="18" charset="0"/>
                          <a:cs typeface="Times New Roman" panose="02020603050405020304" pitchFamily="18" charset="0"/>
                        </a:rPr>
                      </a:br>
                      <a:br>
                        <a:rPr lang="en-US" sz="1200" b="0" u="none" strike="noStrike" dirty="0">
                          <a:solidFill>
                            <a:srgbClr val="000000"/>
                          </a:solidFill>
                          <a:effectLst/>
                          <a:latin typeface="Times New Roman" panose="02020603050405020304" pitchFamily="18" charset="0"/>
                          <a:cs typeface="Times New Roman" panose="02020603050405020304" pitchFamily="18" charset="0"/>
                        </a:rPr>
                      </a:br>
                      <a:r>
                        <a:rPr lang="en-US" sz="1200" b="0" u="none" strike="noStrike" dirty="0">
                          <a:solidFill>
                            <a:srgbClr val="000000"/>
                          </a:solidFill>
                          <a:effectLst/>
                          <a:latin typeface="Times New Roman" panose="02020603050405020304" pitchFamily="18" charset="0"/>
                          <a:cs typeface="Times New Roman" panose="02020603050405020304" pitchFamily="18" charset="0"/>
                        </a:rPr>
                        <a:t>Return to financier = Dividends or increase the value of  share</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tc>
                  <a:txBody>
                    <a:bodyPr/>
                    <a:lstStyle/>
                    <a:p>
                      <a:pPr algn="l" fontAlgn="ctr"/>
                      <a:r>
                        <a:rPr lang="en-US" sz="1200" b="0" u="none" strike="noStrike" dirty="0">
                          <a:solidFill>
                            <a:srgbClr val="000000"/>
                          </a:solidFill>
                          <a:effectLst/>
                          <a:latin typeface="Times New Roman" panose="02020603050405020304" pitchFamily="18" charset="0"/>
                          <a:cs typeface="Times New Roman" panose="02020603050405020304" pitchFamily="18" charset="0"/>
                        </a:rPr>
                        <a:t>At the Company</a:t>
                      </a:r>
                      <a:br>
                        <a:rPr lang="en-US" sz="1200" b="0" u="none" strike="noStrike" dirty="0">
                          <a:solidFill>
                            <a:srgbClr val="000000"/>
                          </a:solidFill>
                          <a:effectLst/>
                          <a:latin typeface="Times New Roman" panose="02020603050405020304" pitchFamily="18" charset="0"/>
                          <a:cs typeface="Times New Roman" panose="02020603050405020304" pitchFamily="18" charset="0"/>
                        </a:rPr>
                      </a:br>
                      <a:br>
                        <a:rPr lang="en-US" sz="1200" b="0" u="none" strike="noStrike" dirty="0">
                          <a:solidFill>
                            <a:srgbClr val="000000"/>
                          </a:solidFill>
                          <a:effectLst/>
                          <a:latin typeface="Times New Roman" panose="02020603050405020304" pitchFamily="18" charset="0"/>
                          <a:cs typeface="Times New Roman" panose="02020603050405020304" pitchFamily="18" charset="0"/>
                        </a:rPr>
                      </a:br>
                      <a:r>
                        <a:rPr lang="en-US" sz="1200" b="0" u="none" strike="noStrike" dirty="0">
                          <a:solidFill>
                            <a:srgbClr val="000000"/>
                          </a:solidFill>
                          <a:effectLst/>
                          <a:latin typeface="Times New Roman" panose="02020603050405020304" pitchFamily="18" charset="0"/>
                          <a:cs typeface="Times New Roman" panose="02020603050405020304" pitchFamily="18" charset="0"/>
                        </a:rPr>
                        <a:t>Return to Financier = In general, Interest is  deductible expense in the jurisdiction of the Payer</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7144" marR="7144" marT="7144" marB="0" anchor="ctr"/>
                </a:tc>
                <a:extLst>
                  <a:ext uri="{0D108BD9-81ED-4DB2-BD59-A6C34878D82A}">
                    <a16:rowId xmlns:a16="http://schemas.microsoft.com/office/drawing/2014/main" val="3260680468"/>
                  </a:ext>
                </a:extLst>
              </a:tr>
            </a:tbl>
          </a:graphicData>
        </a:graphic>
      </p:graphicFrame>
      <p:sp>
        <p:nvSpPr>
          <p:cNvPr id="8" name="Rectangle: Rounded Corners 7">
            <a:extLst>
              <a:ext uri="{FF2B5EF4-FFF2-40B4-BE49-F238E27FC236}">
                <a16:creationId xmlns:a16="http://schemas.microsoft.com/office/drawing/2014/main" id="{043DAE28-D7BA-17B8-C441-0B93B8985920}"/>
              </a:ext>
            </a:extLst>
          </p:cNvPr>
          <p:cNvSpPr/>
          <p:nvPr/>
        </p:nvSpPr>
        <p:spPr>
          <a:xfrm>
            <a:off x="8481418" y="5320904"/>
            <a:ext cx="431846" cy="421481"/>
          </a:xfrm>
          <a:prstGeom prst="roundRect">
            <a:avLst/>
          </a:prstGeom>
          <a:solidFill>
            <a:srgbClr val="2C36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extBox 8">
            <a:extLst>
              <a:ext uri="{FF2B5EF4-FFF2-40B4-BE49-F238E27FC236}">
                <a16:creationId xmlns:a16="http://schemas.microsoft.com/office/drawing/2014/main" id="{BC043383-9F2E-AF9F-B0DB-5F016C013B9D}"/>
              </a:ext>
            </a:extLst>
          </p:cNvPr>
          <p:cNvSpPr txBox="1"/>
          <p:nvPr/>
        </p:nvSpPr>
        <p:spPr>
          <a:xfrm>
            <a:off x="8522494" y="5381603"/>
            <a:ext cx="431846" cy="323165"/>
          </a:xfrm>
          <a:prstGeom prst="rect">
            <a:avLst/>
          </a:prstGeom>
          <a:noFill/>
        </p:spPr>
        <p:txBody>
          <a:bodyPr wrap="square" rtlCol="0">
            <a:spAutoFit/>
          </a:bodyPr>
          <a:lstStyle/>
          <a:p>
            <a:r>
              <a:rPr lang="en-US" sz="1500" b="1" dirty="0">
                <a:solidFill>
                  <a:schemeClr val="bg1"/>
                </a:solidFill>
                <a:latin typeface="Arial" panose="020B0604020202020204" pitchFamily="34" charset="0"/>
                <a:cs typeface="Arial" panose="020B0604020202020204" pitchFamily="34" charset="0"/>
              </a:rPr>
              <a:t>08</a:t>
            </a:r>
            <a:endParaRPr lang="en-ID" sz="1500" b="1" dirty="0">
              <a:solidFill>
                <a:schemeClr val="bg1"/>
              </a:solidFill>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AF124317-6EC9-CCB0-5BB5-7E8288069D01}"/>
              </a:ext>
            </a:extLst>
          </p:cNvPr>
          <p:cNvSpPr txBox="1"/>
          <p:nvPr/>
        </p:nvSpPr>
        <p:spPr>
          <a:xfrm>
            <a:off x="5474247" y="2380440"/>
            <a:ext cx="3230412" cy="3416320"/>
          </a:xfrm>
          <a:prstGeom prst="rect">
            <a:avLst/>
          </a:prstGeom>
          <a:noFill/>
        </p:spPr>
        <p:txBody>
          <a:bodyPr wrap="square">
            <a:spAutoFit/>
          </a:bodyPr>
          <a:lstStyle/>
          <a:p>
            <a:pPr algn="just"/>
            <a:r>
              <a:rPr lang="en-US" sz="1350" b="1" dirty="0">
                <a:solidFill>
                  <a:schemeClr val="accent1">
                    <a:lumMod val="75000"/>
                  </a:schemeClr>
                </a:solidFill>
                <a:latin typeface="Times New Roman" panose="02020603050405020304" pitchFamily="18" charset="0"/>
                <a:cs typeface="Times New Roman" panose="02020603050405020304" pitchFamily="18" charset="0"/>
              </a:rPr>
              <a:t>Rule against thin capitalization.</a:t>
            </a:r>
          </a:p>
          <a:p>
            <a:pPr algn="just"/>
            <a:endParaRPr lang="en-US" sz="1350" b="1" dirty="0">
              <a:solidFill>
                <a:schemeClr val="accent1">
                  <a:lumMod val="75000"/>
                </a:schemeClr>
              </a:solidFill>
              <a:latin typeface="Times New Roman" panose="02020603050405020304" pitchFamily="18" charset="0"/>
              <a:cs typeface="Times New Roman" panose="02020603050405020304" pitchFamily="18" charset="0"/>
            </a:endParaRPr>
          </a:p>
          <a:p>
            <a:pPr algn="just"/>
            <a:r>
              <a:rPr lang="en-US" sz="1350" b="1" dirty="0">
                <a:solidFill>
                  <a:schemeClr val="accent1">
                    <a:lumMod val="75000"/>
                  </a:schemeClr>
                </a:solidFill>
                <a:latin typeface="Times New Roman" panose="02020603050405020304" pitchFamily="18" charset="0"/>
                <a:cs typeface="Times New Roman" panose="02020603050405020304" pitchFamily="18" charset="0"/>
              </a:rPr>
              <a:t>It aims to prevent tax evasion by creating a certain ratio of debt to owners' equity</a:t>
            </a:r>
          </a:p>
          <a:p>
            <a:pPr algn="just"/>
            <a:endParaRPr lang="en-US" sz="1350" b="1" dirty="0">
              <a:solidFill>
                <a:schemeClr val="accent1">
                  <a:lumMod val="75000"/>
                </a:schemeClr>
              </a:solidFill>
              <a:latin typeface="Times New Roman" panose="02020603050405020304" pitchFamily="18" charset="0"/>
              <a:cs typeface="Times New Roman" panose="02020603050405020304" pitchFamily="18" charset="0"/>
            </a:endParaRPr>
          </a:p>
          <a:p>
            <a:pPr algn="just"/>
            <a:r>
              <a:rPr lang="en-US" sz="1350" b="1" dirty="0">
                <a:solidFill>
                  <a:schemeClr val="accent1">
                    <a:lumMod val="75000"/>
                  </a:schemeClr>
                </a:solidFill>
                <a:latin typeface="Times New Roman" panose="02020603050405020304" pitchFamily="18" charset="0"/>
                <a:cs typeface="Times New Roman" panose="02020603050405020304" pitchFamily="18" charset="0"/>
              </a:rPr>
              <a:t>The methodology is:</a:t>
            </a:r>
          </a:p>
          <a:p>
            <a:pPr algn="just"/>
            <a:r>
              <a:rPr lang="en-US" sz="1350" b="1" dirty="0">
                <a:solidFill>
                  <a:schemeClr val="accent1">
                    <a:lumMod val="75000"/>
                  </a:schemeClr>
                </a:solidFill>
                <a:latin typeface="Times New Roman" panose="02020603050405020304" pitchFamily="18" charset="0"/>
                <a:cs typeface="Times New Roman" panose="02020603050405020304" pitchFamily="18" charset="0"/>
              </a:rPr>
              <a:t>Limit interest expense to a certain amount of EBITDA that can be deducted from taxable income</a:t>
            </a:r>
          </a:p>
          <a:p>
            <a:pPr marL="257175" indent="-257175" algn="just">
              <a:buFont typeface="Arial" panose="020B0604020202020204" pitchFamily="34" charset="0"/>
              <a:buChar char="•"/>
            </a:pPr>
            <a:r>
              <a:rPr lang="en-US" sz="1350" b="1" dirty="0">
                <a:solidFill>
                  <a:schemeClr val="accent1">
                    <a:lumMod val="75000"/>
                  </a:schemeClr>
                </a:solidFill>
                <a:latin typeface="Times New Roman" panose="02020603050405020304" pitchFamily="18" charset="0"/>
                <a:cs typeface="Times New Roman" panose="02020603050405020304" pitchFamily="18" charset="0"/>
              </a:rPr>
              <a:t>Limiting deductible interest expense to a certain ratio of debt to equity</a:t>
            </a:r>
          </a:p>
          <a:p>
            <a:pPr algn="just"/>
            <a:endParaRPr lang="mn-MN" sz="1350" b="1" dirty="0">
              <a:solidFill>
                <a:schemeClr val="accent1">
                  <a:lumMod val="75000"/>
                </a:schemeClr>
              </a:solidFill>
              <a:latin typeface="Times New Roman" panose="02020603050405020304" pitchFamily="18" charset="0"/>
              <a:cs typeface="Times New Roman" panose="02020603050405020304" pitchFamily="18" charset="0"/>
            </a:endParaRPr>
          </a:p>
          <a:p>
            <a:pPr algn="just"/>
            <a:r>
              <a:rPr lang="en-US" sz="1350" b="1" dirty="0">
                <a:solidFill>
                  <a:schemeClr val="accent1">
                    <a:lumMod val="75000"/>
                  </a:schemeClr>
                </a:solidFill>
                <a:latin typeface="Times New Roman" panose="02020603050405020304" pitchFamily="18" charset="0"/>
                <a:cs typeface="Times New Roman" panose="02020603050405020304" pitchFamily="18" charset="0"/>
              </a:rPr>
              <a:t>The method is</a:t>
            </a:r>
            <a:r>
              <a:rPr lang="mn-MN" sz="1350" b="1" dirty="0">
                <a:solidFill>
                  <a:schemeClr val="accent1">
                    <a:lumMod val="75000"/>
                  </a:schemeClr>
                </a:solidFill>
                <a:latin typeface="Times New Roman" panose="02020603050405020304" pitchFamily="18" charset="0"/>
                <a:cs typeface="Times New Roman" panose="02020603050405020304" pitchFamily="18" charset="0"/>
              </a:rPr>
              <a:t>:</a:t>
            </a:r>
          </a:p>
          <a:p>
            <a:pPr marL="214313" indent="-214313" algn="just">
              <a:buFont typeface="Arial" panose="020B0604020202020204" pitchFamily="34" charset="0"/>
              <a:buChar char="•"/>
            </a:pPr>
            <a:r>
              <a:rPr lang="en-US" sz="1350" b="1"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Certain percentage of EBITDA</a:t>
            </a:r>
          </a:p>
          <a:p>
            <a:pPr marL="214313" indent="-214313" algn="just">
              <a:buFont typeface="Arial" panose="020B0604020202020204" pitchFamily="34" charset="0"/>
              <a:buChar char="•"/>
            </a:pPr>
            <a:r>
              <a:rPr lang="en-US" sz="1350" b="1"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Debt to equity ratio</a:t>
            </a:r>
          </a:p>
          <a:p>
            <a:pPr marL="214313" indent="-214313" algn="just">
              <a:buFont typeface="Arial" panose="020B0604020202020204" pitchFamily="34" charset="0"/>
              <a:buChar char="•"/>
            </a:pPr>
            <a:r>
              <a:rPr lang="en-US" sz="1350" b="1" dirty="0">
                <a:solidFill>
                  <a:schemeClr val="accent1">
                    <a:lumMod val="75000"/>
                  </a:schemeClr>
                </a:solidFill>
                <a:latin typeface="Times New Roman" panose="02020603050405020304" pitchFamily="18" charset="0"/>
                <a:ea typeface="Calibri" panose="020F0502020204030204" pitchFamily="34" charset="0"/>
                <a:cs typeface="Times New Roman" panose="02020603050405020304" pitchFamily="18" charset="0"/>
              </a:rPr>
              <a:t>Combine the above 2</a:t>
            </a:r>
            <a:endParaRPr lang="mn-MN" sz="1350"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Ribbon: Tilted Up 2">
            <a:extLst>
              <a:ext uri="{FF2B5EF4-FFF2-40B4-BE49-F238E27FC236}">
                <a16:creationId xmlns:a16="http://schemas.microsoft.com/office/drawing/2014/main" id="{2005A256-64F4-C79C-AE1F-7743B0AAB1C4}"/>
              </a:ext>
            </a:extLst>
          </p:cNvPr>
          <p:cNvSpPr/>
          <p:nvPr/>
        </p:nvSpPr>
        <p:spPr>
          <a:xfrm>
            <a:off x="1487034" y="2492291"/>
            <a:ext cx="1589314" cy="819579"/>
          </a:xfrm>
          <a:prstGeom prst="ribbon2">
            <a:avLst>
              <a:gd name="adj1" fmla="val 33333"/>
              <a:gd name="adj2" fmla="val 50000"/>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Equity</a:t>
            </a:r>
            <a:endParaRPr lang="en-GB" sz="1500" dirty="0"/>
          </a:p>
        </p:txBody>
      </p:sp>
      <p:sp>
        <p:nvSpPr>
          <p:cNvPr id="4" name="Ribbon: Tilted Up 3">
            <a:extLst>
              <a:ext uri="{FF2B5EF4-FFF2-40B4-BE49-F238E27FC236}">
                <a16:creationId xmlns:a16="http://schemas.microsoft.com/office/drawing/2014/main" id="{FA6B6525-E341-F2AF-421B-B997A1042039}"/>
              </a:ext>
            </a:extLst>
          </p:cNvPr>
          <p:cNvSpPr/>
          <p:nvPr/>
        </p:nvSpPr>
        <p:spPr>
          <a:xfrm>
            <a:off x="3615184" y="2508621"/>
            <a:ext cx="1589314" cy="819579"/>
          </a:xfrm>
          <a:prstGeom prst="ribbon2">
            <a:avLst>
              <a:gd name="adj1" fmla="val 33333"/>
              <a:gd name="adj2" fmla="val 59589"/>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Debt</a:t>
            </a:r>
            <a:endParaRPr lang="en-GB" sz="1500" dirty="0"/>
          </a:p>
        </p:txBody>
      </p:sp>
    </p:spTree>
    <p:extLst>
      <p:ext uri="{BB962C8B-B14F-4D97-AF65-F5344CB8AC3E}">
        <p14:creationId xmlns:p14="http://schemas.microsoft.com/office/powerpoint/2010/main" val="97405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1">
                                            <p:txEl>
                                              <p:pRg st="0" end="0"/>
                                            </p:txEl>
                                          </p:spTgt>
                                        </p:tgtEl>
                                        <p:attrNameLst>
                                          <p:attrName>style.visibility</p:attrName>
                                        </p:attrNameLst>
                                      </p:cBhvr>
                                      <p:to>
                                        <p:strVal val="visible"/>
                                      </p:to>
                                    </p:set>
                                    <p:animEffect transition="in" filter="fade">
                                      <p:cBhvr>
                                        <p:cTn id="21" dur="1000"/>
                                        <p:tgtEl>
                                          <p:spTgt spid="31">
                                            <p:txEl>
                                              <p:pRg st="0" end="0"/>
                                            </p:txEl>
                                          </p:spTgt>
                                        </p:tgtEl>
                                      </p:cBhvr>
                                    </p:animEffect>
                                    <p:anim calcmode="lin" valueType="num">
                                      <p:cBhvr>
                                        <p:cTn id="22"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1">
                                            <p:txEl>
                                              <p:pRg st="2" end="2"/>
                                            </p:txEl>
                                          </p:spTgt>
                                        </p:tgtEl>
                                        <p:attrNameLst>
                                          <p:attrName>style.visibility</p:attrName>
                                        </p:attrNameLst>
                                      </p:cBhvr>
                                      <p:to>
                                        <p:strVal val="visible"/>
                                      </p:to>
                                    </p:set>
                                    <p:animEffect transition="in" filter="fade">
                                      <p:cBhvr>
                                        <p:cTn id="28" dur="1000"/>
                                        <p:tgtEl>
                                          <p:spTgt spid="31">
                                            <p:txEl>
                                              <p:pRg st="2" end="2"/>
                                            </p:txEl>
                                          </p:spTgt>
                                        </p:tgtEl>
                                      </p:cBhvr>
                                    </p:animEffect>
                                    <p:anim calcmode="lin" valueType="num">
                                      <p:cBhvr>
                                        <p:cTn id="29" dur="1000" fill="hold"/>
                                        <p:tgtEl>
                                          <p:spTgt spid="3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1">
                                            <p:txEl>
                                              <p:pRg st="4" end="4"/>
                                            </p:txEl>
                                          </p:spTgt>
                                        </p:tgtEl>
                                        <p:attrNameLst>
                                          <p:attrName>style.visibility</p:attrName>
                                        </p:attrNameLst>
                                      </p:cBhvr>
                                      <p:to>
                                        <p:strVal val="visible"/>
                                      </p:to>
                                    </p:set>
                                    <p:animEffect transition="in" filter="fade">
                                      <p:cBhvr>
                                        <p:cTn id="35" dur="1000"/>
                                        <p:tgtEl>
                                          <p:spTgt spid="31">
                                            <p:txEl>
                                              <p:pRg st="4" end="4"/>
                                            </p:txEl>
                                          </p:spTgt>
                                        </p:tgtEl>
                                      </p:cBhvr>
                                    </p:animEffect>
                                    <p:anim calcmode="lin" valueType="num">
                                      <p:cBhvr>
                                        <p:cTn id="36" dur="1000" fill="hold"/>
                                        <p:tgtEl>
                                          <p:spTgt spid="31">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1">
                                            <p:txEl>
                                              <p:pRg st="5" end="5"/>
                                            </p:txEl>
                                          </p:spTgt>
                                        </p:tgtEl>
                                        <p:attrNameLst>
                                          <p:attrName>style.visibility</p:attrName>
                                        </p:attrNameLst>
                                      </p:cBhvr>
                                      <p:to>
                                        <p:strVal val="visible"/>
                                      </p:to>
                                    </p:set>
                                    <p:animEffect transition="in" filter="fade">
                                      <p:cBhvr>
                                        <p:cTn id="42" dur="1000"/>
                                        <p:tgtEl>
                                          <p:spTgt spid="31">
                                            <p:txEl>
                                              <p:pRg st="5" end="5"/>
                                            </p:txEl>
                                          </p:spTgt>
                                        </p:tgtEl>
                                      </p:cBhvr>
                                    </p:animEffect>
                                    <p:anim calcmode="lin" valueType="num">
                                      <p:cBhvr>
                                        <p:cTn id="43" dur="1000" fill="hold"/>
                                        <p:tgtEl>
                                          <p:spTgt spid="31">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1">
                                            <p:txEl>
                                              <p:pRg st="6" end="6"/>
                                            </p:txEl>
                                          </p:spTgt>
                                        </p:tgtEl>
                                        <p:attrNameLst>
                                          <p:attrName>style.visibility</p:attrName>
                                        </p:attrNameLst>
                                      </p:cBhvr>
                                      <p:to>
                                        <p:strVal val="visible"/>
                                      </p:to>
                                    </p:set>
                                    <p:animEffect transition="in" filter="fade">
                                      <p:cBhvr>
                                        <p:cTn id="49" dur="1000"/>
                                        <p:tgtEl>
                                          <p:spTgt spid="31">
                                            <p:txEl>
                                              <p:pRg st="6" end="6"/>
                                            </p:txEl>
                                          </p:spTgt>
                                        </p:tgtEl>
                                      </p:cBhvr>
                                    </p:animEffect>
                                    <p:anim calcmode="lin" valueType="num">
                                      <p:cBhvr>
                                        <p:cTn id="50" dur="1000" fill="hold"/>
                                        <p:tgtEl>
                                          <p:spTgt spid="31">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1">
                                            <p:txEl>
                                              <p:pRg st="8" end="8"/>
                                            </p:txEl>
                                          </p:spTgt>
                                        </p:tgtEl>
                                        <p:attrNameLst>
                                          <p:attrName>style.visibility</p:attrName>
                                        </p:attrNameLst>
                                      </p:cBhvr>
                                      <p:to>
                                        <p:strVal val="visible"/>
                                      </p:to>
                                    </p:set>
                                    <p:animEffect transition="in" filter="fade">
                                      <p:cBhvr>
                                        <p:cTn id="56" dur="1000"/>
                                        <p:tgtEl>
                                          <p:spTgt spid="31">
                                            <p:txEl>
                                              <p:pRg st="8" end="8"/>
                                            </p:txEl>
                                          </p:spTgt>
                                        </p:tgtEl>
                                      </p:cBhvr>
                                    </p:animEffect>
                                    <p:anim calcmode="lin" valueType="num">
                                      <p:cBhvr>
                                        <p:cTn id="57" dur="1000" fill="hold"/>
                                        <p:tgtEl>
                                          <p:spTgt spid="31">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1">
                                            <p:txEl>
                                              <p:pRg st="9" end="9"/>
                                            </p:txEl>
                                          </p:spTgt>
                                        </p:tgtEl>
                                        <p:attrNameLst>
                                          <p:attrName>style.visibility</p:attrName>
                                        </p:attrNameLst>
                                      </p:cBhvr>
                                      <p:to>
                                        <p:strVal val="visible"/>
                                      </p:to>
                                    </p:set>
                                    <p:animEffect transition="in" filter="fade">
                                      <p:cBhvr>
                                        <p:cTn id="63" dur="1000"/>
                                        <p:tgtEl>
                                          <p:spTgt spid="31">
                                            <p:txEl>
                                              <p:pRg st="9" end="9"/>
                                            </p:txEl>
                                          </p:spTgt>
                                        </p:tgtEl>
                                      </p:cBhvr>
                                    </p:animEffect>
                                    <p:anim calcmode="lin" valueType="num">
                                      <p:cBhvr>
                                        <p:cTn id="64" dur="1000" fill="hold"/>
                                        <p:tgtEl>
                                          <p:spTgt spid="31">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31">
                                            <p:txEl>
                                              <p:pRg st="10" end="10"/>
                                            </p:txEl>
                                          </p:spTgt>
                                        </p:tgtEl>
                                        <p:attrNameLst>
                                          <p:attrName>style.visibility</p:attrName>
                                        </p:attrNameLst>
                                      </p:cBhvr>
                                      <p:to>
                                        <p:strVal val="visible"/>
                                      </p:to>
                                    </p:set>
                                    <p:animEffect transition="in" filter="fade">
                                      <p:cBhvr>
                                        <p:cTn id="70" dur="1000"/>
                                        <p:tgtEl>
                                          <p:spTgt spid="31">
                                            <p:txEl>
                                              <p:pRg st="10" end="10"/>
                                            </p:txEl>
                                          </p:spTgt>
                                        </p:tgtEl>
                                      </p:cBhvr>
                                    </p:animEffect>
                                    <p:anim calcmode="lin" valueType="num">
                                      <p:cBhvr>
                                        <p:cTn id="71" dur="1000" fill="hold"/>
                                        <p:tgtEl>
                                          <p:spTgt spid="31">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1">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1">
                                            <p:txEl>
                                              <p:pRg st="11" end="11"/>
                                            </p:txEl>
                                          </p:spTgt>
                                        </p:tgtEl>
                                        <p:attrNameLst>
                                          <p:attrName>style.visibility</p:attrName>
                                        </p:attrNameLst>
                                      </p:cBhvr>
                                      <p:to>
                                        <p:strVal val="visible"/>
                                      </p:to>
                                    </p:set>
                                    <p:animEffect transition="in" filter="fade">
                                      <p:cBhvr>
                                        <p:cTn id="77" dur="1000"/>
                                        <p:tgtEl>
                                          <p:spTgt spid="31">
                                            <p:txEl>
                                              <p:pRg st="11" end="11"/>
                                            </p:txEl>
                                          </p:spTgt>
                                        </p:tgtEl>
                                      </p:cBhvr>
                                    </p:animEffect>
                                    <p:anim calcmode="lin" valueType="num">
                                      <p:cBhvr>
                                        <p:cTn id="78" dur="1000" fill="hold"/>
                                        <p:tgtEl>
                                          <p:spTgt spid="31">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1">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TotalTime>
  <Words>2543</Words>
  <Application>Microsoft Office PowerPoint</Application>
  <PresentationFormat>On-screen Show (4:3)</PresentationFormat>
  <Paragraphs>264</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Calibri</vt:lpstr>
      <vt:lpstr>Calibri Light</vt:lpstr>
      <vt:lpstr>Times New Roman</vt:lpstr>
      <vt:lpstr>Wingdings</vt:lpstr>
      <vt:lpstr>Office Theme</vt:lpstr>
      <vt:lpstr>PowerPoint Presentation</vt:lpstr>
      <vt:lpstr>OECD BEPS – Mongolia</vt:lpstr>
      <vt:lpstr>PowerPoint Presentation</vt:lpstr>
      <vt:lpstr>PowerPoint Presentation</vt:lpstr>
      <vt:lpstr>PowerPoint Presentation</vt:lpstr>
      <vt:lpstr>Tax Law Reform of Mongolia II</vt:lpstr>
      <vt:lpstr>The reform of the tax law included international tax regulations related to BEPS.</vt:lpstr>
      <vt:lpstr>Preventing tax evasion and protecting the tax base</vt:lpstr>
      <vt:lpstr>The higher a company's debt level, the higher its interest expense and the lower its taxable income.</vt:lpstr>
      <vt:lpstr>Action plan-4:   Limiting Base Erosion Involving Interest Deductions and Other Financial Payments </vt:lpstr>
      <vt:lpstr>Regulation of rules against thin capitalization of Mongolia - CIT law</vt:lpstr>
      <vt:lpstr>Loan interest to be deducted from taxable income /Article 14 of the CIT Law of 2006/</vt:lpstr>
      <vt:lpstr>Interest expenses to be deducted from PBT.   /Article 14 of the CIT Law of 2019/</vt:lpstr>
      <vt:lpstr>  Related party</vt:lpstr>
      <vt:lpstr>PowerPoint Presentation</vt:lpstr>
      <vt:lpstr>CONCLUSION</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3</cp:revision>
  <dcterms:created xsi:type="dcterms:W3CDTF">2022-11-14T13:08:08Z</dcterms:created>
  <dcterms:modified xsi:type="dcterms:W3CDTF">2022-11-17T01:18:10Z</dcterms:modified>
</cp:coreProperties>
</file>