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6" r:id="rId8"/>
    <p:sldId id="267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3008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06601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13802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868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77014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6154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2744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8184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65073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2614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679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5CD40-0FD8-4851-BD21-CF8319A52ED9}" type="datetimeFigureOut">
              <a:rPr lang="en-ID" smtClean="0"/>
              <a:t>18/11/2022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57319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inisters.treasury.gov.au/ministers/andrew-leigh-2022/media-releases/ensuring-large-corporates-pay-their-fair-share-tax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reasury.gov.au/consultation/c2022-297736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1BEA26-0718-4C1F-89F1-3CACF56D77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5D1F5AE-817F-4056-82D0-C34BC354C4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079875"/>
            <a:ext cx="6858000" cy="1655762"/>
          </a:xfrm>
        </p:spPr>
        <p:txBody>
          <a:bodyPr/>
          <a:lstStyle/>
          <a:p>
            <a:r>
              <a:rPr lang="en-US" sz="3600" dirty="0"/>
              <a:t>GLOBAL TAX TRENDS – LATEST UPDATES ON GLOBAL TAXATION</a:t>
            </a:r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4706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FDB6A99-A233-82AE-CF5A-8449AF40FF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944" y="2332675"/>
            <a:ext cx="7582112" cy="26289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150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150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150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b="1" dirty="0">
                <a:effectLst/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Thank You!</a:t>
            </a: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43DAE28-D7BA-17B8-C441-0B93B8985920}"/>
              </a:ext>
            </a:extLst>
          </p:cNvPr>
          <p:cNvSpPr/>
          <p:nvPr/>
        </p:nvSpPr>
        <p:spPr>
          <a:xfrm>
            <a:off x="8481418" y="5320904"/>
            <a:ext cx="431846" cy="421481"/>
          </a:xfrm>
          <a:prstGeom prst="roundRect">
            <a:avLst/>
          </a:prstGeom>
          <a:solidFill>
            <a:srgbClr val="2C3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043383-9F2E-AF9F-B0DB-5F016C013B9D}"/>
              </a:ext>
            </a:extLst>
          </p:cNvPr>
          <p:cNvSpPr txBox="1"/>
          <p:nvPr/>
        </p:nvSpPr>
        <p:spPr>
          <a:xfrm>
            <a:off x="8522494" y="5381603"/>
            <a:ext cx="4318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B38745-B546-C290-C990-CD599B93CDA9}"/>
              </a:ext>
            </a:extLst>
          </p:cNvPr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520839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4B5493B-F2AF-5E8A-8DCC-8EBCBC856B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r>
              <a:rPr lang="en-US" sz="180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Global Taxation – Update on Australia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BEPS 2.0 – where do we stand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The Australian journey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Australia – Where are we now?</a:t>
            </a:r>
          </a:p>
          <a:p>
            <a:pPr lvl="1"/>
            <a:endParaRPr lang="en-US" sz="10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43DAE28-D7BA-17B8-C441-0B93B8985920}"/>
              </a:ext>
            </a:extLst>
          </p:cNvPr>
          <p:cNvSpPr/>
          <p:nvPr/>
        </p:nvSpPr>
        <p:spPr>
          <a:xfrm>
            <a:off x="8481418" y="5320904"/>
            <a:ext cx="431846" cy="421481"/>
          </a:xfrm>
          <a:prstGeom prst="roundRect">
            <a:avLst/>
          </a:prstGeom>
          <a:solidFill>
            <a:srgbClr val="2C3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043383-9F2E-AF9F-B0DB-5F016C013B9D}"/>
              </a:ext>
            </a:extLst>
          </p:cNvPr>
          <p:cNvSpPr txBox="1"/>
          <p:nvPr/>
        </p:nvSpPr>
        <p:spPr>
          <a:xfrm>
            <a:off x="8522494" y="5381603"/>
            <a:ext cx="4318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B38745-B546-C290-C990-CD599B93CDA9}"/>
              </a:ext>
            </a:extLst>
          </p:cNvPr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545410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4B8883B-F195-38F6-90A4-A73FA9E66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r>
              <a:rPr lang="en-US" sz="180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BEPS 2.0</a:t>
            </a:r>
          </a:p>
          <a:p>
            <a:endParaRPr lang="en-US" sz="180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The Australian Position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Current Consultation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Likely Implementation</a:t>
            </a: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43DAE28-D7BA-17B8-C441-0B93B8985920}"/>
              </a:ext>
            </a:extLst>
          </p:cNvPr>
          <p:cNvSpPr/>
          <p:nvPr/>
        </p:nvSpPr>
        <p:spPr>
          <a:xfrm>
            <a:off x="8481418" y="5320904"/>
            <a:ext cx="431846" cy="421481"/>
          </a:xfrm>
          <a:prstGeom prst="roundRect">
            <a:avLst/>
          </a:prstGeom>
          <a:solidFill>
            <a:srgbClr val="2C3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043383-9F2E-AF9F-B0DB-5F016C013B9D}"/>
              </a:ext>
            </a:extLst>
          </p:cNvPr>
          <p:cNvSpPr txBox="1"/>
          <p:nvPr/>
        </p:nvSpPr>
        <p:spPr>
          <a:xfrm>
            <a:off x="8522494" y="5381603"/>
            <a:ext cx="4318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B38745-B546-C290-C990-CD599B93CDA9}"/>
              </a:ext>
            </a:extLst>
          </p:cNvPr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94613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DCD8AAD-76D5-5A21-5BF3-F9B363A3D8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43DAE28-D7BA-17B8-C441-0B93B8985920}"/>
              </a:ext>
            </a:extLst>
          </p:cNvPr>
          <p:cNvSpPr/>
          <p:nvPr/>
        </p:nvSpPr>
        <p:spPr>
          <a:xfrm>
            <a:off x="8481418" y="5320904"/>
            <a:ext cx="431846" cy="421481"/>
          </a:xfrm>
          <a:prstGeom prst="roundRect">
            <a:avLst/>
          </a:prstGeom>
          <a:solidFill>
            <a:srgbClr val="2C3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043383-9F2E-AF9F-B0DB-5F016C013B9D}"/>
              </a:ext>
            </a:extLst>
          </p:cNvPr>
          <p:cNvSpPr txBox="1"/>
          <p:nvPr/>
        </p:nvSpPr>
        <p:spPr>
          <a:xfrm>
            <a:off x="8522494" y="5381603"/>
            <a:ext cx="4318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B38745-B546-C290-C990-CD599B93CDA9}"/>
              </a:ext>
            </a:extLst>
          </p:cNvPr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C4DB27-66ED-7ABA-5644-38C50CB74E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03"/>
          <a:stretch/>
        </p:blipFill>
        <p:spPr>
          <a:xfrm>
            <a:off x="1119878" y="2110468"/>
            <a:ext cx="6904244" cy="33997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272C9DA-1BC8-737F-B172-E16D24DE8DE9}"/>
              </a:ext>
            </a:extLst>
          </p:cNvPr>
          <p:cNvSpPr txBox="1"/>
          <p:nvPr/>
        </p:nvSpPr>
        <p:spPr>
          <a:xfrm>
            <a:off x="1119879" y="1757826"/>
            <a:ext cx="30694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500" b="1" dirty="0"/>
              <a:t>The Australian Journey</a:t>
            </a:r>
          </a:p>
        </p:txBody>
      </p:sp>
    </p:spTree>
    <p:extLst>
      <p:ext uri="{BB962C8B-B14F-4D97-AF65-F5344CB8AC3E}">
        <p14:creationId xmlns:p14="http://schemas.microsoft.com/office/powerpoint/2010/main" val="3695817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56C11C3-778E-C280-E437-A4006F413B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925125"/>
          </a:xfrm>
        </p:spPr>
        <p:txBody>
          <a:bodyPr>
            <a:normAutofit lnSpcReduction="10000"/>
          </a:bodyPr>
          <a:lstStyle/>
          <a:p>
            <a:r>
              <a:rPr lang="en-US" sz="180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3 Proposed Measures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Interest Limitation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Intangibles &amp; Royalties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(Further) Tax Transparency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125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  <a:hlinkClick r:id="rId3"/>
              </a:rPr>
              <a:t>https://ministers.treasury.gov.au/ministers/andrew-leigh-2022/media-releases/ensuring-large-corporates-pay-their-fair-share-tax</a:t>
            </a:r>
            <a:endParaRPr lang="en-US" sz="1125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125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125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  <a:hlinkClick r:id="rId4"/>
              </a:rPr>
              <a:t>https://treasury.gov.au/consultation/c2022-297736</a:t>
            </a:r>
            <a:endParaRPr lang="en-US" sz="1125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43DAE28-D7BA-17B8-C441-0B93B8985920}"/>
              </a:ext>
            </a:extLst>
          </p:cNvPr>
          <p:cNvSpPr/>
          <p:nvPr/>
        </p:nvSpPr>
        <p:spPr>
          <a:xfrm>
            <a:off x="8481418" y="5320904"/>
            <a:ext cx="431846" cy="421481"/>
          </a:xfrm>
          <a:prstGeom prst="roundRect">
            <a:avLst/>
          </a:prstGeom>
          <a:solidFill>
            <a:srgbClr val="2C3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043383-9F2E-AF9F-B0DB-5F016C013B9D}"/>
              </a:ext>
            </a:extLst>
          </p:cNvPr>
          <p:cNvSpPr txBox="1"/>
          <p:nvPr/>
        </p:nvSpPr>
        <p:spPr>
          <a:xfrm>
            <a:off x="8522494" y="5381603"/>
            <a:ext cx="4318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B38745-B546-C290-C990-CD599B93CDA9}"/>
              </a:ext>
            </a:extLst>
          </p:cNvPr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735418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90DA6F4-ADBD-F8CC-B68E-7C8908EE66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r>
              <a:rPr lang="en-US" sz="180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Interest Limitation</a:t>
            </a:r>
          </a:p>
          <a:p>
            <a:endParaRPr lang="en-US" sz="180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Current Position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The Proposal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Consultation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Key Considerations</a:t>
            </a: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43DAE28-D7BA-17B8-C441-0B93B8985920}"/>
              </a:ext>
            </a:extLst>
          </p:cNvPr>
          <p:cNvSpPr/>
          <p:nvPr/>
        </p:nvSpPr>
        <p:spPr>
          <a:xfrm>
            <a:off x="8481418" y="5320904"/>
            <a:ext cx="431846" cy="421481"/>
          </a:xfrm>
          <a:prstGeom prst="roundRect">
            <a:avLst/>
          </a:prstGeom>
          <a:solidFill>
            <a:srgbClr val="2C3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043383-9F2E-AF9F-B0DB-5F016C013B9D}"/>
              </a:ext>
            </a:extLst>
          </p:cNvPr>
          <p:cNvSpPr txBox="1"/>
          <p:nvPr/>
        </p:nvSpPr>
        <p:spPr>
          <a:xfrm>
            <a:off x="8522494" y="5381603"/>
            <a:ext cx="4318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B38745-B546-C290-C990-CD599B93CDA9}"/>
              </a:ext>
            </a:extLst>
          </p:cNvPr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1459599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D31ECCE-1364-A6DD-5D21-821319CB36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r>
              <a:rPr lang="en-US" sz="180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Intangibles &amp; Royalties</a:t>
            </a:r>
          </a:p>
          <a:p>
            <a:endParaRPr lang="en-US" sz="180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Current Position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The Proposal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Consultation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Key Considerations</a:t>
            </a: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43DAE28-D7BA-17B8-C441-0B93B8985920}"/>
              </a:ext>
            </a:extLst>
          </p:cNvPr>
          <p:cNvSpPr/>
          <p:nvPr/>
        </p:nvSpPr>
        <p:spPr>
          <a:xfrm>
            <a:off x="8481418" y="5320904"/>
            <a:ext cx="431846" cy="421481"/>
          </a:xfrm>
          <a:prstGeom prst="roundRect">
            <a:avLst/>
          </a:prstGeom>
          <a:solidFill>
            <a:srgbClr val="2C3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043383-9F2E-AF9F-B0DB-5F016C013B9D}"/>
              </a:ext>
            </a:extLst>
          </p:cNvPr>
          <p:cNvSpPr txBox="1"/>
          <p:nvPr/>
        </p:nvSpPr>
        <p:spPr>
          <a:xfrm>
            <a:off x="8522494" y="5381603"/>
            <a:ext cx="4318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B38745-B546-C290-C990-CD599B93CDA9}"/>
              </a:ext>
            </a:extLst>
          </p:cNvPr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437433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CA94BE9-56D8-3419-3829-1B12663287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r>
              <a:rPr lang="en-US" sz="180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(Further) Tax Transparency</a:t>
            </a:r>
          </a:p>
          <a:p>
            <a:endParaRPr lang="en-US" sz="180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Current Position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The Proposal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Consultation</a:t>
            </a:r>
          </a:p>
          <a:p>
            <a:pPr lvl="1"/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lvl="1"/>
            <a:r>
              <a:rPr lang="en-US" sz="1350" b="1" dirty="0"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Key Considerations</a:t>
            </a: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43DAE28-D7BA-17B8-C441-0B93B8985920}"/>
              </a:ext>
            </a:extLst>
          </p:cNvPr>
          <p:cNvSpPr/>
          <p:nvPr/>
        </p:nvSpPr>
        <p:spPr>
          <a:xfrm>
            <a:off x="8481418" y="5320904"/>
            <a:ext cx="431846" cy="421481"/>
          </a:xfrm>
          <a:prstGeom prst="roundRect">
            <a:avLst/>
          </a:prstGeom>
          <a:solidFill>
            <a:srgbClr val="2C3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043383-9F2E-AF9F-B0DB-5F016C013B9D}"/>
              </a:ext>
            </a:extLst>
          </p:cNvPr>
          <p:cNvSpPr txBox="1"/>
          <p:nvPr/>
        </p:nvSpPr>
        <p:spPr>
          <a:xfrm>
            <a:off x="8522494" y="5381603"/>
            <a:ext cx="4318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B38745-B546-C290-C990-CD599B93CDA9}"/>
              </a:ext>
            </a:extLst>
          </p:cNvPr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4135091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2932D35-0306-C3BD-A670-270E8EBDAD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944" y="2332675"/>
            <a:ext cx="7582112" cy="26289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150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150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b="1" dirty="0">
                <a:effectLst/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Australia</a:t>
            </a:r>
          </a:p>
          <a:p>
            <a:pPr marL="0" indent="0" algn="ctr">
              <a:buNone/>
            </a:pPr>
            <a:r>
              <a:rPr lang="en-US" b="1" dirty="0">
                <a:effectLst/>
                <a:latin typeface="Arial" panose="020B0604020202020204" pitchFamily="34" charset="0"/>
                <a:ea typeface="Courier New" panose="02070309020205020404" pitchFamily="49" charset="0"/>
                <a:cs typeface="Arial" panose="020B0604020202020204" pitchFamily="34" charset="0"/>
              </a:rPr>
              <a:t>The next steps</a:t>
            </a: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43DAE28-D7BA-17B8-C441-0B93B8985920}"/>
              </a:ext>
            </a:extLst>
          </p:cNvPr>
          <p:cNvSpPr/>
          <p:nvPr/>
        </p:nvSpPr>
        <p:spPr>
          <a:xfrm>
            <a:off x="8481418" y="5320904"/>
            <a:ext cx="431846" cy="421481"/>
          </a:xfrm>
          <a:prstGeom prst="roundRect">
            <a:avLst/>
          </a:prstGeom>
          <a:solidFill>
            <a:srgbClr val="2C3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043383-9F2E-AF9F-B0DB-5F016C013B9D}"/>
              </a:ext>
            </a:extLst>
          </p:cNvPr>
          <p:cNvSpPr txBox="1"/>
          <p:nvPr/>
        </p:nvSpPr>
        <p:spPr>
          <a:xfrm>
            <a:off x="8522494" y="5381603"/>
            <a:ext cx="4318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B38745-B546-C290-C990-CD599B93CDA9}"/>
              </a:ext>
            </a:extLst>
          </p:cNvPr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844263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204</Words>
  <Application>Microsoft Office PowerPoint</Application>
  <PresentationFormat>On-screen Show (4:3)</PresentationFormat>
  <Paragraphs>101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Dhenny Caesar</dc:creator>
  <cp:lastModifiedBy>Kapal Api Global</cp:lastModifiedBy>
  <cp:revision>3</cp:revision>
  <dcterms:created xsi:type="dcterms:W3CDTF">2022-11-14T13:08:08Z</dcterms:created>
  <dcterms:modified xsi:type="dcterms:W3CDTF">2022-11-18T04:35:05Z</dcterms:modified>
</cp:coreProperties>
</file>