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80" r:id="rId25"/>
    <p:sldId id="281" r:id="rId26"/>
    <p:sldId id="282" r:id="rId27"/>
    <p:sldId id="283" r:id="rId28"/>
    <p:sldId id="284" r:id="rId29"/>
    <p:sldId id="285" r:id="rId30"/>
    <p:sldId id="286" r:id="rId31"/>
    <p:sldId id="287" r:id="rId32"/>
    <p:sldId id="278"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138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C6549F-B7EE-4B8E-9FBD-7751F31763F2}" type="datetimeFigureOut">
              <a:rPr lang="en-ID" smtClean="0"/>
              <a:t>16/11/2022</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7640E1-DF0B-4466-81C5-849CBEEFE594}" type="slidenum">
              <a:rPr lang="en-ID" smtClean="0"/>
              <a:t>‹#›</a:t>
            </a:fld>
            <a:endParaRPr lang="en-ID"/>
          </a:p>
        </p:txBody>
      </p:sp>
    </p:spTree>
    <p:extLst>
      <p:ext uri="{BB962C8B-B14F-4D97-AF65-F5344CB8AC3E}">
        <p14:creationId xmlns:p14="http://schemas.microsoft.com/office/powerpoint/2010/main" val="4006437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Before I get started, let me explain briefly about my presentation. I would like to mention 2 points.</a:t>
            </a:r>
          </a:p>
          <a:p>
            <a:r>
              <a:rPr kumimoji="1" lang="en-US" altLang="ja-JP" dirty="0"/>
              <a:t>First, the theme of this session was announced “Digital Tax”. But, you know in Japan, Digital Service Tax is not introduced, and does not have a plan for introducing DST in the future.</a:t>
            </a:r>
          </a:p>
          <a:p>
            <a:r>
              <a:rPr kumimoji="1" lang="en-US" altLang="ja-JP" dirty="0"/>
              <a:t>Second, Japan introduced the Reverse-charge system in the Value-Added Tax  Act in 2015.</a:t>
            </a:r>
          </a:p>
          <a:p>
            <a:r>
              <a:rPr kumimoji="1" lang="en-US" altLang="ja-JP" dirty="0"/>
              <a:t>   JFCPTAA already explained this topic at AOTCA TAX CONFERENCE in Taipei, in 2014</a:t>
            </a:r>
            <a:r>
              <a:rPr kumimoji="1" lang="ja-JP" altLang="en-US" dirty="0" err="1"/>
              <a:t>．</a:t>
            </a:r>
            <a:endParaRPr kumimoji="1" lang="ja-JP" altLang="en-US" dirty="0"/>
          </a:p>
          <a:p>
            <a:r>
              <a:rPr kumimoji="1" lang="en-US" altLang="ja-JP" dirty="0"/>
              <a:t>If you need some information about this, please refer to the website of the National Tax Agency of Japan.</a:t>
            </a:r>
          </a:p>
          <a:p>
            <a:r>
              <a:rPr kumimoji="1" lang="ja-JP" altLang="en-US" dirty="0"/>
              <a:t>＊</a:t>
            </a:r>
            <a:r>
              <a:rPr kumimoji="1" lang="en-US" altLang="ja-JP" dirty="0"/>
              <a:t>Japanese VAT rate is 10% at present. </a:t>
            </a:r>
            <a:r>
              <a:rPr kumimoji="1" lang="ja-JP" altLang="en-US" dirty="0"/>
              <a:t>　</a:t>
            </a:r>
          </a:p>
          <a:p>
            <a:r>
              <a:rPr kumimoji="1" lang="en-US" altLang="ja-JP" dirty="0"/>
              <a:t>So, we JFCPTAA try to share with you the information of BEPS2.0 that includes the same concept of DST.</a:t>
            </a:r>
          </a:p>
          <a:p>
            <a:r>
              <a:rPr kumimoji="1" lang="en-US" altLang="ja-JP" dirty="0"/>
              <a:t> In addition, I am CPTA&amp;CPA of Japan but I do not have enough information on BEPS 2.0 at present.</a:t>
            </a:r>
          </a:p>
          <a:p>
            <a:r>
              <a:rPr kumimoji="1" lang="en-US" altLang="ja-JP" dirty="0"/>
              <a:t> Then, I am a Ph.D. in Management Accounting. Of course, today’s theme is not my major field.</a:t>
            </a:r>
          </a:p>
          <a:p>
            <a:r>
              <a:rPr kumimoji="1" lang="en-US" altLang="ja-JP" dirty="0"/>
              <a:t>So, I asked KPMG Japan Mr. Koide who belongs to JFCPTAA too, to provide the information on BEPS 2.0. So, properly speaking he comes here and tries to make his great presentation.</a:t>
            </a:r>
          </a:p>
          <a:p>
            <a:r>
              <a:rPr kumimoji="1" lang="en-US" altLang="ja-JP" dirty="0"/>
              <a:t>But unfortunately, he cannot come here today for his important task. You know I am hard luck.</a:t>
            </a:r>
          </a:p>
          <a:p>
            <a:r>
              <a:rPr kumimoji="1" lang="en-US" altLang="ja-JP" dirty="0"/>
              <a:t>That’s why I would like to explain the overview of this topic shortly.</a:t>
            </a:r>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3</a:t>
            </a:fld>
            <a:endParaRPr lang="en-ID"/>
          </a:p>
        </p:txBody>
      </p:sp>
    </p:spTree>
    <p:extLst>
      <p:ext uri="{BB962C8B-B14F-4D97-AF65-F5344CB8AC3E}">
        <p14:creationId xmlns:p14="http://schemas.microsoft.com/office/powerpoint/2010/main" val="4138493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12</a:t>
            </a:fld>
            <a:endParaRPr lang="en-ID"/>
          </a:p>
        </p:txBody>
      </p:sp>
    </p:spTree>
    <p:extLst>
      <p:ext uri="{BB962C8B-B14F-4D97-AF65-F5344CB8AC3E}">
        <p14:creationId xmlns:p14="http://schemas.microsoft.com/office/powerpoint/2010/main" val="9112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So, I would like to skip the explanation of Pillar 1.</a:t>
            </a:r>
          </a:p>
          <a:p>
            <a:r>
              <a:rPr kumimoji="1" lang="en-US" altLang="ja-JP" dirty="0"/>
              <a:t>You know for Japan Pillar 1 has low priority because of a small figure of scoped corporation groups</a:t>
            </a:r>
          </a:p>
          <a:p>
            <a:r>
              <a:rPr kumimoji="1" lang="en-US" altLang="ja-JP" dirty="0"/>
              <a:t>and it needs a Multinational Tax Treaty. Concluding Treaty is hard work for every country.</a:t>
            </a:r>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13</a:t>
            </a:fld>
            <a:endParaRPr lang="en-ID"/>
          </a:p>
        </p:txBody>
      </p:sp>
    </p:spTree>
    <p:extLst>
      <p:ext uri="{BB962C8B-B14F-4D97-AF65-F5344CB8AC3E}">
        <p14:creationId xmlns:p14="http://schemas.microsoft.com/office/powerpoint/2010/main" val="40929189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As you know </a:t>
            </a:r>
            <a:r>
              <a:rPr kumimoji="1" lang="en-US" altLang="ja-JP" dirty="0" err="1"/>
              <a:t>GloBE</a:t>
            </a:r>
            <a:r>
              <a:rPr kumimoji="1" lang="en-US" altLang="ja-JP" dirty="0"/>
              <a:t> means Global Anti-Base Erosion.</a:t>
            </a:r>
          </a:p>
          <a:p>
            <a:r>
              <a:rPr kumimoji="1" lang="en-US" altLang="ja-JP" dirty="0"/>
              <a:t>In</a:t>
            </a:r>
            <a:r>
              <a:rPr kumimoji="1" lang="ja-JP" altLang="en-US" dirty="0"/>
              <a:t>　</a:t>
            </a:r>
            <a:r>
              <a:rPr kumimoji="1" lang="en-US" altLang="ja-JP" dirty="0"/>
              <a:t>my opinion, in pillar 2, the most important task for the Japanese government is how to adjust Pillar 2 to present the CFC taxation of Japan. Because it relates to the Tax revenue and corporation tax framework of Japan.</a:t>
            </a:r>
          </a:p>
          <a:p>
            <a:r>
              <a:rPr kumimoji="1" lang="en-US" altLang="ja-JP" dirty="0"/>
              <a:t>(So, the Japanese government will keep its CFC taxation.)</a:t>
            </a:r>
          </a:p>
          <a:p>
            <a:r>
              <a:rPr kumimoji="1" lang="en-US" altLang="ja-JP" dirty="0"/>
              <a:t>So, let me move the framework of Pillar2.</a:t>
            </a: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14</a:t>
            </a:fld>
            <a:endParaRPr lang="en-ID"/>
          </a:p>
        </p:txBody>
      </p:sp>
    </p:spTree>
    <p:extLst>
      <p:ext uri="{BB962C8B-B14F-4D97-AF65-F5344CB8AC3E}">
        <p14:creationId xmlns:p14="http://schemas.microsoft.com/office/powerpoint/2010/main" val="737890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This is the framework of Pillar 2 </a:t>
            </a:r>
            <a:r>
              <a:rPr kumimoji="1" lang="en-US" altLang="ja-JP" dirty="0" err="1"/>
              <a:t>GloBE</a:t>
            </a:r>
            <a:r>
              <a:rPr kumimoji="1" lang="en-US" altLang="ja-JP" dirty="0"/>
              <a:t> rules. In Japan, another name is Minimum Taxation.</a:t>
            </a:r>
          </a:p>
          <a:p>
            <a:r>
              <a:rPr kumimoji="1" lang="en-US" altLang="ja-JP" dirty="0"/>
              <a:t>I would like to mention here, the Japanese Effective Tax Rate (ETR) is about 30%, over the minimum rate of 15%.</a:t>
            </a:r>
          </a:p>
          <a:p>
            <a:r>
              <a:rPr kumimoji="1" lang="en-US" altLang="ja-JP" dirty="0"/>
              <a:t>And almost Japanese famous companies located their head office in Japan.</a:t>
            </a: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15</a:t>
            </a:fld>
            <a:endParaRPr lang="en-ID"/>
          </a:p>
        </p:txBody>
      </p:sp>
    </p:spTree>
    <p:extLst>
      <p:ext uri="{BB962C8B-B14F-4D97-AF65-F5344CB8AC3E}">
        <p14:creationId xmlns:p14="http://schemas.microsoft.com/office/powerpoint/2010/main" val="22888586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That’s why most Japanese companies are paying attention to Income Inclusion Rule (IIR) mainly.</a:t>
            </a:r>
          </a:p>
          <a:p>
            <a:r>
              <a:rPr kumimoji="1" lang="en-US" altLang="ja-JP" dirty="0"/>
              <a:t>But, tax service firms should pay attention to Undertaxed Payment Rules (UTPR) for their clients that locate their head offices in low-tax countries and have some subsidiaries in Japan.</a:t>
            </a:r>
          </a:p>
          <a:p>
            <a:r>
              <a:rPr kumimoji="1" lang="en-US" altLang="ja-JP" dirty="0"/>
              <a:t>So, the big tax service firms in Japan are eager to collect information on tax reform trends in Pillar 2.</a:t>
            </a:r>
          </a:p>
          <a:p>
            <a:r>
              <a:rPr kumimoji="1" lang="en-US" altLang="ja-JP" dirty="0"/>
              <a:t>And Subject Tax rule (STTR) has low priority for the big tax service firm in Japan because it needs a TAX treaty.</a:t>
            </a: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16</a:t>
            </a:fld>
            <a:endParaRPr lang="en-ID"/>
          </a:p>
        </p:txBody>
      </p:sp>
    </p:spTree>
    <p:extLst>
      <p:ext uri="{BB962C8B-B14F-4D97-AF65-F5344CB8AC3E}">
        <p14:creationId xmlns:p14="http://schemas.microsoft.com/office/powerpoint/2010/main" val="632201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17</a:t>
            </a:fld>
            <a:endParaRPr lang="en-ID"/>
          </a:p>
        </p:txBody>
      </p:sp>
    </p:spTree>
    <p:extLst>
      <p:ext uri="{BB962C8B-B14F-4D97-AF65-F5344CB8AC3E}">
        <p14:creationId xmlns:p14="http://schemas.microsoft.com/office/powerpoint/2010/main" val="4268333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This slide shows the calculation step of the Pillar2 </a:t>
            </a:r>
            <a:r>
              <a:rPr kumimoji="1" lang="en-US" altLang="ja-JP" dirty="0" err="1"/>
              <a:t>GloBE</a:t>
            </a:r>
            <a:r>
              <a:rPr kumimoji="1" lang="en-US" altLang="ja-JP" dirty="0"/>
              <a:t> Rules.</a:t>
            </a:r>
          </a:p>
          <a:p>
            <a:r>
              <a:rPr kumimoji="1" lang="en-US" altLang="ja-JP" dirty="0"/>
              <a:t>Sorry, I do not have time to explain the details.</a:t>
            </a:r>
          </a:p>
          <a:p>
            <a:r>
              <a:rPr kumimoji="1" lang="en-US" altLang="ja-JP" dirty="0"/>
              <a:t>But as a tax professional, especially belongs to a big tax service firm, the most important point is the rough calculation of the Top-up Tax of Client companies. Of course, it is not my field.</a:t>
            </a:r>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18</a:t>
            </a:fld>
            <a:endParaRPr lang="en-ID"/>
          </a:p>
        </p:txBody>
      </p:sp>
    </p:spTree>
    <p:extLst>
      <p:ext uri="{BB962C8B-B14F-4D97-AF65-F5344CB8AC3E}">
        <p14:creationId xmlns:p14="http://schemas.microsoft.com/office/powerpoint/2010/main" val="16786346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This slide shows the Decision Flow Chart of </a:t>
            </a:r>
            <a:r>
              <a:rPr kumimoji="1" lang="en-US" altLang="ja-JP" dirty="0" err="1"/>
              <a:t>GloBE</a:t>
            </a:r>
            <a:r>
              <a:rPr kumimoji="1" lang="en-US" altLang="ja-JP" dirty="0"/>
              <a:t> Rules. There are a lot of exceptions that tax professionals have to check.</a:t>
            </a:r>
          </a:p>
          <a:p>
            <a:r>
              <a:rPr kumimoji="1" lang="en-US" altLang="ja-JP" dirty="0"/>
              <a:t>Finally, IIR charges Top-up tax for Parent Companies, and UTPR taxes the companies which locate</a:t>
            </a:r>
          </a:p>
          <a:p>
            <a:r>
              <a:rPr kumimoji="1" lang="en-US" altLang="ja-JP" dirty="0"/>
              <a:t>in a low-tax jurisdiction.</a:t>
            </a: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19</a:t>
            </a:fld>
            <a:endParaRPr lang="en-ID"/>
          </a:p>
        </p:txBody>
      </p:sp>
    </p:spTree>
    <p:extLst>
      <p:ext uri="{BB962C8B-B14F-4D97-AF65-F5344CB8AC3E}">
        <p14:creationId xmlns:p14="http://schemas.microsoft.com/office/powerpoint/2010/main" val="10226111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This slide shows that Top-up tax means the difference between ETR and the minimum tax rate of 15%</a:t>
            </a:r>
          </a:p>
          <a:p>
            <a:r>
              <a:rPr kumimoji="1" lang="en-US" altLang="ja-JP" dirty="0"/>
              <a:t>It is not a difficult concept. </a:t>
            </a: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20</a:t>
            </a:fld>
            <a:endParaRPr lang="en-ID"/>
          </a:p>
        </p:txBody>
      </p:sp>
    </p:spTree>
    <p:extLst>
      <p:ext uri="{BB962C8B-B14F-4D97-AF65-F5344CB8AC3E}">
        <p14:creationId xmlns:p14="http://schemas.microsoft.com/office/powerpoint/2010/main" val="13073856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rPr>
              <a:t>This slide shows how to calculate the Top-up tax.</a:t>
            </a: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21</a:t>
            </a:fld>
            <a:endParaRPr lang="en-ID"/>
          </a:p>
        </p:txBody>
      </p:sp>
    </p:spTree>
    <p:extLst>
      <p:ext uri="{BB962C8B-B14F-4D97-AF65-F5344CB8AC3E}">
        <p14:creationId xmlns:p14="http://schemas.microsoft.com/office/powerpoint/2010/main" val="1473656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So let me begin with my presentation.</a:t>
            </a:r>
            <a:r>
              <a:rPr kumimoji="1" lang="ja-JP" altLang="en-US" dirty="0"/>
              <a:t>　</a:t>
            </a:r>
            <a:r>
              <a:rPr kumimoji="1" lang="en-US" altLang="ja-JP" dirty="0"/>
              <a:t>Here are the contents of it.</a:t>
            </a:r>
          </a:p>
          <a:p>
            <a:r>
              <a:rPr kumimoji="1" lang="en-US" altLang="ja-JP" dirty="0"/>
              <a:t>You know there is a lot of information, and we do not have enough time to share all of this content.</a:t>
            </a:r>
          </a:p>
          <a:p>
            <a:r>
              <a:rPr kumimoji="1" lang="en-US" altLang="ja-JP" dirty="0"/>
              <a:t>So, I would like to focus on contents No4 Pillar 2 </a:t>
            </a:r>
            <a:r>
              <a:rPr kumimoji="1" lang="en-US" altLang="ja-JP" dirty="0" err="1"/>
              <a:t>GloBE</a:t>
            </a:r>
            <a:r>
              <a:rPr kumimoji="1" lang="en-US" altLang="ja-JP" dirty="0"/>
              <a:t> rule. Especially the inference to Japanese companies. </a:t>
            </a: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4</a:t>
            </a:fld>
            <a:endParaRPr lang="en-ID"/>
          </a:p>
        </p:txBody>
      </p:sp>
    </p:spTree>
    <p:extLst>
      <p:ext uri="{BB962C8B-B14F-4D97-AF65-F5344CB8AC3E}">
        <p14:creationId xmlns:p14="http://schemas.microsoft.com/office/powerpoint/2010/main" val="723367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This slide shows how to calculate ETR. These adjustments may increase on the practical scene.</a:t>
            </a:r>
          </a:p>
          <a:p>
            <a:r>
              <a:rPr kumimoji="1" lang="en-US" altLang="ja-JP" dirty="0"/>
              <a:t>As you already know these calculations are very complex. So, the tax professionals who involve in MNE have to master these logics and support their clients. </a:t>
            </a:r>
          </a:p>
          <a:p>
            <a:r>
              <a:rPr kumimoji="1" lang="en-US" altLang="ja-JP" dirty="0"/>
              <a:t>So, it is time. Let me finish my explanation. Because everyone looks tired and wants to finish hard work in a short time.</a:t>
            </a: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22</a:t>
            </a:fld>
            <a:endParaRPr lang="en-ID"/>
          </a:p>
        </p:txBody>
      </p:sp>
    </p:spTree>
    <p:extLst>
      <p:ext uri="{BB962C8B-B14F-4D97-AF65-F5344CB8AC3E}">
        <p14:creationId xmlns:p14="http://schemas.microsoft.com/office/powerpoint/2010/main" val="5354689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23</a:t>
            </a:fld>
            <a:endParaRPr lang="en-ID"/>
          </a:p>
        </p:txBody>
      </p:sp>
    </p:spTree>
    <p:extLst>
      <p:ext uri="{BB962C8B-B14F-4D97-AF65-F5344CB8AC3E}">
        <p14:creationId xmlns:p14="http://schemas.microsoft.com/office/powerpoint/2010/main" val="11045022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24</a:t>
            </a:fld>
            <a:endParaRPr lang="en-ID"/>
          </a:p>
        </p:txBody>
      </p:sp>
    </p:spTree>
    <p:extLst>
      <p:ext uri="{BB962C8B-B14F-4D97-AF65-F5344CB8AC3E}">
        <p14:creationId xmlns:p14="http://schemas.microsoft.com/office/powerpoint/2010/main" val="42012450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25</a:t>
            </a:fld>
            <a:endParaRPr lang="en-ID"/>
          </a:p>
        </p:txBody>
      </p:sp>
    </p:spTree>
    <p:extLst>
      <p:ext uri="{BB962C8B-B14F-4D97-AF65-F5344CB8AC3E}">
        <p14:creationId xmlns:p14="http://schemas.microsoft.com/office/powerpoint/2010/main" val="26387420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26</a:t>
            </a:fld>
            <a:endParaRPr lang="en-ID"/>
          </a:p>
        </p:txBody>
      </p:sp>
    </p:spTree>
    <p:extLst>
      <p:ext uri="{BB962C8B-B14F-4D97-AF65-F5344CB8AC3E}">
        <p14:creationId xmlns:p14="http://schemas.microsoft.com/office/powerpoint/2010/main" val="22624331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27</a:t>
            </a:fld>
            <a:endParaRPr lang="en-ID"/>
          </a:p>
        </p:txBody>
      </p:sp>
    </p:spTree>
    <p:extLst>
      <p:ext uri="{BB962C8B-B14F-4D97-AF65-F5344CB8AC3E}">
        <p14:creationId xmlns:p14="http://schemas.microsoft.com/office/powerpoint/2010/main" val="25465041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28</a:t>
            </a:fld>
            <a:endParaRPr lang="en-ID"/>
          </a:p>
        </p:txBody>
      </p:sp>
    </p:spTree>
    <p:extLst>
      <p:ext uri="{BB962C8B-B14F-4D97-AF65-F5344CB8AC3E}">
        <p14:creationId xmlns:p14="http://schemas.microsoft.com/office/powerpoint/2010/main" val="27097669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29</a:t>
            </a:fld>
            <a:endParaRPr lang="en-ID"/>
          </a:p>
        </p:txBody>
      </p:sp>
    </p:spTree>
    <p:extLst>
      <p:ext uri="{BB962C8B-B14F-4D97-AF65-F5344CB8AC3E}">
        <p14:creationId xmlns:p14="http://schemas.microsoft.com/office/powerpoint/2010/main" val="41136618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30</a:t>
            </a:fld>
            <a:endParaRPr lang="en-ID"/>
          </a:p>
        </p:txBody>
      </p:sp>
    </p:spTree>
    <p:extLst>
      <p:ext uri="{BB962C8B-B14F-4D97-AF65-F5344CB8AC3E}">
        <p14:creationId xmlns:p14="http://schemas.microsoft.com/office/powerpoint/2010/main" val="25531690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31</a:t>
            </a:fld>
            <a:endParaRPr lang="en-ID"/>
          </a:p>
        </p:txBody>
      </p:sp>
    </p:spTree>
    <p:extLst>
      <p:ext uri="{BB962C8B-B14F-4D97-AF65-F5344CB8AC3E}">
        <p14:creationId xmlns:p14="http://schemas.microsoft.com/office/powerpoint/2010/main" val="2999570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5</a:t>
            </a:fld>
            <a:endParaRPr lang="en-ID"/>
          </a:p>
        </p:txBody>
      </p:sp>
    </p:spTree>
    <p:extLst>
      <p:ext uri="{BB962C8B-B14F-4D97-AF65-F5344CB8AC3E}">
        <p14:creationId xmlns:p14="http://schemas.microsoft.com/office/powerpoint/2010/main" val="40025125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If you have any questions about this presentation, please send them to AOTCA Head Office in Japan by e-mail.</a:t>
            </a:r>
          </a:p>
          <a:p>
            <a:r>
              <a:rPr kumimoji="1" lang="en-US" altLang="ja-JP" dirty="0"/>
              <a:t>I try to find out and get back to you in cooperation with </a:t>
            </a:r>
            <a:r>
              <a:rPr kumimoji="1" lang="en-US" altLang="ja-JP" dirty="0" err="1"/>
              <a:t>Mr.Koide</a:t>
            </a:r>
            <a:r>
              <a:rPr kumimoji="1" lang="en-US" altLang="ja-JP" dirty="0"/>
              <a:t> belongs to KPMG Japan.</a:t>
            </a:r>
          </a:p>
          <a:p>
            <a:r>
              <a:rPr kumimoji="1" lang="en-US" altLang="ja-JP" dirty="0"/>
              <a:t>Thanks for your attention. Thanks a lot! </a:t>
            </a: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32</a:t>
            </a:fld>
            <a:endParaRPr lang="en-ID"/>
          </a:p>
        </p:txBody>
      </p:sp>
    </p:spTree>
    <p:extLst>
      <p:ext uri="{BB962C8B-B14F-4D97-AF65-F5344CB8AC3E}">
        <p14:creationId xmlns:p14="http://schemas.microsoft.com/office/powerpoint/2010/main" val="2338023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This is the message of a tax reform policy for BEPS2.0 by the Japanese government in 2021.</a:t>
            </a:r>
          </a:p>
          <a:p>
            <a:r>
              <a:rPr kumimoji="1" lang="en-US" altLang="ja-JP" dirty="0"/>
              <a:t>In Japan, as is the custom December 2nd week is the time to release the next year’s tax reform policy by the Japanese government and Japanese Diet finishes the deliberation about it by the next spring, March or early April.</a:t>
            </a:r>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6</a:t>
            </a:fld>
            <a:endParaRPr lang="en-ID"/>
          </a:p>
        </p:txBody>
      </p:sp>
    </p:spTree>
    <p:extLst>
      <p:ext uri="{BB962C8B-B14F-4D97-AF65-F5344CB8AC3E}">
        <p14:creationId xmlns:p14="http://schemas.microsoft.com/office/powerpoint/2010/main" val="944537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rPr>
              <a:t>This is the timeline for the response to BEPS2.0 in Japan. However, I think the schedule may delay, because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rPr>
              <a:t>The government should consider the inference of BEPS2.0 for Japanese companies, present Controlled Foreign Company (CFC) taxation</a:t>
            </a: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mn-ea"/>
                <a:cs typeface="+mn-cs"/>
              </a:rPr>
              <a:t>（</a:t>
            </a: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rPr>
              <a:t>another name is Tax-heaven Taxation in Japan)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rPr>
              <a:t>and national tax revenue.</a:t>
            </a:r>
            <a:r>
              <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rPr>
              <a:t>According to the latest information, the Japanese government has started to consider BEPS 2.0 Pillar 2.</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rPr>
              <a:t>The target year will be 2024 on Pillar 2. But at the same time, the information suggests the possibility that legislation may delay. (Sorry I </a:t>
            </a:r>
            <a:r>
              <a:rPr kumimoji="1" lang="en-US" altLang="ja-JP" sz="1200" b="0" i="0" u="none" strike="noStrike" kern="1200" cap="none" spc="0" normalizeH="0" baseline="0" noProof="0" dirty="0" err="1">
                <a:ln>
                  <a:noFill/>
                </a:ln>
                <a:solidFill>
                  <a:prstClr val="black"/>
                </a:solidFill>
                <a:effectLst/>
                <a:uLnTx/>
                <a:uFillTx/>
                <a:latin typeface="游ゴシック" panose="020F0502020204030204"/>
                <a:ea typeface="+mn-ea"/>
                <a:cs typeface="+mn-cs"/>
              </a:rPr>
              <a:t>can not</a:t>
            </a:r>
            <a:r>
              <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rPr>
              <a:t> disclose the source of the information.)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black"/>
              </a:solidFill>
              <a:effectLst/>
              <a:uLnTx/>
              <a:uFillTx/>
              <a:latin typeface="游ゴシック"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游ゴシック" panose="020F0502020204030204"/>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7</a:t>
            </a:fld>
            <a:endParaRPr lang="en-ID"/>
          </a:p>
        </p:txBody>
      </p:sp>
    </p:spTree>
    <p:extLst>
      <p:ext uri="{BB962C8B-B14F-4D97-AF65-F5344CB8AC3E}">
        <p14:creationId xmlns:p14="http://schemas.microsoft.com/office/powerpoint/2010/main" val="3729118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By the way of cautioning you, I would show you the stance of the Japanese Ministry of Finance on the 2022 tax reform and the policy of 2023 tax reform about Pillar 2. </a:t>
            </a:r>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8</a:t>
            </a:fld>
            <a:endParaRPr lang="en-ID"/>
          </a:p>
        </p:txBody>
      </p:sp>
    </p:spTree>
    <p:extLst>
      <p:ext uri="{BB962C8B-B14F-4D97-AF65-F5344CB8AC3E}">
        <p14:creationId xmlns:p14="http://schemas.microsoft.com/office/powerpoint/2010/main" val="501287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9</a:t>
            </a:fld>
            <a:endParaRPr lang="en-ID"/>
          </a:p>
        </p:txBody>
      </p:sp>
    </p:spTree>
    <p:extLst>
      <p:ext uri="{BB962C8B-B14F-4D97-AF65-F5344CB8AC3E}">
        <p14:creationId xmlns:p14="http://schemas.microsoft.com/office/powerpoint/2010/main" val="2932579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As you already know, Pillar 1 and 2. We tax accountants of Japan feel Pillar1 has to overcome a lot of hurdles, and difficulties on the Multinational Tax Treaty. On the other hand, there is a stronger possibility that Pillar 2 will be introduced to Japan in the future. Because Pillar2 is realized by the domestic corporate tax law.</a:t>
            </a:r>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10</a:t>
            </a:fld>
            <a:endParaRPr lang="en-ID"/>
          </a:p>
        </p:txBody>
      </p:sp>
    </p:spTree>
    <p:extLst>
      <p:ext uri="{BB962C8B-B14F-4D97-AF65-F5344CB8AC3E}">
        <p14:creationId xmlns:p14="http://schemas.microsoft.com/office/powerpoint/2010/main" val="696652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en-US" altLang="ja-JP" dirty="0"/>
              <a:t>These are the figures of Japanese corporate groups that may be in the scope of Pillar 1 and 2.</a:t>
            </a:r>
          </a:p>
          <a:p>
            <a:r>
              <a:rPr kumimoji="1" lang="en-US" altLang="ja-JP" dirty="0"/>
              <a:t>You can understand easily Pillar2 has a high priority for Japan.</a:t>
            </a:r>
          </a:p>
          <a:p>
            <a:r>
              <a:rPr kumimoji="1" lang="en-US" altLang="ja-JP" dirty="0"/>
              <a:t>About Pillar 1, it may be in the scope only 2 corporate groups are predicted, Soft bank group and Recruit group.</a:t>
            </a:r>
          </a:p>
          <a:p>
            <a:r>
              <a:rPr kumimoji="1" lang="en-US" altLang="ja-JP" dirty="0"/>
              <a:t>(Pillar 1 may scope about 100 corporate groups all over the world, is it right?)</a:t>
            </a:r>
          </a:p>
          <a:p>
            <a:r>
              <a:rPr kumimoji="1" lang="en-US" altLang="ja-JP" dirty="0"/>
              <a:t>About Pillar”, it may be in scope ////////////////////////////////////////.</a:t>
            </a:r>
          </a:p>
          <a:p>
            <a:r>
              <a:rPr kumimoji="1" lang="en-US" altLang="ja-JP" dirty="0"/>
              <a:t>It is a big task how to make harmony with US GILTI, it is an important matter for JAPAN too.</a:t>
            </a:r>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3843B70E-054C-4BE3-A938-5C87F1E9DA99}" type="slidenum">
              <a:rPr lang="en-ID" smtClean="0"/>
              <a:t>11</a:t>
            </a:fld>
            <a:endParaRPr lang="en-ID"/>
          </a:p>
        </p:txBody>
      </p:sp>
    </p:spTree>
    <p:extLst>
      <p:ext uri="{BB962C8B-B14F-4D97-AF65-F5344CB8AC3E}">
        <p14:creationId xmlns:p14="http://schemas.microsoft.com/office/powerpoint/2010/main" val="2588121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6300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20660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61380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5086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077014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00615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85CD40-0FD8-4851-BD21-CF8319A52ED9}" type="datetimeFigureOut">
              <a:rPr lang="en-ID" smtClean="0"/>
              <a:t>16/11/2022</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42744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85CD40-0FD8-4851-BD21-CF8319A52ED9}" type="datetimeFigureOut">
              <a:rPr lang="en-ID" smtClean="0"/>
              <a:t>16/11/2022</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8184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5CD40-0FD8-4851-BD21-CF8319A52ED9}" type="datetimeFigureOut">
              <a:rPr lang="en-ID" smtClean="0"/>
              <a:t>16/11/2022</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650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42614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9467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85CD40-0FD8-4851-BD21-CF8319A52ED9}" type="datetimeFigureOut">
              <a:rPr lang="en-ID" smtClean="0"/>
              <a:t>16/11/2022</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6EEBA-F58C-4050-A90F-6FF6D2EE4331}" type="slidenum">
              <a:rPr lang="en-ID" smtClean="0"/>
              <a:t>‹#›</a:t>
            </a:fld>
            <a:endParaRPr lang="en-ID"/>
          </a:p>
        </p:txBody>
      </p:sp>
    </p:spTree>
    <p:extLst>
      <p:ext uri="{BB962C8B-B14F-4D97-AF65-F5344CB8AC3E}">
        <p14:creationId xmlns:p14="http://schemas.microsoft.com/office/powerpoint/2010/main" val="2357319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4.sv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0.xml"/><Relationship Id="rId5" Type="http://schemas.openxmlformats.org/officeDocument/2006/relationships/image" Target="../media/image7.sv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a:extLst>
              <a:ext uri="{FF2B5EF4-FFF2-40B4-BE49-F238E27FC236}">
                <a16:creationId xmlns:a16="http://schemas.microsoft.com/office/drawing/2014/main" id="{E5D1F5AE-817F-4056-82D0-C34BC354C43A}"/>
              </a:ext>
            </a:extLst>
          </p:cNvPr>
          <p:cNvSpPr>
            <a:spLocks noGrp="1"/>
          </p:cNvSpPr>
          <p:nvPr>
            <p:ph type="subTitle" idx="1"/>
          </p:nvPr>
        </p:nvSpPr>
        <p:spPr>
          <a:xfrm>
            <a:off x="1143000" y="4079875"/>
            <a:ext cx="6858000" cy="1655762"/>
          </a:xfrm>
        </p:spPr>
        <p:txBody>
          <a:bodyPr/>
          <a:lstStyle/>
          <a:p>
            <a:r>
              <a:rPr lang="en-US" sz="3600" dirty="0"/>
              <a:t>TRENDS ON DIGITAL TAXATION</a:t>
            </a:r>
          </a:p>
          <a:p>
            <a:endParaRPr lang="en-ID" dirty="0"/>
          </a:p>
        </p:txBody>
      </p:sp>
    </p:spTree>
    <p:extLst>
      <p:ext uri="{BB962C8B-B14F-4D97-AF65-F5344CB8AC3E}">
        <p14:creationId xmlns:p14="http://schemas.microsoft.com/office/powerpoint/2010/main" val="246470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A9594700-B918-DE9E-4F96-9389067D10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400" dirty="0">
                <a:solidFill>
                  <a:srgbClr val="00338D"/>
                </a:solidFill>
                <a:latin typeface="Arial"/>
                <a:ea typeface="Meiryo UI"/>
              </a:rPr>
              <a:t>Pillar 1 and Pillar 2 Scope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09</a:t>
            </a:r>
            <a:endParaRPr lang="en-ID" sz="1500" b="1" dirty="0">
              <a:solidFill>
                <a:schemeClr val="bg1"/>
              </a:solidFill>
              <a:latin typeface="Arial" panose="020B0604020202020204" pitchFamily="34" charset="0"/>
              <a:cs typeface="Arial" panose="020B0604020202020204" pitchFamily="34" charset="0"/>
            </a:endParaRPr>
          </a:p>
        </p:txBody>
      </p:sp>
      <p:sp>
        <p:nvSpPr>
          <p:cNvPr id="53" name="テキスト ボックス 52">
            <a:extLst>
              <a:ext uri="{FF2B5EF4-FFF2-40B4-BE49-F238E27FC236}">
                <a16:creationId xmlns:a16="http://schemas.microsoft.com/office/drawing/2014/main" id="{D5E74B5D-E846-418C-ADD4-BCACE6974B35}"/>
              </a:ext>
            </a:extLst>
          </p:cNvPr>
          <p:cNvSpPr txBox="1"/>
          <p:nvPr/>
        </p:nvSpPr>
        <p:spPr>
          <a:xfrm>
            <a:off x="4734212" y="1991226"/>
            <a:ext cx="3665648" cy="3448265"/>
          </a:xfrm>
          <a:prstGeom prst="rect">
            <a:avLst/>
          </a:prstGeom>
          <a:noFill/>
          <a:ln w="57150">
            <a:solidFill>
              <a:srgbClr val="F0F0F0"/>
            </a:solidFill>
          </a:ln>
        </p:spPr>
        <p:txBody>
          <a:bodyPr wrap="square" lIns="40958" tIns="40958" rIns="40958" bIns="40958" rtlCol="0">
            <a:noAutofit/>
          </a:bodyPr>
          <a:lstStyle/>
          <a:p>
            <a:pPr defTabSz="685800">
              <a:spcAft>
                <a:spcPts val="450"/>
              </a:spcAft>
              <a:defRPr/>
            </a:pPr>
            <a:endParaRPr kumimoji="1" lang="ja-JP" altLang="en-US" sz="1125" kern="0" dirty="0" err="1">
              <a:solidFill>
                <a:srgbClr val="00338D"/>
              </a:solidFill>
              <a:latin typeface="Arial"/>
              <a:ea typeface="Meiryo UI"/>
            </a:endParaRPr>
          </a:p>
        </p:txBody>
      </p:sp>
      <p:sp>
        <p:nvSpPr>
          <p:cNvPr id="54" name="テキスト ボックス 53">
            <a:extLst>
              <a:ext uri="{FF2B5EF4-FFF2-40B4-BE49-F238E27FC236}">
                <a16:creationId xmlns:a16="http://schemas.microsoft.com/office/drawing/2014/main" id="{97A9C5EF-B0E3-4A8C-9B31-0C9B8078732E}"/>
              </a:ext>
            </a:extLst>
          </p:cNvPr>
          <p:cNvSpPr txBox="1"/>
          <p:nvPr/>
        </p:nvSpPr>
        <p:spPr>
          <a:xfrm>
            <a:off x="746522" y="2051383"/>
            <a:ext cx="3665648" cy="3448265"/>
          </a:xfrm>
          <a:prstGeom prst="rect">
            <a:avLst/>
          </a:prstGeom>
          <a:noFill/>
          <a:ln w="57150">
            <a:solidFill>
              <a:srgbClr val="F0F0F0"/>
            </a:solidFill>
          </a:ln>
        </p:spPr>
        <p:txBody>
          <a:bodyPr wrap="square" lIns="40958" tIns="40958" rIns="40958" bIns="40958" rtlCol="0">
            <a:noAutofit/>
          </a:bodyPr>
          <a:lstStyle/>
          <a:p>
            <a:pPr defTabSz="685800">
              <a:spcAft>
                <a:spcPts val="450"/>
              </a:spcAft>
              <a:defRPr/>
            </a:pPr>
            <a:endParaRPr kumimoji="1" lang="ja-JP" altLang="en-US" sz="1125" kern="0" dirty="0" err="1">
              <a:solidFill>
                <a:srgbClr val="00338D"/>
              </a:solidFill>
              <a:latin typeface="Arial"/>
              <a:ea typeface="Meiryo UI"/>
            </a:endParaRPr>
          </a:p>
        </p:txBody>
      </p:sp>
      <p:grpSp>
        <p:nvGrpSpPr>
          <p:cNvPr id="55" name="グループ化 54">
            <a:extLst>
              <a:ext uri="{FF2B5EF4-FFF2-40B4-BE49-F238E27FC236}">
                <a16:creationId xmlns:a16="http://schemas.microsoft.com/office/drawing/2014/main" id="{6E4CDC74-FE2E-4358-8D16-5208F74BAE7B}"/>
              </a:ext>
            </a:extLst>
          </p:cNvPr>
          <p:cNvGrpSpPr/>
          <p:nvPr/>
        </p:nvGrpSpPr>
        <p:grpSpPr>
          <a:xfrm>
            <a:off x="1016245" y="2970476"/>
            <a:ext cx="603248" cy="1888427"/>
            <a:chOff x="1354993" y="2606581"/>
            <a:chExt cx="804330" cy="2517903"/>
          </a:xfrm>
          <a:noFill/>
        </p:grpSpPr>
        <p:grpSp>
          <p:nvGrpSpPr>
            <p:cNvPr id="56" name="Group 3">
              <a:extLst>
                <a:ext uri="{FF2B5EF4-FFF2-40B4-BE49-F238E27FC236}">
                  <a16:creationId xmlns:a16="http://schemas.microsoft.com/office/drawing/2014/main" id="{F3EE7F42-31F6-460F-8E20-49A0E2DA8B19}"/>
                </a:ext>
              </a:extLst>
            </p:cNvPr>
            <p:cNvGrpSpPr/>
            <p:nvPr/>
          </p:nvGrpSpPr>
          <p:grpSpPr>
            <a:xfrm>
              <a:off x="1541922" y="3046302"/>
              <a:ext cx="409074" cy="2078182"/>
              <a:chOff x="1009787" y="2513002"/>
              <a:chExt cx="409074" cy="3508386"/>
            </a:xfrm>
            <a:grpFill/>
          </p:grpSpPr>
          <p:cxnSp>
            <p:nvCxnSpPr>
              <p:cNvPr id="58" name="Straight Connector 34">
                <a:extLst>
                  <a:ext uri="{FF2B5EF4-FFF2-40B4-BE49-F238E27FC236}">
                    <a16:creationId xmlns:a16="http://schemas.microsoft.com/office/drawing/2014/main" id="{856F774C-B50B-4F4E-9603-B4B0300CA43B}"/>
                  </a:ext>
                </a:extLst>
              </p:cNvPr>
              <p:cNvCxnSpPr/>
              <p:nvPr/>
            </p:nvCxnSpPr>
            <p:spPr>
              <a:xfrm>
                <a:off x="1009787" y="2553195"/>
                <a:ext cx="0" cy="3468193"/>
              </a:xfrm>
              <a:prstGeom prst="line">
                <a:avLst/>
              </a:prstGeom>
              <a:grpFill/>
              <a:ln w="44450" cap="rnd" cmpd="sng" algn="ctr">
                <a:solidFill>
                  <a:srgbClr val="0091DA"/>
                </a:solidFill>
                <a:prstDash val="solid"/>
                <a:miter lim="800000"/>
              </a:ln>
              <a:effectLst/>
            </p:spPr>
          </p:cxnSp>
          <p:cxnSp>
            <p:nvCxnSpPr>
              <p:cNvPr id="59" name="Straight Connector 35">
                <a:extLst>
                  <a:ext uri="{FF2B5EF4-FFF2-40B4-BE49-F238E27FC236}">
                    <a16:creationId xmlns:a16="http://schemas.microsoft.com/office/drawing/2014/main" id="{CEC35576-0213-4461-97AC-DAB9605F12D0}"/>
                  </a:ext>
                </a:extLst>
              </p:cNvPr>
              <p:cNvCxnSpPr>
                <a:cxnSpLocks/>
              </p:cNvCxnSpPr>
              <p:nvPr/>
            </p:nvCxnSpPr>
            <p:spPr>
              <a:xfrm>
                <a:off x="1112055" y="2513002"/>
                <a:ext cx="0" cy="3402437"/>
              </a:xfrm>
              <a:prstGeom prst="line">
                <a:avLst/>
              </a:prstGeom>
              <a:grpFill/>
              <a:ln w="44450" cap="rnd" cmpd="sng" algn="ctr">
                <a:solidFill>
                  <a:srgbClr val="0091DA"/>
                </a:solidFill>
                <a:prstDash val="solid"/>
                <a:miter lim="800000"/>
              </a:ln>
              <a:effectLst/>
            </p:spPr>
          </p:cxnSp>
          <p:cxnSp>
            <p:nvCxnSpPr>
              <p:cNvPr id="60" name="Straight Connector 36">
                <a:extLst>
                  <a:ext uri="{FF2B5EF4-FFF2-40B4-BE49-F238E27FC236}">
                    <a16:creationId xmlns:a16="http://schemas.microsoft.com/office/drawing/2014/main" id="{6556191D-243C-486A-B4AC-65E61730FB8A}"/>
                  </a:ext>
                </a:extLst>
              </p:cNvPr>
              <p:cNvCxnSpPr>
                <a:cxnSpLocks/>
              </p:cNvCxnSpPr>
              <p:nvPr/>
            </p:nvCxnSpPr>
            <p:spPr>
              <a:xfrm>
                <a:off x="1214323" y="2513002"/>
                <a:ext cx="0" cy="3366342"/>
              </a:xfrm>
              <a:prstGeom prst="line">
                <a:avLst/>
              </a:prstGeom>
              <a:grpFill/>
              <a:ln w="44450" cap="rnd" cmpd="sng" algn="ctr">
                <a:solidFill>
                  <a:srgbClr val="0091DA"/>
                </a:solidFill>
                <a:prstDash val="solid"/>
                <a:miter lim="800000"/>
              </a:ln>
              <a:effectLst/>
            </p:spPr>
          </p:cxnSp>
          <p:cxnSp>
            <p:nvCxnSpPr>
              <p:cNvPr id="61" name="Straight Connector 37">
                <a:extLst>
                  <a:ext uri="{FF2B5EF4-FFF2-40B4-BE49-F238E27FC236}">
                    <a16:creationId xmlns:a16="http://schemas.microsoft.com/office/drawing/2014/main" id="{FCCD0ABA-67D8-4185-B19E-7ABE2650D5DC}"/>
                  </a:ext>
                </a:extLst>
              </p:cNvPr>
              <p:cNvCxnSpPr>
                <a:cxnSpLocks/>
              </p:cNvCxnSpPr>
              <p:nvPr/>
            </p:nvCxnSpPr>
            <p:spPr>
              <a:xfrm>
                <a:off x="1316592" y="2513002"/>
                <a:ext cx="0" cy="3233994"/>
              </a:xfrm>
              <a:prstGeom prst="line">
                <a:avLst/>
              </a:prstGeom>
              <a:grpFill/>
              <a:ln w="44450" cap="rnd" cmpd="sng" algn="ctr">
                <a:solidFill>
                  <a:srgbClr val="0091DA"/>
                </a:solidFill>
                <a:prstDash val="solid"/>
                <a:miter lim="800000"/>
              </a:ln>
              <a:effectLst/>
            </p:spPr>
          </p:cxnSp>
          <p:cxnSp>
            <p:nvCxnSpPr>
              <p:cNvPr id="62" name="Straight Connector 38">
                <a:extLst>
                  <a:ext uri="{FF2B5EF4-FFF2-40B4-BE49-F238E27FC236}">
                    <a16:creationId xmlns:a16="http://schemas.microsoft.com/office/drawing/2014/main" id="{9A422CC9-F96A-4F79-9EF8-65E6879EF8AE}"/>
                  </a:ext>
                </a:extLst>
              </p:cNvPr>
              <p:cNvCxnSpPr>
                <a:cxnSpLocks/>
              </p:cNvCxnSpPr>
              <p:nvPr/>
            </p:nvCxnSpPr>
            <p:spPr>
              <a:xfrm>
                <a:off x="1418861" y="2553195"/>
                <a:ext cx="0" cy="3101647"/>
              </a:xfrm>
              <a:prstGeom prst="line">
                <a:avLst/>
              </a:prstGeom>
              <a:grpFill/>
              <a:ln w="44450" cap="rnd" cmpd="sng" algn="ctr">
                <a:solidFill>
                  <a:srgbClr val="0091DA"/>
                </a:solidFill>
                <a:prstDash val="solid"/>
                <a:miter lim="800000"/>
              </a:ln>
              <a:effectLst/>
            </p:spPr>
          </p:cxnSp>
        </p:grpSp>
        <p:pic>
          <p:nvPicPr>
            <p:cNvPr id="57" name="Graphic 49">
              <a:extLst>
                <a:ext uri="{FF2B5EF4-FFF2-40B4-BE49-F238E27FC236}">
                  <a16:creationId xmlns:a16="http://schemas.microsoft.com/office/drawing/2014/main" id="{97B621E6-6AAE-468B-9F13-1717C075E4A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54993" y="2606581"/>
              <a:ext cx="804330" cy="411518"/>
            </a:xfrm>
            <a:prstGeom prst="rect">
              <a:avLst/>
            </a:prstGeom>
            <a:grpFill/>
          </p:spPr>
        </p:pic>
      </p:grpSp>
      <p:sp>
        <p:nvSpPr>
          <p:cNvPr id="63" name="Title 1">
            <a:extLst>
              <a:ext uri="{FF2B5EF4-FFF2-40B4-BE49-F238E27FC236}">
                <a16:creationId xmlns:a16="http://schemas.microsoft.com/office/drawing/2014/main" id="{A4B4A2F9-4E99-42D8-B8A6-72F716C28D9E}"/>
              </a:ext>
            </a:extLst>
          </p:cNvPr>
          <p:cNvSpPr txBox="1">
            <a:spLocks/>
          </p:cNvSpPr>
          <p:nvPr/>
        </p:nvSpPr>
        <p:spPr>
          <a:xfrm>
            <a:off x="1011569" y="2642175"/>
            <a:ext cx="629981" cy="164982"/>
          </a:xfrm>
          <a:prstGeom prst="rect">
            <a:avLst/>
          </a:prstGeom>
          <a:noFill/>
        </p:spPr>
        <p:txBody>
          <a:bodyPr vert="horz" wrap="none" lIns="0" tIns="0" rIns="0" bIns="0" rtlCol="0" anchor="ctr" anchorCtr="0">
            <a:spAutoFit/>
          </a:bodyPr>
          <a:lstStyle>
            <a:lvl1pPr algn="l" defTabSz="914400" rtl="0" eaLnBrk="1" latinLnBrk="0" hangingPunct="1">
              <a:lnSpc>
                <a:spcPct val="70000"/>
              </a:lnSpc>
              <a:spcBef>
                <a:spcPct val="0"/>
              </a:spcBef>
              <a:buNone/>
              <a:defRPr sz="5400" kern="1200">
                <a:solidFill>
                  <a:schemeClr val="tx2"/>
                </a:solidFill>
                <a:latin typeface="+mj-lt"/>
                <a:ea typeface="+mj-ea"/>
                <a:cs typeface="+mj-cs"/>
              </a:defRPr>
            </a:lvl1pPr>
          </a:lstStyle>
          <a:p>
            <a:pPr algn="ctr"/>
            <a:r>
              <a:rPr lang="en-US" altLang="ja-JP" sz="1500" b="1" dirty="0">
                <a:solidFill>
                  <a:srgbClr val="0091DA"/>
                </a:solidFill>
                <a:latin typeface="Arial"/>
                <a:ea typeface="Meiryo UI"/>
              </a:rPr>
              <a:t>Pillar 1</a:t>
            </a:r>
            <a:endParaRPr lang="ja-JP" altLang="en-US" sz="1500" b="1" dirty="0">
              <a:solidFill>
                <a:srgbClr val="0091DA"/>
              </a:solidFill>
              <a:latin typeface="Arial"/>
              <a:ea typeface="Meiryo UI"/>
            </a:endParaRPr>
          </a:p>
        </p:txBody>
      </p:sp>
      <p:grpSp>
        <p:nvGrpSpPr>
          <p:cNvPr id="64" name="グループ化 63">
            <a:extLst>
              <a:ext uri="{FF2B5EF4-FFF2-40B4-BE49-F238E27FC236}">
                <a16:creationId xmlns:a16="http://schemas.microsoft.com/office/drawing/2014/main" id="{9AA28F02-DB8D-4709-847E-6B3E28376A47}"/>
              </a:ext>
            </a:extLst>
          </p:cNvPr>
          <p:cNvGrpSpPr/>
          <p:nvPr/>
        </p:nvGrpSpPr>
        <p:grpSpPr>
          <a:xfrm>
            <a:off x="5019024" y="2970476"/>
            <a:ext cx="603248" cy="1888427"/>
            <a:chOff x="6692032" y="2644655"/>
            <a:chExt cx="804330" cy="2517903"/>
          </a:xfrm>
          <a:noFill/>
        </p:grpSpPr>
        <p:grpSp>
          <p:nvGrpSpPr>
            <p:cNvPr id="65" name="Group 4">
              <a:extLst>
                <a:ext uri="{FF2B5EF4-FFF2-40B4-BE49-F238E27FC236}">
                  <a16:creationId xmlns:a16="http://schemas.microsoft.com/office/drawing/2014/main" id="{EA1E40B9-40D2-40A0-97CE-EEEA9B419370}"/>
                </a:ext>
              </a:extLst>
            </p:cNvPr>
            <p:cNvGrpSpPr/>
            <p:nvPr/>
          </p:nvGrpSpPr>
          <p:grpSpPr>
            <a:xfrm>
              <a:off x="6878961" y="3084376"/>
              <a:ext cx="409074" cy="2078182"/>
              <a:chOff x="5142171" y="2513002"/>
              <a:chExt cx="409074" cy="3508386"/>
            </a:xfrm>
            <a:grpFill/>
          </p:grpSpPr>
          <p:cxnSp>
            <p:nvCxnSpPr>
              <p:cNvPr id="67" name="Straight Connector 30">
                <a:extLst>
                  <a:ext uri="{FF2B5EF4-FFF2-40B4-BE49-F238E27FC236}">
                    <a16:creationId xmlns:a16="http://schemas.microsoft.com/office/drawing/2014/main" id="{7CB50442-DF53-486D-B072-B3C7F4D6FD02}"/>
                  </a:ext>
                </a:extLst>
              </p:cNvPr>
              <p:cNvCxnSpPr/>
              <p:nvPr/>
            </p:nvCxnSpPr>
            <p:spPr>
              <a:xfrm>
                <a:off x="5142171" y="2553195"/>
                <a:ext cx="0" cy="3468193"/>
              </a:xfrm>
              <a:prstGeom prst="line">
                <a:avLst/>
              </a:prstGeom>
              <a:grpFill/>
              <a:ln w="44450" cap="rnd" cmpd="sng" algn="ctr">
                <a:solidFill>
                  <a:srgbClr val="6D2077"/>
                </a:solidFill>
                <a:prstDash val="solid"/>
                <a:miter lim="800000"/>
              </a:ln>
              <a:effectLst/>
            </p:spPr>
          </p:cxnSp>
          <p:cxnSp>
            <p:nvCxnSpPr>
              <p:cNvPr id="68" name="Straight Connector 33">
                <a:extLst>
                  <a:ext uri="{FF2B5EF4-FFF2-40B4-BE49-F238E27FC236}">
                    <a16:creationId xmlns:a16="http://schemas.microsoft.com/office/drawing/2014/main" id="{690EF014-7FE1-4146-AC37-BE37BE259579}"/>
                  </a:ext>
                </a:extLst>
              </p:cNvPr>
              <p:cNvCxnSpPr>
                <a:cxnSpLocks/>
              </p:cNvCxnSpPr>
              <p:nvPr/>
            </p:nvCxnSpPr>
            <p:spPr>
              <a:xfrm>
                <a:off x="5244440" y="2513002"/>
                <a:ext cx="0" cy="3402437"/>
              </a:xfrm>
              <a:prstGeom prst="line">
                <a:avLst/>
              </a:prstGeom>
              <a:grpFill/>
              <a:ln w="44450" cap="rnd" cmpd="sng" algn="ctr">
                <a:solidFill>
                  <a:srgbClr val="6D2077"/>
                </a:solidFill>
                <a:prstDash val="solid"/>
                <a:miter lim="800000"/>
              </a:ln>
              <a:effectLst/>
            </p:spPr>
          </p:cxnSp>
          <p:cxnSp>
            <p:nvCxnSpPr>
              <p:cNvPr id="69" name="Straight Connector 39">
                <a:extLst>
                  <a:ext uri="{FF2B5EF4-FFF2-40B4-BE49-F238E27FC236}">
                    <a16:creationId xmlns:a16="http://schemas.microsoft.com/office/drawing/2014/main" id="{787CAD55-AFAB-4A77-A8D0-A8B2D3B91DE0}"/>
                  </a:ext>
                </a:extLst>
              </p:cNvPr>
              <p:cNvCxnSpPr>
                <a:cxnSpLocks/>
              </p:cNvCxnSpPr>
              <p:nvPr/>
            </p:nvCxnSpPr>
            <p:spPr>
              <a:xfrm>
                <a:off x="5346709" y="2513002"/>
                <a:ext cx="0" cy="3366342"/>
              </a:xfrm>
              <a:prstGeom prst="line">
                <a:avLst/>
              </a:prstGeom>
              <a:grpFill/>
              <a:ln w="44450" cap="rnd" cmpd="sng" algn="ctr">
                <a:solidFill>
                  <a:srgbClr val="6D2077"/>
                </a:solidFill>
                <a:prstDash val="solid"/>
                <a:miter lim="800000"/>
              </a:ln>
              <a:effectLst/>
            </p:spPr>
          </p:cxnSp>
          <p:cxnSp>
            <p:nvCxnSpPr>
              <p:cNvPr id="70" name="Straight Connector 40">
                <a:extLst>
                  <a:ext uri="{FF2B5EF4-FFF2-40B4-BE49-F238E27FC236}">
                    <a16:creationId xmlns:a16="http://schemas.microsoft.com/office/drawing/2014/main" id="{F4CBC5AB-0E71-4656-A2BE-2856C6F9FD9E}"/>
                  </a:ext>
                </a:extLst>
              </p:cNvPr>
              <p:cNvCxnSpPr>
                <a:cxnSpLocks/>
              </p:cNvCxnSpPr>
              <p:nvPr/>
            </p:nvCxnSpPr>
            <p:spPr>
              <a:xfrm>
                <a:off x="5448978" y="2513002"/>
                <a:ext cx="0" cy="3233994"/>
              </a:xfrm>
              <a:prstGeom prst="line">
                <a:avLst/>
              </a:prstGeom>
              <a:grpFill/>
              <a:ln w="44450" cap="rnd" cmpd="sng" algn="ctr">
                <a:solidFill>
                  <a:srgbClr val="6D2077"/>
                </a:solidFill>
                <a:prstDash val="solid"/>
                <a:miter lim="800000"/>
              </a:ln>
              <a:effectLst/>
            </p:spPr>
          </p:cxnSp>
          <p:cxnSp>
            <p:nvCxnSpPr>
              <p:cNvPr id="71" name="Straight Connector 41">
                <a:extLst>
                  <a:ext uri="{FF2B5EF4-FFF2-40B4-BE49-F238E27FC236}">
                    <a16:creationId xmlns:a16="http://schemas.microsoft.com/office/drawing/2014/main" id="{5ED07921-819B-4B67-B01F-D045A00A1F2C}"/>
                  </a:ext>
                </a:extLst>
              </p:cNvPr>
              <p:cNvCxnSpPr>
                <a:cxnSpLocks/>
              </p:cNvCxnSpPr>
              <p:nvPr/>
            </p:nvCxnSpPr>
            <p:spPr>
              <a:xfrm>
                <a:off x="5551245" y="2553195"/>
                <a:ext cx="0" cy="3101647"/>
              </a:xfrm>
              <a:prstGeom prst="line">
                <a:avLst/>
              </a:prstGeom>
              <a:grpFill/>
              <a:ln w="44450" cap="rnd" cmpd="sng" algn="ctr">
                <a:solidFill>
                  <a:srgbClr val="6D2077"/>
                </a:solidFill>
                <a:prstDash val="solid"/>
                <a:miter lim="800000"/>
              </a:ln>
              <a:effectLst/>
            </p:spPr>
          </p:cxnSp>
        </p:grpSp>
        <p:pic>
          <p:nvPicPr>
            <p:cNvPr id="66" name="Graphic 42">
              <a:extLst>
                <a:ext uri="{FF2B5EF4-FFF2-40B4-BE49-F238E27FC236}">
                  <a16:creationId xmlns:a16="http://schemas.microsoft.com/office/drawing/2014/main" id="{23F21FE0-9809-468E-9D15-965CEC17CE7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92032" y="2644655"/>
              <a:ext cx="804330" cy="411518"/>
            </a:xfrm>
            <a:prstGeom prst="rect">
              <a:avLst/>
            </a:prstGeom>
            <a:grpFill/>
          </p:spPr>
        </p:pic>
      </p:grpSp>
      <p:sp>
        <p:nvSpPr>
          <p:cNvPr id="72" name="Title 1">
            <a:extLst>
              <a:ext uri="{FF2B5EF4-FFF2-40B4-BE49-F238E27FC236}">
                <a16:creationId xmlns:a16="http://schemas.microsoft.com/office/drawing/2014/main" id="{31C33481-E1C7-4185-8C9B-13701CE4CC81}"/>
              </a:ext>
            </a:extLst>
          </p:cNvPr>
          <p:cNvSpPr txBox="1">
            <a:spLocks/>
          </p:cNvSpPr>
          <p:nvPr/>
        </p:nvSpPr>
        <p:spPr>
          <a:xfrm>
            <a:off x="5023427" y="2642175"/>
            <a:ext cx="629981" cy="164982"/>
          </a:xfrm>
          <a:prstGeom prst="rect">
            <a:avLst/>
          </a:prstGeom>
          <a:noFill/>
        </p:spPr>
        <p:txBody>
          <a:bodyPr vert="horz" wrap="none" lIns="0" tIns="0" rIns="0" bIns="0" rtlCol="0" anchor="ctr" anchorCtr="0">
            <a:spAutoFit/>
          </a:bodyPr>
          <a:lstStyle>
            <a:lvl1pPr algn="l" defTabSz="914400" rtl="0" eaLnBrk="1" latinLnBrk="0" hangingPunct="1">
              <a:lnSpc>
                <a:spcPct val="70000"/>
              </a:lnSpc>
              <a:spcBef>
                <a:spcPct val="0"/>
              </a:spcBef>
              <a:buNone/>
              <a:defRPr sz="5400" kern="1200">
                <a:solidFill>
                  <a:schemeClr val="tx2"/>
                </a:solidFill>
                <a:latin typeface="+mj-lt"/>
                <a:ea typeface="+mj-ea"/>
                <a:cs typeface="+mj-cs"/>
              </a:defRPr>
            </a:lvl1pPr>
          </a:lstStyle>
          <a:p>
            <a:pPr algn="ctr"/>
            <a:r>
              <a:rPr lang="en-US" altLang="ja-JP" sz="1500" b="1" dirty="0">
                <a:solidFill>
                  <a:srgbClr val="6D2077"/>
                </a:solidFill>
                <a:latin typeface="Arial"/>
                <a:ea typeface="Meiryo UI"/>
              </a:rPr>
              <a:t>Pillar 2</a:t>
            </a:r>
            <a:endParaRPr lang="ja-JP" altLang="en-US" sz="1500" b="1" dirty="0">
              <a:solidFill>
                <a:srgbClr val="6D2077"/>
              </a:solidFill>
              <a:latin typeface="Arial"/>
              <a:ea typeface="Meiryo UI"/>
            </a:endParaRPr>
          </a:p>
        </p:txBody>
      </p:sp>
      <p:sp>
        <p:nvSpPr>
          <p:cNvPr id="73" name="Rectangle 11">
            <a:extLst>
              <a:ext uri="{FF2B5EF4-FFF2-40B4-BE49-F238E27FC236}">
                <a16:creationId xmlns:a16="http://schemas.microsoft.com/office/drawing/2014/main" id="{1C3B9168-5A62-403A-8FB6-BCFD41AC56A5}"/>
              </a:ext>
            </a:extLst>
          </p:cNvPr>
          <p:cNvSpPr>
            <a:spLocks/>
          </p:cNvSpPr>
          <p:nvPr/>
        </p:nvSpPr>
        <p:spPr>
          <a:xfrm>
            <a:off x="1936478" y="3763971"/>
            <a:ext cx="2268000" cy="1533368"/>
          </a:xfrm>
          <a:prstGeom prst="rect">
            <a:avLst/>
          </a:prstGeom>
          <a:noFill/>
        </p:spPr>
        <p:txBody>
          <a:bodyPr wrap="square" lIns="0" tIns="0" rIns="0" bIns="0">
            <a:spAutoFit/>
          </a:bodyPr>
          <a:lstStyle/>
          <a:p>
            <a:pPr algn="just">
              <a:lnSpc>
                <a:spcPct val="120000"/>
              </a:lnSpc>
              <a:spcAft>
                <a:spcPts val="450"/>
              </a:spcAft>
              <a:defRPr/>
            </a:pPr>
            <a:r>
              <a:rPr lang="en-US" altLang="ja-JP" sz="1050" spc="-23" dirty="0">
                <a:solidFill>
                  <a:srgbClr val="000000"/>
                </a:solidFill>
                <a:latin typeface="Arial"/>
                <a:ea typeface="Meiryo UI"/>
              </a:rPr>
              <a:t>A right to tax 25% of residual profits  exceeding the 10% profit margin (Amount A) will be redistributed to the market jurisdictions with nexus (taxable base). Therefore, the market countries to which Amount A is being distributed to must be identified using the nexus rule and revenue sourcing.</a:t>
            </a:r>
            <a:endParaRPr lang="ja-JP" altLang="en-US" sz="1050" dirty="0">
              <a:solidFill>
                <a:srgbClr val="000000"/>
              </a:solidFill>
              <a:latin typeface="Arial"/>
              <a:ea typeface="Meiryo UI"/>
              <a:cs typeface="Univers 45 Light"/>
            </a:endParaRPr>
          </a:p>
        </p:txBody>
      </p:sp>
      <p:grpSp>
        <p:nvGrpSpPr>
          <p:cNvPr id="74" name="グループ化 73">
            <a:extLst>
              <a:ext uri="{FF2B5EF4-FFF2-40B4-BE49-F238E27FC236}">
                <a16:creationId xmlns:a16="http://schemas.microsoft.com/office/drawing/2014/main" id="{FA86D8AA-30CD-40D3-875B-0D6DE0820A78}"/>
              </a:ext>
            </a:extLst>
          </p:cNvPr>
          <p:cNvGrpSpPr/>
          <p:nvPr/>
        </p:nvGrpSpPr>
        <p:grpSpPr>
          <a:xfrm>
            <a:off x="1936478" y="2247636"/>
            <a:ext cx="2268000" cy="1381699"/>
            <a:chOff x="2581970" y="1566595"/>
            <a:chExt cx="3024000" cy="1842264"/>
          </a:xfrm>
          <a:noFill/>
        </p:grpSpPr>
        <p:sp>
          <p:nvSpPr>
            <p:cNvPr id="75" name="Rectangle 11">
              <a:extLst>
                <a:ext uri="{FF2B5EF4-FFF2-40B4-BE49-F238E27FC236}">
                  <a16:creationId xmlns:a16="http://schemas.microsoft.com/office/drawing/2014/main" id="{02DC6977-A236-4CB6-BBD8-20E8D911BD34}"/>
                </a:ext>
              </a:extLst>
            </p:cNvPr>
            <p:cNvSpPr>
              <a:spLocks/>
            </p:cNvSpPr>
            <p:nvPr/>
          </p:nvSpPr>
          <p:spPr>
            <a:xfrm>
              <a:off x="2581970" y="1881433"/>
              <a:ext cx="3024000" cy="1527426"/>
            </a:xfrm>
            <a:prstGeom prst="rect">
              <a:avLst/>
            </a:prstGeom>
            <a:grpFill/>
          </p:spPr>
          <p:txBody>
            <a:bodyPr wrap="square" lIns="0" tIns="0" rIns="0" bIns="0">
              <a:spAutoFit/>
            </a:bodyPr>
            <a:lstStyle/>
            <a:p>
              <a:pPr algn="just" defTabSz="685800">
                <a:lnSpc>
                  <a:spcPct val="120000"/>
                </a:lnSpc>
                <a:spcAft>
                  <a:spcPts val="1350"/>
                </a:spcAft>
                <a:defRPr/>
              </a:pPr>
              <a:r>
                <a:rPr lang="en-US" altLang="ja-JP" sz="1050" kern="0" dirty="0">
                  <a:solidFill>
                    <a:srgbClr val="000000"/>
                  </a:solidFill>
                  <a:latin typeface="Arial"/>
                  <a:ea typeface="Meiryo UI"/>
                </a:rPr>
                <a:t>Multinational enterprise (MNE) groups with global sales exceeding</a:t>
              </a:r>
              <a:r>
                <a:rPr lang="ja-JP" altLang="en-US" sz="1050" kern="0" dirty="0">
                  <a:solidFill>
                    <a:srgbClr val="000000"/>
                  </a:solidFill>
                  <a:latin typeface="Arial"/>
                  <a:ea typeface="Meiryo UI"/>
                </a:rPr>
                <a:t> €</a:t>
              </a:r>
              <a:r>
                <a:rPr lang="en-US" altLang="ja-JP" sz="1050" kern="0" dirty="0">
                  <a:solidFill>
                    <a:srgbClr val="000000"/>
                  </a:solidFill>
                  <a:latin typeface="Arial"/>
                  <a:ea typeface="Meiryo UI"/>
                </a:rPr>
                <a:t>20</a:t>
              </a:r>
              <a:r>
                <a:rPr lang="ja-JP" altLang="en-US" sz="1050" kern="0" dirty="0">
                  <a:solidFill>
                    <a:srgbClr val="000000"/>
                  </a:solidFill>
                  <a:latin typeface="Arial"/>
                  <a:ea typeface="Meiryo UI"/>
                </a:rPr>
                <a:t> </a:t>
              </a:r>
              <a:r>
                <a:rPr lang="en-US" altLang="ja-JP" sz="1050" kern="0" dirty="0">
                  <a:solidFill>
                    <a:srgbClr val="000000"/>
                  </a:solidFill>
                  <a:latin typeface="Arial"/>
                  <a:ea typeface="Meiryo UI"/>
                </a:rPr>
                <a:t>billion (expected to be lowered to </a:t>
              </a:r>
              <a:r>
                <a:rPr lang="ja-JP" altLang="en-US" sz="1050" kern="0" dirty="0">
                  <a:solidFill>
                    <a:srgbClr val="000000"/>
                  </a:solidFill>
                  <a:latin typeface="Arial"/>
                  <a:ea typeface="Meiryo UI"/>
                </a:rPr>
                <a:t>€</a:t>
              </a:r>
              <a:r>
                <a:rPr lang="en-US" altLang="ja-JP" sz="1050" kern="0" dirty="0">
                  <a:solidFill>
                    <a:srgbClr val="000000"/>
                  </a:solidFill>
                  <a:latin typeface="Arial"/>
                  <a:ea typeface="Meiryo UI"/>
                </a:rPr>
                <a:t>10 billion in 7 years) </a:t>
              </a:r>
              <a:r>
                <a:rPr lang="en-US" altLang="ja-JP" sz="1050" b="1" kern="0" dirty="0">
                  <a:solidFill>
                    <a:srgbClr val="000000"/>
                  </a:solidFill>
                  <a:latin typeface="Arial"/>
                  <a:ea typeface="Meiryo UI"/>
                </a:rPr>
                <a:t>and</a:t>
              </a:r>
              <a:r>
                <a:rPr lang="en-US" altLang="ja-JP" sz="1050" kern="0" dirty="0">
                  <a:solidFill>
                    <a:srgbClr val="000000"/>
                  </a:solidFill>
                  <a:latin typeface="Arial"/>
                  <a:ea typeface="Meiryo UI"/>
                </a:rPr>
                <a:t> a profit margin over 10% (before tax, divided by sales). </a:t>
              </a:r>
              <a:endParaRPr lang="en-US" sz="1050" kern="0" dirty="0">
                <a:solidFill>
                  <a:srgbClr val="000000">
                    <a:lumMod val="65000"/>
                    <a:lumOff val="35000"/>
                  </a:srgbClr>
                </a:solidFill>
                <a:latin typeface="Arial"/>
                <a:ea typeface="Calibri" panose="020F0502020204030204" pitchFamily="34" charset="0"/>
                <a:cs typeface="Times New Roman" panose="02020603050405020304" pitchFamily="18" charset="0"/>
              </a:endParaRPr>
            </a:p>
          </p:txBody>
        </p:sp>
        <p:sp>
          <p:nvSpPr>
            <p:cNvPr id="76" name="四角形: 角を丸くする 3">
              <a:extLst>
                <a:ext uri="{FF2B5EF4-FFF2-40B4-BE49-F238E27FC236}">
                  <a16:creationId xmlns:a16="http://schemas.microsoft.com/office/drawing/2014/main" id="{2EC11DCF-FFE7-4117-988A-7F3795F5C724}"/>
                </a:ext>
              </a:extLst>
            </p:cNvPr>
            <p:cNvSpPr/>
            <p:nvPr/>
          </p:nvSpPr>
          <p:spPr>
            <a:xfrm>
              <a:off x="2581970" y="1566595"/>
              <a:ext cx="1609030" cy="252000"/>
            </a:xfrm>
            <a:prstGeom prst="roundRect">
              <a:avLst>
                <a:gd name="adj" fmla="val 50000"/>
              </a:avLst>
            </a:prstGeom>
            <a:solidFill>
              <a:srgbClr val="0098E5"/>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Scope</a:t>
              </a:r>
            </a:p>
          </p:txBody>
        </p:sp>
      </p:grpSp>
      <p:sp>
        <p:nvSpPr>
          <p:cNvPr id="77" name="四角形: 角を丸くする 36">
            <a:extLst>
              <a:ext uri="{FF2B5EF4-FFF2-40B4-BE49-F238E27FC236}">
                <a16:creationId xmlns:a16="http://schemas.microsoft.com/office/drawing/2014/main" id="{09BF32AA-553A-4B13-9FC9-A9B99D5D3F95}"/>
              </a:ext>
            </a:extLst>
          </p:cNvPr>
          <p:cNvSpPr/>
          <p:nvPr/>
        </p:nvSpPr>
        <p:spPr>
          <a:xfrm>
            <a:off x="1936478" y="3511420"/>
            <a:ext cx="1425848" cy="189000"/>
          </a:xfrm>
          <a:prstGeom prst="roundRect">
            <a:avLst>
              <a:gd name="adj" fmla="val 50000"/>
            </a:avLst>
          </a:prstGeom>
          <a:solidFill>
            <a:srgbClr val="0098E5"/>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Tax Consequences</a:t>
            </a:r>
            <a:endParaRPr lang="ja-JP" altLang="en-US" sz="900" b="1" kern="0" dirty="0">
              <a:solidFill>
                <a:prstClr val="white"/>
              </a:solidFill>
              <a:latin typeface="Arial"/>
              <a:ea typeface="Meiryo UI"/>
            </a:endParaRPr>
          </a:p>
        </p:txBody>
      </p:sp>
      <p:grpSp>
        <p:nvGrpSpPr>
          <p:cNvPr id="78" name="グループ化 77">
            <a:extLst>
              <a:ext uri="{FF2B5EF4-FFF2-40B4-BE49-F238E27FC236}">
                <a16:creationId xmlns:a16="http://schemas.microsoft.com/office/drawing/2014/main" id="{49096841-85F6-49AD-B866-8635D56BEDB6}"/>
              </a:ext>
            </a:extLst>
          </p:cNvPr>
          <p:cNvGrpSpPr/>
          <p:nvPr/>
        </p:nvGrpSpPr>
        <p:grpSpPr>
          <a:xfrm>
            <a:off x="5910684" y="2247637"/>
            <a:ext cx="2268000" cy="606101"/>
            <a:chOff x="7880912" y="1566595"/>
            <a:chExt cx="3024000" cy="808135"/>
          </a:xfrm>
          <a:noFill/>
        </p:grpSpPr>
        <p:sp>
          <p:nvSpPr>
            <p:cNvPr id="79" name="Rectangle 11">
              <a:extLst>
                <a:ext uri="{FF2B5EF4-FFF2-40B4-BE49-F238E27FC236}">
                  <a16:creationId xmlns:a16="http://schemas.microsoft.com/office/drawing/2014/main" id="{93514FB0-98E4-40F9-BA3F-093592B93B95}"/>
                </a:ext>
              </a:extLst>
            </p:cNvPr>
            <p:cNvSpPr>
              <a:spLocks/>
            </p:cNvSpPr>
            <p:nvPr/>
          </p:nvSpPr>
          <p:spPr>
            <a:xfrm>
              <a:off x="7880912" y="1881432"/>
              <a:ext cx="3024000" cy="493298"/>
            </a:xfrm>
            <a:prstGeom prst="rect">
              <a:avLst/>
            </a:prstGeom>
            <a:grpFill/>
          </p:spPr>
          <p:txBody>
            <a:bodyPr wrap="square" lIns="0" tIns="0" rIns="0" bIns="0">
              <a:spAutoFit/>
            </a:bodyPr>
            <a:lstStyle/>
            <a:p>
              <a:pPr algn="just" defTabSz="685800">
                <a:lnSpc>
                  <a:spcPct val="120000"/>
                </a:lnSpc>
                <a:spcAft>
                  <a:spcPts val="1350"/>
                </a:spcAft>
                <a:defRPr/>
              </a:pPr>
              <a:r>
                <a:rPr lang="en-US" altLang="ja-JP" sz="1050" kern="0" spc="-23" dirty="0">
                  <a:solidFill>
                    <a:srgbClr val="000000"/>
                  </a:solidFill>
                  <a:latin typeface="Arial"/>
                  <a:ea typeface="Meiryo UI"/>
                </a:rPr>
                <a:t>MNE groups with over </a:t>
              </a:r>
              <a:r>
                <a:rPr lang="ja-JP" altLang="en-US" sz="1050" kern="0" spc="-23" dirty="0">
                  <a:solidFill>
                    <a:srgbClr val="000000"/>
                  </a:solidFill>
                  <a:latin typeface="Arial"/>
                  <a:ea typeface="Meiryo UI"/>
                </a:rPr>
                <a:t>€</a:t>
              </a:r>
              <a:r>
                <a:rPr lang="en-US" altLang="ja-JP" sz="1050" kern="0" spc="-23" dirty="0">
                  <a:solidFill>
                    <a:srgbClr val="000000"/>
                  </a:solidFill>
                  <a:latin typeface="Arial"/>
                  <a:ea typeface="Meiryo UI"/>
                </a:rPr>
                <a:t>750 million of annual revenue.</a:t>
              </a:r>
              <a:r>
                <a:rPr lang="ja-JP" altLang="en-US" sz="1050" kern="0" spc="-23" dirty="0">
                  <a:solidFill>
                    <a:srgbClr val="000000"/>
                  </a:solidFill>
                  <a:latin typeface="Arial"/>
                  <a:ea typeface="Meiryo UI"/>
                </a:rPr>
                <a:t> </a:t>
              </a:r>
              <a:endParaRPr lang="en-US" altLang="ja-JP" sz="1050" kern="0" spc="-23" dirty="0">
                <a:solidFill>
                  <a:srgbClr val="000000"/>
                </a:solidFill>
                <a:latin typeface="Arial"/>
                <a:ea typeface="Meiryo UI"/>
              </a:endParaRPr>
            </a:p>
          </p:txBody>
        </p:sp>
        <p:sp>
          <p:nvSpPr>
            <p:cNvPr id="80" name="四角形: 角を丸くする 37">
              <a:extLst>
                <a:ext uri="{FF2B5EF4-FFF2-40B4-BE49-F238E27FC236}">
                  <a16:creationId xmlns:a16="http://schemas.microsoft.com/office/drawing/2014/main" id="{99D5984F-F348-407C-A8A9-186A31EE5AF9}"/>
                </a:ext>
              </a:extLst>
            </p:cNvPr>
            <p:cNvSpPr/>
            <p:nvPr/>
          </p:nvSpPr>
          <p:spPr>
            <a:xfrm>
              <a:off x="7880912" y="1566595"/>
              <a:ext cx="1529788" cy="252000"/>
            </a:xfrm>
            <a:prstGeom prst="roundRect">
              <a:avLst>
                <a:gd name="adj" fmla="val 50000"/>
              </a:avLst>
            </a:prstGeom>
            <a:solidFill>
              <a:srgbClr val="6D2077"/>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Scope</a:t>
              </a:r>
            </a:p>
          </p:txBody>
        </p:sp>
      </p:grpSp>
      <p:grpSp>
        <p:nvGrpSpPr>
          <p:cNvPr id="81" name="グループ化 80">
            <a:extLst>
              <a:ext uri="{FF2B5EF4-FFF2-40B4-BE49-F238E27FC236}">
                <a16:creationId xmlns:a16="http://schemas.microsoft.com/office/drawing/2014/main" id="{A0A25D8C-6BCB-4DBC-9464-9006E800CA05}"/>
              </a:ext>
            </a:extLst>
          </p:cNvPr>
          <p:cNvGrpSpPr/>
          <p:nvPr/>
        </p:nvGrpSpPr>
        <p:grpSpPr>
          <a:xfrm>
            <a:off x="5910684" y="2916218"/>
            <a:ext cx="2268000" cy="2547351"/>
            <a:chOff x="7919012" y="2434800"/>
            <a:chExt cx="3024000" cy="3396468"/>
          </a:xfrm>
          <a:noFill/>
        </p:grpSpPr>
        <p:sp>
          <p:nvSpPr>
            <p:cNvPr id="82" name="Rectangle 11">
              <a:extLst>
                <a:ext uri="{FF2B5EF4-FFF2-40B4-BE49-F238E27FC236}">
                  <a16:creationId xmlns:a16="http://schemas.microsoft.com/office/drawing/2014/main" id="{73CE019C-687F-4022-9755-5DD8B17185D3}"/>
                </a:ext>
              </a:extLst>
            </p:cNvPr>
            <p:cNvSpPr>
              <a:spLocks/>
            </p:cNvSpPr>
            <p:nvPr/>
          </p:nvSpPr>
          <p:spPr>
            <a:xfrm>
              <a:off x="7919012" y="2752648"/>
              <a:ext cx="3024000" cy="3078620"/>
            </a:xfrm>
            <a:prstGeom prst="rect">
              <a:avLst/>
            </a:prstGeom>
            <a:grpFill/>
          </p:spPr>
          <p:txBody>
            <a:bodyPr wrap="square" lIns="0" tIns="0" rIns="0" bIns="0">
              <a:spAutoFit/>
            </a:bodyPr>
            <a:lstStyle/>
            <a:p>
              <a:pPr algn="just" defTabSz="685800">
                <a:lnSpc>
                  <a:spcPct val="120000"/>
                </a:lnSpc>
                <a:spcAft>
                  <a:spcPts val="450"/>
                </a:spcAft>
                <a:defRPr/>
              </a:pPr>
              <a:r>
                <a:rPr lang="en-US" altLang="ja-JP" sz="1050" kern="0" dirty="0">
                  <a:solidFill>
                    <a:srgbClr val="000000"/>
                  </a:solidFill>
                  <a:latin typeface="Arial"/>
                  <a:ea typeface="Meiryo UI"/>
                </a:rPr>
                <a:t>Every country where the MNE group has commercial operations should be individually examined to confirm whether the effective tax rate (ETR) is below the global minimum rate of 15%. If it is less than 15%, a top-up tax must be calculated and paid. </a:t>
              </a:r>
              <a:r>
                <a:rPr lang="en-US" altLang="ja-JP" sz="1050" kern="0" spc="-23" dirty="0">
                  <a:solidFill>
                    <a:srgbClr val="000000"/>
                  </a:solidFill>
                  <a:latin typeface="Arial"/>
                  <a:ea typeface="Meiryo UI"/>
                </a:rPr>
                <a:t>Additionally, if certain payments to related parties within the same MNE group are taxed at less than 9%, then they may be subject to additional withholding tax.</a:t>
              </a:r>
              <a:endParaRPr lang="en-US" altLang="ja-JP" sz="1050" kern="0" spc="-23" dirty="0">
                <a:solidFill>
                  <a:srgbClr val="000000">
                    <a:lumMod val="65000"/>
                    <a:lumOff val="35000"/>
                  </a:srgbClr>
                </a:solidFill>
                <a:latin typeface="Arial"/>
                <a:ea typeface="Meiryo UI"/>
                <a:cs typeface="Times New Roman" panose="02020603050405020304" pitchFamily="18" charset="0"/>
              </a:endParaRPr>
            </a:p>
          </p:txBody>
        </p:sp>
        <p:sp>
          <p:nvSpPr>
            <p:cNvPr id="83" name="四角形: 角を丸くする 40">
              <a:extLst>
                <a:ext uri="{FF2B5EF4-FFF2-40B4-BE49-F238E27FC236}">
                  <a16:creationId xmlns:a16="http://schemas.microsoft.com/office/drawing/2014/main" id="{04792266-18B3-452D-8C20-09E5B636CD77}"/>
                </a:ext>
              </a:extLst>
            </p:cNvPr>
            <p:cNvSpPr/>
            <p:nvPr/>
          </p:nvSpPr>
          <p:spPr>
            <a:xfrm>
              <a:off x="7919012" y="2434800"/>
              <a:ext cx="1891738" cy="252000"/>
            </a:xfrm>
            <a:prstGeom prst="roundRect">
              <a:avLst>
                <a:gd name="adj" fmla="val 50000"/>
              </a:avLst>
            </a:prstGeom>
            <a:solidFill>
              <a:srgbClr val="6D2077"/>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Tax Consequences</a:t>
              </a:r>
              <a:endParaRPr lang="ja-JP" altLang="en-US" sz="900" b="1" kern="0" dirty="0">
                <a:solidFill>
                  <a:prstClr val="white"/>
                </a:solidFill>
                <a:latin typeface="Arial"/>
                <a:ea typeface="Meiryo UI"/>
              </a:endParaRPr>
            </a:p>
          </p:txBody>
        </p:sp>
      </p:grpSp>
    </p:spTree>
    <p:extLst>
      <p:ext uri="{BB962C8B-B14F-4D97-AF65-F5344CB8AC3E}">
        <p14:creationId xmlns:p14="http://schemas.microsoft.com/office/powerpoint/2010/main" val="1940753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2A066177-E5EC-3C35-A2F1-39DA0B9A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Application of Pillar 1 and Pillar 2 on Japanese Companies </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10</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4" name="テキスト ボックス 43">
            <a:extLst>
              <a:ext uri="{FF2B5EF4-FFF2-40B4-BE49-F238E27FC236}">
                <a16:creationId xmlns:a16="http://schemas.microsoft.com/office/drawing/2014/main" id="{C646CDE0-84E2-4D50-AF3D-5AEB13F5DD7A}"/>
              </a:ext>
            </a:extLst>
          </p:cNvPr>
          <p:cNvSpPr txBox="1"/>
          <p:nvPr/>
        </p:nvSpPr>
        <p:spPr>
          <a:xfrm>
            <a:off x="746522" y="2760368"/>
            <a:ext cx="3665648" cy="2584847"/>
          </a:xfrm>
          <a:prstGeom prst="rect">
            <a:avLst/>
          </a:prstGeom>
          <a:noFill/>
          <a:ln w="57150">
            <a:solidFill>
              <a:srgbClr val="F0F0F0"/>
            </a:solidFill>
          </a:ln>
        </p:spPr>
        <p:txBody>
          <a:bodyPr wrap="square" lIns="40958" tIns="40958" rIns="40958" bIns="40958" rtlCol="0">
            <a:noAutofit/>
          </a:bodyPr>
          <a:lstStyle/>
          <a:p>
            <a:pPr defTabSz="685800">
              <a:spcAft>
                <a:spcPts val="450"/>
              </a:spcAft>
              <a:defRPr/>
            </a:pPr>
            <a:endParaRPr kumimoji="1" lang="ja-JP" altLang="en-US" sz="1125" kern="0" dirty="0" err="1">
              <a:solidFill>
                <a:srgbClr val="00338D"/>
              </a:solidFill>
              <a:latin typeface="Arial"/>
              <a:ea typeface="Meiryo UI"/>
            </a:endParaRPr>
          </a:p>
        </p:txBody>
      </p:sp>
      <p:sp>
        <p:nvSpPr>
          <p:cNvPr id="45" name="テキスト ボックス 44">
            <a:extLst>
              <a:ext uri="{FF2B5EF4-FFF2-40B4-BE49-F238E27FC236}">
                <a16:creationId xmlns:a16="http://schemas.microsoft.com/office/drawing/2014/main" id="{6398165D-7E95-4CDE-8E77-5C4EDE439C3B}"/>
              </a:ext>
            </a:extLst>
          </p:cNvPr>
          <p:cNvSpPr txBox="1"/>
          <p:nvPr/>
        </p:nvSpPr>
        <p:spPr>
          <a:xfrm>
            <a:off x="4725952" y="2760368"/>
            <a:ext cx="3665648" cy="2584847"/>
          </a:xfrm>
          <a:prstGeom prst="rect">
            <a:avLst/>
          </a:prstGeom>
          <a:noFill/>
          <a:ln w="57150">
            <a:solidFill>
              <a:srgbClr val="F0F0F0"/>
            </a:solidFill>
          </a:ln>
        </p:spPr>
        <p:txBody>
          <a:bodyPr wrap="square" lIns="40958" tIns="40958" rIns="40958" bIns="40958" rtlCol="0">
            <a:noAutofit/>
          </a:bodyPr>
          <a:lstStyle/>
          <a:p>
            <a:pPr defTabSz="685800">
              <a:spcAft>
                <a:spcPts val="450"/>
              </a:spcAft>
              <a:defRPr/>
            </a:pPr>
            <a:endParaRPr kumimoji="1" lang="ja-JP" altLang="en-US" sz="1125" kern="0" dirty="0" err="1">
              <a:solidFill>
                <a:srgbClr val="00338D"/>
              </a:solidFill>
              <a:latin typeface="Arial"/>
              <a:ea typeface="Meiryo UI"/>
            </a:endParaRPr>
          </a:p>
        </p:txBody>
      </p:sp>
      <p:sp>
        <p:nvSpPr>
          <p:cNvPr id="46" name="テキスト プレースホルダー 4">
            <a:extLst>
              <a:ext uri="{FF2B5EF4-FFF2-40B4-BE49-F238E27FC236}">
                <a16:creationId xmlns:a16="http://schemas.microsoft.com/office/drawing/2014/main" id="{BB846285-B576-4A6A-B5E3-E7D42025F3A3}"/>
              </a:ext>
            </a:extLst>
          </p:cNvPr>
          <p:cNvSpPr txBox="1">
            <a:spLocks/>
          </p:cNvSpPr>
          <p:nvPr/>
        </p:nvSpPr>
        <p:spPr>
          <a:xfrm>
            <a:off x="752400" y="1993050"/>
            <a:ext cx="7639200" cy="3445669"/>
          </a:xfrm>
          <a:prstGeom prst="rect">
            <a:avLst/>
          </a:prstGeom>
          <a:noFill/>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kumimoji="1" sz="1800" b="0" kern="1200">
                <a:solidFill>
                  <a:schemeClr val="bg2">
                    <a:lumMod val="10000"/>
                  </a:schemeClr>
                </a:solidFill>
                <a:latin typeface="Arial" panose="020B0604020202020204" pitchFamily="34" charset="0"/>
                <a:ea typeface="+mn-ea"/>
                <a:cs typeface="+mn-cs"/>
              </a:defRPr>
            </a:lvl1pPr>
            <a:lvl2pPr marL="0" indent="0" algn="just" defTabSz="914400" rtl="0" eaLnBrk="1" latinLnBrk="0" hangingPunct="1">
              <a:lnSpc>
                <a:spcPct val="100000"/>
              </a:lnSpc>
              <a:spcBef>
                <a:spcPts val="0"/>
              </a:spcBef>
              <a:spcAft>
                <a:spcPts val="600"/>
              </a:spcAft>
              <a:buFontTx/>
              <a:buNone/>
              <a:defRPr kumimoji="1" sz="1600" kern="1200">
                <a:solidFill>
                  <a:schemeClr val="bg2">
                    <a:lumMod val="10000"/>
                  </a:schemeClr>
                </a:solidFill>
                <a:latin typeface="Arial" panose="020B0604020202020204" pitchFamily="34" charset="0"/>
                <a:ea typeface="+mn-ea"/>
                <a:cs typeface="+mn-cs"/>
              </a:defRPr>
            </a:lvl2pPr>
            <a:lvl3pPr marL="284400" indent="-284400" algn="just" defTabSz="914400" rtl="0" eaLnBrk="1" latinLnBrk="0" hangingPunct="1">
              <a:lnSpc>
                <a:spcPct val="100000"/>
              </a:lnSpc>
              <a:spcBef>
                <a:spcPts val="0"/>
              </a:spcBef>
              <a:spcAft>
                <a:spcPts val="600"/>
              </a:spcAft>
              <a:buClr>
                <a:schemeClr val="tx2"/>
              </a:buClr>
              <a:buFont typeface="Wingdings" panose="05000000000000000000" pitchFamily="2" charset="2"/>
              <a:buChar char="n"/>
              <a:defRPr kumimoji="1" sz="1400" kern="1200">
                <a:solidFill>
                  <a:schemeClr val="bg2">
                    <a:lumMod val="10000"/>
                  </a:schemeClr>
                </a:solidFill>
                <a:latin typeface="Arial" panose="020B0604020202020204" pitchFamily="34" charset="0"/>
                <a:ea typeface="+mn-ea"/>
                <a:cs typeface="+mn-cs"/>
              </a:defRPr>
            </a:lvl3pPr>
            <a:lvl4pPr marL="576000" indent="-230400" algn="just" defTabSz="914400" rtl="0" eaLnBrk="1" latinLnBrk="0" hangingPunct="1">
              <a:lnSpc>
                <a:spcPct val="100000"/>
              </a:lnSpc>
              <a:spcBef>
                <a:spcPts val="0"/>
              </a:spcBef>
              <a:spcAft>
                <a:spcPts val="600"/>
              </a:spcAft>
              <a:buClr>
                <a:schemeClr val="tx2"/>
              </a:buClr>
              <a:buFont typeface="Arial" panose="020B0604020202020204" pitchFamily="34" charset="0"/>
              <a:buChar char="-"/>
              <a:defRPr kumimoji="1" sz="1400" kern="1200">
                <a:solidFill>
                  <a:schemeClr val="bg2">
                    <a:lumMod val="10000"/>
                  </a:schemeClr>
                </a:solidFill>
                <a:latin typeface="Arial" panose="020B0604020202020204" pitchFamily="34" charset="0"/>
                <a:ea typeface="+mn-ea"/>
                <a:cs typeface="+mn-cs"/>
              </a:defRPr>
            </a:lvl4pPr>
            <a:lvl5pPr marL="824400" indent="-284400" algn="just" defTabSz="914400" rtl="0" eaLnBrk="1" latinLnBrk="0" hangingPunct="1">
              <a:lnSpc>
                <a:spcPct val="100000"/>
              </a:lnSpc>
              <a:spcBef>
                <a:spcPts val="0"/>
              </a:spcBef>
              <a:spcAft>
                <a:spcPts val="600"/>
              </a:spcAft>
              <a:buClr>
                <a:schemeClr val="tx2"/>
              </a:buClr>
              <a:buFont typeface="Wingdings" panose="05000000000000000000" pitchFamily="2" charset="2"/>
              <a:buChar char=""/>
              <a:defRPr kumimoji="1" sz="1400" kern="1200" baseline="0">
                <a:solidFill>
                  <a:schemeClr val="bg2">
                    <a:lumMod val="10000"/>
                  </a:schemeClr>
                </a:solidFill>
                <a:latin typeface="Arial" panose="020B0604020202020204" pitchFamily="34" charset="0"/>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kumimoji="1"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kumimoji="1"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kumimoji="1"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defTabSz="685800">
              <a:spcAft>
                <a:spcPts val="450"/>
              </a:spcAft>
              <a:defRPr/>
            </a:pPr>
            <a:r>
              <a:rPr lang="en-US" altLang="ja-JP" sz="1350">
                <a:solidFill>
                  <a:srgbClr val="F0F0F0">
                    <a:lumMod val="10000"/>
                  </a:srgbClr>
                </a:solidFill>
                <a:ea typeface="Meiryo UI"/>
              </a:rPr>
              <a:t>At present, approximately 12 and 650 Japanese MNE groups will be effected by Pillars 1 and 2 respectively. </a:t>
            </a:r>
            <a:endParaRPr lang="en-US" altLang="ja-JP" sz="1350" dirty="0">
              <a:solidFill>
                <a:srgbClr val="F0F0F0">
                  <a:lumMod val="10000"/>
                </a:srgbClr>
              </a:solidFill>
              <a:ea typeface="Meiryo UI"/>
            </a:endParaRPr>
          </a:p>
        </p:txBody>
      </p:sp>
      <p:sp>
        <p:nvSpPr>
          <p:cNvPr id="47" name="テキスト ボックス 46">
            <a:extLst>
              <a:ext uri="{FF2B5EF4-FFF2-40B4-BE49-F238E27FC236}">
                <a16:creationId xmlns:a16="http://schemas.microsoft.com/office/drawing/2014/main" id="{348D1CEB-2E15-4997-AFFD-27DEF6F6C26F}"/>
              </a:ext>
            </a:extLst>
          </p:cNvPr>
          <p:cNvSpPr txBox="1"/>
          <p:nvPr/>
        </p:nvSpPr>
        <p:spPr>
          <a:xfrm>
            <a:off x="5992604" y="3109231"/>
            <a:ext cx="2037530" cy="1901537"/>
          </a:xfrm>
          <a:prstGeom prst="rect">
            <a:avLst/>
          </a:prstGeom>
          <a:noFill/>
        </p:spPr>
        <p:txBody>
          <a:bodyPr wrap="none" lIns="40958" tIns="40958" rIns="40958" bIns="40958" rtlCol="0" anchor="ctr">
            <a:noAutofit/>
          </a:bodyPr>
          <a:lstStyle/>
          <a:p>
            <a:pPr algn="ctr">
              <a:spcAft>
                <a:spcPts val="450"/>
              </a:spcAft>
            </a:pPr>
            <a:r>
              <a:rPr kumimoji="1" lang="ja-JP" altLang="en-US" sz="1500" dirty="0">
                <a:solidFill>
                  <a:srgbClr val="6D2077"/>
                </a:solidFill>
                <a:latin typeface="Arial"/>
                <a:ea typeface="Meiryo UI"/>
              </a:rPr>
              <a:t> </a:t>
            </a:r>
            <a:r>
              <a:rPr kumimoji="1" lang="en-US" altLang="ja-JP" sz="7200" dirty="0">
                <a:solidFill>
                  <a:srgbClr val="6D2077"/>
                </a:solidFill>
                <a:latin typeface="KPMG Light" panose="020B0403030202040204" pitchFamily="34" charset="0"/>
                <a:ea typeface="Meiryo UI"/>
              </a:rPr>
              <a:t>650</a:t>
            </a:r>
            <a:r>
              <a:rPr kumimoji="1" lang="ja-JP" altLang="en-US" sz="1500" dirty="0">
                <a:solidFill>
                  <a:srgbClr val="6D2077"/>
                </a:solidFill>
                <a:latin typeface="KPMG Light" panose="020B0403030202040204" pitchFamily="34" charset="0"/>
                <a:ea typeface="Meiryo UI"/>
              </a:rPr>
              <a:t> </a:t>
            </a:r>
            <a:endParaRPr kumimoji="1" lang="en-US" altLang="ja-JP" sz="1500" dirty="0">
              <a:solidFill>
                <a:srgbClr val="6D2077"/>
              </a:solidFill>
              <a:latin typeface="KPMG Light" panose="020B0403030202040204" pitchFamily="34" charset="0"/>
              <a:ea typeface="Meiryo UI"/>
            </a:endParaRPr>
          </a:p>
          <a:p>
            <a:pPr algn="ctr">
              <a:spcAft>
                <a:spcPts val="450"/>
              </a:spcAft>
            </a:pPr>
            <a:r>
              <a:rPr kumimoji="1" lang="en-US" altLang="ja-JP" sz="2400" dirty="0">
                <a:solidFill>
                  <a:srgbClr val="6D2077"/>
                </a:solidFill>
                <a:latin typeface="KPMG Light" panose="020B0403030202040204" pitchFamily="34" charset="0"/>
                <a:ea typeface="Meiryo UI"/>
              </a:rPr>
              <a:t>Corporate</a:t>
            </a:r>
            <a:r>
              <a:rPr kumimoji="1" lang="ja-JP" altLang="en-US" sz="2400" dirty="0">
                <a:solidFill>
                  <a:srgbClr val="6D2077"/>
                </a:solidFill>
                <a:latin typeface="KPMG Light" panose="020B0403030202040204" pitchFamily="34" charset="0"/>
                <a:ea typeface="Meiryo UI"/>
              </a:rPr>
              <a:t> </a:t>
            </a:r>
            <a:r>
              <a:rPr kumimoji="1" lang="en-US" altLang="ja-JP" sz="2400" dirty="0">
                <a:solidFill>
                  <a:srgbClr val="6D2077"/>
                </a:solidFill>
                <a:latin typeface="KPMG Light" panose="020B0403030202040204" pitchFamily="34" charset="0"/>
                <a:ea typeface="Meiryo UI"/>
              </a:rPr>
              <a:t>Groups</a:t>
            </a:r>
          </a:p>
          <a:p>
            <a:pPr algn="ctr">
              <a:spcAft>
                <a:spcPts val="450"/>
              </a:spcAft>
            </a:pPr>
            <a:r>
              <a:rPr kumimoji="1" lang="en-US" altLang="ja-JP" sz="1500" dirty="0">
                <a:solidFill>
                  <a:srgbClr val="6D2077"/>
                </a:solidFill>
                <a:latin typeface="KPMG Light" panose="020B0403030202040204" pitchFamily="34" charset="0"/>
                <a:ea typeface="Meiryo UI"/>
              </a:rPr>
              <a:t>(approximate)</a:t>
            </a:r>
            <a:endParaRPr kumimoji="1" lang="ja-JP" altLang="en-US" sz="1500" dirty="0">
              <a:solidFill>
                <a:srgbClr val="6D2077"/>
              </a:solidFill>
              <a:latin typeface="KPMG Light" panose="020B0403030202040204" pitchFamily="34" charset="0"/>
              <a:ea typeface="Meiryo UI"/>
            </a:endParaRPr>
          </a:p>
        </p:txBody>
      </p:sp>
      <p:sp>
        <p:nvSpPr>
          <p:cNvPr id="48" name="テキスト ボックス 47">
            <a:extLst>
              <a:ext uri="{FF2B5EF4-FFF2-40B4-BE49-F238E27FC236}">
                <a16:creationId xmlns:a16="http://schemas.microsoft.com/office/drawing/2014/main" id="{5EB082A3-BB47-448A-A2CA-72E1FE6A52B5}"/>
              </a:ext>
            </a:extLst>
          </p:cNvPr>
          <p:cNvSpPr txBox="1"/>
          <p:nvPr/>
        </p:nvSpPr>
        <p:spPr>
          <a:xfrm>
            <a:off x="2209404" y="3109231"/>
            <a:ext cx="1564685" cy="1901537"/>
          </a:xfrm>
          <a:prstGeom prst="rect">
            <a:avLst/>
          </a:prstGeom>
          <a:noFill/>
        </p:spPr>
        <p:txBody>
          <a:bodyPr wrap="none" lIns="40958" tIns="40958" rIns="40958" bIns="40958" rtlCol="0" anchor="ctr">
            <a:noAutofit/>
          </a:bodyPr>
          <a:lstStyle/>
          <a:p>
            <a:pPr algn="ctr">
              <a:spcAft>
                <a:spcPts val="450"/>
              </a:spcAft>
            </a:pPr>
            <a:r>
              <a:rPr kumimoji="1" lang="en-US" altLang="ja-JP" sz="7200" dirty="0">
                <a:solidFill>
                  <a:srgbClr val="0091DA"/>
                </a:solidFill>
                <a:latin typeface="KPMG Light" panose="020B0403030202040204" pitchFamily="34" charset="0"/>
                <a:ea typeface="Meiryo UI"/>
              </a:rPr>
              <a:t>12</a:t>
            </a:r>
            <a:r>
              <a:rPr kumimoji="1" lang="en-US" altLang="ja-JP" sz="1500" dirty="0">
                <a:solidFill>
                  <a:srgbClr val="0091DA"/>
                </a:solidFill>
                <a:latin typeface="Meiryo UI"/>
                <a:ea typeface="Meiryo UI"/>
              </a:rPr>
              <a:t> </a:t>
            </a:r>
          </a:p>
          <a:p>
            <a:pPr algn="ctr">
              <a:spcAft>
                <a:spcPts val="450"/>
              </a:spcAft>
            </a:pPr>
            <a:r>
              <a:rPr kumimoji="1" lang="en-US" altLang="ja-JP" sz="2400" dirty="0">
                <a:solidFill>
                  <a:srgbClr val="0091DA"/>
                </a:solidFill>
                <a:latin typeface="KPMG Light" panose="020B0403030202040204" pitchFamily="34" charset="0"/>
                <a:ea typeface="Meiryo UI"/>
              </a:rPr>
              <a:t>Corporate Groups</a:t>
            </a:r>
          </a:p>
          <a:p>
            <a:pPr algn="ctr">
              <a:spcAft>
                <a:spcPts val="450"/>
              </a:spcAft>
            </a:pPr>
            <a:r>
              <a:rPr kumimoji="1" lang="en-US" altLang="ja-JP" sz="1500" dirty="0">
                <a:solidFill>
                  <a:srgbClr val="0091DA"/>
                </a:solidFill>
                <a:latin typeface="KPMG Light" panose="020B0403030202040204" pitchFamily="34" charset="0"/>
                <a:ea typeface="Meiryo UI"/>
              </a:rPr>
              <a:t>(approximate)</a:t>
            </a:r>
            <a:endParaRPr kumimoji="1" lang="ja-JP" altLang="en-US" sz="1500" dirty="0">
              <a:solidFill>
                <a:srgbClr val="0091DA"/>
              </a:solidFill>
              <a:latin typeface="KPMG Light" panose="020B0403030202040204" pitchFamily="34" charset="0"/>
              <a:ea typeface="Meiryo UI"/>
            </a:endParaRPr>
          </a:p>
        </p:txBody>
      </p:sp>
      <p:sp>
        <p:nvSpPr>
          <p:cNvPr id="49" name="テキスト ボックス 48">
            <a:extLst>
              <a:ext uri="{FF2B5EF4-FFF2-40B4-BE49-F238E27FC236}">
                <a16:creationId xmlns:a16="http://schemas.microsoft.com/office/drawing/2014/main" id="{50FA50B0-2077-4384-9840-90508C2A64F0}"/>
              </a:ext>
            </a:extLst>
          </p:cNvPr>
          <p:cNvSpPr txBox="1"/>
          <p:nvPr/>
        </p:nvSpPr>
        <p:spPr>
          <a:xfrm>
            <a:off x="7610072" y="5168424"/>
            <a:ext cx="827150" cy="115416"/>
          </a:xfrm>
          <a:prstGeom prst="rect">
            <a:avLst/>
          </a:prstGeom>
          <a:noFill/>
        </p:spPr>
        <p:txBody>
          <a:bodyPr wrap="none" lIns="0" tIns="0" rIns="0" bIns="0" rtlCol="0" anchor="b">
            <a:spAutoFit/>
          </a:bodyPr>
          <a:lstStyle/>
          <a:p>
            <a:pPr algn="r">
              <a:spcAft>
                <a:spcPts val="450"/>
              </a:spcAft>
            </a:pPr>
            <a:r>
              <a:rPr kumimoji="1" lang="en-US" altLang="ja-JP" sz="750" dirty="0">
                <a:solidFill>
                  <a:srgbClr val="000000">
                    <a:lumMod val="75000"/>
                    <a:lumOff val="25000"/>
                  </a:srgbClr>
                </a:solidFill>
                <a:latin typeface="Arial"/>
                <a:ea typeface="Meiryo UI"/>
              </a:rPr>
              <a:t>As</a:t>
            </a:r>
            <a:r>
              <a:rPr kumimoji="1" lang="ja-JP" altLang="en-US" sz="750" dirty="0">
                <a:solidFill>
                  <a:srgbClr val="000000">
                    <a:lumMod val="75000"/>
                    <a:lumOff val="25000"/>
                  </a:srgbClr>
                </a:solidFill>
                <a:latin typeface="Arial"/>
                <a:ea typeface="Meiryo UI"/>
              </a:rPr>
              <a:t> </a:t>
            </a:r>
            <a:r>
              <a:rPr kumimoji="1" lang="en-US" altLang="ja-JP" sz="750" dirty="0">
                <a:solidFill>
                  <a:srgbClr val="000000">
                    <a:lumMod val="75000"/>
                    <a:lumOff val="25000"/>
                  </a:srgbClr>
                </a:solidFill>
                <a:latin typeface="Arial"/>
                <a:ea typeface="Meiryo UI"/>
              </a:rPr>
              <a:t>of</a:t>
            </a:r>
            <a:r>
              <a:rPr kumimoji="1" lang="ja-JP" altLang="en-US" sz="750" dirty="0">
                <a:solidFill>
                  <a:srgbClr val="000000">
                    <a:lumMod val="75000"/>
                    <a:lumOff val="25000"/>
                  </a:srgbClr>
                </a:solidFill>
                <a:latin typeface="Arial"/>
                <a:ea typeface="Meiryo UI"/>
              </a:rPr>
              <a:t> </a:t>
            </a:r>
            <a:r>
              <a:rPr kumimoji="1" lang="en-US" altLang="ja-JP" sz="750" dirty="0">
                <a:solidFill>
                  <a:srgbClr val="000000">
                    <a:lumMod val="75000"/>
                    <a:lumOff val="25000"/>
                  </a:srgbClr>
                </a:solidFill>
                <a:latin typeface="Arial"/>
                <a:ea typeface="Meiryo UI"/>
              </a:rPr>
              <a:t>October</a:t>
            </a:r>
            <a:r>
              <a:rPr kumimoji="1" lang="ja-JP" altLang="en-US" sz="750" dirty="0">
                <a:solidFill>
                  <a:srgbClr val="000000">
                    <a:lumMod val="75000"/>
                    <a:lumOff val="25000"/>
                  </a:srgbClr>
                </a:solidFill>
                <a:latin typeface="Arial"/>
                <a:ea typeface="Meiryo UI"/>
              </a:rPr>
              <a:t> </a:t>
            </a:r>
            <a:r>
              <a:rPr kumimoji="1" lang="en-US" altLang="ja-JP" sz="750" dirty="0">
                <a:solidFill>
                  <a:srgbClr val="000000">
                    <a:lumMod val="75000"/>
                    <a:lumOff val="25000"/>
                  </a:srgbClr>
                </a:solidFill>
                <a:latin typeface="Arial"/>
                <a:ea typeface="Meiryo UI"/>
              </a:rPr>
              <a:t>2022</a:t>
            </a:r>
            <a:endParaRPr kumimoji="1" lang="ja-JP" altLang="en-US" sz="750" dirty="0">
              <a:solidFill>
                <a:srgbClr val="000000">
                  <a:lumMod val="75000"/>
                  <a:lumOff val="25000"/>
                </a:srgbClr>
              </a:solidFill>
              <a:latin typeface="Arial"/>
              <a:ea typeface="Meiryo UI"/>
            </a:endParaRPr>
          </a:p>
        </p:txBody>
      </p:sp>
      <p:grpSp>
        <p:nvGrpSpPr>
          <p:cNvPr id="50" name="グループ化 49">
            <a:extLst>
              <a:ext uri="{FF2B5EF4-FFF2-40B4-BE49-F238E27FC236}">
                <a16:creationId xmlns:a16="http://schemas.microsoft.com/office/drawing/2014/main" id="{63D5018E-2943-47CD-B04F-27CDFF1F8237}"/>
              </a:ext>
            </a:extLst>
          </p:cNvPr>
          <p:cNvGrpSpPr/>
          <p:nvPr/>
        </p:nvGrpSpPr>
        <p:grpSpPr>
          <a:xfrm>
            <a:off x="1213675" y="2972700"/>
            <a:ext cx="756618" cy="2233238"/>
            <a:chOff x="1264336" y="2213508"/>
            <a:chExt cx="1008823" cy="2977651"/>
          </a:xfrm>
          <a:noFill/>
        </p:grpSpPr>
        <p:grpSp>
          <p:nvGrpSpPr>
            <p:cNvPr id="51" name="グループ化 50">
              <a:extLst>
                <a:ext uri="{FF2B5EF4-FFF2-40B4-BE49-F238E27FC236}">
                  <a16:creationId xmlns:a16="http://schemas.microsoft.com/office/drawing/2014/main" id="{E0F10371-0B3B-405B-82E5-A80C2D6CFFEC}"/>
                </a:ext>
              </a:extLst>
            </p:cNvPr>
            <p:cNvGrpSpPr/>
            <p:nvPr/>
          </p:nvGrpSpPr>
          <p:grpSpPr>
            <a:xfrm>
              <a:off x="1354993" y="2673256"/>
              <a:ext cx="804330" cy="2517903"/>
              <a:chOff x="1354993" y="2606581"/>
              <a:chExt cx="804330" cy="2517903"/>
            </a:xfrm>
            <a:grpFill/>
          </p:grpSpPr>
          <p:grpSp>
            <p:nvGrpSpPr>
              <p:cNvPr id="84" name="Group 3">
                <a:extLst>
                  <a:ext uri="{FF2B5EF4-FFF2-40B4-BE49-F238E27FC236}">
                    <a16:creationId xmlns:a16="http://schemas.microsoft.com/office/drawing/2014/main" id="{AE6E9427-2366-49DC-8366-55A7B3791576}"/>
                  </a:ext>
                </a:extLst>
              </p:cNvPr>
              <p:cNvGrpSpPr/>
              <p:nvPr/>
            </p:nvGrpSpPr>
            <p:grpSpPr>
              <a:xfrm>
                <a:off x="1541922" y="3046302"/>
                <a:ext cx="409074" cy="2078182"/>
                <a:chOff x="1009787" y="2513002"/>
                <a:chExt cx="409074" cy="3508386"/>
              </a:xfrm>
              <a:grpFill/>
            </p:grpSpPr>
            <p:cxnSp>
              <p:nvCxnSpPr>
                <p:cNvPr id="86" name="Straight Connector 34">
                  <a:extLst>
                    <a:ext uri="{FF2B5EF4-FFF2-40B4-BE49-F238E27FC236}">
                      <a16:creationId xmlns:a16="http://schemas.microsoft.com/office/drawing/2014/main" id="{E29B6694-08D9-4B8F-A135-2125BF95A64E}"/>
                    </a:ext>
                  </a:extLst>
                </p:cNvPr>
                <p:cNvCxnSpPr/>
                <p:nvPr/>
              </p:nvCxnSpPr>
              <p:spPr>
                <a:xfrm>
                  <a:off x="1009787" y="2553195"/>
                  <a:ext cx="0" cy="3468193"/>
                </a:xfrm>
                <a:prstGeom prst="line">
                  <a:avLst/>
                </a:prstGeom>
                <a:grpFill/>
                <a:ln w="44450" cap="rnd" cmpd="sng" algn="ctr">
                  <a:solidFill>
                    <a:srgbClr val="0091DA"/>
                  </a:solidFill>
                  <a:prstDash val="solid"/>
                  <a:miter lim="800000"/>
                </a:ln>
                <a:effectLst/>
              </p:spPr>
            </p:cxnSp>
            <p:cxnSp>
              <p:nvCxnSpPr>
                <p:cNvPr id="87" name="Straight Connector 35">
                  <a:extLst>
                    <a:ext uri="{FF2B5EF4-FFF2-40B4-BE49-F238E27FC236}">
                      <a16:creationId xmlns:a16="http://schemas.microsoft.com/office/drawing/2014/main" id="{F56FF4E1-DE50-44A4-9BB6-466F08862264}"/>
                    </a:ext>
                  </a:extLst>
                </p:cNvPr>
                <p:cNvCxnSpPr>
                  <a:cxnSpLocks/>
                </p:cNvCxnSpPr>
                <p:nvPr/>
              </p:nvCxnSpPr>
              <p:spPr>
                <a:xfrm>
                  <a:off x="1112055" y="2513002"/>
                  <a:ext cx="0" cy="3402437"/>
                </a:xfrm>
                <a:prstGeom prst="line">
                  <a:avLst/>
                </a:prstGeom>
                <a:grpFill/>
                <a:ln w="44450" cap="rnd" cmpd="sng" algn="ctr">
                  <a:solidFill>
                    <a:srgbClr val="0091DA"/>
                  </a:solidFill>
                  <a:prstDash val="solid"/>
                  <a:miter lim="800000"/>
                </a:ln>
                <a:effectLst/>
              </p:spPr>
            </p:cxnSp>
            <p:cxnSp>
              <p:nvCxnSpPr>
                <p:cNvPr id="88" name="Straight Connector 36">
                  <a:extLst>
                    <a:ext uri="{FF2B5EF4-FFF2-40B4-BE49-F238E27FC236}">
                      <a16:creationId xmlns:a16="http://schemas.microsoft.com/office/drawing/2014/main" id="{59EF5107-8684-400F-B175-4315B9C7368F}"/>
                    </a:ext>
                  </a:extLst>
                </p:cNvPr>
                <p:cNvCxnSpPr>
                  <a:cxnSpLocks/>
                </p:cNvCxnSpPr>
                <p:nvPr/>
              </p:nvCxnSpPr>
              <p:spPr>
                <a:xfrm>
                  <a:off x="1214323" y="2513002"/>
                  <a:ext cx="0" cy="3366342"/>
                </a:xfrm>
                <a:prstGeom prst="line">
                  <a:avLst/>
                </a:prstGeom>
                <a:grpFill/>
                <a:ln w="44450" cap="rnd" cmpd="sng" algn="ctr">
                  <a:solidFill>
                    <a:srgbClr val="0091DA"/>
                  </a:solidFill>
                  <a:prstDash val="solid"/>
                  <a:miter lim="800000"/>
                </a:ln>
                <a:effectLst/>
              </p:spPr>
            </p:cxnSp>
            <p:cxnSp>
              <p:nvCxnSpPr>
                <p:cNvPr id="89" name="Straight Connector 37">
                  <a:extLst>
                    <a:ext uri="{FF2B5EF4-FFF2-40B4-BE49-F238E27FC236}">
                      <a16:creationId xmlns:a16="http://schemas.microsoft.com/office/drawing/2014/main" id="{93CF4EB2-811C-48B1-BA17-49EE921231BC}"/>
                    </a:ext>
                  </a:extLst>
                </p:cNvPr>
                <p:cNvCxnSpPr>
                  <a:cxnSpLocks/>
                </p:cNvCxnSpPr>
                <p:nvPr/>
              </p:nvCxnSpPr>
              <p:spPr>
                <a:xfrm>
                  <a:off x="1316592" y="2513002"/>
                  <a:ext cx="0" cy="3233994"/>
                </a:xfrm>
                <a:prstGeom prst="line">
                  <a:avLst/>
                </a:prstGeom>
                <a:grpFill/>
                <a:ln w="44450" cap="rnd" cmpd="sng" algn="ctr">
                  <a:solidFill>
                    <a:srgbClr val="0091DA"/>
                  </a:solidFill>
                  <a:prstDash val="solid"/>
                  <a:miter lim="800000"/>
                </a:ln>
                <a:effectLst/>
              </p:spPr>
            </p:cxnSp>
            <p:cxnSp>
              <p:nvCxnSpPr>
                <p:cNvPr id="90" name="Straight Connector 38">
                  <a:extLst>
                    <a:ext uri="{FF2B5EF4-FFF2-40B4-BE49-F238E27FC236}">
                      <a16:creationId xmlns:a16="http://schemas.microsoft.com/office/drawing/2014/main" id="{363A0E07-C295-4EEB-96A6-B06A3B249161}"/>
                    </a:ext>
                  </a:extLst>
                </p:cNvPr>
                <p:cNvCxnSpPr>
                  <a:cxnSpLocks/>
                </p:cNvCxnSpPr>
                <p:nvPr/>
              </p:nvCxnSpPr>
              <p:spPr>
                <a:xfrm>
                  <a:off x="1418861" y="2553195"/>
                  <a:ext cx="0" cy="3101647"/>
                </a:xfrm>
                <a:prstGeom prst="line">
                  <a:avLst/>
                </a:prstGeom>
                <a:grpFill/>
                <a:ln w="44450" cap="rnd" cmpd="sng" algn="ctr">
                  <a:solidFill>
                    <a:srgbClr val="0091DA"/>
                  </a:solidFill>
                  <a:prstDash val="solid"/>
                  <a:miter lim="800000"/>
                </a:ln>
                <a:effectLst/>
              </p:spPr>
            </p:cxnSp>
          </p:grpSp>
          <p:pic>
            <p:nvPicPr>
              <p:cNvPr id="85" name="Graphic 49">
                <a:extLst>
                  <a:ext uri="{FF2B5EF4-FFF2-40B4-BE49-F238E27FC236}">
                    <a16:creationId xmlns:a16="http://schemas.microsoft.com/office/drawing/2014/main" id="{616F07C6-0FAA-442B-9ACB-A5501462D0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54993" y="2606581"/>
                <a:ext cx="804330" cy="411518"/>
              </a:xfrm>
              <a:prstGeom prst="rect">
                <a:avLst/>
              </a:prstGeom>
              <a:grpFill/>
            </p:spPr>
          </p:pic>
        </p:grpSp>
        <p:sp>
          <p:nvSpPr>
            <p:cNvPr id="52" name="Title 1">
              <a:extLst>
                <a:ext uri="{FF2B5EF4-FFF2-40B4-BE49-F238E27FC236}">
                  <a16:creationId xmlns:a16="http://schemas.microsoft.com/office/drawing/2014/main" id="{A83F5E83-579B-48AF-823F-6C8FCD202BB2}"/>
                </a:ext>
              </a:extLst>
            </p:cNvPr>
            <p:cNvSpPr txBox="1">
              <a:spLocks/>
            </p:cNvSpPr>
            <p:nvPr/>
          </p:nvSpPr>
          <p:spPr>
            <a:xfrm>
              <a:off x="1264336" y="2213508"/>
              <a:ext cx="1008823" cy="264004"/>
            </a:xfrm>
            <a:prstGeom prst="rect">
              <a:avLst/>
            </a:prstGeom>
            <a:grpFill/>
          </p:spPr>
          <p:txBody>
            <a:bodyPr vert="horz" wrap="none" lIns="0" tIns="0" rIns="0" bIns="0" rtlCol="0" anchor="ctr" anchorCtr="0">
              <a:spAutoFit/>
            </a:bodyPr>
            <a:lstStyle>
              <a:lvl1pPr algn="l" defTabSz="914400" rtl="0" eaLnBrk="1" latinLnBrk="0" hangingPunct="1">
                <a:lnSpc>
                  <a:spcPct val="70000"/>
                </a:lnSpc>
                <a:spcBef>
                  <a:spcPct val="0"/>
                </a:spcBef>
                <a:buNone/>
                <a:defRPr sz="5400" kern="1200">
                  <a:solidFill>
                    <a:schemeClr val="tx2"/>
                  </a:solidFill>
                  <a:latin typeface="+mj-lt"/>
                  <a:ea typeface="+mj-ea"/>
                  <a:cs typeface="+mj-cs"/>
                </a:defRPr>
              </a:lvl1pPr>
            </a:lstStyle>
            <a:p>
              <a:pPr algn="ctr" defTabSz="685800">
                <a:defRPr/>
              </a:pPr>
              <a:r>
                <a:rPr lang="en-US" altLang="ja-JP" sz="1800" b="1" dirty="0">
                  <a:solidFill>
                    <a:srgbClr val="0091DA"/>
                  </a:solidFill>
                  <a:latin typeface="Arial"/>
                  <a:ea typeface="Meiryo UI"/>
                </a:rPr>
                <a:t>Pillar 1</a:t>
              </a:r>
              <a:endParaRPr lang="ja-JP" altLang="en-US" sz="1800" b="1" dirty="0">
                <a:solidFill>
                  <a:srgbClr val="0091DA"/>
                </a:solidFill>
                <a:latin typeface="Arial"/>
                <a:ea typeface="Meiryo UI"/>
              </a:endParaRPr>
            </a:p>
          </p:txBody>
        </p:sp>
      </p:grpSp>
      <p:grpSp>
        <p:nvGrpSpPr>
          <p:cNvPr id="91" name="グループ化 90">
            <a:extLst>
              <a:ext uri="{FF2B5EF4-FFF2-40B4-BE49-F238E27FC236}">
                <a16:creationId xmlns:a16="http://schemas.microsoft.com/office/drawing/2014/main" id="{AE70531D-08B2-42FE-8F9B-84F256BA8D00}"/>
              </a:ext>
            </a:extLst>
          </p:cNvPr>
          <p:cNvGrpSpPr/>
          <p:nvPr/>
        </p:nvGrpSpPr>
        <p:grpSpPr>
          <a:xfrm>
            <a:off x="5225534" y="2972700"/>
            <a:ext cx="756618" cy="2233238"/>
            <a:chOff x="6613480" y="2213508"/>
            <a:chExt cx="1008823" cy="2977651"/>
          </a:xfrm>
          <a:noFill/>
        </p:grpSpPr>
        <p:grpSp>
          <p:nvGrpSpPr>
            <p:cNvPr id="92" name="グループ化 91">
              <a:extLst>
                <a:ext uri="{FF2B5EF4-FFF2-40B4-BE49-F238E27FC236}">
                  <a16:creationId xmlns:a16="http://schemas.microsoft.com/office/drawing/2014/main" id="{F749A269-4119-4407-8719-7A9922312D6E}"/>
                </a:ext>
              </a:extLst>
            </p:cNvPr>
            <p:cNvGrpSpPr/>
            <p:nvPr/>
          </p:nvGrpSpPr>
          <p:grpSpPr>
            <a:xfrm>
              <a:off x="6692032" y="2673256"/>
              <a:ext cx="804330" cy="2517903"/>
              <a:chOff x="6692032" y="2644655"/>
              <a:chExt cx="804330" cy="2517903"/>
            </a:xfrm>
            <a:grpFill/>
          </p:grpSpPr>
          <p:grpSp>
            <p:nvGrpSpPr>
              <p:cNvPr id="94" name="Group 4">
                <a:extLst>
                  <a:ext uri="{FF2B5EF4-FFF2-40B4-BE49-F238E27FC236}">
                    <a16:creationId xmlns:a16="http://schemas.microsoft.com/office/drawing/2014/main" id="{13B2A6E7-1FF6-4A0C-8191-6C2CA6F7C2C1}"/>
                  </a:ext>
                </a:extLst>
              </p:cNvPr>
              <p:cNvGrpSpPr/>
              <p:nvPr/>
            </p:nvGrpSpPr>
            <p:grpSpPr>
              <a:xfrm>
                <a:off x="6878961" y="3084376"/>
                <a:ext cx="409074" cy="2078182"/>
                <a:chOff x="5142171" y="2513002"/>
                <a:chExt cx="409074" cy="3508386"/>
              </a:xfrm>
              <a:grpFill/>
            </p:grpSpPr>
            <p:cxnSp>
              <p:nvCxnSpPr>
                <p:cNvPr id="96" name="Straight Connector 30">
                  <a:extLst>
                    <a:ext uri="{FF2B5EF4-FFF2-40B4-BE49-F238E27FC236}">
                      <a16:creationId xmlns:a16="http://schemas.microsoft.com/office/drawing/2014/main" id="{392FE568-5A60-41AE-96F5-AD8FBFA0F15A}"/>
                    </a:ext>
                  </a:extLst>
                </p:cNvPr>
                <p:cNvCxnSpPr/>
                <p:nvPr/>
              </p:nvCxnSpPr>
              <p:spPr>
                <a:xfrm>
                  <a:off x="5142171" y="2553195"/>
                  <a:ext cx="0" cy="3468193"/>
                </a:xfrm>
                <a:prstGeom prst="line">
                  <a:avLst/>
                </a:prstGeom>
                <a:grpFill/>
                <a:ln w="44450" cap="rnd" cmpd="sng" algn="ctr">
                  <a:solidFill>
                    <a:srgbClr val="6D2077"/>
                  </a:solidFill>
                  <a:prstDash val="solid"/>
                  <a:miter lim="800000"/>
                </a:ln>
                <a:effectLst/>
              </p:spPr>
            </p:cxnSp>
            <p:cxnSp>
              <p:nvCxnSpPr>
                <p:cNvPr id="97" name="Straight Connector 33">
                  <a:extLst>
                    <a:ext uri="{FF2B5EF4-FFF2-40B4-BE49-F238E27FC236}">
                      <a16:creationId xmlns:a16="http://schemas.microsoft.com/office/drawing/2014/main" id="{F5E1EB9D-6E95-4F19-A3F2-16587514B926}"/>
                    </a:ext>
                  </a:extLst>
                </p:cNvPr>
                <p:cNvCxnSpPr>
                  <a:cxnSpLocks/>
                </p:cNvCxnSpPr>
                <p:nvPr/>
              </p:nvCxnSpPr>
              <p:spPr>
                <a:xfrm>
                  <a:off x="5244440" y="2513002"/>
                  <a:ext cx="0" cy="3402437"/>
                </a:xfrm>
                <a:prstGeom prst="line">
                  <a:avLst/>
                </a:prstGeom>
                <a:grpFill/>
                <a:ln w="44450" cap="rnd" cmpd="sng" algn="ctr">
                  <a:solidFill>
                    <a:srgbClr val="6D2077"/>
                  </a:solidFill>
                  <a:prstDash val="solid"/>
                  <a:miter lim="800000"/>
                </a:ln>
                <a:effectLst/>
              </p:spPr>
            </p:cxnSp>
            <p:cxnSp>
              <p:nvCxnSpPr>
                <p:cNvPr id="98" name="Straight Connector 39">
                  <a:extLst>
                    <a:ext uri="{FF2B5EF4-FFF2-40B4-BE49-F238E27FC236}">
                      <a16:creationId xmlns:a16="http://schemas.microsoft.com/office/drawing/2014/main" id="{B66F9CC3-B2E8-498F-90E7-88A4269206AA}"/>
                    </a:ext>
                  </a:extLst>
                </p:cNvPr>
                <p:cNvCxnSpPr>
                  <a:cxnSpLocks/>
                </p:cNvCxnSpPr>
                <p:nvPr/>
              </p:nvCxnSpPr>
              <p:spPr>
                <a:xfrm>
                  <a:off x="5346709" y="2513002"/>
                  <a:ext cx="0" cy="3366342"/>
                </a:xfrm>
                <a:prstGeom prst="line">
                  <a:avLst/>
                </a:prstGeom>
                <a:grpFill/>
                <a:ln w="44450" cap="rnd" cmpd="sng" algn="ctr">
                  <a:solidFill>
                    <a:srgbClr val="6D2077"/>
                  </a:solidFill>
                  <a:prstDash val="solid"/>
                  <a:miter lim="800000"/>
                </a:ln>
                <a:effectLst/>
              </p:spPr>
            </p:cxnSp>
            <p:cxnSp>
              <p:nvCxnSpPr>
                <p:cNvPr id="99" name="Straight Connector 40">
                  <a:extLst>
                    <a:ext uri="{FF2B5EF4-FFF2-40B4-BE49-F238E27FC236}">
                      <a16:creationId xmlns:a16="http://schemas.microsoft.com/office/drawing/2014/main" id="{14211539-9743-4A25-A96E-959852CE27D0}"/>
                    </a:ext>
                  </a:extLst>
                </p:cNvPr>
                <p:cNvCxnSpPr>
                  <a:cxnSpLocks/>
                </p:cNvCxnSpPr>
                <p:nvPr/>
              </p:nvCxnSpPr>
              <p:spPr>
                <a:xfrm>
                  <a:off x="5448978" y="2513002"/>
                  <a:ext cx="0" cy="3233994"/>
                </a:xfrm>
                <a:prstGeom prst="line">
                  <a:avLst/>
                </a:prstGeom>
                <a:grpFill/>
                <a:ln w="44450" cap="rnd" cmpd="sng" algn="ctr">
                  <a:solidFill>
                    <a:srgbClr val="6D2077"/>
                  </a:solidFill>
                  <a:prstDash val="solid"/>
                  <a:miter lim="800000"/>
                </a:ln>
                <a:effectLst/>
              </p:spPr>
            </p:cxnSp>
            <p:cxnSp>
              <p:nvCxnSpPr>
                <p:cNvPr id="100" name="Straight Connector 41">
                  <a:extLst>
                    <a:ext uri="{FF2B5EF4-FFF2-40B4-BE49-F238E27FC236}">
                      <a16:creationId xmlns:a16="http://schemas.microsoft.com/office/drawing/2014/main" id="{F04FD89C-E86E-4993-94E7-C2EE150A766B}"/>
                    </a:ext>
                  </a:extLst>
                </p:cNvPr>
                <p:cNvCxnSpPr>
                  <a:cxnSpLocks/>
                </p:cNvCxnSpPr>
                <p:nvPr/>
              </p:nvCxnSpPr>
              <p:spPr>
                <a:xfrm>
                  <a:off x="5551245" y="2553195"/>
                  <a:ext cx="0" cy="3101647"/>
                </a:xfrm>
                <a:prstGeom prst="line">
                  <a:avLst/>
                </a:prstGeom>
                <a:grpFill/>
                <a:ln w="44450" cap="rnd" cmpd="sng" algn="ctr">
                  <a:solidFill>
                    <a:srgbClr val="6D2077"/>
                  </a:solidFill>
                  <a:prstDash val="solid"/>
                  <a:miter lim="800000"/>
                </a:ln>
                <a:effectLst/>
              </p:spPr>
            </p:cxnSp>
          </p:grpSp>
          <p:pic>
            <p:nvPicPr>
              <p:cNvPr id="95" name="Graphic 42">
                <a:extLst>
                  <a:ext uri="{FF2B5EF4-FFF2-40B4-BE49-F238E27FC236}">
                    <a16:creationId xmlns:a16="http://schemas.microsoft.com/office/drawing/2014/main" id="{E8D1EF38-84D1-4C92-95B0-F322EDC0C9F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692032" y="2644655"/>
                <a:ext cx="804330" cy="411518"/>
              </a:xfrm>
              <a:prstGeom prst="rect">
                <a:avLst/>
              </a:prstGeom>
              <a:grpFill/>
            </p:spPr>
          </p:pic>
        </p:grpSp>
        <p:sp>
          <p:nvSpPr>
            <p:cNvPr id="93" name="Title 1">
              <a:extLst>
                <a:ext uri="{FF2B5EF4-FFF2-40B4-BE49-F238E27FC236}">
                  <a16:creationId xmlns:a16="http://schemas.microsoft.com/office/drawing/2014/main" id="{88CA0103-BAF2-4647-AFBC-D64A3480DF86}"/>
                </a:ext>
              </a:extLst>
            </p:cNvPr>
            <p:cNvSpPr txBox="1">
              <a:spLocks/>
            </p:cNvSpPr>
            <p:nvPr/>
          </p:nvSpPr>
          <p:spPr>
            <a:xfrm>
              <a:off x="6613480" y="2213508"/>
              <a:ext cx="1008823" cy="264004"/>
            </a:xfrm>
            <a:prstGeom prst="rect">
              <a:avLst/>
            </a:prstGeom>
            <a:grpFill/>
          </p:spPr>
          <p:txBody>
            <a:bodyPr vert="horz" wrap="none" lIns="0" tIns="0" rIns="0" bIns="0" rtlCol="0" anchor="ctr" anchorCtr="0">
              <a:spAutoFit/>
            </a:bodyPr>
            <a:lstStyle>
              <a:lvl1pPr algn="l" defTabSz="914400" rtl="0" eaLnBrk="1" latinLnBrk="0" hangingPunct="1">
                <a:lnSpc>
                  <a:spcPct val="70000"/>
                </a:lnSpc>
                <a:spcBef>
                  <a:spcPct val="0"/>
                </a:spcBef>
                <a:buNone/>
                <a:defRPr sz="5400" kern="1200">
                  <a:solidFill>
                    <a:schemeClr val="tx2"/>
                  </a:solidFill>
                  <a:latin typeface="+mj-lt"/>
                  <a:ea typeface="+mj-ea"/>
                  <a:cs typeface="+mj-cs"/>
                </a:defRPr>
              </a:lvl1pPr>
            </a:lstStyle>
            <a:p>
              <a:pPr algn="ctr" defTabSz="685800">
                <a:defRPr/>
              </a:pPr>
              <a:r>
                <a:rPr lang="en-US" altLang="ja-JP" sz="1800" b="1" dirty="0">
                  <a:solidFill>
                    <a:srgbClr val="6D2077"/>
                  </a:solidFill>
                  <a:latin typeface="Arial"/>
                  <a:ea typeface="Meiryo UI"/>
                </a:rPr>
                <a:t>Pillar</a:t>
              </a:r>
              <a:r>
                <a:rPr lang="ja-JP" altLang="en-US" sz="1800" b="1" dirty="0">
                  <a:solidFill>
                    <a:srgbClr val="6D2077"/>
                  </a:solidFill>
                  <a:latin typeface="Arial"/>
                  <a:ea typeface="Meiryo UI"/>
                </a:rPr>
                <a:t> </a:t>
              </a:r>
              <a:r>
                <a:rPr lang="en-US" altLang="ja-JP" sz="1800" b="1" dirty="0">
                  <a:solidFill>
                    <a:srgbClr val="6D2077"/>
                  </a:solidFill>
                  <a:latin typeface="Arial"/>
                  <a:ea typeface="Meiryo UI"/>
                </a:rPr>
                <a:t>2</a:t>
              </a:r>
              <a:endParaRPr lang="ja-JP" altLang="en-US" sz="1800" b="1" dirty="0">
                <a:solidFill>
                  <a:srgbClr val="6D2077"/>
                </a:solidFill>
                <a:latin typeface="Arial"/>
                <a:ea typeface="Meiryo UI"/>
              </a:endParaRPr>
            </a:p>
          </p:txBody>
        </p:sp>
      </p:grpSp>
    </p:spTree>
    <p:extLst>
      <p:ext uri="{BB962C8B-B14F-4D97-AF65-F5344CB8AC3E}">
        <p14:creationId xmlns:p14="http://schemas.microsoft.com/office/powerpoint/2010/main" val="4143592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F285D1F-7374-11C1-2289-4A790D7895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31644"/>
            <a:ext cx="3086100" cy="273844"/>
          </a:xfrm>
        </p:spPr>
        <p:txBody>
          <a:bodyPr/>
          <a:lstStyle/>
          <a:p>
            <a:r>
              <a:rPr lang="en-US" dirty="0"/>
              <a:t>AOTCA General Meeting and International Tax Conference 2022</a:t>
            </a:r>
            <a:endParaRPr lang="en-ID" dirty="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4294967295"/>
          </p:nvPr>
        </p:nvSpPr>
        <p:spPr>
          <a:xfrm>
            <a:off x="2143125" y="2576513"/>
            <a:ext cx="7000875" cy="1541462"/>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pPr marL="0" indent="0" algn="ctr">
              <a:buNone/>
            </a:pPr>
            <a:endParaRPr lang="en-ID" sz="1350" dirty="0">
              <a:latin typeface="Arial" panose="020B0604020202020204" pitchFamily="34" charset="0"/>
              <a:ea typeface="Courier New" panose="02070309020205020404" pitchFamily="49" charset="0"/>
              <a:cs typeface="Arial" panose="020B0604020202020204" pitchFamily="34" charset="0"/>
            </a:endParaRPr>
          </a:p>
          <a:p>
            <a:pPr marL="0" indent="0">
              <a:lnSpc>
                <a:spcPct val="100000"/>
              </a:lnSpc>
              <a:spcBef>
                <a:spcPts val="0"/>
              </a:spcBef>
              <a:spcAft>
                <a:spcPts val="375"/>
              </a:spcAft>
              <a:buNone/>
            </a:pPr>
            <a:r>
              <a:rPr lang="en-US" altLang="ja-JP" sz="3300" dirty="0">
                <a:solidFill>
                  <a:srgbClr val="00338D"/>
                </a:solidFill>
                <a:latin typeface="Arial"/>
                <a:ea typeface="Meiryo UI"/>
              </a:rPr>
              <a:t>BEPS 2.0 – Pillar 1</a:t>
            </a: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97219"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11</a:t>
            </a:r>
            <a:endParaRPr lang="en-ID" sz="1500" b="1" dirty="0">
              <a:solidFill>
                <a:schemeClr val="bg1"/>
              </a:solidFill>
              <a:latin typeface="Arial" panose="020B0604020202020204" pitchFamily="34" charset="0"/>
              <a:cs typeface="Arial" panose="020B0604020202020204" pitchFamily="34" charset="0"/>
            </a:endParaRPr>
          </a:p>
        </p:txBody>
      </p:sp>
      <p:sp>
        <p:nvSpPr>
          <p:cNvPr id="13" name="タイトル 4">
            <a:extLst>
              <a:ext uri="{FF2B5EF4-FFF2-40B4-BE49-F238E27FC236}">
                <a16:creationId xmlns:a16="http://schemas.microsoft.com/office/drawing/2014/main" id="{E1A3E2D9-08AD-4A86-B1A6-7E9383DF2EF1}"/>
              </a:ext>
            </a:extLst>
          </p:cNvPr>
          <p:cNvSpPr txBox="1">
            <a:spLocks/>
          </p:cNvSpPr>
          <p:nvPr/>
        </p:nvSpPr>
        <p:spPr>
          <a:xfrm>
            <a:off x="807774" y="2871208"/>
            <a:ext cx="809863" cy="946413"/>
          </a:xfrm>
          <a:prstGeom prst="rect">
            <a:avLst/>
          </a:prstGeom>
        </p:spPr>
        <p:txBody>
          <a:bodyPr vert="horz" wrap="square" lIns="0" tIns="0" rIns="0" bIns="0" rtlCol="0" anchor="t" anchorCtr="0">
            <a:spAutoFit/>
          </a:bodyPr>
          <a:lstStyle>
            <a:lvl1pPr algn="l" defTabSz="914400" rtl="0" eaLnBrk="1" latinLnBrk="0" hangingPunct="1">
              <a:lnSpc>
                <a:spcPct val="100000"/>
              </a:lnSpc>
              <a:spcBef>
                <a:spcPct val="0"/>
              </a:spcBef>
              <a:buNone/>
              <a:defRPr kumimoji="1" sz="3800" kern="1200">
                <a:solidFill>
                  <a:schemeClr val="tx2"/>
                </a:solidFill>
                <a:latin typeface="+mj-lt"/>
                <a:ea typeface="+mj-ea"/>
                <a:cs typeface="+mj-cs"/>
              </a:defRPr>
            </a:lvl1pPr>
          </a:lstStyle>
          <a:p>
            <a:pPr algn="ctr">
              <a:lnSpc>
                <a:spcPct val="80000"/>
              </a:lnSpc>
              <a:spcBef>
                <a:spcPts val="0"/>
              </a:spcBef>
            </a:pPr>
            <a:r>
              <a:rPr lang="en-US" altLang="ja-JP" sz="7500" dirty="0">
                <a:solidFill>
                  <a:srgbClr val="00338D"/>
                </a:solidFill>
                <a:latin typeface="KPMG Extralight" panose="020B0303030202040204" pitchFamily="34" charset="0"/>
                <a:ea typeface="Meiryo UI"/>
              </a:rPr>
              <a:t>3</a:t>
            </a:r>
            <a:endParaRPr lang="ja-JP" altLang="en-US" sz="7500" dirty="0">
              <a:solidFill>
                <a:srgbClr val="00338D"/>
              </a:solidFill>
              <a:latin typeface="KPMG Extralight" panose="020B0303030202040204" pitchFamily="34" charset="0"/>
              <a:ea typeface="Meiryo UI"/>
            </a:endParaRPr>
          </a:p>
        </p:txBody>
      </p:sp>
      <p:cxnSp>
        <p:nvCxnSpPr>
          <p:cNvPr id="14" name="直線コネクタ 13">
            <a:extLst>
              <a:ext uri="{FF2B5EF4-FFF2-40B4-BE49-F238E27FC236}">
                <a16:creationId xmlns:a16="http://schemas.microsoft.com/office/drawing/2014/main" id="{38F87840-A290-40DF-A06F-73FC62F0D6D9}"/>
              </a:ext>
            </a:extLst>
          </p:cNvPr>
          <p:cNvCxnSpPr>
            <a:cxnSpLocks/>
          </p:cNvCxnSpPr>
          <p:nvPr/>
        </p:nvCxnSpPr>
        <p:spPr>
          <a:xfrm>
            <a:off x="1718838" y="2576873"/>
            <a:ext cx="0" cy="1512000"/>
          </a:xfrm>
          <a:prstGeom prst="line">
            <a:avLst/>
          </a:prstGeom>
          <a:noFill/>
          <a:ln w="28575" cap="flat" cmpd="sng" algn="ctr">
            <a:solidFill>
              <a:srgbClr val="F0F0F0">
                <a:lumMod val="90000"/>
              </a:srgbClr>
            </a:solidFill>
            <a:prstDash val="solid"/>
            <a:miter lim="800000"/>
          </a:ln>
          <a:effectLst/>
        </p:spPr>
      </p:cxnSp>
    </p:spTree>
    <p:extLst>
      <p:ext uri="{BB962C8B-B14F-4D97-AF65-F5344CB8AC3E}">
        <p14:creationId xmlns:p14="http://schemas.microsoft.com/office/powerpoint/2010/main" val="2211871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CCCEA5B5-A794-631F-1082-BF26765272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BEPS 2.0 -</a:t>
            </a:r>
            <a:r>
              <a:rPr kumimoji="1" lang="en-US" altLang="ja-JP" sz="2400" dirty="0">
                <a:solidFill>
                  <a:srgbClr val="00338D"/>
                </a:solidFill>
                <a:latin typeface="Arial"/>
                <a:ea typeface="Meiryo UI"/>
              </a:rPr>
              <a:t> Pillar 1 </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24082"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テキスト ボックス 37">
            <a:extLst>
              <a:ext uri="{FF2B5EF4-FFF2-40B4-BE49-F238E27FC236}">
                <a16:creationId xmlns:a16="http://schemas.microsoft.com/office/drawing/2014/main" id="{0583D4CA-9FDC-4C3C-9A8E-8BD8623E5A60}"/>
              </a:ext>
            </a:extLst>
          </p:cNvPr>
          <p:cNvSpPr txBox="1"/>
          <p:nvPr/>
        </p:nvSpPr>
        <p:spPr>
          <a:xfrm>
            <a:off x="2044616" y="2030391"/>
            <a:ext cx="6262761" cy="3445669"/>
          </a:xfrm>
          <a:prstGeom prst="rect">
            <a:avLst/>
          </a:prstGeom>
          <a:noFill/>
          <a:ln w="57150">
            <a:solidFill>
              <a:srgbClr val="F0F0F0"/>
            </a:solidFill>
          </a:ln>
        </p:spPr>
        <p:txBody>
          <a:bodyPr wrap="square" lIns="40958" tIns="40958" rIns="40958" bIns="40958" rtlCol="0">
            <a:noAutofit/>
          </a:bodyPr>
          <a:lstStyle/>
          <a:p>
            <a:pPr defTabSz="685800">
              <a:spcAft>
                <a:spcPts val="450"/>
              </a:spcAft>
              <a:defRPr/>
            </a:pPr>
            <a:endParaRPr kumimoji="1" lang="ja-JP" altLang="en-US" sz="1125" kern="0" dirty="0" err="1">
              <a:solidFill>
                <a:srgbClr val="00338D"/>
              </a:solidFill>
              <a:latin typeface="Arial"/>
              <a:ea typeface="Meiryo UI"/>
            </a:endParaRPr>
          </a:p>
        </p:txBody>
      </p:sp>
      <p:grpSp>
        <p:nvGrpSpPr>
          <p:cNvPr id="39" name="グループ化 38">
            <a:extLst>
              <a:ext uri="{FF2B5EF4-FFF2-40B4-BE49-F238E27FC236}">
                <a16:creationId xmlns:a16="http://schemas.microsoft.com/office/drawing/2014/main" id="{931D0F9D-E149-48EA-974C-76FE792F3889}"/>
              </a:ext>
            </a:extLst>
          </p:cNvPr>
          <p:cNvGrpSpPr/>
          <p:nvPr/>
        </p:nvGrpSpPr>
        <p:grpSpPr>
          <a:xfrm>
            <a:off x="967122" y="2668396"/>
            <a:ext cx="756618" cy="2233238"/>
            <a:chOff x="1264336" y="2213508"/>
            <a:chExt cx="1008823" cy="2977651"/>
          </a:xfrm>
          <a:noFill/>
        </p:grpSpPr>
        <p:grpSp>
          <p:nvGrpSpPr>
            <p:cNvPr id="40" name="グループ化 39">
              <a:extLst>
                <a:ext uri="{FF2B5EF4-FFF2-40B4-BE49-F238E27FC236}">
                  <a16:creationId xmlns:a16="http://schemas.microsoft.com/office/drawing/2014/main" id="{235A733A-3F51-4B20-B3D9-077CBDC53CC2}"/>
                </a:ext>
              </a:extLst>
            </p:cNvPr>
            <p:cNvGrpSpPr/>
            <p:nvPr/>
          </p:nvGrpSpPr>
          <p:grpSpPr>
            <a:xfrm>
              <a:off x="1354993" y="2673256"/>
              <a:ext cx="804330" cy="2517903"/>
              <a:chOff x="1354993" y="2606581"/>
              <a:chExt cx="804330" cy="2517903"/>
            </a:xfrm>
            <a:grpFill/>
          </p:grpSpPr>
          <p:grpSp>
            <p:nvGrpSpPr>
              <p:cNvPr id="42" name="Group 3">
                <a:extLst>
                  <a:ext uri="{FF2B5EF4-FFF2-40B4-BE49-F238E27FC236}">
                    <a16:creationId xmlns:a16="http://schemas.microsoft.com/office/drawing/2014/main" id="{18082993-D003-432B-B126-843F6EEAF9FE}"/>
                  </a:ext>
                </a:extLst>
              </p:cNvPr>
              <p:cNvGrpSpPr/>
              <p:nvPr/>
            </p:nvGrpSpPr>
            <p:grpSpPr>
              <a:xfrm>
                <a:off x="1541922" y="3046302"/>
                <a:ext cx="409074" cy="2078182"/>
                <a:chOff x="1009787" y="2513002"/>
                <a:chExt cx="409074" cy="3508386"/>
              </a:xfrm>
              <a:grpFill/>
            </p:grpSpPr>
            <p:cxnSp>
              <p:nvCxnSpPr>
                <p:cNvPr id="53" name="Straight Connector 34">
                  <a:extLst>
                    <a:ext uri="{FF2B5EF4-FFF2-40B4-BE49-F238E27FC236}">
                      <a16:creationId xmlns:a16="http://schemas.microsoft.com/office/drawing/2014/main" id="{440005CA-E8C2-4A1F-B28F-4FE43A4E484F}"/>
                    </a:ext>
                  </a:extLst>
                </p:cNvPr>
                <p:cNvCxnSpPr/>
                <p:nvPr/>
              </p:nvCxnSpPr>
              <p:spPr>
                <a:xfrm>
                  <a:off x="1009787" y="2553195"/>
                  <a:ext cx="0" cy="3468193"/>
                </a:xfrm>
                <a:prstGeom prst="line">
                  <a:avLst/>
                </a:prstGeom>
                <a:grpFill/>
                <a:ln w="44450" cap="rnd" cmpd="sng" algn="ctr">
                  <a:solidFill>
                    <a:srgbClr val="0091DA"/>
                  </a:solidFill>
                  <a:prstDash val="solid"/>
                  <a:miter lim="800000"/>
                </a:ln>
                <a:effectLst/>
              </p:spPr>
            </p:cxnSp>
            <p:cxnSp>
              <p:nvCxnSpPr>
                <p:cNvPr id="54" name="Straight Connector 35">
                  <a:extLst>
                    <a:ext uri="{FF2B5EF4-FFF2-40B4-BE49-F238E27FC236}">
                      <a16:creationId xmlns:a16="http://schemas.microsoft.com/office/drawing/2014/main" id="{07C418BC-C662-4461-81C9-156F39B8A0B6}"/>
                    </a:ext>
                  </a:extLst>
                </p:cNvPr>
                <p:cNvCxnSpPr>
                  <a:cxnSpLocks/>
                </p:cNvCxnSpPr>
                <p:nvPr/>
              </p:nvCxnSpPr>
              <p:spPr>
                <a:xfrm>
                  <a:off x="1112055" y="2513002"/>
                  <a:ext cx="0" cy="3402437"/>
                </a:xfrm>
                <a:prstGeom prst="line">
                  <a:avLst/>
                </a:prstGeom>
                <a:grpFill/>
                <a:ln w="44450" cap="rnd" cmpd="sng" algn="ctr">
                  <a:solidFill>
                    <a:srgbClr val="0091DA"/>
                  </a:solidFill>
                  <a:prstDash val="solid"/>
                  <a:miter lim="800000"/>
                </a:ln>
                <a:effectLst/>
              </p:spPr>
            </p:cxnSp>
            <p:cxnSp>
              <p:nvCxnSpPr>
                <p:cNvPr id="55" name="Straight Connector 36">
                  <a:extLst>
                    <a:ext uri="{FF2B5EF4-FFF2-40B4-BE49-F238E27FC236}">
                      <a16:creationId xmlns:a16="http://schemas.microsoft.com/office/drawing/2014/main" id="{2D6FCB12-F990-4819-A7D6-C6C43E1D8514}"/>
                    </a:ext>
                  </a:extLst>
                </p:cNvPr>
                <p:cNvCxnSpPr>
                  <a:cxnSpLocks/>
                </p:cNvCxnSpPr>
                <p:nvPr/>
              </p:nvCxnSpPr>
              <p:spPr>
                <a:xfrm>
                  <a:off x="1214323" y="2513002"/>
                  <a:ext cx="0" cy="3366342"/>
                </a:xfrm>
                <a:prstGeom prst="line">
                  <a:avLst/>
                </a:prstGeom>
                <a:grpFill/>
                <a:ln w="44450" cap="rnd" cmpd="sng" algn="ctr">
                  <a:solidFill>
                    <a:srgbClr val="0091DA"/>
                  </a:solidFill>
                  <a:prstDash val="solid"/>
                  <a:miter lim="800000"/>
                </a:ln>
                <a:effectLst/>
              </p:spPr>
            </p:cxnSp>
            <p:cxnSp>
              <p:nvCxnSpPr>
                <p:cNvPr id="56" name="Straight Connector 37">
                  <a:extLst>
                    <a:ext uri="{FF2B5EF4-FFF2-40B4-BE49-F238E27FC236}">
                      <a16:creationId xmlns:a16="http://schemas.microsoft.com/office/drawing/2014/main" id="{E7E4D6C8-1D2A-443F-9A4F-458E577BEDBA}"/>
                    </a:ext>
                  </a:extLst>
                </p:cNvPr>
                <p:cNvCxnSpPr>
                  <a:cxnSpLocks/>
                </p:cNvCxnSpPr>
                <p:nvPr/>
              </p:nvCxnSpPr>
              <p:spPr>
                <a:xfrm>
                  <a:off x="1316592" y="2513002"/>
                  <a:ext cx="0" cy="3233994"/>
                </a:xfrm>
                <a:prstGeom prst="line">
                  <a:avLst/>
                </a:prstGeom>
                <a:grpFill/>
                <a:ln w="44450" cap="rnd" cmpd="sng" algn="ctr">
                  <a:solidFill>
                    <a:srgbClr val="0091DA"/>
                  </a:solidFill>
                  <a:prstDash val="solid"/>
                  <a:miter lim="800000"/>
                </a:ln>
                <a:effectLst/>
              </p:spPr>
            </p:cxnSp>
            <p:cxnSp>
              <p:nvCxnSpPr>
                <p:cNvPr id="57" name="Straight Connector 38">
                  <a:extLst>
                    <a:ext uri="{FF2B5EF4-FFF2-40B4-BE49-F238E27FC236}">
                      <a16:creationId xmlns:a16="http://schemas.microsoft.com/office/drawing/2014/main" id="{AAA9F46D-30AE-46F1-908A-C0FF106C6291}"/>
                    </a:ext>
                  </a:extLst>
                </p:cNvPr>
                <p:cNvCxnSpPr>
                  <a:cxnSpLocks/>
                </p:cNvCxnSpPr>
                <p:nvPr/>
              </p:nvCxnSpPr>
              <p:spPr>
                <a:xfrm>
                  <a:off x="1418861" y="2553195"/>
                  <a:ext cx="0" cy="3101647"/>
                </a:xfrm>
                <a:prstGeom prst="line">
                  <a:avLst/>
                </a:prstGeom>
                <a:grpFill/>
                <a:ln w="44450" cap="rnd" cmpd="sng" algn="ctr">
                  <a:solidFill>
                    <a:srgbClr val="0091DA"/>
                  </a:solidFill>
                  <a:prstDash val="solid"/>
                  <a:miter lim="800000"/>
                </a:ln>
                <a:effectLst/>
              </p:spPr>
            </p:cxnSp>
          </p:grpSp>
          <p:pic>
            <p:nvPicPr>
              <p:cNvPr id="43" name="Graphic 49">
                <a:extLst>
                  <a:ext uri="{FF2B5EF4-FFF2-40B4-BE49-F238E27FC236}">
                    <a16:creationId xmlns:a16="http://schemas.microsoft.com/office/drawing/2014/main" id="{C571EC1F-2775-418B-88B8-FA28CBF2C4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54993" y="2606581"/>
                <a:ext cx="804330" cy="411518"/>
              </a:xfrm>
              <a:prstGeom prst="rect">
                <a:avLst/>
              </a:prstGeom>
              <a:grpFill/>
            </p:spPr>
          </p:pic>
        </p:grpSp>
        <p:sp>
          <p:nvSpPr>
            <p:cNvPr id="41" name="Title 1">
              <a:extLst>
                <a:ext uri="{FF2B5EF4-FFF2-40B4-BE49-F238E27FC236}">
                  <a16:creationId xmlns:a16="http://schemas.microsoft.com/office/drawing/2014/main" id="{622784C0-9C39-4018-92C9-C4534FBD399D}"/>
                </a:ext>
              </a:extLst>
            </p:cNvPr>
            <p:cNvSpPr txBox="1">
              <a:spLocks/>
            </p:cNvSpPr>
            <p:nvPr/>
          </p:nvSpPr>
          <p:spPr>
            <a:xfrm>
              <a:off x="1264336" y="2213508"/>
              <a:ext cx="1008823" cy="264004"/>
            </a:xfrm>
            <a:prstGeom prst="rect">
              <a:avLst/>
            </a:prstGeom>
            <a:grpFill/>
          </p:spPr>
          <p:txBody>
            <a:bodyPr vert="horz" wrap="none" lIns="0" tIns="0" rIns="0" bIns="0" rtlCol="0" anchor="ctr" anchorCtr="0">
              <a:spAutoFit/>
            </a:bodyPr>
            <a:lstStyle>
              <a:lvl1pPr algn="l" defTabSz="914400" rtl="0" eaLnBrk="1" latinLnBrk="0" hangingPunct="1">
                <a:lnSpc>
                  <a:spcPct val="70000"/>
                </a:lnSpc>
                <a:spcBef>
                  <a:spcPct val="0"/>
                </a:spcBef>
                <a:buNone/>
                <a:defRPr sz="5400" kern="1200">
                  <a:solidFill>
                    <a:schemeClr val="tx2"/>
                  </a:solidFill>
                  <a:latin typeface="+mj-lt"/>
                  <a:ea typeface="+mj-ea"/>
                  <a:cs typeface="+mj-cs"/>
                </a:defRPr>
              </a:lvl1pPr>
            </a:lstStyle>
            <a:p>
              <a:pPr algn="ctr" defTabSz="685800">
                <a:defRPr/>
              </a:pPr>
              <a:r>
                <a:rPr lang="en-US" altLang="ja-JP" sz="1800" b="1" dirty="0">
                  <a:solidFill>
                    <a:srgbClr val="0091DA"/>
                  </a:solidFill>
                  <a:latin typeface="Arial"/>
                  <a:ea typeface="Meiryo UI"/>
                </a:rPr>
                <a:t>Pillar</a:t>
              </a:r>
              <a:r>
                <a:rPr lang="ja-JP" altLang="en-US" sz="1800" b="1" dirty="0">
                  <a:solidFill>
                    <a:srgbClr val="0091DA"/>
                  </a:solidFill>
                  <a:latin typeface="Arial"/>
                  <a:ea typeface="Meiryo UI"/>
                </a:rPr>
                <a:t> </a:t>
              </a:r>
              <a:r>
                <a:rPr lang="en-US" altLang="ja-JP" sz="1800" b="1" dirty="0">
                  <a:solidFill>
                    <a:srgbClr val="0091DA"/>
                  </a:solidFill>
                  <a:latin typeface="Arial"/>
                  <a:ea typeface="Meiryo UI"/>
                </a:rPr>
                <a:t>1</a:t>
              </a:r>
              <a:endParaRPr lang="ja-JP" altLang="en-US" sz="1800" b="1" dirty="0">
                <a:solidFill>
                  <a:srgbClr val="0091DA"/>
                </a:solidFill>
                <a:latin typeface="Arial"/>
                <a:ea typeface="Meiryo UI"/>
              </a:endParaRPr>
            </a:p>
          </p:txBody>
        </p:sp>
      </p:grpSp>
      <p:grpSp>
        <p:nvGrpSpPr>
          <p:cNvPr id="58" name="グループ化 57">
            <a:extLst>
              <a:ext uri="{FF2B5EF4-FFF2-40B4-BE49-F238E27FC236}">
                <a16:creationId xmlns:a16="http://schemas.microsoft.com/office/drawing/2014/main" id="{387EF1EF-CC50-410D-942B-FA976A5BDE1B}"/>
              </a:ext>
            </a:extLst>
          </p:cNvPr>
          <p:cNvGrpSpPr/>
          <p:nvPr/>
        </p:nvGrpSpPr>
        <p:grpSpPr>
          <a:xfrm>
            <a:off x="2330692" y="2504760"/>
            <a:ext cx="2700002" cy="2555385"/>
            <a:chOff x="3286560" y="1843756"/>
            <a:chExt cx="3600002" cy="3407180"/>
          </a:xfrm>
          <a:noFill/>
        </p:grpSpPr>
        <p:sp>
          <p:nvSpPr>
            <p:cNvPr id="59" name="Rectangle 11">
              <a:extLst>
                <a:ext uri="{FF2B5EF4-FFF2-40B4-BE49-F238E27FC236}">
                  <a16:creationId xmlns:a16="http://schemas.microsoft.com/office/drawing/2014/main" id="{307A641F-D7E7-4FF8-9BA0-68463ADADF98}"/>
                </a:ext>
              </a:extLst>
            </p:cNvPr>
            <p:cNvSpPr>
              <a:spLocks/>
            </p:cNvSpPr>
            <p:nvPr/>
          </p:nvSpPr>
          <p:spPr>
            <a:xfrm>
              <a:off x="3286560" y="2158595"/>
              <a:ext cx="3599999" cy="1010363"/>
            </a:xfrm>
            <a:prstGeom prst="rect">
              <a:avLst/>
            </a:prstGeom>
            <a:grpFill/>
          </p:spPr>
          <p:txBody>
            <a:bodyPr wrap="square" lIns="0" tIns="0" rIns="0" bIns="0">
              <a:spAutoFit/>
            </a:bodyPr>
            <a:lstStyle/>
            <a:p>
              <a:pPr algn="just" defTabSz="685800">
                <a:lnSpc>
                  <a:spcPct val="120000"/>
                </a:lnSpc>
                <a:spcAft>
                  <a:spcPts val="1350"/>
                </a:spcAft>
                <a:defRPr/>
              </a:pPr>
              <a:r>
                <a:rPr lang="en-US" altLang="ja-JP" sz="1050" kern="0" dirty="0">
                  <a:solidFill>
                    <a:srgbClr val="000000"/>
                  </a:solidFill>
                  <a:latin typeface="Arial"/>
                  <a:ea typeface="Meiryo UI"/>
                </a:rPr>
                <a:t>MNE groups with global sales exceeding €20 billion (expected to decrease to €10 billion in 7 years) and profit margins over 10% (before tax, divided by sales). </a:t>
              </a:r>
            </a:p>
          </p:txBody>
        </p:sp>
        <p:sp>
          <p:nvSpPr>
            <p:cNvPr id="60" name="四角形: 角を丸くする 42">
              <a:extLst>
                <a:ext uri="{FF2B5EF4-FFF2-40B4-BE49-F238E27FC236}">
                  <a16:creationId xmlns:a16="http://schemas.microsoft.com/office/drawing/2014/main" id="{CD1D87E0-5EB7-41D7-A877-A23EFA486FCF}"/>
                </a:ext>
              </a:extLst>
            </p:cNvPr>
            <p:cNvSpPr/>
            <p:nvPr/>
          </p:nvSpPr>
          <p:spPr>
            <a:xfrm>
              <a:off x="3286561" y="1843756"/>
              <a:ext cx="1550233" cy="252000"/>
            </a:xfrm>
            <a:prstGeom prst="roundRect">
              <a:avLst>
                <a:gd name="adj" fmla="val 50000"/>
              </a:avLst>
            </a:prstGeom>
            <a:solidFill>
              <a:srgbClr val="0098E5"/>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Scope</a:t>
              </a:r>
            </a:p>
          </p:txBody>
        </p:sp>
        <p:sp>
          <p:nvSpPr>
            <p:cNvPr id="61" name="Rectangle 11">
              <a:extLst>
                <a:ext uri="{FF2B5EF4-FFF2-40B4-BE49-F238E27FC236}">
                  <a16:creationId xmlns:a16="http://schemas.microsoft.com/office/drawing/2014/main" id="{166B503E-8485-465A-966F-D32DA2C68C40}"/>
                </a:ext>
              </a:extLst>
            </p:cNvPr>
            <p:cNvSpPr>
              <a:spLocks/>
            </p:cNvSpPr>
            <p:nvPr/>
          </p:nvSpPr>
          <p:spPr>
            <a:xfrm>
              <a:off x="3286563" y="4240573"/>
              <a:ext cx="3599999" cy="1010363"/>
            </a:xfrm>
            <a:prstGeom prst="rect">
              <a:avLst/>
            </a:prstGeom>
            <a:grpFill/>
          </p:spPr>
          <p:txBody>
            <a:bodyPr wrap="square" lIns="0" tIns="0" rIns="0" bIns="0">
              <a:spAutoFit/>
            </a:bodyPr>
            <a:lstStyle/>
            <a:p>
              <a:pPr algn="just" defTabSz="685800">
                <a:lnSpc>
                  <a:spcPct val="120000"/>
                </a:lnSpc>
                <a:spcAft>
                  <a:spcPts val="450"/>
                </a:spcAft>
                <a:defRPr/>
              </a:pPr>
              <a:r>
                <a:rPr lang="en-US" altLang="ja-JP" sz="1050" kern="0" spc="-23" dirty="0">
                  <a:solidFill>
                    <a:srgbClr val="000000"/>
                  </a:solidFill>
                  <a:latin typeface="Arial"/>
                  <a:ea typeface="Meiryo UI"/>
                </a:rPr>
                <a:t>A right to tax 25% of residual profits  exceeding the 10% profit margin (Amount A) will be redistributed to the market jurisdiction based on a formulaic approach. </a:t>
              </a:r>
              <a:endParaRPr lang="ja-JP" altLang="en-US" sz="1050" kern="0" dirty="0">
                <a:solidFill>
                  <a:srgbClr val="000000"/>
                </a:solidFill>
                <a:latin typeface="Arial"/>
                <a:ea typeface="Meiryo UI"/>
              </a:endParaRPr>
            </a:p>
          </p:txBody>
        </p:sp>
        <p:sp>
          <p:nvSpPr>
            <p:cNvPr id="62" name="四角形: 角を丸くする 43">
              <a:extLst>
                <a:ext uri="{FF2B5EF4-FFF2-40B4-BE49-F238E27FC236}">
                  <a16:creationId xmlns:a16="http://schemas.microsoft.com/office/drawing/2014/main" id="{7193CF01-6972-4911-B186-695FB9C35E7F}"/>
                </a:ext>
              </a:extLst>
            </p:cNvPr>
            <p:cNvSpPr/>
            <p:nvPr/>
          </p:nvSpPr>
          <p:spPr>
            <a:xfrm>
              <a:off x="3286562" y="3903838"/>
              <a:ext cx="1893133" cy="252000"/>
            </a:xfrm>
            <a:prstGeom prst="roundRect">
              <a:avLst>
                <a:gd name="adj" fmla="val 50000"/>
              </a:avLst>
            </a:prstGeom>
            <a:solidFill>
              <a:srgbClr val="0098E5"/>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Tax Consequences</a:t>
              </a:r>
              <a:endParaRPr lang="ja-JP" altLang="en-US" sz="900" b="1" kern="0" dirty="0">
                <a:solidFill>
                  <a:prstClr val="white"/>
                </a:solidFill>
                <a:latin typeface="Arial"/>
                <a:ea typeface="Meiryo UI"/>
              </a:endParaRPr>
            </a:p>
          </p:txBody>
        </p:sp>
      </p:grpSp>
      <p:grpSp>
        <p:nvGrpSpPr>
          <p:cNvPr id="63" name="グループ化 62">
            <a:extLst>
              <a:ext uri="{FF2B5EF4-FFF2-40B4-BE49-F238E27FC236}">
                <a16:creationId xmlns:a16="http://schemas.microsoft.com/office/drawing/2014/main" id="{B6BCE20E-DD01-405F-BF4B-DFE6578AAC49}"/>
              </a:ext>
            </a:extLst>
          </p:cNvPr>
          <p:cNvGrpSpPr/>
          <p:nvPr/>
        </p:nvGrpSpPr>
        <p:grpSpPr>
          <a:xfrm>
            <a:off x="5298308" y="2504760"/>
            <a:ext cx="2700000" cy="1381699"/>
            <a:chOff x="7386256" y="1843756"/>
            <a:chExt cx="3600000" cy="1842264"/>
          </a:xfrm>
          <a:noFill/>
        </p:grpSpPr>
        <p:sp>
          <p:nvSpPr>
            <p:cNvPr id="64" name="Rectangle 11">
              <a:extLst>
                <a:ext uri="{FF2B5EF4-FFF2-40B4-BE49-F238E27FC236}">
                  <a16:creationId xmlns:a16="http://schemas.microsoft.com/office/drawing/2014/main" id="{917E94D7-780A-4B85-84B8-BEB3925B1A88}"/>
                </a:ext>
              </a:extLst>
            </p:cNvPr>
            <p:cNvSpPr>
              <a:spLocks/>
            </p:cNvSpPr>
            <p:nvPr/>
          </p:nvSpPr>
          <p:spPr>
            <a:xfrm>
              <a:off x="7386256" y="2158594"/>
              <a:ext cx="3600000" cy="1527426"/>
            </a:xfrm>
            <a:prstGeom prst="rect">
              <a:avLst/>
            </a:prstGeom>
            <a:grpFill/>
          </p:spPr>
          <p:txBody>
            <a:bodyPr wrap="square" lIns="0" tIns="0" rIns="0" bIns="0">
              <a:spAutoFit/>
            </a:bodyPr>
            <a:lstStyle/>
            <a:p>
              <a:pPr algn="just" defTabSz="685800">
                <a:lnSpc>
                  <a:spcPct val="120000"/>
                </a:lnSpc>
                <a:spcAft>
                  <a:spcPts val="1350"/>
                </a:spcAft>
                <a:defRPr/>
              </a:pPr>
              <a:r>
                <a:rPr lang="en-US" altLang="ja-JP" sz="1050" kern="0" dirty="0">
                  <a:solidFill>
                    <a:srgbClr val="000000"/>
                  </a:solidFill>
                  <a:latin typeface="Arial"/>
                  <a:ea typeface="Meiryo UI"/>
                </a:rPr>
                <a:t>According to OECD Secretary General Cormann’s comments at a meeting in Davos in May, 2022, an international agreement on Pillar 1 is to be reached in 2024 at the earliest, with legislation in each country to follow. </a:t>
              </a:r>
              <a:endParaRPr lang="ja-JP" altLang="en-US" sz="1050" kern="0" dirty="0">
                <a:solidFill>
                  <a:srgbClr val="000000"/>
                </a:solidFill>
                <a:latin typeface="Arial"/>
                <a:ea typeface="Meiryo UI"/>
              </a:endParaRPr>
            </a:p>
          </p:txBody>
        </p:sp>
        <p:sp>
          <p:nvSpPr>
            <p:cNvPr id="65" name="四角形: 角を丸くする 46">
              <a:extLst>
                <a:ext uri="{FF2B5EF4-FFF2-40B4-BE49-F238E27FC236}">
                  <a16:creationId xmlns:a16="http://schemas.microsoft.com/office/drawing/2014/main" id="{F85E3882-3256-40B8-9EF3-217A63D684AD}"/>
                </a:ext>
              </a:extLst>
            </p:cNvPr>
            <p:cNvSpPr/>
            <p:nvPr/>
          </p:nvSpPr>
          <p:spPr>
            <a:xfrm>
              <a:off x="7386258" y="1843756"/>
              <a:ext cx="972000" cy="252000"/>
            </a:xfrm>
            <a:prstGeom prst="roundRect">
              <a:avLst>
                <a:gd name="adj" fmla="val 50000"/>
              </a:avLst>
            </a:prstGeom>
            <a:solidFill>
              <a:srgbClr val="0098E5"/>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Timeline</a:t>
              </a:r>
              <a:endParaRPr lang="ja-JP" altLang="en-US" sz="900" b="1" kern="0" dirty="0">
                <a:solidFill>
                  <a:prstClr val="white"/>
                </a:solidFill>
                <a:latin typeface="Arial"/>
                <a:ea typeface="Meiryo UI"/>
              </a:endParaRPr>
            </a:p>
          </p:txBody>
        </p:sp>
      </p:grpSp>
    </p:spTree>
    <p:extLst>
      <p:ext uri="{BB962C8B-B14F-4D97-AF65-F5344CB8AC3E}">
        <p14:creationId xmlns:p14="http://schemas.microsoft.com/office/powerpoint/2010/main" val="1078255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47919DD-6AF4-A49A-DD9E-2D64295A34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31644"/>
            <a:ext cx="3086100" cy="273844"/>
          </a:xfrm>
        </p:spPr>
        <p:txBody>
          <a:bodyPr/>
          <a:lstStyle/>
          <a:p>
            <a:r>
              <a:rPr lang="en-US" dirty="0"/>
              <a:t>AOTCA General Meeting and International Tax Conference 2022</a:t>
            </a:r>
            <a:endParaRPr lang="en-ID" dirty="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4294967295"/>
          </p:nvPr>
        </p:nvSpPr>
        <p:spPr>
          <a:xfrm>
            <a:off x="2143125" y="2505075"/>
            <a:ext cx="7000875" cy="1539875"/>
          </a:xfrm>
        </p:spPr>
        <p:txBody>
          <a:bodyPr>
            <a:normAutofit lnSpcReduction="10000"/>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pPr marL="0" indent="0" algn="ctr">
              <a:buNone/>
            </a:pPr>
            <a:endParaRPr lang="en-ID" sz="1350" dirty="0">
              <a:latin typeface="Arial" panose="020B0604020202020204" pitchFamily="34" charset="0"/>
              <a:ea typeface="Courier New" panose="02070309020205020404" pitchFamily="49" charset="0"/>
              <a:cs typeface="Arial" panose="020B0604020202020204" pitchFamily="34" charset="0"/>
            </a:endParaRPr>
          </a:p>
          <a:p>
            <a:pPr marL="0" indent="0">
              <a:lnSpc>
                <a:spcPct val="100000"/>
              </a:lnSpc>
              <a:spcBef>
                <a:spcPts val="0"/>
              </a:spcBef>
              <a:spcAft>
                <a:spcPts val="375"/>
              </a:spcAft>
              <a:buNone/>
            </a:pPr>
            <a:r>
              <a:rPr lang="en-US" altLang="ja-JP" sz="3300" dirty="0">
                <a:solidFill>
                  <a:srgbClr val="00338D"/>
                </a:solidFill>
                <a:latin typeface="Arial"/>
                <a:ea typeface="Meiryo UI"/>
              </a:rPr>
              <a:t>BEPS 2.0 – Pillar 2</a:t>
            </a:r>
          </a:p>
          <a:p>
            <a:pPr marL="0" indent="0">
              <a:lnSpc>
                <a:spcPct val="100000"/>
              </a:lnSpc>
              <a:spcBef>
                <a:spcPts val="0"/>
              </a:spcBef>
              <a:spcAft>
                <a:spcPts val="375"/>
              </a:spcAft>
              <a:buNone/>
            </a:pPr>
            <a:r>
              <a:rPr lang="en-US" altLang="ja-JP" sz="3300" dirty="0" err="1">
                <a:solidFill>
                  <a:srgbClr val="00338D"/>
                </a:solidFill>
                <a:latin typeface="Arial"/>
                <a:ea typeface="Meiryo UI"/>
              </a:rPr>
              <a:t>GloBE</a:t>
            </a:r>
            <a:r>
              <a:rPr lang="en-US" altLang="ja-JP" sz="3300" dirty="0">
                <a:solidFill>
                  <a:srgbClr val="00338D"/>
                </a:solidFill>
                <a:latin typeface="Arial"/>
                <a:ea typeface="Meiryo UI"/>
              </a:rPr>
              <a:t> Rule</a:t>
            </a: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13</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タイトル 4">
            <a:extLst>
              <a:ext uri="{FF2B5EF4-FFF2-40B4-BE49-F238E27FC236}">
                <a16:creationId xmlns:a16="http://schemas.microsoft.com/office/drawing/2014/main" id="{E1A3E2D9-08AD-4A86-B1A6-7E9383DF2EF1}"/>
              </a:ext>
            </a:extLst>
          </p:cNvPr>
          <p:cNvSpPr txBox="1">
            <a:spLocks/>
          </p:cNvSpPr>
          <p:nvPr/>
        </p:nvSpPr>
        <p:spPr>
          <a:xfrm>
            <a:off x="807774" y="2871208"/>
            <a:ext cx="809863" cy="946413"/>
          </a:xfrm>
          <a:prstGeom prst="rect">
            <a:avLst/>
          </a:prstGeom>
        </p:spPr>
        <p:txBody>
          <a:bodyPr vert="horz" wrap="square" lIns="0" tIns="0" rIns="0" bIns="0" rtlCol="0" anchor="t" anchorCtr="0">
            <a:spAutoFit/>
          </a:bodyPr>
          <a:lstStyle>
            <a:lvl1pPr algn="l" defTabSz="914400" rtl="0" eaLnBrk="1" latinLnBrk="0" hangingPunct="1">
              <a:lnSpc>
                <a:spcPct val="100000"/>
              </a:lnSpc>
              <a:spcBef>
                <a:spcPct val="0"/>
              </a:spcBef>
              <a:buNone/>
              <a:defRPr kumimoji="1" sz="3800" kern="1200">
                <a:solidFill>
                  <a:schemeClr val="tx2"/>
                </a:solidFill>
                <a:latin typeface="+mj-lt"/>
                <a:ea typeface="+mj-ea"/>
                <a:cs typeface="+mj-cs"/>
              </a:defRPr>
            </a:lvl1pPr>
          </a:lstStyle>
          <a:p>
            <a:pPr algn="ctr">
              <a:lnSpc>
                <a:spcPct val="80000"/>
              </a:lnSpc>
              <a:spcBef>
                <a:spcPts val="0"/>
              </a:spcBef>
            </a:pPr>
            <a:r>
              <a:rPr lang="en-US" altLang="ja-JP" sz="7500" dirty="0">
                <a:solidFill>
                  <a:srgbClr val="00338D"/>
                </a:solidFill>
                <a:latin typeface="KPMG Extralight" panose="020B0303030202040204" pitchFamily="34" charset="0"/>
                <a:ea typeface="Meiryo UI"/>
              </a:rPr>
              <a:t>4</a:t>
            </a:r>
            <a:endParaRPr lang="ja-JP" altLang="en-US" sz="7500" dirty="0">
              <a:solidFill>
                <a:srgbClr val="00338D"/>
              </a:solidFill>
              <a:latin typeface="KPMG Extralight" panose="020B0303030202040204" pitchFamily="34" charset="0"/>
              <a:ea typeface="Meiryo UI"/>
            </a:endParaRPr>
          </a:p>
        </p:txBody>
      </p:sp>
      <p:cxnSp>
        <p:nvCxnSpPr>
          <p:cNvPr id="14" name="直線コネクタ 13">
            <a:extLst>
              <a:ext uri="{FF2B5EF4-FFF2-40B4-BE49-F238E27FC236}">
                <a16:creationId xmlns:a16="http://schemas.microsoft.com/office/drawing/2014/main" id="{38F87840-A290-40DF-A06F-73FC62F0D6D9}"/>
              </a:ext>
            </a:extLst>
          </p:cNvPr>
          <p:cNvCxnSpPr>
            <a:cxnSpLocks/>
          </p:cNvCxnSpPr>
          <p:nvPr/>
        </p:nvCxnSpPr>
        <p:spPr>
          <a:xfrm>
            <a:off x="1718838" y="2576873"/>
            <a:ext cx="0" cy="1512000"/>
          </a:xfrm>
          <a:prstGeom prst="line">
            <a:avLst/>
          </a:prstGeom>
          <a:noFill/>
          <a:ln w="28575" cap="flat" cmpd="sng" algn="ctr">
            <a:solidFill>
              <a:srgbClr val="F0F0F0">
                <a:lumMod val="90000"/>
              </a:srgbClr>
            </a:solidFill>
            <a:prstDash val="solid"/>
            <a:miter lim="800000"/>
          </a:ln>
          <a:effectLst/>
        </p:spPr>
      </p:cxnSp>
    </p:spTree>
    <p:extLst>
      <p:ext uri="{BB962C8B-B14F-4D97-AF65-F5344CB8AC3E}">
        <p14:creationId xmlns:p14="http://schemas.microsoft.com/office/powerpoint/2010/main" val="783840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DCCBB832-B7EF-06E5-83C4-DDFD556FD0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BEPS 2.0 - Pillar 2</a:t>
            </a:r>
            <a:r>
              <a:rPr kumimoji="1" lang="ja-JP" altLang="en-US" sz="2250" dirty="0">
                <a:solidFill>
                  <a:srgbClr val="00338D"/>
                </a:solidFill>
                <a:latin typeface="Arial"/>
                <a:ea typeface="Meiryo UI"/>
              </a:rPr>
              <a:t> </a:t>
            </a:r>
            <a:r>
              <a:rPr kumimoji="1" lang="en-US" altLang="ja-JP" sz="2250" dirty="0" err="1">
                <a:solidFill>
                  <a:srgbClr val="00338D"/>
                </a:solidFill>
                <a:latin typeface="Arial"/>
                <a:ea typeface="Meiryo UI"/>
              </a:rPr>
              <a:t>GloBE</a:t>
            </a:r>
            <a:r>
              <a:rPr kumimoji="1" lang="en-US" altLang="ja-JP" sz="2250" dirty="0">
                <a:solidFill>
                  <a:srgbClr val="00338D"/>
                </a:solidFill>
                <a:latin typeface="Arial"/>
                <a:ea typeface="Meiryo UI"/>
              </a:rPr>
              <a:t> rule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14</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テキスト ボックス 30">
            <a:extLst>
              <a:ext uri="{FF2B5EF4-FFF2-40B4-BE49-F238E27FC236}">
                <a16:creationId xmlns:a16="http://schemas.microsoft.com/office/drawing/2014/main" id="{1725BBBD-B01A-4B32-9279-93252E719B96}"/>
              </a:ext>
            </a:extLst>
          </p:cNvPr>
          <p:cNvSpPr txBox="1"/>
          <p:nvPr/>
        </p:nvSpPr>
        <p:spPr>
          <a:xfrm>
            <a:off x="2056650" y="2052777"/>
            <a:ext cx="6262761" cy="3445669"/>
          </a:xfrm>
          <a:prstGeom prst="rect">
            <a:avLst/>
          </a:prstGeom>
          <a:noFill/>
          <a:ln w="57150">
            <a:solidFill>
              <a:srgbClr val="F0F0F0"/>
            </a:solidFill>
          </a:ln>
        </p:spPr>
        <p:txBody>
          <a:bodyPr wrap="square" lIns="40958" tIns="40958" rIns="40958" bIns="40958" rtlCol="0">
            <a:noAutofit/>
          </a:bodyPr>
          <a:lstStyle/>
          <a:p>
            <a:pPr defTabSz="685800">
              <a:spcAft>
                <a:spcPts val="450"/>
              </a:spcAft>
              <a:defRPr/>
            </a:pPr>
            <a:endParaRPr kumimoji="1" lang="ja-JP" altLang="en-US" sz="1125" kern="0" dirty="0" err="1">
              <a:solidFill>
                <a:srgbClr val="00338D"/>
              </a:solidFill>
              <a:latin typeface="Arial"/>
              <a:ea typeface="Meiryo UI"/>
            </a:endParaRPr>
          </a:p>
        </p:txBody>
      </p:sp>
      <p:sp>
        <p:nvSpPr>
          <p:cNvPr id="32" name="Rectangle 11">
            <a:extLst>
              <a:ext uri="{FF2B5EF4-FFF2-40B4-BE49-F238E27FC236}">
                <a16:creationId xmlns:a16="http://schemas.microsoft.com/office/drawing/2014/main" id="{4552CD24-B80E-4D80-BC54-4D09AC1B6B03}"/>
              </a:ext>
            </a:extLst>
          </p:cNvPr>
          <p:cNvSpPr>
            <a:spLocks/>
          </p:cNvSpPr>
          <p:nvPr/>
        </p:nvSpPr>
        <p:spPr>
          <a:xfrm>
            <a:off x="2299864" y="3539112"/>
            <a:ext cx="2700000" cy="1921167"/>
          </a:xfrm>
          <a:prstGeom prst="rect">
            <a:avLst/>
          </a:prstGeom>
        </p:spPr>
        <p:txBody>
          <a:bodyPr wrap="square" lIns="0" tIns="0" rIns="0" bIns="0">
            <a:spAutoFit/>
          </a:bodyPr>
          <a:lstStyle/>
          <a:p>
            <a:pPr algn="just">
              <a:lnSpc>
                <a:spcPct val="120000"/>
              </a:lnSpc>
              <a:spcAft>
                <a:spcPts val="450"/>
              </a:spcAft>
              <a:defRPr/>
            </a:pPr>
            <a:r>
              <a:rPr lang="en-US" altLang="ja-JP" sz="1050" dirty="0">
                <a:solidFill>
                  <a:srgbClr val="000000"/>
                </a:solidFill>
                <a:latin typeface="Arial"/>
                <a:ea typeface="Meiryo UI"/>
              </a:rPr>
              <a:t>Every country where the MNE group has commercial operations should be individually examined to confirm whether the effective tax rate (ETR) is below the global minimum rate of 15%. If it is less than 15%, a top-up tax must be calculated and paid. </a:t>
            </a:r>
            <a:r>
              <a:rPr lang="en-US" altLang="ja-JP" sz="1050" spc="-23" dirty="0">
                <a:solidFill>
                  <a:srgbClr val="000000"/>
                </a:solidFill>
                <a:latin typeface="Arial"/>
                <a:ea typeface="Meiryo UI"/>
              </a:rPr>
              <a:t>Additionally, if certain payments to related parties within the same MNE group are taxed at less than 9%, then they may be subject to additional withholding tax.</a:t>
            </a:r>
            <a:endParaRPr lang="en-US" altLang="ja-JP" sz="1050" spc="-23" dirty="0">
              <a:solidFill>
                <a:srgbClr val="000000">
                  <a:lumMod val="65000"/>
                  <a:lumOff val="35000"/>
                </a:srgbClr>
              </a:solidFill>
              <a:latin typeface="Arial"/>
              <a:ea typeface="Meiryo UI"/>
              <a:cs typeface="Times New Roman" panose="02020603050405020304" pitchFamily="18" charset="0"/>
            </a:endParaRPr>
          </a:p>
        </p:txBody>
      </p:sp>
      <p:sp>
        <p:nvSpPr>
          <p:cNvPr id="33" name="四角形: 角を丸くする 47">
            <a:extLst>
              <a:ext uri="{FF2B5EF4-FFF2-40B4-BE49-F238E27FC236}">
                <a16:creationId xmlns:a16="http://schemas.microsoft.com/office/drawing/2014/main" id="{6E85570D-D8E3-4DCF-8BDF-C2210C4EB42B}"/>
              </a:ext>
            </a:extLst>
          </p:cNvPr>
          <p:cNvSpPr/>
          <p:nvPr/>
        </p:nvSpPr>
        <p:spPr>
          <a:xfrm>
            <a:off x="2299864" y="3238435"/>
            <a:ext cx="1439425" cy="189000"/>
          </a:xfrm>
          <a:prstGeom prst="roundRect">
            <a:avLst>
              <a:gd name="adj" fmla="val 50000"/>
            </a:avLst>
          </a:prstGeom>
          <a:solidFill>
            <a:srgbClr val="6D2077"/>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Tax Consequences</a:t>
            </a:r>
            <a:endParaRPr lang="ja-JP" altLang="en-US" sz="900" b="1" kern="0" dirty="0">
              <a:solidFill>
                <a:prstClr val="white"/>
              </a:solidFill>
              <a:latin typeface="Arial"/>
              <a:ea typeface="Meiryo UI"/>
            </a:endParaRPr>
          </a:p>
        </p:txBody>
      </p:sp>
      <p:sp>
        <p:nvSpPr>
          <p:cNvPr id="34" name="Rectangle 11">
            <a:extLst>
              <a:ext uri="{FF2B5EF4-FFF2-40B4-BE49-F238E27FC236}">
                <a16:creationId xmlns:a16="http://schemas.microsoft.com/office/drawing/2014/main" id="{343C254B-88C3-4626-B75B-E9AD26BB6733}"/>
              </a:ext>
            </a:extLst>
          </p:cNvPr>
          <p:cNvSpPr>
            <a:spLocks/>
          </p:cNvSpPr>
          <p:nvPr/>
        </p:nvSpPr>
        <p:spPr>
          <a:xfrm>
            <a:off x="4953950" y="4963209"/>
            <a:ext cx="2389500" cy="181396"/>
          </a:xfrm>
          <a:prstGeom prst="rect">
            <a:avLst/>
          </a:prstGeom>
        </p:spPr>
        <p:txBody>
          <a:bodyPr wrap="square" lIns="0" tIns="0" rIns="0" bIns="0">
            <a:spAutoFit/>
          </a:bodyPr>
          <a:lstStyle/>
          <a:p>
            <a:pPr algn="just">
              <a:lnSpc>
                <a:spcPct val="120000"/>
              </a:lnSpc>
              <a:spcAft>
                <a:spcPts val="450"/>
              </a:spcAft>
              <a:defRPr/>
            </a:pPr>
            <a:r>
              <a:rPr lang="ja-JP" altLang="en-US" sz="1050" b="1" dirty="0">
                <a:solidFill>
                  <a:srgbClr val="00338D"/>
                </a:solidFill>
                <a:latin typeface="Arial"/>
                <a:ea typeface="Meiryo UI"/>
              </a:rPr>
              <a:t>　　　　</a:t>
            </a:r>
            <a:endParaRPr lang="en-US" altLang="ja-JP" sz="1050" spc="45" dirty="0">
              <a:solidFill>
                <a:srgbClr val="000000">
                  <a:lumMod val="65000"/>
                  <a:lumOff val="35000"/>
                </a:srgbClr>
              </a:solidFill>
              <a:latin typeface="Arial"/>
              <a:ea typeface="Meiryo UI"/>
              <a:cs typeface="Times New Roman" panose="02020603050405020304" pitchFamily="18" charset="0"/>
            </a:endParaRPr>
          </a:p>
        </p:txBody>
      </p:sp>
      <p:grpSp>
        <p:nvGrpSpPr>
          <p:cNvPr id="35" name="グループ化 34">
            <a:extLst>
              <a:ext uri="{FF2B5EF4-FFF2-40B4-BE49-F238E27FC236}">
                <a16:creationId xmlns:a16="http://schemas.microsoft.com/office/drawing/2014/main" id="{79AAC069-7F73-4E7D-8374-7A32F4A927FF}"/>
              </a:ext>
            </a:extLst>
          </p:cNvPr>
          <p:cNvGrpSpPr/>
          <p:nvPr/>
        </p:nvGrpSpPr>
        <p:grpSpPr>
          <a:xfrm>
            <a:off x="1047148" y="3097427"/>
            <a:ext cx="603248" cy="1888427"/>
            <a:chOff x="1492449" y="2521684"/>
            <a:chExt cx="804330" cy="2517903"/>
          </a:xfrm>
        </p:grpSpPr>
        <p:grpSp>
          <p:nvGrpSpPr>
            <p:cNvPr id="36" name="Group 3">
              <a:extLst>
                <a:ext uri="{FF2B5EF4-FFF2-40B4-BE49-F238E27FC236}">
                  <a16:creationId xmlns:a16="http://schemas.microsoft.com/office/drawing/2014/main" id="{A4989734-89DD-4CCE-86AD-B16E186B5670}"/>
                </a:ext>
              </a:extLst>
            </p:cNvPr>
            <p:cNvGrpSpPr/>
            <p:nvPr/>
          </p:nvGrpSpPr>
          <p:grpSpPr>
            <a:xfrm>
              <a:off x="1679378" y="2961405"/>
              <a:ext cx="409074" cy="2078182"/>
              <a:chOff x="1009787" y="2513002"/>
              <a:chExt cx="409074" cy="3508386"/>
            </a:xfrm>
          </p:grpSpPr>
          <p:cxnSp>
            <p:nvCxnSpPr>
              <p:cNvPr id="44" name="Straight Connector 34">
                <a:extLst>
                  <a:ext uri="{FF2B5EF4-FFF2-40B4-BE49-F238E27FC236}">
                    <a16:creationId xmlns:a16="http://schemas.microsoft.com/office/drawing/2014/main" id="{0D7E1BBD-1CF9-4F80-8CD0-E17DA829D405}"/>
                  </a:ext>
                </a:extLst>
              </p:cNvPr>
              <p:cNvCxnSpPr/>
              <p:nvPr/>
            </p:nvCxnSpPr>
            <p:spPr>
              <a:xfrm>
                <a:off x="1009787" y="2553195"/>
                <a:ext cx="0" cy="3468193"/>
              </a:xfrm>
              <a:prstGeom prst="line">
                <a:avLst/>
              </a:prstGeom>
              <a:noFill/>
              <a:ln w="44450" cap="rnd" cmpd="sng" algn="ctr">
                <a:solidFill>
                  <a:srgbClr val="6D2077"/>
                </a:solidFill>
                <a:prstDash val="solid"/>
                <a:miter lim="800000"/>
              </a:ln>
              <a:effectLst/>
            </p:spPr>
          </p:cxnSp>
          <p:cxnSp>
            <p:nvCxnSpPr>
              <p:cNvPr id="45" name="Straight Connector 35">
                <a:extLst>
                  <a:ext uri="{FF2B5EF4-FFF2-40B4-BE49-F238E27FC236}">
                    <a16:creationId xmlns:a16="http://schemas.microsoft.com/office/drawing/2014/main" id="{416F26D5-B5BA-4026-88EA-2D3E6F7D99C9}"/>
                  </a:ext>
                </a:extLst>
              </p:cNvPr>
              <p:cNvCxnSpPr>
                <a:cxnSpLocks/>
              </p:cNvCxnSpPr>
              <p:nvPr/>
            </p:nvCxnSpPr>
            <p:spPr>
              <a:xfrm>
                <a:off x="1112055" y="2513002"/>
                <a:ext cx="0" cy="3402437"/>
              </a:xfrm>
              <a:prstGeom prst="line">
                <a:avLst/>
              </a:prstGeom>
              <a:noFill/>
              <a:ln w="44450" cap="rnd" cmpd="sng" algn="ctr">
                <a:solidFill>
                  <a:srgbClr val="6D2077"/>
                </a:solidFill>
                <a:prstDash val="solid"/>
                <a:miter lim="800000"/>
              </a:ln>
              <a:effectLst/>
            </p:spPr>
          </p:cxnSp>
          <p:cxnSp>
            <p:nvCxnSpPr>
              <p:cNvPr id="46" name="Straight Connector 36">
                <a:extLst>
                  <a:ext uri="{FF2B5EF4-FFF2-40B4-BE49-F238E27FC236}">
                    <a16:creationId xmlns:a16="http://schemas.microsoft.com/office/drawing/2014/main" id="{175A76B3-AB7C-4BA5-BFEF-AFBBC239C100}"/>
                  </a:ext>
                </a:extLst>
              </p:cNvPr>
              <p:cNvCxnSpPr>
                <a:cxnSpLocks/>
              </p:cNvCxnSpPr>
              <p:nvPr/>
            </p:nvCxnSpPr>
            <p:spPr>
              <a:xfrm>
                <a:off x="1214323" y="2513002"/>
                <a:ext cx="0" cy="3366342"/>
              </a:xfrm>
              <a:prstGeom prst="line">
                <a:avLst/>
              </a:prstGeom>
              <a:noFill/>
              <a:ln w="44450" cap="rnd" cmpd="sng" algn="ctr">
                <a:solidFill>
                  <a:srgbClr val="6D2077"/>
                </a:solidFill>
                <a:prstDash val="solid"/>
                <a:miter lim="800000"/>
              </a:ln>
              <a:effectLst/>
            </p:spPr>
          </p:cxnSp>
          <p:cxnSp>
            <p:nvCxnSpPr>
              <p:cNvPr id="47" name="Straight Connector 37">
                <a:extLst>
                  <a:ext uri="{FF2B5EF4-FFF2-40B4-BE49-F238E27FC236}">
                    <a16:creationId xmlns:a16="http://schemas.microsoft.com/office/drawing/2014/main" id="{DD7D768D-6664-4F90-AB34-329D30FD5E15}"/>
                  </a:ext>
                </a:extLst>
              </p:cNvPr>
              <p:cNvCxnSpPr>
                <a:cxnSpLocks/>
              </p:cNvCxnSpPr>
              <p:nvPr/>
            </p:nvCxnSpPr>
            <p:spPr>
              <a:xfrm>
                <a:off x="1316592" y="2513002"/>
                <a:ext cx="0" cy="3233994"/>
              </a:xfrm>
              <a:prstGeom prst="line">
                <a:avLst/>
              </a:prstGeom>
              <a:noFill/>
              <a:ln w="44450" cap="rnd" cmpd="sng" algn="ctr">
                <a:solidFill>
                  <a:srgbClr val="6D2077"/>
                </a:solidFill>
                <a:prstDash val="solid"/>
                <a:miter lim="800000"/>
              </a:ln>
              <a:effectLst/>
            </p:spPr>
          </p:cxnSp>
          <p:cxnSp>
            <p:nvCxnSpPr>
              <p:cNvPr id="48" name="Straight Connector 38">
                <a:extLst>
                  <a:ext uri="{FF2B5EF4-FFF2-40B4-BE49-F238E27FC236}">
                    <a16:creationId xmlns:a16="http://schemas.microsoft.com/office/drawing/2014/main" id="{FFBD7D4E-2F65-43DA-AD2E-5B362FBB7B69}"/>
                  </a:ext>
                </a:extLst>
              </p:cNvPr>
              <p:cNvCxnSpPr>
                <a:cxnSpLocks/>
              </p:cNvCxnSpPr>
              <p:nvPr/>
            </p:nvCxnSpPr>
            <p:spPr>
              <a:xfrm>
                <a:off x="1418861" y="2553195"/>
                <a:ext cx="0" cy="3101647"/>
              </a:xfrm>
              <a:prstGeom prst="line">
                <a:avLst/>
              </a:prstGeom>
              <a:noFill/>
              <a:ln w="44450" cap="rnd" cmpd="sng" algn="ctr">
                <a:solidFill>
                  <a:srgbClr val="6D2077"/>
                </a:solidFill>
                <a:prstDash val="solid"/>
                <a:miter lim="800000"/>
              </a:ln>
              <a:effectLst/>
            </p:spPr>
          </p:cxnSp>
        </p:grpSp>
        <p:pic>
          <p:nvPicPr>
            <p:cNvPr id="37" name="Graphic 49">
              <a:extLst>
                <a:ext uri="{FF2B5EF4-FFF2-40B4-BE49-F238E27FC236}">
                  <a16:creationId xmlns:a16="http://schemas.microsoft.com/office/drawing/2014/main" id="{027F3562-99C4-4013-B916-9F0298B2921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92449" y="2521684"/>
              <a:ext cx="804330" cy="411518"/>
            </a:xfrm>
            <a:prstGeom prst="rect">
              <a:avLst/>
            </a:prstGeom>
          </p:spPr>
        </p:pic>
      </p:grpSp>
      <p:sp>
        <p:nvSpPr>
          <p:cNvPr id="49" name="Title 1">
            <a:extLst>
              <a:ext uri="{FF2B5EF4-FFF2-40B4-BE49-F238E27FC236}">
                <a16:creationId xmlns:a16="http://schemas.microsoft.com/office/drawing/2014/main" id="{078436CC-5D8F-4A08-8FEB-9D3E983237E2}"/>
              </a:ext>
            </a:extLst>
          </p:cNvPr>
          <p:cNvSpPr txBox="1">
            <a:spLocks/>
          </p:cNvSpPr>
          <p:nvPr/>
        </p:nvSpPr>
        <p:spPr>
          <a:xfrm>
            <a:off x="979155" y="2752616"/>
            <a:ext cx="756618" cy="198003"/>
          </a:xfrm>
          <a:prstGeom prst="rect">
            <a:avLst/>
          </a:prstGeom>
        </p:spPr>
        <p:txBody>
          <a:bodyPr vert="horz" wrap="none" lIns="0" tIns="0" rIns="0" bIns="0" rtlCol="0" anchor="ctr" anchorCtr="0">
            <a:spAutoFit/>
          </a:bodyPr>
          <a:lstStyle>
            <a:lvl1pPr algn="l" defTabSz="914400" rtl="0" eaLnBrk="1" latinLnBrk="0" hangingPunct="1">
              <a:lnSpc>
                <a:spcPct val="70000"/>
              </a:lnSpc>
              <a:spcBef>
                <a:spcPct val="0"/>
              </a:spcBef>
              <a:buNone/>
              <a:defRPr sz="5400" kern="1200">
                <a:solidFill>
                  <a:schemeClr val="tx2"/>
                </a:solidFill>
                <a:latin typeface="+mj-lt"/>
                <a:ea typeface="+mj-ea"/>
                <a:cs typeface="+mj-cs"/>
              </a:defRPr>
            </a:lvl1pPr>
          </a:lstStyle>
          <a:p>
            <a:pPr algn="ctr"/>
            <a:r>
              <a:rPr lang="en-US" altLang="ja-JP" sz="1800" b="1" dirty="0">
                <a:solidFill>
                  <a:srgbClr val="6D2077"/>
                </a:solidFill>
                <a:latin typeface="Arial"/>
                <a:ea typeface="Meiryo UI"/>
              </a:rPr>
              <a:t>Pillar</a:t>
            </a:r>
            <a:r>
              <a:rPr lang="ja-JP" altLang="en-US" sz="1800" b="1" dirty="0">
                <a:solidFill>
                  <a:srgbClr val="6D2077"/>
                </a:solidFill>
                <a:latin typeface="Arial"/>
                <a:ea typeface="Meiryo UI"/>
              </a:rPr>
              <a:t> </a:t>
            </a:r>
            <a:r>
              <a:rPr lang="en-US" altLang="ja-JP" sz="1800" b="1" dirty="0">
                <a:solidFill>
                  <a:srgbClr val="6D2077"/>
                </a:solidFill>
                <a:latin typeface="Arial"/>
                <a:ea typeface="Meiryo UI"/>
              </a:rPr>
              <a:t>2</a:t>
            </a:r>
            <a:endParaRPr lang="ja-JP" altLang="en-US" sz="1800" b="1" dirty="0">
              <a:solidFill>
                <a:srgbClr val="6D2077"/>
              </a:solidFill>
              <a:latin typeface="Arial"/>
              <a:ea typeface="Meiryo UI"/>
            </a:endParaRPr>
          </a:p>
        </p:txBody>
      </p:sp>
      <p:sp>
        <p:nvSpPr>
          <p:cNvPr id="50" name="Rectangle 11">
            <a:extLst>
              <a:ext uri="{FF2B5EF4-FFF2-40B4-BE49-F238E27FC236}">
                <a16:creationId xmlns:a16="http://schemas.microsoft.com/office/drawing/2014/main" id="{1A2F1F3D-D49B-49C4-A086-1D362094DA6E}"/>
              </a:ext>
            </a:extLst>
          </p:cNvPr>
          <p:cNvSpPr>
            <a:spLocks/>
          </p:cNvSpPr>
          <p:nvPr/>
        </p:nvSpPr>
        <p:spPr>
          <a:xfrm>
            <a:off x="2299862" y="2532511"/>
            <a:ext cx="2700000" cy="369973"/>
          </a:xfrm>
          <a:prstGeom prst="rect">
            <a:avLst/>
          </a:prstGeom>
        </p:spPr>
        <p:txBody>
          <a:bodyPr wrap="square" lIns="0" tIns="0" rIns="0" bIns="0">
            <a:spAutoFit/>
          </a:bodyPr>
          <a:lstStyle/>
          <a:p>
            <a:pPr algn="just">
              <a:lnSpc>
                <a:spcPct val="120000"/>
              </a:lnSpc>
              <a:spcAft>
                <a:spcPts val="1350"/>
              </a:spcAft>
              <a:defRPr/>
            </a:pPr>
            <a:r>
              <a:rPr lang="en-US" altLang="ja-JP" sz="1050" spc="-23" dirty="0">
                <a:solidFill>
                  <a:srgbClr val="000000"/>
                </a:solidFill>
                <a:latin typeface="Arial"/>
                <a:ea typeface="Meiryo UI"/>
              </a:rPr>
              <a:t>MNE groups with over </a:t>
            </a:r>
            <a:r>
              <a:rPr lang="ja-JP" altLang="en-US" sz="1050" spc="-23" dirty="0">
                <a:solidFill>
                  <a:srgbClr val="000000"/>
                </a:solidFill>
                <a:latin typeface="Arial"/>
                <a:ea typeface="Meiryo UI"/>
              </a:rPr>
              <a:t>€</a:t>
            </a:r>
            <a:r>
              <a:rPr lang="en-US" altLang="ja-JP" sz="1050" spc="-23" dirty="0">
                <a:solidFill>
                  <a:srgbClr val="000000"/>
                </a:solidFill>
                <a:latin typeface="Arial"/>
                <a:ea typeface="Meiryo UI"/>
              </a:rPr>
              <a:t>750 million of annual revenue</a:t>
            </a:r>
            <a:r>
              <a:rPr lang="ja-JP" altLang="en-US" sz="1050" spc="-23" dirty="0">
                <a:solidFill>
                  <a:srgbClr val="000000"/>
                </a:solidFill>
                <a:latin typeface="Arial"/>
                <a:ea typeface="Meiryo UI"/>
              </a:rPr>
              <a:t> </a:t>
            </a:r>
            <a:endParaRPr lang="en-US" altLang="ja-JP" sz="1050" spc="-23" dirty="0">
              <a:solidFill>
                <a:srgbClr val="000000"/>
              </a:solidFill>
              <a:latin typeface="Arial"/>
              <a:ea typeface="Meiryo UI"/>
            </a:endParaRPr>
          </a:p>
        </p:txBody>
      </p:sp>
      <p:sp>
        <p:nvSpPr>
          <p:cNvPr id="51" name="四角形: 角を丸くする 45">
            <a:extLst>
              <a:ext uri="{FF2B5EF4-FFF2-40B4-BE49-F238E27FC236}">
                <a16:creationId xmlns:a16="http://schemas.microsoft.com/office/drawing/2014/main" id="{848F1BBE-7807-4E05-AD82-D1F173D8D912}"/>
              </a:ext>
            </a:extLst>
          </p:cNvPr>
          <p:cNvSpPr/>
          <p:nvPr/>
        </p:nvSpPr>
        <p:spPr>
          <a:xfrm>
            <a:off x="2299864" y="2296383"/>
            <a:ext cx="1159817" cy="189000"/>
          </a:xfrm>
          <a:prstGeom prst="roundRect">
            <a:avLst>
              <a:gd name="adj" fmla="val 50000"/>
            </a:avLst>
          </a:prstGeom>
          <a:solidFill>
            <a:srgbClr val="6D2077"/>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Scope</a:t>
            </a:r>
          </a:p>
        </p:txBody>
      </p:sp>
      <p:sp>
        <p:nvSpPr>
          <p:cNvPr id="52" name="Rectangle 11">
            <a:extLst>
              <a:ext uri="{FF2B5EF4-FFF2-40B4-BE49-F238E27FC236}">
                <a16:creationId xmlns:a16="http://schemas.microsoft.com/office/drawing/2014/main" id="{3E801E89-2911-4AF5-B492-78DEA69D5BBC}"/>
              </a:ext>
            </a:extLst>
          </p:cNvPr>
          <p:cNvSpPr>
            <a:spLocks/>
          </p:cNvSpPr>
          <p:nvPr/>
        </p:nvSpPr>
        <p:spPr>
          <a:xfrm>
            <a:off x="5260334" y="2472354"/>
            <a:ext cx="2875718" cy="2308965"/>
          </a:xfrm>
          <a:prstGeom prst="rect">
            <a:avLst/>
          </a:prstGeom>
        </p:spPr>
        <p:txBody>
          <a:bodyPr wrap="square" lIns="0" tIns="0" rIns="0" bIns="0">
            <a:spAutoFit/>
          </a:bodyPr>
          <a:lstStyle/>
          <a:p>
            <a:pPr algn="just">
              <a:lnSpc>
                <a:spcPct val="120000"/>
              </a:lnSpc>
              <a:spcAft>
                <a:spcPts val="1350"/>
              </a:spcAft>
            </a:pPr>
            <a:r>
              <a:rPr lang="en-US" altLang="ja-JP" sz="1050" dirty="0">
                <a:solidFill>
                  <a:srgbClr val="000000"/>
                </a:solidFill>
                <a:latin typeface="Arial"/>
                <a:ea typeface="Meiryo UI"/>
              </a:rPr>
              <a:t>Although expected to apply from April 1, 2023 in Japan, members of the EU Economic and Finance Ministers' Council in March 2022 could not agree upon revisions to the EU Minimum Tax Directive, and the IIR and UTPR were delayed by one year. The Japanese MoF commented that under the BEPS 2.0 Pillar 2 system, introducing reforms in Japan earlier than in other countries could hinder overseas expansion of Japanese companies, while introducing them later could cause Japanese companies to be taxed in other countries.</a:t>
            </a:r>
            <a:endParaRPr lang="ja-JP" altLang="en-US" sz="1050" spc="-8" dirty="0">
              <a:solidFill>
                <a:srgbClr val="000000"/>
              </a:solidFill>
              <a:latin typeface="Arial"/>
              <a:ea typeface="Meiryo UI"/>
            </a:endParaRPr>
          </a:p>
        </p:txBody>
      </p:sp>
      <p:sp>
        <p:nvSpPr>
          <p:cNvPr id="66" name="四角形: 角を丸くする 50">
            <a:extLst>
              <a:ext uri="{FF2B5EF4-FFF2-40B4-BE49-F238E27FC236}">
                <a16:creationId xmlns:a16="http://schemas.microsoft.com/office/drawing/2014/main" id="{A75C75BE-8756-44C3-BB7E-57C86BFA0FA1}"/>
              </a:ext>
            </a:extLst>
          </p:cNvPr>
          <p:cNvSpPr/>
          <p:nvPr/>
        </p:nvSpPr>
        <p:spPr>
          <a:xfrm>
            <a:off x="5260336" y="2296383"/>
            <a:ext cx="729000" cy="189000"/>
          </a:xfrm>
          <a:prstGeom prst="roundRect">
            <a:avLst>
              <a:gd name="adj" fmla="val 50000"/>
            </a:avLst>
          </a:prstGeom>
          <a:solidFill>
            <a:srgbClr val="6D2077"/>
          </a:solidFill>
          <a:ln w="12700" cap="flat" cmpd="sng" algn="ctr">
            <a:noFill/>
            <a:prstDash val="solid"/>
            <a:miter lim="800000"/>
          </a:ln>
          <a:effectLst/>
        </p:spPr>
        <p:txBody>
          <a:bodyPr lIns="40958" tIns="40958" rIns="40958" bIns="40958" rtlCol="0" anchor="ctr"/>
          <a:lstStyle/>
          <a:p>
            <a:pPr algn="ctr" defTabSz="685800">
              <a:defRPr/>
            </a:pPr>
            <a:r>
              <a:rPr lang="en-US" altLang="ja-JP" sz="900" b="1" kern="0" dirty="0">
                <a:solidFill>
                  <a:prstClr val="white"/>
                </a:solidFill>
                <a:latin typeface="Arial"/>
                <a:ea typeface="Meiryo UI"/>
              </a:rPr>
              <a:t>Timeline</a:t>
            </a:r>
            <a:endParaRPr lang="ja-JP" altLang="en-US" sz="900" b="1" kern="0" dirty="0">
              <a:solidFill>
                <a:prstClr val="white"/>
              </a:solidFill>
              <a:latin typeface="Arial"/>
              <a:ea typeface="Meiryo UI"/>
            </a:endParaRPr>
          </a:p>
        </p:txBody>
      </p:sp>
      <p:grpSp>
        <p:nvGrpSpPr>
          <p:cNvPr id="67" name="グループ化 66">
            <a:extLst>
              <a:ext uri="{FF2B5EF4-FFF2-40B4-BE49-F238E27FC236}">
                <a16:creationId xmlns:a16="http://schemas.microsoft.com/office/drawing/2014/main" id="{F7CE10FE-8C50-43E1-98EF-CD0E8835D8BE}"/>
              </a:ext>
            </a:extLst>
          </p:cNvPr>
          <p:cNvGrpSpPr/>
          <p:nvPr/>
        </p:nvGrpSpPr>
        <p:grpSpPr>
          <a:xfrm>
            <a:off x="5260334" y="4825435"/>
            <a:ext cx="2835000" cy="606101"/>
            <a:chOff x="7176706" y="4743979"/>
            <a:chExt cx="3780000" cy="808135"/>
          </a:xfrm>
        </p:grpSpPr>
        <p:sp>
          <p:nvSpPr>
            <p:cNvPr id="68" name="Rectangle 11">
              <a:extLst>
                <a:ext uri="{FF2B5EF4-FFF2-40B4-BE49-F238E27FC236}">
                  <a16:creationId xmlns:a16="http://schemas.microsoft.com/office/drawing/2014/main" id="{8B47106A-1135-4C35-92B0-881A81E2221E}"/>
                </a:ext>
              </a:extLst>
            </p:cNvPr>
            <p:cNvSpPr>
              <a:spLocks/>
            </p:cNvSpPr>
            <p:nvPr/>
          </p:nvSpPr>
          <p:spPr>
            <a:xfrm>
              <a:off x="7176706" y="5058816"/>
              <a:ext cx="3780000" cy="493298"/>
            </a:xfrm>
            <a:prstGeom prst="rect">
              <a:avLst/>
            </a:prstGeom>
          </p:spPr>
          <p:txBody>
            <a:bodyPr wrap="square" lIns="0" tIns="0" rIns="0" bIns="0">
              <a:spAutoFit/>
            </a:bodyPr>
            <a:lstStyle/>
            <a:p>
              <a:pPr algn="just" defTabSz="685800">
                <a:lnSpc>
                  <a:spcPct val="120000"/>
                </a:lnSpc>
                <a:spcAft>
                  <a:spcPts val="1350"/>
                </a:spcAft>
                <a:defRPr/>
              </a:pPr>
              <a:r>
                <a:rPr lang="en-US" altLang="ja-JP" sz="1050" kern="0" dirty="0">
                  <a:solidFill>
                    <a:srgbClr val="000000"/>
                  </a:solidFill>
                  <a:latin typeface="Arial"/>
                  <a:ea typeface="Meiryo UI"/>
                </a:rPr>
                <a:t>Approximately 650 Japanese corporate groups are expected to be within the scope.</a:t>
              </a:r>
              <a:endParaRPr lang="ja-JP" altLang="en-US" sz="1050" kern="0" dirty="0">
                <a:solidFill>
                  <a:srgbClr val="000000"/>
                </a:solidFill>
                <a:latin typeface="Arial"/>
                <a:ea typeface="Meiryo UI"/>
              </a:endParaRPr>
            </a:p>
          </p:txBody>
        </p:sp>
        <p:sp>
          <p:nvSpPr>
            <p:cNvPr id="69" name="四角形: 角を丸くする 52">
              <a:extLst>
                <a:ext uri="{FF2B5EF4-FFF2-40B4-BE49-F238E27FC236}">
                  <a16:creationId xmlns:a16="http://schemas.microsoft.com/office/drawing/2014/main" id="{99017ED3-BD64-4716-9C57-91F1587D52B4}"/>
                </a:ext>
              </a:extLst>
            </p:cNvPr>
            <p:cNvSpPr/>
            <p:nvPr/>
          </p:nvSpPr>
          <p:spPr>
            <a:xfrm>
              <a:off x="7176707" y="4743979"/>
              <a:ext cx="2361628" cy="252000"/>
            </a:xfrm>
            <a:prstGeom prst="roundRect">
              <a:avLst>
                <a:gd name="adj" fmla="val 50000"/>
              </a:avLst>
            </a:prstGeom>
            <a:solidFill>
              <a:srgbClr val="6D2077"/>
            </a:solidFill>
            <a:ln w="12700" cap="flat" cmpd="sng" algn="ctr">
              <a:noFill/>
              <a:prstDash val="solid"/>
              <a:miter lim="800000"/>
            </a:ln>
            <a:effectLst/>
          </p:spPr>
          <p:txBody>
            <a:bodyPr lIns="40958" tIns="40958" rIns="40958" bIns="40958" rtlCol="0" anchor="ctr"/>
            <a:lstStyle/>
            <a:p>
              <a:pPr algn="ctr" defTabSz="685800">
                <a:defRPr/>
              </a:pPr>
              <a:r>
                <a:rPr lang="en-US" altLang="zh-TW" sz="900" b="1" kern="0" dirty="0">
                  <a:solidFill>
                    <a:prstClr val="white"/>
                  </a:solidFill>
                  <a:latin typeface="Arial"/>
                  <a:ea typeface="Meiryo UI"/>
                </a:rPr>
                <a:t>Affected Corporate Groups</a:t>
              </a:r>
              <a:endParaRPr lang="zh-TW" altLang="en-US" sz="900" b="1" kern="0" dirty="0">
                <a:solidFill>
                  <a:prstClr val="white"/>
                </a:solidFill>
                <a:latin typeface="Arial"/>
                <a:ea typeface="Meiryo UI"/>
              </a:endParaRPr>
            </a:p>
          </p:txBody>
        </p:sp>
      </p:grpSp>
    </p:spTree>
    <p:extLst>
      <p:ext uri="{BB962C8B-B14F-4D97-AF65-F5344CB8AC3E}">
        <p14:creationId xmlns:p14="http://schemas.microsoft.com/office/powerpoint/2010/main" val="1106259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2622524-69D3-E8C9-9F15-506DDAA3BA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BEPS 2.0 - Pillar 2</a:t>
            </a:r>
            <a:r>
              <a:rPr kumimoji="1" lang="ja-JP" altLang="en-US" sz="2250" dirty="0">
                <a:solidFill>
                  <a:srgbClr val="00338D"/>
                </a:solidFill>
                <a:latin typeface="Arial"/>
                <a:ea typeface="Meiryo UI"/>
              </a:rPr>
              <a:t> </a:t>
            </a:r>
            <a:r>
              <a:rPr kumimoji="1" lang="en-US" altLang="ja-JP" sz="2250" dirty="0" err="1">
                <a:solidFill>
                  <a:srgbClr val="00338D"/>
                </a:solidFill>
                <a:latin typeface="Arial"/>
                <a:ea typeface="Meiryo UI"/>
              </a:rPr>
              <a:t>GloBE</a:t>
            </a:r>
            <a:r>
              <a:rPr kumimoji="1" lang="en-US" altLang="ja-JP" sz="2250" dirty="0">
                <a:solidFill>
                  <a:srgbClr val="00338D"/>
                </a:solidFill>
                <a:latin typeface="Arial"/>
                <a:ea typeface="Meiryo UI"/>
              </a:rPr>
              <a:t> rule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15</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38" name="表 5">
            <a:extLst>
              <a:ext uri="{FF2B5EF4-FFF2-40B4-BE49-F238E27FC236}">
                <a16:creationId xmlns:a16="http://schemas.microsoft.com/office/drawing/2014/main" id="{2FF86938-3EB8-4649-A153-160284943199}"/>
              </a:ext>
            </a:extLst>
          </p:cNvPr>
          <p:cNvGraphicFramePr>
            <a:graphicFrameLocks noGrp="1"/>
          </p:cNvGraphicFramePr>
          <p:nvPr/>
        </p:nvGraphicFramePr>
        <p:xfrm>
          <a:off x="823823" y="2647421"/>
          <a:ext cx="7554606" cy="2192533"/>
        </p:xfrm>
        <a:graphic>
          <a:graphicData uri="http://schemas.openxmlformats.org/drawingml/2006/table">
            <a:tbl>
              <a:tblPr firstRow="1" bandRow="1"/>
              <a:tblGrid>
                <a:gridCol w="2518202">
                  <a:extLst>
                    <a:ext uri="{9D8B030D-6E8A-4147-A177-3AD203B41FA5}">
                      <a16:colId xmlns:a16="http://schemas.microsoft.com/office/drawing/2014/main" val="568101468"/>
                    </a:ext>
                  </a:extLst>
                </a:gridCol>
                <a:gridCol w="2518202">
                  <a:extLst>
                    <a:ext uri="{9D8B030D-6E8A-4147-A177-3AD203B41FA5}">
                      <a16:colId xmlns:a16="http://schemas.microsoft.com/office/drawing/2014/main" val="2369080125"/>
                    </a:ext>
                  </a:extLst>
                </a:gridCol>
                <a:gridCol w="2518202">
                  <a:extLst>
                    <a:ext uri="{9D8B030D-6E8A-4147-A177-3AD203B41FA5}">
                      <a16:colId xmlns:a16="http://schemas.microsoft.com/office/drawing/2014/main" val="4211241183"/>
                    </a:ext>
                  </a:extLst>
                </a:gridCol>
              </a:tblGrid>
              <a:tr h="935171">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l"/>
                      <a:r>
                        <a:rPr kumimoji="1" lang="en-US" altLang="ja-JP" sz="1500" dirty="0"/>
                        <a:t>IIR</a:t>
                      </a:r>
                    </a:p>
                    <a:p>
                      <a:pPr algn="l"/>
                      <a:r>
                        <a:rPr kumimoji="1" lang="en-US" altLang="ja-JP" sz="1100" b="0" dirty="0"/>
                        <a:t>Income Inclusion Rule</a:t>
                      </a:r>
                    </a:p>
                  </a:txBody>
                  <a:tcPr marL="675000" marR="68580" marT="135000" marB="135000" anchor="ctr">
                    <a:lnL w="12700" cmpd="sng">
                      <a:noFill/>
                    </a:lnL>
                    <a:lnR w="76200" cap="flat" cmpd="sng" algn="ctr">
                      <a:solidFill>
                        <a:sysClr val="window" lastClr="FFFFFF"/>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005EB8"/>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b="1" i="0" u="none" strike="noStrike" kern="1200" cap="none" spc="0" normalizeH="0" baseline="0" noProof="0" dirty="0">
                          <a:ln>
                            <a:noFill/>
                          </a:ln>
                          <a:solidFill>
                            <a:prstClr val="white"/>
                          </a:solidFill>
                          <a:effectLst/>
                          <a:uLnTx/>
                          <a:uFillTx/>
                          <a:latin typeface="+mn-lt"/>
                          <a:ea typeface="+mn-ea"/>
                          <a:cs typeface="+mn-cs"/>
                        </a:rPr>
                        <a:t>UTPR</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white"/>
                          </a:solidFill>
                          <a:effectLst/>
                          <a:uLnTx/>
                          <a:uFillTx/>
                          <a:latin typeface="+mn-lt"/>
                          <a:ea typeface="+mn-ea"/>
                          <a:cs typeface="+mn-cs"/>
                        </a:rPr>
                        <a:t>Undertaxed Payment Rule </a:t>
                      </a:r>
                      <a:endParaRPr kumimoji="1" lang="en-US" altLang="ja-JP" sz="1100" b="0" i="0" u="none" strike="noStrike" kern="1200" cap="none" spc="0" normalizeH="0" baseline="0" noProof="0" dirty="0">
                        <a:ln>
                          <a:noFill/>
                        </a:ln>
                        <a:solidFill>
                          <a:prstClr val="white"/>
                        </a:solidFill>
                        <a:effectLst/>
                        <a:uLnTx/>
                        <a:uFillTx/>
                        <a:latin typeface="Arial"/>
                        <a:ea typeface="Meiryo UI"/>
                        <a:cs typeface="+mn-cs"/>
                      </a:endParaRPr>
                    </a:p>
                  </a:txBody>
                  <a:tcPr marL="675000" marR="68580" marT="135000" marB="135000" anchor="ctr">
                    <a:lnL w="76200" cap="flat" cmpd="sng" algn="ctr">
                      <a:solidFill>
                        <a:sysClr val="window" lastClr="FFFFFF"/>
                      </a:solidFill>
                      <a:prstDash val="solid"/>
                      <a:round/>
                      <a:headEnd type="none" w="med" len="med"/>
                      <a:tailEnd type="none" w="med" len="med"/>
                    </a:lnL>
                    <a:lnR w="76200" cap="flat" cmpd="sng" algn="ctr">
                      <a:solidFill>
                        <a:sysClr val="window" lastClr="FFFFFF"/>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005EB8"/>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b="1" i="0" u="none" strike="noStrike" kern="1200" cap="none" spc="0" normalizeH="0" baseline="0" noProof="0" dirty="0">
                          <a:ln>
                            <a:noFill/>
                          </a:ln>
                          <a:solidFill>
                            <a:prstClr val="white"/>
                          </a:solidFill>
                          <a:effectLst/>
                          <a:uLnTx/>
                          <a:uFillTx/>
                          <a:latin typeface="+mn-lt"/>
                          <a:ea typeface="+mn-ea"/>
                          <a:cs typeface="+mn-cs"/>
                        </a:rPr>
                        <a:t>STTR</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prstClr val="white"/>
                          </a:solidFill>
                          <a:effectLst/>
                          <a:uLnTx/>
                          <a:uFillTx/>
                          <a:latin typeface="+mn-lt"/>
                          <a:ea typeface="+mn-ea"/>
                          <a:cs typeface="+mn-cs"/>
                        </a:rPr>
                        <a:t>Subject to Tax Rule</a:t>
                      </a:r>
                      <a:endParaRPr kumimoji="1" lang="en-US" altLang="ja-JP" sz="1100" b="0" i="0" u="none" strike="noStrike" kern="1200" cap="none" spc="0" normalizeH="0" baseline="0" noProof="0" dirty="0">
                        <a:ln>
                          <a:noFill/>
                        </a:ln>
                        <a:solidFill>
                          <a:prstClr val="white"/>
                        </a:solidFill>
                        <a:effectLst/>
                        <a:uLnTx/>
                        <a:uFillTx/>
                        <a:latin typeface="Arial"/>
                        <a:ea typeface="Meiryo UI"/>
                        <a:cs typeface="+mn-cs"/>
                      </a:endParaRPr>
                    </a:p>
                  </a:txBody>
                  <a:tcPr marL="675000" marR="68580" marT="135000" marB="135000" anchor="ctr">
                    <a:lnL w="76200" cap="flat" cmpd="sng" algn="ctr">
                      <a:solidFill>
                        <a:sysClr val="window" lastClr="FFFFFF"/>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rgbClr val="005EB8"/>
                    </a:solidFill>
                  </a:tcPr>
                </a:tc>
                <a:extLst>
                  <a:ext uri="{0D108BD9-81ED-4DB2-BD59-A6C34878D82A}">
                    <a16:rowId xmlns:a16="http://schemas.microsoft.com/office/drawing/2014/main" val="455465236"/>
                  </a:ext>
                </a:extLst>
              </a:tr>
              <a:tr h="1212452">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l">
                        <a:lnSpc>
                          <a:spcPct val="120000"/>
                        </a:lnSpc>
                      </a:pPr>
                      <a:r>
                        <a:rPr kumimoji="1" lang="en-US" altLang="ja-JP" sz="1100" dirty="0"/>
                        <a:t>Taxed via a top-up tax on the difference between the effective tax rate and the minimum tax rate for subsidiaries in low-tax countries.</a:t>
                      </a:r>
                      <a:endParaRPr kumimoji="1" lang="ja-JP" altLang="en-US" sz="1100" dirty="0"/>
                    </a:p>
                  </a:txBody>
                  <a:tcPr marL="135000" marR="135000" marT="135000" marB="135000">
                    <a:lnL w="12700" cmpd="sng">
                      <a:noFill/>
                    </a:lnL>
                    <a:lnR w="76200" cap="flat" cmpd="sng" algn="ctr">
                      <a:solidFill>
                        <a:sysClr val="window" lastClr="FFFFFF"/>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l">
                        <a:lnSpc>
                          <a:spcPct val="120000"/>
                        </a:lnSpc>
                      </a:pPr>
                      <a:r>
                        <a:rPr kumimoji="1" lang="en-US" altLang="ja-JP" sz="1100" dirty="0"/>
                        <a:t>Taxed in the country where the affiliated economic entity is located if taxation was not sufficient via IIR</a:t>
                      </a:r>
                      <a:endParaRPr kumimoji="1" lang="ja-JP" altLang="en-US" sz="1100" dirty="0"/>
                    </a:p>
                  </a:txBody>
                  <a:tcPr marL="135000" marR="135000" marT="135000" marB="135000">
                    <a:lnL w="76200" cap="flat" cmpd="sng" algn="ctr">
                      <a:solidFill>
                        <a:sysClr val="window" lastClr="FFFFFF"/>
                      </a:solidFill>
                      <a:prstDash val="solid"/>
                      <a:round/>
                      <a:headEnd type="none" w="med" len="med"/>
                      <a:tailEnd type="none" w="med" len="med"/>
                    </a:lnL>
                    <a:lnR w="76200" cap="flat" cmpd="sng" algn="ctr">
                      <a:solidFill>
                        <a:sysClr val="window" lastClr="FFFFFF"/>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l">
                        <a:lnSpc>
                          <a:spcPct val="120000"/>
                        </a:lnSpc>
                      </a:pPr>
                      <a:r>
                        <a:rPr kumimoji="1" lang="en-US" altLang="ja-JP" sz="1100" dirty="0"/>
                        <a:t>Taxed up to the minimum rate via a top-up tax up and denial of treaty benefits on payments of interest, etc., to group companies in low tax jurisdictions</a:t>
                      </a:r>
                      <a:endParaRPr kumimoji="1" lang="ja-JP" altLang="en-US" sz="1100" dirty="0"/>
                    </a:p>
                  </a:txBody>
                  <a:tcPr marL="135000" marR="135000" marT="135000" marB="135000">
                    <a:lnL w="76200" cap="flat" cmpd="sng" algn="ctr">
                      <a:solidFill>
                        <a:sysClr val="window" lastClr="FFFFFF"/>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99125672"/>
                  </a:ext>
                </a:extLst>
              </a:tr>
            </a:tbl>
          </a:graphicData>
        </a:graphic>
      </p:graphicFrame>
      <p:sp>
        <p:nvSpPr>
          <p:cNvPr id="39" name="四角形: 角を丸くする 20">
            <a:extLst>
              <a:ext uri="{FF2B5EF4-FFF2-40B4-BE49-F238E27FC236}">
                <a16:creationId xmlns:a16="http://schemas.microsoft.com/office/drawing/2014/main" id="{9F9A2444-D122-44EF-89BF-CDF175C302D2}"/>
              </a:ext>
            </a:extLst>
          </p:cNvPr>
          <p:cNvSpPr/>
          <p:nvPr/>
        </p:nvSpPr>
        <p:spPr bwMode="gray">
          <a:xfrm>
            <a:off x="746523" y="2575352"/>
            <a:ext cx="5108432" cy="2166217"/>
          </a:xfrm>
          <a:prstGeom prst="roundRect">
            <a:avLst>
              <a:gd name="adj" fmla="val 0"/>
            </a:avLst>
          </a:prstGeom>
          <a:noFill/>
          <a:ln w="28575" algn="ctr">
            <a:solidFill>
              <a:srgbClr val="6D2077"/>
            </a:solidFill>
            <a:prstDash val="sysDot"/>
            <a:miter lim="800000"/>
            <a:headEnd/>
            <a:tailEnd/>
          </a:ln>
          <a:effectLst/>
          <a:extLst>
            <a:ext uri="{909E8E84-426E-40DD-AFC4-6F175D3DCCD1}">
              <a14:hiddenFill xmlns:a14="http://schemas.microsoft.com/office/drawing/2010/main">
                <a:solidFill>
                  <a:srgbClr val="483698"/>
                </a:solidFill>
              </a14:hiddenFill>
            </a:ext>
          </a:extLst>
        </p:spPr>
        <p:txBody>
          <a:bodyPr wrap="square" lIns="0" tIns="0" rIns="0" bIns="0" rtlCol="0" anchor="ctr">
            <a:normAutofit/>
          </a:bodyPr>
          <a:lstStyle/>
          <a:p>
            <a:endParaRPr kumimoji="1" lang="ja-JP" altLang="en-US" sz="1350" dirty="0">
              <a:solidFill>
                <a:prstClr val="white"/>
              </a:solidFill>
              <a:latin typeface="Arial"/>
              <a:ea typeface="Meiryo UI"/>
            </a:endParaRPr>
          </a:p>
        </p:txBody>
      </p:sp>
      <p:sp>
        <p:nvSpPr>
          <p:cNvPr id="40" name="四角形: 角を丸くする 21">
            <a:extLst>
              <a:ext uri="{FF2B5EF4-FFF2-40B4-BE49-F238E27FC236}">
                <a16:creationId xmlns:a16="http://schemas.microsoft.com/office/drawing/2014/main" id="{F5AC5C69-0B35-4AD1-9685-5F3218CE3D04}"/>
              </a:ext>
            </a:extLst>
          </p:cNvPr>
          <p:cNvSpPr/>
          <p:nvPr/>
        </p:nvSpPr>
        <p:spPr>
          <a:xfrm>
            <a:off x="2638066" y="4620061"/>
            <a:ext cx="1332584" cy="264173"/>
          </a:xfrm>
          <a:prstGeom prst="roundRect">
            <a:avLst>
              <a:gd name="adj" fmla="val 50000"/>
            </a:avLst>
          </a:prstGeom>
          <a:solidFill>
            <a:srgbClr val="6D2077"/>
          </a:solidFill>
          <a:ln w="38100" cap="flat" cmpd="sng" algn="ctr">
            <a:noFill/>
            <a:prstDash val="solid"/>
            <a:miter lim="800000"/>
          </a:ln>
          <a:effectLst/>
        </p:spPr>
        <p:txBody>
          <a:bodyPr lIns="40958" tIns="40958" rIns="40958" bIns="40958" rtlCol="0" anchor="ctr"/>
          <a:lstStyle/>
          <a:p>
            <a:pPr algn="ctr" defTabSz="685800">
              <a:defRPr/>
            </a:pPr>
            <a:r>
              <a:rPr kumimoji="1" lang="en-US" altLang="ja-JP" sz="1050" b="1" kern="0" dirty="0" err="1">
                <a:solidFill>
                  <a:prstClr val="white"/>
                </a:solidFill>
                <a:latin typeface="Arial"/>
                <a:ea typeface="Meiryo UI"/>
              </a:rPr>
              <a:t>GloBE</a:t>
            </a:r>
            <a:r>
              <a:rPr kumimoji="1" lang="ja-JP" altLang="en-US" sz="1050" b="1" kern="0" dirty="0">
                <a:solidFill>
                  <a:prstClr val="white"/>
                </a:solidFill>
                <a:latin typeface="Arial"/>
                <a:ea typeface="Meiryo UI"/>
              </a:rPr>
              <a:t> </a:t>
            </a:r>
            <a:r>
              <a:rPr kumimoji="1" lang="en-US" altLang="ja-JP" sz="1050" b="1" kern="0" dirty="0">
                <a:solidFill>
                  <a:prstClr val="white"/>
                </a:solidFill>
                <a:latin typeface="Arial"/>
                <a:ea typeface="Meiryo UI"/>
              </a:rPr>
              <a:t>rule</a:t>
            </a:r>
          </a:p>
        </p:txBody>
      </p:sp>
      <p:sp>
        <p:nvSpPr>
          <p:cNvPr id="41" name="四角形: 角を丸くする 10">
            <a:extLst>
              <a:ext uri="{FF2B5EF4-FFF2-40B4-BE49-F238E27FC236}">
                <a16:creationId xmlns:a16="http://schemas.microsoft.com/office/drawing/2014/main" id="{F4DDD1E3-D5C5-4D31-9A78-E82388E9BB86}"/>
              </a:ext>
            </a:extLst>
          </p:cNvPr>
          <p:cNvSpPr/>
          <p:nvPr/>
        </p:nvSpPr>
        <p:spPr>
          <a:xfrm>
            <a:off x="752400" y="2050132"/>
            <a:ext cx="7647460" cy="457301"/>
          </a:xfrm>
          <a:prstGeom prst="roundRect">
            <a:avLst>
              <a:gd name="adj" fmla="val 9956"/>
            </a:avLst>
          </a:prstGeom>
          <a:solidFill>
            <a:sysClr val="window" lastClr="FFFFFF"/>
          </a:solidFill>
          <a:ln w="19050" cap="flat" cmpd="sng" algn="ctr">
            <a:solidFill>
              <a:srgbClr val="00338D"/>
            </a:solidFill>
            <a:prstDash val="solid"/>
            <a:miter lim="800000"/>
          </a:ln>
          <a:effectLst/>
        </p:spPr>
        <p:txBody>
          <a:bodyPr wrap="square" lIns="135000" tIns="54000" rIns="135000" bIns="54000" rtlCol="0" anchor="t" anchorCtr="0">
            <a:spAutoFit/>
          </a:bodyPr>
          <a:lstStyle/>
          <a:p>
            <a:pPr defTabSz="685800">
              <a:spcAft>
                <a:spcPts val="450"/>
              </a:spcAft>
              <a:defRPr/>
            </a:pPr>
            <a:r>
              <a:rPr kumimoji="1" lang="en-US" altLang="ja-JP" sz="1050" b="1" kern="0" dirty="0">
                <a:solidFill>
                  <a:srgbClr val="00338D"/>
                </a:solidFill>
                <a:latin typeface="Arial"/>
                <a:ea typeface="Meiryo UI"/>
              </a:rPr>
              <a:t>Pillar 2 consists of </a:t>
            </a:r>
            <a:r>
              <a:rPr kumimoji="1" lang="en-US" altLang="ja-JP" sz="1050" b="1" kern="0" dirty="0" err="1">
                <a:solidFill>
                  <a:srgbClr val="00338D"/>
                </a:solidFill>
                <a:latin typeface="Arial"/>
                <a:ea typeface="Meiryo UI"/>
              </a:rPr>
              <a:t>GloBE</a:t>
            </a:r>
            <a:r>
              <a:rPr kumimoji="1" lang="en-US" altLang="ja-JP" sz="1050" b="1" kern="0" dirty="0">
                <a:solidFill>
                  <a:srgbClr val="00338D"/>
                </a:solidFill>
                <a:latin typeface="Arial"/>
                <a:ea typeface="Meiryo UI"/>
              </a:rPr>
              <a:t> rules, which each country enacts under domestic law, and the STTR, to be introduced through amendments to tax treaties.</a:t>
            </a:r>
            <a:endParaRPr kumimoji="1" lang="ja-JP" altLang="en-US" sz="1050" b="1" kern="0" dirty="0">
              <a:solidFill>
                <a:srgbClr val="00338D"/>
              </a:solidFill>
              <a:latin typeface="Arial"/>
              <a:ea typeface="Meiryo UI"/>
            </a:endParaRPr>
          </a:p>
        </p:txBody>
      </p:sp>
      <p:sp>
        <p:nvSpPr>
          <p:cNvPr id="42" name="テキスト ボックス 41">
            <a:extLst>
              <a:ext uri="{FF2B5EF4-FFF2-40B4-BE49-F238E27FC236}">
                <a16:creationId xmlns:a16="http://schemas.microsoft.com/office/drawing/2014/main" id="{814B0BFF-FCF6-4B13-B05D-6A2FC97118F2}"/>
              </a:ext>
            </a:extLst>
          </p:cNvPr>
          <p:cNvSpPr txBox="1"/>
          <p:nvPr/>
        </p:nvSpPr>
        <p:spPr>
          <a:xfrm>
            <a:off x="753381" y="5371039"/>
            <a:ext cx="1725901" cy="121123"/>
          </a:xfrm>
          <a:prstGeom prst="rect">
            <a:avLst/>
          </a:prstGeom>
          <a:noFill/>
        </p:spPr>
        <p:txBody>
          <a:bodyPr wrap="square" lIns="0" tIns="0" rIns="0" bIns="0" rtlCol="0" anchor="b">
            <a:spAutoFit/>
          </a:bodyPr>
          <a:lstStyle/>
          <a:p>
            <a:pPr>
              <a:lnSpc>
                <a:spcPct val="110000"/>
              </a:lnSpc>
            </a:pPr>
            <a:r>
              <a:rPr lang="en-US" altLang="ja-JP" sz="750" dirty="0">
                <a:solidFill>
                  <a:srgbClr val="000000"/>
                </a:solidFill>
                <a:latin typeface="Arial"/>
                <a:ea typeface="Meiryo UI"/>
              </a:rPr>
              <a:t>GloBE</a:t>
            </a:r>
            <a:r>
              <a:rPr lang="ja-JP" altLang="en-US" sz="750" dirty="0">
                <a:solidFill>
                  <a:srgbClr val="000000"/>
                </a:solidFill>
                <a:latin typeface="Arial"/>
                <a:ea typeface="Meiryo UI"/>
              </a:rPr>
              <a:t>：</a:t>
            </a:r>
            <a:r>
              <a:rPr kumimoji="1" lang="en-US" altLang="ja-JP" sz="750" u="sng" dirty="0">
                <a:solidFill>
                  <a:srgbClr val="000000"/>
                </a:solidFill>
                <a:latin typeface="Arial"/>
                <a:ea typeface="Meiryo UI"/>
              </a:rPr>
              <a:t>Glo</a:t>
            </a:r>
            <a:r>
              <a:rPr kumimoji="1" lang="en-US" altLang="ja-JP" sz="750" dirty="0">
                <a:solidFill>
                  <a:srgbClr val="000000"/>
                </a:solidFill>
                <a:latin typeface="Arial"/>
                <a:ea typeface="Meiryo UI"/>
              </a:rPr>
              <a:t>bal Anti-</a:t>
            </a:r>
            <a:r>
              <a:rPr kumimoji="1" lang="en-US" altLang="ja-JP" sz="750" u="sng" dirty="0">
                <a:solidFill>
                  <a:srgbClr val="000000"/>
                </a:solidFill>
                <a:latin typeface="Arial"/>
                <a:ea typeface="Meiryo UI"/>
              </a:rPr>
              <a:t>B</a:t>
            </a:r>
            <a:r>
              <a:rPr kumimoji="1" lang="en-US" altLang="ja-JP" sz="750" dirty="0">
                <a:solidFill>
                  <a:srgbClr val="000000"/>
                </a:solidFill>
                <a:latin typeface="Arial"/>
                <a:ea typeface="Meiryo UI"/>
              </a:rPr>
              <a:t>ase </a:t>
            </a:r>
            <a:r>
              <a:rPr kumimoji="1" lang="en-US" altLang="ja-JP" sz="750" u="sng" dirty="0">
                <a:solidFill>
                  <a:srgbClr val="000000"/>
                </a:solidFill>
                <a:latin typeface="Arial"/>
                <a:ea typeface="Meiryo UI"/>
              </a:rPr>
              <a:t>E</a:t>
            </a:r>
            <a:r>
              <a:rPr kumimoji="1" lang="en-US" altLang="ja-JP" sz="750" dirty="0">
                <a:solidFill>
                  <a:srgbClr val="000000"/>
                </a:solidFill>
                <a:latin typeface="Arial"/>
                <a:ea typeface="Meiryo UI"/>
              </a:rPr>
              <a:t>rosion</a:t>
            </a:r>
          </a:p>
        </p:txBody>
      </p:sp>
      <p:sp>
        <p:nvSpPr>
          <p:cNvPr id="43" name="正方形/長方形 42">
            <a:extLst>
              <a:ext uri="{FF2B5EF4-FFF2-40B4-BE49-F238E27FC236}">
                <a16:creationId xmlns:a16="http://schemas.microsoft.com/office/drawing/2014/main" id="{258FD090-574C-4D15-A708-F03F17E1236A}"/>
              </a:ext>
            </a:extLst>
          </p:cNvPr>
          <p:cNvSpPr/>
          <p:nvPr/>
        </p:nvSpPr>
        <p:spPr>
          <a:xfrm>
            <a:off x="855016" y="2870531"/>
            <a:ext cx="505439" cy="1027204"/>
          </a:xfrm>
          <a:prstGeom prst="rect">
            <a:avLst/>
          </a:prstGeom>
        </p:spPr>
        <p:txBody>
          <a:bodyPr wrap="square" rIns="81000">
            <a:spAutoFit/>
          </a:bodyPr>
          <a:lstStyle/>
          <a:p>
            <a:pPr algn="r">
              <a:lnSpc>
                <a:spcPct val="80000"/>
              </a:lnSpc>
            </a:pPr>
            <a:r>
              <a:rPr lang="en-US" altLang="ja-JP" sz="3750" spc="75" dirty="0">
                <a:solidFill>
                  <a:prstClr val="white"/>
                </a:solidFill>
                <a:latin typeface="KPMG Light" panose="020B0403030202040204" pitchFamily="34" charset="0"/>
                <a:ea typeface="Meiryo UI"/>
              </a:rPr>
              <a:t>01</a:t>
            </a:r>
            <a:endParaRPr lang="ja-JP" altLang="en-US" sz="3750" spc="75" dirty="0">
              <a:solidFill>
                <a:prstClr val="white"/>
              </a:solidFill>
              <a:latin typeface="KPMG Light" panose="020B0403030202040204" pitchFamily="34" charset="0"/>
              <a:ea typeface="Meiryo UI"/>
            </a:endParaRPr>
          </a:p>
        </p:txBody>
      </p:sp>
      <p:sp>
        <p:nvSpPr>
          <p:cNvPr id="53" name="正方形/長方形 52">
            <a:extLst>
              <a:ext uri="{FF2B5EF4-FFF2-40B4-BE49-F238E27FC236}">
                <a16:creationId xmlns:a16="http://schemas.microsoft.com/office/drawing/2014/main" id="{3ED96B4E-7518-432D-BDE6-D2B969E5C887}"/>
              </a:ext>
            </a:extLst>
          </p:cNvPr>
          <p:cNvSpPr/>
          <p:nvPr/>
        </p:nvSpPr>
        <p:spPr>
          <a:xfrm>
            <a:off x="3402991" y="2870532"/>
            <a:ext cx="567659" cy="1027204"/>
          </a:xfrm>
          <a:prstGeom prst="rect">
            <a:avLst/>
          </a:prstGeom>
        </p:spPr>
        <p:txBody>
          <a:bodyPr wrap="square" rIns="81000">
            <a:spAutoFit/>
          </a:bodyPr>
          <a:lstStyle/>
          <a:p>
            <a:pPr algn="r">
              <a:lnSpc>
                <a:spcPct val="80000"/>
              </a:lnSpc>
            </a:pPr>
            <a:r>
              <a:rPr lang="en-US" altLang="ja-JP" sz="3750" spc="75" dirty="0">
                <a:solidFill>
                  <a:prstClr val="white"/>
                </a:solidFill>
                <a:latin typeface="KPMG Light" panose="020B0403030202040204" pitchFamily="34" charset="0"/>
                <a:ea typeface="Meiryo UI"/>
              </a:rPr>
              <a:t>02</a:t>
            </a:r>
            <a:endParaRPr lang="ja-JP" altLang="en-US" sz="3750" spc="75" dirty="0">
              <a:solidFill>
                <a:prstClr val="white"/>
              </a:solidFill>
              <a:latin typeface="KPMG Light" panose="020B0403030202040204" pitchFamily="34" charset="0"/>
              <a:ea typeface="Meiryo UI"/>
            </a:endParaRPr>
          </a:p>
        </p:txBody>
      </p:sp>
      <p:sp>
        <p:nvSpPr>
          <p:cNvPr id="54" name="正方形/長方形 53">
            <a:extLst>
              <a:ext uri="{FF2B5EF4-FFF2-40B4-BE49-F238E27FC236}">
                <a16:creationId xmlns:a16="http://schemas.microsoft.com/office/drawing/2014/main" id="{CA34D480-93BF-4B97-BB03-0559C1487607}"/>
              </a:ext>
            </a:extLst>
          </p:cNvPr>
          <p:cNvSpPr/>
          <p:nvPr/>
        </p:nvSpPr>
        <p:spPr>
          <a:xfrm>
            <a:off x="5950966" y="2870532"/>
            <a:ext cx="582182" cy="1027204"/>
          </a:xfrm>
          <a:prstGeom prst="rect">
            <a:avLst/>
          </a:prstGeom>
        </p:spPr>
        <p:txBody>
          <a:bodyPr wrap="square" rIns="81000">
            <a:spAutoFit/>
          </a:bodyPr>
          <a:lstStyle/>
          <a:p>
            <a:pPr algn="r">
              <a:lnSpc>
                <a:spcPct val="80000"/>
              </a:lnSpc>
            </a:pPr>
            <a:r>
              <a:rPr lang="en-US" altLang="ja-JP" sz="3750" spc="75" dirty="0">
                <a:solidFill>
                  <a:prstClr val="white"/>
                </a:solidFill>
                <a:latin typeface="KPMG Light" panose="020B0403030202040204" pitchFamily="34" charset="0"/>
                <a:ea typeface="Meiryo UI"/>
              </a:rPr>
              <a:t>03</a:t>
            </a:r>
            <a:endParaRPr lang="ja-JP" altLang="en-US" sz="3750" spc="75" dirty="0">
              <a:solidFill>
                <a:prstClr val="white"/>
              </a:solidFill>
              <a:latin typeface="KPMG Light" panose="020B0403030202040204" pitchFamily="34" charset="0"/>
              <a:ea typeface="Meiryo UI"/>
            </a:endParaRPr>
          </a:p>
        </p:txBody>
      </p:sp>
    </p:spTree>
    <p:extLst>
      <p:ext uri="{BB962C8B-B14F-4D97-AF65-F5344CB8AC3E}">
        <p14:creationId xmlns:p14="http://schemas.microsoft.com/office/powerpoint/2010/main" val="3989239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6F6FED0-0598-0F82-9177-BEEB236B49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31644"/>
            <a:ext cx="3086100" cy="273844"/>
          </a:xfrm>
        </p:spPr>
        <p:txBody>
          <a:bodyPr/>
          <a:lstStyle/>
          <a:p>
            <a:r>
              <a:rPr lang="en-US" dirty="0"/>
              <a:t>AOTCA General Meeting and International Tax Conference 2022</a:t>
            </a:r>
            <a:endParaRPr lang="en-ID" dirty="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4294967295"/>
          </p:nvPr>
        </p:nvSpPr>
        <p:spPr>
          <a:xfrm>
            <a:off x="2143125" y="2871788"/>
            <a:ext cx="7000875" cy="1539875"/>
          </a:xfrm>
        </p:spPr>
        <p:txBody>
          <a:bodyPr>
            <a:normAutofit/>
          </a:bodyPr>
          <a:lstStyle/>
          <a:p>
            <a:pPr marL="0" indent="0">
              <a:lnSpc>
                <a:spcPct val="100000"/>
              </a:lnSpc>
              <a:spcBef>
                <a:spcPts val="0"/>
              </a:spcBef>
              <a:spcAft>
                <a:spcPts val="375"/>
              </a:spcAft>
              <a:buNone/>
            </a:pPr>
            <a:r>
              <a:rPr lang="en-US" altLang="ja-JP" sz="3300" dirty="0">
                <a:solidFill>
                  <a:srgbClr val="00338D"/>
                </a:solidFill>
                <a:latin typeface="Arial"/>
                <a:ea typeface="Meiryo UI"/>
              </a:rPr>
              <a:t>Pillar 2  </a:t>
            </a:r>
            <a:r>
              <a:rPr lang="en-US" altLang="ja-JP" sz="3300" dirty="0" err="1">
                <a:solidFill>
                  <a:srgbClr val="00338D"/>
                </a:solidFill>
                <a:latin typeface="Arial"/>
                <a:ea typeface="Meiryo UI"/>
              </a:rPr>
              <a:t>GloBE</a:t>
            </a:r>
            <a:r>
              <a:rPr lang="en-US" altLang="ja-JP" sz="3300" dirty="0">
                <a:solidFill>
                  <a:srgbClr val="00338D"/>
                </a:solidFill>
                <a:latin typeface="Arial"/>
                <a:ea typeface="Meiryo UI"/>
              </a:rPr>
              <a:t> Rule </a:t>
            </a:r>
          </a:p>
          <a:p>
            <a:pPr marL="0" indent="0">
              <a:lnSpc>
                <a:spcPct val="100000"/>
              </a:lnSpc>
              <a:spcBef>
                <a:spcPts val="0"/>
              </a:spcBef>
              <a:spcAft>
                <a:spcPts val="375"/>
              </a:spcAft>
              <a:buNone/>
            </a:pPr>
            <a:r>
              <a:rPr lang="en-US" altLang="ja-JP" sz="3300" dirty="0">
                <a:solidFill>
                  <a:srgbClr val="00338D"/>
                </a:solidFill>
                <a:latin typeface="Arial"/>
                <a:ea typeface="Meiryo UI"/>
              </a:rPr>
              <a:t>Complicated Tax Calculation</a:t>
            </a:r>
            <a:endParaRPr lang="ja-JP" altLang="en-US" sz="3300" dirty="0">
              <a:solidFill>
                <a:srgbClr val="00338D"/>
              </a:solidFill>
              <a:latin typeface="Arial"/>
              <a:ea typeface="Meiryo UI"/>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16</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タイトル 4">
            <a:extLst>
              <a:ext uri="{FF2B5EF4-FFF2-40B4-BE49-F238E27FC236}">
                <a16:creationId xmlns:a16="http://schemas.microsoft.com/office/drawing/2014/main" id="{E1A3E2D9-08AD-4A86-B1A6-7E9383DF2EF1}"/>
              </a:ext>
            </a:extLst>
          </p:cNvPr>
          <p:cNvSpPr txBox="1">
            <a:spLocks/>
          </p:cNvSpPr>
          <p:nvPr/>
        </p:nvSpPr>
        <p:spPr>
          <a:xfrm>
            <a:off x="807774" y="2871208"/>
            <a:ext cx="809863" cy="946413"/>
          </a:xfrm>
          <a:prstGeom prst="rect">
            <a:avLst/>
          </a:prstGeom>
        </p:spPr>
        <p:txBody>
          <a:bodyPr vert="horz" wrap="square" lIns="0" tIns="0" rIns="0" bIns="0" rtlCol="0" anchor="t" anchorCtr="0">
            <a:spAutoFit/>
          </a:bodyPr>
          <a:lstStyle>
            <a:lvl1pPr algn="l" defTabSz="914400" rtl="0" eaLnBrk="1" latinLnBrk="0" hangingPunct="1">
              <a:lnSpc>
                <a:spcPct val="100000"/>
              </a:lnSpc>
              <a:spcBef>
                <a:spcPct val="0"/>
              </a:spcBef>
              <a:buNone/>
              <a:defRPr kumimoji="1" sz="3800" kern="1200">
                <a:solidFill>
                  <a:schemeClr val="tx2"/>
                </a:solidFill>
                <a:latin typeface="+mj-lt"/>
                <a:ea typeface="+mj-ea"/>
                <a:cs typeface="+mj-cs"/>
              </a:defRPr>
            </a:lvl1pPr>
          </a:lstStyle>
          <a:p>
            <a:pPr algn="ctr">
              <a:lnSpc>
                <a:spcPct val="80000"/>
              </a:lnSpc>
              <a:spcBef>
                <a:spcPts val="0"/>
              </a:spcBef>
            </a:pPr>
            <a:r>
              <a:rPr lang="en-US" altLang="ja-JP" sz="7500" dirty="0">
                <a:solidFill>
                  <a:srgbClr val="00338D"/>
                </a:solidFill>
                <a:latin typeface="KPMG Extralight" panose="020B0303030202040204" pitchFamily="34" charset="0"/>
                <a:ea typeface="Meiryo UI"/>
              </a:rPr>
              <a:t>5</a:t>
            </a:r>
            <a:endParaRPr lang="ja-JP" altLang="en-US" sz="7500" dirty="0">
              <a:solidFill>
                <a:srgbClr val="00338D"/>
              </a:solidFill>
              <a:latin typeface="KPMG Extralight" panose="020B0303030202040204" pitchFamily="34" charset="0"/>
              <a:ea typeface="Meiryo UI"/>
            </a:endParaRPr>
          </a:p>
        </p:txBody>
      </p:sp>
      <p:cxnSp>
        <p:nvCxnSpPr>
          <p:cNvPr id="14" name="直線コネクタ 13">
            <a:extLst>
              <a:ext uri="{FF2B5EF4-FFF2-40B4-BE49-F238E27FC236}">
                <a16:creationId xmlns:a16="http://schemas.microsoft.com/office/drawing/2014/main" id="{38F87840-A290-40DF-A06F-73FC62F0D6D9}"/>
              </a:ext>
            </a:extLst>
          </p:cNvPr>
          <p:cNvCxnSpPr>
            <a:cxnSpLocks/>
          </p:cNvCxnSpPr>
          <p:nvPr/>
        </p:nvCxnSpPr>
        <p:spPr>
          <a:xfrm>
            <a:off x="1718838" y="2576873"/>
            <a:ext cx="0" cy="1512000"/>
          </a:xfrm>
          <a:prstGeom prst="line">
            <a:avLst/>
          </a:prstGeom>
          <a:noFill/>
          <a:ln w="28575" cap="flat" cmpd="sng" algn="ctr">
            <a:solidFill>
              <a:srgbClr val="F0F0F0">
                <a:lumMod val="90000"/>
              </a:srgbClr>
            </a:solidFill>
            <a:prstDash val="solid"/>
            <a:miter lim="800000"/>
          </a:ln>
          <a:effectLst/>
        </p:spPr>
      </p:cxnSp>
    </p:spTree>
    <p:extLst>
      <p:ext uri="{BB962C8B-B14F-4D97-AF65-F5344CB8AC3E}">
        <p14:creationId xmlns:p14="http://schemas.microsoft.com/office/powerpoint/2010/main" val="4109348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icture 112">
            <a:extLst>
              <a:ext uri="{FF2B5EF4-FFF2-40B4-BE49-F238E27FC236}">
                <a16:creationId xmlns:a16="http://schemas.microsoft.com/office/drawing/2014/main" id="{84C22FCB-F381-6609-B335-06C7D28746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3632" y="1586995"/>
            <a:ext cx="7886700" cy="341114"/>
          </a:xfrm>
        </p:spPr>
        <p:txBody>
          <a:bodyPr>
            <a:normAutofit fontScale="90000"/>
          </a:bodyPr>
          <a:lstStyle/>
          <a:p>
            <a:r>
              <a:rPr kumimoji="1" lang="en-US" altLang="ja-JP" sz="2250" dirty="0" err="1">
                <a:solidFill>
                  <a:srgbClr val="00338D"/>
                </a:solidFill>
                <a:latin typeface="Arial"/>
                <a:ea typeface="Meiryo UI"/>
              </a:rPr>
              <a:t>GloBE</a:t>
            </a:r>
            <a:r>
              <a:rPr kumimoji="1" lang="en-US" altLang="ja-JP" sz="2250" dirty="0">
                <a:solidFill>
                  <a:srgbClr val="00338D"/>
                </a:solidFill>
                <a:latin typeface="Arial"/>
                <a:ea typeface="Meiryo UI"/>
              </a:rPr>
              <a:t> Rules   Calculation Steps</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76387"/>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70270"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17</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1" name="グループ化 20">
            <a:extLst>
              <a:ext uri="{FF2B5EF4-FFF2-40B4-BE49-F238E27FC236}">
                <a16:creationId xmlns:a16="http://schemas.microsoft.com/office/drawing/2014/main" id="{71A71CE6-4924-40E6-8CF9-1C825B8ACC0F}"/>
              </a:ext>
            </a:extLst>
          </p:cNvPr>
          <p:cNvGrpSpPr/>
          <p:nvPr/>
        </p:nvGrpSpPr>
        <p:grpSpPr>
          <a:xfrm>
            <a:off x="2052044" y="1920689"/>
            <a:ext cx="1274400" cy="3683286"/>
            <a:chOff x="9503357" y="1209368"/>
            <a:chExt cx="1699200" cy="4614667"/>
          </a:xfrm>
          <a:noFill/>
        </p:grpSpPr>
        <p:sp>
          <p:nvSpPr>
            <p:cNvPr id="22" name="正方形/長方形 21">
              <a:extLst>
                <a:ext uri="{FF2B5EF4-FFF2-40B4-BE49-F238E27FC236}">
                  <a16:creationId xmlns:a16="http://schemas.microsoft.com/office/drawing/2014/main" id="{C29AC3D5-62B4-4978-A00B-8AF5425D52FC}"/>
                </a:ext>
              </a:extLst>
            </p:cNvPr>
            <p:cNvSpPr/>
            <p:nvPr/>
          </p:nvSpPr>
          <p:spPr>
            <a:xfrm>
              <a:off x="9503357" y="1216035"/>
              <a:ext cx="1699200" cy="4608000"/>
            </a:xfrm>
            <a:prstGeom prst="rect">
              <a:avLst/>
            </a:prstGeom>
            <a:grp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cxnSp>
          <p:nvCxnSpPr>
            <p:cNvPr id="23" name="直線コネクタ 22">
              <a:extLst>
                <a:ext uri="{FF2B5EF4-FFF2-40B4-BE49-F238E27FC236}">
                  <a16:creationId xmlns:a16="http://schemas.microsoft.com/office/drawing/2014/main" id="{7108C745-726A-407C-B2CD-0EA50C8B42E4}"/>
                </a:ext>
              </a:extLst>
            </p:cNvPr>
            <p:cNvCxnSpPr>
              <a:cxnSpLocks/>
            </p:cNvCxnSpPr>
            <p:nvPr/>
          </p:nvCxnSpPr>
          <p:spPr>
            <a:xfrm>
              <a:off x="9503357" y="1209368"/>
              <a:ext cx="0" cy="4608000"/>
            </a:xfrm>
            <a:prstGeom prst="line">
              <a:avLst/>
            </a:prstGeom>
            <a:grpFill/>
            <a:ln w="19050" cap="flat" cmpd="sng" algn="ctr">
              <a:solidFill>
                <a:srgbClr val="005EB8"/>
              </a:solidFill>
              <a:prstDash val="solid"/>
              <a:miter lim="800000"/>
            </a:ln>
            <a:effectLst/>
          </p:spPr>
        </p:cxnSp>
      </p:grpSp>
      <p:grpSp>
        <p:nvGrpSpPr>
          <p:cNvPr id="24" name="グループ化 23">
            <a:extLst>
              <a:ext uri="{FF2B5EF4-FFF2-40B4-BE49-F238E27FC236}">
                <a16:creationId xmlns:a16="http://schemas.microsoft.com/office/drawing/2014/main" id="{43B872B6-672B-4647-AFD7-E5AA244DFD00}"/>
              </a:ext>
            </a:extLst>
          </p:cNvPr>
          <p:cNvGrpSpPr/>
          <p:nvPr/>
        </p:nvGrpSpPr>
        <p:grpSpPr>
          <a:xfrm>
            <a:off x="3291398" y="1925999"/>
            <a:ext cx="1274400" cy="3693623"/>
            <a:chOff x="9503357" y="1209368"/>
            <a:chExt cx="1699200" cy="4614667"/>
          </a:xfrm>
          <a:noFill/>
        </p:grpSpPr>
        <p:sp>
          <p:nvSpPr>
            <p:cNvPr id="25" name="正方形/長方形 24">
              <a:extLst>
                <a:ext uri="{FF2B5EF4-FFF2-40B4-BE49-F238E27FC236}">
                  <a16:creationId xmlns:a16="http://schemas.microsoft.com/office/drawing/2014/main" id="{B7256FAB-3A6F-428B-8AC8-7954158C7C8C}"/>
                </a:ext>
              </a:extLst>
            </p:cNvPr>
            <p:cNvSpPr/>
            <p:nvPr/>
          </p:nvSpPr>
          <p:spPr>
            <a:xfrm>
              <a:off x="9503357" y="1216035"/>
              <a:ext cx="1699200" cy="4608000"/>
            </a:xfrm>
            <a:prstGeom prst="rect">
              <a:avLst/>
            </a:prstGeom>
            <a:grp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cxnSp>
          <p:nvCxnSpPr>
            <p:cNvPr id="26" name="直線コネクタ 25">
              <a:extLst>
                <a:ext uri="{FF2B5EF4-FFF2-40B4-BE49-F238E27FC236}">
                  <a16:creationId xmlns:a16="http://schemas.microsoft.com/office/drawing/2014/main" id="{C1A1E664-8FD5-4894-B905-94B255CF7AA1}"/>
                </a:ext>
              </a:extLst>
            </p:cNvPr>
            <p:cNvCxnSpPr>
              <a:cxnSpLocks/>
            </p:cNvCxnSpPr>
            <p:nvPr/>
          </p:nvCxnSpPr>
          <p:spPr>
            <a:xfrm>
              <a:off x="9503357" y="1209368"/>
              <a:ext cx="0" cy="4608000"/>
            </a:xfrm>
            <a:prstGeom prst="line">
              <a:avLst/>
            </a:prstGeom>
            <a:grpFill/>
            <a:ln w="19050" cap="flat" cmpd="sng" algn="ctr">
              <a:solidFill>
                <a:srgbClr val="005EB8"/>
              </a:solidFill>
              <a:prstDash val="solid"/>
              <a:miter lim="800000"/>
            </a:ln>
            <a:effectLst/>
          </p:spPr>
        </p:cxnSp>
      </p:grpSp>
      <p:grpSp>
        <p:nvGrpSpPr>
          <p:cNvPr id="27" name="グループ化 26">
            <a:extLst>
              <a:ext uri="{FF2B5EF4-FFF2-40B4-BE49-F238E27FC236}">
                <a16:creationId xmlns:a16="http://schemas.microsoft.com/office/drawing/2014/main" id="{2A416A5D-C1F5-4132-9803-642E6A15247D}"/>
              </a:ext>
            </a:extLst>
          </p:cNvPr>
          <p:cNvGrpSpPr/>
          <p:nvPr/>
        </p:nvGrpSpPr>
        <p:grpSpPr>
          <a:xfrm>
            <a:off x="4578203" y="1920686"/>
            <a:ext cx="1274400" cy="3688622"/>
            <a:chOff x="9503357" y="1209368"/>
            <a:chExt cx="1699200" cy="4614667"/>
          </a:xfrm>
          <a:noFill/>
        </p:grpSpPr>
        <p:sp>
          <p:nvSpPr>
            <p:cNvPr id="28" name="正方形/長方形 27">
              <a:extLst>
                <a:ext uri="{FF2B5EF4-FFF2-40B4-BE49-F238E27FC236}">
                  <a16:creationId xmlns:a16="http://schemas.microsoft.com/office/drawing/2014/main" id="{935F131A-AE92-4BEA-9825-3D3696255BF5}"/>
                </a:ext>
              </a:extLst>
            </p:cNvPr>
            <p:cNvSpPr/>
            <p:nvPr/>
          </p:nvSpPr>
          <p:spPr>
            <a:xfrm>
              <a:off x="9503357" y="1216035"/>
              <a:ext cx="1699200" cy="4608000"/>
            </a:xfrm>
            <a:prstGeom prst="rect">
              <a:avLst/>
            </a:prstGeom>
            <a:grp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cxnSp>
          <p:nvCxnSpPr>
            <p:cNvPr id="29" name="直線コネクタ 28">
              <a:extLst>
                <a:ext uri="{FF2B5EF4-FFF2-40B4-BE49-F238E27FC236}">
                  <a16:creationId xmlns:a16="http://schemas.microsoft.com/office/drawing/2014/main" id="{EC8E20AB-DA1D-47E1-A3C6-195EF32A9341}"/>
                </a:ext>
              </a:extLst>
            </p:cNvPr>
            <p:cNvCxnSpPr>
              <a:cxnSpLocks/>
            </p:cNvCxnSpPr>
            <p:nvPr/>
          </p:nvCxnSpPr>
          <p:spPr>
            <a:xfrm>
              <a:off x="9503357" y="1209368"/>
              <a:ext cx="0" cy="4608000"/>
            </a:xfrm>
            <a:prstGeom prst="line">
              <a:avLst/>
            </a:prstGeom>
            <a:grpFill/>
            <a:ln w="19050" cap="flat" cmpd="sng" algn="ctr">
              <a:solidFill>
                <a:srgbClr val="005EB8"/>
              </a:solidFill>
              <a:prstDash val="solid"/>
              <a:miter lim="800000"/>
            </a:ln>
            <a:effectLst/>
          </p:spPr>
        </p:cxnSp>
      </p:grpSp>
      <p:grpSp>
        <p:nvGrpSpPr>
          <p:cNvPr id="30" name="グループ化 29">
            <a:extLst>
              <a:ext uri="{FF2B5EF4-FFF2-40B4-BE49-F238E27FC236}">
                <a16:creationId xmlns:a16="http://schemas.microsoft.com/office/drawing/2014/main" id="{1F700CCE-AFAA-497A-ADA5-51A0D846901A}"/>
              </a:ext>
            </a:extLst>
          </p:cNvPr>
          <p:cNvGrpSpPr/>
          <p:nvPr/>
        </p:nvGrpSpPr>
        <p:grpSpPr>
          <a:xfrm>
            <a:off x="5853118" y="1920686"/>
            <a:ext cx="1274400" cy="3693615"/>
            <a:chOff x="9503357" y="1209368"/>
            <a:chExt cx="1699200" cy="4614667"/>
          </a:xfrm>
          <a:noFill/>
        </p:grpSpPr>
        <p:sp>
          <p:nvSpPr>
            <p:cNvPr id="31" name="正方形/長方形 30">
              <a:extLst>
                <a:ext uri="{FF2B5EF4-FFF2-40B4-BE49-F238E27FC236}">
                  <a16:creationId xmlns:a16="http://schemas.microsoft.com/office/drawing/2014/main" id="{6C338220-1EEF-43D4-9BFD-213D7E99D10C}"/>
                </a:ext>
              </a:extLst>
            </p:cNvPr>
            <p:cNvSpPr/>
            <p:nvPr/>
          </p:nvSpPr>
          <p:spPr>
            <a:xfrm>
              <a:off x="9503357" y="1216035"/>
              <a:ext cx="1699200" cy="4608000"/>
            </a:xfrm>
            <a:prstGeom prst="rect">
              <a:avLst/>
            </a:prstGeom>
            <a:grp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cxnSp>
          <p:nvCxnSpPr>
            <p:cNvPr id="32" name="直線コネクタ 31">
              <a:extLst>
                <a:ext uri="{FF2B5EF4-FFF2-40B4-BE49-F238E27FC236}">
                  <a16:creationId xmlns:a16="http://schemas.microsoft.com/office/drawing/2014/main" id="{CB21B409-CF9B-4700-8563-AC6018F2BDD4}"/>
                </a:ext>
              </a:extLst>
            </p:cNvPr>
            <p:cNvCxnSpPr>
              <a:cxnSpLocks/>
            </p:cNvCxnSpPr>
            <p:nvPr/>
          </p:nvCxnSpPr>
          <p:spPr>
            <a:xfrm>
              <a:off x="9503357" y="1209368"/>
              <a:ext cx="0" cy="4608000"/>
            </a:xfrm>
            <a:prstGeom prst="line">
              <a:avLst/>
            </a:prstGeom>
            <a:grpFill/>
            <a:ln w="19050" cap="flat" cmpd="sng" algn="ctr">
              <a:solidFill>
                <a:srgbClr val="005EB8"/>
              </a:solidFill>
              <a:prstDash val="solid"/>
              <a:miter lim="800000"/>
            </a:ln>
            <a:effectLst/>
          </p:spPr>
        </p:cxnSp>
      </p:grpSp>
      <p:grpSp>
        <p:nvGrpSpPr>
          <p:cNvPr id="33" name="グループ化 32">
            <a:extLst>
              <a:ext uri="{FF2B5EF4-FFF2-40B4-BE49-F238E27FC236}">
                <a16:creationId xmlns:a16="http://schemas.microsoft.com/office/drawing/2014/main" id="{DC849E67-71CA-49D5-9DCE-BFF174EF95AF}"/>
              </a:ext>
            </a:extLst>
          </p:cNvPr>
          <p:cNvGrpSpPr/>
          <p:nvPr/>
        </p:nvGrpSpPr>
        <p:grpSpPr>
          <a:xfrm>
            <a:off x="7127518" y="1920686"/>
            <a:ext cx="1274400" cy="3693615"/>
            <a:chOff x="9503357" y="1209368"/>
            <a:chExt cx="1699200" cy="4614667"/>
          </a:xfrm>
          <a:noFill/>
        </p:grpSpPr>
        <p:sp>
          <p:nvSpPr>
            <p:cNvPr id="34" name="正方形/長方形 33">
              <a:extLst>
                <a:ext uri="{FF2B5EF4-FFF2-40B4-BE49-F238E27FC236}">
                  <a16:creationId xmlns:a16="http://schemas.microsoft.com/office/drawing/2014/main" id="{523802ED-6E8F-4556-AA6B-EEC803CB8971}"/>
                </a:ext>
              </a:extLst>
            </p:cNvPr>
            <p:cNvSpPr/>
            <p:nvPr/>
          </p:nvSpPr>
          <p:spPr>
            <a:xfrm>
              <a:off x="9503357" y="1216035"/>
              <a:ext cx="1699200" cy="4608000"/>
            </a:xfrm>
            <a:prstGeom prst="rect">
              <a:avLst/>
            </a:prstGeom>
            <a:grp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cxnSp>
          <p:nvCxnSpPr>
            <p:cNvPr id="35" name="直線コネクタ 34">
              <a:extLst>
                <a:ext uri="{FF2B5EF4-FFF2-40B4-BE49-F238E27FC236}">
                  <a16:creationId xmlns:a16="http://schemas.microsoft.com/office/drawing/2014/main" id="{1400603F-1131-4F94-813F-79772162BF4C}"/>
                </a:ext>
              </a:extLst>
            </p:cNvPr>
            <p:cNvCxnSpPr>
              <a:cxnSpLocks/>
            </p:cNvCxnSpPr>
            <p:nvPr/>
          </p:nvCxnSpPr>
          <p:spPr>
            <a:xfrm>
              <a:off x="9503357" y="1209368"/>
              <a:ext cx="0" cy="4608000"/>
            </a:xfrm>
            <a:prstGeom prst="line">
              <a:avLst/>
            </a:prstGeom>
            <a:grpFill/>
            <a:ln w="19050" cap="flat" cmpd="sng" algn="ctr">
              <a:solidFill>
                <a:srgbClr val="005EB8"/>
              </a:solidFill>
              <a:prstDash val="solid"/>
              <a:miter lim="800000"/>
            </a:ln>
            <a:effectLst/>
          </p:spPr>
        </p:cxnSp>
      </p:grpSp>
      <p:sp>
        <p:nvSpPr>
          <p:cNvPr id="36" name="正方形/長方形 35">
            <a:extLst>
              <a:ext uri="{FF2B5EF4-FFF2-40B4-BE49-F238E27FC236}">
                <a16:creationId xmlns:a16="http://schemas.microsoft.com/office/drawing/2014/main" id="{EF86743F-C158-402A-94DA-42431AA57200}"/>
              </a:ext>
            </a:extLst>
          </p:cNvPr>
          <p:cNvSpPr/>
          <p:nvPr/>
        </p:nvSpPr>
        <p:spPr>
          <a:xfrm>
            <a:off x="744140" y="2352590"/>
            <a:ext cx="7654500" cy="270000"/>
          </a:xfrm>
          <a:prstGeom prst="rect">
            <a:avLst/>
          </a:prstGeom>
          <a:solidFill>
            <a:srgbClr val="F0F0F0">
              <a:lumMod val="75000"/>
            </a:srgbClr>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37" name="TextBox 161">
            <a:extLst>
              <a:ext uri="{FF2B5EF4-FFF2-40B4-BE49-F238E27FC236}">
                <a16:creationId xmlns:a16="http://schemas.microsoft.com/office/drawing/2014/main" id="{54F63C55-F85D-4A60-9BBD-2CB42998B9A4}"/>
              </a:ext>
            </a:extLst>
          </p:cNvPr>
          <p:cNvSpPr txBox="1"/>
          <p:nvPr/>
        </p:nvSpPr>
        <p:spPr>
          <a:xfrm>
            <a:off x="4590094" y="2701632"/>
            <a:ext cx="1274400" cy="2631207"/>
          </a:xfrm>
          <a:prstGeom prst="rect">
            <a:avLst/>
          </a:prstGeom>
          <a:noFill/>
        </p:spPr>
        <p:txBody>
          <a:bodyPr wrap="square" lIns="81000" tIns="81000" rIns="8100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a:buClr>
                <a:srgbClr val="00338D"/>
              </a:buClr>
              <a:defRPr/>
            </a:pPr>
            <a:r>
              <a:rPr lang="en-US" altLang="ja-JP" sz="825" dirty="0">
                <a:solidFill>
                  <a:srgbClr val="000000"/>
                </a:solidFill>
                <a:latin typeface="Meiryo UI"/>
                <a:ea typeface="Meiryo UI"/>
              </a:rPr>
              <a:t>1) Calculate top-up tax</a:t>
            </a:r>
            <a:r>
              <a:rPr lang="ja-JP" altLang="en-US" sz="750" dirty="0">
                <a:solidFill>
                  <a:srgbClr val="000000"/>
                </a:solidFill>
                <a:latin typeface="Meiryo UI"/>
                <a:ea typeface="Meiryo UI"/>
              </a:rPr>
              <a:t> </a:t>
            </a:r>
            <a:r>
              <a:rPr lang="en-US" altLang="ja-JP" sz="750" dirty="0">
                <a:solidFill>
                  <a:srgbClr val="000000"/>
                </a:solidFill>
                <a:latin typeface="Meiryo UI"/>
                <a:ea typeface="Meiryo UI"/>
              </a:rPr>
              <a:t>(By</a:t>
            </a:r>
            <a:r>
              <a:rPr lang="ja-JP" altLang="en-US" sz="750" dirty="0">
                <a:solidFill>
                  <a:srgbClr val="000000"/>
                </a:solidFill>
                <a:latin typeface="Meiryo UI"/>
                <a:ea typeface="Meiryo UI"/>
              </a:rPr>
              <a:t> </a:t>
            </a:r>
            <a:r>
              <a:rPr lang="en-US" altLang="ja-JP" sz="750" dirty="0">
                <a:solidFill>
                  <a:srgbClr val="000000"/>
                </a:solidFill>
                <a:latin typeface="Meiryo UI 本文"/>
                <a:ea typeface="Meiryo UI"/>
              </a:rPr>
              <a:t>low tax</a:t>
            </a:r>
            <a:r>
              <a:rPr lang="ja-JP" altLang="en-US" sz="750" dirty="0">
                <a:solidFill>
                  <a:srgbClr val="000000"/>
                </a:solidFill>
                <a:latin typeface="Meiryo UI 本文"/>
                <a:ea typeface="Meiryo UI"/>
              </a:rPr>
              <a:t> </a:t>
            </a:r>
            <a:r>
              <a:rPr lang="en-US" altLang="ja-JP" sz="750" dirty="0">
                <a:solidFill>
                  <a:srgbClr val="000000"/>
                </a:solidFill>
                <a:latin typeface="Meiryo UI 本文"/>
                <a:ea typeface="Meiryo UI"/>
              </a:rPr>
              <a:t>countries</a:t>
            </a:r>
            <a:r>
              <a:rPr lang="ja-JP" altLang="en-US" sz="750" dirty="0">
                <a:solidFill>
                  <a:srgbClr val="000000"/>
                </a:solidFill>
                <a:latin typeface="Meiryo UI 本文"/>
                <a:ea typeface="Meiryo UI"/>
              </a:rPr>
              <a:t> </a:t>
            </a:r>
            <a:r>
              <a:rPr lang="en-US" altLang="ja-JP" sz="750" dirty="0">
                <a:solidFill>
                  <a:srgbClr val="000000"/>
                </a:solidFill>
                <a:latin typeface="Meiryo UI 本文"/>
                <a:ea typeface="Meiryo UI"/>
              </a:rPr>
              <a:t>and</a:t>
            </a:r>
            <a:r>
              <a:rPr lang="ja-JP" altLang="en-US" sz="750" dirty="0">
                <a:solidFill>
                  <a:srgbClr val="000000"/>
                </a:solidFill>
                <a:latin typeface="Meiryo UI 本文"/>
                <a:ea typeface="Meiryo UI"/>
              </a:rPr>
              <a:t> </a:t>
            </a:r>
            <a:r>
              <a:rPr lang="en-US" altLang="ja-JP" sz="750" dirty="0">
                <a:solidFill>
                  <a:srgbClr val="000000"/>
                </a:solidFill>
                <a:latin typeface="Meiryo UI 本文"/>
                <a:ea typeface="Meiryo UI"/>
              </a:rPr>
              <a:t>regions</a:t>
            </a:r>
            <a:r>
              <a:rPr lang="ja-JP" altLang="en-US" sz="750" dirty="0">
                <a:solidFill>
                  <a:srgbClr val="000000"/>
                </a:solidFill>
                <a:latin typeface="Meiryo UI 本文"/>
                <a:ea typeface="Meiryo UI"/>
              </a:rPr>
              <a:t>）</a:t>
            </a:r>
            <a:endParaRPr lang="en-US" altLang="ja-JP" sz="750" dirty="0">
              <a:solidFill>
                <a:srgbClr val="000000"/>
              </a:solidFill>
              <a:latin typeface="Meiryo UI 本文"/>
              <a:ea typeface="Meiryo UI"/>
            </a:endParaRPr>
          </a:p>
          <a:p>
            <a:pPr marL="266700" lvl="2" indent="-133350" algn="just">
              <a:spcAft>
                <a:spcPts val="225"/>
              </a:spcAft>
              <a:buFontTx/>
              <a:buAutoNum type="romanLcPeriod"/>
              <a:defRPr/>
            </a:pPr>
            <a:r>
              <a:rPr lang="en-US" altLang="ja-JP" sz="750" dirty="0">
                <a:solidFill>
                  <a:srgbClr val="000000"/>
                </a:solidFill>
                <a:latin typeface="Meiryo UI 本文"/>
                <a:ea typeface="Meiryo UI"/>
              </a:rPr>
              <a:t>Calculate top-up tax rates for low tax countries (ETR&lt;15%)</a:t>
            </a:r>
          </a:p>
          <a:p>
            <a:pPr marL="266700" lvl="2" indent="-133350" algn="just">
              <a:spcAft>
                <a:spcPts val="225"/>
              </a:spcAft>
              <a:buFontTx/>
              <a:buAutoNum type="romanLcPeriod"/>
              <a:defRPr/>
            </a:pPr>
            <a:r>
              <a:rPr lang="en-US" altLang="ja-JP" sz="750" dirty="0">
                <a:solidFill>
                  <a:srgbClr val="000000"/>
                </a:solidFill>
                <a:latin typeface="Meiryo UI 本文"/>
                <a:ea typeface="Meiryo UI"/>
              </a:rPr>
              <a:t>Apply top-up tax rate on excess profits where it is located</a:t>
            </a:r>
          </a:p>
          <a:p>
            <a:pPr marL="266700" lvl="2" indent="-133350" algn="just">
              <a:spcAft>
                <a:spcPts val="225"/>
              </a:spcAft>
              <a:buFontTx/>
              <a:buAutoNum type="romanLcPeriod"/>
              <a:defRPr/>
            </a:pPr>
            <a:r>
              <a:rPr lang="en-US" altLang="ja-JP" sz="750" dirty="0">
                <a:solidFill>
                  <a:srgbClr val="000000"/>
                </a:solidFill>
                <a:latin typeface="Meiryo UI 本文"/>
                <a:ea typeface="Meiryo UI"/>
              </a:rPr>
              <a:t>Calculate extra top-up tax for the current year from prior year taxes or </a:t>
            </a:r>
            <a:r>
              <a:rPr lang="en-US" altLang="ja-JP" sz="750" dirty="0" err="1">
                <a:solidFill>
                  <a:srgbClr val="000000"/>
                </a:solidFill>
                <a:latin typeface="Meiryo UI 本文"/>
                <a:ea typeface="Meiryo UI"/>
              </a:rPr>
              <a:t>GloBE</a:t>
            </a:r>
            <a:r>
              <a:rPr lang="en-US" altLang="ja-JP" sz="750" dirty="0">
                <a:solidFill>
                  <a:srgbClr val="000000"/>
                </a:solidFill>
                <a:latin typeface="Meiryo UI 本文"/>
                <a:ea typeface="Meiryo UI"/>
              </a:rPr>
              <a:t> profits and losses</a:t>
            </a:r>
          </a:p>
          <a:p>
            <a:pPr marL="266700" lvl="2" indent="-133350" algn="just">
              <a:spcAft>
                <a:spcPts val="225"/>
              </a:spcAft>
              <a:buFontTx/>
              <a:buAutoNum type="romanLcPeriod"/>
              <a:defRPr/>
            </a:pPr>
            <a:r>
              <a:rPr lang="en-US" altLang="ja-JP" sz="750" dirty="0">
                <a:solidFill>
                  <a:srgbClr val="000000"/>
                </a:solidFill>
                <a:latin typeface="Meiryo UI 本文"/>
                <a:ea typeface="Meiryo UI"/>
              </a:rPr>
              <a:t>Deduct tax charged under qualifying local minimum top-up tax systems</a:t>
            </a:r>
            <a:endParaRPr lang="ja-JP" altLang="en-US" sz="750" dirty="0">
              <a:solidFill>
                <a:srgbClr val="000000"/>
              </a:solidFill>
              <a:latin typeface="Meiryo UI 本文"/>
              <a:ea typeface="Meiryo UI"/>
            </a:endParaRPr>
          </a:p>
          <a:p>
            <a:pPr marL="136922" lvl="2" indent="-136922">
              <a:buClr>
                <a:srgbClr val="00338D"/>
              </a:buClr>
              <a:defRPr/>
            </a:pPr>
            <a:r>
              <a:rPr lang="en-US" altLang="ja-JP" sz="825" dirty="0">
                <a:solidFill>
                  <a:srgbClr val="000000"/>
                </a:solidFill>
                <a:latin typeface="Meiryo UI 本文"/>
                <a:ea typeface="Meiryo UI"/>
              </a:rPr>
              <a:t>2) Find top-up </a:t>
            </a:r>
            <a:r>
              <a:rPr lang="en-US" altLang="ja-JP" sz="825" dirty="0">
                <a:solidFill>
                  <a:srgbClr val="000000"/>
                </a:solidFill>
                <a:latin typeface="Meiryo UI"/>
                <a:ea typeface="Meiryo UI"/>
              </a:rPr>
              <a:t>tax total, </a:t>
            </a:r>
            <a:r>
              <a:rPr lang="en-US" altLang="ja-JP" sz="750" dirty="0">
                <a:solidFill>
                  <a:srgbClr val="000000"/>
                </a:solidFill>
                <a:latin typeface="Meiryo UI"/>
                <a:ea typeface="Meiryo UI"/>
              </a:rPr>
              <a:t>allocate to constituent entities</a:t>
            </a:r>
            <a:endParaRPr lang="ja-JP" altLang="en-US" sz="750" dirty="0">
              <a:solidFill>
                <a:srgbClr val="000000"/>
              </a:solidFill>
              <a:latin typeface="Meiryo UI"/>
              <a:ea typeface="Meiryo UI"/>
            </a:endParaRPr>
          </a:p>
        </p:txBody>
      </p:sp>
      <p:grpSp>
        <p:nvGrpSpPr>
          <p:cNvPr id="44" name="グループ化 43">
            <a:extLst>
              <a:ext uri="{FF2B5EF4-FFF2-40B4-BE49-F238E27FC236}">
                <a16:creationId xmlns:a16="http://schemas.microsoft.com/office/drawing/2014/main" id="{A1D41B43-C7FE-43D5-A0D0-3072DB69A535}"/>
              </a:ext>
            </a:extLst>
          </p:cNvPr>
          <p:cNvGrpSpPr/>
          <p:nvPr/>
        </p:nvGrpSpPr>
        <p:grpSpPr>
          <a:xfrm>
            <a:off x="4578203" y="1830458"/>
            <a:ext cx="1274400" cy="286151"/>
            <a:chOff x="6104271" y="1246811"/>
            <a:chExt cx="1699200" cy="381535"/>
          </a:xfrm>
        </p:grpSpPr>
        <p:sp>
          <p:nvSpPr>
            <p:cNvPr id="45" name="TextBox 161">
              <a:extLst>
                <a:ext uri="{FF2B5EF4-FFF2-40B4-BE49-F238E27FC236}">
                  <a16:creationId xmlns:a16="http://schemas.microsoft.com/office/drawing/2014/main" id="{936701CF-3F14-4F3C-AD89-CB975AE0C30A}"/>
                </a:ext>
              </a:extLst>
            </p:cNvPr>
            <p:cNvSpPr txBox="1"/>
            <p:nvPr/>
          </p:nvSpPr>
          <p:spPr>
            <a:xfrm>
              <a:off x="6104271" y="1246811"/>
              <a:ext cx="1699200" cy="369332"/>
            </a:xfrm>
            <a:prstGeom prst="rect">
              <a:avLst/>
            </a:prstGeom>
            <a:noFill/>
          </p:spPr>
          <p:txBody>
            <a:bodyPr wrap="square" lIns="432000" tIns="0" rIns="8100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defTabSz="685800">
                <a:spcAft>
                  <a:spcPts val="225"/>
                </a:spcAft>
                <a:buClr>
                  <a:srgbClr val="005EB8"/>
                </a:buClr>
                <a:defRPr/>
              </a:pPr>
              <a:r>
                <a:rPr lang="en-US" altLang="ja-JP" sz="900" b="1" dirty="0">
                  <a:solidFill>
                    <a:srgbClr val="00338D"/>
                  </a:solidFill>
                  <a:latin typeface="Arial"/>
                  <a:ea typeface="Meiryo UI"/>
                </a:rPr>
                <a:t>Calculate Top-Up Tax</a:t>
              </a:r>
              <a:endParaRPr lang="ja-JP" altLang="en-US" sz="900" b="1" dirty="0">
                <a:solidFill>
                  <a:srgbClr val="00338D"/>
                </a:solidFill>
                <a:latin typeface="Arial"/>
                <a:ea typeface="Meiryo UI"/>
              </a:endParaRPr>
            </a:p>
          </p:txBody>
        </p:sp>
        <p:sp>
          <p:nvSpPr>
            <p:cNvPr id="46" name="楕円 45">
              <a:extLst>
                <a:ext uri="{FF2B5EF4-FFF2-40B4-BE49-F238E27FC236}">
                  <a16:creationId xmlns:a16="http://schemas.microsoft.com/office/drawing/2014/main" id="{34CE9EED-D839-4F5B-8338-D895B737F52F}"/>
                </a:ext>
              </a:extLst>
            </p:cNvPr>
            <p:cNvSpPr/>
            <p:nvPr/>
          </p:nvSpPr>
          <p:spPr>
            <a:xfrm>
              <a:off x="6225295" y="1268346"/>
              <a:ext cx="360000" cy="360000"/>
            </a:xfrm>
            <a:prstGeom prst="ellipse">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r>
                <a:rPr kumimoji="1" lang="en-US" altLang="ja-JP" sz="1125" kern="0" dirty="0">
                  <a:solidFill>
                    <a:prstClr val="white"/>
                  </a:solidFill>
                  <a:latin typeface="Arial"/>
                  <a:ea typeface="Meiryo UI"/>
                </a:rPr>
                <a:t>4</a:t>
              </a:r>
              <a:endParaRPr kumimoji="1" lang="ja-JP" altLang="en-US" sz="1125" kern="0" dirty="0">
                <a:solidFill>
                  <a:prstClr val="white"/>
                </a:solidFill>
                <a:latin typeface="Arial"/>
                <a:ea typeface="Meiryo UI"/>
              </a:endParaRPr>
            </a:p>
          </p:txBody>
        </p:sp>
      </p:grpSp>
      <p:sp>
        <p:nvSpPr>
          <p:cNvPr id="47" name="楕円 46">
            <a:extLst>
              <a:ext uri="{FF2B5EF4-FFF2-40B4-BE49-F238E27FC236}">
                <a16:creationId xmlns:a16="http://schemas.microsoft.com/office/drawing/2014/main" id="{7BF8B4F9-A3C4-4E86-BC65-147368BBFB7A}"/>
              </a:ext>
            </a:extLst>
          </p:cNvPr>
          <p:cNvSpPr>
            <a:spLocks noChangeAspect="1"/>
          </p:cNvSpPr>
          <p:nvPr/>
        </p:nvSpPr>
        <p:spPr>
          <a:xfrm>
            <a:off x="4945403" y="2217590"/>
            <a:ext cx="540000" cy="540000"/>
          </a:xfrm>
          <a:prstGeom prst="ellipse">
            <a:avLst/>
          </a:prstGeom>
          <a:solidFill>
            <a:sysClr val="window" lastClr="FFFFFF"/>
          </a:solidFill>
          <a:ln w="38100" cap="flat" cmpd="sng" algn="ctr">
            <a:solidFill>
              <a:srgbClr val="00338D"/>
            </a:solidFill>
            <a:prstDash val="solid"/>
            <a:miter lim="800000"/>
          </a:ln>
          <a:effectLst>
            <a:innerShdw dist="50800" dir="13500000">
              <a:srgbClr val="000000"/>
            </a:innerShdw>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grpSp>
        <p:nvGrpSpPr>
          <p:cNvPr id="48" name="Group 179">
            <a:extLst>
              <a:ext uri="{FF2B5EF4-FFF2-40B4-BE49-F238E27FC236}">
                <a16:creationId xmlns:a16="http://schemas.microsoft.com/office/drawing/2014/main" id="{C3133DAB-118E-4C8F-933F-93665C5DB68D}"/>
              </a:ext>
            </a:extLst>
          </p:cNvPr>
          <p:cNvGrpSpPr/>
          <p:nvPr/>
        </p:nvGrpSpPr>
        <p:grpSpPr>
          <a:xfrm>
            <a:off x="5051599" y="2352032"/>
            <a:ext cx="356183" cy="271116"/>
            <a:chOff x="5549330" y="1540223"/>
            <a:chExt cx="1030288" cy="784225"/>
          </a:xfrm>
          <a:solidFill>
            <a:srgbClr val="00338D"/>
          </a:solidFill>
        </p:grpSpPr>
        <p:sp>
          <p:nvSpPr>
            <p:cNvPr id="49" name="Freeform 99">
              <a:extLst>
                <a:ext uri="{FF2B5EF4-FFF2-40B4-BE49-F238E27FC236}">
                  <a16:creationId xmlns:a16="http://schemas.microsoft.com/office/drawing/2014/main" id="{59133D3F-2C20-4185-BE78-DDBB91D38DD2}"/>
                </a:ext>
              </a:extLst>
            </p:cNvPr>
            <p:cNvSpPr>
              <a:spLocks/>
            </p:cNvSpPr>
            <p:nvPr/>
          </p:nvSpPr>
          <p:spPr bwMode="auto">
            <a:xfrm>
              <a:off x="5549330" y="2086323"/>
              <a:ext cx="484188" cy="211138"/>
            </a:xfrm>
            <a:custGeom>
              <a:avLst/>
              <a:gdLst/>
              <a:ahLst/>
              <a:cxnLst>
                <a:cxn ang="0">
                  <a:pos x="29" y="147"/>
                </a:cxn>
                <a:cxn ang="0">
                  <a:pos x="321" y="147"/>
                </a:cxn>
                <a:cxn ang="0">
                  <a:pos x="337" y="142"/>
                </a:cxn>
                <a:cxn ang="0">
                  <a:pos x="258" y="0"/>
                </a:cxn>
                <a:cxn ang="0">
                  <a:pos x="29" y="0"/>
                </a:cxn>
                <a:cxn ang="0">
                  <a:pos x="0" y="28"/>
                </a:cxn>
                <a:cxn ang="0">
                  <a:pos x="0" y="118"/>
                </a:cxn>
                <a:cxn ang="0">
                  <a:pos x="29" y="147"/>
                </a:cxn>
              </a:cxnLst>
              <a:rect l="0" t="0" r="r" b="b"/>
              <a:pathLst>
                <a:path w="337" h="147">
                  <a:moveTo>
                    <a:pt x="29" y="147"/>
                  </a:moveTo>
                  <a:cubicBezTo>
                    <a:pt x="321" y="147"/>
                    <a:pt x="321" y="147"/>
                    <a:pt x="321" y="147"/>
                  </a:cubicBezTo>
                  <a:cubicBezTo>
                    <a:pt x="327" y="147"/>
                    <a:pt x="333" y="145"/>
                    <a:pt x="337" y="142"/>
                  </a:cubicBezTo>
                  <a:cubicBezTo>
                    <a:pt x="297" y="105"/>
                    <a:pt x="268" y="56"/>
                    <a:pt x="258" y="0"/>
                  </a:cubicBezTo>
                  <a:cubicBezTo>
                    <a:pt x="29" y="0"/>
                    <a:pt x="29" y="0"/>
                    <a:pt x="29" y="0"/>
                  </a:cubicBezTo>
                  <a:cubicBezTo>
                    <a:pt x="13" y="0"/>
                    <a:pt x="0" y="12"/>
                    <a:pt x="0" y="28"/>
                  </a:cubicBezTo>
                  <a:cubicBezTo>
                    <a:pt x="0" y="118"/>
                    <a:pt x="0" y="118"/>
                    <a:pt x="0" y="118"/>
                  </a:cubicBezTo>
                  <a:cubicBezTo>
                    <a:pt x="0" y="134"/>
                    <a:pt x="13" y="147"/>
                    <a:pt x="29" y="14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GB" sz="1350">
                <a:solidFill>
                  <a:srgbClr val="000000"/>
                </a:solidFill>
                <a:latin typeface="Arial"/>
                <a:ea typeface="Meiryo UI"/>
              </a:endParaRPr>
            </a:p>
          </p:txBody>
        </p:sp>
        <p:sp>
          <p:nvSpPr>
            <p:cNvPr id="50" name="Freeform 100">
              <a:extLst>
                <a:ext uri="{FF2B5EF4-FFF2-40B4-BE49-F238E27FC236}">
                  <a16:creationId xmlns:a16="http://schemas.microsoft.com/office/drawing/2014/main" id="{14E1E786-0183-4A1E-A414-E1C7823873F8}"/>
                </a:ext>
              </a:extLst>
            </p:cNvPr>
            <p:cNvSpPr>
              <a:spLocks/>
            </p:cNvSpPr>
            <p:nvPr/>
          </p:nvSpPr>
          <p:spPr bwMode="auto">
            <a:xfrm>
              <a:off x="5623943" y="1813273"/>
              <a:ext cx="358775" cy="211138"/>
            </a:xfrm>
            <a:custGeom>
              <a:avLst/>
              <a:gdLst/>
              <a:ahLst/>
              <a:cxnLst>
                <a:cxn ang="0">
                  <a:pos x="28" y="0"/>
                </a:cxn>
                <a:cxn ang="0">
                  <a:pos x="0" y="28"/>
                </a:cxn>
                <a:cxn ang="0">
                  <a:pos x="0" y="118"/>
                </a:cxn>
                <a:cxn ang="0">
                  <a:pos x="28" y="147"/>
                </a:cxn>
                <a:cxn ang="0">
                  <a:pos x="202" y="147"/>
                </a:cxn>
                <a:cxn ang="0">
                  <a:pos x="202" y="145"/>
                </a:cxn>
                <a:cxn ang="0">
                  <a:pos x="249" y="0"/>
                </a:cxn>
                <a:cxn ang="0">
                  <a:pos x="28" y="0"/>
                </a:cxn>
              </a:cxnLst>
              <a:rect l="0" t="0" r="r" b="b"/>
              <a:pathLst>
                <a:path w="249" h="147">
                  <a:moveTo>
                    <a:pt x="28" y="0"/>
                  </a:moveTo>
                  <a:cubicBezTo>
                    <a:pt x="12" y="0"/>
                    <a:pt x="0" y="12"/>
                    <a:pt x="0" y="28"/>
                  </a:cubicBezTo>
                  <a:cubicBezTo>
                    <a:pt x="0" y="118"/>
                    <a:pt x="0" y="118"/>
                    <a:pt x="0" y="118"/>
                  </a:cubicBezTo>
                  <a:cubicBezTo>
                    <a:pt x="0" y="134"/>
                    <a:pt x="12" y="147"/>
                    <a:pt x="28" y="147"/>
                  </a:cubicBezTo>
                  <a:cubicBezTo>
                    <a:pt x="202" y="147"/>
                    <a:pt x="202" y="147"/>
                    <a:pt x="202" y="147"/>
                  </a:cubicBezTo>
                  <a:cubicBezTo>
                    <a:pt x="202" y="147"/>
                    <a:pt x="202" y="146"/>
                    <a:pt x="202" y="145"/>
                  </a:cubicBezTo>
                  <a:cubicBezTo>
                    <a:pt x="202" y="91"/>
                    <a:pt x="220" y="41"/>
                    <a:pt x="249" y="0"/>
                  </a:cubicBezTo>
                  <a:lnTo>
                    <a:pt x="28"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GB" sz="1350">
                <a:solidFill>
                  <a:srgbClr val="000000"/>
                </a:solidFill>
                <a:latin typeface="Arial"/>
                <a:ea typeface="Meiryo UI"/>
              </a:endParaRPr>
            </a:p>
          </p:txBody>
        </p:sp>
        <p:sp>
          <p:nvSpPr>
            <p:cNvPr id="51" name="Freeform 101">
              <a:extLst>
                <a:ext uri="{FF2B5EF4-FFF2-40B4-BE49-F238E27FC236}">
                  <a16:creationId xmlns:a16="http://schemas.microsoft.com/office/drawing/2014/main" id="{4CADA7BE-A15A-43DC-9F45-46511A75AD87}"/>
                </a:ext>
              </a:extLst>
            </p:cNvPr>
            <p:cNvSpPr>
              <a:spLocks/>
            </p:cNvSpPr>
            <p:nvPr/>
          </p:nvSpPr>
          <p:spPr bwMode="auto">
            <a:xfrm>
              <a:off x="5549330" y="1540223"/>
              <a:ext cx="503238" cy="211138"/>
            </a:xfrm>
            <a:custGeom>
              <a:avLst/>
              <a:gdLst/>
              <a:ahLst/>
              <a:cxnLst>
                <a:cxn ang="0">
                  <a:pos x="29" y="147"/>
                </a:cxn>
                <a:cxn ang="0">
                  <a:pos x="321" y="147"/>
                </a:cxn>
                <a:cxn ang="0">
                  <a:pos x="350" y="118"/>
                </a:cxn>
                <a:cxn ang="0">
                  <a:pos x="350" y="28"/>
                </a:cxn>
                <a:cxn ang="0">
                  <a:pos x="321" y="0"/>
                </a:cxn>
                <a:cxn ang="0">
                  <a:pos x="29" y="0"/>
                </a:cxn>
                <a:cxn ang="0">
                  <a:pos x="0" y="28"/>
                </a:cxn>
                <a:cxn ang="0">
                  <a:pos x="0" y="118"/>
                </a:cxn>
                <a:cxn ang="0">
                  <a:pos x="29" y="147"/>
                </a:cxn>
              </a:cxnLst>
              <a:rect l="0" t="0" r="r" b="b"/>
              <a:pathLst>
                <a:path w="350" h="147">
                  <a:moveTo>
                    <a:pt x="29" y="147"/>
                  </a:moveTo>
                  <a:cubicBezTo>
                    <a:pt x="321" y="147"/>
                    <a:pt x="321" y="147"/>
                    <a:pt x="321" y="147"/>
                  </a:cubicBezTo>
                  <a:cubicBezTo>
                    <a:pt x="337" y="147"/>
                    <a:pt x="350" y="134"/>
                    <a:pt x="350" y="118"/>
                  </a:cubicBezTo>
                  <a:cubicBezTo>
                    <a:pt x="350" y="28"/>
                    <a:pt x="350" y="28"/>
                    <a:pt x="350" y="28"/>
                  </a:cubicBezTo>
                  <a:cubicBezTo>
                    <a:pt x="350" y="12"/>
                    <a:pt x="337" y="0"/>
                    <a:pt x="321" y="0"/>
                  </a:cubicBezTo>
                  <a:cubicBezTo>
                    <a:pt x="29" y="0"/>
                    <a:pt x="29" y="0"/>
                    <a:pt x="29" y="0"/>
                  </a:cubicBezTo>
                  <a:cubicBezTo>
                    <a:pt x="13" y="0"/>
                    <a:pt x="0" y="12"/>
                    <a:pt x="0" y="28"/>
                  </a:cubicBezTo>
                  <a:cubicBezTo>
                    <a:pt x="0" y="118"/>
                    <a:pt x="0" y="118"/>
                    <a:pt x="0" y="118"/>
                  </a:cubicBezTo>
                  <a:cubicBezTo>
                    <a:pt x="0" y="134"/>
                    <a:pt x="13" y="147"/>
                    <a:pt x="29" y="14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GB" sz="1350">
                <a:solidFill>
                  <a:srgbClr val="000000"/>
                </a:solidFill>
                <a:latin typeface="Arial"/>
                <a:ea typeface="Meiryo UI"/>
              </a:endParaRPr>
            </a:p>
          </p:txBody>
        </p:sp>
        <p:sp>
          <p:nvSpPr>
            <p:cNvPr id="52" name="Freeform 103">
              <a:extLst>
                <a:ext uri="{FF2B5EF4-FFF2-40B4-BE49-F238E27FC236}">
                  <a16:creationId xmlns:a16="http://schemas.microsoft.com/office/drawing/2014/main" id="{86CA0DC8-D87C-4862-9EA1-1333341FC5CF}"/>
                </a:ext>
              </a:extLst>
            </p:cNvPr>
            <p:cNvSpPr>
              <a:spLocks noEditPoints="1"/>
            </p:cNvSpPr>
            <p:nvPr/>
          </p:nvSpPr>
          <p:spPr bwMode="auto">
            <a:xfrm>
              <a:off x="5974780" y="1721198"/>
              <a:ext cx="604838" cy="603250"/>
            </a:xfrm>
            <a:custGeom>
              <a:avLst/>
              <a:gdLst/>
              <a:ahLst/>
              <a:cxnLst>
                <a:cxn ang="0">
                  <a:pos x="0" y="211"/>
                </a:cxn>
                <a:cxn ang="0">
                  <a:pos x="54" y="350"/>
                </a:cxn>
                <a:cxn ang="0">
                  <a:pos x="420" y="209"/>
                </a:cxn>
                <a:cxn ang="0">
                  <a:pos x="59" y="64"/>
                </a:cxn>
                <a:cxn ang="0">
                  <a:pos x="41" y="209"/>
                </a:cxn>
                <a:cxn ang="0">
                  <a:pos x="48" y="167"/>
                </a:cxn>
                <a:cxn ang="0">
                  <a:pos x="67" y="173"/>
                </a:cxn>
                <a:cxn ang="0">
                  <a:pos x="70" y="155"/>
                </a:cxn>
                <a:cxn ang="0">
                  <a:pos x="52" y="149"/>
                </a:cxn>
                <a:cxn ang="0">
                  <a:pos x="85" y="98"/>
                </a:cxn>
                <a:cxn ang="0">
                  <a:pos x="104" y="113"/>
                </a:cxn>
                <a:cxn ang="0">
                  <a:pos x="110" y="111"/>
                </a:cxn>
                <a:cxn ang="0">
                  <a:pos x="105" y="93"/>
                </a:cxn>
                <a:cxn ang="0">
                  <a:pos x="97" y="84"/>
                </a:cxn>
                <a:cxn ang="0">
                  <a:pos x="149" y="52"/>
                </a:cxn>
                <a:cxn ang="0">
                  <a:pos x="154" y="70"/>
                </a:cxn>
                <a:cxn ang="0">
                  <a:pos x="166" y="76"/>
                </a:cxn>
                <a:cxn ang="0">
                  <a:pos x="166" y="48"/>
                </a:cxn>
                <a:cxn ang="0">
                  <a:pos x="210" y="41"/>
                </a:cxn>
                <a:cxn ang="0">
                  <a:pos x="226" y="43"/>
                </a:cxn>
                <a:cxn ang="0">
                  <a:pos x="231" y="71"/>
                </a:cxn>
                <a:cxn ang="0">
                  <a:pos x="242" y="63"/>
                </a:cxn>
                <a:cxn ang="0">
                  <a:pos x="244" y="44"/>
                </a:cxn>
                <a:cxn ang="0">
                  <a:pos x="300" y="68"/>
                </a:cxn>
                <a:cxn ang="0">
                  <a:pos x="292" y="96"/>
                </a:cxn>
                <a:cxn ang="0">
                  <a:pos x="304" y="94"/>
                </a:cxn>
                <a:cxn ang="0">
                  <a:pos x="315" y="78"/>
                </a:cxn>
                <a:cxn ang="0">
                  <a:pos x="354" y="125"/>
                </a:cxn>
                <a:cxn ang="0">
                  <a:pos x="334" y="145"/>
                </a:cxn>
                <a:cxn ang="0">
                  <a:pos x="347" y="149"/>
                </a:cxn>
                <a:cxn ang="0">
                  <a:pos x="363" y="140"/>
                </a:cxn>
                <a:cxn ang="0">
                  <a:pos x="377" y="200"/>
                </a:cxn>
                <a:cxn ang="0">
                  <a:pos x="359" y="200"/>
                </a:cxn>
                <a:cxn ang="0">
                  <a:pos x="359" y="218"/>
                </a:cxn>
                <a:cxn ang="0">
                  <a:pos x="377" y="218"/>
                </a:cxn>
                <a:cxn ang="0">
                  <a:pos x="364" y="277"/>
                </a:cxn>
                <a:cxn ang="0">
                  <a:pos x="347" y="268"/>
                </a:cxn>
                <a:cxn ang="0">
                  <a:pos x="339" y="285"/>
                </a:cxn>
                <a:cxn ang="0">
                  <a:pos x="356" y="293"/>
                </a:cxn>
                <a:cxn ang="0">
                  <a:pos x="316" y="339"/>
                </a:cxn>
                <a:cxn ang="0">
                  <a:pos x="293" y="322"/>
                </a:cxn>
                <a:cxn ang="0">
                  <a:pos x="301" y="350"/>
                </a:cxn>
                <a:cxn ang="0">
                  <a:pos x="219" y="378"/>
                </a:cxn>
                <a:cxn ang="0">
                  <a:pos x="219" y="359"/>
                </a:cxn>
                <a:cxn ang="0">
                  <a:pos x="200" y="359"/>
                </a:cxn>
                <a:cxn ang="0">
                  <a:pos x="201" y="378"/>
                </a:cxn>
                <a:cxn ang="0">
                  <a:pos x="142" y="363"/>
                </a:cxn>
                <a:cxn ang="0">
                  <a:pos x="146" y="334"/>
                </a:cxn>
                <a:cxn ang="0">
                  <a:pos x="126" y="354"/>
                </a:cxn>
                <a:cxn ang="0">
                  <a:pos x="79" y="316"/>
                </a:cxn>
                <a:cxn ang="0">
                  <a:pos x="94" y="305"/>
                </a:cxn>
                <a:cxn ang="0">
                  <a:pos x="83" y="290"/>
                </a:cxn>
                <a:cxn ang="0">
                  <a:pos x="68" y="301"/>
                </a:cxn>
                <a:cxn ang="0">
                  <a:pos x="46" y="245"/>
                </a:cxn>
                <a:cxn ang="0">
                  <a:pos x="71" y="232"/>
                </a:cxn>
                <a:cxn ang="0">
                  <a:pos x="43" y="227"/>
                </a:cxn>
                <a:cxn ang="0">
                  <a:pos x="41" y="211"/>
                </a:cxn>
              </a:cxnLst>
              <a:rect l="0" t="0" r="r" b="b"/>
              <a:pathLst>
                <a:path w="420" h="419">
                  <a:moveTo>
                    <a:pt x="0" y="209"/>
                  </a:moveTo>
                  <a:cubicBezTo>
                    <a:pt x="0" y="210"/>
                    <a:pt x="0" y="211"/>
                    <a:pt x="0" y="211"/>
                  </a:cubicBezTo>
                  <a:cubicBezTo>
                    <a:pt x="0" y="226"/>
                    <a:pt x="1" y="240"/>
                    <a:pt x="4" y="254"/>
                  </a:cubicBezTo>
                  <a:cubicBezTo>
                    <a:pt x="12" y="290"/>
                    <a:pt x="30" y="323"/>
                    <a:pt x="54" y="350"/>
                  </a:cubicBezTo>
                  <a:cubicBezTo>
                    <a:pt x="92" y="393"/>
                    <a:pt x="148" y="419"/>
                    <a:pt x="210" y="419"/>
                  </a:cubicBezTo>
                  <a:cubicBezTo>
                    <a:pt x="325" y="419"/>
                    <a:pt x="420" y="325"/>
                    <a:pt x="420" y="209"/>
                  </a:cubicBezTo>
                  <a:cubicBezTo>
                    <a:pt x="420" y="94"/>
                    <a:pt x="325" y="0"/>
                    <a:pt x="210" y="0"/>
                  </a:cubicBezTo>
                  <a:cubicBezTo>
                    <a:pt x="150" y="0"/>
                    <a:pt x="97" y="24"/>
                    <a:pt x="59" y="64"/>
                  </a:cubicBezTo>
                  <a:cubicBezTo>
                    <a:pt x="22" y="101"/>
                    <a:pt x="0" y="153"/>
                    <a:pt x="0" y="209"/>
                  </a:cubicBezTo>
                  <a:close/>
                  <a:moveTo>
                    <a:pt x="41" y="209"/>
                  </a:moveTo>
                  <a:cubicBezTo>
                    <a:pt x="41" y="195"/>
                    <a:pt x="43" y="180"/>
                    <a:pt x="47" y="166"/>
                  </a:cubicBezTo>
                  <a:cubicBezTo>
                    <a:pt x="47" y="167"/>
                    <a:pt x="47" y="167"/>
                    <a:pt x="48" y="167"/>
                  </a:cubicBezTo>
                  <a:cubicBezTo>
                    <a:pt x="65" y="172"/>
                    <a:pt x="65" y="172"/>
                    <a:pt x="65" y="172"/>
                  </a:cubicBezTo>
                  <a:cubicBezTo>
                    <a:pt x="66" y="173"/>
                    <a:pt x="66" y="173"/>
                    <a:pt x="67" y="173"/>
                  </a:cubicBezTo>
                  <a:cubicBezTo>
                    <a:pt x="71" y="173"/>
                    <a:pt x="75" y="170"/>
                    <a:pt x="76" y="166"/>
                  </a:cubicBezTo>
                  <a:cubicBezTo>
                    <a:pt x="78" y="162"/>
                    <a:pt x="75" y="156"/>
                    <a:pt x="70" y="155"/>
                  </a:cubicBezTo>
                  <a:cubicBezTo>
                    <a:pt x="53" y="149"/>
                    <a:pt x="53" y="149"/>
                    <a:pt x="53" y="149"/>
                  </a:cubicBezTo>
                  <a:cubicBezTo>
                    <a:pt x="53" y="149"/>
                    <a:pt x="52" y="149"/>
                    <a:pt x="52" y="149"/>
                  </a:cubicBezTo>
                  <a:cubicBezTo>
                    <a:pt x="59" y="130"/>
                    <a:pt x="70" y="112"/>
                    <a:pt x="84" y="97"/>
                  </a:cubicBezTo>
                  <a:cubicBezTo>
                    <a:pt x="84" y="97"/>
                    <a:pt x="84" y="98"/>
                    <a:pt x="85" y="98"/>
                  </a:cubicBezTo>
                  <a:cubicBezTo>
                    <a:pt x="97" y="111"/>
                    <a:pt x="97" y="111"/>
                    <a:pt x="97" y="111"/>
                  </a:cubicBezTo>
                  <a:cubicBezTo>
                    <a:pt x="99" y="112"/>
                    <a:pt x="101" y="113"/>
                    <a:pt x="104" y="113"/>
                  </a:cubicBezTo>
                  <a:cubicBezTo>
                    <a:pt x="104" y="113"/>
                    <a:pt x="105" y="113"/>
                    <a:pt x="105" y="113"/>
                  </a:cubicBezTo>
                  <a:cubicBezTo>
                    <a:pt x="107" y="113"/>
                    <a:pt x="109" y="112"/>
                    <a:pt x="110" y="111"/>
                  </a:cubicBezTo>
                  <a:cubicBezTo>
                    <a:pt x="114" y="107"/>
                    <a:pt x="114" y="101"/>
                    <a:pt x="110" y="98"/>
                  </a:cubicBezTo>
                  <a:cubicBezTo>
                    <a:pt x="105" y="93"/>
                    <a:pt x="105" y="93"/>
                    <a:pt x="105" y="93"/>
                  </a:cubicBezTo>
                  <a:cubicBezTo>
                    <a:pt x="98" y="85"/>
                    <a:pt x="98" y="85"/>
                    <a:pt x="98" y="85"/>
                  </a:cubicBezTo>
                  <a:cubicBezTo>
                    <a:pt x="97" y="85"/>
                    <a:pt x="97" y="85"/>
                    <a:pt x="97" y="84"/>
                  </a:cubicBezTo>
                  <a:cubicBezTo>
                    <a:pt x="98" y="83"/>
                    <a:pt x="100" y="81"/>
                    <a:pt x="102" y="80"/>
                  </a:cubicBezTo>
                  <a:cubicBezTo>
                    <a:pt x="116" y="68"/>
                    <a:pt x="132" y="59"/>
                    <a:pt x="149" y="52"/>
                  </a:cubicBezTo>
                  <a:cubicBezTo>
                    <a:pt x="149" y="53"/>
                    <a:pt x="149" y="53"/>
                    <a:pt x="149" y="53"/>
                  </a:cubicBezTo>
                  <a:cubicBezTo>
                    <a:pt x="154" y="70"/>
                    <a:pt x="154" y="70"/>
                    <a:pt x="154" y="70"/>
                  </a:cubicBezTo>
                  <a:cubicBezTo>
                    <a:pt x="156" y="74"/>
                    <a:pt x="159" y="77"/>
                    <a:pt x="163" y="77"/>
                  </a:cubicBezTo>
                  <a:cubicBezTo>
                    <a:pt x="164" y="77"/>
                    <a:pt x="165" y="77"/>
                    <a:pt x="166" y="76"/>
                  </a:cubicBezTo>
                  <a:cubicBezTo>
                    <a:pt x="171" y="75"/>
                    <a:pt x="173" y="69"/>
                    <a:pt x="172" y="65"/>
                  </a:cubicBezTo>
                  <a:cubicBezTo>
                    <a:pt x="166" y="48"/>
                    <a:pt x="166" y="48"/>
                    <a:pt x="166" y="48"/>
                  </a:cubicBezTo>
                  <a:cubicBezTo>
                    <a:pt x="166" y="47"/>
                    <a:pt x="166" y="47"/>
                    <a:pt x="166" y="47"/>
                  </a:cubicBezTo>
                  <a:cubicBezTo>
                    <a:pt x="180" y="43"/>
                    <a:pt x="194" y="41"/>
                    <a:pt x="210" y="41"/>
                  </a:cubicBezTo>
                  <a:cubicBezTo>
                    <a:pt x="215" y="41"/>
                    <a:pt x="221" y="41"/>
                    <a:pt x="226" y="42"/>
                  </a:cubicBezTo>
                  <a:cubicBezTo>
                    <a:pt x="226" y="42"/>
                    <a:pt x="226" y="42"/>
                    <a:pt x="226" y="43"/>
                  </a:cubicBezTo>
                  <a:cubicBezTo>
                    <a:pt x="223" y="60"/>
                    <a:pt x="223" y="60"/>
                    <a:pt x="223" y="60"/>
                  </a:cubicBezTo>
                  <a:cubicBezTo>
                    <a:pt x="223" y="65"/>
                    <a:pt x="226" y="70"/>
                    <a:pt x="231" y="71"/>
                  </a:cubicBezTo>
                  <a:cubicBezTo>
                    <a:pt x="232" y="71"/>
                    <a:pt x="232" y="71"/>
                    <a:pt x="232" y="71"/>
                  </a:cubicBezTo>
                  <a:cubicBezTo>
                    <a:pt x="237" y="71"/>
                    <a:pt x="241" y="68"/>
                    <a:pt x="242" y="63"/>
                  </a:cubicBezTo>
                  <a:cubicBezTo>
                    <a:pt x="244" y="46"/>
                    <a:pt x="244" y="46"/>
                    <a:pt x="244" y="46"/>
                  </a:cubicBezTo>
                  <a:cubicBezTo>
                    <a:pt x="244" y="45"/>
                    <a:pt x="244" y="45"/>
                    <a:pt x="244" y="44"/>
                  </a:cubicBezTo>
                  <a:cubicBezTo>
                    <a:pt x="265" y="49"/>
                    <a:pt x="284" y="57"/>
                    <a:pt x="301" y="68"/>
                  </a:cubicBezTo>
                  <a:cubicBezTo>
                    <a:pt x="300" y="68"/>
                    <a:pt x="300" y="68"/>
                    <a:pt x="300" y="68"/>
                  </a:cubicBezTo>
                  <a:cubicBezTo>
                    <a:pt x="290" y="83"/>
                    <a:pt x="290" y="83"/>
                    <a:pt x="290" y="83"/>
                  </a:cubicBezTo>
                  <a:cubicBezTo>
                    <a:pt x="287" y="87"/>
                    <a:pt x="288" y="93"/>
                    <a:pt x="292" y="96"/>
                  </a:cubicBezTo>
                  <a:cubicBezTo>
                    <a:pt x="293" y="97"/>
                    <a:pt x="295" y="97"/>
                    <a:pt x="297" y="97"/>
                  </a:cubicBezTo>
                  <a:cubicBezTo>
                    <a:pt x="300" y="97"/>
                    <a:pt x="303" y="96"/>
                    <a:pt x="304" y="94"/>
                  </a:cubicBezTo>
                  <a:cubicBezTo>
                    <a:pt x="315" y="79"/>
                    <a:pt x="315" y="79"/>
                    <a:pt x="315" y="79"/>
                  </a:cubicBezTo>
                  <a:cubicBezTo>
                    <a:pt x="315" y="79"/>
                    <a:pt x="315" y="79"/>
                    <a:pt x="315" y="78"/>
                  </a:cubicBezTo>
                  <a:cubicBezTo>
                    <a:pt x="331" y="91"/>
                    <a:pt x="345" y="107"/>
                    <a:pt x="355" y="124"/>
                  </a:cubicBezTo>
                  <a:cubicBezTo>
                    <a:pt x="355" y="125"/>
                    <a:pt x="354" y="125"/>
                    <a:pt x="354" y="125"/>
                  </a:cubicBezTo>
                  <a:cubicBezTo>
                    <a:pt x="338" y="133"/>
                    <a:pt x="338" y="133"/>
                    <a:pt x="338" y="133"/>
                  </a:cubicBezTo>
                  <a:cubicBezTo>
                    <a:pt x="334" y="135"/>
                    <a:pt x="332" y="141"/>
                    <a:pt x="334" y="145"/>
                  </a:cubicBezTo>
                  <a:cubicBezTo>
                    <a:pt x="336" y="148"/>
                    <a:pt x="339" y="150"/>
                    <a:pt x="342" y="150"/>
                  </a:cubicBezTo>
                  <a:cubicBezTo>
                    <a:pt x="344" y="150"/>
                    <a:pt x="345" y="150"/>
                    <a:pt x="347" y="149"/>
                  </a:cubicBezTo>
                  <a:cubicBezTo>
                    <a:pt x="362" y="141"/>
                    <a:pt x="362" y="141"/>
                    <a:pt x="362" y="141"/>
                  </a:cubicBezTo>
                  <a:cubicBezTo>
                    <a:pt x="363" y="141"/>
                    <a:pt x="363" y="141"/>
                    <a:pt x="363" y="140"/>
                  </a:cubicBezTo>
                  <a:cubicBezTo>
                    <a:pt x="372" y="159"/>
                    <a:pt x="377" y="179"/>
                    <a:pt x="378" y="200"/>
                  </a:cubicBezTo>
                  <a:cubicBezTo>
                    <a:pt x="378" y="200"/>
                    <a:pt x="377" y="200"/>
                    <a:pt x="377" y="200"/>
                  </a:cubicBezTo>
                  <a:cubicBezTo>
                    <a:pt x="377" y="200"/>
                    <a:pt x="377" y="200"/>
                    <a:pt x="377" y="200"/>
                  </a:cubicBezTo>
                  <a:cubicBezTo>
                    <a:pt x="359" y="200"/>
                    <a:pt x="359" y="200"/>
                    <a:pt x="359" y="200"/>
                  </a:cubicBezTo>
                  <a:cubicBezTo>
                    <a:pt x="354" y="200"/>
                    <a:pt x="350" y="204"/>
                    <a:pt x="350" y="209"/>
                  </a:cubicBezTo>
                  <a:cubicBezTo>
                    <a:pt x="350" y="214"/>
                    <a:pt x="354" y="218"/>
                    <a:pt x="359" y="218"/>
                  </a:cubicBezTo>
                  <a:cubicBezTo>
                    <a:pt x="359" y="218"/>
                    <a:pt x="359" y="218"/>
                    <a:pt x="359" y="218"/>
                  </a:cubicBezTo>
                  <a:cubicBezTo>
                    <a:pt x="377" y="218"/>
                    <a:pt x="377" y="218"/>
                    <a:pt x="377" y="218"/>
                  </a:cubicBezTo>
                  <a:cubicBezTo>
                    <a:pt x="377" y="218"/>
                    <a:pt x="378" y="218"/>
                    <a:pt x="378" y="218"/>
                  </a:cubicBezTo>
                  <a:cubicBezTo>
                    <a:pt x="377" y="239"/>
                    <a:pt x="372" y="259"/>
                    <a:pt x="364" y="277"/>
                  </a:cubicBezTo>
                  <a:cubicBezTo>
                    <a:pt x="364" y="277"/>
                    <a:pt x="363" y="277"/>
                    <a:pt x="363" y="276"/>
                  </a:cubicBezTo>
                  <a:cubicBezTo>
                    <a:pt x="347" y="268"/>
                    <a:pt x="347" y="268"/>
                    <a:pt x="347" y="268"/>
                  </a:cubicBezTo>
                  <a:cubicBezTo>
                    <a:pt x="343" y="266"/>
                    <a:pt x="337" y="268"/>
                    <a:pt x="335" y="273"/>
                  </a:cubicBezTo>
                  <a:cubicBezTo>
                    <a:pt x="333" y="277"/>
                    <a:pt x="334" y="283"/>
                    <a:pt x="339" y="285"/>
                  </a:cubicBezTo>
                  <a:cubicBezTo>
                    <a:pt x="355" y="293"/>
                    <a:pt x="355" y="293"/>
                    <a:pt x="355" y="293"/>
                  </a:cubicBezTo>
                  <a:cubicBezTo>
                    <a:pt x="355" y="293"/>
                    <a:pt x="356" y="293"/>
                    <a:pt x="356" y="293"/>
                  </a:cubicBezTo>
                  <a:cubicBezTo>
                    <a:pt x="346" y="311"/>
                    <a:pt x="332" y="327"/>
                    <a:pt x="317" y="340"/>
                  </a:cubicBezTo>
                  <a:cubicBezTo>
                    <a:pt x="316" y="339"/>
                    <a:pt x="316" y="339"/>
                    <a:pt x="316" y="339"/>
                  </a:cubicBezTo>
                  <a:cubicBezTo>
                    <a:pt x="305" y="324"/>
                    <a:pt x="305" y="324"/>
                    <a:pt x="305" y="324"/>
                  </a:cubicBezTo>
                  <a:cubicBezTo>
                    <a:pt x="302" y="320"/>
                    <a:pt x="297" y="319"/>
                    <a:pt x="293" y="322"/>
                  </a:cubicBezTo>
                  <a:cubicBezTo>
                    <a:pt x="289" y="325"/>
                    <a:pt x="288" y="331"/>
                    <a:pt x="291" y="335"/>
                  </a:cubicBezTo>
                  <a:cubicBezTo>
                    <a:pt x="301" y="350"/>
                    <a:pt x="301" y="350"/>
                    <a:pt x="301" y="350"/>
                  </a:cubicBezTo>
                  <a:cubicBezTo>
                    <a:pt x="302" y="350"/>
                    <a:pt x="302" y="350"/>
                    <a:pt x="302" y="351"/>
                  </a:cubicBezTo>
                  <a:cubicBezTo>
                    <a:pt x="278" y="366"/>
                    <a:pt x="249" y="376"/>
                    <a:pt x="219" y="378"/>
                  </a:cubicBezTo>
                  <a:cubicBezTo>
                    <a:pt x="219" y="378"/>
                    <a:pt x="219" y="377"/>
                    <a:pt x="219" y="377"/>
                  </a:cubicBezTo>
                  <a:cubicBezTo>
                    <a:pt x="219" y="359"/>
                    <a:pt x="219" y="359"/>
                    <a:pt x="219" y="359"/>
                  </a:cubicBezTo>
                  <a:cubicBezTo>
                    <a:pt x="219" y="354"/>
                    <a:pt x="215" y="350"/>
                    <a:pt x="210" y="350"/>
                  </a:cubicBezTo>
                  <a:cubicBezTo>
                    <a:pt x="205" y="350"/>
                    <a:pt x="200" y="354"/>
                    <a:pt x="200" y="359"/>
                  </a:cubicBezTo>
                  <a:cubicBezTo>
                    <a:pt x="200" y="377"/>
                    <a:pt x="200" y="377"/>
                    <a:pt x="200" y="377"/>
                  </a:cubicBezTo>
                  <a:cubicBezTo>
                    <a:pt x="200" y="377"/>
                    <a:pt x="201" y="378"/>
                    <a:pt x="201" y="378"/>
                  </a:cubicBezTo>
                  <a:cubicBezTo>
                    <a:pt x="180" y="377"/>
                    <a:pt x="160" y="372"/>
                    <a:pt x="141" y="364"/>
                  </a:cubicBezTo>
                  <a:cubicBezTo>
                    <a:pt x="141" y="363"/>
                    <a:pt x="142" y="363"/>
                    <a:pt x="142" y="363"/>
                  </a:cubicBezTo>
                  <a:cubicBezTo>
                    <a:pt x="150" y="347"/>
                    <a:pt x="150" y="347"/>
                    <a:pt x="150" y="347"/>
                  </a:cubicBezTo>
                  <a:cubicBezTo>
                    <a:pt x="152" y="342"/>
                    <a:pt x="150" y="337"/>
                    <a:pt x="146" y="334"/>
                  </a:cubicBezTo>
                  <a:cubicBezTo>
                    <a:pt x="141" y="332"/>
                    <a:pt x="136" y="334"/>
                    <a:pt x="134" y="338"/>
                  </a:cubicBezTo>
                  <a:cubicBezTo>
                    <a:pt x="126" y="354"/>
                    <a:pt x="126" y="354"/>
                    <a:pt x="126" y="354"/>
                  </a:cubicBezTo>
                  <a:cubicBezTo>
                    <a:pt x="125" y="355"/>
                    <a:pt x="125" y="355"/>
                    <a:pt x="125" y="355"/>
                  </a:cubicBezTo>
                  <a:cubicBezTo>
                    <a:pt x="107" y="345"/>
                    <a:pt x="92" y="332"/>
                    <a:pt x="79" y="316"/>
                  </a:cubicBezTo>
                  <a:cubicBezTo>
                    <a:pt x="79" y="316"/>
                    <a:pt x="79" y="316"/>
                    <a:pt x="80" y="315"/>
                  </a:cubicBezTo>
                  <a:cubicBezTo>
                    <a:pt x="94" y="305"/>
                    <a:pt x="94" y="305"/>
                    <a:pt x="94" y="305"/>
                  </a:cubicBezTo>
                  <a:cubicBezTo>
                    <a:pt x="98" y="302"/>
                    <a:pt x="99" y="296"/>
                    <a:pt x="96" y="292"/>
                  </a:cubicBezTo>
                  <a:cubicBezTo>
                    <a:pt x="93" y="288"/>
                    <a:pt x="87" y="287"/>
                    <a:pt x="83" y="290"/>
                  </a:cubicBezTo>
                  <a:cubicBezTo>
                    <a:pt x="69" y="301"/>
                    <a:pt x="69" y="301"/>
                    <a:pt x="69" y="301"/>
                  </a:cubicBezTo>
                  <a:cubicBezTo>
                    <a:pt x="69" y="301"/>
                    <a:pt x="68" y="301"/>
                    <a:pt x="68" y="301"/>
                  </a:cubicBezTo>
                  <a:cubicBezTo>
                    <a:pt x="57" y="284"/>
                    <a:pt x="49" y="265"/>
                    <a:pt x="45" y="245"/>
                  </a:cubicBezTo>
                  <a:cubicBezTo>
                    <a:pt x="45" y="245"/>
                    <a:pt x="45" y="245"/>
                    <a:pt x="46" y="245"/>
                  </a:cubicBezTo>
                  <a:cubicBezTo>
                    <a:pt x="63" y="242"/>
                    <a:pt x="63" y="242"/>
                    <a:pt x="63" y="242"/>
                  </a:cubicBezTo>
                  <a:cubicBezTo>
                    <a:pt x="68" y="241"/>
                    <a:pt x="72" y="237"/>
                    <a:pt x="71" y="232"/>
                  </a:cubicBezTo>
                  <a:cubicBezTo>
                    <a:pt x="70" y="227"/>
                    <a:pt x="66" y="223"/>
                    <a:pt x="61" y="224"/>
                  </a:cubicBezTo>
                  <a:cubicBezTo>
                    <a:pt x="43" y="227"/>
                    <a:pt x="43" y="227"/>
                    <a:pt x="43" y="227"/>
                  </a:cubicBezTo>
                  <a:cubicBezTo>
                    <a:pt x="43" y="227"/>
                    <a:pt x="42" y="227"/>
                    <a:pt x="42" y="227"/>
                  </a:cubicBezTo>
                  <a:cubicBezTo>
                    <a:pt x="41" y="222"/>
                    <a:pt x="41" y="217"/>
                    <a:pt x="41" y="211"/>
                  </a:cubicBezTo>
                  <a:cubicBezTo>
                    <a:pt x="41" y="211"/>
                    <a:pt x="41" y="210"/>
                    <a:pt x="41" y="209"/>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GB" sz="1350">
                <a:solidFill>
                  <a:srgbClr val="000000"/>
                </a:solidFill>
                <a:latin typeface="Arial"/>
                <a:ea typeface="Meiryo UI"/>
              </a:endParaRPr>
            </a:p>
          </p:txBody>
        </p:sp>
        <p:sp>
          <p:nvSpPr>
            <p:cNvPr id="55" name="Freeform 104">
              <a:extLst>
                <a:ext uri="{FF2B5EF4-FFF2-40B4-BE49-F238E27FC236}">
                  <a16:creationId xmlns:a16="http://schemas.microsoft.com/office/drawing/2014/main" id="{B9CA374B-209F-4D67-A91F-BA9CD5F92909}"/>
                </a:ext>
              </a:extLst>
            </p:cNvPr>
            <p:cNvSpPr>
              <a:spLocks noEditPoints="1"/>
            </p:cNvSpPr>
            <p:nvPr/>
          </p:nvSpPr>
          <p:spPr bwMode="auto">
            <a:xfrm>
              <a:off x="6106543" y="1851373"/>
              <a:ext cx="339725" cy="341313"/>
            </a:xfrm>
            <a:custGeom>
              <a:avLst/>
              <a:gdLst/>
              <a:ahLst/>
              <a:cxnLst>
                <a:cxn ang="0">
                  <a:pos x="119" y="237"/>
                </a:cxn>
                <a:cxn ang="0">
                  <a:pos x="237" y="118"/>
                </a:cxn>
                <a:cxn ang="0">
                  <a:pos x="119" y="0"/>
                </a:cxn>
                <a:cxn ang="0">
                  <a:pos x="14" y="64"/>
                </a:cxn>
                <a:cxn ang="0">
                  <a:pos x="1" y="116"/>
                </a:cxn>
                <a:cxn ang="0">
                  <a:pos x="0" y="118"/>
                </a:cxn>
                <a:cxn ang="0">
                  <a:pos x="119" y="237"/>
                </a:cxn>
                <a:cxn ang="0">
                  <a:pos x="119" y="19"/>
                </a:cxn>
                <a:cxn ang="0">
                  <a:pos x="218" y="118"/>
                </a:cxn>
                <a:cxn ang="0">
                  <a:pos x="119" y="218"/>
                </a:cxn>
                <a:cxn ang="0">
                  <a:pos x="20" y="118"/>
                </a:cxn>
                <a:cxn ang="0">
                  <a:pos x="119" y="19"/>
                </a:cxn>
              </a:cxnLst>
              <a:rect l="0" t="0" r="r" b="b"/>
              <a:pathLst>
                <a:path w="237" h="237">
                  <a:moveTo>
                    <a:pt x="119" y="237"/>
                  </a:moveTo>
                  <a:cubicBezTo>
                    <a:pt x="184" y="237"/>
                    <a:pt x="237" y="184"/>
                    <a:pt x="237" y="118"/>
                  </a:cubicBezTo>
                  <a:cubicBezTo>
                    <a:pt x="237" y="53"/>
                    <a:pt x="184" y="0"/>
                    <a:pt x="119" y="0"/>
                  </a:cubicBezTo>
                  <a:cubicBezTo>
                    <a:pt x="73" y="0"/>
                    <a:pt x="34" y="26"/>
                    <a:pt x="14" y="64"/>
                  </a:cubicBezTo>
                  <a:cubicBezTo>
                    <a:pt x="6" y="79"/>
                    <a:pt x="1" y="97"/>
                    <a:pt x="1" y="116"/>
                  </a:cubicBezTo>
                  <a:cubicBezTo>
                    <a:pt x="1" y="117"/>
                    <a:pt x="0" y="118"/>
                    <a:pt x="0" y="118"/>
                  </a:cubicBezTo>
                  <a:cubicBezTo>
                    <a:pt x="0" y="184"/>
                    <a:pt x="53" y="237"/>
                    <a:pt x="119" y="237"/>
                  </a:cubicBezTo>
                  <a:close/>
                  <a:moveTo>
                    <a:pt x="119" y="19"/>
                  </a:moveTo>
                  <a:cubicBezTo>
                    <a:pt x="173" y="19"/>
                    <a:pt x="218" y="64"/>
                    <a:pt x="218" y="118"/>
                  </a:cubicBezTo>
                  <a:cubicBezTo>
                    <a:pt x="218" y="173"/>
                    <a:pt x="173" y="218"/>
                    <a:pt x="119" y="218"/>
                  </a:cubicBezTo>
                  <a:cubicBezTo>
                    <a:pt x="64" y="218"/>
                    <a:pt x="20" y="173"/>
                    <a:pt x="20" y="118"/>
                  </a:cubicBezTo>
                  <a:cubicBezTo>
                    <a:pt x="20" y="64"/>
                    <a:pt x="64" y="19"/>
                    <a:pt x="119" y="19"/>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GB" sz="1350">
                <a:solidFill>
                  <a:srgbClr val="000000"/>
                </a:solidFill>
                <a:latin typeface="Arial"/>
                <a:ea typeface="Meiryo UI"/>
              </a:endParaRPr>
            </a:p>
          </p:txBody>
        </p:sp>
        <p:sp>
          <p:nvSpPr>
            <p:cNvPr id="56" name="Freeform 105">
              <a:extLst>
                <a:ext uri="{FF2B5EF4-FFF2-40B4-BE49-F238E27FC236}">
                  <a16:creationId xmlns:a16="http://schemas.microsoft.com/office/drawing/2014/main" id="{D1052570-9729-4F41-9381-A4E753E6B424}"/>
                </a:ext>
              </a:extLst>
            </p:cNvPr>
            <p:cNvSpPr>
              <a:spLocks/>
            </p:cNvSpPr>
            <p:nvPr/>
          </p:nvSpPr>
          <p:spPr bwMode="auto">
            <a:xfrm>
              <a:off x="6201793" y="1894235"/>
              <a:ext cx="146050" cy="255588"/>
            </a:xfrm>
            <a:custGeom>
              <a:avLst/>
              <a:gdLst/>
              <a:ahLst/>
              <a:cxnLst>
                <a:cxn ang="0">
                  <a:pos x="42" y="103"/>
                </a:cxn>
                <a:cxn ang="0">
                  <a:pos x="62" y="117"/>
                </a:cxn>
                <a:cxn ang="0">
                  <a:pos x="58" y="123"/>
                </a:cxn>
                <a:cxn ang="0">
                  <a:pos x="46" y="127"/>
                </a:cxn>
                <a:cxn ang="0">
                  <a:pos x="16" y="120"/>
                </a:cxn>
                <a:cxn ang="0">
                  <a:pos x="13" y="120"/>
                </a:cxn>
                <a:cxn ang="0">
                  <a:pos x="7" y="125"/>
                </a:cxn>
                <a:cxn ang="0">
                  <a:pos x="3" y="142"/>
                </a:cxn>
                <a:cxn ang="0">
                  <a:pos x="7" y="151"/>
                </a:cxn>
                <a:cxn ang="0">
                  <a:pos x="38" y="158"/>
                </a:cxn>
                <a:cxn ang="0">
                  <a:pos x="38" y="171"/>
                </a:cxn>
                <a:cxn ang="0">
                  <a:pos x="45" y="178"/>
                </a:cxn>
                <a:cxn ang="0">
                  <a:pos x="58" y="177"/>
                </a:cxn>
                <a:cxn ang="0">
                  <a:pos x="64" y="175"/>
                </a:cxn>
                <a:cxn ang="0">
                  <a:pos x="66" y="170"/>
                </a:cxn>
                <a:cxn ang="0">
                  <a:pos x="65" y="155"/>
                </a:cxn>
                <a:cxn ang="0">
                  <a:pos x="101" y="113"/>
                </a:cxn>
                <a:cxn ang="0">
                  <a:pos x="63" y="71"/>
                </a:cxn>
                <a:cxn ang="0">
                  <a:pos x="40" y="58"/>
                </a:cxn>
                <a:cxn ang="0">
                  <a:pos x="42" y="53"/>
                </a:cxn>
                <a:cxn ang="0">
                  <a:pos x="54" y="49"/>
                </a:cxn>
                <a:cxn ang="0">
                  <a:pos x="79" y="54"/>
                </a:cxn>
                <a:cxn ang="0">
                  <a:pos x="81" y="54"/>
                </a:cxn>
                <a:cxn ang="0">
                  <a:pos x="88" y="49"/>
                </a:cxn>
                <a:cxn ang="0">
                  <a:pos x="92" y="33"/>
                </a:cxn>
                <a:cxn ang="0">
                  <a:pos x="87" y="24"/>
                </a:cxn>
                <a:cxn ang="0">
                  <a:pos x="62" y="19"/>
                </a:cxn>
                <a:cxn ang="0">
                  <a:pos x="62" y="8"/>
                </a:cxn>
                <a:cxn ang="0">
                  <a:pos x="55" y="0"/>
                </a:cxn>
                <a:cxn ang="0">
                  <a:pos x="55" y="0"/>
                </a:cxn>
                <a:cxn ang="0">
                  <a:pos x="41" y="1"/>
                </a:cxn>
                <a:cxn ang="0">
                  <a:pos x="36" y="3"/>
                </a:cxn>
                <a:cxn ang="0">
                  <a:pos x="34" y="8"/>
                </a:cxn>
                <a:cxn ang="0">
                  <a:pos x="35" y="21"/>
                </a:cxn>
                <a:cxn ang="0">
                  <a:pos x="1" y="62"/>
                </a:cxn>
                <a:cxn ang="0">
                  <a:pos x="42" y="103"/>
                </a:cxn>
              </a:cxnLst>
              <a:rect l="0" t="0" r="r" b="b"/>
              <a:pathLst>
                <a:path w="101" h="178">
                  <a:moveTo>
                    <a:pt x="42" y="103"/>
                  </a:moveTo>
                  <a:cubicBezTo>
                    <a:pt x="58" y="108"/>
                    <a:pt x="62" y="112"/>
                    <a:pt x="62" y="117"/>
                  </a:cubicBezTo>
                  <a:cubicBezTo>
                    <a:pt x="62" y="120"/>
                    <a:pt x="61" y="122"/>
                    <a:pt x="58" y="123"/>
                  </a:cubicBezTo>
                  <a:cubicBezTo>
                    <a:pt x="55" y="125"/>
                    <a:pt x="51" y="126"/>
                    <a:pt x="46" y="127"/>
                  </a:cubicBezTo>
                  <a:cubicBezTo>
                    <a:pt x="33" y="127"/>
                    <a:pt x="23" y="123"/>
                    <a:pt x="16" y="120"/>
                  </a:cubicBezTo>
                  <a:cubicBezTo>
                    <a:pt x="15" y="120"/>
                    <a:pt x="14" y="120"/>
                    <a:pt x="13" y="120"/>
                  </a:cubicBezTo>
                  <a:cubicBezTo>
                    <a:pt x="10" y="120"/>
                    <a:pt x="7" y="122"/>
                    <a:pt x="7" y="125"/>
                  </a:cubicBezTo>
                  <a:cubicBezTo>
                    <a:pt x="3" y="142"/>
                    <a:pt x="3" y="142"/>
                    <a:pt x="3" y="142"/>
                  </a:cubicBezTo>
                  <a:cubicBezTo>
                    <a:pt x="2" y="146"/>
                    <a:pt x="4" y="150"/>
                    <a:pt x="7" y="151"/>
                  </a:cubicBezTo>
                  <a:cubicBezTo>
                    <a:pt x="16" y="155"/>
                    <a:pt x="27" y="157"/>
                    <a:pt x="38" y="158"/>
                  </a:cubicBezTo>
                  <a:cubicBezTo>
                    <a:pt x="38" y="171"/>
                    <a:pt x="38" y="171"/>
                    <a:pt x="38" y="171"/>
                  </a:cubicBezTo>
                  <a:cubicBezTo>
                    <a:pt x="38" y="175"/>
                    <a:pt x="41" y="178"/>
                    <a:pt x="45" y="178"/>
                  </a:cubicBezTo>
                  <a:cubicBezTo>
                    <a:pt x="58" y="177"/>
                    <a:pt x="58" y="177"/>
                    <a:pt x="58" y="177"/>
                  </a:cubicBezTo>
                  <a:cubicBezTo>
                    <a:pt x="60" y="177"/>
                    <a:pt x="62" y="177"/>
                    <a:pt x="64" y="175"/>
                  </a:cubicBezTo>
                  <a:cubicBezTo>
                    <a:pt x="65" y="174"/>
                    <a:pt x="66" y="172"/>
                    <a:pt x="66" y="170"/>
                  </a:cubicBezTo>
                  <a:cubicBezTo>
                    <a:pt x="65" y="155"/>
                    <a:pt x="65" y="155"/>
                    <a:pt x="65" y="155"/>
                  </a:cubicBezTo>
                  <a:cubicBezTo>
                    <a:pt x="88" y="150"/>
                    <a:pt x="101" y="133"/>
                    <a:pt x="101" y="113"/>
                  </a:cubicBezTo>
                  <a:cubicBezTo>
                    <a:pt x="100" y="92"/>
                    <a:pt x="89" y="80"/>
                    <a:pt x="63" y="71"/>
                  </a:cubicBezTo>
                  <a:cubicBezTo>
                    <a:pt x="46" y="66"/>
                    <a:pt x="40" y="62"/>
                    <a:pt x="40" y="58"/>
                  </a:cubicBezTo>
                  <a:cubicBezTo>
                    <a:pt x="40" y="56"/>
                    <a:pt x="41" y="54"/>
                    <a:pt x="42" y="53"/>
                  </a:cubicBezTo>
                  <a:cubicBezTo>
                    <a:pt x="44" y="51"/>
                    <a:pt x="48" y="49"/>
                    <a:pt x="54" y="49"/>
                  </a:cubicBezTo>
                  <a:cubicBezTo>
                    <a:pt x="65" y="49"/>
                    <a:pt x="74" y="52"/>
                    <a:pt x="79" y="54"/>
                  </a:cubicBezTo>
                  <a:cubicBezTo>
                    <a:pt x="80" y="54"/>
                    <a:pt x="80" y="54"/>
                    <a:pt x="81" y="54"/>
                  </a:cubicBezTo>
                  <a:cubicBezTo>
                    <a:pt x="85" y="54"/>
                    <a:pt x="87" y="52"/>
                    <a:pt x="88" y="49"/>
                  </a:cubicBezTo>
                  <a:cubicBezTo>
                    <a:pt x="92" y="33"/>
                    <a:pt x="92" y="33"/>
                    <a:pt x="92" y="33"/>
                  </a:cubicBezTo>
                  <a:cubicBezTo>
                    <a:pt x="93" y="29"/>
                    <a:pt x="91" y="25"/>
                    <a:pt x="87" y="24"/>
                  </a:cubicBezTo>
                  <a:cubicBezTo>
                    <a:pt x="80" y="21"/>
                    <a:pt x="71" y="19"/>
                    <a:pt x="62" y="19"/>
                  </a:cubicBezTo>
                  <a:cubicBezTo>
                    <a:pt x="62" y="8"/>
                    <a:pt x="62" y="8"/>
                    <a:pt x="62" y="8"/>
                  </a:cubicBezTo>
                  <a:cubicBezTo>
                    <a:pt x="62" y="4"/>
                    <a:pt x="59" y="0"/>
                    <a:pt x="55" y="0"/>
                  </a:cubicBezTo>
                  <a:cubicBezTo>
                    <a:pt x="55" y="0"/>
                    <a:pt x="55" y="0"/>
                    <a:pt x="55" y="0"/>
                  </a:cubicBezTo>
                  <a:cubicBezTo>
                    <a:pt x="41" y="1"/>
                    <a:pt x="41" y="1"/>
                    <a:pt x="41" y="1"/>
                  </a:cubicBezTo>
                  <a:cubicBezTo>
                    <a:pt x="40" y="1"/>
                    <a:pt x="38" y="2"/>
                    <a:pt x="36" y="3"/>
                  </a:cubicBezTo>
                  <a:cubicBezTo>
                    <a:pt x="35" y="5"/>
                    <a:pt x="34" y="6"/>
                    <a:pt x="34" y="8"/>
                  </a:cubicBezTo>
                  <a:cubicBezTo>
                    <a:pt x="35" y="21"/>
                    <a:pt x="35" y="21"/>
                    <a:pt x="35" y="21"/>
                  </a:cubicBezTo>
                  <a:cubicBezTo>
                    <a:pt x="13" y="27"/>
                    <a:pt x="0" y="43"/>
                    <a:pt x="1" y="62"/>
                  </a:cubicBezTo>
                  <a:cubicBezTo>
                    <a:pt x="2" y="87"/>
                    <a:pt x="23" y="97"/>
                    <a:pt x="42" y="103"/>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GB" sz="1350">
                <a:solidFill>
                  <a:srgbClr val="000000"/>
                </a:solidFill>
                <a:latin typeface="Arial"/>
                <a:ea typeface="Meiryo UI"/>
              </a:endParaRPr>
            </a:p>
          </p:txBody>
        </p:sp>
      </p:grpSp>
      <p:sp>
        <p:nvSpPr>
          <p:cNvPr id="57" name="楕円 56">
            <a:extLst>
              <a:ext uri="{FF2B5EF4-FFF2-40B4-BE49-F238E27FC236}">
                <a16:creationId xmlns:a16="http://schemas.microsoft.com/office/drawing/2014/main" id="{5C3A01D0-9631-4E12-BDF8-9D78ACAD5D49}"/>
              </a:ext>
            </a:extLst>
          </p:cNvPr>
          <p:cNvSpPr>
            <a:spLocks noChangeAspect="1"/>
          </p:cNvSpPr>
          <p:nvPr/>
        </p:nvSpPr>
        <p:spPr>
          <a:xfrm>
            <a:off x="1120660" y="2217590"/>
            <a:ext cx="540000" cy="540000"/>
          </a:xfrm>
          <a:prstGeom prst="ellipse">
            <a:avLst/>
          </a:prstGeom>
          <a:solidFill>
            <a:sysClr val="window" lastClr="FFFFFF"/>
          </a:solidFill>
          <a:ln w="38100" cap="flat" cmpd="sng" algn="ctr">
            <a:solidFill>
              <a:srgbClr val="00338D"/>
            </a:solidFill>
            <a:prstDash val="solid"/>
            <a:miter lim="800000"/>
          </a:ln>
          <a:effectLst>
            <a:innerShdw dist="50800" dir="13500000">
              <a:srgbClr val="000000"/>
            </a:innerShdw>
          </a:effectLst>
        </p:spPr>
        <p:txBody>
          <a:bodyPr lIns="40958" tIns="40958" rIns="40958" bIns="40958" rtlCol="0" anchor="ctr"/>
          <a:lstStyle/>
          <a:p>
            <a:pPr algn="ctr" defTabSz="685800">
              <a:defRPr/>
            </a:pPr>
            <a:endParaRPr kumimoji="1" lang="ja-JP" altLang="en-US" sz="1125" kern="0">
              <a:solidFill>
                <a:prstClr val="white"/>
              </a:solidFill>
              <a:latin typeface="Arial"/>
              <a:ea typeface="Meiryo UI"/>
            </a:endParaRPr>
          </a:p>
        </p:txBody>
      </p:sp>
      <p:sp>
        <p:nvSpPr>
          <p:cNvPr id="58" name="TextBox 161">
            <a:extLst>
              <a:ext uri="{FF2B5EF4-FFF2-40B4-BE49-F238E27FC236}">
                <a16:creationId xmlns:a16="http://schemas.microsoft.com/office/drawing/2014/main" id="{D69A6E62-8BBD-4D96-93C9-4E9376068ADE}"/>
              </a:ext>
            </a:extLst>
          </p:cNvPr>
          <p:cNvSpPr txBox="1"/>
          <p:nvPr/>
        </p:nvSpPr>
        <p:spPr>
          <a:xfrm>
            <a:off x="765239" y="2762932"/>
            <a:ext cx="1274399" cy="1428313"/>
          </a:xfrm>
          <a:prstGeom prst="rect">
            <a:avLst/>
          </a:prstGeom>
          <a:noFill/>
        </p:spPr>
        <p:txBody>
          <a:bodyPr wrap="square" lIns="81000" tIns="81000" rIns="8100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a:spcAft>
                <a:spcPts val="225"/>
              </a:spcAft>
              <a:buClr>
                <a:srgbClr val="00338D"/>
              </a:buClr>
              <a:defRPr/>
            </a:pPr>
            <a:r>
              <a:rPr lang="en-US" altLang="ja-JP" sz="825" dirty="0">
                <a:solidFill>
                  <a:srgbClr val="000000"/>
                </a:solidFill>
                <a:latin typeface="Meiryo UI"/>
                <a:ea typeface="Meiryo UI"/>
              </a:rPr>
              <a:t>1) Determine threshold values</a:t>
            </a:r>
          </a:p>
          <a:p>
            <a:pPr marL="0" lvl="2">
              <a:spcAft>
                <a:spcPts val="225"/>
              </a:spcAft>
              <a:buClr>
                <a:srgbClr val="00338D"/>
              </a:buClr>
              <a:defRPr/>
            </a:pPr>
            <a:r>
              <a:rPr lang="en-US" altLang="ja-JP" sz="825" dirty="0">
                <a:solidFill>
                  <a:srgbClr val="000000"/>
                </a:solidFill>
                <a:latin typeface="Meiryo UI"/>
                <a:ea typeface="Meiryo UI"/>
              </a:rPr>
              <a:t>2) Identify constituent entities, parent companies</a:t>
            </a:r>
          </a:p>
          <a:p>
            <a:pPr marL="0" lvl="2">
              <a:spcAft>
                <a:spcPts val="225"/>
              </a:spcAft>
              <a:buClr>
                <a:srgbClr val="00338D"/>
              </a:buClr>
              <a:defRPr/>
            </a:pPr>
            <a:r>
              <a:rPr lang="en-US" altLang="ja-JP" sz="825" dirty="0">
                <a:solidFill>
                  <a:srgbClr val="000000"/>
                </a:solidFill>
                <a:latin typeface="Meiryo UI"/>
                <a:ea typeface="Meiryo UI"/>
              </a:rPr>
              <a:t>3) Identify and remove excluded entities</a:t>
            </a:r>
          </a:p>
          <a:p>
            <a:pPr marL="0" lvl="2">
              <a:buClr>
                <a:srgbClr val="00338D"/>
              </a:buClr>
              <a:defRPr/>
            </a:pPr>
            <a:r>
              <a:rPr lang="en-US" altLang="ja-JP" sz="825" dirty="0">
                <a:solidFill>
                  <a:srgbClr val="000000"/>
                </a:solidFill>
                <a:latin typeface="Meiryo UI"/>
                <a:ea typeface="Meiryo UI"/>
              </a:rPr>
              <a:t>4) Identify the jurisdiction of each constituent entity</a:t>
            </a:r>
            <a:endParaRPr lang="ja-JP" altLang="en-US" sz="825" dirty="0">
              <a:solidFill>
                <a:srgbClr val="000000"/>
              </a:solidFill>
              <a:latin typeface="Meiryo UI"/>
              <a:ea typeface="Meiryo UI"/>
            </a:endParaRPr>
          </a:p>
        </p:txBody>
      </p:sp>
      <p:grpSp>
        <p:nvGrpSpPr>
          <p:cNvPr id="59" name="グループ化 58">
            <a:extLst>
              <a:ext uri="{FF2B5EF4-FFF2-40B4-BE49-F238E27FC236}">
                <a16:creationId xmlns:a16="http://schemas.microsoft.com/office/drawing/2014/main" id="{72B159B2-B1CF-4614-B85A-447CC78AB070}"/>
              </a:ext>
            </a:extLst>
          </p:cNvPr>
          <p:cNvGrpSpPr/>
          <p:nvPr/>
        </p:nvGrpSpPr>
        <p:grpSpPr>
          <a:xfrm>
            <a:off x="753460" y="1846610"/>
            <a:ext cx="1274400" cy="270000"/>
            <a:chOff x="6104271" y="1268346"/>
            <a:chExt cx="1699200" cy="360000"/>
          </a:xfrm>
        </p:grpSpPr>
        <p:sp>
          <p:nvSpPr>
            <p:cNvPr id="60" name="TextBox 161">
              <a:extLst>
                <a:ext uri="{FF2B5EF4-FFF2-40B4-BE49-F238E27FC236}">
                  <a16:creationId xmlns:a16="http://schemas.microsoft.com/office/drawing/2014/main" id="{352C17A7-B3F2-4AEF-9658-F2E4A6A69A3C}"/>
                </a:ext>
              </a:extLst>
            </p:cNvPr>
            <p:cNvSpPr txBox="1"/>
            <p:nvPr/>
          </p:nvSpPr>
          <p:spPr>
            <a:xfrm>
              <a:off x="6104271" y="1339146"/>
              <a:ext cx="1699200" cy="184665"/>
            </a:xfrm>
            <a:prstGeom prst="rect">
              <a:avLst/>
            </a:prstGeom>
            <a:noFill/>
          </p:spPr>
          <p:txBody>
            <a:bodyPr wrap="square" lIns="432000" tIns="0" rIns="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defTabSz="685800">
                <a:spcAft>
                  <a:spcPts val="225"/>
                </a:spcAft>
                <a:buClr>
                  <a:srgbClr val="005EB8"/>
                </a:buClr>
                <a:defRPr/>
              </a:pPr>
              <a:r>
                <a:rPr lang="en-US" altLang="ja-JP" sz="900" b="1" dirty="0">
                  <a:solidFill>
                    <a:srgbClr val="00338D"/>
                  </a:solidFill>
                  <a:latin typeface="Arial"/>
                  <a:ea typeface="Meiryo UI"/>
                </a:rPr>
                <a:t>Target Entities</a:t>
              </a:r>
              <a:endParaRPr lang="zh-TW" altLang="en-US" sz="900" b="1" dirty="0">
                <a:solidFill>
                  <a:srgbClr val="00338D"/>
                </a:solidFill>
                <a:latin typeface="Arial"/>
                <a:ea typeface="Meiryo UI"/>
              </a:endParaRPr>
            </a:p>
          </p:txBody>
        </p:sp>
        <p:sp>
          <p:nvSpPr>
            <p:cNvPr id="61" name="楕円 60">
              <a:extLst>
                <a:ext uri="{FF2B5EF4-FFF2-40B4-BE49-F238E27FC236}">
                  <a16:creationId xmlns:a16="http://schemas.microsoft.com/office/drawing/2014/main" id="{71E62A15-C3E6-4CC5-9417-B18B8409EAC1}"/>
                </a:ext>
              </a:extLst>
            </p:cNvPr>
            <p:cNvSpPr/>
            <p:nvPr/>
          </p:nvSpPr>
          <p:spPr>
            <a:xfrm>
              <a:off x="6225295" y="1268346"/>
              <a:ext cx="360000" cy="360000"/>
            </a:xfrm>
            <a:prstGeom prst="ellipse">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r>
                <a:rPr kumimoji="1" lang="en-US" altLang="ja-JP" sz="1125" kern="0">
                  <a:solidFill>
                    <a:prstClr val="white"/>
                  </a:solidFill>
                  <a:latin typeface="Arial"/>
                  <a:ea typeface="Meiryo UI"/>
                </a:rPr>
                <a:t>1</a:t>
              </a:r>
              <a:endParaRPr kumimoji="1" lang="ja-JP" altLang="en-US" sz="1125" kern="0">
                <a:solidFill>
                  <a:prstClr val="white"/>
                </a:solidFill>
                <a:latin typeface="Arial"/>
                <a:ea typeface="Meiryo UI"/>
              </a:endParaRPr>
            </a:p>
          </p:txBody>
        </p:sp>
      </p:grpSp>
      <p:grpSp>
        <p:nvGrpSpPr>
          <p:cNvPr id="62" name="Group 4">
            <a:extLst>
              <a:ext uri="{FF2B5EF4-FFF2-40B4-BE49-F238E27FC236}">
                <a16:creationId xmlns:a16="http://schemas.microsoft.com/office/drawing/2014/main" id="{193F47FF-F4F5-4BAF-AD46-C844A12F539F}"/>
              </a:ext>
            </a:extLst>
          </p:cNvPr>
          <p:cNvGrpSpPr>
            <a:grpSpLocks noChangeAspect="1"/>
          </p:cNvGrpSpPr>
          <p:nvPr/>
        </p:nvGrpSpPr>
        <p:grpSpPr bwMode="auto">
          <a:xfrm>
            <a:off x="1257391" y="2341430"/>
            <a:ext cx="248669" cy="292320"/>
            <a:chOff x="1329" y="970"/>
            <a:chExt cx="695" cy="817"/>
          </a:xfrm>
          <a:solidFill>
            <a:srgbClr val="00338D"/>
          </a:solidFill>
        </p:grpSpPr>
        <p:sp>
          <p:nvSpPr>
            <p:cNvPr id="63" name="Freeform 5">
              <a:extLst>
                <a:ext uri="{FF2B5EF4-FFF2-40B4-BE49-F238E27FC236}">
                  <a16:creationId xmlns:a16="http://schemas.microsoft.com/office/drawing/2014/main" id="{3ABE7623-3B33-4E64-A46E-E1279E8138B8}"/>
                </a:ext>
              </a:extLst>
            </p:cNvPr>
            <p:cNvSpPr>
              <a:spLocks/>
            </p:cNvSpPr>
            <p:nvPr/>
          </p:nvSpPr>
          <p:spPr bwMode="auto">
            <a:xfrm>
              <a:off x="1802" y="1528"/>
              <a:ext cx="205" cy="259"/>
            </a:xfrm>
            <a:custGeom>
              <a:avLst/>
              <a:gdLst>
                <a:gd name="T0" fmla="*/ 77 w 86"/>
                <a:gd name="T1" fmla="*/ 106 h 109"/>
                <a:gd name="T2" fmla="*/ 69 w 86"/>
                <a:gd name="T3" fmla="*/ 109 h 109"/>
                <a:gd name="T4" fmla="*/ 57 w 86"/>
                <a:gd name="T5" fmla="*/ 102 h 109"/>
                <a:gd name="T6" fmla="*/ 16 w 86"/>
                <a:gd name="T7" fmla="*/ 40 h 109"/>
                <a:gd name="T8" fmla="*/ 8 w 86"/>
                <a:gd name="T9" fmla="*/ 28 h 109"/>
                <a:gd name="T10" fmla="*/ 0 w 86"/>
                <a:gd name="T11" fmla="*/ 16 h 109"/>
                <a:gd name="T12" fmla="*/ 24 w 86"/>
                <a:gd name="T13" fmla="*/ 0 h 109"/>
                <a:gd name="T14" fmla="*/ 32 w 86"/>
                <a:gd name="T15" fmla="*/ 12 h 109"/>
                <a:gd name="T16" fmla="*/ 40 w 86"/>
                <a:gd name="T17" fmla="*/ 24 h 109"/>
                <a:gd name="T18" fmla="*/ 81 w 86"/>
                <a:gd name="T19" fmla="*/ 86 h 109"/>
                <a:gd name="T20" fmla="*/ 77 w 86"/>
                <a:gd name="T21"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 h="109">
                  <a:moveTo>
                    <a:pt x="77" y="106"/>
                  </a:moveTo>
                  <a:cubicBezTo>
                    <a:pt x="75" y="108"/>
                    <a:pt x="72" y="109"/>
                    <a:pt x="69" y="109"/>
                  </a:cubicBezTo>
                  <a:cubicBezTo>
                    <a:pt x="65" y="109"/>
                    <a:pt x="60" y="106"/>
                    <a:pt x="57" y="102"/>
                  </a:cubicBezTo>
                  <a:cubicBezTo>
                    <a:pt x="16" y="40"/>
                    <a:pt x="16" y="40"/>
                    <a:pt x="16" y="40"/>
                  </a:cubicBezTo>
                  <a:cubicBezTo>
                    <a:pt x="8" y="28"/>
                    <a:pt x="8" y="28"/>
                    <a:pt x="8" y="28"/>
                  </a:cubicBezTo>
                  <a:cubicBezTo>
                    <a:pt x="0" y="16"/>
                    <a:pt x="0" y="16"/>
                    <a:pt x="0" y="16"/>
                  </a:cubicBezTo>
                  <a:cubicBezTo>
                    <a:pt x="8" y="12"/>
                    <a:pt x="17" y="6"/>
                    <a:pt x="24" y="0"/>
                  </a:cubicBezTo>
                  <a:cubicBezTo>
                    <a:pt x="32" y="12"/>
                    <a:pt x="32" y="12"/>
                    <a:pt x="32" y="12"/>
                  </a:cubicBezTo>
                  <a:cubicBezTo>
                    <a:pt x="40" y="24"/>
                    <a:pt x="40" y="24"/>
                    <a:pt x="40" y="24"/>
                  </a:cubicBezTo>
                  <a:cubicBezTo>
                    <a:pt x="81" y="86"/>
                    <a:pt x="81" y="86"/>
                    <a:pt x="81" y="86"/>
                  </a:cubicBezTo>
                  <a:cubicBezTo>
                    <a:pt x="86" y="93"/>
                    <a:pt x="84" y="102"/>
                    <a:pt x="77"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64" name="Freeform 6">
              <a:extLst>
                <a:ext uri="{FF2B5EF4-FFF2-40B4-BE49-F238E27FC236}">
                  <a16:creationId xmlns:a16="http://schemas.microsoft.com/office/drawing/2014/main" id="{548BCB36-E097-455F-97A8-EEE75502FA98}"/>
                </a:ext>
              </a:extLst>
            </p:cNvPr>
            <p:cNvSpPr>
              <a:spLocks noEditPoints="1"/>
            </p:cNvSpPr>
            <p:nvPr/>
          </p:nvSpPr>
          <p:spPr bwMode="auto">
            <a:xfrm>
              <a:off x="1362" y="1003"/>
              <a:ext cx="628" cy="627"/>
            </a:xfrm>
            <a:custGeom>
              <a:avLst/>
              <a:gdLst>
                <a:gd name="T0" fmla="*/ 132 w 263"/>
                <a:gd name="T1" fmla="*/ 0 h 263"/>
                <a:gd name="T2" fmla="*/ 0 w 263"/>
                <a:gd name="T3" fmla="*/ 132 h 263"/>
                <a:gd name="T4" fmla="*/ 132 w 263"/>
                <a:gd name="T5" fmla="*/ 263 h 263"/>
                <a:gd name="T6" fmla="*/ 192 w 263"/>
                <a:gd name="T7" fmla="*/ 248 h 263"/>
                <a:gd name="T8" fmla="*/ 216 w 263"/>
                <a:gd name="T9" fmla="*/ 232 h 263"/>
                <a:gd name="T10" fmla="*/ 263 w 263"/>
                <a:gd name="T11" fmla="*/ 132 h 263"/>
                <a:gd name="T12" fmla="*/ 132 w 263"/>
                <a:gd name="T13" fmla="*/ 0 h 263"/>
                <a:gd name="T14" fmla="*/ 214 w 263"/>
                <a:gd name="T15" fmla="*/ 214 h 263"/>
                <a:gd name="T16" fmla="*/ 208 w 263"/>
                <a:gd name="T17" fmla="*/ 220 h 263"/>
                <a:gd name="T18" fmla="*/ 184 w 263"/>
                <a:gd name="T19" fmla="*/ 236 h 263"/>
                <a:gd name="T20" fmla="*/ 132 w 263"/>
                <a:gd name="T21" fmla="*/ 248 h 263"/>
                <a:gd name="T22" fmla="*/ 49 w 263"/>
                <a:gd name="T23" fmla="*/ 214 h 263"/>
                <a:gd name="T24" fmla="*/ 15 w 263"/>
                <a:gd name="T25" fmla="*/ 132 h 263"/>
                <a:gd name="T26" fmla="*/ 49 w 263"/>
                <a:gd name="T27" fmla="*/ 49 h 263"/>
                <a:gd name="T28" fmla="*/ 132 w 263"/>
                <a:gd name="T29" fmla="*/ 15 h 263"/>
                <a:gd name="T30" fmla="*/ 214 w 263"/>
                <a:gd name="T31" fmla="*/ 49 h 263"/>
                <a:gd name="T32" fmla="*/ 248 w 263"/>
                <a:gd name="T33" fmla="*/ 132 h 263"/>
                <a:gd name="T34" fmla="*/ 214 w 263"/>
                <a:gd name="T35" fmla="*/ 21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263">
                  <a:moveTo>
                    <a:pt x="132" y="0"/>
                  </a:moveTo>
                  <a:cubicBezTo>
                    <a:pt x="59" y="0"/>
                    <a:pt x="0" y="59"/>
                    <a:pt x="0" y="132"/>
                  </a:cubicBezTo>
                  <a:cubicBezTo>
                    <a:pt x="0" y="204"/>
                    <a:pt x="59" y="263"/>
                    <a:pt x="132" y="263"/>
                  </a:cubicBezTo>
                  <a:cubicBezTo>
                    <a:pt x="153" y="263"/>
                    <a:pt x="174" y="258"/>
                    <a:pt x="192" y="248"/>
                  </a:cubicBezTo>
                  <a:cubicBezTo>
                    <a:pt x="201" y="244"/>
                    <a:pt x="209" y="238"/>
                    <a:pt x="216" y="232"/>
                  </a:cubicBezTo>
                  <a:cubicBezTo>
                    <a:pt x="245" y="208"/>
                    <a:pt x="263" y="172"/>
                    <a:pt x="263" y="132"/>
                  </a:cubicBezTo>
                  <a:cubicBezTo>
                    <a:pt x="263" y="59"/>
                    <a:pt x="204" y="0"/>
                    <a:pt x="132" y="0"/>
                  </a:cubicBezTo>
                  <a:close/>
                  <a:moveTo>
                    <a:pt x="214" y="214"/>
                  </a:moveTo>
                  <a:cubicBezTo>
                    <a:pt x="212" y="216"/>
                    <a:pt x="210" y="218"/>
                    <a:pt x="208" y="220"/>
                  </a:cubicBezTo>
                  <a:cubicBezTo>
                    <a:pt x="201" y="226"/>
                    <a:pt x="192" y="232"/>
                    <a:pt x="184" y="236"/>
                  </a:cubicBezTo>
                  <a:cubicBezTo>
                    <a:pt x="168" y="244"/>
                    <a:pt x="150" y="248"/>
                    <a:pt x="132" y="248"/>
                  </a:cubicBezTo>
                  <a:cubicBezTo>
                    <a:pt x="100" y="248"/>
                    <a:pt x="71" y="236"/>
                    <a:pt x="49" y="214"/>
                  </a:cubicBezTo>
                  <a:cubicBezTo>
                    <a:pt x="27" y="192"/>
                    <a:pt x="15" y="163"/>
                    <a:pt x="15" y="132"/>
                  </a:cubicBezTo>
                  <a:cubicBezTo>
                    <a:pt x="15" y="100"/>
                    <a:pt x="27" y="71"/>
                    <a:pt x="49" y="49"/>
                  </a:cubicBezTo>
                  <a:cubicBezTo>
                    <a:pt x="71" y="27"/>
                    <a:pt x="100" y="15"/>
                    <a:pt x="132" y="15"/>
                  </a:cubicBezTo>
                  <a:cubicBezTo>
                    <a:pt x="163" y="15"/>
                    <a:pt x="192" y="27"/>
                    <a:pt x="214" y="49"/>
                  </a:cubicBezTo>
                  <a:cubicBezTo>
                    <a:pt x="236" y="71"/>
                    <a:pt x="248" y="100"/>
                    <a:pt x="248" y="132"/>
                  </a:cubicBezTo>
                  <a:cubicBezTo>
                    <a:pt x="248" y="163"/>
                    <a:pt x="236" y="192"/>
                    <a:pt x="214" y="2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65" name="Freeform 7">
              <a:extLst>
                <a:ext uri="{FF2B5EF4-FFF2-40B4-BE49-F238E27FC236}">
                  <a16:creationId xmlns:a16="http://schemas.microsoft.com/office/drawing/2014/main" id="{045897A4-BA74-4121-BFB4-247B7D135364}"/>
                </a:ext>
              </a:extLst>
            </p:cNvPr>
            <p:cNvSpPr>
              <a:spLocks noEditPoints="1"/>
            </p:cNvSpPr>
            <p:nvPr/>
          </p:nvSpPr>
          <p:spPr bwMode="auto">
            <a:xfrm>
              <a:off x="1329" y="970"/>
              <a:ext cx="695" cy="693"/>
            </a:xfrm>
            <a:custGeom>
              <a:avLst/>
              <a:gdLst>
                <a:gd name="T0" fmla="*/ 146 w 291"/>
                <a:gd name="T1" fmla="*/ 0 h 291"/>
                <a:gd name="T2" fmla="*/ 0 w 291"/>
                <a:gd name="T3" fmla="*/ 146 h 291"/>
                <a:gd name="T4" fmla="*/ 146 w 291"/>
                <a:gd name="T5" fmla="*/ 291 h 291"/>
                <a:gd name="T6" fmla="*/ 214 w 291"/>
                <a:gd name="T7" fmla="*/ 274 h 291"/>
                <a:gd name="T8" fmla="*/ 238 w 291"/>
                <a:gd name="T9" fmla="*/ 258 h 291"/>
                <a:gd name="T10" fmla="*/ 291 w 291"/>
                <a:gd name="T11" fmla="*/ 146 h 291"/>
                <a:gd name="T12" fmla="*/ 146 w 291"/>
                <a:gd name="T13" fmla="*/ 0 h 291"/>
                <a:gd name="T14" fmla="*/ 222 w 291"/>
                <a:gd name="T15" fmla="*/ 234 h 291"/>
                <a:gd name="T16" fmla="*/ 198 w 291"/>
                <a:gd name="T17" fmla="*/ 250 h 291"/>
                <a:gd name="T18" fmla="*/ 146 w 291"/>
                <a:gd name="T19" fmla="*/ 262 h 291"/>
                <a:gd name="T20" fmla="*/ 63 w 291"/>
                <a:gd name="T21" fmla="*/ 228 h 291"/>
                <a:gd name="T22" fmla="*/ 29 w 291"/>
                <a:gd name="T23" fmla="*/ 146 h 291"/>
                <a:gd name="T24" fmla="*/ 63 w 291"/>
                <a:gd name="T25" fmla="*/ 63 h 291"/>
                <a:gd name="T26" fmla="*/ 146 w 291"/>
                <a:gd name="T27" fmla="*/ 29 h 291"/>
                <a:gd name="T28" fmla="*/ 228 w 291"/>
                <a:gd name="T29" fmla="*/ 63 h 291"/>
                <a:gd name="T30" fmla="*/ 262 w 291"/>
                <a:gd name="T31" fmla="*/ 146 h 291"/>
                <a:gd name="T32" fmla="*/ 228 w 291"/>
                <a:gd name="T33" fmla="*/ 228 h 291"/>
                <a:gd name="T34" fmla="*/ 222 w 291"/>
                <a:gd name="T35" fmla="*/ 234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1" h="291">
                  <a:moveTo>
                    <a:pt x="146" y="0"/>
                  </a:moveTo>
                  <a:cubicBezTo>
                    <a:pt x="65" y="0"/>
                    <a:pt x="0" y="65"/>
                    <a:pt x="0" y="146"/>
                  </a:cubicBezTo>
                  <a:cubicBezTo>
                    <a:pt x="0" y="226"/>
                    <a:pt x="65" y="291"/>
                    <a:pt x="146" y="291"/>
                  </a:cubicBezTo>
                  <a:cubicBezTo>
                    <a:pt x="170" y="291"/>
                    <a:pt x="194" y="285"/>
                    <a:pt x="214" y="274"/>
                  </a:cubicBezTo>
                  <a:cubicBezTo>
                    <a:pt x="223" y="270"/>
                    <a:pt x="231" y="264"/>
                    <a:pt x="238" y="258"/>
                  </a:cubicBezTo>
                  <a:cubicBezTo>
                    <a:pt x="271" y="231"/>
                    <a:pt x="291" y="191"/>
                    <a:pt x="291" y="146"/>
                  </a:cubicBezTo>
                  <a:cubicBezTo>
                    <a:pt x="291" y="65"/>
                    <a:pt x="226" y="0"/>
                    <a:pt x="146" y="0"/>
                  </a:cubicBezTo>
                  <a:close/>
                  <a:moveTo>
                    <a:pt x="222" y="234"/>
                  </a:moveTo>
                  <a:cubicBezTo>
                    <a:pt x="215" y="240"/>
                    <a:pt x="206" y="246"/>
                    <a:pt x="198" y="250"/>
                  </a:cubicBezTo>
                  <a:cubicBezTo>
                    <a:pt x="182" y="258"/>
                    <a:pt x="164" y="262"/>
                    <a:pt x="146" y="262"/>
                  </a:cubicBezTo>
                  <a:cubicBezTo>
                    <a:pt x="114" y="262"/>
                    <a:pt x="85" y="250"/>
                    <a:pt x="63" y="228"/>
                  </a:cubicBezTo>
                  <a:cubicBezTo>
                    <a:pt x="41" y="206"/>
                    <a:pt x="29" y="177"/>
                    <a:pt x="29" y="146"/>
                  </a:cubicBezTo>
                  <a:cubicBezTo>
                    <a:pt x="29" y="114"/>
                    <a:pt x="41" y="85"/>
                    <a:pt x="63" y="63"/>
                  </a:cubicBezTo>
                  <a:cubicBezTo>
                    <a:pt x="85" y="41"/>
                    <a:pt x="114" y="29"/>
                    <a:pt x="146" y="29"/>
                  </a:cubicBezTo>
                  <a:cubicBezTo>
                    <a:pt x="177" y="29"/>
                    <a:pt x="206" y="41"/>
                    <a:pt x="228" y="63"/>
                  </a:cubicBezTo>
                  <a:cubicBezTo>
                    <a:pt x="250" y="85"/>
                    <a:pt x="262" y="114"/>
                    <a:pt x="262" y="146"/>
                  </a:cubicBezTo>
                  <a:cubicBezTo>
                    <a:pt x="262" y="177"/>
                    <a:pt x="250" y="206"/>
                    <a:pt x="228" y="228"/>
                  </a:cubicBezTo>
                  <a:cubicBezTo>
                    <a:pt x="226" y="230"/>
                    <a:pt x="224" y="232"/>
                    <a:pt x="222"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grpSp>
      <p:sp>
        <p:nvSpPr>
          <p:cNvPr id="66" name="二等辺三角形 65">
            <a:extLst>
              <a:ext uri="{FF2B5EF4-FFF2-40B4-BE49-F238E27FC236}">
                <a16:creationId xmlns:a16="http://schemas.microsoft.com/office/drawing/2014/main" id="{F3000217-0085-49D7-91D2-EEE7327258E2}"/>
              </a:ext>
            </a:extLst>
          </p:cNvPr>
          <p:cNvSpPr>
            <a:spLocks/>
          </p:cNvSpPr>
          <p:nvPr/>
        </p:nvSpPr>
        <p:spPr>
          <a:xfrm rot="5400000">
            <a:off x="1960617" y="2433590"/>
            <a:ext cx="135000" cy="108000"/>
          </a:xfrm>
          <a:prstGeom prst="triangle">
            <a:avLst/>
          </a:prstGeom>
          <a:solidFill>
            <a:srgbClr val="F0F0F0">
              <a:lumMod val="90000"/>
            </a:srgbClr>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a:solidFill>
                <a:prstClr val="white"/>
              </a:solidFill>
              <a:latin typeface="Arial"/>
              <a:ea typeface="Meiryo UI"/>
            </a:endParaRPr>
          </a:p>
        </p:txBody>
      </p:sp>
      <p:sp>
        <p:nvSpPr>
          <p:cNvPr id="67" name="TextBox 161">
            <a:extLst>
              <a:ext uri="{FF2B5EF4-FFF2-40B4-BE49-F238E27FC236}">
                <a16:creationId xmlns:a16="http://schemas.microsoft.com/office/drawing/2014/main" id="{1DC8BC0F-9D6F-4671-B185-DAE73F5934F7}"/>
              </a:ext>
            </a:extLst>
          </p:cNvPr>
          <p:cNvSpPr txBox="1"/>
          <p:nvPr/>
        </p:nvSpPr>
        <p:spPr>
          <a:xfrm>
            <a:off x="2064483" y="2748911"/>
            <a:ext cx="1328653" cy="1529623"/>
          </a:xfrm>
          <a:prstGeom prst="rect">
            <a:avLst/>
          </a:prstGeom>
          <a:noFill/>
        </p:spPr>
        <p:txBody>
          <a:bodyPr wrap="square" lIns="54000" tIns="81000" rIns="8100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a:buClr>
                <a:srgbClr val="00338D"/>
              </a:buClr>
              <a:defRPr/>
            </a:pPr>
            <a:r>
              <a:rPr lang="en-US" altLang="ja-JP" sz="825" dirty="0">
                <a:solidFill>
                  <a:srgbClr val="000000"/>
                </a:solidFill>
                <a:latin typeface="Meiryo UI"/>
                <a:ea typeface="Meiryo UI"/>
              </a:rPr>
              <a:t>1) Determine net profit/loss (non-consolidated)</a:t>
            </a:r>
          </a:p>
          <a:p>
            <a:pPr marL="0" lvl="2">
              <a:spcAft>
                <a:spcPts val="225"/>
              </a:spcAft>
              <a:buClr>
                <a:srgbClr val="00338D"/>
              </a:buClr>
              <a:defRPr/>
            </a:pPr>
            <a:r>
              <a:rPr lang="en-US" altLang="ja-JP" sz="825" dirty="0">
                <a:solidFill>
                  <a:srgbClr val="000000"/>
                </a:solidFill>
                <a:latin typeface="Meiryo UI"/>
                <a:ea typeface="Meiryo UI"/>
              </a:rPr>
              <a:t>2) Adjustments according to </a:t>
            </a:r>
            <a:r>
              <a:rPr lang="en-US" altLang="ja-JP" sz="825" dirty="0" err="1">
                <a:solidFill>
                  <a:srgbClr val="000000"/>
                </a:solidFill>
                <a:latin typeface="Meiryo UI"/>
                <a:ea typeface="Meiryo UI"/>
              </a:rPr>
              <a:t>GloBE</a:t>
            </a:r>
            <a:r>
              <a:rPr lang="ja-JP" altLang="en-US" sz="825" dirty="0">
                <a:solidFill>
                  <a:srgbClr val="000000"/>
                </a:solidFill>
                <a:latin typeface="Meiryo UI"/>
                <a:ea typeface="Meiryo UI"/>
              </a:rPr>
              <a:t> </a:t>
            </a:r>
            <a:r>
              <a:rPr lang="en-US" altLang="ja-JP" sz="825" dirty="0">
                <a:solidFill>
                  <a:srgbClr val="000000"/>
                </a:solidFill>
                <a:latin typeface="Meiryo UI"/>
                <a:ea typeface="Meiryo UI"/>
              </a:rPr>
              <a:t>rules</a:t>
            </a:r>
          </a:p>
          <a:p>
            <a:pPr marL="0" lvl="2">
              <a:spcAft>
                <a:spcPts val="225"/>
              </a:spcAft>
              <a:buClr>
                <a:srgbClr val="00338D"/>
              </a:buClr>
              <a:defRPr/>
            </a:pPr>
            <a:r>
              <a:rPr lang="en-US" altLang="ja-JP" sz="825" dirty="0">
                <a:solidFill>
                  <a:srgbClr val="000000"/>
                </a:solidFill>
                <a:latin typeface="Meiryo UI"/>
                <a:ea typeface="Meiryo UI"/>
              </a:rPr>
              <a:t>3) Consider optional adjustment</a:t>
            </a:r>
          </a:p>
          <a:p>
            <a:pPr marL="0" lvl="2">
              <a:buClr>
                <a:srgbClr val="00338D"/>
              </a:buClr>
              <a:defRPr/>
            </a:pPr>
            <a:r>
              <a:rPr lang="en-US" altLang="ja-JP" sz="825" dirty="0">
                <a:solidFill>
                  <a:srgbClr val="000000"/>
                </a:solidFill>
                <a:latin typeface="Meiryo UI"/>
                <a:ea typeface="Meiryo UI"/>
              </a:rPr>
              <a:t>4) If necessary: Allocate to permanent establishment or flow-through entity</a:t>
            </a:r>
            <a:endParaRPr lang="ja-JP" altLang="en-US" sz="750" dirty="0">
              <a:solidFill>
                <a:srgbClr val="000000"/>
              </a:solidFill>
              <a:latin typeface="Meiryo UI"/>
              <a:ea typeface="Meiryo UI"/>
            </a:endParaRPr>
          </a:p>
        </p:txBody>
      </p:sp>
      <p:grpSp>
        <p:nvGrpSpPr>
          <p:cNvPr id="68" name="グループ化 67">
            <a:extLst>
              <a:ext uri="{FF2B5EF4-FFF2-40B4-BE49-F238E27FC236}">
                <a16:creationId xmlns:a16="http://schemas.microsoft.com/office/drawing/2014/main" id="{DB805009-997C-4323-A2E8-64B07833007A}"/>
              </a:ext>
            </a:extLst>
          </p:cNvPr>
          <p:cNvGrpSpPr/>
          <p:nvPr/>
        </p:nvGrpSpPr>
        <p:grpSpPr>
          <a:xfrm>
            <a:off x="2028374" y="1830461"/>
            <a:ext cx="1274400" cy="286150"/>
            <a:chOff x="6104271" y="1246813"/>
            <a:chExt cx="1699200" cy="381533"/>
          </a:xfrm>
        </p:grpSpPr>
        <p:sp>
          <p:nvSpPr>
            <p:cNvPr id="69" name="TextBox 161">
              <a:extLst>
                <a:ext uri="{FF2B5EF4-FFF2-40B4-BE49-F238E27FC236}">
                  <a16:creationId xmlns:a16="http://schemas.microsoft.com/office/drawing/2014/main" id="{41FBFFA0-857A-47A7-9412-6444BE917323}"/>
                </a:ext>
              </a:extLst>
            </p:cNvPr>
            <p:cNvSpPr txBox="1"/>
            <p:nvPr/>
          </p:nvSpPr>
          <p:spPr>
            <a:xfrm>
              <a:off x="6104271" y="1246813"/>
              <a:ext cx="1699200" cy="369332"/>
            </a:xfrm>
            <a:prstGeom prst="rect">
              <a:avLst/>
            </a:prstGeom>
            <a:noFill/>
          </p:spPr>
          <p:txBody>
            <a:bodyPr wrap="square" lIns="432000" tIns="0" rIns="8100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defTabSz="685800">
                <a:spcAft>
                  <a:spcPts val="225"/>
                </a:spcAft>
                <a:buClr>
                  <a:srgbClr val="005EB8"/>
                </a:buClr>
                <a:defRPr/>
              </a:pPr>
              <a:r>
                <a:rPr lang="en-US" altLang="zh-TW" sz="900" b="1" dirty="0">
                  <a:solidFill>
                    <a:srgbClr val="00338D"/>
                  </a:solidFill>
                  <a:latin typeface="Arial"/>
                  <a:ea typeface="Meiryo UI"/>
                </a:rPr>
                <a:t>ETR</a:t>
              </a:r>
              <a:r>
                <a:rPr lang="zh-TW" altLang="en-US" sz="900" b="1" dirty="0">
                  <a:solidFill>
                    <a:srgbClr val="00338D"/>
                  </a:solidFill>
                  <a:latin typeface="Arial"/>
                  <a:ea typeface="Meiryo UI"/>
                </a:rPr>
                <a:t> </a:t>
              </a:r>
              <a:r>
                <a:rPr lang="en-US" altLang="zh-TW" sz="900" b="1" dirty="0">
                  <a:solidFill>
                    <a:srgbClr val="00338D"/>
                  </a:solidFill>
                  <a:latin typeface="Arial"/>
                  <a:ea typeface="Meiryo UI"/>
                </a:rPr>
                <a:t>(Denominator) </a:t>
              </a:r>
              <a:endParaRPr lang="zh-TW" altLang="en-US" sz="900" b="1" dirty="0">
                <a:solidFill>
                  <a:srgbClr val="00338D"/>
                </a:solidFill>
                <a:latin typeface="Arial"/>
                <a:ea typeface="Meiryo UI"/>
              </a:endParaRPr>
            </a:p>
          </p:txBody>
        </p:sp>
        <p:sp>
          <p:nvSpPr>
            <p:cNvPr id="70" name="楕円 69">
              <a:extLst>
                <a:ext uri="{FF2B5EF4-FFF2-40B4-BE49-F238E27FC236}">
                  <a16:creationId xmlns:a16="http://schemas.microsoft.com/office/drawing/2014/main" id="{14751A08-4C4E-48A9-A6E5-9B84E09A54E7}"/>
                </a:ext>
              </a:extLst>
            </p:cNvPr>
            <p:cNvSpPr/>
            <p:nvPr/>
          </p:nvSpPr>
          <p:spPr>
            <a:xfrm>
              <a:off x="6225295" y="1268346"/>
              <a:ext cx="360000" cy="360000"/>
            </a:xfrm>
            <a:prstGeom prst="ellipse">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r>
                <a:rPr kumimoji="1" lang="en-US" altLang="ja-JP" sz="1125" kern="0" dirty="0">
                  <a:solidFill>
                    <a:prstClr val="white"/>
                  </a:solidFill>
                  <a:latin typeface="Arial"/>
                  <a:ea typeface="Meiryo UI"/>
                </a:rPr>
                <a:t>2</a:t>
              </a:r>
              <a:endParaRPr kumimoji="1" lang="ja-JP" altLang="en-US" sz="1125" kern="0" dirty="0">
                <a:solidFill>
                  <a:prstClr val="white"/>
                </a:solidFill>
                <a:latin typeface="Arial"/>
                <a:ea typeface="Meiryo UI"/>
              </a:endParaRPr>
            </a:p>
          </p:txBody>
        </p:sp>
      </p:grpSp>
      <p:sp>
        <p:nvSpPr>
          <p:cNvPr id="71" name="楕円 70">
            <a:extLst>
              <a:ext uri="{FF2B5EF4-FFF2-40B4-BE49-F238E27FC236}">
                <a16:creationId xmlns:a16="http://schemas.microsoft.com/office/drawing/2014/main" id="{9FF8B06C-C7B5-441D-811D-77DEA44BE952}"/>
              </a:ext>
            </a:extLst>
          </p:cNvPr>
          <p:cNvSpPr>
            <a:spLocks noChangeAspect="1"/>
          </p:cNvSpPr>
          <p:nvPr/>
        </p:nvSpPr>
        <p:spPr>
          <a:xfrm>
            <a:off x="2395574" y="2217590"/>
            <a:ext cx="540000" cy="540000"/>
          </a:xfrm>
          <a:prstGeom prst="ellipse">
            <a:avLst/>
          </a:prstGeom>
          <a:solidFill>
            <a:sysClr val="window" lastClr="FFFFFF"/>
          </a:solidFill>
          <a:ln w="38100" cap="flat" cmpd="sng" algn="ctr">
            <a:solidFill>
              <a:srgbClr val="00338D"/>
            </a:solidFill>
            <a:prstDash val="solid"/>
            <a:miter lim="800000"/>
          </a:ln>
          <a:effectLst>
            <a:innerShdw dist="50800" dir="13500000">
              <a:srgbClr val="000000"/>
            </a:innerShdw>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72" name="Freeform 85">
            <a:extLst>
              <a:ext uri="{FF2B5EF4-FFF2-40B4-BE49-F238E27FC236}">
                <a16:creationId xmlns:a16="http://schemas.microsoft.com/office/drawing/2014/main" id="{CEAD82A5-4435-49E3-B226-471DB7D02BCF}"/>
              </a:ext>
            </a:extLst>
          </p:cNvPr>
          <p:cNvSpPr>
            <a:spLocks noEditPoints="1"/>
          </p:cNvSpPr>
          <p:nvPr/>
        </p:nvSpPr>
        <p:spPr bwMode="auto">
          <a:xfrm>
            <a:off x="2538496" y="2347248"/>
            <a:ext cx="254157" cy="280685"/>
          </a:xfrm>
          <a:custGeom>
            <a:avLst/>
            <a:gdLst>
              <a:gd name="T0" fmla="*/ 52 w 778"/>
              <a:gd name="T1" fmla="*/ 2 h 1075"/>
              <a:gd name="T2" fmla="*/ 29 w 778"/>
              <a:gd name="T3" fmla="*/ 12 h 1075"/>
              <a:gd name="T4" fmla="*/ 11 w 778"/>
              <a:gd name="T5" fmla="*/ 29 h 1075"/>
              <a:gd name="T6" fmla="*/ 1 w 778"/>
              <a:gd name="T7" fmla="*/ 52 h 1075"/>
              <a:gd name="T8" fmla="*/ 0 w 778"/>
              <a:gd name="T9" fmla="*/ 1017 h 1075"/>
              <a:gd name="T10" fmla="*/ 8 w 778"/>
              <a:gd name="T11" fmla="*/ 1041 h 1075"/>
              <a:gd name="T12" fmla="*/ 24 w 778"/>
              <a:gd name="T13" fmla="*/ 1060 h 1075"/>
              <a:gd name="T14" fmla="*/ 46 w 778"/>
              <a:gd name="T15" fmla="*/ 1073 h 1075"/>
              <a:gd name="T16" fmla="*/ 713 w 778"/>
              <a:gd name="T17" fmla="*/ 1075 h 1075"/>
              <a:gd name="T18" fmla="*/ 739 w 778"/>
              <a:gd name="T19" fmla="*/ 1071 h 1075"/>
              <a:gd name="T20" fmla="*/ 759 w 778"/>
              <a:gd name="T21" fmla="*/ 1056 h 1075"/>
              <a:gd name="T22" fmla="*/ 772 w 778"/>
              <a:gd name="T23" fmla="*/ 1036 h 1075"/>
              <a:gd name="T24" fmla="*/ 778 w 778"/>
              <a:gd name="T25" fmla="*/ 1011 h 1075"/>
              <a:gd name="T26" fmla="*/ 775 w 778"/>
              <a:gd name="T27" fmla="*/ 46 h 1075"/>
              <a:gd name="T28" fmla="*/ 763 w 778"/>
              <a:gd name="T29" fmla="*/ 24 h 1075"/>
              <a:gd name="T30" fmla="*/ 744 w 778"/>
              <a:gd name="T31" fmla="*/ 8 h 1075"/>
              <a:gd name="T32" fmla="*/ 719 w 778"/>
              <a:gd name="T33" fmla="*/ 1 h 1075"/>
              <a:gd name="T34" fmla="*/ 125 w 778"/>
              <a:gd name="T35" fmla="*/ 852 h 1075"/>
              <a:gd name="T36" fmla="*/ 125 w 778"/>
              <a:gd name="T37" fmla="*/ 762 h 1075"/>
              <a:gd name="T38" fmla="*/ 241 w 778"/>
              <a:gd name="T39" fmla="*/ 556 h 1075"/>
              <a:gd name="T40" fmla="*/ 241 w 778"/>
              <a:gd name="T41" fmla="*/ 556 h 1075"/>
              <a:gd name="T42" fmla="*/ 447 w 778"/>
              <a:gd name="T43" fmla="*/ 852 h 1075"/>
              <a:gd name="T44" fmla="*/ 331 w 778"/>
              <a:gd name="T45" fmla="*/ 645 h 1075"/>
              <a:gd name="T46" fmla="*/ 331 w 778"/>
              <a:gd name="T47" fmla="*/ 556 h 1075"/>
              <a:gd name="T48" fmla="*/ 653 w 778"/>
              <a:gd name="T49" fmla="*/ 968 h 1075"/>
              <a:gd name="T50" fmla="*/ 653 w 778"/>
              <a:gd name="T51" fmla="*/ 968 h 1075"/>
              <a:gd name="T52" fmla="*/ 653 w 778"/>
              <a:gd name="T53" fmla="*/ 645 h 1075"/>
              <a:gd name="T54" fmla="*/ 537 w 778"/>
              <a:gd name="T55" fmla="*/ 440 h 1075"/>
              <a:gd name="T56" fmla="*/ 691 w 778"/>
              <a:gd name="T57" fmla="*/ 305 h 1075"/>
              <a:gd name="T58" fmla="*/ 97 w 778"/>
              <a:gd name="T59" fmla="*/ 311 h 1075"/>
              <a:gd name="T60" fmla="*/ 87 w 778"/>
              <a:gd name="T61" fmla="*/ 302 h 1075"/>
              <a:gd name="T62" fmla="*/ 93 w 778"/>
              <a:gd name="T63" fmla="*/ 101 h 1075"/>
              <a:gd name="T64" fmla="*/ 689 w 778"/>
              <a:gd name="T65" fmla="*/ 103 h 1075"/>
              <a:gd name="T66" fmla="*/ 578 w 778"/>
              <a:gd name="T67" fmla="*/ 280 h 1075"/>
              <a:gd name="T68" fmla="*/ 543 w 778"/>
              <a:gd name="T69" fmla="*/ 271 h 1075"/>
              <a:gd name="T70" fmla="*/ 555 w 778"/>
              <a:gd name="T71" fmla="*/ 246 h 1075"/>
              <a:gd name="T72" fmla="*/ 583 w 778"/>
              <a:gd name="T73" fmla="*/ 250 h 1075"/>
              <a:gd name="T74" fmla="*/ 599 w 778"/>
              <a:gd name="T75" fmla="*/ 244 h 1075"/>
              <a:gd name="T76" fmla="*/ 602 w 778"/>
              <a:gd name="T77" fmla="*/ 228 h 1075"/>
              <a:gd name="T78" fmla="*/ 593 w 778"/>
              <a:gd name="T79" fmla="*/ 217 h 1075"/>
              <a:gd name="T80" fmla="*/ 561 w 778"/>
              <a:gd name="T81" fmla="*/ 215 h 1075"/>
              <a:gd name="T82" fmla="*/ 538 w 778"/>
              <a:gd name="T83" fmla="*/ 139 h 1075"/>
              <a:gd name="T84" fmla="*/ 608 w 778"/>
              <a:gd name="T85" fmla="*/ 192 h 1075"/>
              <a:gd name="T86" fmla="*/ 626 w 778"/>
              <a:gd name="T87" fmla="*/ 208 h 1075"/>
              <a:gd name="T88" fmla="*/ 633 w 778"/>
              <a:gd name="T89" fmla="*/ 237 h 1075"/>
              <a:gd name="T90" fmla="*/ 626 w 778"/>
              <a:gd name="T91" fmla="*/ 257 h 1075"/>
              <a:gd name="T92" fmla="*/ 607 w 778"/>
              <a:gd name="T93" fmla="*/ 273 h 1075"/>
              <a:gd name="T94" fmla="*/ 416 w 778"/>
              <a:gd name="T95" fmla="*/ 278 h 1075"/>
              <a:gd name="T96" fmla="*/ 421 w 778"/>
              <a:gd name="T97" fmla="*/ 232 h 1075"/>
              <a:gd name="T98" fmla="*/ 444 w 778"/>
              <a:gd name="T99" fmla="*/ 205 h 1075"/>
              <a:gd name="T100" fmla="*/ 471 w 778"/>
              <a:gd name="T101" fmla="*/ 186 h 1075"/>
              <a:gd name="T102" fmla="*/ 473 w 778"/>
              <a:gd name="T103" fmla="*/ 174 h 1075"/>
              <a:gd name="T104" fmla="*/ 453 w 778"/>
              <a:gd name="T105" fmla="*/ 166 h 1075"/>
              <a:gd name="T106" fmla="*/ 418 w 778"/>
              <a:gd name="T107" fmla="*/ 185 h 1075"/>
              <a:gd name="T108" fmla="*/ 438 w 778"/>
              <a:gd name="T109" fmla="*/ 140 h 1075"/>
              <a:gd name="T110" fmla="*/ 476 w 778"/>
              <a:gd name="T111" fmla="*/ 139 h 1075"/>
              <a:gd name="T112" fmla="*/ 500 w 778"/>
              <a:gd name="T113" fmla="*/ 160 h 1075"/>
              <a:gd name="T114" fmla="*/ 501 w 778"/>
              <a:gd name="T115" fmla="*/ 194 h 1075"/>
              <a:gd name="T116" fmla="*/ 467 w 778"/>
              <a:gd name="T117" fmla="*/ 226 h 1075"/>
              <a:gd name="T118" fmla="*/ 446 w 778"/>
              <a:gd name="T119" fmla="*/ 249 h 1075"/>
              <a:gd name="T120" fmla="*/ 337 w 778"/>
              <a:gd name="T121" fmla="*/ 278 h 1075"/>
              <a:gd name="T122" fmla="*/ 339 w 778"/>
              <a:gd name="T123" fmla="*/ 139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8" h="1075">
                <a:moveTo>
                  <a:pt x="713" y="0"/>
                </a:moveTo>
                <a:lnTo>
                  <a:pt x="65" y="0"/>
                </a:lnTo>
                <a:lnTo>
                  <a:pt x="59" y="1"/>
                </a:lnTo>
                <a:lnTo>
                  <a:pt x="52" y="2"/>
                </a:lnTo>
                <a:lnTo>
                  <a:pt x="46" y="3"/>
                </a:lnTo>
                <a:lnTo>
                  <a:pt x="40" y="5"/>
                </a:lnTo>
                <a:lnTo>
                  <a:pt x="34" y="8"/>
                </a:lnTo>
                <a:lnTo>
                  <a:pt x="29" y="12"/>
                </a:lnTo>
                <a:lnTo>
                  <a:pt x="24" y="15"/>
                </a:lnTo>
                <a:lnTo>
                  <a:pt x="19" y="19"/>
                </a:lnTo>
                <a:lnTo>
                  <a:pt x="15" y="24"/>
                </a:lnTo>
                <a:lnTo>
                  <a:pt x="11" y="29"/>
                </a:lnTo>
                <a:lnTo>
                  <a:pt x="8" y="34"/>
                </a:lnTo>
                <a:lnTo>
                  <a:pt x="6" y="40"/>
                </a:lnTo>
                <a:lnTo>
                  <a:pt x="4" y="46"/>
                </a:lnTo>
                <a:lnTo>
                  <a:pt x="1" y="52"/>
                </a:lnTo>
                <a:lnTo>
                  <a:pt x="0" y="58"/>
                </a:lnTo>
                <a:lnTo>
                  <a:pt x="0" y="66"/>
                </a:lnTo>
                <a:lnTo>
                  <a:pt x="0" y="1011"/>
                </a:lnTo>
                <a:lnTo>
                  <a:pt x="0" y="1017"/>
                </a:lnTo>
                <a:lnTo>
                  <a:pt x="1" y="1023"/>
                </a:lnTo>
                <a:lnTo>
                  <a:pt x="4" y="1030"/>
                </a:lnTo>
                <a:lnTo>
                  <a:pt x="6" y="1036"/>
                </a:lnTo>
                <a:lnTo>
                  <a:pt x="8" y="1041"/>
                </a:lnTo>
                <a:lnTo>
                  <a:pt x="11" y="1047"/>
                </a:lnTo>
                <a:lnTo>
                  <a:pt x="15" y="1052"/>
                </a:lnTo>
                <a:lnTo>
                  <a:pt x="19" y="1056"/>
                </a:lnTo>
                <a:lnTo>
                  <a:pt x="24" y="1060"/>
                </a:lnTo>
                <a:lnTo>
                  <a:pt x="29" y="1065"/>
                </a:lnTo>
                <a:lnTo>
                  <a:pt x="34" y="1068"/>
                </a:lnTo>
                <a:lnTo>
                  <a:pt x="40" y="1071"/>
                </a:lnTo>
                <a:lnTo>
                  <a:pt x="46" y="1073"/>
                </a:lnTo>
                <a:lnTo>
                  <a:pt x="52" y="1074"/>
                </a:lnTo>
                <a:lnTo>
                  <a:pt x="59" y="1075"/>
                </a:lnTo>
                <a:lnTo>
                  <a:pt x="65" y="1075"/>
                </a:lnTo>
                <a:lnTo>
                  <a:pt x="713" y="1075"/>
                </a:lnTo>
                <a:lnTo>
                  <a:pt x="719" y="1075"/>
                </a:lnTo>
                <a:lnTo>
                  <a:pt x="726" y="1074"/>
                </a:lnTo>
                <a:lnTo>
                  <a:pt x="732" y="1073"/>
                </a:lnTo>
                <a:lnTo>
                  <a:pt x="739" y="1071"/>
                </a:lnTo>
                <a:lnTo>
                  <a:pt x="744" y="1068"/>
                </a:lnTo>
                <a:lnTo>
                  <a:pt x="749" y="1065"/>
                </a:lnTo>
                <a:lnTo>
                  <a:pt x="754" y="1060"/>
                </a:lnTo>
                <a:lnTo>
                  <a:pt x="759" y="1056"/>
                </a:lnTo>
                <a:lnTo>
                  <a:pt x="763" y="1052"/>
                </a:lnTo>
                <a:lnTo>
                  <a:pt x="767" y="1047"/>
                </a:lnTo>
                <a:lnTo>
                  <a:pt x="770" y="1041"/>
                </a:lnTo>
                <a:lnTo>
                  <a:pt x="772" y="1036"/>
                </a:lnTo>
                <a:lnTo>
                  <a:pt x="775" y="1030"/>
                </a:lnTo>
                <a:lnTo>
                  <a:pt x="777" y="1023"/>
                </a:lnTo>
                <a:lnTo>
                  <a:pt x="778" y="1017"/>
                </a:lnTo>
                <a:lnTo>
                  <a:pt x="778" y="1011"/>
                </a:lnTo>
                <a:lnTo>
                  <a:pt x="778" y="66"/>
                </a:lnTo>
                <a:lnTo>
                  <a:pt x="778" y="58"/>
                </a:lnTo>
                <a:lnTo>
                  <a:pt x="777" y="52"/>
                </a:lnTo>
                <a:lnTo>
                  <a:pt x="775" y="46"/>
                </a:lnTo>
                <a:lnTo>
                  <a:pt x="772" y="40"/>
                </a:lnTo>
                <a:lnTo>
                  <a:pt x="770" y="34"/>
                </a:lnTo>
                <a:lnTo>
                  <a:pt x="767" y="29"/>
                </a:lnTo>
                <a:lnTo>
                  <a:pt x="763" y="24"/>
                </a:lnTo>
                <a:lnTo>
                  <a:pt x="759" y="19"/>
                </a:lnTo>
                <a:lnTo>
                  <a:pt x="754" y="15"/>
                </a:lnTo>
                <a:lnTo>
                  <a:pt x="749" y="12"/>
                </a:lnTo>
                <a:lnTo>
                  <a:pt x="744" y="8"/>
                </a:lnTo>
                <a:lnTo>
                  <a:pt x="739" y="5"/>
                </a:lnTo>
                <a:lnTo>
                  <a:pt x="732" y="3"/>
                </a:lnTo>
                <a:lnTo>
                  <a:pt x="726" y="2"/>
                </a:lnTo>
                <a:lnTo>
                  <a:pt x="719" y="1"/>
                </a:lnTo>
                <a:lnTo>
                  <a:pt x="713" y="0"/>
                </a:lnTo>
                <a:close/>
                <a:moveTo>
                  <a:pt x="241" y="968"/>
                </a:moveTo>
                <a:lnTo>
                  <a:pt x="125" y="968"/>
                </a:lnTo>
                <a:lnTo>
                  <a:pt x="125" y="852"/>
                </a:lnTo>
                <a:lnTo>
                  <a:pt x="241" y="852"/>
                </a:lnTo>
                <a:lnTo>
                  <a:pt x="241" y="968"/>
                </a:lnTo>
                <a:close/>
                <a:moveTo>
                  <a:pt x="241" y="762"/>
                </a:moveTo>
                <a:lnTo>
                  <a:pt x="125" y="762"/>
                </a:lnTo>
                <a:lnTo>
                  <a:pt x="125" y="645"/>
                </a:lnTo>
                <a:lnTo>
                  <a:pt x="241" y="645"/>
                </a:lnTo>
                <a:lnTo>
                  <a:pt x="241" y="762"/>
                </a:lnTo>
                <a:close/>
                <a:moveTo>
                  <a:pt x="241" y="556"/>
                </a:moveTo>
                <a:lnTo>
                  <a:pt x="125" y="556"/>
                </a:lnTo>
                <a:lnTo>
                  <a:pt x="125" y="440"/>
                </a:lnTo>
                <a:lnTo>
                  <a:pt x="241" y="440"/>
                </a:lnTo>
                <a:lnTo>
                  <a:pt x="241" y="556"/>
                </a:lnTo>
                <a:close/>
                <a:moveTo>
                  <a:pt x="447" y="968"/>
                </a:moveTo>
                <a:lnTo>
                  <a:pt x="331" y="968"/>
                </a:lnTo>
                <a:lnTo>
                  <a:pt x="331" y="852"/>
                </a:lnTo>
                <a:lnTo>
                  <a:pt x="447" y="852"/>
                </a:lnTo>
                <a:lnTo>
                  <a:pt x="447" y="968"/>
                </a:lnTo>
                <a:close/>
                <a:moveTo>
                  <a:pt x="447" y="762"/>
                </a:moveTo>
                <a:lnTo>
                  <a:pt x="331" y="762"/>
                </a:lnTo>
                <a:lnTo>
                  <a:pt x="331" y="645"/>
                </a:lnTo>
                <a:lnTo>
                  <a:pt x="447" y="645"/>
                </a:lnTo>
                <a:lnTo>
                  <a:pt x="447" y="762"/>
                </a:lnTo>
                <a:close/>
                <a:moveTo>
                  <a:pt x="447" y="556"/>
                </a:moveTo>
                <a:lnTo>
                  <a:pt x="331" y="556"/>
                </a:lnTo>
                <a:lnTo>
                  <a:pt x="331" y="440"/>
                </a:lnTo>
                <a:lnTo>
                  <a:pt x="447" y="440"/>
                </a:lnTo>
                <a:lnTo>
                  <a:pt x="447" y="556"/>
                </a:lnTo>
                <a:close/>
                <a:moveTo>
                  <a:pt x="653" y="968"/>
                </a:moveTo>
                <a:lnTo>
                  <a:pt x="537" y="968"/>
                </a:lnTo>
                <a:lnTo>
                  <a:pt x="537" y="852"/>
                </a:lnTo>
                <a:lnTo>
                  <a:pt x="653" y="852"/>
                </a:lnTo>
                <a:lnTo>
                  <a:pt x="653" y="968"/>
                </a:lnTo>
                <a:close/>
                <a:moveTo>
                  <a:pt x="653" y="762"/>
                </a:moveTo>
                <a:lnTo>
                  <a:pt x="537" y="762"/>
                </a:lnTo>
                <a:lnTo>
                  <a:pt x="537" y="645"/>
                </a:lnTo>
                <a:lnTo>
                  <a:pt x="653" y="645"/>
                </a:lnTo>
                <a:lnTo>
                  <a:pt x="653" y="762"/>
                </a:lnTo>
                <a:close/>
                <a:moveTo>
                  <a:pt x="653" y="556"/>
                </a:moveTo>
                <a:lnTo>
                  <a:pt x="537" y="556"/>
                </a:lnTo>
                <a:lnTo>
                  <a:pt x="537" y="440"/>
                </a:lnTo>
                <a:lnTo>
                  <a:pt x="653" y="440"/>
                </a:lnTo>
                <a:lnTo>
                  <a:pt x="653" y="556"/>
                </a:lnTo>
                <a:close/>
                <a:moveTo>
                  <a:pt x="691" y="302"/>
                </a:moveTo>
                <a:lnTo>
                  <a:pt x="691" y="305"/>
                </a:lnTo>
                <a:lnTo>
                  <a:pt x="689" y="308"/>
                </a:lnTo>
                <a:lnTo>
                  <a:pt x="686" y="310"/>
                </a:lnTo>
                <a:lnTo>
                  <a:pt x="681" y="311"/>
                </a:lnTo>
                <a:lnTo>
                  <a:pt x="97" y="311"/>
                </a:lnTo>
                <a:lnTo>
                  <a:pt x="93" y="310"/>
                </a:lnTo>
                <a:lnTo>
                  <a:pt x="89" y="308"/>
                </a:lnTo>
                <a:lnTo>
                  <a:pt x="87" y="305"/>
                </a:lnTo>
                <a:lnTo>
                  <a:pt x="87" y="302"/>
                </a:lnTo>
                <a:lnTo>
                  <a:pt x="87" y="110"/>
                </a:lnTo>
                <a:lnTo>
                  <a:pt x="87" y="106"/>
                </a:lnTo>
                <a:lnTo>
                  <a:pt x="89" y="103"/>
                </a:lnTo>
                <a:lnTo>
                  <a:pt x="93" y="101"/>
                </a:lnTo>
                <a:lnTo>
                  <a:pt x="97" y="100"/>
                </a:lnTo>
                <a:lnTo>
                  <a:pt x="681" y="100"/>
                </a:lnTo>
                <a:lnTo>
                  <a:pt x="686" y="101"/>
                </a:lnTo>
                <a:lnTo>
                  <a:pt x="689" y="103"/>
                </a:lnTo>
                <a:lnTo>
                  <a:pt x="691" y="106"/>
                </a:lnTo>
                <a:lnTo>
                  <a:pt x="691" y="110"/>
                </a:lnTo>
                <a:lnTo>
                  <a:pt x="691" y="302"/>
                </a:lnTo>
                <a:close/>
                <a:moveTo>
                  <a:pt x="578" y="280"/>
                </a:moveTo>
                <a:lnTo>
                  <a:pt x="569" y="279"/>
                </a:lnTo>
                <a:lnTo>
                  <a:pt x="561" y="278"/>
                </a:lnTo>
                <a:lnTo>
                  <a:pt x="552" y="274"/>
                </a:lnTo>
                <a:lnTo>
                  <a:pt x="543" y="271"/>
                </a:lnTo>
                <a:lnTo>
                  <a:pt x="538" y="270"/>
                </a:lnTo>
                <a:lnTo>
                  <a:pt x="538" y="236"/>
                </a:lnTo>
                <a:lnTo>
                  <a:pt x="549" y="243"/>
                </a:lnTo>
                <a:lnTo>
                  <a:pt x="555" y="246"/>
                </a:lnTo>
                <a:lnTo>
                  <a:pt x="562" y="249"/>
                </a:lnTo>
                <a:lnTo>
                  <a:pt x="569" y="250"/>
                </a:lnTo>
                <a:lnTo>
                  <a:pt x="578" y="250"/>
                </a:lnTo>
                <a:lnTo>
                  <a:pt x="583" y="250"/>
                </a:lnTo>
                <a:lnTo>
                  <a:pt x="588" y="249"/>
                </a:lnTo>
                <a:lnTo>
                  <a:pt x="592" y="248"/>
                </a:lnTo>
                <a:lnTo>
                  <a:pt x="596" y="246"/>
                </a:lnTo>
                <a:lnTo>
                  <a:pt x="599" y="244"/>
                </a:lnTo>
                <a:lnTo>
                  <a:pt x="601" y="239"/>
                </a:lnTo>
                <a:lnTo>
                  <a:pt x="602" y="236"/>
                </a:lnTo>
                <a:lnTo>
                  <a:pt x="602" y="232"/>
                </a:lnTo>
                <a:lnTo>
                  <a:pt x="602" y="228"/>
                </a:lnTo>
                <a:lnTo>
                  <a:pt x="601" y="224"/>
                </a:lnTo>
                <a:lnTo>
                  <a:pt x="599" y="221"/>
                </a:lnTo>
                <a:lnTo>
                  <a:pt x="597" y="218"/>
                </a:lnTo>
                <a:lnTo>
                  <a:pt x="593" y="217"/>
                </a:lnTo>
                <a:lnTo>
                  <a:pt x="589" y="215"/>
                </a:lnTo>
                <a:lnTo>
                  <a:pt x="585" y="215"/>
                </a:lnTo>
                <a:lnTo>
                  <a:pt x="581" y="215"/>
                </a:lnTo>
                <a:lnTo>
                  <a:pt x="561" y="215"/>
                </a:lnTo>
                <a:lnTo>
                  <a:pt x="561" y="192"/>
                </a:lnTo>
                <a:lnTo>
                  <a:pt x="584" y="167"/>
                </a:lnTo>
                <a:lnTo>
                  <a:pt x="538" y="167"/>
                </a:lnTo>
                <a:lnTo>
                  <a:pt x="538" y="139"/>
                </a:lnTo>
                <a:lnTo>
                  <a:pt x="627" y="139"/>
                </a:lnTo>
                <a:lnTo>
                  <a:pt x="627" y="165"/>
                </a:lnTo>
                <a:lnTo>
                  <a:pt x="603" y="191"/>
                </a:lnTo>
                <a:lnTo>
                  <a:pt x="608" y="192"/>
                </a:lnTo>
                <a:lnTo>
                  <a:pt x="613" y="195"/>
                </a:lnTo>
                <a:lnTo>
                  <a:pt x="617" y="198"/>
                </a:lnTo>
                <a:lnTo>
                  <a:pt x="621" y="201"/>
                </a:lnTo>
                <a:lnTo>
                  <a:pt x="626" y="208"/>
                </a:lnTo>
                <a:lnTo>
                  <a:pt x="629" y="215"/>
                </a:lnTo>
                <a:lnTo>
                  <a:pt x="632" y="222"/>
                </a:lnTo>
                <a:lnTo>
                  <a:pt x="633" y="232"/>
                </a:lnTo>
                <a:lnTo>
                  <a:pt x="633" y="237"/>
                </a:lnTo>
                <a:lnTo>
                  <a:pt x="632" y="243"/>
                </a:lnTo>
                <a:lnTo>
                  <a:pt x="631" y="248"/>
                </a:lnTo>
                <a:lnTo>
                  <a:pt x="628" y="252"/>
                </a:lnTo>
                <a:lnTo>
                  <a:pt x="626" y="257"/>
                </a:lnTo>
                <a:lnTo>
                  <a:pt x="623" y="261"/>
                </a:lnTo>
                <a:lnTo>
                  <a:pt x="620" y="265"/>
                </a:lnTo>
                <a:lnTo>
                  <a:pt x="616" y="268"/>
                </a:lnTo>
                <a:lnTo>
                  <a:pt x="607" y="273"/>
                </a:lnTo>
                <a:lnTo>
                  <a:pt x="599" y="276"/>
                </a:lnTo>
                <a:lnTo>
                  <a:pt x="588" y="279"/>
                </a:lnTo>
                <a:lnTo>
                  <a:pt x="578" y="280"/>
                </a:lnTo>
                <a:close/>
                <a:moveTo>
                  <a:pt x="416" y="278"/>
                </a:moveTo>
                <a:lnTo>
                  <a:pt x="416" y="262"/>
                </a:lnTo>
                <a:lnTo>
                  <a:pt x="416" y="251"/>
                </a:lnTo>
                <a:lnTo>
                  <a:pt x="418" y="240"/>
                </a:lnTo>
                <a:lnTo>
                  <a:pt x="421" y="232"/>
                </a:lnTo>
                <a:lnTo>
                  <a:pt x="425" y="225"/>
                </a:lnTo>
                <a:lnTo>
                  <a:pt x="429" y="218"/>
                </a:lnTo>
                <a:lnTo>
                  <a:pt x="436" y="212"/>
                </a:lnTo>
                <a:lnTo>
                  <a:pt x="444" y="205"/>
                </a:lnTo>
                <a:lnTo>
                  <a:pt x="454" y="199"/>
                </a:lnTo>
                <a:lnTo>
                  <a:pt x="463" y="193"/>
                </a:lnTo>
                <a:lnTo>
                  <a:pt x="467" y="190"/>
                </a:lnTo>
                <a:lnTo>
                  <a:pt x="471" y="186"/>
                </a:lnTo>
                <a:lnTo>
                  <a:pt x="473" y="183"/>
                </a:lnTo>
                <a:lnTo>
                  <a:pt x="474" y="181"/>
                </a:lnTo>
                <a:lnTo>
                  <a:pt x="474" y="178"/>
                </a:lnTo>
                <a:lnTo>
                  <a:pt x="473" y="174"/>
                </a:lnTo>
                <a:lnTo>
                  <a:pt x="470" y="169"/>
                </a:lnTo>
                <a:lnTo>
                  <a:pt x="465" y="166"/>
                </a:lnTo>
                <a:lnTo>
                  <a:pt x="461" y="165"/>
                </a:lnTo>
                <a:lnTo>
                  <a:pt x="453" y="166"/>
                </a:lnTo>
                <a:lnTo>
                  <a:pt x="444" y="168"/>
                </a:lnTo>
                <a:lnTo>
                  <a:pt x="436" y="173"/>
                </a:lnTo>
                <a:lnTo>
                  <a:pt x="427" y="178"/>
                </a:lnTo>
                <a:lnTo>
                  <a:pt x="418" y="185"/>
                </a:lnTo>
                <a:lnTo>
                  <a:pt x="418" y="150"/>
                </a:lnTo>
                <a:lnTo>
                  <a:pt x="420" y="148"/>
                </a:lnTo>
                <a:lnTo>
                  <a:pt x="428" y="143"/>
                </a:lnTo>
                <a:lnTo>
                  <a:pt x="438" y="140"/>
                </a:lnTo>
                <a:lnTo>
                  <a:pt x="447" y="138"/>
                </a:lnTo>
                <a:lnTo>
                  <a:pt x="458" y="137"/>
                </a:lnTo>
                <a:lnTo>
                  <a:pt x="467" y="137"/>
                </a:lnTo>
                <a:lnTo>
                  <a:pt x="476" y="139"/>
                </a:lnTo>
                <a:lnTo>
                  <a:pt x="483" y="142"/>
                </a:lnTo>
                <a:lnTo>
                  <a:pt x="490" y="146"/>
                </a:lnTo>
                <a:lnTo>
                  <a:pt x="496" y="153"/>
                </a:lnTo>
                <a:lnTo>
                  <a:pt x="500" y="160"/>
                </a:lnTo>
                <a:lnTo>
                  <a:pt x="503" y="168"/>
                </a:lnTo>
                <a:lnTo>
                  <a:pt x="504" y="178"/>
                </a:lnTo>
                <a:lnTo>
                  <a:pt x="503" y="186"/>
                </a:lnTo>
                <a:lnTo>
                  <a:pt x="501" y="194"/>
                </a:lnTo>
                <a:lnTo>
                  <a:pt x="497" y="201"/>
                </a:lnTo>
                <a:lnTo>
                  <a:pt x="492" y="208"/>
                </a:lnTo>
                <a:lnTo>
                  <a:pt x="485" y="213"/>
                </a:lnTo>
                <a:lnTo>
                  <a:pt x="467" y="226"/>
                </a:lnTo>
                <a:lnTo>
                  <a:pt x="459" y="232"/>
                </a:lnTo>
                <a:lnTo>
                  <a:pt x="453" y="237"/>
                </a:lnTo>
                <a:lnTo>
                  <a:pt x="448" y="244"/>
                </a:lnTo>
                <a:lnTo>
                  <a:pt x="446" y="249"/>
                </a:lnTo>
                <a:lnTo>
                  <a:pt x="502" y="249"/>
                </a:lnTo>
                <a:lnTo>
                  <a:pt x="502" y="278"/>
                </a:lnTo>
                <a:lnTo>
                  <a:pt x="416" y="278"/>
                </a:lnTo>
                <a:close/>
                <a:moveTo>
                  <a:pt x="337" y="278"/>
                </a:moveTo>
                <a:lnTo>
                  <a:pt x="337" y="179"/>
                </a:lnTo>
                <a:lnTo>
                  <a:pt x="304" y="207"/>
                </a:lnTo>
                <a:lnTo>
                  <a:pt x="304" y="167"/>
                </a:lnTo>
                <a:lnTo>
                  <a:pt x="339" y="139"/>
                </a:lnTo>
                <a:lnTo>
                  <a:pt x="367" y="139"/>
                </a:lnTo>
                <a:lnTo>
                  <a:pt x="367" y="278"/>
                </a:lnTo>
                <a:lnTo>
                  <a:pt x="337" y="278"/>
                </a:lnTo>
                <a:close/>
              </a:path>
            </a:pathLst>
          </a:custGeom>
          <a:solidFill>
            <a:srgbClr val="00338D"/>
          </a:solidFill>
          <a:ln>
            <a:noFill/>
          </a:ln>
        </p:spPr>
        <p:txBody>
          <a:bodyPr vert="horz" wrap="square" lIns="68580" tIns="34290" rIns="68580" bIns="34290" numCol="1" anchor="t" anchorCtr="0" compatLnSpc="1">
            <a:prstTxWarp prst="textNoShape">
              <a:avLst/>
            </a:prstTxWarp>
          </a:bodyPr>
          <a:lstStyle/>
          <a:p>
            <a:endParaRPr lang="en-US" sz="1350">
              <a:solidFill>
                <a:srgbClr val="000000"/>
              </a:solidFill>
              <a:latin typeface="Arial"/>
              <a:ea typeface="Meiryo UI"/>
            </a:endParaRPr>
          </a:p>
        </p:txBody>
      </p:sp>
      <p:sp>
        <p:nvSpPr>
          <p:cNvPr id="73" name="TextBox 161">
            <a:extLst>
              <a:ext uri="{FF2B5EF4-FFF2-40B4-BE49-F238E27FC236}">
                <a16:creationId xmlns:a16="http://schemas.microsoft.com/office/drawing/2014/main" id="{DC6580E2-01E4-4D9F-961A-892F3D62FE6E}"/>
              </a:ext>
            </a:extLst>
          </p:cNvPr>
          <p:cNvSpPr txBox="1"/>
          <p:nvPr/>
        </p:nvSpPr>
        <p:spPr>
          <a:xfrm>
            <a:off x="3303289" y="2748911"/>
            <a:ext cx="1274400" cy="1757891"/>
          </a:xfrm>
          <a:prstGeom prst="rect">
            <a:avLst/>
          </a:prstGeom>
          <a:noFill/>
        </p:spPr>
        <p:txBody>
          <a:bodyPr wrap="square" lIns="81000" tIns="81000" rIns="8100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a:spcAft>
                <a:spcPts val="225"/>
              </a:spcAft>
              <a:buClr>
                <a:srgbClr val="00338D"/>
              </a:buClr>
              <a:defRPr/>
            </a:pPr>
            <a:r>
              <a:rPr lang="en-US" altLang="ja-JP" sz="825" dirty="0">
                <a:solidFill>
                  <a:srgbClr val="000000"/>
                </a:solidFill>
                <a:latin typeface="Meiryo UI"/>
                <a:ea typeface="Meiryo UI"/>
              </a:rPr>
              <a:t>1) Identify applicable taxes</a:t>
            </a:r>
          </a:p>
          <a:p>
            <a:pPr marL="0" lvl="2">
              <a:buClr>
                <a:srgbClr val="00338D"/>
              </a:buClr>
              <a:defRPr/>
            </a:pPr>
            <a:r>
              <a:rPr lang="en-US" altLang="ja-JP" sz="825" dirty="0">
                <a:solidFill>
                  <a:srgbClr val="000000"/>
                </a:solidFill>
                <a:latin typeface="Meiryo UI"/>
                <a:ea typeface="Meiryo UI"/>
              </a:rPr>
              <a:t>2) Adjust for taxes on temporary differences and on losses in prior years</a:t>
            </a:r>
          </a:p>
          <a:p>
            <a:pPr marL="0" lvl="2">
              <a:buClr>
                <a:srgbClr val="00338D"/>
              </a:buClr>
              <a:defRPr/>
            </a:pPr>
            <a:r>
              <a:rPr lang="en-US" altLang="ja-JP" sz="825" dirty="0">
                <a:solidFill>
                  <a:srgbClr val="000000"/>
                </a:solidFill>
                <a:latin typeface="Meiryo UI"/>
                <a:ea typeface="Meiryo UI"/>
              </a:rPr>
              <a:t>3) If necessary: Allocate applicable taxes </a:t>
            </a:r>
          </a:p>
          <a:p>
            <a:pPr marL="0" lvl="2">
              <a:buClr>
                <a:srgbClr val="00338D"/>
              </a:buClr>
              <a:defRPr/>
            </a:pPr>
            <a:r>
              <a:rPr lang="en-US" altLang="ja-JP" sz="825" dirty="0">
                <a:solidFill>
                  <a:srgbClr val="000000"/>
                </a:solidFill>
                <a:latin typeface="Meiryo UI"/>
                <a:ea typeface="Meiryo UI"/>
              </a:rPr>
              <a:t>4) Certain adjustments after submitting tax return</a:t>
            </a:r>
            <a:endParaRPr lang="ja-JP" altLang="en-US" sz="825" dirty="0">
              <a:solidFill>
                <a:srgbClr val="000000"/>
              </a:solidFill>
              <a:latin typeface="Meiryo UI"/>
              <a:ea typeface="Meiryo UI"/>
            </a:endParaRPr>
          </a:p>
          <a:p>
            <a:pPr marL="135000" lvl="2" indent="-135000">
              <a:spcAft>
                <a:spcPts val="225"/>
              </a:spcAft>
              <a:buClr>
                <a:srgbClr val="00338D"/>
              </a:buClr>
              <a:buFont typeface="+mj-ea"/>
              <a:buAutoNum type="arabicParenR"/>
              <a:defRPr/>
            </a:pPr>
            <a:endParaRPr lang="en-US" sz="825" dirty="0">
              <a:solidFill>
                <a:srgbClr val="000000"/>
              </a:solidFill>
              <a:latin typeface="Arial"/>
              <a:ea typeface="Meiryo UI"/>
            </a:endParaRPr>
          </a:p>
        </p:txBody>
      </p:sp>
      <p:grpSp>
        <p:nvGrpSpPr>
          <p:cNvPr id="74" name="グループ化 73">
            <a:extLst>
              <a:ext uri="{FF2B5EF4-FFF2-40B4-BE49-F238E27FC236}">
                <a16:creationId xmlns:a16="http://schemas.microsoft.com/office/drawing/2014/main" id="{DADEA5ED-3ADA-4D42-9468-39F2B47FF60D}"/>
              </a:ext>
            </a:extLst>
          </p:cNvPr>
          <p:cNvGrpSpPr/>
          <p:nvPr/>
        </p:nvGrpSpPr>
        <p:grpSpPr>
          <a:xfrm>
            <a:off x="3303289" y="1830461"/>
            <a:ext cx="1274400" cy="286150"/>
            <a:chOff x="6104271" y="1246813"/>
            <a:chExt cx="1699200" cy="381533"/>
          </a:xfrm>
        </p:grpSpPr>
        <p:sp>
          <p:nvSpPr>
            <p:cNvPr id="75" name="TextBox 161">
              <a:extLst>
                <a:ext uri="{FF2B5EF4-FFF2-40B4-BE49-F238E27FC236}">
                  <a16:creationId xmlns:a16="http://schemas.microsoft.com/office/drawing/2014/main" id="{3A4A9993-F32B-4BDB-BE75-D0E037745A64}"/>
                </a:ext>
              </a:extLst>
            </p:cNvPr>
            <p:cNvSpPr txBox="1"/>
            <p:nvPr/>
          </p:nvSpPr>
          <p:spPr>
            <a:xfrm>
              <a:off x="6104271" y="1246813"/>
              <a:ext cx="1699200" cy="369332"/>
            </a:xfrm>
            <a:prstGeom prst="rect">
              <a:avLst/>
            </a:prstGeom>
            <a:noFill/>
          </p:spPr>
          <p:txBody>
            <a:bodyPr wrap="square" lIns="432000" tIns="0" rIns="8100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defTabSz="685800">
                <a:spcAft>
                  <a:spcPts val="225"/>
                </a:spcAft>
                <a:buClr>
                  <a:srgbClr val="005EB8"/>
                </a:buClr>
                <a:defRPr/>
              </a:pPr>
              <a:r>
                <a:rPr lang="en-US" altLang="zh-TW" sz="900" b="1" dirty="0">
                  <a:solidFill>
                    <a:srgbClr val="00338D"/>
                  </a:solidFill>
                  <a:latin typeface="Arial"/>
                  <a:ea typeface="Meiryo UI"/>
                </a:rPr>
                <a:t>ETR</a:t>
              </a:r>
              <a:r>
                <a:rPr lang="zh-TW" altLang="en-US" sz="900" b="1" dirty="0">
                  <a:solidFill>
                    <a:srgbClr val="00338D"/>
                  </a:solidFill>
                  <a:latin typeface="Arial"/>
                  <a:ea typeface="Meiryo UI"/>
                </a:rPr>
                <a:t> </a:t>
              </a:r>
              <a:r>
                <a:rPr lang="en-US" altLang="zh-TW" sz="900" b="1" dirty="0">
                  <a:solidFill>
                    <a:srgbClr val="00338D"/>
                  </a:solidFill>
                  <a:latin typeface="Arial"/>
                  <a:ea typeface="Meiryo UI"/>
                </a:rPr>
                <a:t>(Numerator)</a:t>
              </a:r>
              <a:endParaRPr lang="zh-TW" altLang="en-US" sz="900" b="1" dirty="0">
                <a:solidFill>
                  <a:srgbClr val="00338D"/>
                </a:solidFill>
                <a:latin typeface="Arial"/>
                <a:ea typeface="Meiryo UI"/>
              </a:endParaRPr>
            </a:p>
          </p:txBody>
        </p:sp>
        <p:sp>
          <p:nvSpPr>
            <p:cNvPr id="76" name="楕円 75">
              <a:extLst>
                <a:ext uri="{FF2B5EF4-FFF2-40B4-BE49-F238E27FC236}">
                  <a16:creationId xmlns:a16="http://schemas.microsoft.com/office/drawing/2014/main" id="{C87992E8-A747-4DBC-BDFF-A0910F73AD93}"/>
                </a:ext>
              </a:extLst>
            </p:cNvPr>
            <p:cNvSpPr/>
            <p:nvPr/>
          </p:nvSpPr>
          <p:spPr>
            <a:xfrm>
              <a:off x="6225295" y="1268346"/>
              <a:ext cx="360000" cy="360000"/>
            </a:xfrm>
            <a:prstGeom prst="ellipse">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r>
                <a:rPr kumimoji="1" lang="en-US" altLang="ja-JP" sz="1125" kern="0" dirty="0">
                  <a:solidFill>
                    <a:prstClr val="white"/>
                  </a:solidFill>
                  <a:latin typeface="Arial"/>
                  <a:ea typeface="Meiryo UI"/>
                </a:rPr>
                <a:t>3</a:t>
              </a:r>
              <a:endParaRPr kumimoji="1" lang="ja-JP" altLang="en-US" sz="1125" kern="0" dirty="0">
                <a:solidFill>
                  <a:prstClr val="white"/>
                </a:solidFill>
                <a:latin typeface="Arial"/>
                <a:ea typeface="Meiryo UI"/>
              </a:endParaRPr>
            </a:p>
          </p:txBody>
        </p:sp>
      </p:grpSp>
      <p:sp>
        <p:nvSpPr>
          <p:cNvPr id="77" name="二等辺三角形 76">
            <a:extLst>
              <a:ext uri="{FF2B5EF4-FFF2-40B4-BE49-F238E27FC236}">
                <a16:creationId xmlns:a16="http://schemas.microsoft.com/office/drawing/2014/main" id="{7681A105-56A1-40E8-A447-E12323CE6E29}"/>
              </a:ext>
            </a:extLst>
          </p:cNvPr>
          <p:cNvSpPr>
            <a:spLocks/>
          </p:cNvSpPr>
          <p:nvPr/>
        </p:nvSpPr>
        <p:spPr>
          <a:xfrm rot="5400000">
            <a:off x="4510446" y="2433590"/>
            <a:ext cx="135000" cy="108000"/>
          </a:xfrm>
          <a:prstGeom prst="triangle">
            <a:avLst/>
          </a:prstGeom>
          <a:solidFill>
            <a:srgbClr val="F0F0F0">
              <a:lumMod val="90000"/>
            </a:srgbClr>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78" name="二等辺三角形 77">
            <a:extLst>
              <a:ext uri="{FF2B5EF4-FFF2-40B4-BE49-F238E27FC236}">
                <a16:creationId xmlns:a16="http://schemas.microsoft.com/office/drawing/2014/main" id="{F294A5AD-B235-4B29-96F5-F0449CC6ED09}"/>
              </a:ext>
            </a:extLst>
          </p:cNvPr>
          <p:cNvSpPr>
            <a:spLocks/>
          </p:cNvSpPr>
          <p:nvPr/>
        </p:nvSpPr>
        <p:spPr>
          <a:xfrm rot="5400000">
            <a:off x="3235532" y="2433590"/>
            <a:ext cx="135000" cy="108000"/>
          </a:xfrm>
          <a:prstGeom prst="triangle">
            <a:avLst/>
          </a:prstGeom>
          <a:solidFill>
            <a:srgbClr val="F0F0F0">
              <a:lumMod val="90000"/>
            </a:srgbClr>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79" name="楕円 78">
            <a:extLst>
              <a:ext uri="{FF2B5EF4-FFF2-40B4-BE49-F238E27FC236}">
                <a16:creationId xmlns:a16="http://schemas.microsoft.com/office/drawing/2014/main" id="{AE1616EE-C779-4E50-B6AC-C3D5B3D9CB17}"/>
              </a:ext>
            </a:extLst>
          </p:cNvPr>
          <p:cNvSpPr>
            <a:spLocks noChangeAspect="1"/>
          </p:cNvSpPr>
          <p:nvPr/>
        </p:nvSpPr>
        <p:spPr>
          <a:xfrm>
            <a:off x="3670489" y="2217590"/>
            <a:ext cx="540000" cy="540000"/>
          </a:xfrm>
          <a:prstGeom prst="ellipse">
            <a:avLst/>
          </a:prstGeom>
          <a:solidFill>
            <a:sysClr val="window" lastClr="FFFFFF"/>
          </a:solidFill>
          <a:ln w="38100" cap="flat" cmpd="sng" algn="ctr">
            <a:solidFill>
              <a:srgbClr val="00338D"/>
            </a:solidFill>
            <a:prstDash val="solid"/>
            <a:miter lim="800000"/>
          </a:ln>
          <a:effectLst>
            <a:innerShdw dist="50800" dir="13500000">
              <a:srgbClr val="000000"/>
            </a:innerShdw>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80" name="Freeform 85">
            <a:extLst>
              <a:ext uri="{FF2B5EF4-FFF2-40B4-BE49-F238E27FC236}">
                <a16:creationId xmlns:a16="http://schemas.microsoft.com/office/drawing/2014/main" id="{1298796F-7382-48F2-AF3E-053CE36CE21D}"/>
              </a:ext>
            </a:extLst>
          </p:cNvPr>
          <p:cNvSpPr>
            <a:spLocks noEditPoints="1"/>
          </p:cNvSpPr>
          <p:nvPr/>
        </p:nvSpPr>
        <p:spPr bwMode="auto">
          <a:xfrm>
            <a:off x="3810340" y="2347248"/>
            <a:ext cx="254157" cy="280685"/>
          </a:xfrm>
          <a:custGeom>
            <a:avLst/>
            <a:gdLst>
              <a:gd name="T0" fmla="*/ 52 w 778"/>
              <a:gd name="T1" fmla="*/ 2 h 1075"/>
              <a:gd name="T2" fmla="*/ 29 w 778"/>
              <a:gd name="T3" fmla="*/ 12 h 1075"/>
              <a:gd name="T4" fmla="*/ 11 w 778"/>
              <a:gd name="T5" fmla="*/ 29 h 1075"/>
              <a:gd name="T6" fmla="*/ 1 w 778"/>
              <a:gd name="T7" fmla="*/ 52 h 1075"/>
              <a:gd name="T8" fmla="*/ 0 w 778"/>
              <a:gd name="T9" fmla="*/ 1017 h 1075"/>
              <a:gd name="T10" fmla="*/ 8 w 778"/>
              <a:gd name="T11" fmla="*/ 1041 h 1075"/>
              <a:gd name="T12" fmla="*/ 24 w 778"/>
              <a:gd name="T13" fmla="*/ 1060 h 1075"/>
              <a:gd name="T14" fmla="*/ 46 w 778"/>
              <a:gd name="T15" fmla="*/ 1073 h 1075"/>
              <a:gd name="T16" fmla="*/ 713 w 778"/>
              <a:gd name="T17" fmla="*/ 1075 h 1075"/>
              <a:gd name="T18" fmla="*/ 739 w 778"/>
              <a:gd name="T19" fmla="*/ 1071 h 1075"/>
              <a:gd name="T20" fmla="*/ 759 w 778"/>
              <a:gd name="T21" fmla="*/ 1056 h 1075"/>
              <a:gd name="T22" fmla="*/ 772 w 778"/>
              <a:gd name="T23" fmla="*/ 1036 h 1075"/>
              <a:gd name="T24" fmla="*/ 778 w 778"/>
              <a:gd name="T25" fmla="*/ 1011 h 1075"/>
              <a:gd name="T26" fmla="*/ 775 w 778"/>
              <a:gd name="T27" fmla="*/ 46 h 1075"/>
              <a:gd name="T28" fmla="*/ 763 w 778"/>
              <a:gd name="T29" fmla="*/ 24 h 1075"/>
              <a:gd name="T30" fmla="*/ 744 w 778"/>
              <a:gd name="T31" fmla="*/ 8 h 1075"/>
              <a:gd name="T32" fmla="*/ 719 w 778"/>
              <a:gd name="T33" fmla="*/ 1 h 1075"/>
              <a:gd name="T34" fmla="*/ 125 w 778"/>
              <a:gd name="T35" fmla="*/ 852 h 1075"/>
              <a:gd name="T36" fmla="*/ 125 w 778"/>
              <a:gd name="T37" fmla="*/ 762 h 1075"/>
              <a:gd name="T38" fmla="*/ 241 w 778"/>
              <a:gd name="T39" fmla="*/ 556 h 1075"/>
              <a:gd name="T40" fmla="*/ 241 w 778"/>
              <a:gd name="T41" fmla="*/ 556 h 1075"/>
              <a:gd name="T42" fmla="*/ 447 w 778"/>
              <a:gd name="T43" fmla="*/ 852 h 1075"/>
              <a:gd name="T44" fmla="*/ 331 w 778"/>
              <a:gd name="T45" fmla="*/ 645 h 1075"/>
              <a:gd name="T46" fmla="*/ 331 w 778"/>
              <a:gd name="T47" fmla="*/ 556 h 1075"/>
              <a:gd name="T48" fmla="*/ 653 w 778"/>
              <a:gd name="T49" fmla="*/ 968 h 1075"/>
              <a:gd name="T50" fmla="*/ 653 w 778"/>
              <a:gd name="T51" fmla="*/ 968 h 1075"/>
              <a:gd name="T52" fmla="*/ 653 w 778"/>
              <a:gd name="T53" fmla="*/ 645 h 1075"/>
              <a:gd name="T54" fmla="*/ 537 w 778"/>
              <a:gd name="T55" fmla="*/ 440 h 1075"/>
              <a:gd name="T56" fmla="*/ 691 w 778"/>
              <a:gd name="T57" fmla="*/ 305 h 1075"/>
              <a:gd name="T58" fmla="*/ 97 w 778"/>
              <a:gd name="T59" fmla="*/ 311 h 1075"/>
              <a:gd name="T60" fmla="*/ 87 w 778"/>
              <a:gd name="T61" fmla="*/ 302 h 1075"/>
              <a:gd name="T62" fmla="*/ 93 w 778"/>
              <a:gd name="T63" fmla="*/ 101 h 1075"/>
              <a:gd name="T64" fmla="*/ 689 w 778"/>
              <a:gd name="T65" fmla="*/ 103 h 1075"/>
              <a:gd name="T66" fmla="*/ 578 w 778"/>
              <a:gd name="T67" fmla="*/ 280 h 1075"/>
              <a:gd name="T68" fmla="*/ 543 w 778"/>
              <a:gd name="T69" fmla="*/ 271 h 1075"/>
              <a:gd name="T70" fmla="*/ 555 w 778"/>
              <a:gd name="T71" fmla="*/ 246 h 1075"/>
              <a:gd name="T72" fmla="*/ 583 w 778"/>
              <a:gd name="T73" fmla="*/ 250 h 1075"/>
              <a:gd name="T74" fmla="*/ 599 w 778"/>
              <a:gd name="T75" fmla="*/ 244 h 1075"/>
              <a:gd name="T76" fmla="*/ 602 w 778"/>
              <a:gd name="T77" fmla="*/ 228 h 1075"/>
              <a:gd name="T78" fmla="*/ 593 w 778"/>
              <a:gd name="T79" fmla="*/ 217 h 1075"/>
              <a:gd name="T80" fmla="*/ 561 w 778"/>
              <a:gd name="T81" fmla="*/ 215 h 1075"/>
              <a:gd name="T82" fmla="*/ 538 w 778"/>
              <a:gd name="T83" fmla="*/ 139 h 1075"/>
              <a:gd name="T84" fmla="*/ 608 w 778"/>
              <a:gd name="T85" fmla="*/ 192 h 1075"/>
              <a:gd name="T86" fmla="*/ 626 w 778"/>
              <a:gd name="T87" fmla="*/ 208 h 1075"/>
              <a:gd name="T88" fmla="*/ 633 w 778"/>
              <a:gd name="T89" fmla="*/ 237 h 1075"/>
              <a:gd name="T90" fmla="*/ 626 w 778"/>
              <a:gd name="T91" fmla="*/ 257 h 1075"/>
              <a:gd name="T92" fmla="*/ 607 w 778"/>
              <a:gd name="T93" fmla="*/ 273 h 1075"/>
              <a:gd name="T94" fmla="*/ 416 w 778"/>
              <a:gd name="T95" fmla="*/ 278 h 1075"/>
              <a:gd name="T96" fmla="*/ 421 w 778"/>
              <a:gd name="T97" fmla="*/ 232 h 1075"/>
              <a:gd name="T98" fmla="*/ 444 w 778"/>
              <a:gd name="T99" fmla="*/ 205 h 1075"/>
              <a:gd name="T100" fmla="*/ 471 w 778"/>
              <a:gd name="T101" fmla="*/ 186 h 1075"/>
              <a:gd name="T102" fmla="*/ 473 w 778"/>
              <a:gd name="T103" fmla="*/ 174 h 1075"/>
              <a:gd name="T104" fmla="*/ 453 w 778"/>
              <a:gd name="T105" fmla="*/ 166 h 1075"/>
              <a:gd name="T106" fmla="*/ 418 w 778"/>
              <a:gd name="T107" fmla="*/ 185 h 1075"/>
              <a:gd name="T108" fmla="*/ 438 w 778"/>
              <a:gd name="T109" fmla="*/ 140 h 1075"/>
              <a:gd name="T110" fmla="*/ 476 w 778"/>
              <a:gd name="T111" fmla="*/ 139 h 1075"/>
              <a:gd name="T112" fmla="*/ 500 w 778"/>
              <a:gd name="T113" fmla="*/ 160 h 1075"/>
              <a:gd name="T114" fmla="*/ 501 w 778"/>
              <a:gd name="T115" fmla="*/ 194 h 1075"/>
              <a:gd name="T116" fmla="*/ 467 w 778"/>
              <a:gd name="T117" fmla="*/ 226 h 1075"/>
              <a:gd name="T118" fmla="*/ 446 w 778"/>
              <a:gd name="T119" fmla="*/ 249 h 1075"/>
              <a:gd name="T120" fmla="*/ 337 w 778"/>
              <a:gd name="T121" fmla="*/ 278 h 1075"/>
              <a:gd name="T122" fmla="*/ 339 w 778"/>
              <a:gd name="T123" fmla="*/ 139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8" h="1075">
                <a:moveTo>
                  <a:pt x="713" y="0"/>
                </a:moveTo>
                <a:lnTo>
                  <a:pt x="65" y="0"/>
                </a:lnTo>
                <a:lnTo>
                  <a:pt x="59" y="1"/>
                </a:lnTo>
                <a:lnTo>
                  <a:pt x="52" y="2"/>
                </a:lnTo>
                <a:lnTo>
                  <a:pt x="46" y="3"/>
                </a:lnTo>
                <a:lnTo>
                  <a:pt x="40" y="5"/>
                </a:lnTo>
                <a:lnTo>
                  <a:pt x="34" y="8"/>
                </a:lnTo>
                <a:lnTo>
                  <a:pt x="29" y="12"/>
                </a:lnTo>
                <a:lnTo>
                  <a:pt x="24" y="15"/>
                </a:lnTo>
                <a:lnTo>
                  <a:pt x="19" y="19"/>
                </a:lnTo>
                <a:lnTo>
                  <a:pt x="15" y="24"/>
                </a:lnTo>
                <a:lnTo>
                  <a:pt x="11" y="29"/>
                </a:lnTo>
                <a:lnTo>
                  <a:pt x="8" y="34"/>
                </a:lnTo>
                <a:lnTo>
                  <a:pt x="6" y="40"/>
                </a:lnTo>
                <a:lnTo>
                  <a:pt x="4" y="46"/>
                </a:lnTo>
                <a:lnTo>
                  <a:pt x="1" y="52"/>
                </a:lnTo>
                <a:lnTo>
                  <a:pt x="0" y="58"/>
                </a:lnTo>
                <a:lnTo>
                  <a:pt x="0" y="66"/>
                </a:lnTo>
                <a:lnTo>
                  <a:pt x="0" y="1011"/>
                </a:lnTo>
                <a:lnTo>
                  <a:pt x="0" y="1017"/>
                </a:lnTo>
                <a:lnTo>
                  <a:pt x="1" y="1023"/>
                </a:lnTo>
                <a:lnTo>
                  <a:pt x="4" y="1030"/>
                </a:lnTo>
                <a:lnTo>
                  <a:pt x="6" y="1036"/>
                </a:lnTo>
                <a:lnTo>
                  <a:pt x="8" y="1041"/>
                </a:lnTo>
                <a:lnTo>
                  <a:pt x="11" y="1047"/>
                </a:lnTo>
                <a:lnTo>
                  <a:pt x="15" y="1052"/>
                </a:lnTo>
                <a:lnTo>
                  <a:pt x="19" y="1056"/>
                </a:lnTo>
                <a:lnTo>
                  <a:pt x="24" y="1060"/>
                </a:lnTo>
                <a:lnTo>
                  <a:pt x="29" y="1065"/>
                </a:lnTo>
                <a:lnTo>
                  <a:pt x="34" y="1068"/>
                </a:lnTo>
                <a:lnTo>
                  <a:pt x="40" y="1071"/>
                </a:lnTo>
                <a:lnTo>
                  <a:pt x="46" y="1073"/>
                </a:lnTo>
                <a:lnTo>
                  <a:pt x="52" y="1074"/>
                </a:lnTo>
                <a:lnTo>
                  <a:pt x="59" y="1075"/>
                </a:lnTo>
                <a:lnTo>
                  <a:pt x="65" y="1075"/>
                </a:lnTo>
                <a:lnTo>
                  <a:pt x="713" y="1075"/>
                </a:lnTo>
                <a:lnTo>
                  <a:pt x="719" y="1075"/>
                </a:lnTo>
                <a:lnTo>
                  <a:pt x="726" y="1074"/>
                </a:lnTo>
                <a:lnTo>
                  <a:pt x="732" y="1073"/>
                </a:lnTo>
                <a:lnTo>
                  <a:pt x="739" y="1071"/>
                </a:lnTo>
                <a:lnTo>
                  <a:pt x="744" y="1068"/>
                </a:lnTo>
                <a:lnTo>
                  <a:pt x="749" y="1065"/>
                </a:lnTo>
                <a:lnTo>
                  <a:pt x="754" y="1060"/>
                </a:lnTo>
                <a:lnTo>
                  <a:pt x="759" y="1056"/>
                </a:lnTo>
                <a:lnTo>
                  <a:pt x="763" y="1052"/>
                </a:lnTo>
                <a:lnTo>
                  <a:pt x="767" y="1047"/>
                </a:lnTo>
                <a:lnTo>
                  <a:pt x="770" y="1041"/>
                </a:lnTo>
                <a:lnTo>
                  <a:pt x="772" y="1036"/>
                </a:lnTo>
                <a:lnTo>
                  <a:pt x="775" y="1030"/>
                </a:lnTo>
                <a:lnTo>
                  <a:pt x="777" y="1023"/>
                </a:lnTo>
                <a:lnTo>
                  <a:pt x="778" y="1017"/>
                </a:lnTo>
                <a:lnTo>
                  <a:pt x="778" y="1011"/>
                </a:lnTo>
                <a:lnTo>
                  <a:pt x="778" y="66"/>
                </a:lnTo>
                <a:lnTo>
                  <a:pt x="778" y="58"/>
                </a:lnTo>
                <a:lnTo>
                  <a:pt x="777" y="52"/>
                </a:lnTo>
                <a:lnTo>
                  <a:pt x="775" y="46"/>
                </a:lnTo>
                <a:lnTo>
                  <a:pt x="772" y="40"/>
                </a:lnTo>
                <a:lnTo>
                  <a:pt x="770" y="34"/>
                </a:lnTo>
                <a:lnTo>
                  <a:pt x="767" y="29"/>
                </a:lnTo>
                <a:lnTo>
                  <a:pt x="763" y="24"/>
                </a:lnTo>
                <a:lnTo>
                  <a:pt x="759" y="19"/>
                </a:lnTo>
                <a:lnTo>
                  <a:pt x="754" y="15"/>
                </a:lnTo>
                <a:lnTo>
                  <a:pt x="749" y="12"/>
                </a:lnTo>
                <a:lnTo>
                  <a:pt x="744" y="8"/>
                </a:lnTo>
                <a:lnTo>
                  <a:pt x="739" y="5"/>
                </a:lnTo>
                <a:lnTo>
                  <a:pt x="732" y="3"/>
                </a:lnTo>
                <a:lnTo>
                  <a:pt x="726" y="2"/>
                </a:lnTo>
                <a:lnTo>
                  <a:pt x="719" y="1"/>
                </a:lnTo>
                <a:lnTo>
                  <a:pt x="713" y="0"/>
                </a:lnTo>
                <a:close/>
                <a:moveTo>
                  <a:pt x="241" y="968"/>
                </a:moveTo>
                <a:lnTo>
                  <a:pt x="125" y="968"/>
                </a:lnTo>
                <a:lnTo>
                  <a:pt x="125" y="852"/>
                </a:lnTo>
                <a:lnTo>
                  <a:pt x="241" y="852"/>
                </a:lnTo>
                <a:lnTo>
                  <a:pt x="241" y="968"/>
                </a:lnTo>
                <a:close/>
                <a:moveTo>
                  <a:pt x="241" y="762"/>
                </a:moveTo>
                <a:lnTo>
                  <a:pt x="125" y="762"/>
                </a:lnTo>
                <a:lnTo>
                  <a:pt x="125" y="645"/>
                </a:lnTo>
                <a:lnTo>
                  <a:pt x="241" y="645"/>
                </a:lnTo>
                <a:lnTo>
                  <a:pt x="241" y="762"/>
                </a:lnTo>
                <a:close/>
                <a:moveTo>
                  <a:pt x="241" y="556"/>
                </a:moveTo>
                <a:lnTo>
                  <a:pt x="125" y="556"/>
                </a:lnTo>
                <a:lnTo>
                  <a:pt x="125" y="440"/>
                </a:lnTo>
                <a:lnTo>
                  <a:pt x="241" y="440"/>
                </a:lnTo>
                <a:lnTo>
                  <a:pt x="241" y="556"/>
                </a:lnTo>
                <a:close/>
                <a:moveTo>
                  <a:pt x="447" y="968"/>
                </a:moveTo>
                <a:lnTo>
                  <a:pt x="331" y="968"/>
                </a:lnTo>
                <a:lnTo>
                  <a:pt x="331" y="852"/>
                </a:lnTo>
                <a:lnTo>
                  <a:pt x="447" y="852"/>
                </a:lnTo>
                <a:lnTo>
                  <a:pt x="447" y="968"/>
                </a:lnTo>
                <a:close/>
                <a:moveTo>
                  <a:pt x="447" y="762"/>
                </a:moveTo>
                <a:lnTo>
                  <a:pt x="331" y="762"/>
                </a:lnTo>
                <a:lnTo>
                  <a:pt x="331" y="645"/>
                </a:lnTo>
                <a:lnTo>
                  <a:pt x="447" y="645"/>
                </a:lnTo>
                <a:lnTo>
                  <a:pt x="447" y="762"/>
                </a:lnTo>
                <a:close/>
                <a:moveTo>
                  <a:pt x="447" y="556"/>
                </a:moveTo>
                <a:lnTo>
                  <a:pt x="331" y="556"/>
                </a:lnTo>
                <a:lnTo>
                  <a:pt x="331" y="440"/>
                </a:lnTo>
                <a:lnTo>
                  <a:pt x="447" y="440"/>
                </a:lnTo>
                <a:lnTo>
                  <a:pt x="447" y="556"/>
                </a:lnTo>
                <a:close/>
                <a:moveTo>
                  <a:pt x="653" y="968"/>
                </a:moveTo>
                <a:lnTo>
                  <a:pt x="537" y="968"/>
                </a:lnTo>
                <a:lnTo>
                  <a:pt x="537" y="852"/>
                </a:lnTo>
                <a:lnTo>
                  <a:pt x="653" y="852"/>
                </a:lnTo>
                <a:lnTo>
                  <a:pt x="653" y="968"/>
                </a:lnTo>
                <a:close/>
                <a:moveTo>
                  <a:pt x="653" y="762"/>
                </a:moveTo>
                <a:lnTo>
                  <a:pt x="537" y="762"/>
                </a:lnTo>
                <a:lnTo>
                  <a:pt x="537" y="645"/>
                </a:lnTo>
                <a:lnTo>
                  <a:pt x="653" y="645"/>
                </a:lnTo>
                <a:lnTo>
                  <a:pt x="653" y="762"/>
                </a:lnTo>
                <a:close/>
                <a:moveTo>
                  <a:pt x="653" y="556"/>
                </a:moveTo>
                <a:lnTo>
                  <a:pt x="537" y="556"/>
                </a:lnTo>
                <a:lnTo>
                  <a:pt x="537" y="440"/>
                </a:lnTo>
                <a:lnTo>
                  <a:pt x="653" y="440"/>
                </a:lnTo>
                <a:lnTo>
                  <a:pt x="653" y="556"/>
                </a:lnTo>
                <a:close/>
                <a:moveTo>
                  <a:pt x="691" y="302"/>
                </a:moveTo>
                <a:lnTo>
                  <a:pt x="691" y="305"/>
                </a:lnTo>
                <a:lnTo>
                  <a:pt x="689" y="308"/>
                </a:lnTo>
                <a:lnTo>
                  <a:pt x="686" y="310"/>
                </a:lnTo>
                <a:lnTo>
                  <a:pt x="681" y="311"/>
                </a:lnTo>
                <a:lnTo>
                  <a:pt x="97" y="311"/>
                </a:lnTo>
                <a:lnTo>
                  <a:pt x="93" y="310"/>
                </a:lnTo>
                <a:lnTo>
                  <a:pt x="89" y="308"/>
                </a:lnTo>
                <a:lnTo>
                  <a:pt x="87" y="305"/>
                </a:lnTo>
                <a:lnTo>
                  <a:pt x="87" y="302"/>
                </a:lnTo>
                <a:lnTo>
                  <a:pt x="87" y="110"/>
                </a:lnTo>
                <a:lnTo>
                  <a:pt x="87" y="106"/>
                </a:lnTo>
                <a:lnTo>
                  <a:pt x="89" y="103"/>
                </a:lnTo>
                <a:lnTo>
                  <a:pt x="93" y="101"/>
                </a:lnTo>
                <a:lnTo>
                  <a:pt x="97" y="100"/>
                </a:lnTo>
                <a:lnTo>
                  <a:pt x="681" y="100"/>
                </a:lnTo>
                <a:lnTo>
                  <a:pt x="686" y="101"/>
                </a:lnTo>
                <a:lnTo>
                  <a:pt x="689" y="103"/>
                </a:lnTo>
                <a:lnTo>
                  <a:pt x="691" y="106"/>
                </a:lnTo>
                <a:lnTo>
                  <a:pt x="691" y="110"/>
                </a:lnTo>
                <a:lnTo>
                  <a:pt x="691" y="302"/>
                </a:lnTo>
                <a:close/>
                <a:moveTo>
                  <a:pt x="578" y="280"/>
                </a:moveTo>
                <a:lnTo>
                  <a:pt x="569" y="279"/>
                </a:lnTo>
                <a:lnTo>
                  <a:pt x="561" y="278"/>
                </a:lnTo>
                <a:lnTo>
                  <a:pt x="552" y="274"/>
                </a:lnTo>
                <a:lnTo>
                  <a:pt x="543" y="271"/>
                </a:lnTo>
                <a:lnTo>
                  <a:pt x="538" y="270"/>
                </a:lnTo>
                <a:lnTo>
                  <a:pt x="538" y="236"/>
                </a:lnTo>
                <a:lnTo>
                  <a:pt x="549" y="243"/>
                </a:lnTo>
                <a:lnTo>
                  <a:pt x="555" y="246"/>
                </a:lnTo>
                <a:lnTo>
                  <a:pt x="562" y="249"/>
                </a:lnTo>
                <a:lnTo>
                  <a:pt x="569" y="250"/>
                </a:lnTo>
                <a:lnTo>
                  <a:pt x="578" y="250"/>
                </a:lnTo>
                <a:lnTo>
                  <a:pt x="583" y="250"/>
                </a:lnTo>
                <a:lnTo>
                  <a:pt x="588" y="249"/>
                </a:lnTo>
                <a:lnTo>
                  <a:pt x="592" y="248"/>
                </a:lnTo>
                <a:lnTo>
                  <a:pt x="596" y="246"/>
                </a:lnTo>
                <a:lnTo>
                  <a:pt x="599" y="244"/>
                </a:lnTo>
                <a:lnTo>
                  <a:pt x="601" y="239"/>
                </a:lnTo>
                <a:lnTo>
                  <a:pt x="602" y="236"/>
                </a:lnTo>
                <a:lnTo>
                  <a:pt x="602" y="232"/>
                </a:lnTo>
                <a:lnTo>
                  <a:pt x="602" y="228"/>
                </a:lnTo>
                <a:lnTo>
                  <a:pt x="601" y="224"/>
                </a:lnTo>
                <a:lnTo>
                  <a:pt x="599" y="221"/>
                </a:lnTo>
                <a:lnTo>
                  <a:pt x="597" y="218"/>
                </a:lnTo>
                <a:lnTo>
                  <a:pt x="593" y="217"/>
                </a:lnTo>
                <a:lnTo>
                  <a:pt x="589" y="215"/>
                </a:lnTo>
                <a:lnTo>
                  <a:pt x="585" y="215"/>
                </a:lnTo>
                <a:lnTo>
                  <a:pt x="581" y="215"/>
                </a:lnTo>
                <a:lnTo>
                  <a:pt x="561" y="215"/>
                </a:lnTo>
                <a:lnTo>
                  <a:pt x="561" y="192"/>
                </a:lnTo>
                <a:lnTo>
                  <a:pt x="584" y="167"/>
                </a:lnTo>
                <a:lnTo>
                  <a:pt x="538" y="167"/>
                </a:lnTo>
                <a:lnTo>
                  <a:pt x="538" y="139"/>
                </a:lnTo>
                <a:lnTo>
                  <a:pt x="627" y="139"/>
                </a:lnTo>
                <a:lnTo>
                  <a:pt x="627" y="165"/>
                </a:lnTo>
                <a:lnTo>
                  <a:pt x="603" y="191"/>
                </a:lnTo>
                <a:lnTo>
                  <a:pt x="608" y="192"/>
                </a:lnTo>
                <a:lnTo>
                  <a:pt x="613" y="195"/>
                </a:lnTo>
                <a:lnTo>
                  <a:pt x="617" y="198"/>
                </a:lnTo>
                <a:lnTo>
                  <a:pt x="621" y="201"/>
                </a:lnTo>
                <a:lnTo>
                  <a:pt x="626" y="208"/>
                </a:lnTo>
                <a:lnTo>
                  <a:pt x="629" y="215"/>
                </a:lnTo>
                <a:lnTo>
                  <a:pt x="632" y="222"/>
                </a:lnTo>
                <a:lnTo>
                  <a:pt x="633" y="232"/>
                </a:lnTo>
                <a:lnTo>
                  <a:pt x="633" y="237"/>
                </a:lnTo>
                <a:lnTo>
                  <a:pt x="632" y="243"/>
                </a:lnTo>
                <a:lnTo>
                  <a:pt x="631" y="248"/>
                </a:lnTo>
                <a:lnTo>
                  <a:pt x="628" y="252"/>
                </a:lnTo>
                <a:lnTo>
                  <a:pt x="626" y="257"/>
                </a:lnTo>
                <a:lnTo>
                  <a:pt x="623" y="261"/>
                </a:lnTo>
                <a:lnTo>
                  <a:pt x="620" y="265"/>
                </a:lnTo>
                <a:lnTo>
                  <a:pt x="616" y="268"/>
                </a:lnTo>
                <a:lnTo>
                  <a:pt x="607" y="273"/>
                </a:lnTo>
                <a:lnTo>
                  <a:pt x="599" y="276"/>
                </a:lnTo>
                <a:lnTo>
                  <a:pt x="588" y="279"/>
                </a:lnTo>
                <a:lnTo>
                  <a:pt x="578" y="280"/>
                </a:lnTo>
                <a:close/>
                <a:moveTo>
                  <a:pt x="416" y="278"/>
                </a:moveTo>
                <a:lnTo>
                  <a:pt x="416" y="262"/>
                </a:lnTo>
                <a:lnTo>
                  <a:pt x="416" y="251"/>
                </a:lnTo>
                <a:lnTo>
                  <a:pt x="418" y="240"/>
                </a:lnTo>
                <a:lnTo>
                  <a:pt x="421" y="232"/>
                </a:lnTo>
                <a:lnTo>
                  <a:pt x="425" y="225"/>
                </a:lnTo>
                <a:lnTo>
                  <a:pt x="429" y="218"/>
                </a:lnTo>
                <a:lnTo>
                  <a:pt x="436" y="212"/>
                </a:lnTo>
                <a:lnTo>
                  <a:pt x="444" y="205"/>
                </a:lnTo>
                <a:lnTo>
                  <a:pt x="454" y="199"/>
                </a:lnTo>
                <a:lnTo>
                  <a:pt x="463" y="193"/>
                </a:lnTo>
                <a:lnTo>
                  <a:pt x="467" y="190"/>
                </a:lnTo>
                <a:lnTo>
                  <a:pt x="471" y="186"/>
                </a:lnTo>
                <a:lnTo>
                  <a:pt x="473" y="183"/>
                </a:lnTo>
                <a:lnTo>
                  <a:pt x="474" y="181"/>
                </a:lnTo>
                <a:lnTo>
                  <a:pt x="474" y="178"/>
                </a:lnTo>
                <a:lnTo>
                  <a:pt x="473" y="174"/>
                </a:lnTo>
                <a:lnTo>
                  <a:pt x="470" y="169"/>
                </a:lnTo>
                <a:lnTo>
                  <a:pt x="465" y="166"/>
                </a:lnTo>
                <a:lnTo>
                  <a:pt x="461" y="165"/>
                </a:lnTo>
                <a:lnTo>
                  <a:pt x="453" y="166"/>
                </a:lnTo>
                <a:lnTo>
                  <a:pt x="444" y="168"/>
                </a:lnTo>
                <a:lnTo>
                  <a:pt x="436" y="173"/>
                </a:lnTo>
                <a:lnTo>
                  <a:pt x="427" y="178"/>
                </a:lnTo>
                <a:lnTo>
                  <a:pt x="418" y="185"/>
                </a:lnTo>
                <a:lnTo>
                  <a:pt x="418" y="150"/>
                </a:lnTo>
                <a:lnTo>
                  <a:pt x="420" y="148"/>
                </a:lnTo>
                <a:lnTo>
                  <a:pt x="428" y="143"/>
                </a:lnTo>
                <a:lnTo>
                  <a:pt x="438" y="140"/>
                </a:lnTo>
                <a:lnTo>
                  <a:pt x="447" y="138"/>
                </a:lnTo>
                <a:lnTo>
                  <a:pt x="458" y="137"/>
                </a:lnTo>
                <a:lnTo>
                  <a:pt x="467" y="137"/>
                </a:lnTo>
                <a:lnTo>
                  <a:pt x="476" y="139"/>
                </a:lnTo>
                <a:lnTo>
                  <a:pt x="483" y="142"/>
                </a:lnTo>
                <a:lnTo>
                  <a:pt x="490" y="146"/>
                </a:lnTo>
                <a:lnTo>
                  <a:pt x="496" y="153"/>
                </a:lnTo>
                <a:lnTo>
                  <a:pt x="500" y="160"/>
                </a:lnTo>
                <a:lnTo>
                  <a:pt x="503" y="168"/>
                </a:lnTo>
                <a:lnTo>
                  <a:pt x="504" y="178"/>
                </a:lnTo>
                <a:lnTo>
                  <a:pt x="503" y="186"/>
                </a:lnTo>
                <a:lnTo>
                  <a:pt x="501" y="194"/>
                </a:lnTo>
                <a:lnTo>
                  <a:pt x="497" y="201"/>
                </a:lnTo>
                <a:lnTo>
                  <a:pt x="492" y="208"/>
                </a:lnTo>
                <a:lnTo>
                  <a:pt x="485" y="213"/>
                </a:lnTo>
                <a:lnTo>
                  <a:pt x="467" y="226"/>
                </a:lnTo>
                <a:lnTo>
                  <a:pt x="459" y="232"/>
                </a:lnTo>
                <a:lnTo>
                  <a:pt x="453" y="237"/>
                </a:lnTo>
                <a:lnTo>
                  <a:pt x="448" y="244"/>
                </a:lnTo>
                <a:lnTo>
                  <a:pt x="446" y="249"/>
                </a:lnTo>
                <a:lnTo>
                  <a:pt x="502" y="249"/>
                </a:lnTo>
                <a:lnTo>
                  <a:pt x="502" y="278"/>
                </a:lnTo>
                <a:lnTo>
                  <a:pt x="416" y="278"/>
                </a:lnTo>
                <a:close/>
                <a:moveTo>
                  <a:pt x="337" y="278"/>
                </a:moveTo>
                <a:lnTo>
                  <a:pt x="337" y="179"/>
                </a:lnTo>
                <a:lnTo>
                  <a:pt x="304" y="207"/>
                </a:lnTo>
                <a:lnTo>
                  <a:pt x="304" y="167"/>
                </a:lnTo>
                <a:lnTo>
                  <a:pt x="339" y="139"/>
                </a:lnTo>
                <a:lnTo>
                  <a:pt x="367" y="139"/>
                </a:lnTo>
                <a:lnTo>
                  <a:pt x="367" y="278"/>
                </a:lnTo>
                <a:lnTo>
                  <a:pt x="337" y="278"/>
                </a:lnTo>
                <a:close/>
              </a:path>
            </a:pathLst>
          </a:custGeom>
          <a:solidFill>
            <a:srgbClr val="00338D"/>
          </a:solidFill>
          <a:ln>
            <a:noFill/>
          </a:ln>
        </p:spPr>
        <p:txBody>
          <a:bodyPr vert="horz" wrap="square" lIns="68580" tIns="34290" rIns="68580" bIns="34290" numCol="1" anchor="t" anchorCtr="0" compatLnSpc="1">
            <a:prstTxWarp prst="textNoShape">
              <a:avLst/>
            </a:prstTxWarp>
          </a:bodyPr>
          <a:lstStyle/>
          <a:p>
            <a:endParaRPr lang="en-US" sz="1350">
              <a:solidFill>
                <a:srgbClr val="000000"/>
              </a:solidFill>
              <a:latin typeface="Arial"/>
              <a:ea typeface="Meiryo UI"/>
            </a:endParaRPr>
          </a:p>
        </p:txBody>
      </p:sp>
      <p:sp>
        <p:nvSpPr>
          <p:cNvPr id="81" name="楕円 80">
            <a:extLst>
              <a:ext uri="{FF2B5EF4-FFF2-40B4-BE49-F238E27FC236}">
                <a16:creationId xmlns:a16="http://schemas.microsoft.com/office/drawing/2014/main" id="{FB10341A-D1AF-4FE9-84A6-83DE421A2727}"/>
              </a:ext>
            </a:extLst>
          </p:cNvPr>
          <p:cNvSpPr>
            <a:spLocks noChangeAspect="1"/>
          </p:cNvSpPr>
          <p:nvPr/>
        </p:nvSpPr>
        <p:spPr>
          <a:xfrm>
            <a:off x="6220318" y="2217590"/>
            <a:ext cx="540000" cy="540000"/>
          </a:xfrm>
          <a:prstGeom prst="ellipse">
            <a:avLst/>
          </a:prstGeom>
          <a:solidFill>
            <a:sysClr val="window" lastClr="FFFFFF"/>
          </a:solidFill>
          <a:ln w="38100" cap="flat" cmpd="sng" algn="ctr">
            <a:solidFill>
              <a:srgbClr val="00338D"/>
            </a:solidFill>
            <a:prstDash val="solid"/>
            <a:miter lim="800000"/>
          </a:ln>
          <a:effectLst>
            <a:innerShdw dist="50800" dir="13500000">
              <a:srgbClr val="000000"/>
            </a:innerShdw>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82" name="TextBox 161">
            <a:extLst>
              <a:ext uri="{FF2B5EF4-FFF2-40B4-BE49-F238E27FC236}">
                <a16:creationId xmlns:a16="http://schemas.microsoft.com/office/drawing/2014/main" id="{29770F68-A384-413D-BB85-BA320C493392}"/>
              </a:ext>
            </a:extLst>
          </p:cNvPr>
          <p:cNvSpPr txBox="1"/>
          <p:nvPr/>
        </p:nvSpPr>
        <p:spPr>
          <a:xfrm>
            <a:off x="5879989" y="2662070"/>
            <a:ext cx="1274400" cy="2548300"/>
          </a:xfrm>
          <a:prstGeom prst="rect">
            <a:avLst/>
          </a:prstGeom>
          <a:noFill/>
        </p:spPr>
        <p:txBody>
          <a:bodyPr wrap="square" lIns="81000" tIns="81000" rIns="8100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34541" lvl="2" indent="-134541">
              <a:spcAft>
                <a:spcPts val="225"/>
              </a:spcAft>
              <a:buClr>
                <a:srgbClr val="00338D"/>
              </a:buClr>
              <a:defRPr/>
            </a:pPr>
            <a:r>
              <a:rPr lang="en-US" altLang="ja-JP" sz="900" dirty="0">
                <a:solidFill>
                  <a:srgbClr val="000000"/>
                </a:solidFill>
                <a:latin typeface="Arial"/>
                <a:ea typeface="Meiryo UI"/>
              </a:rPr>
              <a:t>1)	</a:t>
            </a:r>
            <a:r>
              <a:rPr lang="en-US" altLang="ja-JP" sz="900" dirty="0">
                <a:solidFill>
                  <a:srgbClr val="000000"/>
                </a:solidFill>
                <a:latin typeface="Meiryo UI 本文"/>
                <a:ea typeface="Meiryo UI"/>
              </a:rPr>
              <a:t>IIR</a:t>
            </a:r>
          </a:p>
          <a:p>
            <a:pPr marL="269081" lvl="2" indent="-134541" algn="just">
              <a:spcAft>
                <a:spcPts val="225"/>
              </a:spcAft>
              <a:buFont typeface="+mj-lt"/>
              <a:buAutoNum type="romanLcPeriod"/>
              <a:defRPr/>
            </a:pPr>
            <a:r>
              <a:rPr lang="en-US" altLang="ja-JP" sz="788" dirty="0">
                <a:solidFill>
                  <a:srgbClr val="000000"/>
                </a:solidFill>
                <a:latin typeface="Meiryo UI 本文"/>
                <a:ea typeface="Meiryo UI"/>
              </a:rPr>
              <a:t>Identify the parent company responsible for top-up tax under the IIR</a:t>
            </a:r>
            <a:endParaRPr lang="en-US" altLang="ja-JP" sz="788" spc="-23" dirty="0">
              <a:solidFill>
                <a:srgbClr val="000000"/>
              </a:solidFill>
              <a:latin typeface="Meiryo UI 本文"/>
              <a:ea typeface="Meiryo UI"/>
            </a:endParaRPr>
          </a:p>
          <a:p>
            <a:pPr marL="269081" lvl="2" indent="-134541" algn="just">
              <a:spcAft>
                <a:spcPts val="225"/>
              </a:spcAft>
              <a:buClr>
                <a:srgbClr val="000000"/>
              </a:buClr>
              <a:buFont typeface="+mj-lt"/>
              <a:buAutoNum type="romanLcPeriod"/>
              <a:defRPr/>
            </a:pPr>
            <a:r>
              <a:rPr lang="en-US" altLang="ja-JP" sz="788" spc="-23" dirty="0">
                <a:solidFill>
                  <a:srgbClr val="000000"/>
                </a:solidFill>
                <a:latin typeface="Meiryo UI 本文"/>
                <a:ea typeface="Meiryo UI"/>
              </a:rPr>
              <a:t>Determine amount of top-up tax payable by the parent company under the IIR</a:t>
            </a:r>
            <a:endParaRPr lang="ja-JP" altLang="en-US" sz="788" spc="-23" dirty="0">
              <a:solidFill>
                <a:srgbClr val="000000"/>
              </a:solidFill>
              <a:latin typeface="Meiryo UI 本文"/>
              <a:ea typeface="Meiryo UI"/>
            </a:endParaRPr>
          </a:p>
          <a:p>
            <a:pPr marL="134541" lvl="2" indent="-134541">
              <a:spcAft>
                <a:spcPts val="225"/>
              </a:spcAft>
              <a:buClr>
                <a:srgbClr val="00338D"/>
              </a:buClr>
              <a:defRPr/>
            </a:pPr>
            <a:r>
              <a:rPr lang="en-US" altLang="ja-JP" sz="900" dirty="0">
                <a:solidFill>
                  <a:srgbClr val="000000"/>
                </a:solidFill>
                <a:latin typeface="Meiryo UI 本文"/>
                <a:ea typeface="Meiryo UI"/>
              </a:rPr>
              <a:t>2)	UTPR</a:t>
            </a:r>
          </a:p>
          <a:p>
            <a:pPr marL="269081" lvl="2" indent="-134541" algn="just">
              <a:spcAft>
                <a:spcPts val="225"/>
              </a:spcAft>
              <a:buFont typeface="+mj-lt"/>
              <a:buAutoNum type="romanLcPeriod"/>
              <a:defRPr/>
            </a:pPr>
            <a:r>
              <a:rPr lang="en-US" altLang="ja-JP" sz="788" dirty="0">
                <a:solidFill>
                  <a:srgbClr val="000000"/>
                </a:solidFill>
                <a:latin typeface="Meiryo UI 本文"/>
                <a:ea typeface="Meiryo UI"/>
              </a:rPr>
              <a:t>Determine the remaining amount that can be allocated based on the UTPR</a:t>
            </a:r>
            <a:endParaRPr lang="en-US" altLang="ja-JP" sz="788" spc="23" dirty="0">
              <a:solidFill>
                <a:srgbClr val="000000"/>
              </a:solidFill>
              <a:latin typeface="Meiryo UI 本文"/>
              <a:ea typeface="Meiryo UI"/>
            </a:endParaRPr>
          </a:p>
          <a:p>
            <a:pPr marL="269081" lvl="2" indent="-134541" algn="just">
              <a:spcAft>
                <a:spcPts val="225"/>
              </a:spcAft>
              <a:buFont typeface="+mj-lt"/>
              <a:buAutoNum type="romanLcPeriod"/>
              <a:defRPr/>
            </a:pPr>
            <a:r>
              <a:rPr lang="en-US" altLang="ja-JP" sz="788" spc="-23" dirty="0">
                <a:solidFill>
                  <a:srgbClr val="000000"/>
                </a:solidFill>
                <a:latin typeface="Meiryo UI 本文"/>
                <a:ea typeface="Meiryo UI"/>
              </a:rPr>
              <a:t>Allocate residual top-up tax to UTPR jurisdictions, and levy tax in the jurisdictions</a:t>
            </a:r>
            <a:endParaRPr lang="ja-JP" altLang="en-US" sz="788" spc="45" dirty="0">
              <a:solidFill>
                <a:srgbClr val="000000"/>
              </a:solidFill>
              <a:latin typeface="Meiryo UI 本文"/>
              <a:ea typeface="Meiryo UI"/>
            </a:endParaRPr>
          </a:p>
        </p:txBody>
      </p:sp>
      <p:grpSp>
        <p:nvGrpSpPr>
          <p:cNvPr id="83" name="グループ化 82">
            <a:extLst>
              <a:ext uri="{FF2B5EF4-FFF2-40B4-BE49-F238E27FC236}">
                <a16:creationId xmlns:a16="http://schemas.microsoft.com/office/drawing/2014/main" id="{7EE09EB8-B0D1-49F0-96FA-D39434C6814E}"/>
              </a:ext>
            </a:extLst>
          </p:cNvPr>
          <p:cNvGrpSpPr/>
          <p:nvPr/>
        </p:nvGrpSpPr>
        <p:grpSpPr>
          <a:xfrm>
            <a:off x="5853118" y="1830458"/>
            <a:ext cx="1183117" cy="286151"/>
            <a:chOff x="6104271" y="1246811"/>
            <a:chExt cx="1577489" cy="381535"/>
          </a:xfrm>
        </p:grpSpPr>
        <p:sp>
          <p:nvSpPr>
            <p:cNvPr id="84" name="TextBox 161">
              <a:extLst>
                <a:ext uri="{FF2B5EF4-FFF2-40B4-BE49-F238E27FC236}">
                  <a16:creationId xmlns:a16="http://schemas.microsoft.com/office/drawing/2014/main" id="{00049305-5A2B-4C36-AE2F-43097F404AB8}"/>
                </a:ext>
              </a:extLst>
            </p:cNvPr>
            <p:cNvSpPr txBox="1"/>
            <p:nvPr/>
          </p:nvSpPr>
          <p:spPr>
            <a:xfrm>
              <a:off x="6104271" y="1246811"/>
              <a:ext cx="1577489" cy="369332"/>
            </a:xfrm>
            <a:prstGeom prst="rect">
              <a:avLst/>
            </a:prstGeom>
            <a:noFill/>
          </p:spPr>
          <p:txBody>
            <a:bodyPr wrap="square" lIns="432000" tIns="0" rIns="8100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defTabSz="685800">
                <a:spcAft>
                  <a:spcPts val="225"/>
                </a:spcAft>
                <a:buClr>
                  <a:srgbClr val="005EB8"/>
                </a:buClr>
                <a:defRPr/>
              </a:pPr>
              <a:r>
                <a:rPr lang="en-US" altLang="ja-JP" sz="900" b="1" dirty="0">
                  <a:solidFill>
                    <a:srgbClr val="00338D"/>
                  </a:solidFill>
                  <a:latin typeface="Arial"/>
                  <a:ea typeface="Meiryo UI"/>
                </a:rPr>
                <a:t>Allocate Top-Up Tax</a:t>
              </a:r>
              <a:endParaRPr lang="ja-JP" altLang="en-US" sz="900" b="1" dirty="0">
                <a:solidFill>
                  <a:srgbClr val="00338D"/>
                </a:solidFill>
                <a:latin typeface="Arial"/>
                <a:ea typeface="Meiryo UI"/>
              </a:endParaRPr>
            </a:p>
          </p:txBody>
        </p:sp>
        <p:sp>
          <p:nvSpPr>
            <p:cNvPr id="85" name="楕円 84">
              <a:extLst>
                <a:ext uri="{FF2B5EF4-FFF2-40B4-BE49-F238E27FC236}">
                  <a16:creationId xmlns:a16="http://schemas.microsoft.com/office/drawing/2014/main" id="{E2E3C511-B41C-4147-86D8-5749F60E016B}"/>
                </a:ext>
              </a:extLst>
            </p:cNvPr>
            <p:cNvSpPr/>
            <p:nvPr/>
          </p:nvSpPr>
          <p:spPr>
            <a:xfrm>
              <a:off x="6225295" y="1268346"/>
              <a:ext cx="360000" cy="360000"/>
            </a:xfrm>
            <a:prstGeom prst="ellipse">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r>
                <a:rPr kumimoji="1" lang="en-US" altLang="ja-JP" sz="1125" kern="0" dirty="0">
                  <a:solidFill>
                    <a:prstClr val="white"/>
                  </a:solidFill>
                  <a:latin typeface="Arial"/>
                  <a:ea typeface="Meiryo UI"/>
                </a:rPr>
                <a:t>5</a:t>
              </a:r>
              <a:endParaRPr kumimoji="1" lang="ja-JP" altLang="en-US" sz="1125" kern="0" dirty="0">
                <a:solidFill>
                  <a:prstClr val="white"/>
                </a:solidFill>
                <a:latin typeface="Arial"/>
                <a:ea typeface="Meiryo UI"/>
              </a:endParaRPr>
            </a:p>
          </p:txBody>
        </p:sp>
      </p:grpSp>
      <p:grpSp>
        <p:nvGrpSpPr>
          <p:cNvPr id="86" name="Group 270">
            <a:extLst>
              <a:ext uri="{FF2B5EF4-FFF2-40B4-BE49-F238E27FC236}">
                <a16:creationId xmlns:a16="http://schemas.microsoft.com/office/drawing/2014/main" id="{FF7947BE-4C53-4DEA-BA9A-5F5C7F02B277}"/>
              </a:ext>
            </a:extLst>
          </p:cNvPr>
          <p:cNvGrpSpPr>
            <a:grpSpLocks noChangeAspect="1"/>
          </p:cNvGrpSpPr>
          <p:nvPr/>
        </p:nvGrpSpPr>
        <p:grpSpPr>
          <a:xfrm>
            <a:off x="6315411" y="2354053"/>
            <a:ext cx="380357" cy="267074"/>
            <a:chOff x="19242831" y="2501835"/>
            <a:chExt cx="705069" cy="495078"/>
          </a:xfrm>
          <a:solidFill>
            <a:srgbClr val="00338D"/>
          </a:solidFill>
        </p:grpSpPr>
        <p:sp>
          <p:nvSpPr>
            <p:cNvPr id="87" name="Freeform 433">
              <a:extLst>
                <a:ext uri="{FF2B5EF4-FFF2-40B4-BE49-F238E27FC236}">
                  <a16:creationId xmlns:a16="http://schemas.microsoft.com/office/drawing/2014/main" id="{F4E91AD4-9096-4A7E-A334-511C6C0DA435}"/>
                </a:ext>
              </a:extLst>
            </p:cNvPr>
            <p:cNvSpPr>
              <a:spLocks noChangeArrowheads="1"/>
            </p:cNvSpPr>
            <p:nvPr/>
          </p:nvSpPr>
          <p:spPr bwMode="auto">
            <a:xfrm>
              <a:off x="19443612" y="2749373"/>
              <a:ext cx="504288" cy="247540"/>
            </a:xfrm>
            <a:custGeom>
              <a:avLst/>
              <a:gdLst>
                <a:gd name="T0" fmla="*/ 462 w 477"/>
                <a:gd name="T1" fmla="*/ 68 h 233"/>
                <a:gd name="T2" fmla="*/ 462 w 477"/>
                <a:gd name="T3" fmla="*/ 68 h 233"/>
                <a:gd name="T4" fmla="*/ 436 w 477"/>
                <a:gd name="T5" fmla="*/ 54 h 233"/>
                <a:gd name="T6" fmla="*/ 408 w 477"/>
                <a:gd name="T7" fmla="*/ 54 h 233"/>
                <a:gd name="T8" fmla="*/ 231 w 477"/>
                <a:gd name="T9" fmla="*/ 164 h 233"/>
                <a:gd name="T10" fmla="*/ 150 w 477"/>
                <a:gd name="T11" fmla="*/ 122 h 233"/>
                <a:gd name="T12" fmla="*/ 150 w 477"/>
                <a:gd name="T13" fmla="*/ 122 h 233"/>
                <a:gd name="T14" fmla="*/ 150 w 477"/>
                <a:gd name="T15" fmla="*/ 108 h 233"/>
                <a:gd name="T16" fmla="*/ 164 w 477"/>
                <a:gd name="T17" fmla="*/ 96 h 233"/>
                <a:gd name="T18" fmla="*/ 164 w 477"/>
                <a:gd name="T19" fmla="*/ 96 h 233"/>
                <a:gd name="T20" fmla="*/ 218 w 477"/>
                <a:gd name="T21" fmla="*/ 122 h 233"/>
                <a:gd name="T22" fmla="*/ 231 w 477"/>
                <a:gd name="T23" fmla="*/ 122 h 233"/>
                <a:gd name="T24" fmla="*/ 273 w 477"/>
                <a:gd name="T25" fmla="*/ 96 h 233"/>
                <a:gd name="T26" fmla="*/ 273 w 477"/>
                <a:gd name="T27" fmla="*/ 68 h 233"/>
                <a:gd name="T28" fmla="*/ 245 w 477"/>
                <a:gd name="T29" fmla="*/ 54 h 233"/>
                <a:gd name="T30" fmla="*/ 96 w 477"/>
                <a:gd name="T31" fmla="*/ 0 h 233"/>
                <a:gd name="T32" fmla="*/ 82 w 477"/>
                <a:gd name="T33" fmla="*/ 0 h 233"/>
                <a:gd name="T34" fmla="*/ 0 w 477"/>
                <a:gd name="T35" fmla="*/ 27 h 233"/>
                <a:gd name="T36" fmla="*/ 0 w 477"/>
                <a:gd name="T37" fmla="*/ 27 h 233"/>
                <a:gd name="T38" fmla="*/ 0 w 477"/>
                <a:gd name="T39" fmla="*/ 177 h 233"/>
                <a:gd name="T40" fmla="*/ 0 w 477"/>
                <a:gd name="T41" fmla="*/ 177 h 233"/>
                <a:gd name="T42" fmla="*/ 54 w 477"/>
                <a:gd name="T43" fmla="*/ 177 h 233"/>
                <a:gd name="T44" fmla="*/ 110 w 477"/>
                <a:gd name="T45" fmla="*/ 191 h 233"/>
                <a:gd name="T46" fmla="*/ 231 w 477"/>
                <a:gd name="T47" fmla="*/ 232 h 233"/>
                <a:gd name="T48" fmla="*/ 245 w 477"/>
                <a:gd name="T49" fmla="*/ 232 h 233"/>
                <a:gd name="T50" fmla="*/ 259 w 477"/>
                <a:gd name="T51" fmla="*/ 232 h 233"/>
                <a:gd name="T52" fmla="*/ 450 w 477"/>
                <a:gd name="T53" fmla="*/ 122 h 233"/>
                <a:gd name="T54" fmla="*/ 462 w 477"/>
                <a:gd name="T55" fmla="*/ 68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7" h="233">
                  <a:moveTo>
                    <a:pt x="462" y="68"/>
                  </a:moveTo>
                  <a:lnTo>
                    <a:pt x="462" y="68"/>
                  </a:lnTo>
                  <a:cubicBezTo>
                    <a:pt x="450" y="54"/>
                    <a:pt x="436" y="54"/>
                    <a:pt x="436" y="54"/>
                  </a:cubicBezTo>
                  <a:cubicBezTo>
                    <a:pt x="422" y="54"/>
                    <a:pt x="422" y="54"/>
                    <a:pt x="408" y="54"/>
                  </a:cubicBezTo>
                  <a:cubicBezTo>
                    <a:pt x="231" y="164"/>
                    <a:pt x="231" y="164"/>
                    <a:pt x="231" y="164"/>
                  </a:cubicBezTo>
                  <a:cubicBezTo>
                    <a:pt x="150" y="122"/>
                    <a:pt x="150" y="122"/>
                    <a:pt x="150" y="122"/>
                  </a:cubicBezTo>
                  <a:lnTo>
                    <a:pt x="150" y="122"/>
                  </a:lnTo>
                  <a:cubicBezTo>
                    <a:pt x="150" y="122"/>
                    <a:pt x="150" y="122"/>
                    <a:pt x="150" y="108"/>
                  </a:cubicBezTo>
                  <a:cubicBezTo>
                    <a:pt x="164" y="108"/>
                    <a:pt x="164" y="96"/>
                    <a:pt x="164" y="96"/>
                  </a:cubicBezTo>
                  <a:lnTo>
                    <a:pt x="164" y="96"/>
                  </a:lnTo>
                  <a:cubicBezTo>
                    <a:pt x="218" y="122"/>
                    <a:pt x="218" y="122"/>
                    <a:pt x="218" y="122"/>
                  </a:cubicBezTo>
                  <a:cubicBezTo>
                    <a:pt x="231" y="122"/>
                    <a:pt x="231" y="122"/>
                    <a:pt x="231" y="122"/>
                  </a:cubicBezTo>
                  <a:cubicBezTo>
                    <a:pt x="245" y="122"/>
                    <a:pt x="259" y="108"/>
                    <a:pt x="273" y="96"/>
                  </a:cubicBezTo>
                  <a:cubicBezTo>
                    <a:pt x="273" y="96"/>
                    <a:pt x="273" y="82"/>
                    <a:pt x="273" y="68"/>
                  </a:cubicBezTo>
                  <a:cubicBezTo>
                    <a:pt x="273" y="68"/>
                    <a:pt x="259" y="54"/>
                    <a:pt x="245" y="54"/>
                  </a:cubicBezTo>
                  <a:cubicBezTo>
                    <a:pt x="96" y="0"/>
                    <a:pt x="96" y="0"/>
                    <a:pt x="96" y="0"/>
                  </a:cubicBezTo>
                  <a:cubicBezTo>
                    <a:pt x="96" y="0"/>
                    <a:pt x="96" y="0"/>
                    <a:pt x="82" y="0"/>
                  </a:cubicBezTo>
                  <a:cubicBezTo>
                    <a:pt x="41" y="0"/>
                    <a:pt x="0" y="27"/>
                    <a:pt x="0" y="27"/>
                  </a:cubicBezTo>
                  <a:lnTo>
                    <a:pt x="0" y="27"/>
                  </a:lnTo>
                  <a:cubicBezTo>
                    <a:pt x="0" y="177"/>
                    <a:pt x="0" y="177"/>
                    <a:pt x="0" y="177"/>
                  </a:cubicBezTo>
                  <a:lnTo>
                    <a:pt x="0" y="177"/>
                  </a:lnTo>
                  <a:cubicBezTo>
                    <a:pt x="0" y="177"/>
                    <a:pt x="41" y="177"/>
                    <a:pt x="54" y="177"/>
                  </a:cubicBezTo>
                  <a:cubicBezTo>
                    <a:pt x="82" y="177"/>
                    <a:pt x="110" y="191"/>
                    <a:pt x="110" y="191"/>
                  </a:cubicBezTo>
                  <a:cubicBezTo>
                    <a:pt x="231" y="232"/>
                    <a:pt x="231" y="232"/>
                    <a:pt x="231" y="232"/>
                  </a:cubicBezTo>
                  <a:cubicBezTo>
                    <a:pt x="231" y="232"/>
                    <a:pt x="231" y="232"/>
                    <a:pt x="245" y="232"/>
                  </a:cubicBezTo>
                  <a:cubicBezTo>
                    <a:pt x="245" y="232"/>
                    <a:pt x="245" y="232"/>
                    <a:pt x="259" y="232"/>
                  </a:cubicBezTo>
                  <a:cubicBezTo>
                    <a:pt x="450" y="122"/>
                    <a:pt x="450" y="122"/>
                    <a:pt x="450" y="122"/>
                  </a:cubicBezTo>
                  <a:cubicBezTo>
                    <a:pt x="462" y="108"/>
                    <a:pt x="476" y="82"/>
                    <a:pt x="462" y="68"/>
                  </a:cubicBezTo>
                </a:path>
              </a:pathLst>
            </a:custGeom>
            <a:grpFill/>
            <a:ln>
              <a:noFill/>
            </a:ln>
            <a:effectLst/>
          </p:spPr>
          <p:txBody>
            <a:bodyPr wrap="none" lIns="114275" tIns="57137" rIns="114275" bIns="57137" anchor="ctr"/>
            <a:lstStyle/>
            <a:p>
              <a:endParaRPr lang="en-US" sz="1350">
                <a:solidFill>
                  <a:srgbClr val="000000"/>
                </a:solidFill>
                <a:latin typeface="Arial"/>
                <a:ea typeface="Meiryo UI"/>
              </a:endParaRPr>
            </a:p>
          </p:txBody>
        </p:sp>
        <p:sp>
          <p:nvSpPr>
            <p:cNvPr id="88" name="Freeform 434">
              <a:extLst>
                <a:ext uri="{FF2B5EF4-FFF2-40B4-BE49-F238E27FC236}">
                  <a16:creationId xmlns:a16="http://schemas.microsoft.com/office/drawing/2014/main" id="{278B8DC5-8829-4F27-B6EE-076CC5A091A2}"/>
                </a:ext>
              </a:extLst>
            </p:cNvPr>
            <p:cNvSpPr>
              <a:spLocks noChangeArrowheads="1"/>
            </p:cNvSpPr>
            <p:nvPr/>
          </p:nvSpPr>
          <p:spPr bwMode="auto">
            <a:xfrm>
              <a:off x="19242831" y="2763387"/>
              <a:ext cx="172767" cy="214844"/>
            </a:xfrm>
            <a:custGeom>
              <a:avLst/>
              <a:gdLst>
                <a:gd name="T0" fmla="*/ 0 w 165"/>
                <a:gd name="T1" fmla="*/ 204 h 205"/>
                <a:gd name="T2" fmla="*/ 0 w 165"/>
                <a:gd name="T3" fmla="*/ 204 h 205"/>
                <a:gd name="T4" fmla="*/ 164 w 165"/>
                <a:gd name="T5" fmla="*/ 204 h 205"/>
                <a:gd name="T6" fmla="*/ 164 w 165"/>
                <a:gd name="T7" fmla="*/ 0 h 205"/>
                <a:gd name="T8" fmla="*/ 0 w 165"/>
                <a:gd name="T9" fmla="*/ 0 h 205"/>
                <a:gd name="T10" fmla="*/ 0 w 165"/>
                <a:gd name="T11" fmla="*/ 204 h 205"/>
                <a:gd name="T12" fmla="*/ 110 w 165"/>
                <a:gd name="T13" fmla="*/ 40 h 205"/>
                <a:gd name="T14" fmla="*/ 110 w 165"/>
                <a:gd name="T15" fmla="*/ 40 h 205"/>
                <a:gd name="T16" fmla="*/ 137 w 165"/>
                <a:gd name="T17" fmla="*/ 68 h 205"/>
                <a:gd name="T18" fmla="*/ 110 w 165"/>
                <a:gd name="T19" fmla="*/ 82 h 205"/>
                <a:gd name="T20" fmla="*/ 82 w 165"/>
                <a:gd name="T21" fmla="*/ 68 h 205"/>
                <a:gd name="T22" fmla="*/ 110 w 165"/>
                <a:gd name="T23" fmla="*/ 4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205">
                  <a:moveTo>
                    <a:pt x="0" y="204"/>
                  </a:moveTo>
                  <a:lnTo>
                    <a:pt x="0" y="204"/>
                  </a:lnTo>
                  <a:cubicBezTo>
                    <a:pt x="164" y="204"/>
                    <a:pt x="164" y="204"/>
                    <a:pt x="164" y="204"/>
                  </a:cubicBezTo>
                  <a:cubicBezTo>
                    <a:pt x="164" y="0"/>
                    <a:pt x="164" y="0"/>
                    <a:pt x="164" y="0"/>
                  </a:cubicBezTo>
                  <a:cubicBezTo>
                    <a:pt x="0" y="0"/>
                    <a:pt x="0" y="0"/>
                    <a:pt x="0" y="0"/>
                  </a:cubicBezTo>
                  <a:lnTo>
                    <a:pt x="0" y="204"/>
                  </a:lnTo>
                  <a:close/>
                  <a:moveTo>
                    <a:pt x="110" y="40"/>
                  </a:moveTo>
                  <a:lnTo>
                    <a:pt x="110" y="40"/>
                  </a:lnTo>
                  <a:cubicBezTo>
                    <a:pt x="122" y="40"/>
                    <a:pt x="137" y="54"/>
                    <a:pt x="137" y="68"/>
                  </a:cubicBezTo>
                  <a:cubicBezTo>
                    <a:pt x="137" y="82"/>
                    <a:pt x="122" y="82"/>
                    <a:pt x="110" y="82"/>
                  </a:cubicBezTo>
                  <a:cubicBezTo>
                    <a:pt x="96" y="82"/>
                    <a:pt x="82" y="82"/>
                    <a:pt x="82" y="68"/>
                  </a:cubicBezTo>
                  <a:cubicBezTo>
                    <a:pt x="82" y="54"/>
                    <a:pt x="96" y="40"/>
                    <a:pt x="110" y="40"/>
                  </a:cubicBezTo>
                  <a:close/>
                </a:path>
              </a:pathLst>
            </a:custGeom>
            <a:grpFill/>
            <a:ln>
              <a:noFill/>
            </a:ln>
            <a:effectLst/>
          </p:spPr>
          <p:txBody>
            <a:bodyPr wrap="none" lIns="114275" tIns="57137" rIns="114275" bIns="57137" anchor="ctr"/>
            <a:lstStyle/>
            <a:p>
              <a:endParaRPr lang="en-US" sz="1350">
                <a:solidFill>
                  <a:srgbClr val="000000"/>
                </a:solidFill>
                <a:latin typeface="Arial"/>
                <a:ea typeface="Meiryo UI"/>
              </a:endParaRPr>
            </a:p>
          </p:txBody>
        </p:sp>
        <p:sp>
          <p:nvSpPr>
            <p:cNvPr id="89" name="Freeform 435">
              <a:extLst>
                <a:ext uri="{FF2B5EF4-FFF2-40B4-BE49-F238E27FC236}">
                  <a16:creationId xmlns:a16="http://schemas.microsoft.com/office/drawing/2014/main" id="{64BC463A-571F-40CF-A755-C06B62006DA4}"/>
                </a:ext>
              </a:extLst>
            </p:cNvPr>
            <p:cNvSpPr>
              <a:spLocks noChangeArrowheads="1"/>
            </p:cNvSpPr>
            <p:nvPr/>
          </p:nvSpPr>
          <p:spPr bwMode="auto">
            <a:xfrm>
              <a:off x="19490308" y="2501835"/>
              <a:ext cx="378213" cy="350289"/>
            </a:xfrm>
            <a:custGeom>
              <a:avLst/>
              <a:gdLst>
                <a:gd name="T0" fmla="*/ 41 w 355"/>
                <a:gd name="T1" fmla="*/ 205 h 329"/>
                <a:gd name="T2" fmla="*/ 41 w 355"/>
                <a:gd name="T3" fmla="*/ 205 h 329"/>
                <a:gd name="T4" fmla="*/ 55 w 355"/>
                <a:gd name="T5" fmla="*/ 205 h 329"/>
                <a:gd name="T6" fmla="*/ 69 w 355"/>
                <a:gd name="T7" fmla="*/ 205 h 329"/>
                <a:gd name="T8" fmla="*/ 177 w 355"/>
                <a:gd name="T9" fmla="*/ 246 h 329"/>
                <a:gd name="T10" fmla="*/ 177 w 355"/>
                <a:gd name="T11" fmla="*/ 232 h 329"/>
                <a:gd name="T12" fmla="*/ 136 w 355"/>
                <a:gd name="T13" fmla="*/ 219 h 329"/>
                <a:gd name="T14" fmla="*/ 136 w 355"/>
                <a:gd name="T15" fmla="*/ 205 h 329"/>
                <a:gd name="T16" fmla="*/ 177 w 355"/>
                <a:gd name="T17" fmla="*/ 219 h 329"/>
                <a:gd name="T18" fmla="*/ 204 w 355"/>
                <a:gd name="T19" fmla="*/ 191 h 329"/>
                <a:gd name="T20" fmla="*/ 177 w 355"/>
                <a:gd name="T21" fmla="*/ 163 h 329"/>
                <a:gd name="T22" fmla="*/ 136 w 355"/>
                <a:gd name="T23" fmla="*/ 123 h 329"/>
                <a:gd name="T24" fmla="*/ 177 w 355"/>
                <a:gd name="T25" fmla="*/ 83 h 329"/>
                <a:gd name="T26" fmla="*/ 177 w 355"/>
                <a:gd name="T27" fmla="*/ 55 h 329"/>
                <a:gd name="T28" fmla="*/ 190 w 355"/>
                <a:gd name="T29" fmla="*/ 55 h 329"/>
                <a:gd name="T30" fmla="*/ 190 w 355"/>
                <a:gd name="T31" fmla="*/ 69 h 329"/>
                <a:gd name="T32" fmla="*/ 218 w 355"/>
                <a:gd name="T33" fmla="*/ 83 h 329"/>
                <a:gd name="T34" fmla="*/ 218 w 355"/>
                <a:gd name="T35" fmla="*/ 96 h 329"/>
                <a:gd name="T36" fmla="*/ 190 w 355"/>
                <a:gd name="T37" fmla="*/ 96 h 329"/>
                <a:gd name="T38" fmla="*/ 163 w 355"/>
                <a:gd name="T39" fmla="*/ 109 h 329"/>
                <a:gd name="T40" fmla="*/ 190 w 355"/>
                <a:gd name="T41" fmla="*/ 137 h 329"/>
                <a:gd name="T42" fmla="*/ 232 w 355"/>
                <a:gd name="T43" fmla="*/ 191 h 329"/>
                <a:gd name="T44" fmla="*/ 190 w 355"/>
                <a:gd name="T45" fmla="*/ 232 h 329"/>
                <a:gd name="T46" fmla="*/ 190 w 355"/>
                <a:gd name="T47" fmla="*/ 246 h 329"/>
                <a:gd name="T48" fmla="*/ 218 w 355"/>
                <a:gd name="T49" fmla="*/ 259 h 329"/>
                <a:gd name="T50" fmla="*/ 258 w 355"/>
                <a:gd name="T51" fmla="*/ 300 h 329"/>
                <a:gd name="T52" fmla="*/ 258 w 355"/>
                <a:gd name="T53" fmla="*/ 328 h 329"/>
                <a:gd name="T54" fmla="*/ 286 w 355"/>
                <a:gd name="T55" fmla="*/ 300 h 329"/>
                <a:gd name="T56" fmla="*/ 354 w 355"/>
                <a:gd name="T57" fmla="*/ 177 h 329"/>
                <a:gd name="T58" fmla="*/ 177 w 355"/>
                <a:gd name="T59" fmla="*/ 0 h 329"/>
                <a:gd name="T60" fmla="*/ 0 w 355"/>
                <a:gd name="T61" fmla="*/ 177 h 329"/>
                <a:gd name="T62" fmla="*/ 0 w 355"/>
                <a:gd name="T63" fmla="*/ 205 h 329"/>
                <a:gd name="T64" fmla="*/ 41 w 355"/>
                <a:gd name="T65" fmla="*/ 205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329">
                  <a:moveTo>
                    <a:pt x="41" y="205"/>
                  </a:moveTo>
                  <a:lnTo>
                    <a:pt x="41" y="205"/>
                  </a:lnTo>
                  <a:cubicBezTo>
                    <a:pt x="41" y="205"/>
                    <a:pt x="41" y="205"/>
                    <a:pt x="55" y="205"/>
                  </a:cubicBezTo>
                  <a:lnTo>
                    <a:pt x="69" y="205"/>
                  </a:lnTo>
                  <a:cubicBezTo>
                    <a:pt x="177" y="246"/>
                    <a:pt x="177" y="246"/>
                    <a:pt x="177" y="246"/>
                  </a:cubicBezTo>
                  <a:cubicBezTo>
                    <a:pt x="177" y="232"/>
                    <a:pt x="177" y="232"/>
                    <a:pt x="177" y="232"/>
                  </a:cubicBezTo>
                  <a:cubicBezTo>
                    <a:pt x="163" y="232"/>
                    <a:pt x="136" y="232"/>
                    <a:pt x="136" y="219"/>
                  </a:cubicBezTo>
                  <a:cubicBezTo>
                    <a:pt x="136" y="205"/>
                    <a:pt x="136" y="205"/>
                    <a:pt x="136" y="205"/>
                  </a:cubicBezTo>
                  <a:cubicBezTo>
                    <a:pt x="149" y="219"/>
                    <a:pt x="163" y="219"/>
                    <a:pt x="177" y="219"/>
                  </a:cubicBezTo>
                  <a:cubicBezTo>
                    <a:pt x="190" y="219"/>
                    <a:pt x="204" y="205"/>
                    <a:pt x="204" y="191"/>
                  </a:cubicBezTo>
                  <a:cubicBezTo>
                    <a:pt x="204" y="177"/>
                    <a:pt x="190" y="163"/>
                    <a:pt x="177" y="163"/>
                  </a:cubicBezTo>
                  <a:cubicBezTo>
                    <a:pt x="149" y="151"/>
                    <a:pt x="136" y="137"/>
                    <a:pt x="136" y="123"/>
                  </a:cubicBezTo>
                  <a:cubicBezTo>
                    <a:pt x="136" y="96"/>
                    <a:pt x="149" y="83"/>
                    <a:pt x="177" y="83"/>
                  </a:cubicBezTo>
                  <a:cubicBezTo>
                    <a:pt x="177" y="55"/>
                    <a:pt x="177" y="55"/>
                    <a:pt x="177" y="55"/>
                  </a:cubicBezTo>
                  <a:cubicBezTo>
                    <a:pt x="190" y="55"/>
                    <a:pt x="190" y="55"/>
                    <a:pt x="190" y="55"/>
                  </a:cubicBezTo>
                  <a:cubicBezTo>
                    <a:pt x="190" y="69"/>
                    <a:pt x="190" y="69"/>
                    <a:pt x="190" y="69"/>
                  </a:cubicBezTo>
                  <a:cubicBezTo>
                    <a:pt x="204" y="83"/>
                    <a:pt x="218" y="83"/>
                    <a:pt x="218" y="83"/>
                  </a:cubicBezTo>
                  <a:cubicBezTo>
                    <a:pt x="218" y="96"/>
                    <a:pt x="218" y="96"/>
                    <a:pt x="218" y="96"/>
                  </a:cubicBezTo>
                  <a:cubicBezTo>
                    <a:pt x="218" y="96"/>
                    <a:pt x="204" y="96"/>
                    <a:pt x="190" y="96"/>
                  </a:cubicBezTo>
                  <a:cubicBezTo>
                    <a:pt x="163" y="96"/>
                    <a:pt x="163" y="109"/>
                    <a:pt x="163" y="109"/>
                  </a:cubicBezTo>
                  <a:cubicBezTo>
                    <a:pt x="163" y="123"/>
                    <a:pt x="163" y="137"/>
                    <a:pt x="190" y="137"/>
                  </a:cubicBezTo>
                  <a:cubicBezTo>
                    <a:pt x="218" y="151"/>
                    <a:pt x="232" y="163"/>
                    <a:pt x="232" y="191"/>
                  </a:cubicBezTo>
                  <a:cubicBezTo>
                    <a:pt x="232" y="205"/>
                    <a:pt x="218" y="232"/>
                    <a:pt x="190" y="232"/>
                  </a:cubicBezTo>
                  <a:cubicBezTo>
                    <a:pt x="190" y="246"/>
                    <a:pt x="190" y="246"/>
                    <a:pt x="190" y="246"/>
                  </a:cubicBezTo>
                  <a:cubicBezTo>
                    <a:pt x="218" y="259"/>
                    <a:pt x="218" y="259"/>
                    <a:pt x="218" y="259"/>
                  </a:cubicBezTo>
                  <a:cubicBezTo>
                    <a:pt x="232" y="273"/>
                    <a:pt x="244" y="273"/>
                    <a:pt x="258" y="300"/>
                  </a:cubicBezTo>
                  <a:cubicBezTo>
                    <a:pt x="258" y="300"/>
                    <a:pt x="258" y="314"/>
                    <a:pt x="258" y="328"/>
                  </a:cubicBezTo>
                  <a:cubicBezTo>
                    <a:pt x="286" y="300"/>
                    <a:pt x="286" y="300"/>
                    <a:pt x="286" y="300"/>
                  </a:cubicBezTo>
                  <a:cubicBezTo>
                    <a:pt x="326" y="273"/>
                    <a:pt x="354" y="232"/>
                    <a:pt x="354" y="177"/>
                  </a:cubicBezTo>
                  <a:cubicBezTo>
                    <a:pt x="354" y="83"/>
                    <a:pt x="272" y="0"/>
                    <a:pt x="177" y="0"/>
                  </a:cubicBezTo>
                  <a:cubicBezTo>
                    <a:pt x="81" y="0"/>
                    <a:pt x="0" y="83"/>
                    <a:pt x="0" y="177"/>
                  </a:cubicBezTo>
                  <a:cubicBezTo>
                    <a:pt x="0" y="191"/>
                    <a:pt x="0" y="205"/>
                    <a:pt x="0" y="205"/>
                  </a:cubicBezTo>
                  <a:cubicBezTo>
                    <a:pt x="13" y="205"/>
                    <a:pt x="27" y="205"/>
                    <a:pt x="41" y="205"/>
                  </a:cubicBezTo>
                </a:path>
              </a:pathLst>
            </a:custGeom>
            <a:grpFill/>
            <a:ln>
              <a:noFill/>
            </a:ln>
            <a:effectLst/>
          </p:spPr>
          <p:txBody>
            <a:bodyPr wrap="none" lIns="114275" tIns="57137" rIns="114275" bIns="57137" anchor="ctr"/>
            <a:lstStyle/>
            <a:p>
              <a:endParaRPr lang="en-US" sz="1350">
                <a:solidFill>
                  <a:srgbClr val="000000"/>
                </a:solidFill>
                <a:latin typeface="Arial"/>
                <a:ea typeface="Meiryo UI"/>
              </a:endParaRPr>
            </a:p>
          </p:txBody>
        </p:sp>
      </p:grpSp>
      <p:sp>
        <p:nvSpPr>
          <p:cNvPr id="90" name="二等辺三角形 89">
            <a:extLst>
              <a:ext uri="{FF2B5EF4-FFF2-40B4-BE49-F238E27FC236}">
                <a16:creationId xmlns:a16="http://schemas.microsoft.com/office/drawing/2014/main" id="{48B39D4C-354E-4907-8A98-D3A5724FB386}"/>
              </a:ext>
            </a:extLst>
          </p:cNvPr>
          <p:cNvSpPr>
            <a:spLocks/>
          </p:cNvSpPr>
          <p:nvPr/>
        </p:nvSpPr>
        <p:spPr>
          <a:xfrm rot="5400000">
            <a:off x="7060275" y="2433590"/>
            <a:ext cx="135000" cy="108000"/>
          </a:xfrm>
          <a:prstGeom prst="triangle">
            <a:avLst/>
          </a:prstGeom>
          <a:solidFill>
            <a:srgbClr val="F0F0F0">
              <a:lumMod val="90000"/>
            </a:srgbClr>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91" name="二等辺三角形 90">
            <a:extLst>
              <a:ext uri="{FF2B5EF4-FFF2-40B4-BE49-F238E27FC236}">
                <a16:creationId xmlns:a16="http://schemas.microsoft.com/office/drawing/2014/main" id="{C720055B-1CCB-4A1A-B74B-2DB129124B22}"/>
              </a:ext>
            </a:extLst>
          </p:cNvPr>
          <p:cNvSpPr>
            <a:spLocks/>
          </p:cNvSpPr>
          <p:nvPr/>
        </p:nvSpPr>
        <p:spPr>
          <a:xfrm rot="5400000">
            <a:off x="5785361" y="2433590"/>
            <a:ext cx="135000" cy="108000"/>
          </a:xfrm>
          <a:prstGeom prst="triangle">
            <a:avLst/>
          </a:prstGeom>
          <a:solidFill>
            <a:srgbClr val="F0F0F0">
              <a:lumMod val="90000"/>
            </a:srgbClr>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92" name="楕円 91">
            <a:extLst>
              <a:ext uri="{FF2B5EF4-FFF2-40B4-BE49-F238E27FC236}">
                <a16:creationId xmlns:a16="http://schemas.microsoft.com/office/drawing/2014/main" id="{0B45CF2D-A076-46BC-A4A3-E308ADB20766}"/>
              </a:ext>
            </a:extLst>
          </p:cNvPr>
          <p:cNvSpPr>
            <a:spLocks noChangeAspect="1"/>
          </p:cNvSpPr>
          <p:nvPr/>
        </p:nvSpPr>
        <p:spPr>
          <a:xfrm>
            <a:off x="7495233" y="2217590"/>
            <a:ext cx="540000" cy="540000"/>
          </a:xfrm>
          <a:prstGeom prst="ellipse">
            <a:avLst/>
          </a:prstGeom>
          <a:solidFill>
            <a:sysClr val="window" lastClr="FFFFFF"/>
          </a:solidFill>
          <a:ln w="38100" cap="flat" cmpd="sng" algn="ctr">
            <a:solidFill>
              <a:srgbClr val="00338D"/>
            </a:solidFill>
            <a:prstDash val="solid"/>
            <a:miter lim="800000"/>
          </a:ln>
          <a:effectLst>
            <a:innerShdw dist="50800" dir="13500000">
              <a:srgbClr val="000000"/>
            </a:innerShdw>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grpSp>
        <p:nvGrpSpPr>
          <p:cNvPr id="93" name="グループ化 92">
            <a:extLst>
              <a:ext uri="{FF2B5EF4-FFF2-40B4-BE49-F238E27FC236}">
                <a16:creationId xmlns:a16="http://schemas.microsoft.com/office/drawing/2014/main" id="{F86BED0C-1DF0-4D7D-A8E1-C83CD3A24DA8}"/>
              </a:ext>
            </a:extLst>
          </p:cNvPr>
          <p:cNvGrpSpPr/>
          <p:nvPr/>
        </p:nvGrpSpPr>
        <p:grpSpPr>
          <a:xfrm>
            <a:off x="7128033" y="1830461"/>
            <a:ext cx="1171740" cy="286150"/>
            <a:chOff x="6104271" y="1246813"/>
            <a:chExt cx="1562320" cy="381533"/>
          </a:xfrm>
        </p:grpSpPr>
        <p:sp>
          <p:nvSpPr>
            <p:cNvPr id="94" name="TextBox 161">
              <a:extLst>
                <a:ext uri="{FF2B5EF4-FFF2-40B4-BE49-F238E27FC236}">
                  <a16:creationId xmlns:a16="http://schemas.microsoft.com/office/drawing/2014/main" id="{D82B8773-2EEB-487B-A23E-767BE2A399E9}"/>
                </a:ext>
              </a:extLst>
            </p:cNvPr>
            <p:cNvSpPr txBox="1"/>
            <p:nvPr/>
          </p:nvSpPr>
          <p:spPr>
            <a:xfrm>
              <a:off x="6104271" y="1246813"/>
              <a:ext cx="1562320" cy="369332"/>
            </a:xfrm>
            <a:prstGeom prst="rect">
              <a:avLst/>
            </a:prstGeom>
            <a:noFill/>
          </p:spPr>
          <p:txBody>
            <a:bodyPr wrap="square" lIns="432000" tIns="0" rIns="81000" bIns="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defTabSz="685800">
                <a:spcAft>
                  <a:spcPts val="225"/>
                </a:spcAft>
                <a:buClr>
                  <a:srgbClr val="005EB8"/>
                </a:buClr>
                <a:defRPr/>
              </a:pPr>
              <a:r>
                <a:rPr lang="en-US" altLang="ja-JP" sz="900" b="1" dirty="0">
                  <a:solidFill>
                    <a:srgbClr val="00338D"/>
                  </a:solidFill>
                  <a:latin typeface="Arial"/>
                  <a:ea typeface="Meiryo UI"/>
                </a:rPr>
                <a:t>Tax Returns</a:t>
              </a:r>
              <a:endParaRPr lang="ja-JP" altLang="en-US" sz="900" b="1" dirty="0">
                <a:solidFill>
                  <a:srgbClr val="00338D"/>
                </a:solidFill>
                <a:latin typeface="Arial"/>
                <a:ea typeface="Meiryo UI"/>
              </a:endParaRPr>
            </a:p>
          </p:txBody>
        </p:sp>
        <p:sp>
          <p:nvSpPr>
            <p:cNvPr id="95" name="楕円 94">
              <a:extLst>
                <a:ext uri="{FF2B5EF4-FFF2-40B4-BE49-F238E27FC236}">
                  <a16:creationId xmlns:a16="http://schemas.microsoft.com/office/drawing/2014/main" id="{17C12658-B877-4833-B552-6709EC8C8F00}"/>
                </a:ext>
              </a:extLst>
            </p:cNvPr>
            <p:cNvSpPr/>
            <p:nvPr/>
          </p:nvSpPr>
          <p:spPr>
            <a:xfrm>
              <a:off x="6225295" y="1268346"/>
              <a:ext cx="360000" cy="360000"/>
            </a:xfrm>
            <a:prstGeom prst="ellipse">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r>
                <a:rPr kumimoji="1" lang="en-US" altLang="ja-JP" sz="1125" kern="0" dirty="0">
                  <a:solidFill>
                    <a:prstClr val="white"/>
                  </a:solidFill>
                  <a:latin typeface="Arial"/>
                  <a:ea typeface="Meiryo UI"/>
                </a:rPr>
                <a:t>6</a:t>
              </a:r>
              <a:endParaRPr kumimoji="1" lang="ja-JP" altLang="en-US" sz="1125" kern="0" dirty="0">
                <a:solidFill>
                  <a:prstClr val="white"/>
                </a:solidFill>
                <a:latin typeface="Arial"/>
                <a:ea typeface="Meiryo UI"/>
              </a:endParaRPr>
            </a:p>
          </p:txBody>
        </p:sp>
      </p:grpSp>
      <p:grpSp>
        <p:nvGrpSpPr>
          <p:cNvPr id="96" name="Group 4">
            <a:extLst>
              <a:ext uri="{FF2B5EF4-FFF2-40B4-BE49-F238E27FC236}">
                <a16:creationId xmlns:a16="http://schemas.microsoft.com/office/drawing/2014/main" id="{4B4992DB-F3BB-48B1-9C75-53A2552661B8}"/>
              </a:ext>
            </a:extLst>
          </p:cNvPr>
          <p:cNvGrpSpPr>
            <a:grpSpLocks noChangeAspect="1"/>
          </p:cNvGrpSpPr>
          <p:nvPr/>
        </p:nvGrpSpPr>
        <p:grpSpPr bwMode="auto">
          <a:xfrm>
            <a:off x="7640135" y="2331135"/>
            <a:ext cx="250197" cy="312910"/>
            <a:chOff x="-47" y="474"/>
            <a:chExt cx="383" cy="479"/>
          </a:xfrm>
        </p:grpSpPr>
        <p:sp>
          <p:nvSpPr>
            <p:cNvPr id="97" name="Freeform 5">
              <a:extLst>
                <a:ext uri="{FF2B5EF4-FFF2-40B4-BE49-F238E27FC236}">
                  <a16:creationId xmlns:a16="http://schemas.microsoft.com/office/drawing/2014/main" id="{C9782D4E-6D33-4F45-9C79-3198BD313425}"/>
                </a:ext>
              </a:extLst>
            </p:cNvPr>
            <p:cNvSpPr>
              <a:spLocks/>
            </p:cNvSpPr>
            <p:nvPr/>
          </p:nvSpPr>
          <p:spPr bwMode="auto">
            <a:xfrm>
              <a:off x="76" y="634"/>
              <a:ext cx="205" cy="29"/>
            </a:xfrm>
            <a:custGeom>
              <a:avLst/>
              <a:gdLst>
                <a:gd name="T0" fmla="*/ 8 w 85"/>
                <a:gd name="T1" fmla="*/ 0 h 12"/>
                <a:gd name="T2" fmla="*/ 77 w 85"/>
                <a:gd name="T3" fmla="*/ 0 h 12"/>
                <a:gd name="T4" fmla="*/ 77 w 85"/>
                <a:gd name="T5" fmla="*/ 12 h 12"/>
                <a:gd name="T6" fmla="*/ 8 w 85"/>
                <a:gd name="T7" fmla="*/ 12 h 12"/>
                <a:gd name="T8" fmla="*/ 8 w 85"/>
                <a:gd name="T9" fmla="*/ 0 h 12"/>
              </a:gdLst>
              <a:ahLst/>
              <a:cxnLst>
                <a:cxn ang="0">
                  <a:pos x="T0" y="T1"/>
                </a:cxn>
                <a:cxn ang="0">
                  <a:pos x="T2" y="T3"/>
                </a:cxn>
                <a:cxn ang="0">
                  <a:pos x="T4" y="T5"/>
                </a:cxn>
                <a:cxn ang="0">
                  <a:pos x="T6" y="T7"/>
                </a:cxn>
                <a:cxn ang="0">
                  <a:pos x="T8" y="T9"/>
                </a:cxn>
              </a:cxnLst>
              <a:rect l="0" t="0" r="r" b="b"/>
              <a:pathLst>
                <a:path w="85" h="12">
                  <a:moveTo>
                    <a:pt x="8" y="0"/>
                  </a:moveTo>
                  <a:cubicBezTo>
                    <a:pt x="85" y="0"/>
                    <a:pt x="77" y="0"/>
                    <a:pt x="77" y="0"/>
                  </a:cubicBezTo>
                  <a:cubicBezTo>
                    <a:pt x="77" y="12"/>
                    <a:pt x="77" y="12"/>
                    <a:pt x="77" y="12"/>
                  </a:cubicBezTo>
                  <a:cubicBezTo>
                    <a:pt x="0" y="12"/>
                    <a:pt x="8" y="12"/>
                    <a:pt x="8" y="12"/>
                  </a:cubicBezTo>
                  <a:cubicBezTo>
                    <a:pt x="8" y="0"/>
                    <a:pt x="8" y="0"/>
                    <a:pt x="8" y="0"/>
                  </a:cubicBez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98" name="Freeform 6">
              <a:extLst>
                <a:ext uri="{FF2B5EF4-FFF2-40B4-BE49-F238E27FC236}">
                  <a16:creationId xmlns:a16="http://schemas.microsoft.com/office/drawing/2014/main" id="{F751D7EA-E99E-4A09-A7D3-C2E1FB25241E}"/>
                </a:ext>
              </a:extLst>
            </p:cNvPr>
            <p:cNvSpPr>
              <a:spLocks/>
            </p:cNvSpPr>
            <p:nvPr/>
          </p:nvSpPr>
          <p:spPr bwMode="auto">
            <a:xfrm>
              <a:off x="76" y="701"/>
              <a:ext cx="205" cy="22"/>
            </a:xfrm>
            <a:custGeom>
              <a:avLst/>
              <a:gdLst>
                <a:gd name="T0" fmla="*/ 8 w 85"/>
                <a:gd name="T1" fmla="*/ 0 h 9"/>
                <a:gd name="T2" fmla="*/ 77 w 85"/>
                <a:gd name="T3" fmla="*/ 0 h 9"/>
                <a:gd name="T4" fmla="*/ 77 w 85"/>
                <a:gd name="T5" fmla="*/ 9 h 9"/>
                <a:gd name="T6" fmla="*/ 8 w 85"/>
                <a:gd name="T7" fmla="*/ 9 h 9"/>
                <a:gd name="T8" fmla="*/ 8 w 85"/>
                <a:gd name="T9" fmla="*/ 0 h 9"/>
              </a:gdLst>
              <a:ahLst/>
              <a:cxnLst>
                <a:cxn ang="0">
                  <a:pos x="T0" y="T1"/>
                </a:cxn>
                <a:cxn ang="0">
                  <a:pos x="T2" y="T3"/>
                </a:cxn>
                <a:cxn ang="0">
                  <a:pos x="T4" y="T5"/>
                </a:cxn>
                <a:cxn ang="0">
                  <a:pos x="T6" y="T7"/>
                </a:cxn>
                <a:cxn ang="0">
                  <a:pos x="T8" y="T9"/>
                </a:cxn>
              </a:cxnLst>
              <a:rect l="0" t="0" r="r" b="b"/>
              <a:pathLst>
                <a:path w="85" h="9">
                  <a:moveTo>
                    <a:pt x="8" y="0"/>
                  </a:moveTo>
                  <a:cubicBezTo>
                    <a:pt x="85" y="0"/>
                    <a:pt x="77" y="0"/>
                    <a:pt x="77" y="0"/>
                  </a:cubicBezTo>
                  <a:cubicBezTo>
                    <a:pt x="77" y="9"/>
                    <a:pt x="77" y="9"/>
                    <a:pt x="77" y="9"/>
                  </a:cubicBezTo>
                  <a:cubicBezTo>
                    <a:pt x="0" y="9"/>
                    <a:pt x="8" y="9"/>
                    <a:pt x="8" y="9"/>
                  </a:cubicBezTo>
                  <a:cubicBezTo>
                    <a:pt x="8" y="0"/>
                    <a:pt x="8" y="0"/>
                    <a:pt x="8" y="0"/>
                  </a:cubicBez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99" name="Freeform 7">
              <a:extLst>
                <a:ext uri="{FF2B5EF4-FFF2-40B4-BE49-F238E27FC236}">
                  <a16:creationId xmlns:a16="http://schemas.microsoft.com/office/drawing/2014/main" id="{00A767FE-2DD9-4D5D-95C4-AE0B434EF183}"/>
                </a:ext>
              </a:extLst>
            </p:cNvPr>
            <p:cNvSpPr>
              <a:spLocks/>
            </p:cNvSpPr>
            <p:nvPr/>
          </p:nvSpPr>
          <p:spPr bwMode="auto">
            <a:xfrm>
              <a:off x="-47" y="512"/>
              <a:ext cx="383" cy="441"/>
            </a:xfrm>
            <a:custGeom>
              <a:avLst/>
              <a:gdLst>
                <a:gd name="T0" fmla="*/ 149 w 159"/>
                <a:gd name="T1" fmla="*/ 0 h 184"/>
                <a:gd name="T2" fmla="*/ 138 w 159"/>
                <a:gd name="T3" fmla="*/ 0 h 184"/>
                <a:gd name="T4" fmla="*/ 140 w 159"/>
                <a:gd name="T5" fmla="*/ 14 h 184"/>
                <a:gd name="T6" fmla="*/ 145 w 159"/>
                <a:gd name="T7" fmla="*/ 14 h 184"/>
                <a:gd name="T8" fmla="*/ 145 w 159"/>
                <a:gd name="T9" fmla="*/ 170 h 184"/>
                <a:gd name="T10" fmla="*/ 84 w 159"/>
                <a:gd name="T11" fmla="*/ 170 h 184"/>
                <a:gd name="T12" fmla="*/ 75 w 159"/>
                <a:gd name="T13" fmla="*/ 170 h 184"/>
                <a:gd name="T14" fmla="*/ 14 w 159"/>
                <a:gd name="T15" fmla="*/ 170 h 184"/>
                <a:gd name="T16" fmla="*/ 14 w 159"/>
                <a:gd name="T17" fmla="*/ 14 h 184"/>
                <a:gd name="T18" fmla="*/ 19 w 159"/>
                <a:gd name="T19" fmla="*/ 14 h 184"/>
                <a:gd name="T20" fmla="*/ 21 w 159"/>
                <a:gd name="T21" fmla="*/ 0 h 184"/>
                <a:gd name="T22" fmla="*/ 9 w 159"/>
                <a:gd name="T23" fmla="*/ 0 h 184"/>
                <a:gd name="T24" fmla="*/ 0 w 159"/>
                <a:gd name="T25" fmla="*/ 10 h 184"/>
                <a:gd name="T26" fmla="*/ 0 w 159"/>
                <a:gd name="T27" fmla="*/ 175 h 184"/>
                <a:gd name="T28" fmla="*/ 9 w 159"/>
                <a:gd name="T29" fmla="*/ 184 h 184"/>
                <a:gd name="T30" fmla="*/ 75 w 159"/>
                <a:gd name="T31" fmla="*/ 184 h 184"/>
                <a:gd name="T32" fmla="*/ 84 w 159"/>
                <a:gd name="T33" fmla="*/ 184 h 184"/>
                <a:gd name="T34" fmla="*/ 149 w 159"/>
                <a:gd name="T35" fmla="*/ 184 h 184"/>
                <a:gd name="T36" fmla="*/ 159 w 159"/>
                <a:gd name="T37" fmla="*/ 175 h 184"/>
                <a:gd name="T38" fmla="*/ 159 w 159"/>
                <a:gd name="T39" fmla="*/ 10 h 184"/>
                <a:gd name="T40" fmla="*/ 149 w 159"/>
                <a:gd name="T4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9" h="184">
                  <a:moveTo>
                    <a:pt x="149" y="0"/>
                  </a:moveTo>
                  <a:cubicBezTo>
                    <a:pt x="138" y="0"/>
                    <a:pt x="138" y="0"/>
                    <a:pt x="138" y="0"/>
                  </a:cubicBezTo>
                  <a:cubicBezTo>
                    <a:pt x="140" y="14"/>
                    <a:pt x="140" y="14"/>
                    <a:pt x="140" y="14"/>
                  </a:cubicBezTo>
                  <a:cubicBezTo>
                    <a:pt x="145" y="14"/>
                    <a:pt x="145" y="14"/>
                    <a:pt x="145" y="14"/>
                  </a:cubicBezTo>
                  <a:cubicBezTo>
                    <a:pt x="145" y="170"/>
                    <a:pt x="145" y="170"/>
                    <a:pt x="145" y="170"/>
                  </a:cubicBezTo>
                  <a:cubicBezTo>
                    <a:pt x="110" y="170"/>
                    <a:pt x="93" y="170"/>
                    <a:pt x="84" y="170"/>
                  </a:cubicBezTo>
                  <a:cubicBezTo>
                    <a:pt x="84" y="170"/>
                    <a:pt x="84" y="170"/>
                    <a:pt x="75" y="170"/>
                  </a:cubicBezTo>
                  <a:cubicBezTo>
                    <a:pt x="66" y="170"/>
                    <a:pt x="48" y="170"/>
                    <a:pt x="14" y="170"/>
                  </a:cubicBezTo>
                  <a:cubicBezTo>
                    <a:pt x="14" y="170"/>
                    <a:pt x="14" y="170"/>
                    <a:pt x="14" y="14"/>
                  </a:cubicBezTo>
                  <a:cubicBezTo>
                    <a:pt x="14" y="14"/>
                    <a:pt x="14" y="14"/>
                    <a:pt x="19" y="14"/>
                  </a:cubicBezTo>
                  <a:cubicBezTo>
                    <a:pt x="19" y="14"/>
                    <a:pt x="19" y="14"/>
                    <a:pt x="21" y="0"/>
                  </a:cubicBezTo>
                  <a:cubicBezTo>
                    <a:pt x="21" y="0"/>
                    <a:pt x="21" y="0"/>
                    <a:pt x="9" y="0"/>
                  </a:cubicBezTo>
                  <a:cubicBezTo>
                    <a:pt x="5" y="0"/>
                    <a:pt x="0" y="5"/>
                    <a:pt x="0" y="10"/>
                  </a:cubicBezTo>
                  <a:cubicBezTo>
                    <a:pt x="0" y="10"/>
                    <a:pt x="0" y="10"/>
                    <a:pt x="0" y="175"/>
                  </a:cubicBezTo>
                  <a:cubicBezTo>
                    <a:pt x="0" y="180"/>
                    <a:pt x="5" y="184"/>
                    <a:pt x="9" y="184"/>
                  </a:cubicBezTo>
                  <a:cubicBezTo>
                    <a:pt x="9" y="184"/>
                    <a:pt x="9" y="184"/>
                    <a:pt x="75" y="184"/>
                  </a:cubicBezTo>
                  <a:cubicBezTo>
                    <a:pt x="78" y="184"/>
                    <a:pt x="81" y="184"/>
                    <a:pt x="84" y="184"/>
                  </a:cubicBezTo>
                  <a:cubicBezTo>
                    <a:pt x="149" y="184"/>
                    <a:pt x="149" y="184"/>
                    <a:pt x="149" y="184"/>
                  </a:cubicBezTo>
                  <a:cubicBezTo>
                    <a:pt x="154" y="184"/>
                    <a:pt x="159" y="180"/>
                    <a:pt x="159" y="175"/>
                  </a:cubicBezTo>
                  <a:cubicBezTo>
                    <a:pt x="159" y="10"/>
                    <a:pt x="159" y="10"/>
                    <a:pt x="159" y="10"/>
                  </a:cubicBezTo>
                  <a:cubicBezTo>
                    <a:pt x="159" y="5"/>
                    <a:pt x="154" y="0"/>
                    <a:pt x="149" y="0"/>
                  </a:cubicBez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100" name="Freeform 8">
              <a:extLst>
                <a:ext uri="{FF2B5EF4-FFF2-40B4-BE49-F238E27FC236}">
                  <a16:creationId xmlns:a16="http://schemas.microsoft.com/office/drawing/2014/main" id="{E60835CF-42ED-4AD7-A4C0-91A49CB80676}"/>
                </a:ext>
              </a:extLst>
            </p:cNvPr>
            <p:cNvSpPr>
              <a:spLocks/>
            </p:cNvSpPr>
            <p:nvPr/>
          </p:nvSpPr>
          <p:spPr bwMode="auto">
            <a:xfrm>
              <a:off x="76" y="764"/>
              <a:ext cx="205" cy="26"/>
            </a:xfrm>
            <a:custGeom>
              <a:avLst/>
              <a:gdLst>
                <a:gd name="T0" fmla="*/ 8 w 85"/>
                <a:gd name="T1" fmla="*/ 0 h 11"/>
                <a:gd name="T2" fmla="*/ 77 w 85"/>
                <a:gd name="T3" fmla="*/ 0 h 11"/>
                <a:gd name="T4" fmla="*/ 77 w 85"/>
                <a:gd name="T5" fmla="*/ 11 h 11"/>
                <a:gd name="T6" fmla="*/ 8 w 85"/>
                <a:gd name="T7" fmla="*/ 11 h 11"/>
                <a:gd name="T8" fmla="*/ 8 w 85"/>
                <a:gd name="T9" fmla="*/ 0 h 11"/>
              </a:gdLst>
              <a:ahLst/>
              <a:cxnLst>
                <a:cxn ang="0">
                  <a:pos x="T0" y="T1"/>
                </a:cxn>
                <a:cxn ang="0">
                  <a:pos x="T2" y="T3"/>
                </a:cxn>
                <a:cxn ang="0">
                  <a:pos x="T4" y="T5"/>
                </a:cxn>
                <a:cxn ang="0">
                  <a:pos x="T6" y="T7"/>
                </a:cxn>
                <a:cxn ang="0">
                  <a:pos x="T8" y="T9"/>
                </a:cxn>
              </a:cxnLst>
              <a:rect l="0" t="0" r="r" b="b"/>
              <a:pathLst>
                <a:path w="85" h="11">
                  <a:moveTo>
                    <a:pt x="8" y="0"/>
                  </a:moveTo>
                  <a:cubicBezTo>
                    <a:pt x="85" y="0"/>
                    <a:pt x="77" y="0"/>
                    <a:pt x="77" y="0"/>
                  </a:cubicBezTo>
                  <a:cubicBezTo>
                    <a:pt x="77" y="11"/>
                    <a:pt x="77" y="11"/>
                    <a:pt x="77" y="11"/>
                  </a:cubicBezTo>
                  <a:cubicBezTo>
                    <a:pt x="0" y="11"/>
                    <a:pt x="8" y="11"/>
                    <a:pt x="8" y="11"/>
                  </a:cubicBezTo>
                  <a:cubicBezTo>
                    <a:pt x="8" y="0"/>
                    <a:pt x="8" y="0"/>
                    <a:pt x="8" y="0"/>
                  </a:cubicBez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101" name="Freeform 9">
              <a:extLst>
                <a:ext uri="{FF2B5EF4-FFF2-40B4-BE49-F238E27FC236}">
                  <a16:creationId xmlns:a16="http://schemas.microsoft.com/office/drawing/2014/main" id="{8CA76901-3BBA-4585-B824-1876F94E0BF5}"/>
                </a:ext>
              </a:extLst>
            </p:cNvPr>
            <p:cNvSpPr>
              <a:spLocks/>
            </p:cNvSpPr>
            <p:nvPr/>
          </p:nvSpPr>
          <p:spPr bwMode="auto">
            <a:xfrm>
              <a:off x="96" y="831"/>
              <a:ext cx="166" cy="22"/>
            </a:xfrm>
            <a:custGeom>
              <a:avLst/>
              <a:gdLst>
                <a:gd name="T0" fmla="*/ 0 w 69"/>
                <a:gd name="T1" fmla="*/ 0 h 9"/>
                <a:gd name="T2" fmla="*/ 69 w 69"/>
                <a:gd name="T3" fmla="*/ 0 h 9"/>
                <a:gd name="T4" fmla="*/ 69 w 69"/>
                <a:gd name="T5" fmla="*/ 9 h 9"/>
                <a:gd name="T6" fmla="*/ 0 w 69"/>
                <a:gd name="T7" fmla="*/ 9 h 9"/>
                <a:gd name="T8" fmla="*/ 0 w 69"/>
                <a:gd name="T9" fmla="*/ 0 h 9"/>
              </a:gdLst>
              <a:ahLst/>
              <a:cxnLst>
                <a:cxn ang="0">
                  <a:pos x="T0" y="T1"/>
                </a:cxn>
                <a:cxn ang="0">
                  <a:pos x="T2" y="T3"/>
                </a:cxn>
                <a:cxn ang="0">
                  <a:pos x="T4" y="T5"/>
                </a:cxn>
                <a:cxn ang="0">
                  <a:pos x="T6" y="T7"/>
                </a:cxn>
                <a:cxn ang="0">
                  <a:pos x="T8" y="T9"/>
                </a:cxn>
              </a:cxnLst>
              <a:rect l="0" t="0" r="r" b="b"/>
              <a:pathLst>
                <a:path w="69" h="9">
                  <a:moveTo>
                    <a:pt x="0" y="0"/>
                  </a:moveTo>
                  <a:cubicBezTo>
                    <a:pt x="33" y="0"/>
                    <a:pt x="69" y="0"/>
                    <a:pt x="69" y="0"/>
                  </a:cubicBezTo>
                  <a:cubicBezTo>
                    <a:pt x="69" y="9"/>
                    <a:pt x="69" y="9"/>
                    <a:pt x="69" y="9"/>
                  </a:cubicBezTo>
                  <a:cubicBezTo>
                    <a:pt x="37" y="9"/>
                    <a:pt x="0" y="9"/>
                    <a:pt x="0" y="9"/>
                  </a:cubicBezTo>
                  <a:cubicBezTo>
                    <a:pt x="0" y="0"/>
                    <a:pt x="0" y="0"/>
                    <a:pt x="0" y="0"/>
                  </a:cubicBez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102" name="Freeform 10">
              <a:extLst>
                <a:ext uri="{FF2B5EF4-FFF2-40B4-BE49-F238E27FC236}">
                  <a16:creationId xmlns:a16="http://schemas.microsoft.com/office/drawing/2014/main" id="{C795502B-E50F-42B5-90F8-547BE09CE959}"/>
                </a:ext>
              </a:extLst>
            </p:cNvPr>
            <p:cNvSpPr>
              <a:spLocks/>
            </p:cNvSpPr>
            <p:nvPr/>
          </p:nvSpPr>
          <p:spPr bwMode="auto">
            <a:xfrm>
              <a:off x="26" y="610"/>
              <a:ext cx="55" cy="55"/>
            </a:xfrm>
            <a:custGeom>
              <a:avLst/>
              <a:gdLst>
                <a:gd name="T0" fmla="*/ 43 w 55"/>
                <a:gd name="T1" fmla="*/ 0 h 55"/>
                <a:gd name="T2" fmla="*/ 21 w 55"/>
                <a:gd name="T3" fmla="*/ 31 h 55"/>
                <a:gd name="T4" fmla="*/ 12 w 55"/>
                <a:gd name="T5" fmla="*/ 17 h 55"/>
                <a:gd name="T6" fmla="*/ 0 w 55"/>
                <a:gd name="T7" fmla="*/ 24 h 55"/>
                <a:gd name="T8" fmla="*/ 19 w 55"/>
                <a:gd name="T9" fmla="*/ 55 h 55"/>
                <a:gd name="T10" fmla="*/ 55 w 55"/>
                <a:gd name="T11" fmla="*/ 10 h 55"/>
                <a:gd name="T12" fmla="*/ 43 w 55"/>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55" h="55">
                  <a:moveTo>
                    <a:pt x="43" y="0"/>
                  </a:moveTo>
                  <a:lnTo>
                    <a:pt x="21" y="31"/>
                  </a:lnTo>
                  <a:lnTo>
                    <a:pt x="12" y="17"/>
                  </a:lnTo>
                  <a:lnTo>
                    <a:pt x="0" y="24"/>
                  </a:lnTo>
                  <a:lnTo>
                    <a:pt x="19" y="55"/>
                  </a:lnTo>
                  <a:lnTo>
                    <a:pt x="55" y="10"/>
                  </a:lnTo>
                  <a:lnTo>
                    <a:pt x="43" y="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103" name="Freeform 11">
              <a:extLst>
                <a:ext uri="{FF2B5EF4-FFF2-40B4-BE49-F238E27FC236}">
                  <a16:creationId xmlns:a16="http://schemas.microsoft.com/office/drawing/2014/main" id="{4060CCED-559A-40AE-99F4-B7DE8A471071}"/>
                </a:ext>
              </a:extLst>
            </p:cNvPr>
            <p:cNvSpPr>
              <a:spLocks/>
            </p:cNvSpPr>
            <p:nvPr/>
          </p:nvSpPr>
          <p:spPr bwMode="auto">
            <a:xfrm>
              <a:off x="26" y="673"/>
              <a:ext cx="55" cy="55"/>
            </a:xfrm>
            <a:custGeom>
              <a:avLst/>
              <a:gdLst>
                <a:gd name="T0" fmla="*/ 43 w 55"/>
                <a:gd name="T1" fmla="*/ 0 h 55"/>
                <a:gd name="T2" fmla="*/ 21 w 55"/>
                <a:gd name="T3" fmla="*/ 31 h 55"/>
                <a:gd name="T4" fmla="*/ 12 w 55"/>
                <a:gd name="T5" fmla="*/ 14 h 55"/>
                <a:gd name="T6" fmla="*/ 0 w 55"/>
                <a:gd name="T7" fmla="*/ 21 h 55"/>
                <a:gd name="T8" fmla="*/ 19 w 55"/>
                <a:gd name="T9" fmla="*/ 55 h 55"/>
                <a:gd name="T10" fmla="*/ 55 w 55"/>
                <a:gd name="T11" fmla="*/ 7 h 55"/>
                <a:gd name="T12" fmla="*/ 43 w 55"/>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55" h="55">
                  <a:moveTo>
                    <a:pt x="43" y="0"/>
                  </a:moveTo>
                  <a:lnTo>
                    <a:pt x="21" y="31"/>
                  </a:lnTo>
                  <a:lnTo>
                    <a:pt x="12" y="14"/>
                  </a:lnTo>
                  <a:lnTo>
                    <a:pt x="0" y="21"/>
                  </a:lnTo>
                  <a:lnTo>
                    <a:pt x="19" y="55"/>
                  </a:lnTo>
                  <a:lnTo>
                    <a:pt x="55" y="7"/>
                  </a:lnTo>
                  <a:lnTo>
                    <a:pt x="43" y="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104" name="Freeform 12">
              <a:extLst>
                <a:ext uri="{FF2B5EF4-FFF2-40B4-BE49-F238E27FC236}">
                  <a16:creationId xmlns:a16="http://schemas.microsoft.com/office/drawing/2014/main" id="{1A5FC88B-A169-4CDA-BCC5-2B678CEB5B4A}"/>
                </a:ext>
              </a:extLst>
            </p:cNvPr>
            <p:cNvSpPr>
              <a:spLocks/>
            </p:cNvSpPr>
            <p:nvPr/>
          </p:nvSpPr>
          <p:spPr bwMode="auto">
            <a:xfrm>
              <a:off x="26" y="740"/>
              <a:ext cx="55" cy="55"/>
            </a:xfrm>
            <a:custGeom>
              <a:avLst/>
              <a:gdLst>
                <a:gd name="T0" fmla="*/ 43 w 55"/>
                <a:gd name="T1" fmla="*/ 0 h 55"/>
                <a:gd name="T2" fmla="*/ 21 w 55"/>
                <a:gd name="T3" fmla="*/ 31 h 55"/>
                <a:gd name="T4" fmla="*/ 12 w 55"/>
                <a:gd name="T5" fmla="*/ 14 h 55"/>
                <a:gd name="T6" fmla="*/ 0 w 55"/>
                <a:gd name="T7" fmla="*/ 21 h 55"/>
                <a:gd name="T8" fmla="*/ 19 w 55"/>
                <a:gd name="T9" fmla="*/ 55 h 55"/>
                <a:gd name="T10" fmla="*/ 55 w 55"/>
                <a:gd name="T11" fmla="*/ 7 h 55"/>
                <a:gd name="T12" fmla="*/ 43 w 55"/>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55" h="55">
                  <a:moveTo>
                    <a:pt x="43" y="0"/>
                  </a:moveTo>
                  <a:lnTo>
                    <a:pt x="21" y="31"/>
                  </a:lnTo>
                  <a:lnTo>
                    <a:pt x="12" y="14"/>
                  </a:lnTo>
                  <a:lnTo>
                    <a:pt x="0" y="21"/>
                  </a:lnTo>
                  <a:lnTo>
                    <a:pt x="19" y="55"/>
                  </a:lnTo>
                  <a:lnTo>
                    <a:pt x="55" y="7"/>
                  </a:lnTo>
                  <a:lnTo>
                    <a:pt x="43" y="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105" name="Freeform 13">
              <a:extLst>
                <a:ext uri="{FF2B5EF4-FFF2-40B4-BE49-F238E27FC236}">
                  <a16:creationId xmlns:a16="http://schemas.microsoft.com/office/drawing/2014/main" id="{BBDE25CC-4BA6-45B3-B788-67272389D2BF}"/>
                </a:ext>
              </a:extLst>
            </p:cNvPr>
            <p:cNvSpPr>
              <a:spLocks/>
            </p:cNvSpPr>
            <p:nvPr/>
          </p:nvSpPr>
          <p:spPr bwMode="auto">
            <a:xfrm>
              <a:off x="26" y="802"/>
              <a:ext cx="55" cy="53"/>
            </a:xfrm>
            <a:custGeom>
              <a:avLst/>
              <a:gdLst>
                <a:gd name="T0" fmla="*/ 43 w 55"/>
                <a:gd name="T1" fmla="*/ 0 h 53"/>
                <a:gd name="T2" fmla="*/ 21 w 55"/>
                <a:gd name="T3" fmla="*/ 31 h 53"/>
                <a:gd name="T4" fmla="*/ 12 w 55"/>
                <a:gd name="T5" fmla="*/ 15 h 53"/>
                <a:gd name="T6" fmla="*/ 0 w 55"/>
                <a:gd name="T7" fmla="*/ 22 h 53"/>
                <a:gd name="T8" fmla="*/ 19 w 55"/>
                <a:gd name="T9" fmla="*/ 53 h 53"/>
                <a:gd name="T10" fmla="*/ 55 w 55"/>
                <a:gd name="T11" fmla="*/ 7 h 53"/>
                <a:gd name="T12" fmla="*/ 43 w 55"/>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55" h="53">
                  <a:moveTo>
                    <a:pt x="43" y="0"/>
                  </a:moveTo>
                  <a:lnTo>
                    <a:pt x="21" y="31"/>
                  </a:lnTo>
                  <a:lnTo>
                    <a:pt x="12" y="15"/>
                  </a:lnTo>
                  <a:lnTo>
                    <a:pt x="0" y="22"/>
                  </a:lnTo>
                  <a:lnTo>
                    <a:pt x="19" y="53"/>
                  </a:lnTo>
                  <a:lnTo>
                    <a:pt x="55" y="7"/>
                  </a:lnTo>
                  <a:lnTo>
                    <a:pt x="43" y="0"/>
                  </a:ln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106" name="Freeform 14">
              <a:extLst>
                <a:ext uri="{FF2B5EF4-FFF2-40B4-BE49-F238E27FC236}">
                  <a16:creationId xmlns:a16="http://schemas.microsoft.com/office/drawing/2014/main" id="{A25A521D-5A82-430C-AF14-1E4E77959A43}"/>
                </a:ext>
              </a:extLst>
            </p:cNvPr>
            <p:cNvSpPr>
              <a:spLocks noEditPoints="1"/>
            </p:cNvSpPr>
            <p:nvPr/>
          </p:nvSpPr>
          <p:spPr bwMode="auto">
            <a:xfrm>
              <a:off x="9" y="474"/>
              <a:ext cx="270" cy="96"/>
            </a:xfrm>
            <a:custGeom>
              <a:avLst/>
              <a:gdLst>
                <a:gd name="T0" fmla="*/ 110 w 112"/>
                <a:gd name="T1" fmla="*/ 14 h 40"/>
                <a:gd name="T2" fmla="*/ 105 w 112"/>
                <a:gd name="T3" fmla="*/ 12 h 40"/>
                <a:gd name="T4" fmla="*/ 69 w 112"/>
                <a:gd name="T5" fmla="*/ 12 h 40"/>
                <a:gd name="T6" fmla="*/ 65 w 112"/>
                <a:gd name="T7" fmla="*/ 3 h 40"/>
                <a:gd name="T8" fmla="*/ 56 w 112"/>
                <a:gd name="T9" fmla="*/ 0 h 40"/>
                <a:gd name="T10" fmla="*/ 44 w 112"/>
                <a:gd name="T11" fmla="*/ 12 h 40"/>
                <a:gd name="T12" fmla="*/ 7 w 112"/>
                <a:gd name="T13" fmla="*/ 12 h 40"/>
                <a:gd name="T14" fmla="*/ 3 w 112"/>
                <a:gd name="T15" fmla="*/ 14 h 40"/>
                <a:gd name="T16" fmla="*/ 0 w 112"/>
                <a:gd name="T17" fmla="*/ 35 h 40"/>
                <a:gd name="T18" fmla="*/ 3 w 112"/>
                <a:gd name="T19" fmla="*/ 40 h 40"/>
                <a:gd name="T20" fmla="*/ 108 w 112"/>
                <a:gd name="T21" fmla="*/ 40 h 40"/>
                <a:gd name="T22" fmla="*/ 112 w 112"/>
                <a:gd name="T23" fmla="*/ 35 h 40"/>
                <a:gd name="T24" fmla="*/ 110 w 112"/>
                <a:gd name="T25" fmla="*/ 14 h 40"/>
                <a:gd name="T26" fmla="*/ 56 w 112"/>
                <a:gd name="T27" fmla="*/ 22 h 40"/>
                <a:gd name="T28" fmla="*/ 48 w 112"/>
                <a:gd name="T29" fmla="*/ 14 h 40"/>
                <a:gd name="T30" fmla="*/ 56 w 112"/>
                <a:gd name="T31" fmla="*/ 6 h 40"/>
                <a:gd name="T32" fmla="*/ 64 w 112"/>
                <a:gd name="T33" fmla="*/ 14 h 40"/>
                <a:gd name="T34" fmla="*/ 56 w 112"/>
                <a:gd name="T35"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40">
                  <a:moveTo>
                    <a:pt x="110" y="14"/>
                  </a:moveTo>
                  <a:cubicBezTo>
                    <a:pt x="108" y="12"/>
                    <a:pt x="108" y="12"/>
                    <a:pt x="105" y="12"/>
                  </a:cubicBezTo>
                  <a:cubicBezTo>
                    <a:pt x="105" y="12"/>
                    <a:pt x="105" y="12"/>
                    <a:pt x="69" y="12"/>
                  </a:cubicBezTo>
                  <a:cubicBezTo>
                    <a:pt x="69" y="8"/>
                    <a:pt x="67" y="5"/>
                    <a:pt x="65" y="3"/>
                  </a:cubicBezTo>
                  <a:cubicBezTo>
                    <a:pt x="63" y="1"/>
                    <a:pt x="60" y="0"/>
                    <a:pt x="56" y="0"/>
                  </a:cubicBezTo>
                  <a:cubicBezTo>
                    <a:pt x="50" y="0"/>
                    <a:pt x="44" y="5"/>
                    <a:pt x="44" y="12"/>
                  </a:cubicBezTo>
                  <a:cubicBezTo>
                    <a:pt x="41" y="12"/>
                    <a:pt x="34" y="12"/>
                    <a:pt x="7" y="12"/>
                  </a:cubicBezTo>
                  <a:cubicBezTo>
                    <a:pt x="5" y="12"/>
                    <a:pt x="3" y="12"/>
                    <a:pt x="3" y="14"/>
                  </a:cubicBezTo>
                  <a:cubicBezTo>
                    <a:pt x="3" y="14"/>
                    <a:pt x="3" y="14"/>
                    <a:pt x="0" y="35"/>
                  </a:cubicBezTo>
                  <a:cubicBezTo>
                    <a:pt x="0" y="37"/>
                    <a:pt x="3" y="40"/>
                    <a:pt x="3" y="40"/>
                  </a:cubicBezTo>
                  <a:cubicBezTo>
                    <a:pt x="3" y="40"/>
                    <a:pt x="3" y="40"/>
                    <a:pt x="108" y="40"/>
                  </a:cubicBezTo>
                  <a:cubicBezTo>
                    <a:pt x="110" y="40"/>
                    <a:pt x="112" y="37"/>
                    <a:pt x="112" y="35"/>
                  </a:cubicBezTo>
                  <a:cubicBezTo>
                    <a:pt x="112" y="35"/>
                    <a:pt x="112" y="35"/>
                    <a:pt x="110" y="14"/>
                  </a:cubicBezTo>
                  <a:close/>
                  <a:moveTo>
                    <a:pt x="56" y="22"/>
                  </a:moveTo>
                  <a:cubicBezTo>
                    <a:pt x="52" y="22"/>
                    <a:pt x="48" y="18"/>
                    <a:pt x="48" y="14"/>
                  </a:cubicBezTo>
                  <a:cubicBezTo>
                    <a:pt x="48" y="10"/>
                    <a:pt x="52" y="6"/>
                    <a:pt x="56" y="6"/>
                  </a:cubicBezTo>
                  <a:cubicBezTo>
                    <a:pt x="61" y="6"/>
                    <a:pt x="64" y="10"/>
                    <a:pt x="64" y="14"/>
                  </a:cubicBezTo>
                  <a:cubicBezTo>
                    <a:pt x="64" y="18"/>
                    <a:pt x="61" y="22"/>
                    <a:pt x="56" y="22"/>
                  </a:cubicBezTo>
                  <a:close/>
                </a:path>
              </a:pathLst>
            </a:custGeom>
            <a:solidFill>
              <a:srgbClr val="0033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grpSp>
      <p:sp>
        <p:nvSpPr>
          <p:cNvPr id="107" name="二等辺三角形 106">
            <a:extLst>
              <a:ext uri="{FF2B5EF4-FFF2-40B4-BE49-F238E27FC236}">
                <a16:creationId xmlns:a16="http://schemas.microsoft.com/office/drawing/2014/main" id="{2ABFD3D3-5073-4D71-8EC5-B71208450923}"/>
              </a:ext>
            </a:extLst>
          </p:cNvPr>
          <p:cNvSpPr>
            <a:spLocks/>
          </p:cNvSpPr>
          <p:nvPr/>
        </p:nvSpPr>
        <p:spPr>
          <a:xfrm rot="5400000">
            <a:off x="7060275" y="2433590"/>
            <a:ext cx="135000" cy="108000"/>
          </a:xfrm>
          <a:prstGeom prst="triangle">
            <a:avLst/>
          </a:prstGeom>
          <a:solidFill>
            <a:srgbClr val="F0F0F0">
              <a:lumMod val="90000"/>
            </a:srgbClr>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108" name="TextBox 165">
            <a:extLst>
              <a:ext uri="{FF2B5EF4-FFF2-40B4-BE49-F238E27FC236}">
                <a16:creationId xmlns:a16="http://schemas.microsoft.com/office/drawing/2014/main" id="{5E5DDB2E-0B23-49DD-B4AC-9968D8505216}"/>
              </a:ext>
            </a:extLst>
          </p:cNvPr>
          <p:cNvSpPr txBox="1"/>
          <p:nvPr/>
        </p:nvSpPr>
        <p:spPr>
          <a:xfrm>
            <a:off x="7136160" y="2697649"/>
            <a:ext cx="1274395" cy="2559084"/>
          </a:xfrm>
          <a:prstGeom prst="rect">
            <a:avLst/>
          </a:prstGeom>
          <a:noFill/>
        </p:spPr>
        <p:txBody>
          <a:bodyPr wrap="square" lIns="54000" tIns="81000" rIns="27000" bIns="0" rtlCol="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2">
              <a:buClr>
                <a:srgbClr val="00338D"/>
              </a:buClr>
              <a:defRPr/>
            </a:pPr>
            <a:r>
              <a:rPr lang="en-US" altLang="ja-JP" sz="825" dirty="0">
                <a:solidFill>
                  <a:srgbClr val="000000"/>
                </a:solidFill>
                <a:latin typeface="Meiryo UI"/>
                <a:ea typeface="Meiryo UI"/>
              </a:rPr>
              <a:t>1) Identify entities to report taxes (constituent entity, designated local entity, ultimate parent company, reporting entities</a:t>
            </a:r>
            <a:r>
              <a:rPr lang="ja-JP" altLang="en-US" sz="825" dirty="0">
                <a:solidFill>
                  <a:srgbClr val="000000"/>
                </a:solidFill>
                <a:latin typeface="Meiryo UI"/>
                <a:ea typeface="Meiryo UI"/>
              </a:rPr>
              <a:t>）</a:t>
            </a:r>
            <a:endParaRPr lang="en-US" sz="825" dirty="0">
              <a:solidFill>
                <a:srgbClr val="000000"/>
              </a:solidFill>
              <a:latin typeface="Meiryo UI"/>
              <a:ea typeface="Meiryo UI"/>
            </a:endParaRPr>
          </a:p>
          <a:p>
            <a:pPr marL="0" lvl="2">
              <a:spcAft>
                <a:spcPts val="225"/>
              </a:spcAft>
              <a:buClr>
                <a:srgbClr val="00338D"/>
              </a:buClr>
              <a:defRPr/>
            </a:pPr>
            <a:r>
              <a:rPr lang="en-US" sz="825" dirty="0">
                <a:solidFill>
                  <a:srgbClr val="000000"/>
                </a:solidFill>
                <a:latin typeface="Meiryo UI"/>
                <a:ea typeface="Meiryo UI"/>
              </a:rPr>
              <a:t>2) Collect info to be reported</a:t>
            </a:r>
          </a:p>
          <a:p>
            <a:pPr marL="0" lvl="2">
              <a:spcAft>
                <a:spcPts val="225"/>
              </a:spcAft>
              <a:buClr>
                <a:srgbClr val="00338D"/>
              </a:buClr>
              <a:defRPr/>
            </a:pPr>
            <a:r>
              <a:rPr lang="en-US" sz="825" dirty="0">
                <a:solidFill>
                  <a:srgbClr val="000000"/>
                </a:solidFill>
                <a:latin typeface="Meiryo UI"/>
                <a:ea typeface="Meiryo UI"/>
              </a:rPr>
              <a:t>3)Calculate payable and deferred tax, make financial reports</a:t>
            </a:r>
          </a:p>
          <a:p>
            <a:pPr marL="0" lvl="2">
              <a:spcAft>
                <a:spcPts val="225"/>
              </a:spcAft>
              <a:buClr>
                <a:srgbClr val="00338D"/>
              </a:buClr>
              <a:defRPr/>
            </a:pPr>
            <a:r>
              <a:rPr lang="en-US" sz="825" dirty="0">
                <a:solidFill>
                  <a:srgbClr val="000000"/>
                </a:solidFill>
                <a:latin typeface="Meiryo UI"/>
                <a:ea typeface="Meiryo UI"/>
              </a:rPr>
              <a:t>4) Submit </a:t>
            </a:r>
            <a:r>
              <a:rPr lang="en-US" sz="825" dirty="0" err="1">
                <a:solidFill>
                  <a:srgbClr val="000000"/>
                </a:solidFill>
                <a:latin typeface="Meiryo UI"/>
                <a:ea typeface="Meiryo UI"/>
              </a:rPr>
              <a:t>GloBE</a:t>
            </a:r>
            <a:r>
              <a:rPr lang="en-US" sz="825" dirty="0">
                <a:solidFill>
                  <a:srgbClr val="000000"/>
                </a:solidFill>
                <a:latin typeface="Meiryo UI"/>
                <a:ea typeface="Meiryo UI"/>
              </a:rPr>
              <a:t> information to the tax authority in that jurisdiction within 15 months after the end of the fiscal year</a:t>
            </a:r>
            <a:endParaRPr lang="en-US" sz="825" dirty="0">
              <a:solidFill>
                <a:srgbClr val="000000"/>
              </a:solidFill>
              <a:latin typeface="Arial"/>
              <a:ea typeface="Meiryo UI"/>
            </a:endParaRPr>
          </a:p>
        </p:txBody>
      </p:sp>
    </p:spTree>
    <p:extLst>
      <p:ext uri="{BB962C8B-B14F-4D97-AF65-F5344CB8AC3E}">
        <p14:creationId xmlns:p14="http://schemas.microsoft.com/office/powerpoint/2010/main" val="11440791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0A51BA79-D827-B4D7-4B80-72240ED8EE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02469"/>
            <a:ext cx="7886700" cy="538577"/>
          </a:xfrm>
        </p:spPr>
        <p:txBody>
          <a:bodyPr>
            <a:normAutofit/>
          </a:bodyPr>
          <a:lstStyle/>
          <a:p>
            <a:r>
              <a:rPr kumimoji="1" lang="en-US" altLang="ja-JP" sz="2250" dirty="0" err="1">
                <a:solidFill>
                  <a:srgbClr val="00338D"/>
                </a:solidFill>
                <a:latin typeface="Arial"/>
                <a:ea typeface="Meiryo UI"/>
              </a:rPr>
              <a:t>GloBE</a:t>
            </a:r>
            <a:r>
              <a:rPr kumimoji="1" lang="en-US" altLang="ja-JP" sz="2250" dirty="0">
                <a:solidFill>
                  <a:srgbClr val="00338D"/>
                </a:solidFill>
                <a:latin typeface="Arial"/>
                <a:ea typeface="Meiryo UI"/>
              </a:rPr>
              <a:t> Rules   Decision Flow Chart</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18</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四角形: 角を丸くする 80">
            <a:extLst>
              <a:ext uri="{FF2B5EF4-FFF2-40B4-BE49-F238E27FC236}">
                <a16:creationId xmlns:a16="http://schemas.microsoft.com/office/drawing/2014/main" id="{8A900BFB-1D19-4B8E-B893-9FEBFE0DF94C}"/>
              </a:ext>
            </a:extLst>
          </p:cNvPr>
          <p:cNvSpPr/>
          <p:nvPr/>
        </p:nvSpPr>
        <p:spPr bwMode="gray">
          <a:xfrm>
            <a:off x="6781487" y="1910079"/>
            <a:ext cx="1437900" cy="838606"/>
          </a:xfrm>
          <a:prstGeom prst="roundRect">
            <a:avLst>
              <a:gd name="adj" fmla="val 8124"/>
            </a:avLst>
          </a:prstGeom>
          <a:solidFill>
            <a:srgbClr val="F0F0F0">
              <a:lumMod val="50000"/>
            </a:srgbClr>
          </a:solidFill>
          <a:ln w="9525" algn="ctr">
            <a:noFill/>
            <a:miter lim="800000"/>
            <a:headEnd/>
            <a:tailEnd/>
          </a:ln>
          <a:effectLst/>
        </p:spPr>
        <p:txBody>
          <a:bodyPr wrap="none" lIns="81000" tIns="0" rIns="81000" bIns="0" rtlCol="0" anchor="ctr">
            <a:noAutofit/>
          </a:bodyPr>
          <a:lstStyle/>
          <a:p>
            <a:pPr algn="ctr" defTabSz="685800">
              <a:defRPr/>
            </a:pPr>
            <a:r>
              <a:rPr kumimoji="1" lang="en-US" altLang="ja-JP" sz="1200" kern="0" dirty="0">
                <a:solidFill>
                  <a:prstClr val="white"/>
                </a:solidFill>
                <a:latin typeface="Arial"/>
                <a:ea typeface="Meiryo UI"/>
              </a:rPr>
              <a:t>Outside the scope</a:t>
            </a:r>
          </a:p>
          <a:p>
            <a:pPr algn="ctr" defTabSz="685800">
              <a:defRPr/>
            </a:pPr>
            <a:r>
              <a:rPr kumimoji="1" lang="en-US" altLang="ja-JP" sz="1200" kern="0" dirty="0">
                <a:solidFill>
                  <a:prstClr val="white"/>
                </a:solidFill>
                <a:latin typeface="Arial"/>
                <a:ea typeface="Meiryo UI"/>
              </a:rPr>
              <a:t>of the </a:t>
            </a:r>
            <a:r>
              <a:rPr kumimoji="1" lang="en-US" altLang="ja-JP" sz="1200" kern="0" dirty="0" err="1">
                <a:solidFill>
                  <a:prstClr val="white"/>
                </a:solidFill>
                <a:latin typeface="Arial"/>
                <a:ea typeface="Meiryo UI"/>
              </a:rPr>
              <a:t>GloBE</a:t>
            </a:r>
            <a:r>
              <a:rPr kumimoji="1" lang="en-US" altLang="ja-JP" sz="1200" kern="0" dirty="0">
                <a:solidFill>
                  <a:prstClr val="white"/>
                </a:solidFill>
                <a:latin typeface="Arial"/>
                <a:ea typeface="Meiryo UI"/>
              </a:rPr>
              <a:t> Rules </a:t>
            </a:r>
            <a:endParaRPr kumimoji="1" lang="ja-JP" altLang="en-US" sz="1200" kern="0" dirty="0">
              <a:solidFill>
                <a:prstClr val="white"/>
              </a:solidFill>
              <a:latin typeface="Arial"/>
              <a:ea typeface="Meiryo UI"/>
            </a:endParaRPr>
          </a:p>
        </p:txBody>
      </p:sp>
      <p:sp>
        <p:nvSpPr>
          <p:cNvPr id="22" name="四角形: 角を丸くする 81">
            <a:extLst>
              <a:ext uri="{FF2B5EF4-FFF2-40B4-BE49-F238E27FC236}">
                <a16:creationId xmlns:a16="http://schemas.microsoft.com/office/drawing/2014/main" id="{F77613C6-5F4F-4AB2-BBBD-E7A7A304A181}"/>
              </a:ext>
            </a:extLst>
          </p:cNvPr>
          <p:cNvSpPr/>
          <p:nvPr/>
        </p:nvSpPr>
        <p:spPr bwMode="gray">
          <a:xfrm>
            <a:off x="6781487" y="2933520"/>
            <a:ext cx="1437900" cy="1340531"/>
          </a:xfrm>
          <a:prstGeom prst="roundRect">
            <a:avLst>
              <a:gd name="adj" fmla="val 3487"/>
            </a:avLst>
          </a:prstGeom>
          <a:solidFill>
            <a:srgbClr val="F0F0F0">
              <a:lumMod val="50000"/>
            </a:srgbClr>
          </a:solidFill>
          <a:ln w="9525" algn="ctr">
            <a:noFill/>
            <a:miter lim="800000"/>
            <a:headEnd/>
            <a:tailEnd/>
          </a:ln>
          <a:effectLst/>
        </p:spPr>
        <p:txBody>
          <a:bodyPr wrap="none" lIns="81000" tIns="0" rIns="81000" bIns="0" rtlCol="0" anchor="ctr">
            <a:noAutofit/>
          </a:bodyPr>
          <a:lstStyle/>
          <a:p>
            <a:pPr algn="ctr" defTabSz="685800">
              <a:defRPr/>
            </a:pPr>
            <a:r>
              <a:rPr kumimoji="1" lang="en-US" altLang="ja-JP" sz="1200" kern="0" dirty="0">
                <a:solidFill>
                  <a:prstClr val="white"/>
                </a:solidFill>
                <a:latin typeface="Arial"/>
                <a:ea typeface="Meiryo UI"/>
              </a:rPr>
              <a:t>No top-up tax for</a:t>
            </a:r>
          </a:p>
          <a:p>
            <a:pPr algn="ctr" defTabSz="685800">
              <a:defRPr/>
            </a:pPr>
            <a:r>
              <a:rPr kumimoji="1" lang="en-US" altLang="ja-JP" sz="1200" kern="0" dirty="0">
                <a:solidFill>
                  <a:prstClr val="white"/>
                </a:solidFill>
                <a:latin typeface="Arial"/>
                <a:ea typeface="Meiryo UI"/>
              </a:rPr>
              <a:t> applicable country</a:t>
            </a:r>
            <a:endParaRPr kumimoji="1" lang="ja-JP" altLang="en-US" sz="1200" kern="0" dirty="0">
              <a:solidFill>
                <a:prstClr val="white"/>
              </a:solidFill>
              <a:latin typeface="Arial"/>
              <a:ea typeface="Meiryo UI"/>
            </a:endParaRPr>
          </a:p>
        </p:txBody>
      </p:sp>
      <p:sp>
        <p:nvSpPr>
          <p:cNvPr id="23" name="四角形: 角を丸くする 90">
            <a:extLst>
              <a:ext uri="{FF2B5EF4-FFF2-40B4-BE49-F238E27FC236}">
                <a16:creationId xmlns:a16="http://schemas.microsoft.com/office/drawing/2014/main" id="{3E7E5621-93F1-4FCA-AACE-FA30BF03A6F9}"/>
              </a:ext>
            </a:extLst>
          </p:cNvPr>
          <p:cNvSpPr/>
          <p:nvPr/>
        </p:nvSpPr>
        <p:spPr bwMode="gray">
          <a:xfrm>
            <a:off x="2027046" y="1915875"/>
            <a:ext cx="4356587" cy="324000"/>
          </a:xfrm>
          <a:prstGeom prst="roundRect">
            <a:avLst>
              <a:gd name="adj" fmla="val 0"/>
            </a:avLst>
          </a:prstGeom>
          <a:solidFill>
            <a:srgbClr val="F0F0F0">
              <a:lumMod val="90000"/>
            </a:srgbClr>
          </a:solidFill>
          <a:ln w="9525" algn="ctr">
            <a:noFill/>
            <a:miter lim="800000"/>
            <a:headEnd/>
            <a:tailEnd/>
          </a:ln>
          <a:effectLst/>
        </p:spPr>
        <p:txBody>
          <a:bodyPr wrap="none" lIns="135000" tIns="0" rIns="135000" bIns="0" rtlCol="0" anchor="ctr">
            <a:noAutofit/>
          </a:bodyPr>
          <a:lstStyle/>
          <a:p>
            <a:pPr algn="ctr" defTabSz="685800">
              <a:defRPr/>
            </a:pPr>
            <a:r>
              <a:rPr kumimoji="1" lang="en-US" altLang="ja-JP" sz="900" b="1" kern="0" dirty="0">
                <a:solidFill>
                  <a:srgbClr val="000000"/>
                </a:solidFill>
                <a:latin typeface="Arial"/>
                <a:ea typeface="Meiryo UI"/>
              </a:rPr>
              <a:t>Does it fall under a MNE Group? </a:t>
            </a:r>
            <a:endParaRPr kumimoji="1" lang="ja-JP" altLang="en-US" sz="900" b="1" kern="0" dirty="0">
              <a:solidFill>
                <a:srgbClr val="000000"/>
              </a:solidFill>
              <a:latin typeface="Arial"/>
              <a:ea typeface="Meiryo UI"/>
            </a:endParaRPr>
          </a:p>
        </p:txBody>
      </p:sp>
      <p:sp>
        <p:nvSpPr>
          <p:cNvPr id="24" name="四角形: 角を丸くする 91">
            <a:extLst>
              <a:ext uri="{FF2B5EF4-FFF2-40B4-BE49-F238E27FC236}">
                <a16:creationId xmlns:a16="http://schemas.microsoft.com/office/drawing/2014/main" id="{D20C58F0-D4CA-4B48-9C32-211249DF3121}"/>
              </a:ext>
            </a:extLst>
          </p:cNvPr>
          <p:cNvSpPr/>
          <p:nvPr/>
        </p:nvSpPr>
        <p:spPr bwMode="gray">
          <a:xfrm>
            <a:off x="2027046" y="2424698"/>
            <a:ext cx="4356587" cy="324000"/>
          </a:xfrm>
          <a:prstGeom prst="roundRect">
            <a:avLst>
              <a:gd name="adj" fmla="val 0"/>
            </a:avLst>
          </a:prstGeom>
          <a:solidFill>
            <a:srgbClr val="F0F0F0">
              <a:lumMod val="90000"/>
            </a:srgbClr>
          </a:solidFill>
          <a:ln w="9525" algn="ctr">
            <a:noFill/>
            <a:miter lim="800000"/>
            <a:headEnd/>
            <a:tailEnd/>
          </a:ln>
          <a:effectLst/>
        </p:spPr>
        <p:txBody>
          <a:bodyPr wrap="none" lIns="135000" tIns="0" rIns="135000" bIns="0" rtlCol="0" anchor="ctr">
            <a:noAutofit/>
          </a:bodyPr>
          <a:lstStyle/>
          <a:p>
            <a:pPr algn="ctr" defTabSz="685800">
              <a:defRPr/>
            </a:pPr>
            <a:r>
              <a:rPr kumimoji="1" lang="en-US" altLang="ja-JP" sz="900" b="1" kern="0" dirty="0">
                <a:solidFill>
                  <a:srgbClr val="000000"/>
                </a:solidFill>
                <a:latin typeface="Arial"/>
                <a:ea typeface="Meiryo UI"/>
              </a:rPr>
              <a:t>Is annual sales over 750 million euros? </a:t>
            </a:r>
            <a:br>
              <a:rPr kumimoji="1" lang="en-US" altLang="ja-JP" sz="1050" b="1" kern="0" dirty="0">
                <a:solidFill>
                  <a:srgbClr val="000000"/>
                </a:solidFill>
                <a:latin typeface="Arial"/>
                <a:ea typeface="Meiryo UI"/>
              </a:rPr>
            </a:br>
            <a:r>
              <a:rPr kumimoji="1" lang="en-US" altLang="ja-JP" sz="788" kern="0" dirty="0">
                <a:solidFill>
                  <a:srgbClr val="000000"/>
                </a:solidFill>
                <a:latin typeface="Arial"/>
                <a:ea typeface="Meiryo UI"/>
              </a:rPr>
              <a:t>(in at least two of the previous four fiscal years)</a:t>
            </a:r>
            <a:endParaRPr kumimoji="1" lang="ja-JP" altLang="en-US" sz="1050" kern="0" dirty="0">
              <a:solidFill>
                <a:srgbClr val="000000"/>
              </a:solidFill>
              <a:latin typeface="Arial"/>
              <a:ea typeface="Meiryo UI"/>
            </a:endParaRPr>
          </a:p>
        </p:txBody>
      </p:sp>
      <p:sp>
        <p:nvSpPr>
          <p:cNvPr id="25" name="四角形: 角を丸くする 92">
            <a:extLst>
              <a:ext uri="{FF2B5EF4-FFF2-40B4-BE49-F238E27FC236}">
                <a16:creationId xmlns:a16="http://schemas.microsoft.com/office/drawing/2014/main" id="{E74F249A-E82D-4B27-84A9-C1259B5AA6F0}"/>
              </a:ext>
            </a:extLst>
          </p:cNvPr>
          <p:cNvSpPr/>
          <p:nvPr/>
        </p:nvSpPr>
        <p:spPr bwMode="gray">
          <a:xfrm>
            <a:off x="2027046" y="2933520"/>
            <a:ext cx="4356587" cy="324000"/>
          </a:xfrm>
          <a:prstGeom prst="roundRect">
            <a:avLst>
              <a:gd name="adj" fmla="val 0"/>
            </a:avLst>
          </a:prstGeom>
          <a:solidFill>
            <a:srgbClr val="F0F0F0">
              <a:lumMod val="90000"/>
            </a:srgbClr>
          </a:solidFill>
          <a:ln w="9525" algn="ctr">
            <a:noFill/>
            <a:miter lim="800000"/>
            <a:headEnd/>
            <a:tailEnd/>
          </a:ln>
          <a:effectLst/>
        </p:spPr>
        <p:txBody>
          <a:bodyPr wrap="none" lIns="135000" tIns="0" rIns="135000" bIns="0" rtlCol="0" anchor="ctr">
            <a:noAutofit/>
          </a:bodyPr>
          <a:lstStyle/>
          <a:p>
            <a:pPr algn="ctr" defTabSz="685800">
              <a:defRPr/>
            </a:pPr>
            <a:r>
              <a:rPr kumimoji="1" lang="en-US" altLang="ja-JP" sz="900" b="1" kern="0" dirty="0">
                <a:solidFill>
                  <a:srgbClr val="000000"/>
                </a:solidFill>
                <a:latin typeface="Arial"/>
                <a:ea typeface="Meiryo UI"/>
              </a:rPr>
              <a:t>Is average </a:t>
            </a:r>
            <a:r>
              <a:rPr kumimoji="1" lang="en-US" altLang="ja-JP" sz="900" b="1" kern="0" dirty="0" err="1">
                <a:solidFill>
                  <a:srgbClr val="000000"/>
                </a:solidFill>
                <a:latin typeface="Arial"/>
                <a:ea typeface="Meiryo UI"/>
              </a:rPr>
              <a:t>GloBE</a:t>
            </a:r>
            <a:r>
              <a:rPr kumimoji="1" lang="en-US" altLang="ja-JP" sz="900" b="1" kern="0" dirty="0">
                <a:solidFill>
                  <a:srgbClr val="000000"/>
                </a:solidFill>
                <a:latin typeface="Arial"/>
                <a:ea typeface="Meiryo UI"/>
              </a:rPr>
              <a:t> revenue by jurisdiction less than 10 million </a:t>
            </a:r>
          </a:p>
          <a:p>
            <a:pPr algn="ctr" defTabSz="685800">
              <a:defRPr/>
            </a:pPr>
            <a:r>
              <a:rPr kumimoji="1" lang="en-US" altLang="ja-JP" sz="900" b="1" kern="0" dirty="0">
                <a:solidFill>
                  <a:srgbClr val="000000"/>
                </a:solidFill>
                <a:latin typeface="Arial"/>
                <a:ea typeface="Meiryo UI"/>
              </a:rPr>
              <a:t>euros, with an average </a:t>
            </a:r>
            <a:r>
              <a:rPr kumimoji="1" lang="en-US" altLang="ja-JP" sz="900" b="1" kern="0" dirty="0" err="1">
                <a:solidFill>
                  <a:srgbClr val="000000"/>
                </a:solidFill>
                <a:latin typeface="Arial"/>
                <a:ea typeface="Meiryo UI"/>
              </a:rPr>
              <a:t>GloBE</a:t>
            </a:r>
            <a:r>
              <a:rPr kumimoji="1" lang="en-US" altLang="ja-JP" sz="900" b="1" kern="0" dirty="0">
                <a:solidFill>
                  <a:srgbClr val="000000"/>
                </a:solidFill>
                <a:latin typeface="Arial"/>
                <a:ea typeface="Meiryo UI"/>
              </a:rPr>
              <a:t> profit of less than 1 million euros? (Optional)</a:t>
            </a:r>
          </a:p>
        </p:txBody>
      </p:sp>
      <p:sp>
        <p:nvSpPr>
          <p:cNvPr id="26" name="四角形: 角を丸くする 93">
            <a:extLst>
              <a:ext uri="{FF2B5EF4-FFF2-40B4-BE49-F238E27FC236}">
                <a16:creationId xmlns:a16="http://schemas.microsoft.com/office/drawing/2014/main" id="{A8AC1274-FF48-4657-9A28-C4038FF26BC7}"/>
              </a:ext>
            </a:extLst>
          </p:cNvPr>
          <p:cNvSpPr/>
          <p:nvPr/>
        </p:nvSpPr>
        <p:spPr bwMode="gray">
          <a:xfrm>
            <a:off x="2027046" y="3951165"/>
            <a:ext cx="4356587" cy="324000"/>
          </a:xfrm>
          <a:prstGeom prst="roundRect">
            <a:avLst>
              <a:gd name="adj" fmla="val 0"/>
            </a:avLst>
          </a:prstGeom>
          <a:solidFill>
            <a:srgbClr val="F0F0F0">
              <a:lumMod val="90000"/>
            </a:srgbClr>
          </a:solidFill>
          <a:ln w="9525" algn="ctr">
            <a:noFill/>
            <a:miter lim="800000"/>
            <a:headEnd/>
            <a:tailEnd/>
          </a:ln>
          <a:effectLst/>
        </p:spPr>
        <p:txBody>
          <a:bodyPr wrap="none" lIns="135000" tIns="0" rIns="135000" bIns="0" rtlCol="0" anchor="ctr">
            <a:noAutofit/>
          </a:bodyPr>
          <a:lstStyle/>
          <a:p>
            <a:pPr algn="ctr" defTabSz="685800">
              <a:defRPr/>
            </a:pPr>
            <a:r>
              <a:rPr kumimoji="1" lang="en-US" altLang="ja-JP" sz="900" b="1" kern="0" dirty="0">
                <a:solidFill>
                  <a:srgbClr val="000000"/>
                </a:solidFill>
                <a:latin typeface="Arial"/>
                <a:ea typeface="Meiryo UI"/>
              </a:rPr>
              <a:t>Is excess profit zero or less* due to entity based carve-out provisions?</a:t>
            </a:r>
            <a:endParaRPr kumimoji="1" lang="ja-JP" altLang="en-US" sz="900" kern="0" baseline="30000" dirty="0">
              <a:solidFill>
                <a:srgbClr val="000000"/>
              </a:solidFill>
              <a:latin typeface="Arial"/>
              <a:ea typeface="Meiryo UI"/>
            </a:endParaRPr>
          </a:p>
        </p:txBody>
      </p:sp>
      <p:sp>
        <p:nvSpPr>
          <p:cNvPr id="27" name="四角形: 角を丸くする 94">
            <a:extLst>
              <a:ext uri="{FF2B5EF4-FFF2-40B4-BE49-F238E27FC236}">
                <a16:creationId xmlns:a16="http://schemas.microsoft.com/office/drawing/2014/main" id="{A6A8C0D8-B645-4270-B900-376F6DEE8270}"/>
              </a:ext>
            </a:extLst>
          </p:cNvPr>
          <p:cNvSpPr/>
          <p:nvPr/>
        </p:nvSpPr>
        <p:spPr bwMode="gray">
          <a:xfrm>
            <a:off x="2027046" y="4459986"/>
            <a:ext cx="4356587" cy="324000"/>
          </a:xfrm>
          <a:prstGeom prst="roundRect">
            <a:avLst>
              <a:gd name="adj" fmla="val 0"/>
            </a:avLst>
          </a:prstGeom>
          <a:solidFill>
            <a:srgbClr val="F0F0F0">
              <a:lumMod val="90000"/>
            </a:srgbClr>
          </a:solidFill>
          <a:ln w="9525" algn="ctr">
            <a:noFill/>
            <a:miter lim="800000"/>
            <a:headEnd/>
            <a:tailEnd/>
          </a:ln>
          <a:effectLst/>
        </p:spPr>
        <p:txBody>
          <a:bodyPr wrap="none" lIns="135000" tIns="0" rIns="135000" bIns="0" rtlCol="0" anchor="ctr">
            <a:noAutofit/>
          </a:bodyPr>
          <a:lstStyle/>
          <a:p>
            <a:pPr algn="ctr" defTabSz="685800">
              <a:defRPr/>
            </a:pPr>
            <a:r>
              <a:rPr kumimoji="1" lang="en-US" altLang="ja-JP" sz="900" b="1" kern="0" dirty="0">
                <a:solidFill>
                  <a:srgbClr val="000000"/>
                </a:solidFill>
                <a:latin typeface="Arial"/>
                <a:ea typeface="Meiryo UI"/>
              </a:rPr>
              <a:t>Has the IIR been introduced in the country of the parent company? </a:t>
            </a:r>
            <a:endParaRPr kumimoji="1" lang="ja-JP" altLang="en-US" sz="900" b="1" kern="0" dirty="0">
              <a:solidFill>
                <a:srgbClr val="000000"/>
              </a:solidFill>
              <a:latin typeface="Arial"/>
              <a:ea typeface="Meiryo UI"/>
            </a:endParaRPr>
          </a:p>
        </p:txBody>
      </p:sp>
      <p:sp>
        <p:nvSpPr>
          <p:cNvPr id="28" name="四角形: 角を丸くする 95">
            <a:extLst>
              <a:ext uri="{FF2B5EF4-FFF2-40B4-BE49-F238E27FC236}">
                <a16:creationId xmlns:a16="http://schemas.microsoft.com/office/drawing/2014/main" id="{B4C745E2-1A9A-4B82-9610-DBF4C8D849ED}"/>
              </a:ext>
            </a:extLst>
          </p:cNvPr>
          <p:cNvSpPr/>
          <p:nvPr/>
        </p:nvSpPr>
        <p:spPr bwMode="gray">
          <a:xfrm>
            <a:off x="2027046" y="3442343"/>
            <a:ext cx="4356587" cy="324000"/>
          </a:xfrm>
          <a:prstGeom prst="roundRect">
            <a:avLst>
              <a:gd name="adj" fmla="val 0"/>
            </a:avLst>
          </a:prstGeom>
          <a:solidFill>
            <a:srgbClr val="F0F0F0">
              <a:lumMod val="90000"/>
            </a:srgbClr>
          </a:solidFill>
          <a:ln w="9525" algn="ctr">
            <a:noFill/>
            <a:miter lim="800000"/>
            <a:headEnd/>
            <a:tailEnd/>
          </a:ln>
          <a:effectLst/>
        </p:spPr>
        <p:txBody>
          <a:bodyPr wrap="none" lIns="135000" tIns="0" rIns="135000" bIns="0" rtlCol="0" anchor="ctr">
            <a:noAutofit/>
          </a:bodyPr>
          <a:lstStyle/>
          <a:p>
            <a:pPr algn="ctr" defTabSz="685800">
              <a:defRPr/>
            </a:pPr>
            <a:r>
              <a:rPr kumimoji="1" lang="en-US" altLang="ja-JP" sz="900" b="1" kern="0" dirty="0">
                <a:solidFill>
                  <a:srgbClr val="000000"/>
                </a:solidFill>
                <a:latin typeface="Arial"/>
                <a:ea typeface="Meiryo UI"/>
              </a:rPr>
              <a:t>Is the country’s ETR less than</a:t>
            </a:r>
            <a:r>
              <a:rPr kumimoji="1" lang="ja-JP" altLang="en-US" sz="900" b="1" kern="0" dirty="0">
                <a:solidFill>
                  <a:srgbClr val="000000"/>
                </a:solidFill>
                <a:latin typeface="Arial"/>
                <a:ea typeface="Meiryo UI"/>
              </a:rPr>
              <a:t> </a:t>
            </a:r>
            <a:r>
              <a:rPr kumimoji="1" lang="en-US" altLang="ja-JP" sz="900" b="1" kern="0" dirty="0">
                <a:solidFill>
                  <a:srgbClr val="000000"/>
                </a:solidFill>
                <a:latin typeface="Arial"/>
                <a:ea typeface="Meiryo UI"/>
              </a:rPr>
              <a:t>15%?</a:t>
            </a:r>
            <a:endParaRPr kumimoji="1" lang="ja-JP" altLang="en-US" sz="900" b="1" kern="0" dirty="0">
              <a:solidFill>
                <a:srgbClr val="000000"/>
              </a:solidFill>
              <a:latin typeface="Arial"/>
              <a:ea typeface="Meiryo UI"/>
            </a:endParaRPr>
          </a:p>
        </p:txBody>
      </p:sp>
      <p:sp>
        <p:nvSpPr>
          <p:cNvPr id="29" name="Freeform 5">
            <a:extLst>
              <a:ext uri="{FF2B5EF4-FFF2-40B4-BE49-F238E27FC236}">
                <a16:creationId xmlns:a16="http://schemas.microsoft.com/office/drawing/2014/main" id="{4F67EA2A-F784-45A5-9665-954B4A4480B7}"/>
              </a:ext>
            </a:extLst>
          </p:cNvPr>
          <p:cNvSpPr>
            <a:spLocks/>
          </p:cNvSpPr>
          <p:nvPr/>
        </p:nvSpPr>
        <p:spPr bwMode="auto">
          <a:xfrm rot="5400000">
            <a:off x="1505956" y="2229510"/>
            <a:ext cx="773861" cy="135000"/>
          </a:xfrm>
          <a:custGeom>
            <a:avLst/>
            <a:gdLst>
              <a:gd name="T0" fmla="*/ 569 w 569"/>
              <a:gd name="T1" fmla="*/ 0 h 147"/>
              <a:gd name="T2" fmla="*/ 569 w 569"/>
              <a:gd name="T3" fmla="*/ 147 h 147"/>
              <a:gd name="T4" fmla="*/ 0 w 569"/>
              <a:gd name="T5" fmla="*/ 147 h 147"/>
              <a:gd name="T6" fmla="*/ 0 w 569"/>
              <a:gd name="T7" fmla="*/ 0 h 147"/>
            </a:gdLst>
            <a:ahLst/>
            <a:cxnLst>
              <a:cxn ang="0">
                <a:pos x="T0" y="T1"/>
              </a:cxn>
              <a:cxn ang="0">
                <a:pos x="T2" y="T3"/>
              </a:cxn>
              <a:cxn ang="0">
                <a:pos x="T4" y="T5"/>
              </a:cxn>
              <a:cxn ang="0">
                <a:pos x="T6" y="T7"/>
              </a:cxn>
            </a:cxnLst>
            <a:rect l="0" t="0" r="r" b="b"/>
            <a:pathLst>
              <a:path w="569" h="147">
                <a:moveTo>
                  <a:pt x="569" y="0"/>
                </a:moveTo>
                <a:lnTo>
                  <a:pt x="569" y="147"/>
                </a:lnTo>
                <a:lnTo>
                  <a:pt x="0" y="147"/>
                </a:lnTo>
                <a:lnTo>
                  <a:pt x="0" y="0"/>
                </a:lnTo>
              </a:path>
            </a:pathLst>
          </a:custGeom>
          <a:noFill/>
          <a:ln w="38100" cap="flat">
            <a:solidFill>
              <a:srgbClr val="BC204B"/>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30" name="Freeform 5">
            <a:extLst>
              <a:ext uri="{FF2B5EF4-FFF2-40B4-BE49-F238E27FC236}">
                <a16:creationId xmlns:a16="http://schemas.microsoft.com/office/drawing/2014/main" id="{AD3128B4-DD0E-4761-BCDB-EFB11443126C}"/>
              </a:ext>
            </a:extLst>
          </p:cNvPr>
          <p:cNvSpPr>
            <a:spLocks/>
          </p:cNvSpPr>
          <p:nvPr/>
        </p:nvSpPr>
        <p:spPr bwMode="auto">
          <a:xfrm rot="5400000">
            <a:off x="1166307" y="3474693"/>
            <a:ext cx="1453159" cy="135002"/>
          </a:xfrm>
          <a:custGeom>
            <a:avLst/>
            <a:gdLst>
              <a:gd name="T0" fmla="*/ 569 w 569"/>
              <a:gd name="T1" fmla="*/ 0 h 147"/>
              <a:gd name="T2" fmla="*/ 569 w 569"/>
              <a:gd name="T3" fmla="*/ 147 h 147"/>
              <a:gd name="T4" fmla="*/ 0 w 569"/>
              <a:gd name="T5" fmla="*/ 147 h 147"/>
              <a:gd name="T6" fmla="*/ 0 w 569"/>
              <a:gd name="T7" fmla="*/ 0 h 147"/>
            </a:gdLst>
            <a:ahLst/>
            <a:cxnLst>
              <a:cxn ang="0">
                <a:pos x="T0" y="T1"/>
              </a:cxn>
              <a:cxn ang="0">
                <a:pos x="T2" y="T3"/>
              </a:cxn>
              <a:cxn ang="0">
                <a:pos x="T4" y="T5"/>
              </a:cxn>
              <a:cxn ang="0">
                <a:pos x="T6" y="T7"/>
              </a:cxn>
            </a:cxnLst>
            <a:rect l="0" t="0" r="r" b="b"/>
            <a:pathLst>
              <a:path w="569" h="147">
                <a:moveTo>
                  <a:pt x="569" y="0"/>
                </a:moveTo>
                <a:lnTo>
                  <a:pt x="569" y="147"/>
                </a:lnTo>
                <a:lnTo>
                  <a:pt x="0" y="147"/>
                </a:lnTo>
                <a:lnTo>
                  <a:pt x="0" y="0"/>
                </a:lnTo>
              </a:path>
            </a:pathLst>
          </a:custGeom>
          <a:noFill/>
          <a:ln w="38100" cap="flat">
            <a:solidFill>
              <a:srgbClr val="BC204B"/>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31" name="Freeform 5">
            <a:extLst>
              <a:ext uri="{FF2B5EF4-FFF2-40B4-BE49-F238E27FC236}">
                <a16:creationId xmlns:a16="http://schemas.microsoft.com/office/drawing/2014/main" id="{D1EA0F4F-AE8C-4327-95DF-03BFF7DDBBCC}"/>
              </a:ext>
            </a:extLst>
          </p:cNvPr>
          <p:cNvSpPr>
            <a:spLocks/>
          </p:cNvSpPr>
          <p:nvPr/>
        </p:nvSpPr>
        <p:spPr bwMode="auto">
          <a:xfrm rot="5400000">
            <a:off x="1726857" y="4554486"/>
            <a:ext cx="332060" cy="135000"/>
          </a:xfrm>
          <a:custGeom>
            <a:avLst/>
            <a:gdLst>
              <a:gd name="T0" fmla="*/ 569 w 569"/>
              <a:gd name="T1" fmla="*/ 0 h 147"/>
              <a:gd name="T2" fmla="*/ 569 w 569"/>
              <a:gd name="T3" fmla="*/ 147 h 147"/>
              <a:gd name="T4" fmla="*/ 0 w 569"/>
              <a:gd name="T5" fmla="*/ 147 h 147"/>
              <a:gd name="T6" fmla="*/ 0 w 569"/>
              <a:gd name="T7" fmla="*/ 0 h 147"/>
            </a:gdLst>
            <a:ahLst/>
            <a:cxnLst>
              <a:cxn ang="0">
                <a:pos x="T0" y="T1"/>
              </a:cxn>
              <a:cxn ang="0">
                <a:pos x="T2" y="T3"/>
              </a:cxn>
              <a:cxn ang="0">
                <a:pos x="T4" y="T5"/>
              </a:cxn>
              <a:cxn ang="0">
                <a:pos x="T6" y="T7"/>
              </a:cxn>
            </a:cxnLst>
            <a:rect l="0" t="0" r="r" b="b"/>
            <a:pathLst>
              <a:path w="569" h="147">
                <a:moveTo>
                  <a:pt x="569" y="0"/>
                </a:moveTo>
                <a:lnTo>
                  <a:pt x="569" y="147"/>
                </a:lnTo>
                <a:lnTo>
                  <a:pt x="0" y="147"/>
                </a:lnTo>
                <a:lnTo>
                  <a:pt x="0" y="0"/>
                </a:lnTo>
              </a:path>
            </a:pathLst>
          </a:custGeom>
          <a:noFill/>
          <a:ln w="38100" cap="flat">
            <a:solidFill>
              <a:srgbClr val="BC204B"/>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ja-JP" altLang="en-US" sz="1350">
              <a:solidFill>
                <a:srgbClr val="000000"/>
              </a:solidFill>
              <a:latin typeface="Arial"/>
              <a:ea typeface="Meiryo UI"/>
            </a:endParaRPr>
          </a:p>
        </p:txBody>
      </p:sp>
      <p:sp>
        <p:nvSpPr>
          <p:cNvPr id="32" name="テキスト ボックス 31">
            <a:extLst>
              <a:ext uri="{FF2B5EF4-FFF2-40B4-BE49-F238E27FC236}">
                <a16:creationId xmlns:a16="http://schemas.microsoft.com/office/drawing/2014/main" id="{F1A8EFF3-21A7-43D4-ADD4-C1F1D3617460}"/>
              </a:ext>
            </a:extLst>
          </p:cNvPr>
          <p:cNvSpPr txBox="1"/>
          <p:nvPr/>
        </p:nvSpPr>
        <p:spPr>
          <a:xfrm>
            <a:off x="544718" y="2054636"/>
            <a:ext cx="1134000" cy="484748"/>
          </a:xfrm>
          <a:prstGeom prst="rect">
            <a:avLst/>
          </a:prstGeom>
          <a:noFill/>
        </p:spPr>
        <p:txBody>
          <a:bodyPr wrap="square" lIns="0" tIns="0" rIns="0" bIns="0" rtlCol="0" anchor="ctr" anchorCtr="0">
            <a:spAutoFit/>
          </a:bodyPr>
          <a:lstStyle/>
          <a:p>
            <a:pPr algn="r">
              <a:spcAft>
                <a:spcPts val="450"/>
              </a:spcAft>
            </a:pPr>
            <a:r>
              <a:rPr kumimoji="1" lang="en-US" altLang="ja-JP" sz="1050" b="1" dirty="0">
                <a:solidFill>
                  <a:srgbClr val="BC204B"/>
                </a:solidFill>
                <a:latin typeface="Arial"/>
                <a:ea typeface="Meiryo UI"/>
              </a:rPr>
              <a:t>Determined by consolidated group</a:t>
            </a:r>
            <a:endParaRPr kumimoji="1" lang="ja-JP" altLang="en-US" sz="1050" b="1" dirty="0">
              <a:solidFill>
                <a:srgbClr val="BC204B"/>
              </a:solidFill>
              <a:latin typeface="Arial"/>
              <a:ea typeface="Meiryo UI"/>
            </a:endParaRPr>
          </a:p>
        </p:txBody>
      </p:sp>
      <p:sp>
        <p:nvSpPr>
          <p:cNvPr id="33" name="テキスト ボックス 32">
            <a:extLst>
              <a:ext uri="{FF2B5EF4-FFF2-40B4-BE49-F238E27FC236}">
                <a16:creationId xmlns:a16="http://schemas.microsoft.com/office/drawing/2014/main" id="{076AD50D-A278-48CC-B336-757E035B4ED1}"/>
              </a:ext>
            </a:extLst>
          </p:cNvPr>
          <p:cNvSpPr txBox="1"/>
          <p:nvPr/>
        </p:nvSpPr>
        <p:spPr>
          <a:xfrm>
            <a:off x="544718" y="3382826"/>
            <a:ext cx="1134000" cy="323165"/>
          </a:xfrm>
          <a:prstGeom prst="rect">
            <a:avLst/>
          </a:prstGeom>
          <a:noFill/>
        </p:spPr>
        <p:txBody>
          <a:bodyPr wrap="square" lIns="0" tIns="0" rIns="0" bIns="0" rtlCol="0" anchor="ctr" anchorCtr="0">
            <a:spAutoFit/>
          </a:bodyPr>
          <a:lstStyle/>
          <a:p>
            <a:pPr algn="r">
              <a:spcAft>
                <a:spcPts val="450"/>
              </a:spcAft>
            </a:pPr>
            <a:r>
              <a:rPr kumimoji="1" lang="en-US" altLang="ja-JP" sz="1050" b="1" dirty="0">
                <a:solidFill>
                  <a:srgbClr val="BC204B"/>
                </a:solidFill>
                <a:latin typeface="Arial"/>
                <a:ea typeface="Meiryo UI"/>
              </a:rPr>
              <a:t>Determined by jurisdiction</a:t>
            </a:r>
            <a:endParaRPr kumimoji="1" lang="ja-JP" altLang="en-US" sz="1050" b="1" dirty="0">
              <a:solidFill>
                <a:srgbClr val="BC204B"/>
              </a:solidFill>
              <a:latin typeface="Arial"/>
              <a:ea typeface="Meiryo UI"/>
            </a:endParaRPr>
          </a:p>
        </p:txBody>
      </p:sp>
      <p:sp>
        <p:nvSpPr>
          <p:cNvPr id="34" name="テキスト ボックス 33">
            <a:extLst>
              <a:ext uri="{FF2B5EF4-FFF2-40B4-BE49-F238E27FC236}">
                <a16:creationId xmlns:a16="http://schemas.microsoft.com/office/drawing/2014/main" id="{E6042DE0-D751-45C9-B87A-097CFA6D828E}"/>
              </a:ext>
            </a:extLst>
          </p:cNvPr>
          <p:cNvSpPr txBox="1"/>
          <p:nvPr/>
        </p:nvSpPr>
        <p:spPr>
          <a:xfrm>
            <a:off x="544718" y="4460405"/>
            <a:ext cx="1134000" cy="323165"/>
          </a:xfrm>
          <a:prstGeom prst="rect">
            <a:avLst/>
          </a:prstGeom>
          <a:noFill/>
        </p:spPr>
        <p:txBody>
          <a:bodyPr wrap="square" lIns="0" tIns="0" rIns="0" bIns="0" rtlCol="0" anchor="ctr" anchorCtr="0">
            <a:spAutoFit/>
          </a:bodyPr>
          <a:lstStyle/>
          <a:p>
            <a:pPr algn="r">
              <a:spcAft>
                <a:spcPts val="450"/>
              </a:spcAft>
            </a:pPr>
            <a:r>
              <a:rPr kumimoji="1" lang="en-US" altLang="ja-JP" sz="1050" b="1" dirty="0">
                <a:solidFill>
                  <a:srgbClr val="BC204B"/>
                </a:solidFill>
                <a:latin typeface="Arial"/>
                <a:ea typeface="Meiryo UI"/>
              </a:rPr>
              <a:t>Determined by company</a:t>
            </a:r>
            <a:endParaRPr kumimoji="1" lang="ja-JP" altLang="en-US" sz="1050" b="1" dirty="0">
              <a:solidFill>
                <a:srgbClr val="BC204B"/>
              </a:solidFill>
              <a:latin typeface="Arial"/>
              <a:ea typeface="Meiryo UI"/>
            </a:endParaRPr>
          </a:p>
        </p:txBody>
      </p:sp>
      <p:sp>
        <p:nvSpPr>
          <p:cNvPr id="35" name="四角形: 角を丸くする 65">
            <a:extLst>
              <a:ext uri="{FF2B5EF4-FFF2-40B4-BE49-F238E27FC236}">
                <a16:creationId xmlns:a16="http://schemas.microsoft.com/office/drawing/2014/main" id="{EA3D3741-7BE3-4A49-8625-B2010A1CE691}"/>
              </a:ext>
            </a:extLst>
          </p:cNvPr>
          <p:cNvSpPr/>
          <p:nvPr/>
        </p:nvSpPr>
        <p:spPr bwMode="gray">
          <a:xfrm>
            <a:off x="2585339" y="5018800"/>
            <a:ext cx="1350000" cy="338219"/>
          </a:xfrm>
          <a:prstGeom prst="roundRect">
            <a:avLst>
              <a:gd name="adj" fmla="val 16573"/>
            </a:avLst>
          </a:prstGeom>
          <a:solidFill>
            <a:srgbClr val="005EB8"/>
          </a:solidFill>
          <a:ln w="9525" algn="ctr">
            <a:noFill/>
            <a:miter lim="800000"/>
            <a:headEnd/>
            <a:tailEnd/>
          </a:ln>
          <a:effectLst/>
        </p:spPr>
        <p:txBody>
          <a:bodyPr wrap="none" lIns="81000" tIns="0" rIns="81000" bIns="0" rtlCol="0" anchor="ctr">
            <a:noAutofit/>
          </a:bodyPr>
          <a:lstStyle/>
          <a:p>
            <a:pPr algn="ctr"/>
            <a:r>
              <a:rPr kumimoji="1" lang="en-US" altLang="ja-JP" sz="1350" b="1" dirty="0">
                <a:solidFill>
                  <a:prstClr val="white"/>
                </a:solidFill>
                <a:latin typeface="Arial"/>
                <a:ea typeface="Meiryo UI"/>
              </a:rPr>
              <a:t>IIR</a:t>
            </a:r>
          </a:p>
        </p:txBody>
      </p:sp>
      <p:sp>
        <p:nvSpPr>
          <p:cNvPr id="36" name="四角形: 角を丸くする 67">
            <a:extLst>
              <a:ext uri="{FF2B5EF4-FFF2-40B4-BE49-F238E27FC236}">
                <a16:creationId xmlns:a16="http://schemas.microsoft.com/office/drawing/2014/main" id="{D9C5195E-718B-4EE1-9F90-414AF16EFA3D}"/>
              </a:ext>
            </a:extLst>
          </p:cNvPr>
          <p:cNvSpPr/>
          <p:nvPr/>
        </p:nvSpPr>
        <p:spPr bwMode="gray">
          <a:xfrm>
            <a:off x="4475339" y="5018800"/>
            <a:ext cx="1350000" cy="338219"/>
          </a:xfrm>
          <a:prstGeom prst="roundRect">
            <a:avLst>
              <a:gd name="adj" fmla="val 19389"/>
            </a:avLst>
          </a:prstGeom>
          <a:solidFill>
            <a:srgbClr val="005EB8"/>
          </a:solidFill>
          <a:ln w="9525" algn="ctr">
            <a:noFill/>
            <a:miter lim="800000"/>
            <a:headEnd/>
            <a:tailEnd/>
          </a:ln>
          <a:effectLst/>
        </p:spPr>
        <p:txBody>
          <a:bodyPr wrap="none" lIns="81000" tIns="0" rIns="81000" bIns="0" rtlCol="0" anchor="ctr">
            <a:noAutofit/>
          </a:bodyPr>
          <a:lstStyle/>
          <a:p>
            <a:pPr algn="ctr"/>
            <a:r>
              <a:rPr kumimoji="1" lang="en-US" altLang="ja-JP" sz="1350" b="1" dirty="0">
                <a:solidFill>
                  <a:prstClr val="white"/>
                </a:solidFill>
                <a:latin typeface="Arial"/>
                <a:ea typeface="Meiryo UI"/>
              </a:rPr>
              <a:t>UTPR</a:t>
            </a:r>
          </a:p>
        </p:txBody>
      </p:sp>
      <p:sp>
        <p:nvSpPr>
          <p:cNvPr id="37" name="矢印: 右 18">
            <a:extLst>
              <a:ext uri="{FF2B5EF4-FFF2-40B4-BE49-F238E27FC236}">
                <a16:creationId xmlns:a16="http://schemas.microsoft.com/office/drawing/2014/main" id="{3B02EEC5-77D7-4BD7-8FEB-CC1DE0987297}"/>
              </a:ext>
            </a:extLst>
          </p:cNvPr>
          <p:cNvSpPr/>
          <p:nvPr/>
        </p:nvSpPr>
        <p:spPr bwMode="gray">
          <a:xfrm>
            <a:off x="6383632" y="1875375"/>
            <a:ext cx="298679" cy="405000"/>
          </a:xfrm>
          <a:prstGeom prst="rightArrow">
            <a:avLst>
              <a:gd name="adj1" fmla="val 58220"/>
              <a:gd name="adj2" fmla="val 50000"/>
            </a:avLst>
          </a:prstGeom>
          <a:solidFill>
            <a:srgbClr val="F0F0F0">
              <a:lumMod val="50000"/>
            </a:srgbClr>
          </a:solidFill>
          <a:ln w="9525" algn="ctr">
            <a:noFill/>
            <a:miter lim="800000"/>
            <a:headEnd/>
            <a:tailEnd/>
          </a:ln>
          <a:effectLst/>
        </p:spPr>
        <p:txBody>
          <a:bodyPr wrap="none" lIns="27000" tIns="0" rIns="0" bIns="0" rtlCol="0" anchor="ctr">
            <a:noAutofit/>
          </a:bodyPr>
          <a:lstStyle/>
          <a:p>
            <a:pPr algn="ctr" defTabSz="685800">
              <a:defRPr/>
            </a:pPr>
            <a:r>
              <a:rPr kumimoji="1" lang="en-US" altLang="ja-JP" sz="750" kern="0" dirty="0">
                <a:solidFill>
                  <a:prstClr val="white"/>
                </a:solidFill>
                <a:latin typeface="Arial"/>
                <a:ea typeface="Meiryo UI"/>
              </a:rPr>
              <a:t>No</a:t>
            </a:r>
          </a:p>
        </p:txBody>
      </p:sp>
      <p:sp>
        <p:nvSpPr>
          <p:cNvPr id="44" name="矢印: 下 31">
            <a:extLst>
              <a:ext uri="{FF2B5EF4-FFF2-40B4-BE49-F238E27FC236}">
                <a16:creationId xmlns:a16="http://schemas.microsoft.com/office/drawing/2014/main" id="{2052CD83-87B1-4F64-B140-46A215731B4C}"/>
              </a:ext>
            </a:extLst>
          </p:cNvPr>
          <p:cNvSpPr/>
          <p:nvPr/>
        </p:nvSpPr>
        <p:spPr bwMode="gray">
          <a:xfrm>
            <a:off x="3989339" y="2240555"/>
            <a:ext cx="432000" cy="172923"/>
          </a:xfrm>
          <a:prstGeom prst="downArrow">
            <a:avLst>
              <a:gd name="adj1" fmla="val 56296"/>
              <a:gd name="adj2" fmla="val 50000"/>
            </a:avLst>
          </a:prstGeom>
          <a:solidFill>
            <a:srgbClr val="00338D"/>
          </a:solidFill>
          <a:ln w="9525" algn="ctr">
            <a:noFill/>
            <a:miter lim="800000"/>
            <a:headEnd/>
            <a:tailEnd/>
          </a:ln>
          <a:effectLst/>
        </p:spPr>
        <p:txBody>
          <a:bodyPr wrap="none" lIns="0" tIns="0" rIns="0" bIns="0" rtlCol="0" anchor="ctr">
            <a:normAutofit/>
          </a:bodyPr>
          <a:lstStyle/>
          <a:p>
            <a:pPr algn="ctr"/>
            <a:r>
              <a:rPr kumimoji="1" lang="en-US" altLang="ja-JP" sz="750" dirty="0">
                <a:solidFill>
                  <a:prstClr val="white"/>
                </a:solidFill>
                <a:latin typeface="Arial"/>
                <a:ea typeface="Meiryo UI"/>
              </a:rPr>
              <a:t>Yes</a:t>
            </a:r>
          </a:p>
        </p:txBody>
      </p:sp>
      <p:sp>
        <p:nvSpPr>
          <p:cNvPr id="45" name="矢印: 下 32">
            <a:extLst>
              <a:ext uri="{FF2B5EF4-FFF2-40B4-BE49-F238E27FC236}">
                <a16:creationId xmlns:a16="http://schemas.microsoft.com/office/drawing/2014/main" id="{6A344714-48D8-475C-980C-AED769B07722}"/>
              </a:ext>
            </a:extLst>
          </p:cNvPr>
          <p:cNvSpPr/>
          <p:nvPr/>
        </p:nvSpPr>
        <p:spPr bwMode="gray">
          <a:xfrm>
            <a:off x="3989339" y="2748685"/>
            <a:ext cx="432000" cy="172923"/>
          </a:xfrm>
          <a:prstGeom prst="downArrow">
            <a:avLst>
              <a:gd name="adj1" fmla="val 56296"/>
              <a:gd name="adj2" fmla="val 50000"/>
            </a:avLst>
          </a:prstGeom>
          <a:solidFill>
            <a:srgbClr val="00338D"/>
          </a:solidFill>
          <a:ln w="9525" algn="ctr">
            <a:noFill/>
            <a:miter lim="800000"/>
            <a:headEnd/>
            <a:tailEnd/>
          </a:ln>
          <a:effectLst/>
        </p:spPr>
        <p:txBody>
          <a:bodyPr wrap="none" lIns="0" tIns="0" rIns="0" bIns="0" rtlCol="0" anchor="ctr">
            <a:normAutofit/>
          </a:bodyPr>
          <a:lstStyle/>
          <a:p>
            <a:pPr algn="ctr"/>
            <a:r>
              <a:rPr kumimoji="1" lang="en-US" altLang="ja-JP" sz="750" dirty="0">
                <a:solidFill>
                  <a:prstClr val="white"/>
                </a:solidFill>
                <a:latin typeface="Arial"/>
                <a:ea typeface="Meiryo UI"/>
              </a:rPr>
              <a:t>Yes</a:t>
            </a:r>
          </a:p>
        </p:txBody>
      </p:sp>
      <p:sp>
        <p:nvSpPr>
          <p:cNvPr id="46" name="矢印: 下 33">
            <a:extLst>
              <a:ext uri="{FF2B5EF4-FFF2-40B4-BE49-F238E27FC236}">
                <a16:creationId xmlns:a16="http://schemas.microsoft.com/office/drawing/2014/main" id="{A00FA000-7597-4328-9E07-091DF08FD601}"/>
              </a:ext>
            </a:extLst>
          </p:cNvPr>
          <p:cNvSpPr/>
          <p:nvPr/>
        </p:nvSpPr>
        <p:spPr bwMode="gray">
          <a:xfrm>
            <a:off x="3989339" y="3257520"/>
            <a:ext cx="432000" cy="172923"/>
          </a:xfrm>
          <a:prstGeom prst="downArrow">
            <a:avLst>
              <a:gd name="adj1" fmla="val 56296"/>
              <a:gd name="adj2" fmla="val 50000"/>
            </a:avLst>
          </a:prstGeom>
          <a:solidFill>
            <a:srgbClr val="F0F0F0">
              <a:lumMod val="50000"/>
            </a:srgbClr>
          </a:solidFill>
          <a:ln w="9525" algn="ctr">
            <a:noFill/>
            <a:miter lim="800000"/>
            <a:headEnd/>
            <a:tailEnd/>
          </a:ln>
          <a:effectLst/>
        </p:spPr>
        <p:txBody>
          <a:bodyPr wrap="none" lIns="0" tIns="0" rIns="0" bIns="0" rtlCol="0" anchor="ctr">
            <a:normAutofit/>
          </a:bodyPr>
          <a:lstStyle/>
          <a:p>
            <a:pPr algn="ctr" defTabSz="685800">
              <a:defRPr/>
            </a:pPr>
            <a:r>
              <a:rPr kumimoji="1" lang="en-US" altLang="ja-JP" sz="750" kern="0" dirty="0">
                <a:solidFill>
                  <a:prstClr val="white"/>
                </a:solidFill>
                <a:latin typeface="Arial"/>
                <a:ea typeface="Meiryo UI"/>
              </a:rPr>
              <a:t>No</a:t>
            </a:r>
          </a:p>
        </p:txBody>
      </p:sp>
      <p:sp>
        <p:nvSpPr>
          <p:cNvPr id="47" name="矢印: 下 34">
            <a:extLst>
              <a:ext uri="{FF2B5EF4-FFF2-40B4-BE49-F238E27FC236}">
                <a16:creationId xmlns:a16="http://schemas.microsoft.com/office/drawing/2014/main" id="{5780127D-B32F-4936-9F62-C1CBEA0DE57F}"/>
              </a:ext>
            </a:extLst>
          </p:cNvPr>
          <p:cNvSpPr/>
          <p:nvPr/>
        </p:nvSpPr>
        <p:spPr bwMode="gray">
          <a:xfrm>
            <a:off x="3989339" y="3766899"/>
            <a:ext cx="432000" cy="172923"/>
          </a:xfrm>
          <a:prstGeom prst="downArrow">
            <a:avLst>
              <a:gd name="adj1" fmla="val 56296"/>
              <a:gd name="adj2" fmla="val 50000"/>
            </a:avLst>
          </a:prstGeom>
          <a:solidFill>
            <a:srgbClr val="00338D"/>
          </a:solidFill>
          <a:ln w="9525" algn="ctr">
            <a:noFill/>
            <a:miter lim="800000"/>
            <a:headEnd/>
            <a:tailEnd/>
          </a:ln>
          <a:effectLst/>
        </p:spPr>
        <p:txBody>
          <a:bodyPr wrap="none" lIns="0" tIns="0" rIns="0" bIns="0" rtlCol="0" anchor="ctr">
            <a:normAutofit/>
          </a:bodyPr>
          <a:lstStyle/>
          <a:p>
            <a:pPr algn="ctr"/>
            <a:r>
              <a:rPr kumimoji="1" lang="en-US" altLang="ja-JP" sz="750" dirty="0">
                <a:solidFill>
                  <a:prstClr val="white"/>
                </a:solidFill>
                <a:latin typeface="Arial"/>
                <a:ea typeface="Meiryo UI"/>
              </a:rPr>
              <a:t>Yes</a:t>
            </a:r>
          </a:p>
        </p:txBody>
      </p:sp>
      <p:sp>
        <p:nvSpPr>
          <p:cNvPr id="48" name="矢印: 下 35">
            <a:extLst>
              <a:ext uri="{FF2B5EF4-FFF2-40B4-BE49-F238E27FC236}">
                <a16:creationId xmlns:a16="http://schemas.microsoft.com/office/drawing/2014/main" id="{31D1EC86-FCC6-4D8C-B445-5176D9D11C41}"/>
              </a:ext>
            </a:extLst>
          </p:cNvPr>
          <p:cNvSpPr/>
          <p:nvPr/>
        </p:nvSpPr>
        <p:spPr bwMode="gray">
          <a:xfrm>
            <a:off x="3989339" y="4274051"/>
            <a:ext cx="432000" cy="172923"/>
          </a:xfrm>
          <a:prstGeom prst="downArrow">
            <a:avLst>
              <a:gd name="adj1" fmla="val 56296"/>
              <a:gd name="adj2" fmla="val 50000"/>
            </a:avLst>
          </a:prstGeom>
          <a:solidFill>
            <a:srgbClr val="F0F0F0">
              <a:lumMod val="50000"/>
            </a:srgbClr>
          </a:solidFill>
          <a:ln w="9525" algn="ctr">
            <a:noFill/>
            <a:miter lim="800000"/>
            <a:headEnd/>
            <a:tailEnd/>
          </a:ln>
          <a:effectLst/>
        </p:spPr>
        <p:txBody>
          <a:bodyPr wrap="none" lIns="0" tIns="0" rIns="0" bIns="0" rtlCol="0" anchor="ctr">
            <a:normAutofit/>
          </a:bodyPr>
          <a:lstStyle/>
          <a:p>
            <a:pPr algn="ctr" defTabSz="685800">
              <a:defRPr/>
            </a:pPr>
            <a:r>
              <a:rPr kumimoji="1" lang="en-US" altLang="ja-JP" sz="750" kern="0" dirty="0">
                <a:solidFill>
                  <a:prstClr val="white"/>
                </a:solidFill>
                <a:latin typeface="Arial"/>
                <a:ea typeface="Meiryo UI"/>
              </a:rPr>
              <a:t>No</a:t>
            </a:r>
          </a:p>
        </p:txBody>
      </p:sp>
      <p:sp>
        <p:nvSpPr>
          <p:cNvPr id="49" name="矢印: 下 37">
            <a:extLst>
              <a:ext uri="{FF2B5EF4-FFF2-40B4-BE49-F238E27FC236}">
                <a16:creationId xmlns:a16="http://schemas.microsoft.com/office/drawing/2014/main" id="{2969462B-6458-495D-84B6-4B753FE58493}"/>
              </a:ext>
            </a:extLst>
          </p:cNvPr>
          <p:cNvSpPr/>
          <p:nvPr/>
        </p:nvSpPr>
        <p:spPr bwMode="gray">
          <a:xfrm>
            <a:off x="3044339" y="4780076"/>
            <a:ext cx="432000" cy="222055"/>
          </a:xfrm>
          <a:prstGeom prst="downArrow">
            <a:avLst>
              <a:gd name="adj1" fmla="val 56296"/>
              <a:gd name="adj2" fmla="val 50000"/>
            </a:avLst>
          </a:prstGeom>
          <a:solidFill>
            <a:srgbClr val="00338D"/>
          </a:solidFill>
          <a:ln w="9525" algn="ctr">
            <a:noFill/>
            <a:miter lim="800000"/>
            <a:headEnd/>
            <a:tailEnd/>
          </a:ln>
          <a:effectLst/>
        </p:spPr>
        <p:txBody>
          <a:bodyPr wrap="none" lIns="0" tIns="0" rIns="0" bIns="0" rtlCol="0" anchor="ctr">
            <a:normAutofit/>
          </a:bodyPr>
          <a:lstStyle/>
          <a:p>
            <a:pPr algn="ctr"/>
            <a:r>
              <a:rPr kumimoji="1" lang="en-US" altLang="ja-JP" sz="750" dirty="0">
                <a:solidFill>
                  <a:prstClr val="white"/>
                </a:solidFill>
                <a:latin typeface="Arial"/>
                <a:ea typeface="Meiryo UI"/>
              </a:rPr>
              <a:t>Yes</a:t>
            </a:r>
          </a:p>
        </p:txBody>
      </p:sp>
      <p:sp>
        <p:nvSpPr>
          <p:cNvPr id="50" name="矢印: 下 38">
            <a:extLst>
              <a:ext uri="{FF2B5EF4-FFF2-40B4-BE49-F238E27FC236}">
                <a16:creationId xmlns:a16="http://schemas.microsoft.com/office/drawing/2014/main" id="{521D27E9-F17A-46C2-ADCE-81D7B347F626}"/>
              </a:ext>
            </a:extLst>
          </p:cNvPr>
          <p:cNvSpPr/>
          <p:nvPr/>
        </p:nvSpPr>
        <p:spPr bwMode="gray">
          <a:xfrm>
            <a:off x="4934339" y="4780076"/>
            <a:ext cx="432000" cy="222055"/>
          </a:xfrm>
          <a:prstGeom prst="downArrow">
            <a:avLst>
              <a:gd name="adj1" fmla="val 56296"/>
              <a:gd name="adj2" fmla="val 50000"/>
            </a:avLst>
          </a:prstGeom>
          <a:solidFill>
            <a:srgbClr val="F0F0F0">
              <a:lumMod val="50000"/>
            </a:srgbClr>
          </a:solidFill>
          <a:ln w="9525" algn="ctr">
            <a:noFill/>
            <a:miter lim="800000"/>
            <a:headEnd/>
            <a:tailEnd/>
          </a:ln>
          <a:effectLst/>
        </p:spPr>
        <p:txBody>
          <a:bodyPr wrap="none" lIns="0" tIns="0" rIns="0" bIns="0" rtlCol="0" anchor="ctr">
            <a:normAutofit/>
          </a:bodyPr>
          <a:lstStyle/>
          <a:p>
            <a:pPr algn="ctr" defTabSz="685800">
              <a:defRPr/>
            </a:pPr>
            <a:r>
              <a:rPr kumimoji="1" lang="en-US" altLang="ja-JP" sz="750" kern="0" dirty="0">
                <a:solidFill>
                  <a:prstClr val="white"/>
                </a:solidFill>
                <a:latin typeface="Arial"/>
                <a:ea typeface="Meiryo UI"/>
              </a:rPr>
              <a:t>No</a:t>
            </a:r>
          </a:p>
        </p:txBody>
      </p:sp>
      <p:sp>
        <p:nvSpPr>
          <p:cNvPr id="51" name="矢印: 右 41">
            <a:extLst>
              <a:ext uri="{FF2B5EF4-FFF2-40B4-BE49-F238E27FC236}">
                <a16:creationId xmlns:a16="http://schemas.microsoft.com/office/drawing/2014/main" id="{2FB3EBB7-1F2E-47C4-855A-83972D83515D}"/>
              </a:ext>
            </a:extLst>
          </p:cNvPr>
          <p:cNvSpPr/>
          <p:nvPr/>
        </p:nvSpPr>
        <p:spPr bwMode="gray">
          <a:xfrm>
            <a:off x="6383632" y="2387735"/>
            <a:ext cx="298679" cy="405000"/>
          </a:xfrm>
          <a:prstGeom prst="rightArrow">
            <a:avLst>
              <a:gd name="adj1" fmla="val 58220"/>
              <a:gd name="adj2" fmla="val 50000"/>
            </a:avLst>
          </a:prstGeom>
          <a:solidFill>
            <a:srgbClr val="F0F0F0">
              <a:lumMod val="50000"/>
            </a:srgbClr>
          </a:solidFill>
          <a:ln w="9525" algn="ctr">
            <a:noFill/>
            <a:miter lim="800000"/>
            <a:headEnd/>
            <a:tailEnd/>
          </a:ln>
          <a:effectLst/>
        </p:spPr>
        <p:txBody>
          <a:bodyPr wrap="none" lIns="27000" tIns="0" rIns="0" bIns="0" rtlCol="0" anchor="ctr">
            <a:noAutofit/>
          </a:bodyPr>
          <a:lstStyle/>
          <a:p>
            <a:pPr algn="ctr" defTabSz="685800">
              <a:defRPr/>
            </a:pPr>
            <a:r>
              <a:rPr kumimoji="1" lang="en-US" altLang="ja-JP" sz="750" kern="0" dirty="0">
                <a:solidFill>
                  <a:prstClr val="white"/>
                </a:solidFill>
                <a:latin typeface="Arial"/>
                <a:ea typeface="Meiryo UI"/>
              </a:rPr>
              <a:t>No</a:t>
            </a:r>
          </a:p>
        </p:txBody>
      </p:sp>
      <p:sp>
        <p:nvSpPr>
          <p:cNvPr id="52" name="矢印: 右 42">
            <a:extLst>
              <a:ext uri="{FF2B5EF4-FFF2-40B4-BE49-F238E27FC236}">
                <a16:creationId xmlns:a16="http://schemas.microsoft.com/office/drawing/2014/main" id="{6294DD6B-51E7-4493-AC42-3AAF60E9DA8E}"/>
              </a:ext>
            </a:extLst>
          </p:cNvPr>
          <p:cNvSpPr/>
          <p:nvPr/>
        </p:nvSpPr>
        <p:spPr bwMode="gray">
          <a:xfrm>
            <a:off x="6383632" y="2893020"/>
            <a:ext cx="298679" cy="405000"/>
          </a:xfrm>
          <a:prstGeom prst="rightArrow">
            <a:avLst>
              <a:gd name="adj1" fmla="val 58220"/>
              <a:gd name="adj2" fmla="val 50000"/>
            </a:avLst>
          </a:prstGeom>
          <a:solidFill>
            <a:srgbClr val="00338D"/>
          </a:solidFill>
          <a:ln w="9525" algn="ctr">
            <a:noFill/>
            <a:miter lim="800000"/>
            <a:headEnd/>
            <a:tailEnd/>
          </a:ln>
          <a:effectLst/>
        </p:spPr>
        <p:txBody>
          <a:bodyPr wrap="none" lIns="27000" tIns="0" rIns="0" bIns="0" rtlCol="0" anchor="ctr">
            <a:noAutofit/>
          </a:bodyPr>
          <a:lstStyle/>
          <a:p>
            <a:pPr algn="ctr"/>
            <a:r>
              <a:rPr kumimoji="1" lang="en-US" altLang="ja-JP" sz="750">
                <a:solidFill>
                  <a:prstClr val="white"/>
                </a:solidFill>
                <a:latin typeface="Arial"/>
                <a:ea typeface="Meiryo UI"/>
              </a:rPr>
              <a:t>Yes</a:t>
            </a:r>
            <a:endParaRPr kumimoji="1" lang="en-US" altLang="ja-JP" sz="750" dirty="0">
              <a:solidFill>
                <a:prstClr val="white"/>
              </a:solidFill>
              <a:latin typeface="Arial"/>
              <a:ea typeface="Meiryo UI"/>
            </a:endParaRPr>
          </a:p>
        </p:txBody>
      </p:sp>
      <p:sp>
        <p:nvSpPr>
          <p:cNvPr id="55" name="矢印: 右 43">
            <a:extLst>
              <a:ext uri="{FF2B5EF4-FFF2-40B4-BE49-F238E27FC236}">
                <a16:creationId xmlns:a16="http://schemas.microsoft.com/office/drawing/2014/main" id="{F8A9559F-A0D5-4CBA-97DE-D5BE97D2B0BF}"/>
              </a:ext>
            </a:extLst>
          </p:cNvPr>
          <p:cNvSpPr/>
          <p:nvPr/>
        </p:nvSpPr>
        <p:spPr bwMode="gray">
          <a:xfrm>
            <a:off x="6383632" y="3401843"/>
            <a:ext cx="298679" cy="405000"/>
          </a:xfrm>
          <a:prstGeom prst="rightArrow">
            <a:avLst>
              <a:gd name="adj1" fmla="val 58220"/>
              <a:gd name="adj2" fmla="val 50000"/>
            </a:avLst>
          </a:prstGeom>
          <a:solidFill>
            <a:srgbClr val="F0F0F0">
              <a:lumMod val="50000"/>
            </a:srgbClr>
          </a:solidFill>
          <a:ln w="9525" algn="ctr">
            <a:noFill/>
            <a:miter lim="800000"/>
            <a:headEnd/>
            <a:tailEnd/>
          </a:ln>
          <a:effectLst/>
        </p:spPr>
        <p:txBody>
          <a:bodyPr wrap="none" lIns="27000" tIns="0" rIns="0" bIns="0" rtlCol="0" anchor="ctr">
            <a:noAutofit/>
          </a:bodyPr>
          <a:lstStyle/>
          <a:p>
            <a:pPr algn="ctr" defTabSz="685800">
              <a:defRPr/>
            </a:pPr>
            <a:r>
              <a:rPr kumimoji="1" lang="en-US" altLang="ja-JP" sz="750" kern="0" dirty="0">
                <a:solidFill>
                  <a:prstClr val="white"/>
                </a:solidFill>
                <a:latin typeface="Arial"/>
                <a:ea typeface="Meiryo UI"/>
              </a:rPr>
              <a:t>No</a:t>
            </a:r>
          </a:p>
        </p:txBody>
      </p:sp>
      <p:sp>
        <p:nvSpPr>
          <p:cNvPr id="56" name="矢印: 右 44">
            <a:extLst>
              <a:ext uri="{FF2B5EF4-FFF2-40B4-BE49-F238E27FC236}">
                <a16:creationId xmlns:a16="http://schemas.microsoft.com/office/drawing/2014/main" id="{AC2EBED6-6873-4EFA-9DB4-4EBC140A0B82}"/>
              </a:ext>
            </a:extLst>
          </p:cNvPr>
          <p:cNvSpPr/>
          <p:nvPr/>
        </p:nvSpPr>
        <p:spPr bwMode="gray">
          <a:xfrm>
            <a:off x="6383632" y="3907790"/>
            <a:ext cx="298679" cy="405000"/>
          </a:xfrm>
          <a:prstGeom prst="rightArrow">
            <a:avLst>
              <a:gd name="adj1" fmla="val 58220"/>
              <a:gd name="adj2" fmla="val 50000"/>
            </a:avLst>
          </a:prstGeom>
          <a:solidFill>
            <a:srgbClr val="00338D"/>
          </a:solidFill>
          <a:ln w="9525" algn="ctr">
            <a:noFill/>
            <a:miter lim="800000"/>
            <a:headEnd/>
            <a:tailEnd/>
          </a:ln>
          <a:effectLst/>
        </p:spPr>
        <p:txBody>
          <a:bodyPr wrap="none" lIns="27000" tIns="0" rIns="0" bIns="0" rtlCol="0" anchor="ctr">
            <a:noAutofit/>
          </a:bodyPr>
          <a:lstStyle/>
          <a:p>
            <a:pPr algn="ctr"/>
            <a:r>
              <a:rPr kumimoji="1" lang="en-US" altLang="ja-JP" sz="750">
                <a:solidFill>
                  <a:prstClr val="white"/>
                </a:solidFill>
                <a:latin typeface="Arial"/>
                <a:ea typeface="Meiryo UI"/>
              </a:rPr>
              <a:t>Yes</a:t>
            </a:r>
            <a:endParaRPr kumimoji="1" lang="en-US" altLang="ja-JP" sz="750" dirty="0">
              <a:solidFill>
                <a:prstClr val="white"/>
              </a:solidFill>
              <a:latin typeface="Arial"/>
              <a:ea typeface="Meiryo UI"/>
            </a:endParaRPr>
          </a:p>
        </p:txBody>
      </p:sp>
      <p:sp>
        <p:nvSpPr>
          <p:cNvPr id="57" name="テキスト ボックス 56">
            <a:extLst>
              <a:ext uri="{FF2B5EF4-FFF2-40B4-BE49-F238E27FC236}">
                <a16:creationId xmlns:a16="http://schemas.microsoft.com/office/drawing/2014/main" id="{3EE41350-C576-4CFD-9D97-B7CE05B4F7EA}"/>
              </a:ext>
            </a:extLst>
          </p:cNvPr>
          <p:cNvSpPr txBox="1"/>
          <p:nvPr/>
        </p:nvSpPr>
        <p:spPr>
          <a:xfrm>
            <a:off x="5925452" y="4922398"/>
            <a:ext cx="2357438" cy="265511"/>
          </a:xfrm>
          <a:prstGeom prst="rect">
            <a:avLst/>
          </a:prstGeom>
          <a:noFill/>
        </p:spPr>
        <p:txBody>
          <a:bodyPr wrap="square" lIns="40958" tIns="40958" rIns="40958" bIns="40958" rtlCol="0">
            <a:noAutofit/>
          </a:bodyPr>
          <a:lstStyle/>
          <a:p>
            <a:pPr>
              <a:spcAft>
                <a:spcPts val="450"/>
              </a:spcAft>
            </a:pPr>
            <a:r>
              <a:rPr kumimoji="1" lang="en-US" altLang="ja-JP" sz="825" dirty="0">
                <a:solidFill>
                  <a:srgbClr val="000000"/>
                </a:solidFill>
                <a:latin typeface="Arial"/>
                <a:ea typeface="Meiryo UI"/>
              </a:rPr>
              <a:t>*Additional top-up tax for the current fiscal year may be imposed in certain conditions</a:t>
            </a:r>
          </a:p>
        </p:txBody>
      </p:sp>
    </p:spTree>
    <p:extLst>
      <p:ext uri="{BB962C8B-B14F-4D97-AF65-F5344CB8AC3E}">
        <p14:creationId xmlns:p14="http://schemas.microsoft.com/office/powerpoint/2010/main" val="2721323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85D6668B-52DA-46FF-BD20-E277A6E5E8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a:extLst>
              <a:ext uri="{FF2B5EF4-FFF2-40B4-BE49-F238E27FC236}">
                <a16:creationId xmlns:a16="http://schemas.microsoft.com/office/drawing/2014/main" id="{B6DFFCB5-FB48-4CD0-B2B0-E00E826AF4D2}"/>
              </a:ext>
            </a:extLst>
          </p:cNvPr>
          <p:cNvSpPr>
            <a:spLocks noGrp="1"/>
          </p:cNvSpPr>
          <p:nvPr>
            <p:ph type="title"/>
          </p:nvPr>
        </p:nvSpPr>
        <p:spPr/>
        <p:txBody>
          <a:bodyPr/>
          <a:lstStyle/>
          <a:p>
            <a:endParaRPr lang="en-ID"/>
          </a:p>
        </p:txBody>
      </p:sp>
      <p:sp>
        <p:nvSpPr>
          <p:cNvPr id="7" name="Text Placeholder 6">
            <a:extLst>
              <a:ext uri="{FF2B5EF4-FFF2-40B4-BE49-F238E27FC236}">
                <a16:creationId xmlns:a16="http://schemas.microsoft.com/office/drawing/2014/main" id="{40B8CA95-85DA-4039-A4BD-579EEC7636FC}"/>
              </a:ext>
            </a:extLst>
          </p:cNvPr>
          <p:cNvSpPr>
            <a:spLocks noGrp="1"/>
          </p:cNvSpPr>
          <p:nvPr>
            <p:ph type="body" idx="1"/>
          </p:nvPr>
        </p:nvSpPr>
        <p:spPr/>
        <p:txBody>
          <a:bodyPr/>
          <a:lstStyle/>
          <a:p>
            <a:endParaRPr lang="en-ID"/>
          </a:p>
        </p:txBody>
      </p:sp>
      <p:sp>
        <p:nvSpPr>
          <p:cNvPr id="8" name="Content Placeholder 7">
            <a:extLst>
              <a:ext uri="{FF2B5EF4-FFF2-40B4-BE49-F238E27FC236}">
                <a16:creationId xmlns:a16="http://schemas.microsoft.com/office/drawing/2014/main" id="{EB434F13-E648-496F-AE49-F9E988086A99}"/>
              </a:ext>
            </a:extLst>
          </p:cNvPr>
          <p:cNvSpPr>
            <a:spLocks noGrp="1"/>
          </p:cNvSpPr>
          <p:nvPr>
            <p:ph sz="half" idx="2"/>
          </p:nvPr>
        </p:nvSpPr>
        <p:spPr/>
        <p:txBody>
          <a:bodyPr/>
          <a:lstStyle/>
          <a:p>
            <a:endParaRPr lang="en-ID"/>
          </a:p>
        </p:txBody>
      </p:sp>
      <p:sp>
        <p:nvSpPr>
          <p:cNvPr id="9" name="Text Placeholder 8">
            <a:extLst>
              <a:ext uri="{FF2B5EF4-FFF2-40B4-BE49-F238E27FC236}">
                <a16:creationId xmlns:a16="http://schemas.microsoft.com/office/drawing/2014/main" id="{E8A13FA3-656D-45BF-952A-7681BEB57E69}"/>
              </a:ext>
            </a:extLst>
          </p:cNvPr>
          <p:cNvSpPr>
            <a:spLocks noGrp="1"/>
          </p:cNvSpPr>
          <p:nvPr>
            <p:ph type="body" sz="quarter" idx="3"/>
          </p:nvPr>
        </p:nvSpPr>
        <p:spPr/>
        <p:txBody>
          <a:bodyPr/>
          <a:lstStyle/>
          <a:p>
            <a:endParaRPr lang="en-ID"/>
          </a:p>
        </p:txBody>
      </p:sp>
      <p:sp>
        <p:nvSpPr>
          <p:cNvPr id="10" name="Content Placeholder 9">
            <a:extLst>
              <a:ext uri="{FF2B5EF4-FFF2-40B4-BE49-F238E27FC236}">
                <a16:creationId xmlns:a16="http://schemas.microsoft.com/office/drawing/2014/main" id="{D568C51A-64C1-45C8-BC19-C896EC7B083B}"/>
              </a:ext>
            </a:extLst>
          </p:cNvPr>
          <p:cNvSpPr>
            <a:spLocks noGrp="1"/>
          </p:cNvSpPr>
          <p:nvPr>
            <p:ph sz="quarter" idx="4"/>
          </p:nvPr>
        </p:nvSpPr>
        <p:spPr/>
        <p:txBody>
          <a:bodyPr/>
          <a:lstStyle/>
          <a:p>
            <a:endParaRPr lang="en-ID"/>
          </a:p>
        </p:txBody>
      </p:sp>
    </p:spTree>
    <p:extLst>
      <p:ext uri="{BB962C8B-B14F-4D97-AF65-F5344CB8AC3E}">
        <p14:creationId xmlns:p14="http://schemas.microsoft.com/office/powerpoint/2010/main" val="19653799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3B01F90B-93C8-F3DF-C3DB-0059BCCFBB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14500"/>
            <a:ext cx="7886700" cy="538577"/>
          </a:xfrm>
        </p:spPr>
        <p:txBody>
          <a:bodyPr>
            <a:normAutofit/>
          </a:bodyPr>
          <a:lstStyle/>
          <a:p>
            <a:r>
              <a:rPr kumimoji="1" lang="en-US" altLang="ja-JP" sz="2250" dirty="0" err="1">
                <a:solidFill>
                  <a:srgbClr val="00338D"/>
                </a:solidFill>
                <a:latin typeface="Arial"/>
                <a:ea typeface="Meiryo UI"/>
              </a:rPr>
              <a:t>GloBE</a:t>
            </a:r>
            <a:r>
              <a:rPr kumimoji="1" lang="en-US" altLang="ja-JP" sz="2250" dirty="0">
                <a:solidFill>
                  <a:srgbClr val="00338D"/>
                </a:solidFill>
                <a:latin typeface="Arial"/>
                <a:ea typeface="Meiryo UI"/>
              </a:rPr>
              <a:t> Rules   Tax Calculation Overview</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64355"/>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921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19</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四角形: 角を丸くする 4">
            <a:extLst>
              <a:ext uri="{FF2B5EF4-FFF2-40B4-BE49-F238E27FC236}">
                <a16:creationId xmlns:a16="http://schemas.microsoft.com/office/drawing/2014/main" id="{1BCC8D89-5729-43FC-BE62-94E1BEB79059}"/>
              </a:ext>
            </a:extLst>
          </p:cNvPr>
          <p:cNvSpPr/>
          <p:nvPr/>
        </p:nvSpPr>
        <p:spPr>
          <a:xfrm>
            <a:off x="4742727" y="2557901"/>
            <a:ext cx="3646885" cy="2565671"/>
          </a:xfrm>
          <a:prstGeom prst="roundRect">
            <a:avLst>
              <a:gd name="adj" fmla="val 3514"/>
            </a:avLst>
          </a:prstGeom>
          <a:noFill/>
          <a:ln w="12700" cap="flat" cmpd="sng" algn="ctr">
            <a:solidFill>
              <a:srgbClr val="00338D"/>
            </a:solid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42" name="正方形/長方形 41">
            <a:extLst>
              <a:ext uri="{FF2B5EF4-FFF2-40B4-BE49-F238E27FC236}">
                <a16:creationId xmlns:a16="http://schemas.microsoft.com/office/drawing/2014/main" id="{9E2C967C-E34E-4E7B-912E-DEBACE1ED107}"/>
              </a:ext>
            </a:extLst>
          </p:cNvPr>
          <p:cNvSpPr/>
          <p:nvPr/>
        </p:nvSpPr>
        <p:spPr>
          <a:xfrm>
            <a:off x="1512506" y="2628476"/>
            <a:ext cx="2523075" cy="2096696"/>
          </a:xfrm>
          <a:prstGeom prst="rect">
            <a:avLst/>
          </a:prstGeom>
          <a:solidFill>
            <a:srgbClr val="F0F0F0"/>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grpSp>
        <p:nvGrpSpPr>
          <p:cNvPr id="43" name="グループ化 42">
            <a:extLst>
              <a:ext uri="{FF2B5EF4-FFF2-40B4-BE49-F238E27FC236}">
                <a16:creationId xmlns:a16="http://schemas.microsoft.com/office/drawing/2014/main" id="{F1CDE2C1-FD12-4B7F-B881-292B152462DB}"/>
              </a:ext>
            </a:extLst>
          </p:cNvPr>
          <p:cNvGrpSpPr/>
          <p:nvPr/>
        </p:nvGrpSpPr>
        <p:grpSpPr>
          <a:xfrm>
            <a:off x="713185" y="2404032"/>
            <a:ext cx="3322398" cy="2910051"/>
            <a:chOff x="704013" y="2466708"/>
            <a:chExt cx="3685425" cy="3228020"/>
          </a:xfrm>
        </p:grpSpPr>
        <p:sp>
          <p:nvSpPr>
            <p:cNvPr id="53" name="正方形/長方形 52">
              <a:extLst>
                <a:ext uri="{FF2B5EF4-FFF2-40B4-BE49-F238E27FC236}">
                  <a16:creationId xmlns:a16="http://schemas.microsoft.com/office/drawing/2014/main" id="{B20D351C-A544-4FDF-B62C-CEEB33DF3DD0}"/>
                </a:ext>
              </a:extLst>
            </p:cNvPr>
            <p:cNvSpPr/>
            <p:nvPr/>
          </p:nvSpPr>
          <p:spPr bwMode="gray">
            <a:xfrm>
              <a:off x="1590674" y="2530967"/>
              <a:ext cx="2798764" cy="2510503"/>
            </a:xfrm>
            <a:prstGeom prst="rect">
              <a:avLst/>
            </a:prstGeom>
            <a:noFill/>
            <a:ln w="9525" algn="ctr">
              <a:noFill/>
              <a:miter lim="800000"/>
              <a:headEnd/>
              <a:tailEnd/>
            </a:ln>
            <a:effectLst/>
          </p:spPr>
          <p:txBody>
            <a:bodyPr wrap="square" lIns="0" tIns="0" rIns="0" bIns="0" rtlCol="0" anchor="ctr">
              <a:normAutofit/>
            </a:bodyPr>
            <a:lstStyle/>
            <a:p>
              <a:pPr defTabSz="685800">
                <a:defRPr/>
              </a:pPr>
              <a:endParaRPr kumimoji="1" lang="ja-JP" altLang="en-US" sz="1350" kern="0" dirty="0">
                <a:solidFill>
                  <a:prstClr val="white"/>
                </a:solidFill>
                <a:latin typeface="Arial"/>
                <a:ea typeface="Meiryo UI"/>
              </a:endParaRPr>
            </a:p>
          </p:txBody>
        </p:sp>
        <p:cxnSp>
          <p:nvCxnSpPr>
            <p:cNvPr id="54" name="直線コネクタ 53">
              <a:extLst>
                <a:ext uri="{FF2B5EF4-FFF2-40B4-BE49-F238E27FC236}">
                  <a16:creationId xmlns:a16="http://schemas.microsoft.com/office/drawing/2014/main" id="{07A02081-0CB8-4D4A-8A07-26D694510550}"/>
                </a:ext>
              </a:extLst>
            </p:cNvPr>
            <p:cNvCxnSpPr/>
            <p:nvPr/>
          </p:nvCxnSpPr>
          <p:spPr>
            <a:xfrm>
              <a:off x="1592238" y="3089113"/>
              <a:ext cx="2797200" cy="0"/>
            </a:xfrm>
            <a:prstGeom prst="line">
              <a:avLst/>
            </a:prstGeom>
            <a:noFill/>
            <a:ln w="31750" cap="rnd" cmpd="sng" algn="ctr">
              <a:solidFill>
                <a:srgbClr val="F0F0F0">
                  <a:lumMod val="50000"/>
                </a:srgbClr>
              </a:solidFill>
              <a:prstDash val="sysDot"/>
              <a:miter lim="800000"/>
            </a:ln>
            <a:effectLst/>
          </p:spPr>
        </p:cxnSp>
        <p:sp>
          <p:nvSpPr>
            <p:cNvPr id="58" name="テキスト ボックス 57">
              <a:extLst>
                <a:ext uri="{FF2B5EF4-FFF2-40B4-BE49-F238E27FC236}">
                  <a16:creationId xmlns:a16="http://schemas.microsoft.com/office/drawing/2014/main" id="{73C3408F-872D-4D2F-9CBF-35141ED68C88}"/>
                </a:ext>
              </a:extLst>
            </p:cNvPr>
            <p:cNvSpPr txBox="1"/>
            <p:nvPr/>
          </p:nvSpPr>
          <p:spPr>
            <a:xfrm>
              <a:off x="704013" y="4243641"/>
              <a:ext cx="909976" cy="422489"/>
            </a:xfrm>
            <a:prstGeom prst="rect">
              <a:avLst/>
            </a:prstGeom>
            <a:noFill/>
          </p:spPr>
          <p:txBody>
            <a:bodyPr wrap="square" lIns="0" tIns="0" rIns="0" bIns="0" rtlCol="0" anchor="ctr" anchorCtr="0">
              <a:spAutoFit/>
            </a:bodyPr>
            <a:lstStyle/>
            <a:p>
              <a:pPr defTabSz="685800">
                <a:spcAft>
                  <a:spcPts val="450"/>
                </a:spcAft>
                <a:defRPr/>
              </a:pPr>
              <a:r>
                <a:rPr kumimoji="1" lang="en-US" altLang="ja-JP" sz="825" kern="0" dirty="0">
                  <a:solidFill>
                    <a:srgbClr val="000000"/>
                  </a:solidFill>
                  <a:latin typeface="Arial"/>
                  <a:ea typeface="Meiryo UI"/>
                </a:rPr>
                <a:t>Effective tax rate (ETR) in low tax countries</a:t>
              </a:r>
              <a:endParaRPr kumimoji="1" lang="ja-JP" altLang="en-US" sz="825" kern="0" dirty="0">
                <a:solidFill>
                  <a:srgbClr val="000000"/>
                </a:solidFill>
                <a:latin typeface="Arial"/>
                <a:ea typeface="Meiryo UI"/>
              </a:endParaRPr>
            </a:p>
          </p:txBody>
        </p:sp>
        <p:sp>
          <p:nvSpPr>
            <p:cNvPr id="59" name="テキスト ボックス 58">
              <a:extLst>
                <a:ext uri="{FF2B5EF4-FFF2-40B4-BE49-F238E27FC236}">
                  <a16:creationId xmlns:a16="http://schemas.microsoft.com/office/drawing/2014/main" id="{15C861FA-BA74-4944-A960-1B243CBC5A58}"/>
                </a:ext>
              </a:extLst>
            </p:cNvPr>
            <p:cNvSpPr txBox="1"/>
            <p:nvPr/>
          </p:nvSpPr>
          <p:spPr>
            <a:xfrm>
              <a:off x="1303373" y="2466708"/>
              <a:ext cx="629338" cy="248968"/>
            </a:xfrm>
            <a:prstGeom prst="rect">
              <a:avLst/>
            </a:prstGeom>
            <a:noFill/>
          </p:spPr>
          <p:txBody>
            <a:bodyPr wrap="square" lIns="40958" tIns="40958" rIns="40958" bIns="40958" rtlCol="0" anchor="ctr" anchorCtr="0">
              <a:noAutofit/>
            </a:bodyPr>
            <a:lstStyle/>
            <a:p>
              <a:pPr algn="ctr" defTabSz="685800">
                <a:spcAft>
                  <a:spcPts val="450"/>
                </a:spcAft>
                <a:defRPr/>
              </a:pPr>
              <a:r>
                <a:rPr kumimoji="1" lang="en-US" altLang="ja-JP" sz="900" kern="0" dirty="0">
                  <a:solidFill>
                    <a:srgbClr val="000000"/>
                  </a:solidFill>
                  <a:latin typeface="Arial"/>
                  <a:ea typeface="Meiryo UI"/>
                </a:rPr>
                <a:t>Tax</a:t>
              </a:r>
              <a:r>
                <a:rPr kumimoji="1" lang="ja-JP" altLang="en-US" sz="900" kern="0" dirty="0">
                  <a:solidFill>
                    <a:srgbClr val="000000"/>
                  </a:solidFill>
                  <a:latin typeface="Arial"/>
                  <a:ea typeface="Meiryo UI"/>
                </a:rPr>
                <a:t> </a:t>
              </a:r>
              <a:r>
                <a:rPr kumimoji="1" lang="en-US" altLang="ja-JP" sz="900" kern="0" dirty="0">
                  <a:solidFill>
                    <a:srgbClr val="000000"/>
                  </a:solidFill>
                  <a:latin typeface="Arial"/>
                  <a:ea typeface="Meiryo UI"/>
                </a:rPr>
                <a:t>Rate</a:t>
              </a:r>
              <a:endParaRPr kumimoji="1" lang="ja-JP" altLang="en-US" sz="900" kern="0" dirty="0">
                <a:solidFill>
                  <a:srgbClr val="000000"/>
                </a:solidFill>
                <a:latin typeface="Arial"/>
                <a:ea typeface="Meiryo UI"/>
              </a:endParaRPr>
            </a:p>
          </p:txBody>
        </p:sp>
        <p:sp>
          <p:nvSpPr>
            <p:cNvPr id="60" name="テキスト ボックス 59">
              <a:extLst>
                <a:ext uri="{FF2B5EF4-FFF2-40B4-BE49-F238E27FC236}">
                  <a16:creationId xmlns:a16="http://schemas.microsoft.com/office/drawing/2014/main" id="{A0FE5374-1BF5-4866-B2E8-06ADB88A97D6}"/>
                </a:ext>
              </a:extLst>
            </p:cNvPr>
            <p:cNvSpPr txBox="1"/>
            <p:nvPr/>
          </p:nvSpPr>
          <p:spPr>
            <a:xfrm>
              <a:off x="704014" y="2854427"/>
              <a:ext cx="849677" cy="563320"/>
            </a:xfrm>
            <a:prstGeom prst="rect">
              <a:avLst/>
            </a:prstGeom>
            <a:noFill/>
          </p:spPr>
          <p:txBody>
            <a:bodyPr wrap="square" lIns="0" tIns="0" rIns="0" bIns="0" rtlCol="0" anchor="ctr" anchorCtr="0">
              <a:spAutoFit/>
            </a:bodyPr>
            <a:lstStyle/>
            <a:p>
              <a:pPr defTabSz="685800">
                <a:spcAft>
                  <a:spcPts val="450"/>
                </a:spcAft>
                <a:defRPr/>
              </a:pPr>
              <a:r>
                <a:rPr kumimoji="1" lang="en-US" altLang="ja-JP" sz="825" kern="0" dirty="0">
                  <a:solidFill>
                    <a:srgbClr val="000000"/>
                  </a:solidFill>
                  <a:latin typeface="Arial"/>
                  <a:ea typeface="Meiryo UI"/>
                </a:rPr>
                <a:t>Corporate</a:t>
              </a:r>
              <a:r>
                <a:rPr kumimoji="1" lang="ja-JP" altLang="en-US" sz="825" kern="0" dirty="0">
                  <a:solidFill>
                    <a:srgbClr val="000000"/>
                  </a:solidFill>
                  <a:latin typeface="Arial"/>
                  <a:ea typeface="Meiryo UI"/>
                </a:rPr>
                <a:t> </a:t>
              </a:r>
              <a:r>
                <a:rPr kumimoji="1" lang="en-US" altLang="ja-JP" sz="825" kern="0" dirty="0">
                  <a:solidFill>
                    <a:srgbClr val="000000"/>
                  </a:solidFill>
                  <a:latin typeface="Arial"/>
                  <a:ea typeface="Meiryo UI"/>
                </a:rPr>
                <a:t>tax</a:t>
              </a:r>
              <a:r>
                <a:rPr kumimoji="1" lang="ja-JP" altLang="en-US" sz="825" kern="0" dirty="0">
                  <a:solidFill>
                    <a:srgbClr val="000000"/>
                  </a:solidFill>
                  <a:latin typeface="Arial"/>
                  <a:ea typeface="Meiryo UI"/>
                </a:rPr>
                <a:t> </a:t>
              </a:r>
              <a:r>
                <a:rPr kumimoji="1" lang="en-US" altLang="ja-JP" sz="825" kern="0" dirty="0">
                  <a:solidFill>
                    <a:srgbClr val="000000"/>
                  </a:solidFill>
                  <a:latin typeface="Arial"/>
                  <a:ea typeface="Meiryo UI"/>
                </a:rPr>
                <a:t>rate of the parent company </a:t>
              </a:r>
              <a:br>
                <a:rPr kumimoji="1" lang="en-US" altLang="ja-JP" sz="825" kern="0" dirty="0">
                  <a:solidFill>
                    <a:srgbClr val="000000"/>
                  </a:solidFill>
                  <a:latin typeface="Arial"/>
                  <a:ea typeface="Meiryo UI"/>
                </a:rPr>
              </a:br>
              <a:endParaRPr kumimoji="1" lang="ja-JP" altLang="en-US" sz="825" kern="0" dirty="0">
                <a:solidFill>
                  <a:srgbClr val="000000"/>
                </a:solidFill>
                <a:latin typeface="Arial"/>
                <a:ea typeface="Meiryo UI"/>
              </a:endParaRPr>
            </a:p>
          </p:txBody>
        </p:sp>
        <p:sp>
          <p:nvSpPr>
            <p:cNvPr id="61" name="テキスト ボックス 60">
              <a:extLst>
                <a:ext uri="{FF2B5EF4-FFF2-40B4-BE49-F238E27FC236}">
                  <a16:creationId xmlns:a16="http://schemas.microsoft.com/office/drawing/2014/main" id="{ACAA0204-0E48-4891-9804-C7546B5121C5}"/>
                </a:ext>
              </a:extLst>
            </p:cNvPr>
            <p:cNvSpPr txBox="1"/>
            <p:nvPr/>
          </p:nvSpPr>
          <p:spPr>
            <a:xfrm>
              <a:off x="704013" y="3580145"/>
              <a:ext cx="697616" cy="422489"/>
            </a:xfrm>
            <a:prstGeom prst="rect">
              <a:avLst/>
            </a:prstGeom>
            <a:noFill/>
          </p:spPr>
          <p:txBody>
            <a:bodyPr wrap="square" lIns="0" tIns="0" rIns="0" bIns="0" rtlCol="0" anchor="ctr" anchorCtr="0">
              <a:spAutoFit/>
            </a:bodyPr>
            <a:lstStyle/>
            <a:p>
              <a:pPr defTabSz="685800">
                <a:spcAft>
                  <a:spcPts val="450"/>
                </a:spcAft>
                <a:defRPr/>
              </a:pPr>
              <a:r>
                <a:rPr kumimoji="1" lang="en-US" altLang="ja-JP" sz="825" kern="0" dirty="0">
                  <a:solidFill>
                    <a:srgbClr val="6D2077"/>
                  </a:solidFill>
                  <a:latin typeface="Arial"/>
                  <a:ea typeface="Meiryo UI"/>
                </a:rPr>
                <a:t>Minimum</a:t>
              </a:r>
              <a:r>
                <a:rPr kumimoji="1" lang="ja-JP" altLang="en-US" sz="825" kern="0" dirty="0">
                  <a:solidFill>
                    <a:srgbClr val="6D2077"/>
                  </a:solidFill>
                  <a:latin typeface="Arial"/>
                  <a:ea typeface="Meiryo UI"/>
                </a:rPr>
                <a:t> </a:t>
              </a:r>
              <a:r>
                <a:rPr kumimoji="1" lang="en-US" altLang="ja-JP" sz="825" kern="0" dirty="0">
                  <a:solidFill>
                    <a:srgbClr val="6D2077"/>
                  </a:solidFill>
                  <a:latin typeface="Arial"/>
                  <a:ea typeface="Meiryo UI"/>
                </a:rPr>
                <a:t>Tax</a:t>
              </a:r>
              <a:r>
                <a:rPr kumimoji="1" lang="ja-JP" altLang="en-US" sz="825" kern="0" dirty="0">
                  <a:solidFill>
                    <a:srgbClr val="6D2077"/>
                  </a:solidFill>
                  <a:latin typeface="Arial"/>
                  <a:ea typeface="Meiryo UI"/>
                </a:rPr>
                <a:t> </a:t>
              </a:r>
              <a:r>
                <a:rPr kumimoji="1" lang="en-US" altLang="ja-JP" sz="825" kern="0" dirty="0">
                  <a:solidFill>
                    <a:srgbClr val="6D2077"/>
                  </a:solidFill>
                  <a:latin typeface="Arial"/>
                  <a:ea typeface="Meiryo UI"/>
                </a:rPr>
                <a:t>Rate</a:t>
              </a:r>
              <a:br>
                <a:rPr kumimoji="1" lang="en-US" altLang="ja-JP" sz="825" kern="0" dirty="0">
                  <a:solidFill>
                    <a:srgbClr val="6D2077"/>
                  </a:solidFill>
                  <a:latin typeface="Arial"/>
                  <a:ea typeface="Meiryo UI"/>
                </a:rPr>
              </a:br>
              <a:r>
                <a:rPr kumimoji="1" lang="ja-JP" altLang="en-US" sz="825" kern="0" dirty="0">
                  <a:solidFill>
                    <a:srgbClr val="6D2077"/>
                  </a:solidFill>
                  <a:latin typeface="Arial"/>
                  <a:ea typeface="Meiryo UI"/>
                </a:rPr>
                <a:t>（</a:t>
              </a:r>
              <a:r>
                <a:rPr kumimoji="1" lang="en-US" altLang="ja-JP" sz="825" kern="0" dirty="0">
                  <a:solidFill>
                    <a:srgbClr val="6D2077"/>
                  </a:solidFill>
                  <a:latin typeface="Arial"/>
                  <a:ea typeface="Meiryo UI"/>
                </a:rPr>
                <a:t>15%</a:t>
              </a:r>
              <a:r>
                <a:rPr kumimoji="1" lang="ja-JP" altLang="en-US" sz="825" kern="0" dirty="0">
                  <a:solidFill>
                    <a:srgbClr val="6D2077"/>
                  </a:solidFill>
                  <a:latin typeface="Arial"/>
                  <a:ea typeface="Meiryo UI"/>
                </a:rPr>
                <a:t>）</a:t>
              </a:r>
            </a:p>
          </p:txBody>
        </p:sp>
        <p:sp>
          <p:nvSpPr>
            <p:cNvPr id="62" name="テキスト ボックス 61">
              <a:extLst>
                <a:ext uri="{FF2B5EF4-FFF2-40B4-BE49-F238E27FC236}">
                  <a16:creationId xmlns:a16="http://schemas.microsoft.com/office/drawing/2014/main" id="{914C2E99-8438-495F-9FC6-9102DCF7EBD4}"/>
                </a:ext>
              </a:extLst>
            </p:cNvPr>
            <p:cNvSpPr txBox="1"/>
            <p:nvPr/>
          </p:nvSpPr>
          <p:spPr>
            <a:xfrm>
              <a:off x="1752425" y="5066286"/>
              <a:ext cx="1080570" cy="628442"/>
            </a:xfrm>
            <a:prstGeom prst="rect">
              <a:avLst/>
            </a:prstGeom>
            <a:noFill/>
          </p:spPr>
          <p:txBody>
            <a:bodyPr wrap="square" lIns="0" tIns="81000" rIns="0" bIns="0" rtlCol="0" anchor="t" anchorCtr="0">
              <a:spAutoFit/>
            </a:bodyPr>
            <a:lstStyle/>
            <a:p>
              <a:pPr algn="ctr" defTabSz="685800">
                <a:spcAft>
                  <a:spcPts val="450"/>
                </a:spcAft>
                <a:defRPr/>
              </a:pPr>
              <a:r>
                <a:rPr kumimoji="1" lang="en-US" altLang="ja-JP" sz="1050" b="1" kern="0" dirty="0">
                  <a:solidFill>
                    <a:srgbClr val="005EB8"/>
                  </a:solidFill>
                  <a:latin typeface="Arial"/>
                  <a:ea typeface="Meiryo UI"/>
                </a:rPr>
                <a:t>CFC</a:t>
              </a:r>
              <a:r>
                <a:rPr kumimoji="1" lang="ja-JP" altLang="en-US" sz="1050" b="1" kern="0" dirty="0">
                  <a:solidFill>
                    <a:srgbClr val="005EB8"/>
                  </a:solidFill>
                  <a:latin typeface="Arial"/>
                  <a:ea typeface="Meiryo UI"/>
                </a:rPr>
                <a:t> </a:t>
              </a:r>
              <a:r>
                <a:rPr kumimoji="1" lang="en-US" altLang="ja-JP" sz="1050" b="1" kern="0" dirty="0">
                  <a:solidFill>
                    <a:srgbClr val="005EB8"/>
                  </a:solidFill>
                  <a:latin typeface="Arial"/>
                  <a:ea typeface="Meiryo UI"/>
                </a:rPr>
                <a:t>Tax</a:t>
              </a:r>
              <a:r>
                <a:rPr kumimoji="1" lang="ja-JP" altLang="en-US" sz="1050" b="1" kern="0" dirty="0">
                  <a:solidFill>
                    <a:srgbClr val="005EB8"/>
                  </a:solidFill>
                  <a:latin typeface="Arial"/>
                  <a:ea typeface="Meiryo UI"/>
                </a:rPr>
                <a:t> </a:t>
              </a:r>
              <a:r>
                <a:rPr kumimoji="1" lang="en-US" altLang="ja-JP" sz="1050" b="1" kern="0" dirty="0">
                  <a:solidFill>
                    <a:srgbClr val="005EB8"/>
                  </a:solidFill>
                  <a:latin typeface="Arial"/>
                  <a:ea typeface="Meiryo UI"/>
                </a:rPr>
                <a:t>Scheme</a:t>
              </a:r>
              <a:br>
                <a:rPr kumimoji="1" lang="en-US" altLang="ja-JP" sz="1050" b="1" kern="0" dirty="0">
                  <a:solidFill>
                    <a:srgbClr val="005EB8"/>
                  </a:solidFill>
                  <a:latin typeface="Arial"/>
                  <a:ea typeface="Meiryo UI"/>
                </a:rPr>
              </a:br>
              <a:r>
                <a:rPr kumimoji="1" lang="ja-JP" altLang="en-US" sz="1050" b="1" kern="0" dirty="0">
                  <a:solidFill>
                    <a:srgbClr val="005EB8"/>
                  </a:solidFill>
                  <a:latin typeface="Arial"/>
                  <a:ea typeface="Meiryo UI"/>
                </a:rPr>
                <a:t>（</a:t>
              </a:r>
              <a:r>
                <a:rPr kumimoji="1" lang="en-US" altLang="ja-JP" sz="1050" b="1" kern="0" dirty="0">
                  <a:solidFill>
                    <a:srgbClr val="005EB8"/>
                  </a:solidFill>
                  <a:latin typeface="Arial"/>
                  <a:ea typeface="Meiryo UI"/>
                </a:rPr>
                <a:t>Reference</a:t>
              </a:r>
              <a:r>
                <a:rPr kumimoji="1" lang="ja-JP" altLang="en-US" sz="1050" b="1" kern="0" dirty="0">
                  <a:solidFill>
                    <a:srgbClr val="005EB8"/>
                  </a:solidFill>
                  <a:latin typeface="Arial"/>
                  <a:ea typeface="Meiryo UI"/>
                </a:rPr>
                <a:t>）</a:t>
              </a:r>
              <a:endParaRPr kumimoji="1" lang="en-US" altLang="ja-JP" sz="1050" b="1" kern="0" dirty="0">
                <a:solidFill>
                  <a:srgbClr val="005EB8"/>
                </a:solidFill>
                <a:latin typeface="Arial"/>
                <a:ea typeface="Meiryo UI"/>
              </a:endParaRPr>
            </a:p>
          </p:txBody>
        </p:sp>
        <p:sp>
          <p:nvSpPr>
            <p:cNvPr id="63" name="テキスト ボックス 62">
              <a:extLst>
                <a:ext uri="{FF2B5EF4-FFF2-40B4-BE49-F238E27FC236}">
                  <a16:creationId xmlns:a16="http://schemas.microsoft.com/office/drawing/2014/main" id="{BB3507A9-01F5-4E90-8367-17C45E05C73E}"/>
                </a:ext>
              </a:extLst>
            </p:cNvPr>
            <p:cNvSpPr txBox="1"/>
            <p:nvPr/>
          </p:nvSpPr>
          <p:spPr>
            <a:xfrm>
              <a:off x="3161978" y="5060740"/>
              <a:ext cx="836431" cy="449204"/>
            </a:xfrm>
            <a:prstGeom prst="rect">
              <a:avLst/>
            </a:prstGeom>
            <a:noFill/>
          </p:spPr>
          <p:txBody>
            <a:bodyPr wrap="square" lIns="0" tIns="81000" rIns="0" bIns="0" rtlCol="0" anchor="t" anchorCtr="0">
              <a:spAutoFit/>
            </a:bodyPr>
            <a:lstStyle/>
            <a:p>
              <a:pPr algn="ctr" defTabSz="685800">
                <a:spcAft>
                  <a:spcPts val="450"/>
                </a:spcAft>
                <a:defRPr/>
              </a:pPr>
              <a:r>
                <a:rPr kumimoji="1" lang="en-US" altLang="ja-JP" sz="1050" b="1" kern="0" dirty="0" err="1">
                  <a:solidFill>
                    <a:srgbClr val="6D2077"/>
                  </a:solidFill>
                  <a:latin typeface="Arial"/>
                  <a:ea typeface="Meiryo UI"/>
                </a:rPr>
                <a:t>GloBE</a:t>
              </a:r>
              <a:r>
                <a:rPr kumimoji="1" lang="ja-JP" altLang="en-US" sz="1050" b="1" kern="0" dirty="0">
                  <a:solidFill>
                    <a:srgbClr val="6D2077"/>
                  </a:solidFill>
                  <a:latin typeface="Arial"/>
                  <a:ea typeface="Meiryo UI"/>
                </a:rPr>
                <a:t> </a:t>
              </a:r>
              <a:r>
                <a:rPr kumimoji="1" lang="en-US" altLang="ja-JP" sz="1050" b="1" kern="0" dirty="0">
                  <a:solidFill>
                    <a:srgbClr val="6D2077"/>
                  </a:solidFill>
                  <a:latin typeface="Arial"/>
                  <a:ea typeface="Meiryo UI"/>
                </a:rPr>
                <a:t>Rules</a:t>
              </a:r>
              <a:endParaRPr kumimoji="1" lang="ja-JP" altLang="en-US" sz="1050" b="1" kern="0" dirty="0">
                <a:solidFill>
                  <a:srgbClr val="6D2077"/>
                </a:solidFill>
                <a:latin typeface="Arial"/>
                <a:ea typeface="Meiryo UI"/>
              </a:endParaRPr>
            </a:p>
          </p:txBody>
        </p:sp>
        <p:cxnSp>
          <p:nvCxnSpPr>
            <p:cNvPr id="64" name="直線コネクタ 63">
              <a:extLst>
                <a:ext uri="{FF2B5EF4-FFF2-40B4-BE49-F238E27FC236}">
                  <a16:creationId xmlns:a16="http://schemas.microsoft.com/office/drawing/2014/main" id="{769769AD-EB89-4E02-8CD8-629158092A53}"/>
                </a:ext>
              </a:extLst>
            </p:cNvPr>
            <p:cNvCxnSpPr/>
            <p:nvPr/>
          </p:nvCxnSpPr>
          <p:spPr>
            <a:xfrm>
              <a:off x="1592238" y="3764616"/>
              <a:ext cx="2797200" cy="0"/>
            </a:xfrm>
            <a:prstGeom prst="line">
              <a:avLst/>
            </a:prstGeom>
            <a:noFill/>
            <a:ln w="31750" cap="rnd" cmpd="sng" algn="ctr">
              <a:solidFill>
                <a:srgbClr val="6D2077"/>
              </a:solidFill>
              <a:prstDash val="sysDot"/>
              <a:miter lim="800000"/>
            </a:ln>
            <a:effectLst/>
          </p:spPr>
        </p:cxnSp>
        <p:cxnSp>
          <p:nvCxnSpPr>
            <p:cNvPr id="65" name="直線コネクタ 64">
              <a:extLst>
                <a:ext uri="{FF2B5EF4-FFF2-40B4-BE49-F238E27FC236}">
                  <a16:creationId xmlns:a16="http://schemas.microsoft.com/office/drawing/2014/main" id="{0DA2BCD7-22F3-4CD6-B8E7-7267945948BB}"/>
                </a:ext>
              </a:extLst>
            </p:cNvPr>
            <p:cNvCxnSpPr/>
            <p:nvPr/>
          </p:nvCxnSpPr>
          <p:spPr>
            <a:xfrm>
              <a:off x="1592238" y="4386573"/>
              <a:ext cx="2797200" cy="0"/>
            </a:xfrm>
            <a:prstGeom prst="line">
              <a:avLst/>
            </a:prstGeom>
            <a:noFill/>
            <a:ln w="31750" cap="rnd" cmpd="sng" algn="ctr">
              <a:solidFill>
                <a:srgbClr val="F0F0F0">
                  <a:lumMod val="50000"/>
                </a:srgbClr>
              </a:solidFill>
              <a:prstDash val="sysDot"/>
              <a:miter lim="800000"/>
            </a:ln>
            <a:effectLst/>
          </p:spPr>
        </p:cxnSp>
        <p:sp>
          <p:nvSpPr>
            <p:cNvPr id="66" name="Freeform 5">
              <a:extLst>
                <a:ext uri="{FF2B5EF4-FFF2-40B4-BE49-F238E27FC236}">
                  <a16:creationId xmlns:a16="http://schemas.microsoft.com/office/drawing/2014/main" id="{9CDD75E3-454E-42D7-90AF-7A40A96071EF}"/>
                </a:ext>
              </a:extLst>
            </p:cNvPr>
            <p:cNvSpPr>
              <a:spLocks/>
            </p:cNvSpPr>
            <p:nvPr/>
          </p:nvSpPr>
          <p:spPr bwMode="auto">
            <a:xfrm rot="5400000">
              <a:off x="1823295" y="2475342"/>
              <a:ext cx="2333519" cy="2798762"/>
            </a:xfrm>
            <a:custGeom>
              <a:avLst/>
              <a:gdLst>
                <a:gd name="T0" fmla="*/ 0 w 3529"/>
                <a:gd name="T1" fmla="*/ 170 h 170"/>
                <a:gd name="T2" fmla="*/ 3529 w 3529"/>
                <a:gd name="T3" fmla="*/ 170 h 170"/>
                <a:gd name="T4" fmla="*/ 3529 w 3529"/>
                <a:gd name="T5" fmla="*/ 0 h 170"/>
              </a:gdLst>
              <a:ahLst/>
              <a:cxnLst>
                <a:cxn ang="0">
                  <a:pos x="T0" y="T1"/>
                </a:cxn>
                <a:cxn ang="0">
                  <a:pos x="T2" y="T3"/>
                </a:cxn>
                <a:cxn ang="0">
                  <a:pos x="T4" y="T5"/>
                </a:cxn>
              </a:cxnLst>
              <a:rect l="0" t="0" r="r" b="b"/>
              <a:pathLst>
                <a:path w="3529" h="170">
                  <a:moveTo>
                    <a:pt x="0" y="170"/>
                  </a:moveTo>
                  <a:lnTo>
                    <a:pt x="3529" y="170"/>
                  </a:lnTo>
                  <a:lnTo>
                    <a:pt x="3529" y="0"/>
                  </a:lnTo>
                </a:path>
              </a:pathLst>
            </a:custGeom>
            <a:noFill/>
            <a:ln w="38100" cap="flat">
              <a:solidFill>
                <a:srgbClr val="F0F0F0">
                  <a:lumMod val="50000"/>
                </a:srgbClr>
              </a:solidFill>
              <a:prstDash val="solid"/>
              <a:miter lim="800000"/>
              <a:headEnd type="triangle" w="med" len="sm"/>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defRPr/>
              </a:pPr>
              <a:endParaRPr lang="ja-JP" altLang="en-US" sz="1350" kern="0" dirty="0">
                <a:solidFill>
                  <a:srgbClr val="000000"/>
                </a:solidFill>
                <a:latin typeface="Arial"/>
                <a:ea typeface="Meiryo UI"/>
              </a:endParaRPr>
            </a:p>
          </p:txBody>
        </p:sp>
        <p:sp>
          <p:nvSpPr>
            <p:cNvPr id="67" name="矢印: 上 49">
              <a:extLst>
                <a:ext uri="{FF2B5EF4-FFF2-40B4-BE49-F238E27FC236}">
                  <a16:creationId xmlns:a16="http://schemas.microsoft.com/office/drawing/2014/main" id="{96A35737-CE92-4F9E-8DE1-B1C02DDAD541}"/>
                </a:ext>
              </a:extLst>
            </p:cNvPr>
            <p:cNvSpPr/>
            <p:nvPr/>
          </p:nvSpPr>
          <p:spPr bwMode="gray">
            <a:xfrm>
              <a:off x="1932711" y="3095291"/>
              <a:ext cx="720000" cy="1297460"/>
            </a:xfrm>
            <a:prstGeom prst="upArrow">
              <a:avLst/>
            </a:prstGeom>
            <a:solidFill>
              <a:srgbClr val="005EB8"/>
            </a:solidFill>
            <a:ln w="9525" algn="ctr">
              <a:noFill/>
              <a:miter lim="800000"/>
              <a:headEnd/>
              <a:tailEnd/>
            </a:ln>
            <a:effectLst/>
          </p:spPr>
          <p:txBody>
            <a:bodyPr wrap="square" lIns="0" tIns="0" rIns="0" bIns="0" rtlCol="0" anchor="ctr">
              <a:normAutofit/>
            </a:bodyPr>
            <a:lstStyle/>
            <a:p>
              <a:pPr defTabSz="685800">
                <a:defRPr/>
              </a:pPr>
              <a:endParaRPr kumimoji="1" lang="ja-JP" altLang="en-US" sz="1350" kern="0" dirty="0">
                <a:solidFill>
                  <a:prstClr val="white"/>
                </a:solidFill>
                <a:latin typeface="Arial"/>
                <a:ea typeface="Meiryo UI"/>
              </a:endParaRPr>
            </a:p>
          </p:txBody>
        </p:sp>
        <p:sp>
          <p:nvSpPr>
            <p:cNvPr id="68" name="矢印: 上 50">
              <a:extLst>
                <a:ext uri="{FF2B5EF4-FFF2-40B4-BE49-F238E27FC236}">
                  <a16:creationId xmlns:a16="http://schemas.microsoft.com/office/drawing/2014/main" id="{3D437A44-6691-4D1A-A896-FBD8CBFC71D8}"/>
                </a:ext>
              </a:extLst>
            </p:cNvPr>
            <p:cNvSpPr/>
            <p:nvPr/>
          </p:nvSpPr>
          <p:spPr bwMode="gray">
            <a:xfrm>
              <a:off x="3140251" y="3737844"/>
              <a:ext cx="720000" cy="656700"/>
            </a:xfrm>
            <a:prstGeom prst="upArrow">
              <a:avLst/>
            </a:prstGeom>
            <a:solidFill>
              <a:srgbClr val="6D2077"/>
            </a:solidFill>
            <a:ln w="9525" algn="ctr">
              <a:noFill/>
              <a:miter lim="800000"/>
              <a:headEnd/>
              <a:tailEnd/>
            </a:ln>
            <a:effectLst/>
          </p:spPr>
          <p:txBody>
            <a:bodyPr wrap="square" lIns="0" tIns="0" rIns="0" bIns="0" rtlCol="0" anchor="ctr">
              <a:normAutofit/>
            </a:bodyPr>
            <a:lstStyle/>
            <a:p>
              <a:pPr defTabSz="685800">
                <a:defRPr/>
              </a:pPr>
              <a:endParaRPr kumimoji="1" lang="ja-JP" altLang="en-US" sz="1350" kern="0" dirty="0">
                <a:solidFill>
                  <a:prstClr val="white"/>
                </a:solidFill>
                <a:latin typeface="Arial"/>
                <a:ea typeface="Meiryo UI"/>
              </a:endParaRPr>
            </a:p>
          </p:txBody>
        </p:sp>
        <p:sp>
          <p:nvSpPr>
            <p:cNvPr id="69" name="正方形/長方形 68">
              <a:extLst>
                <a:ext uri="{FF2B5EF4-FFF2-40B4-BE49-F238E27FC236}">
                  <a16:creationId xmlns:a16="http://schemas.microsoft.com/office/drawing/2014/main" id="{07D83A01-870F-4BC9-9A84-6440C6D063AD}"/>
                </a:ext>
              </a:extLst>
            </p:cNvPr>
            <p:cNvSpPr/>
            <p:nvPr/>
          </p:nvSpPr>
          <p:spPr>
            <a:xfrm>
              <a:off x="2804775" y="3084757"/>
              <a:ext cx="1390951" cy="512109"/>
            </a:xfrm>
            <a:prstGeom prst="rect">
              <a:avLst/>
            </a:prstGeom>
          </p:spPr>
          <p:txBody>
            <a:bodyPr wrap="square" lIns="0" tIns="0" rIns="0" bIns="0">
              <a:spAutoFit/>
            </a:bodyPr>
            <a:lstStyle/>
            <a:p>
              <a:pPr algn="ctr" defTabSz="685800">
                <a:defRPr/>
              </a:pPr>
              <a:r>
                <a:rPr lang="en-US" altLang="ja-JP" sz="1050" b="1" kern="0" dirty="0">
                  <a:solidFill>
                    <a:srgbClr val="6D2077"/>
                  </a:solidFill>
                  <a:latin typeface="Arial"/>
                  <a:ea typeface="Meiryo UI"/>
                </a:rPr>
                <a:t>Add the difference between 15%</a:t>
              </a:r>
              <a:endParaRPr lang="ja-JP" altLang="en-US" sz="1050" b="1" kern="0" dirty="0">
                <a:solidFill>
                  <a:srgbClr val="6D2077"/>
                </a:solidFill>
                <a:latin typeface="Arial"/>
                <a:ea typeface="Meiryo UI"/>
              </a:endParaRPr>
            </a:p>
            <a:p>
              <a:pPr algn="ctr" defTabSz="685800">
                <a:defRPr/>
              </a:pPr>
              <a:r>
                <a:rPr lang="ja-JP" altLang="en-US" sz="900" kern="0" dirty="0">
                  <a:solidFill>
                    <a:srgbClr val="6D2077"/>
                  </a:solidFill>
                  <a:latin typeface="Arial"/>
                  <a:ea typeface="Meiryo UI"/>
                </a:rPr>
                <a:t>（</a:t>
              </a:r>
              <a:r>
                <a:rPr lang="en-US" altLang="ja-JP" sz="900" kern="0" dirty="0">
                  <a:solidFill>
                    <a:srgbClr val="6D2077"/>
                  </a:solidFill>
                  <a:latin typeface="Arial"/>
                  <a:ea typeface="Meiryo UI"/>
                </a:rPr>
                <a:t>top-up tax</a:t>
              </a:r>
              <a:r>
                <a:rPr lang="ja-JP" altLang="en-US" sz="900" kern="0" dirty="0">
                  <a:solidFill>
                    <a:srgbClr val="6D2077"/>
                  </a:solidFill>
                  <a:latin typeface="Arial"/>
                  <a:ea typeface="Meiryo UI"/>
                </a:rPr>
                <a:t>）</a:t>
              </a:r>
              <a:endParaRPr lang="en-US" altLang="ja-JP" sz="900" kern="0" dirty="0">
                <a:solidFill>
                  <a:srgbClr val="6D2077"/>
                </a:solidFill>
                <a:latin typeface="Arial"/>
                <a:ea typeface="Meiryo UI"/>
              </a:endParaRPr>
            </a:p>
          </p:txBody>
        </p:sp>
      </p:grpSp>
      <p:sp>
        <p:nvSpPr>
          <p:cNvPr id="70" name="四角形: 角を丸くする 42">
            <a:extLst>
              <a:ext uri="{FF2B5EF4-FFF2-40B4-BE49-F238E27FC236}">
                <a16:creationId xmlns:a16="http://schemas.microsoft.com/office/drawing/2014/main" id="{0995D4D7-9D66-472D-B314-996E5A309FE1}"/>
              </a:ext>
            </a:extLst>
          </p:cNvPr>
          <p:cNvSpPr/>
          <p:nvPr/>
        </p:nvSpPr>
        <p:spPr bwMode="gray">
          <a:xfrm>
            <a:off x="5486169" y="2429168"/>
            <a:ext cx="2160000" cy="270000"/>
          </a:xfrm>
          <a:prstGeom prst="roundRect">
            <a:avLst>
              <a:gd name="adj" fmla="val 50000"/>
            </a:avLst>
          </a:prstGeom>
          <a:solidFill>
            <a:srgbClr val="00338D"/>
          </a:solidFill>
          <a:ln w="9525" algn="ctr">
            <a:noFill/>
            <a:miter lim="800000"/>
            <a:headEnd/>
            <a:tailEnd/>
          </a:ln>
          <a:effectLst/>
        </p:spPr>
        <p:txBody>
          <a:bodyPr wrap="square" lIns="0" tIns="0" rIns="0" bIns="0" rtlCol="0" anchor="ctr">
            <a:noAutofit/>
          </a:bodyPr>
          <a:lstStyle/>
          <a:p>
            <a:pPr algn="ctr"/>
            <a:r>
              <a:rPr kumimoji="1" lang="en-US" altLang="ja-JP" sz="1200" dirty="0">
                <a:solidFill>
                  <a:prstClr val="white"/>
                </a:solidFill>
                <a:latin typeface="Arial"/>
                <a:ea typeface="Meiryo UI"/>
              </a:rPr>
              <a:t>Calculation Overview</a:t>
            </a:r>
            <a:endParaRPr kumimoji="1" lang="ja-JP" altLang="en-US" sz="1200" dirty="0">
              <a:solidFill>
                <a:prstClr val="white"/>
              </a:solidFill>
              <a:latin typeface="Arial"/>
              <a:ea typeface="Meiryo UI"/>
            </a:endParaRPr>
          </a:p>
        </p:txBody>
      </p:sp>
      <p:sp>
        <p:nvSpPr>
          <p:cNvPr id="71" name="四角形: 角を丸くする 30">
            <a:extLst>
              <a:ext uri="{FF2B5EF4-FFF2-40B4-BE49-F238E27FC236}">
                <a16:creationId xmlns:a16="http://schemas.microsoft.com/office/drawing/2014/main" id="{C9094211-1A15-49B5-8ACD-5C07ED1F45B0}"/>
              </a:ext>
            </a:extLst>
          </p:cNvPr>
          <p:cNvSpPr/>
          <p:nvPr/>
        </p:nvSpPr>
        <p:spPr>
          <a:xfrm>
            <a:off x="752400" y="1912457"/>
            <a:ext cx="7647460" cy="457301"/>
          </a:xfrm>
          <a:prstGeom prst="roundRect">
            <a:avLst>
              <a:gd name="adj" fmla="val 9956"/>
            </a:avLst>
          </a:prstGeom>
          <a:solidFill>
            <a:sysClr val="window" lastClr="FFFFFF"/>
          </a:solidFill>
          <a:ln w="19050" cap="flat" cmpd="sng" algn="ctr">
            <a:solidFill>
              <a:srgbClr val="005EB8"/>
            </a:solidFill>
            <a:prstDash val="solid"/>
            <a:miter lim="800000"/>
          </a:ln>
          <a:effectLst/>
        </p:spPr>
        <p:txBody>
          <a:bodyPr wrap="square" lIns="135000" tIns="54000" rIns="135000" bIns="54000" rtlCol="0" anchor="t" anchorCtr="0">
            <a:spAutoFit/>
          </a:bodyPr>
          <a:lstStyle/>
          <a:p>
            <a:pPr defTabSz="685800">
              <a:spcAft>
                <a:spcPts val="450"/>
              </a:spcAft>
              <a:defRPr/>
            </a:pPr>
            <a:r>
              <a:rPr kumimoji="1" lang="en-US" altLang="ja-JP" sz="1050" b="1" kern="0" dirty="0">
                <a:solidFill>
                  <a:srgbClr val="00338D"/>
                </a:solidFill>
                <a:latin typeface="Arial"/>
                <a:ea typeface="Meiryo UI"/>
              </a:rPr>
              <a:t>Applies to multinational corporate groups with annual sales over </a:t>
            </a:r>
            <a:r>
              <a:rPr kumimoji="1" lang="ja-JP" altLang="en-US" sz="1050" b="1" kern="0" dirty="0">
                <a:solidFill>
                  <a:srgbClr val="00338D"/>
                </a:solidFill>
                <a:latin typeface="Arial"/>
                <a:ea typeface="Meiryo UI"/>
              </a:rPr>
              <a:t>€</a:t>
            </a:r>
            <a:r>
              <a:rPr kumimoji="1" lang="en-US" altLang="ja-JP" sz="1050" b="1" kern="0" dirty="0">
                <a:solidFill>
                  <a:srgbClr val="00338D"/>
                </a:solidFill>
                <a:latin typeface="Arial"/>
                <a:ea typeface="Meiryo UI"/>
              </a:rPr>
              <a:t>750 million. The difference between the minimum tax rate (15%) and the effective tax rate in low-tax countries is added as a separate tax.</a:t>
            </a:r>
            <a:endParaRPr kumimoji="1" lang="ja-JP" altLang="en-US" sz="1050" b="1" kern="0" dirty="0">
              <a:solidFill>
                <a:srgbClr val="00338D"/>
              </a:solidFill>
              <a:latin typeface="Arial"/>
              <a:ea typeface="Meiryo UI"/>
            </a:endParaRPr>
          </a:p>
        </p:txBody>
      </p:sp>
      <p:grpSp>
        <p:nvGrpSpPr>
          <p:cNvPr id="72" name="グループ化 71">
            <a:extLst>
              <a:ext uri="{FF2B5EF4-FFF2-40B4-BE49-F238E27FC236}">
                <a16:creationId xmlns:a16="http://schemas.microsoft.com/office/drawing/2014/main" id="{2C406307-66D0-4E0A-8393-D43C0964E2DC}"/>
              </a:ext>
            </a:extLst>
          </p:cNvPr>
          <p:cNvGrpSpPr/>
          <p:nvPr/>
        </p:nvGrpSpPr>
        <p:grpSpPr>
          <a:xfrm>
            <a:off x="5143209" y="3006870"/>
            <a:ext cx="3176879" cy="1809000"/>
            <a:chOff x="6827720" y="2653553"/>
            <a:chExt cx="3870661" cy="2412000"/>
          </a:xfrm>
        </p:grpSpPr>
        <p:cxnSp>
          <p:nvCxnSpPr>
            <p:cNvPr id="73" name="直線矢印コネクタ 72">
              <a:extLst>
                <a:ext uri="{FF2B5EF4-FFF2-40B4-BE49-F238E27FC236}">
                  <a16:creationId xmlns:a16="http://schemas.microsoft.com/office/drawing/2014/main" id="{82003600-2835-4422-8396-3A1916FAA7B5}"/>
                </a:ext>
              </a:extLst>
            </p:cNvPr>
            <p:cNvCxnSpPr>
              <a:cxnSpLocks/>
            </p:cNvCxnSpPr>
            <p:nvPr/>
          </p:nvCxnSpPr>
          <p:spPr>
            <a:xfrm>
              <a:off x="7043720" y="2653553"/>
              <a:ext cx="0" cy="2412000"/>
            </a:xfrm>
            <a:prstGeom prst="straightConnector1">
              <a:avLst/>
            </a:prstGeom>
            <a:noFill/>
            <a:ln w="38100" cap="flat" cmpd="sng" algn="ctr">
              <a:solidFill>
                <a:srgbClr val="005EB8"/>
              </a:solidFill>
              <a:prstDash val="solid"/>
              <a:miter lim="800000"/>
              <a:tailEnd type="triangle" w="med" len="sm"/>
            </a:ln>
            <a:effectLst/>
          </p:spPr>
        </p:cxnSp>
        <p:grpSp>
          <p:nvGrpSpPr>
            <p:cNvPr id="74" name="グループ化 73">
              <a:extLst>
                <a:ext uri="{FF2B5EF4-FFF2-40B4-BE49-F238E27FC236}">
                  <a16:creationId xmlns:a16="http://schemas.microsoft.com/office/drawing/2014/main" id="{35C0841A-0F33-451E-9E69-13E3C983A17B}"/>
                </a:ext>
              </a:extLst>
            </p:cNvPr>
            <p:cNvGrpSpPr/>
            <p:nvPr/>
          </p:nvGrpSpPr>
          <p:grpSpPr>
            <a:xfrm>
              <a:off x="6827720" y="2900355"/>
              <a:ext cx="3870661" cy="2084940"/>
              <a:chOff x="6827720" y="2836857"/>
              <a:chExt cx="3870661" cy="2084940"/>
            </a:xfrm>
          </p:grpSpPr>
          <p:grpSp>
            <p:nvGrpSpPr>
              <p:cNvPr id="75" name="グループ化 74">
                <a:extLst>
                  <a:ext uri="{FF2B5EF4-FFF2-40B4-BE49-F238E27FC236}">
                    <a16:creationId xmlns:a16="http://schemas.microsoft.com/office/drawing/2014/main" id="{D41DEE95-F1AE-4262-92E7-16F8E810D059}"/>
                  </a:ext>
                </a:extLst>
              </p:cNvPr>
              <p:cNvGrpSpPr/>
              <p:nvPr/>
            </p:nvGrpSpPr>
            <p:grpSpPr>
              <a:xfrm>
                <a:off x="6827720" y="2836857"/>
                <a:ext cx="3870661" cy="674715"/>
                <a:chOff x="6827720" y="2836857"/>
                <a:chExt cx="3870661" cy="674715"/>
              </a:xfrm>
            </p:grpSpPr>
            <p:sp>
              <p:nvSpPr>
                <p:cNvPr id="82" name="Oval 4">
                  <a:extLst>
                    <a:ext uri="{FF2B5EF4-FFF2-40B4-BE49-F238E27FC236}">
                      <a16:creationId xmlns:a16="http://schemas.microsoft.com/office/drawing/2014/main" id="{C9C352C7-BD94-44D9-9BB4-3C99D4563B73}"/>
                    </a:ext>
                  </a:extLst>
                </p:cNvPr>
                <p:cNvSpPr/>
                <p:nvPr/>
              </p:nvSpPr>
              <p:spPr>
                <a:xfrm>
                  <a:off x="6827720" y="2958214"/>
                  <a:ext cx="432000" cy="432000"/>
                </a:xfrm>
                <a:prstGeom prst="ellipse">
                  <a:avLst/>
                </a:prstGeom>
                <a:solidFill>
                  <a:srgbClr val="00338D"/>
                </a:solidFill>
                <a:ln w="12700" cap="flat" cmpd="sng" algn="ctr">
                  <a:noFill/>
                  <a:prstDash val="solid"/>
                  <a:miter lim="800000"/>
                </a:ln>
                <a:effectLst/>
              </p:spPr>
              <p:txBody>
                <a:bodyPr lIns="40500" tIns="40500" rIns="40500" bIns="40500" rtlCol="0" anchor="ctr"/>
                <a:lstStyle/>
                <a:p>
                  <a:pPr algn="ctr" defTabSz="685800">
                    <a:defRPr/>
                  </a:pPr>
                  <a:r>
                    <a:rPr lang="en-US" sz="1050" kern="0" dirty="0">
                      <a:solidFill>
                        <a:prstClr val="white"/>
                      </a:solidFill>
                      <a:latin typeface="Arial"/>
                      <a:ea typeface="Meiryo UI"/>
                    </a:rPr>
                    <a:t>01</a:t>
                  </a:r>
                </a:p>
              </p:txBody>
            </p:sp>
            <p:sp>
              <p:nvSpPr>
                <p:cNvPr id="83" name="Text Placeholder 3">
                  <a:extLst>
                    <a:ext uri="{FF2B5EF4-FFF2-40B4-BE49-F238E27FC236}">
                      <a16:creationId xmlns:a16="http://schemas.microsoft.com/office/drawing/2014/main" id="{0A24B0AD-6B52-4754-BA71-704E4E9FC920}"/>
                    </a:ext>
                  </a:extLst>
                </p:cNvPr>
                <p:cNvSpPr txBox="1">
                  <a:spLocks/>
                </p:cNvSpPr>
                <p:nvPr/>
              </p:nvSpPr>
              <p:spPr>
                <a:xfrm>
                  <a:off x="7259720" y="2836857"/>
                  <a:ext cx="3438661" cy="674715"/>
                </a:xfrm>
                <a:prstGeom prst="rect">
                  <a:avLst/>
                </a:prstGeom>
                <a:noFill/>
              </p:spPr>
              <p:txBody>
                <a:bodyPr wrap="square" lIns="135000" tIns="0" rIns="0" bIns="0" anchor="ctr" anchorCtr="0">
                  <a:spAutoFit/>
                </a:bodyPr>
                <a:lstStyle>
                  <a:lvl1pPr marL="0" indent="0" algn="l" defTabSz="914400" rtl="0" eaLnBrk="1" latinLnBrk="0" hangingPunct="1">
                    <a:lnSpc>
                      <a:spcPct val="100000"/>
                    </a:lnSpc>
                    <a:spcBef>
                      <a:spcPts val="0"/>
                    </a:spcBef>
                    <a:spcAft>
                      <a:spcPts val="600"/>
                    </a:spcAft>
                    <a:buFontTx/>
                    <a:buNone/>
                    <a:defRPr sz="10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0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baseline="0">
                      <a:solidFill>
                        <a:schemeClr val="tx2"/>
                      </a:solidFill>
                      <a:latin typeface="+mn-lt"/>
                      <a:ea typeface="+mn-ea"/>
                      <a:cs typeface="+mn-cs"/>
                    </a:defRPr>
                  </a:lvl5pPr>
                  <a:lvl6pPr marL="72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6pPr>
                  <a:lvl7pPr marL="93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7pPr>
                  <a:lvl8pPr marL="108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a:lnSpc>
                      <a:spcPct val="107000"/>
                    </a:lnSpc>
                    <a:defRPr/>
                  </a:pPr>
                  <a:r>
                    <a:rPr kumimoji="1" lang="en-US" altLang="ja-JP" sz="1050" dirty="0">
                      <a:solidFill>
                        <a:srgbClr val="00338D"/>
                      </a:solidFill>
                      <a:latin typeface="Arial"/>
                      <a:ea typeface="Meiryo UI"/>
                    </a:rPr>
                    <a:t>Find the difference between the ETR in each jurisdiction and the minimum tax rate</a:t>
                  </a:r>
                  <a:endParaRPr lang="en-GB" sz="1050" dirty="0">
                    <a:solidFill>
                      <a:srgbClr val="00338D"/>
                    </a:solidFill>
                    <a:latin typeface="Arial"/>
                    <a:ea typeface="Meiryo UI"/>
                    <a:cs typeface="Times New Roman" panose="02020603050405020304" pitchFamily="18" charset="0"/>
                  </a:endParaRPr>
                </a:p>
              </p:txBody>
            </p:sp>
          </p:grpSp>
          <p:grpSp>
            <p:nvGrpSpPr>
              <p:cNvPr id="76" name="グループ化 75">
                <a:extLst>
                  <a:ext uri="{FF2B5EF4-FFF2-40B4-BE49-F238E27FC236}">
                    <a16:creationId xmlns:a16="http://schemas.microsoft.com/office/drawing/2014/main" id="{D906A4C2-71CD-48FA-A527-12172E3B2AF7}"/>
                  </a:ext>
                </a:extLst>
              </p:cNvPr>
              <p:cNvGrpSpPr/>
              <p:nvPr/>
            </p:nvGrpSpPr>
            <p:grpSpPr>
              <a:xfrm>
                <a:off x="6827720" y="3458700"/>
                <a:ext cx="3870661" cy="674715"/>
                <a:chOff x="6827720" y="3454521"/>
                <a:chExt cx="3870661" cy="674715"/>
              </a:xfrm>
            </p:grpSpPr>
            <p:sp>
              <p:nvSpPr>
                <p:cNvPr id="80" name="Oval 4">
                  <a:extLst>
                    <a:ext uri="{FF2B5EF4-FFF2-40B4-BE49-F238E27FC236}">
                      <a16:creationId xmlns:a16="http://schemas.microsoft.com/office/drawing/2014/main" id="{EB615722-3C0B-476D-A2EC-7824C4AE3DC0}"/>
                    </a:ext>
                  </a:extLst>
                </p:cNvPr>
                <p:cNvSpPr/>
                <p:nvPr/>
              </p:nvSpPr>
              <p:spPr>
                <a:xfrm>
                  <a:off x="6827720" y="3575877"/>
                  <a:ext cx="432000" cy="432000"/>
                </a:xfrm>
                <a:prstGeom prst="ellipse">
                  <a:avLst/>
                </a:prstGeom>
                <a:solidFill>
                  <a:srgbClr val="00338D"/>
                </a:solidFill>
                <a:ln w="12700" cap="flat" cmpd="sng" algn="ctr">
                  <a:noFill/>
                  <a:prstDash val="solid"/>
                  <a:miter lim="800000"/>
                </a:ln>
                <a:effectLst/>
              </p:spPr>
              <p:txBody>
                <a:bodyPr lIns="40500" tIns="40500" rIns="40500" bIns="40500" rtlCol="0" anchor="ctr"/>
                <a:lstStyle/>
                <a:p>
                  <a:pPr algn="ctr" defTabSz="685800">
                    <a:defRPr/>
                  </a:pPr>
                  <a:r>
                    <a:rPr lang="en-US" sz="1050" kern="0" dirty="0">
                      <a:solidFill>
                        <a:prstClr val="white"/>
                      </a:solidFill>
                      <a:latin typeface="Arial"/>
                      <a:ea typeface="Meiryo UI"/>
                    </a:rPr>
                    <a:t>0</a:t>
                  </a:r>
                  <a:r>
                    <a:rPr lang="en-US" altLang="ja-JP" sz="1050" kern="0" dirty="0">
                      <a:solidFill>
                        <a:prstClr val="white"/>
                      </a:solidFill>
                      <a:latin typeface="Arial"/>
                      <a:ea typeface="Meiryo UI"/>
                    </a:rPr>
                    <a:t>2</a:t>
                  </a:r>
                  <a:endParaRPr lang="en-US" sz="1050" kern="0" dirty="0">
                    <a:solidFill>
                      <a:prstClr val="white"/>
                    </a:solidFill>
                    <a:latin typeface="Arial"/>
                    <a:ea typeface="Meiryo UI"/>
                  </a:endParaRPr>
                </a:p>
              </p:txBody>
            </p:sp>
            <p:sp>
              <p:nvSpPr>
                <p:cNvPr id="81" name="Text Placeholder 3">
                  <a:extLst>
                    <a:ext uri="{FF2B5EF4-FFF2-40B4-BE49-F238E27FC236}">
                      <a16:creationId xmlns:a16="http://schemas.microsoft.com/office/drawing/2014/main" id="{280AA335-BCD3-4E2E-AD8E-4503BCF55BFF}"/>
                    </a:ext>
                  </a:extLst>
                </p:cNvPr>
                <p:cNvSpPr txBox="1">
                  <a:spLocks/>
                </p:cNvSpPr>
                <p:nvPr/>
              </p:nvSpPr>
              <p:spPr>
                <a:xfrm>
                  <a:off x="7259720" y="3454521"/>
                  <a:ext cx="3438661" cy="674715"/>
                </a:xfrm>
                <a:prstGeom prst="rect">
                  <a:avLst/>
                </a:prstGeom>
                <a:noFill/>
              </p:spPr>
              <p:txBody>
                <a:bodyPr wrap="square" lIns="135000" tIns="0" rIns="0" bIns="0" anchor="ctr" anchorCtr="0">
                  <a:spAutoFit/>
                </a:bodyPr>
                <a:lstStyle>
                  <a:lvl1pPr marL="0" indent="0" algn="l" defTabSz="914400" rtl="0" eaLnBrk="1" latinLnBrk="0" hangingPunct="1">
                    <a:lnSpc>
                      <a:spcPct val="100000"/>
                    </a:lnSpc>
                    <a:spcBef>
                      <a:spcPts val="0"/>
                    </a:spcBef>
                    <a:spcAft>
                      <a:spcPts val="600"/>
                    </a:spcAft>
                    <a:buFontTx/>
                    <a:buNone/>
                    <a:defRPr sz="10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0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baseline="0">
                      <a:solidFill>
                        <a:schemeClr val="tx2"/>
                      </a:solidFill>
                      <a:latin typeface="+mn-lt"/>
                      <a:ea typeface="+mn-ea"/>
                      <a:cs typeface="+mn-cs"/>
                    </a:defRPr>
                  </a:lvl5pPr>
                  <a:lvl6pPr marL="72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6pPr>
                  <a:lvl7pPr marL="93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7pPr>
                  <a:lvl8pPr marL="108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a:lnSpc>
                      <a:spcPct val="107000"/>
                    </a:lnSpc>
                    <a:defRPr/>
                  </a:pPr>
                  <a:r>
                    <a:rPr kumimoji="1" lang="en-US" altLang="ja-JP" sz="1050" dirty="0">
                      <a:solidFill>
                        <a:srgbClr val="00338D"/>
                      </a:solidFill>
                      <a:latin typeface="Arial"/>
                      <a:ea typeface="Meiryo UI"/>
                    </a:rPr>
                    <a:t>Multiply country-specific income* by the top-up tax rate to find the total top-up tax amount</a:t>
                  </a:r>
                  <a:endParaRPr kumimoji="1" lang="ja-JP" altLang="en-US" sz="1050" dirty="0">
                    <a:solidFill>
                      <a:srgbClr val="00338D"/>
                    </a:solidFill>
                    <a:latin typeface="Arial"/>
                    <a:ea typeface="Meiryo UI"/>
                  </a:endParaRPr>
                </a:p>
              </p:txBody>
            </p:sp>
          </p:grpSp>
          <p:grpSp>
            <p:nvGrpSpPr>
              <p:cNvPr id="77" name="グループ化 76">
                <a:extLst>
                  <a:ext uri="{FF2B5EF4-FFF2-40B4-BE49-F238E27FC236}">
                    <a16:creationId xmlns:a16="http://schemas.microsoft.com/office/drawing/2014/main" id="{F0D3C01F-517C-4598-A335-6BB96DF34391}"/>
                  </a:ext>
                </a:extLst>
              </p:cNvPr>
              <p:cNvGrpSpPr/>
              <p:nvPr/>
            </p:nvGrpSpPr>
            <p:grpSpPr>
              <a:xfrm>
                <a:off x="6827720" y="3914000"/>
                <a:ext cx="3870661" cy="1007797"/>
                <a:chOff x="6827720" y="3914000"/>
                <a:chExt cx="3870661" cy="1007797"/>
              </a:xfrm>
            </p:grpSpPr>
            <p:sp>
              <p:nvSpPr>
                <p:cNvPr id="78" name="Oval 4">
                  <a:extLst>
                    <a:ext uri="{FF2B5EF4-FFF2-40B4-BE49-F238E27FC236}">
                      <a16:creationId xmlns:a16="http://schemas.microsoft.com/office/drawing/2014/main" id="{7FA71DDB-BE7B-405C-918B-A51C1E49EBA5}"/>
                    </a:ext>
                  </a:extLst>
                </p:cNvPr>
                <p:cNvSpPr/>
                <p:nvPr/>
              </p:nvSpPr>
              <p:spPr>
                <a:xfrm>
                  <a:off x="6827720" y="4201897"/>
                  <a:ext cx="432000" cy="432000"/>
                </a:xfrm>
                <a:prstGeom prst="ellipse">
                  <a:avLst/>
                </a:prstGeom>
                <a:solidFill>
                  <a:srgbClr val="00338D"/>
                </a:solidFill>
                <a:ln w="12700" cap="flat" cmpd="sng" algn="ctr">
                  <a:noFill/>
                  <a:prstDash val="solid"/>
                  <a:miter lim="800000"/>
                </a:ln>
                <a:effectLst/>
              </p:spPr>
              <p:txBody>
                <a:bodyPr lIns="40500" tIns="40500" rIns="40500" bIns="40500" rtlCol="0" anchor="ctr"/>
                <a:lstStyle/>
                <a:p>
                  <a:pPr algn="ctr" defTabSz="685800">
                    <a:defRPr/>
                  </a:pPr>
                  <a:r>
                    <a:rPr lang="en-US" sz="1050" kern="0" dirty="0">
                      <a:solidFill>
                        <a:prstClr val="white"/>
                      </a:solidFill>
                      <a:latin typeface="Arial"/>
                      <a:ea typeface="Meiryo UI"/>
                    </a:rPr>
                    <a:t>0</a:t>
                  </a:r>
                  <a:r>
                    <a:rPr lang="en-US" altLang="ja-JP" sz="1050" kern="0" dirty="0">
                      <a:solidFill>
                        <a:prstClr val="white"/>
                      </a:solidFill>
                      <a:latin typeface="Arial"/>
                      <a:ea typeface="Meiryo UI"/>
                    </a:rPr>
                    <a:t>3</a:t>
                  </a:r>
                  <a:endParaRPr lang="en-US" sz="1050" kern="0" dirty="0">
                    <a:solidFill>
                      <a:prstClr val="white"/>
                    </a:solidFill>
                    <a:latin typeface="Arial"/>
                    <a:ea typeface="Meiryo UI"/>
                  </a:endParaRPr>
                </a:p>
              </p:txBody>
            </p:sp>
            <p:sp>
              <p:nvSpPr>
                <p:cNvPr id="79" name="Text Placeholder 3">
                  <a:extLst>
                    <a:ext uri="{FF2B5EF4-FFF2-40B4-BE49-F238E27FC236}">
                      <a16:creationId xmlns:a16="http://schemas.microsoft.com/office/drawing/2014/main" id="{3CD84335-8E66-4D72-84A8-2B0F4C4277C9}"/>
                    </a:ext>
                  </a:extLst>
                </p:cNvPr>
                <p:cNvSpPr txBox="1">
                  <a:spLocks/>
                </p:cNvSpPr>
                <p:nvPr/>
              </p:nvSpPr>
              <p:spPr>
                <a:xfrm>
                  <a:off x="7259720" y="3914000"/>
                  <a:ext cx="3438661" cy="1007797"/>
                </a:xfrm>
                <a:prstGeom prst="rect">
                  <a:avLst/>
                </a:prstGeom>
                <a:noFill/>
              </p:spPr>
              <p:txBody>
                <a:bodyPr wrap="square" lIns="135000" tIns="0" rIns="0" bIns="0" anchor="ctr" anchorCtr="0">
                  <a:spAutoFit/>
                </a:bodyPr>
                <a:lstStyle>
                  <a:lvl1pPr marL="0" indent="0" algn="l" defTabSz="914400" rtl="0" eaLnBrk="1" latinLnBrk="0" hangingPunct="1">
                    <a:lnSpc>
                      <a:spcPct val="100000"/>
                    </a:lnSpc>
                    <a:spcBef>
                      <a:spcPts val="0"/>
                    </a:spcBef>
                    <a:spcAft>
                      <a:spcPts val="600"/>
                    </a:spcAft>
                    <a:buFontTx/>
                    <a:buNone/>
                    <a:defRPr sz="10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000" kern="1200">
                      <a:solidFill>
                        <a:schemeClr val="tx2"/>
                      </a:solidFill>
                      <a:latin typeface="+mn-lt"/>
                      <a:ea typeface="+mn-ea"/>
                      <a:cs typeface="+mn-cs"/>
                    </a:defRPr>
                  </a:lvl2pPr>
                  <a:lvl3pPr marL="21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3pPr>
                  <a:lvl4pPr marL="36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4pPr>
                  <a:lvl5pPr marL="57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baseline="0">
                      <a:solidFill>
                        <a:schemeClr val="tx2"/>
                      </a:solidFill>
                      <a:latin typeface="+mn-lt"/>
                      <a:ea typeface="+mn-ea"/>
                      <a:cs typeface="+mn-cs"/>
                    </a:defRPr>
                  </a:lvl5pPr>
                  <a:lvl6pPr marL="72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6pPr>
                  <a:lvl7pPr marL="936000" indent="-216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7pPr>
                  <a:lvl8pPr marL="1080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0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85800">
                    <a:lnSpc>
                      <a:spcPct val="107000"/>
                    </a:lnSpc>
                    <a:defRPr/>
                  </a:pPr>
                  <a:endParaRPr kumimoji="1" lang="en-US" altLang="ja-JP" sz="1050" dirty="0">
                    <a:solidFill>
                      <a:srgbClr val="00338D"/>
                    </a:solidFill>
                    <a:latin typeface="Arial"/>
                    <a:ea typeface="Meiryo UI"/>
                  </a:endParaRPr>
                </a:p>
                <a:p>
                  <a:pPr defTabSz="685800">
                    <a:lnSpc>
                      <a:spcPct val="107000"/>
                    </a:lnSpc>
                    <a:defRPr/>
                  </a:pPr>
                  <a:r>
                    <a:rPr kumimoji="1" lang="en-US" altLang="ja-JP" sz="1050" dirty="0">
                      <a:solidFill>
                        <a:srgbClr val="00338D"/>
                      </a:solidFill>
                      <a:latin typeface="Arial"/>
                      <a:ea typeface="Meiryo UI"/>
                    </a:rPr>
                    <a:t>Allocate top-up tax amount to each constituent entity and tax them according to IIR and UTPR</a:t>
                  </a:r>
                  <a:endParaRPr kumimoji="1" lang="ja-JP" altLang="en-US" sz="1050" dirty="0">
                    <a:solidFill>
                      <a:srgbClr val="00338D"/>
                    </a:solidFill>
                    <a:latin typeface="Arial"/>
                    <a:ea typeface="Meiryo UI"/>
                  </a:endParaRPr>
                </a:p>
              </p:txBody>
            </p:sp>
          </p:grpSp>
        </p:grpSp>
      </p:grpSp>
      <p:sp>
        <p:nvSpPr>
          <p:cNvPr id="84" name="テキスト ボックス 83">
            <a:extLst>
              <a:ext uri="{FF2B5EF4-FFF2-40B4-BE49-F238E27FC236}">
                <a16:creationId xmlns:a16="http://schemas.microsoft.com/office/drawing/2014/main" id="{6187E0F0-53F6-413B-ABF0-ABEA2B56955D}"/>
              </a:ext>
            </a:extLst>
          </p:cNvPr>
          <p:cNvSpPr txBox="1"/>
          <p:nvPr/>
        </p:nvSpPr>
        <p:spPr>
          <a:xfrm>
            <a:off x="4699367" y="5125268"/>
            <a:ext cx="3733605" cy="298293"/>
          </a:xfrm>
          <a:prstGeom prst="rect">
            <a:avLst/>
          </a:prstGeom>
          <a:noFill/>
        </p:spPr>
        <p:txBody>
          <a:bodyPr wrap="square" lIns="40958" tIns="40958" rIns="40958" bIns="40958" rtlCol="0">
            <a:noAutofit/>
          </a:bodyPr>
          <a:lstStyle/>
          <a:p>
            <a:pPr marL="200025" indent="-200025">
              <a:spcAft>
                <a:spcPts val="450"/>
              </a:spcAft>
            </a:pPr>
            <a:r>
              <a:rPr kumimoji="1" lang="en-US" altLang="ja-JP" sz="750" baseline="30000" dirty="0">
                <a:solidFill>
                  <a:srgbClr val="00338D"/>
                </a:solidFill>
                <a:latin typeface="Arial"/>
                <a:ea typeface="Meiryo UI"/>
              </a:rPr>
              <a:t>	</a:t>
            </a:r>
            <a:r>
              <a:rPr kumimoji="1" lang="en-US" altLang="ja-JP" sz="750" dirty="0">
                <a:solidFill>
                  <a:srgbClr val="00338D"/>
                </a:solidFill>
                <a:latin typeface="Arial"/>
                <a:ea typeface="Meiryo UI"/>
              </a:rPr>
              <a:t>*This is the balance after deducting the carve-out amount from the combined profits and losses of group companies located in low-tax countries.</a:t>
            </a:r>
            <a:endParaRPr kumimoji="1" lang="ja-JP" altLang="en-US" sz="750" dirty="0">
              <a:solidFill>
                <a:srgbClr val="00338D"/>
              </a:solidFill>
              <a:latin typeface="Arial"/>
              <a:ea typeface="Meiryo UI"/>
            </a:endParaRPr>
          </a:p>
        </p:txBody>
      </p:sp>
    </p:spTree>
    <p:extLst>
      <p:ext uri="{BB962C8B-B14F-4D97-AF65-F5344CB8AC3E}">
        <p14:creationId xmlns:p14="http://schemas.microsoft.com/office/powerpoint/2010/main" val="1146292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4480FA0F-50C4-60DF-B7C1-9B88CE7AD7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err="1">
                <a:solidFill>
                  <a:srgbClr val="00338D"/>
                </a:solidFill>
                <a:latin typeface="Arial"/>
                <a:ea typeface="Meiryo UI"/>
              </a:rPr>
              <a:t>GloBE</a:t>
            </a:r>
            <a:r>
              <a:rPr kumimoji="1" lang="en-US" altLang="ja-JP" sz="2250" dirty="0">
                <a:solidFill>
                  <a:srgbClr val="00338D"/>
                </a:solidFill>
                <a:latin typeface="Arial"/>
                <a:ea typeface="Meiryo UI"/>
              </a:rPr>
              <a:t> Rules   Calculating Top-up Tax</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20</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四角形: 角を丸くする 41">
            <a:extLst>
              <a:ext uri="{FF2B5EF4-FFF2-40B4-BE49-F238E27FC236}">
                <a16:creationId xmlns:a16="http://schemas.microsoft.com/office/drawing/2014/main" id="{897A692C-C675-4AB7-9A3A-A3F0AFC439F0}"/>
              </a:ext>
            </a:extLst>
          </p:cNvPr>
          <p:cNvSpPr/>
          <p:nvPr/>
        </p:nvSpPr>
        <p:spPr>
          <a:xfrm>
            <a:off x="752400" y="2046336"/>
            <a:ext cx="7639200" cy="286342"/>
          </a:xfrm>
          <a:prstGeom prst="roundRect">
            <a:avLst>
              <a:gd name="adj" fmla="val 9956"/>
            </a:avLst>
          </a:prstGeom>
          <a:solidFill>
            <a:sysClr val="window" lastClr="FFFFFF"/>
          </a:solidFill>
          <a:ln w="19050" cap="flat" cmpd="sng" algn="ctr">
            <a:solidFill>
              <a:srgbClr val="005EB8"/>
            </a:solidFill>
            <a:prstDash val="solid"/>
            <a:miter lim="800000"/>
          </a:ln>
          <a:effectLst/>
        </p:spPr>
        <p:txBody>
          <a:bodyPr wrap="square" lIns="135000" tIns="54000" rIns="135000" bIns="54000" rtlCol="0" anchor="t" anchorCtr="0">
            <a:spAutoFit/>
          </a:bodyPr>
          <a:lstStyle/>
          <a:p>
            <a:pPr defTabSz="685800">
              <a:spcAft>
                <a:spcPts val="450"/>
              </a:spcAft>
              <a:defRPr/>
            </a:pPr>
            <a:r>
              <a:rPr kumimoji="1" lang="en-US" altLang="ja-JP" sz="1050" kern="0" dirty="0">
                <a:solidFill>
                  <a:srgbClr val="000000"/>
                </a:solidFill>
                <a:latin typeface="Arial"/>
                <a:ea typeface="Meiryo UI"/>
              </a:rPr>
              <a:t>The top-up tax is calculated as follows: </a:t>
            </a:r>
            <a:endParaRPr kumimoji="1" lang="ja-JP" altLang="en-US" sz="1050" kern="0" dirty="0">
              <a:solidFill>
                <a:srgbClr val="000000"/>
              </a:solidFill>
              <a:latin typeface="Arial"/>
              <a:ea typeface="Meiryo UI"/>
            </a:endParaRPr>
          </a:p>
        </p:txBody>
      </p:sp>
      <p:sp>
        <p:nvSpPr>
          <p:cNvPr id="43" name="四角形: 角を丸くする 76">
            <a:extLst>
              <a:ext uri="{FF2B5EF4-FFF2-40B4-BE49-F238E27FC236}">
                <a16:creationId xmlns:a16="http://schemas.microsoft.com/office/drawing/2014/main" id="{E11E56D5-3151-4190-BFDF-D77BE2650A8A}"/>
              </a:ext>
            </a:extLst>
          </p:cNvPr>
          <p:cNvSpPr/>
          <p:nvPr/>
        </p:nvSpPr>
        <p:spPr>
          <a:xfrm>
            <a:off x="748606" y="3541863"/>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prstClr val="white"/>
                </a:solidFill>
                <a:latin typeface="Arial"/>
                <a:ea typeface="Meiryo UI"/>
              </a:rPr>
              <a:t>Top-up Tax </a:t>
            </a:r>
          </a:p>
          <a:p>
            <a:pPr algn="ctr" defTabSz="685800">
              <a:lnSpc>
                <a:spcPct val="110000"/>
              </a:lnSpc>
              <a:defRPr/>
            </a:pPr>
            <a:r>
              <a:rPr kumimoji="1" lang="en-US" altLang="ja-JP" sz="1350" b="1" kern="0" dirty="0">
                <a:solidFill>
                  <a:prstClr val="white"/>
                </a:solidFill>
                <a:latin typeface="Arial"/>
                <a:ea typeface="Meiryo UI"/>
              </a:rPr>
              <a:t>Rate</a:t>
            </a:r>
            <a:endParaRPr kumimoji="1" lang="ja-JP" altLang="en-US" sz="1350" b="1" kern="0" dirty="0">
              <a:solidFill>
                <a:prstClr val="white"/>
              </a:solidFill>
              <a:latin typeface="Arial"/>
              <a:ea typeface="Meiryo UI"/>
            </a:endParaRPr>
          </a:p>
        </p:txBody>
      </p:sp>
      <p:sp>
        <p:nvSpPr>
          <p:cNvPr id="53" name="四角形: 角を丸くする 79">
            <a:extLst>
              <a:ext uri="{FF2B5EF4-FFF2-40B4-BE49-F238E27FC236}">
                <a16:creationId xmlns:a16="http://schemas.microsoft.com/office/drawing/2014/main" id="{B7636D78-2EC8-436B-A796-4D8D09775B9E}"/>
              </a:ext>
            </a:extLst>
          </p:cNvPr>
          <p:cNvSpPr/>
          <p:nvPr/>
        </p:nvSpPr>
        <p:spPr>
          <a:xfrm>
            <a:off x="5556246" y="3541863"/>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prstClr val="white"/>
                </a:solidFill>
                <a:latin typeface="Arial"/>
                <a:ea typeface="Meiryo UI"/>
              </a:rPr>
              <a:t>Local </a:t>
            </a:r>
          </a:p>
          <a:p>
            <a:pPr algn="ctr" defTabSz="685800">
              <a:lnSpc>
                <a:spcPct val="110000"/>
              </a:lnSpc>
              <a:defRPr/>
            </a:pPr>
            <a:r>
              <a:rPr kumimoji="1" lang="en-US" altLang="ja-JP" sz="1350" b="1" kern="0" dirty="0">
                <a:solidFill>
                  <a:prstClr val="white"/>
                </a:solidFill>
                <a:latin typeface="Arial"/>
                <a:ea typeface="Meiryo UI"/>
              </a:rPr>
              <a:t>top-up tax</a:t>
            </a:r>
            <a:endParaRPr kumimoji="1" lang="ja-JP" altLang="en-US" sz="1350" b="1" kern="0" dirty="0">
              <a:solidFill>
                <a:prstClr val="white"/>
              </a:solidFill>
              <a:latin typeface="Arial"/>
              <a:ea typeface="Meiryo UI"/>
            </a:endParaRPr>
          </a:p>
        </p:txBody>
      </p:sp>
      <p:sp>
        <p:nvSpPr>
          <p:cNvPr id="54" name="乗算記号 81">
            <a:extLst>
              <a:ext uri="{FF2B5EF4-FFF2-40B4-BE49-F238E27FC236}">
                <a16:creationId xmlns:a16="http://schemas.microsoft.com/office/drawing/2014/main" id="{C9894742-0F3E-48E1-AC58-E3C6DB35082F}"/>
              </a:ext>
            </a:extLst>
          </p:cNvPr>
          <p:cNvSpPr>
            <a:spLocks noChangeAspect="1"/>
          </p:cNvSpPr>
          <p:nvPr/>
        </p:nvSpPr>
        <p:spPr>
          <a:xfrm>
            <a:off x="2026345" y="3698663"/>
            <a:ext cx="361400" cy="361400"/>
          </a:xfrm>
          <a:prstGeom prst="mathMultiply">
            <a:avLst>
              <a:gd name="adj1" fmla="val 505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58" name="加算記号 82">
            <a:extLst>
              <a:ext uri="{FF2B5EF4-FFF2-40B4-BE49-F238E27FC236}">
                <a16:creationId xmlns:a16="http://schemas.microsoft.com/office/drawing/2014/main" id="{CC6C8965-5DF2-4BA1-9D41-6E19ED37F732}"/>
              </a:ext>
            </a:extLst>
          </p:cNvPr>
          <p:cNvSpPr/>
          <p:nvPr/>
        </p:nvSpPr>
        <p:spPr>
          <a:xfrm>
            <a:off x="3667862" y="3727079"/>
            <a:ext cx="304568" cy="304568"/>
          </a:xfrm>
          <a:prstGeom prst="mathPlus">
            <a:avLst>
              <a:gd name="adj1" fmla="val 607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59" name="次の値と等しい 83">
            <a:extLst>
              <a:ext uri="{FF2B5EF4-FFF2-40B4-BE49-F238E27FC236}">
                <a16:creationId xmlns:a16="http://schemas.microsoft.com/office/drawing/2014/main" id="{274AF888-4EFD-4CEE-B493-1DD0070263BE}"/>
              </a:ext>
            </a:extLst>
          </p:cNvPr>
          <p:cNvSpPr/>
          <p:nvPr/>
        </p:nvSpPr>
        <p:spPr>
          <a:xfrm>
            <a:off x="6817306" y="3811633"/>
            <a:ext cx="306089" cy="135461"/>
          </a:xfrm>
          <a:prstGeom prst="mathEqual">
            <a:avLst>
              <a:gd name="adj1" fmla="val 11755"/>
              <a:gd name="adj2" fmla="val 32675"/>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60" name="減算記号 84">
            <a:extLst>
              <a:ext uri="{FF2B5EF4-FFF2-40B4-BE49-F238E27FC236}">
                <a16:creationId xmlns:a16="http://schemas.microsoft.com/office/drawing/2014/main" id="{93856AAD-57CF-4D33-9125-C6F9728BBEF2}"/>
              </a:ext>
            </a:extLst>
          </p:cNvPr>
          <p:cNvSpPr/>
          <p:nvPr/>
        </p:nvSpPr>
        <p:spPr>
          <a:xfrm>
            <a:off x="5242674" y="3803221"/>
            <a:ext cx="304127" cy="152285"/>
          </a:xfrm>
          <a:prstGeom prst="mathMinus">
            <a:avLst>
              <a:gd name="adj1" fmla="val 11311"/>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61" name="テキスト ボックス 60">
            <a:extLst>
              <a:ext uri="{FF2B5EF4-FFF2-40B4-BE49-F238E27FC236}">
                <a16:creationId xmlns:a16="http://schemas.microsoft.com/office/drawing/2014/main" id="{51E727CB-96B0-45E3-B227-D5EE93DD701A}"/>
              </a:ext>
            </a:extLst>
          </p:cNvPr>
          <p:cNvSpPr txBox="1"/>
          <p:nvPr/>
        </p:nvSpPr>
        <p:spPr>
          <a:xfrm>
            <a:off x="616231" y="2640585"/>
            <a:ext cx="1982190" cy="472450"/>
          </a:xfrm>
          <a:prstGeom prst="rect">
            <a:avLst/>
          </a:prstGeom>
          <a:noFill/>
        </p:spPr>
        <p:txBody>
          <a:bodyPr wrap="square" lIns="0" tIns="0" rIns="0" bIns="27000">
            <a:spAutoFit/>
          </a:bodyPr>
          <a:lstStyle/>
          <a:p>
            <a:pPr>
              <a:lnSpc>
                <a:spcPct val="110000"/>
              </a:lnSpc>
            </a:pPr>
            <a:r>
              <a:rPr lang="en-US" altLang="ja-JP" sz="900" dirty="0">
                <a:solidFill>
                  <a:srgbClr val="000000"/>
                </a:solidFill>
                <a:latin typeface="Arial"/>
                <a:ea typeface="Meiryo UI"/>
              </a:rPr>
              <a:t>Difference between the minimum tax rate (15%) and the effective tax rate (ETR) of the jurisdiction it is located in</a:t>
            </a:r>
            <a:endParaRPr lang="ja-JP" altLang="en-US" sz="900" dirty="0">
              <a:solidFill>
                <a:srgbClr val="000000"/>
              </a:solidFill>
              <a:latin typeface="Arial"/>
              <a:ea typeface="Meiryo UI"/>
            </a:endParaRPr>
          </a:p>
        </p:txBody>
      </p:sp>
      <p:cxnSp>
        <p:nvCxnSpPr>
          <p:cNvPr id="63" name="直線コネクタ 62">
            <a:extLst>
              <a:ext uri="{FF2B5EF4-FFF2-40B4-BE49-F238E27FC236}">
                <a16:creationId xmlns:a16="http://schemas.microsoft.com/office/drawing/2014/main" id="{A18BE8A3-C381-4576-81A6-9104ACD425CB}"/>
              </a:ext>
            </a:extLst>
          </p:cNvPr>
          <p:cNvCxnSpPr>
            <a:cxnSpLocks/>
            <a:stCxn id="43" idx="0"/>
          </p:cNvCxnSpPr>
          <p:nvPr/>
        </p:nvCxnSpPr>
        <p:spPr>
          <a:xfrm flipV="1">
            <a:off x="1380058" y="3203795"/>
            <a:ext cx="0" cy="284499"/>
          </a:xfrm>
          <a:prstGeom prst="line">
            <a:avLst/>
          </a:prstGeom>
          <a:noFill/>
          <a:ln w="19050" cap="flat" cmpd="sng" algn="ctr">
            <a:solidFill>
              <a:srgbClr val="F0F0F0">
                <a:lumMod val="75000"/>
              </a:srgbClr>
            </a:solidFill>
            <a:prstDash val="solid"/>
            <a:miter lim="800000"/>
            <a:headEnd type="oval"/>
          </a:ln>
          <a:effectLst/>
        </p:spPr>
      </p:cxnSp>
      <p:cxnSp>
        <p:nvCxnSpPr>
          <p:cNvPr id="64" name="直線コネクタ 63">
            <a:extLst>
              <a:ext uri="{FF2B5EF4-FFF2-40B4-BE49-F238E27FC236}">
                <a16:creationId xmlns:a16="http://schemas.microsoft.com/office/drawing/2014/main" id="{4A791316-1C4D-4705-8DB1-1BFF776D683C}"/>
              </a:ext>
            </a:extLst>
          </p:cNvPr>
          <p:cNvCxnSpPr>
            <a:cxnSpLocks/>
          </p:cNvCxnSpPr>
          <p:nvPr/>
        </p:nvCxnSpPr>
        <p:spPr>
          <a:xfrm>
            <a:off x="1110057" y="3174617"/>
            <a:ext cx="540000" cy="0"/>
          </a:xfrm>
          <a:prstGeom prst="line">
            <a:avLst/>
          </a:prstGeom>
          <a:noFill/>
          <a:ln w="19050" cap="flat" cmpd="sng" algn="ctr">
            <a:solidFill>
              <a:srgbClr val="F0F0F0">
                <a:lumMod val="75000"/>
              </a:srgbClr>
            </a:solidFill>
            <a:prstDash val="solid"/>
            <a:miter lim="800000"/>
          </a:ln>
          <a:effectLst/>
        </p:spPr>
      </p:cxnSp>
      <p:sp>
        <p:nvSpPr>
          <p:cNvPr id="65" name="四角形: 角を丸くする 78">
            <a:extLst>
              <a:ext uri="{FF2B5EF4-FFF2-40B4-BE49-F238E27FC236}">
                <a16:creationId xmlns:a16="http://schemas.microsoft.com/office/drawing/2014/main" id="{FC1AC614-FBE8-4D27-B588-2D1FCD26959F}"/>
              </a:ext>
            </a:extLst>
          </p:cNvPr>
          <p:cNvSpPr/>
          <p:nvPr/>
        </p:nvSpPr>
        <p:spPr>
          <a:xfrm>
            <a:off x="3974807" y="3541863"/>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Top-up tax added </a:t>
            </a:r>
          </a:p>
          <a:p>
            <a:pPr algn="ctr" defTabSz="685800">
              <a:lnSpc>
                <a:spcPct val="110000"/>
              </a:lnSpc>
              <a:defRPr/>
            </a:pPr>
            <a:r>
              <a:rPr kumimoji="1" lang="en-US" altLang="ja-JP" sz="1050" b="1" kern="0" dirty="0">
                <a:solidFill>
                  <a:prstClr val="white"/>
                </a:solidFill>
                <a:latin typeface="Arial"/>
                <a:ea typeface="Meiryo UI"/>
              </a:rPr>
              <a:t>in current </a:t>
            </a:r>
          </a:p>
          <a:p>
            <a:pPr algn="ctr" defTabSz="685800">
              <a:lnSpc>
                <a:spcPct val="110000"/>
              </a:lnSpc>
              <a:defRPr/>
            </a:pPr>
            <a:r>
              <a:rPr kumimoji="1" lang="en-US" altLang="ja-JP" sz="1050" b="1" kern="0" dirty="0">
                <a:solidFill>
                  <a:prstClr val="white"/>
                </a:solidFill>
                <a:latin typeface="Arial"/>
                <a:ea typeface="Meiryo UI"/>
              </a:rPr>
              <a:t>fiscal year</a:t>
            </a:r>
            <a:endParaRPr kumimoji="1" lang="ja-JP" altLang="en-US" sz="1050" b="1" kern="0" dirty="0">
              <a:solidFill>
                <a:prstClr val="white"/>
              </a:solidFill>
              <a:latin typeface="Arial"/>
              <a:ea typeface="Meiryo UI"/>
            </a:endParaRPr>
          </a:p>
        </p:txBody>
      </p:sp>
      <p:sp>
        <p:nvSpPr>
          <p:cNvPr id="66" name="テキスト ボックス 65">
            <a:extLst>
              <a:ext uri="{FF2B5EF4-FFF2-40B4-BE49-F238E27FC236}">
                <a16:creationId xmlns:a16="http://schemas.microsoft.com/office/drawing/2014/main" id="{1A698B25-AF43-4E0C-BC95-632978E54F09}"/>
              </a:ext>
            </a:extLst>
          </p:cNvPr>
          <p:cNvSpPr txBox="1"/>
          <p:nvPr/>
        </p:nvSpPr>
        <p:spPr>
          <a:xfrm>
            <a:off x="3574320" y="2640585"/>
            <a:ext cx="2113742" cy="472450"/>
          </a:xfrm>
          <a:prstGeom prst="rect">
            <a:avLst/>
          </a:prstGeom>
          <a:noFill/>
        </p:spPr>
        <p:txBody>
          <a:bodyPr wrap="square" lIns="0" tIns="0" rIns="0" bIns="27000">
            <a:spAutoFit/>
          </a:bodyPr>
          <a:lstStyle/>
          <a:p>
            <a:pPr>
              <a:lnSpc>
                <a:spcPct val="110000"/>
              </a:lnSpc>
            </a:pPr>
            <a:r>
              <a:rPr lang="en-US" altLang="ja-JP" sz="900" dirty="0">
                <a:solidFill>
                  <a:srgbClr val="000000"/>
                </a:solidFill>
                <a:latin typeface="Arial"/>
                <a:ea typeface="Meiryo UI"/>
              </a:rPr>
              <a:t>Additional current year top-up tax resulting from tax in the prior year or adjustments to </a:t>
            </a:r>
            <a:r>
              <a:rPr lang="en-US" altLang="ja-JP" sz="900" dirty="0" err="1">
                <a:solidFill>
                  <a:srgbClr val="000000"/>
                </a:solidFill>
                <a:latin typeface="Arial"/>
                <a:ea typeface="Meiryo UI"/>
              </a:rPr>
              <a:t>GloBE</a:t>
            </a:r>
            <a:r>
              <a:rPr lang="en-US" altLang="ja-JP" sz="900" dirty="0">
                <a:solidFill>
                  <a:srgbClr val="000000"/>
                </a:solidFill>
                <a:latin typeface="Arial"/>
                <a:ea typeface="Meiryo UI"/>
              </a:rPr>
              <a:t> profits and losses</a:t>
            </a:r>
            <a:endParaRPr lang="ja-JP" altLang="en-US" sz="900" dirty="0">
              <a:solidFill>
                <a:srgbClr val="000000"/>
              </a:solidFill>
              <a:latin typeface="Arial"/>
              <a:ea typeface="Meiryo UI"/>
            </a:endParaRPr>
          </a:p>
        </p:txBody>
      </p:sp>
      <p:grpSp>
        <p:nvGrpSpPr>
          <p:cNvPr id="67" name="グループ化 66">
            <a:extLst>
              <a:ext uri="{FF2B5EF4-FFF2-40B4-BE49-F238E27FC236}">
                <a16:creationId xmlns:a16="http://schemas.microsoft.com/office/drawing/2014/main" id="{3AEBFE15-03C9-4A2C-B1EC-D79697920A06}"/>
              </a:ext>
            </a:extLst>
          </p:cNvPr>
          <p:cNvGrpSpPr/>
          <p:nvPr/>
        </p:nvGrpSpPr>
        <p:grpSpPr>
          <a:xfrm>
            <a:off x="4337590" y="3221268"/>
            <a:ext cx="540000" cy="284492"/>
            <a:chOff x="1538569" y="2815626"/>
            <a:chExt cx="720000" cy="180000"/>
          </a:xfrm>
        </p:grpSpPr>
        <p:cxnSp>
          <p:nvCxnSpPr>
            <p:cNvPr id="68" name="直線コネクタ 67">
              <a:extLst>
                <a:ext uri="{FF2B5EF4-FFF2-40B4-BE49-F238E27FC236}">
                  <a16:creationId xmlns:a16="http://schemas.microsoft.com/office/drawing/2014/main" id="{8E613253-63E6-4661-9954-82004B421DF9}"/>
                </a:ext>
              </a:extLst>
            </p:cNvPr>
            <p:cNvCxnSpPr>
              <a:cxnSpLocks/>
            </p:cNvCxnSpPr>
            <p:nvPr/>
          </p:nvCxnSpPr>
          <p:spPr>
            <a:xfrm flipV="1">
              <a:off x="1898569" y="2815626"/>
              <a:ext cx="0" cy="180000"/>
            </a:xfrm>
            <a:prstGeom prst="line">
              <a:avLst/>
            </a:prstGeom>
            <a:noFill/>
            <a:ln w="19050" cap="flat" cmpd="sng" algn="ctr">
              <a:solidFill>
                <a:srgbClr val="F0F0F0">
                  <a:lumMod val="75000"/>
                </a:srgbClr>
              </a:solidFill>
              <a:prstDash val="solid"/>
              <a:miter lim="800000"/>
              <a:headEnd type="oval"/>
            </a:ln>
            <a:effectLst/>
          </p:spPr>
        </p:cxnSp>
        <p:cxnSp>
          <p:nvCxnSpPr>
            <p:cNvPr id="69" name="直線コネクタ 68">
              <a:extLst>
                <a:ext uri="{FF2B5EF4-FFF2-40B4-BE49-F238E27FC236}">
                  <a16:creationId xmlns:a16="http://schemas.microsoft.com/office/drawing/2014/main" id="{8ED46ECC-F029-4A09-B737-8DCB2035873D}"/>
                </a:ext>
              </a:extLst>
            </p:cNvPr>
            <p:cNvCxnSpPr>
              <a:cxnSpLocks/>
            </p:cNvCxnSpPr>
            <p:nvPr/>
          </p:nvCxnSpPr>
          <p:spPr>
            <a:xfrm>
              <a:off x="1538569" y="2815626"/>
              <a:ext cx="720000" cy="0"/>
            </a:xfrm>
            <a:prstGeom prst="line">
              <a:avLst/>
            </a:prstGeom>
            <a:noFill/>
            <a:ln w="19050" cap="flat" cmpd="sng" algn="ctr">
              <a:solidFill>
                <a:srgbClr val="F0F0F0">
                  <a:lumMod val="75000"/>
                </a:srgbClr>
              </a:solidFill>
              <a:prstDash val="solid"/>
              <a:miter lim="800000"/>
            </a:ln>
            <a:effectLst/>
          </p:spPr>
        </p:cxnSp>
      </p:grpSp>
      <p:sp>
        <p:nvSpPr>
          <p:cNvPr id="70" name="四角形: 角を丸くする 80">
            <a:extLst>
              <a:ext uri="{FF2B5EF4-FFF2-40B4-BE49-F238E27FC236}">
                <a16:creationId xmlns:a16="http://schemas.microsoft.com/office/drawing/2014/main" id="{A3C08B27-1B16-42D6-8CEC-EC4B486BF422}"/>
              </a:ext>
            </a:extLst>
          </p:cNvPr>
          <p:cNvSpPr/>
          <p:nvPr/>
        </p:nvSpPr>
        <p:spPr>
          <a:xfrm>
            <a:off x="7131159" y="3541863"/>
            <a:ext cx="1265567" cy="675000"/>
          </a:xfrm>
          <a:prstGeom prst="roundRect">
            <a:avLst>
              <a:gd name="adj" fmla="val 14956"/>
            </a:avLst>
          </a:prstGeom>
          <a:solidFill>
            <a:srgbClr val="00338D"/>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prstClr val="white"/>
                </a:solidFill>
                <a:latin typeface="Arial"/>
                <a:ea typeface="Meiryo UI"/>
              </a:rPr>
              <a:t>Top-up tax</a:t>
            </a:r>
          </a:p>
          <a:p>
            <a:pPr algn="ctr" defTabSz="685800">
              <a:lnSpc>
                <a:spcPct val="110000"/>
              </a:lnSpc>
              <a:defRPr/>
            </a:pPr>
            <a:r>
              <a:rPr kumimoji="1" lang="en-US" altLang="ja-JP" sz="1350" b="1" kern="0" dirty="0">
                <a:solidFill>
                  <a:prstClr val="white"/>
                </a:solidFill>
                <a:latin typeface="Arial"/>
                <a:ea typeface="Meiryo UI"/>
              </a:rPr>
              <a:t>by jurisdiction</a:t>
            </a:r>
            <a:endParaRPr kumimoji="1" lang="ja-JP" altLang="en-US" sz="1350" b="1" kern="0" dirty="0">
              <a:solidFill>
                <a:prstClr val="white"/>
              </a:solidFill>
              <a:latin typeface="Arial"/>
              <a:ea typeface="Meiryo UI"/>
            </a:endParaRPr>
          </a:p>
        </p:txBody>
      </p:sp>
      <p:sp>
        <p:nvSpPr>
          <p:cNvPr id="71" name="テキスト ボックス 70">
            <a:extLst>
              <a:ext uri="{FF2B5EF4-FFF2-40B4-BE49-F238E27FC236}">
                <a16:creationId xmlns:a16="http://schemas.microsoft.com/office/drawing/2014/main" id="{87A7D7F8-33AB-4836-8F66-D694B7FDE1DC}"/>
              </a:ext>
            </a:extLst>
          </p:cNvPr>
          <p:cNvSpPr txBox="1"/>
          <p:nvPr/>
        </p:nvSpPr>
        <p:spPr>
          <a:xfrm>
            <a:off x="6970350" y="2640585"/>
            <a:ext cx="1474590" cy="472450"/>
          </a:xfrm>
          <a:prstGeom prst="rect">
            <a:avLst/>
          </a:prstGeom>
          <a:noFill/>
        </p:spPr>
        <p:txBody>
          <a:bodyPr wrap="square" lIns="0" tIns="0" rIns="0" bIns="27000">
            <a:spAutoFit/>
          </a:bodyPr>
          <a:lstStyle/>
          <a:p>
            <a:pPr>
              <a:lnSpc>
                <a:spcPct val="110000"/>
              </a:lnSpc>
            </a:pPr>
            <a:r>
              <a:rPr lang="en-US" altLang="ja-JP" sz="900" b="1" spc="-45" dirty="0">
                <a:solidFill>
                  <a:srgbClr val="00338D"/>
                </a:solidFill>
                <a:latin typeface="Arial"/>
                <a:ea typeface="Meiryo UI"/>
              </a:rPr>
              <a:t>Allocated to constituent entities proportionally according to their income </a:t>
            </a:r>
            <a:endParaRPr lang="ja-JP" altLang="en-US" sz="900" b="1" spc="-45" dirty="0">
              <a:solidFill>
                <a:srgbClr val="00338D"/>
              </a:solidFill>
              <a:latin typeface="Arial"/>
              <a:ea typeface="Meiryo UI"/>
            </a:endParaRPr>
          </a:p>
        </p:txBody>
      </p:sp>
      <p:cxnSp>
        <p:nvCxnSpPr>
          <p:cNvPr id="73" name="直線コネクタ 72">
            <a:extLst>
              <a:ext uri="{FF2B5EF4-FFF2-40B4-BE49-F238E27FC236}">
                <a16:creationId xmlns:a16="http://schemas.microsoft.com/office/drawing/2014/main" id="{3C53D67A-96E0-41AA-A1F5-B92050B55793}"/>
              </a:ext>
            </a:extLst>
          </p:cNvPr>
          <p:cNvCxnSpPr>
            <a:cxnSpLocks/>
          </p:cNvCxnSpPr>
          <p:nvPr/>
        </p:nvCxnSpPr>
        <p:spPr>
          <a:xfrm flipV="1">
            <a:off x="7763942" y="3216156"/>
            <a:ext cx="0" cy="284499"/>
          </a:xfrm>
          <a:prstGeom prst="line">
            <a:avLst/>
          </a:prstGeom>
          <a:noFill/>
          <a:ln w="19050" cap="flat" cmpd="sng" algn="ctr">
            <a:solidFill>
              <a:srgbClr val="F0F0F0">
                <a:lumMod val="75000"/>
              </a:srgbClr>
            </a:solidFill>
            <a:prstDash val="solid"/>
            <a:miter lim="800000"/>
            <a:headEnd type="oval"/>
          </a:ln>
          <a:effectLst/>
        </p:spPr>
      </p:cxnSp>
      <p:cxnSp>
        <p:nvCxnSpPr>
          <p:cNvPr id="74" name="直線コネクタ 73">
            <a:extLst>
              <a:ext uri="{FF2B5EF4-FFF2-40B4-BE49-F238E27FC236}">
                <a16:creationId xmlns:a16="http://schemas.microsoft.com/office/drawing/2014/main" id="{CC6EA68D-0193-46FD-A6CC-E0E2E6B7728A}"/>
              </a:ext>
            </a:extLst>
          </p:cNvPr>
          <p:cNvCxnSpPr>
            <a:cxnSpLocks/>
          </p:cNvCxnSpPr>
          <p:nvPr/>
        </p:nvCxnSpPr>
        <p:spPr>
          <a:xfrm>
            <a:off x="7493942" y="3221268"/>
            <a:ext cx="540000" cy="0"/>
          </a:xfrm>
          <a:prstGeom prst="line">
            <a:avLst/>
          </a:prstGeom>
          <a:noFill/>
          <a:ln w="19050" cap="flat" cmpd="sng" algn="ctr">
            <a:solidFill>
              <a:srgbClr val="F0F0F0">
                <a:lumMod val="75000"/>
              </a:srgbClr>
            </a:solidFill>
            <a:prstDash val="solid"/>
            <a:miter lim="800000"/>
          </a:ln>
          <a:effectLst/>
        </p:spPr>
      </p:cxnSp>
      <p:sp>
        <p:nvSpPr>
          <p:cNvPr id="76" name="テキスト ボックス 75">
            <a:extLst>
              <a:ext uri="{FF2B5EF4-FFF2-40B4-BE49-F238E27FC236}">
                <a16:creationId xmlns:a16="http://schemas.microsoft.com/office/drawing/2014/main" id="{DAFFCEF7-AFF6-41BF-BAE2-5E2A0D395FA7}"/>
              </a:ext>
            </a:extLst>
          </p:cNvPr>
          <p:cNvSpPr txBox="1"/>
          <p:nvPr/>
        </p:nvSpPr>
        <p:spPr>
          <a:xfrm>
            <a:off x="1978028" y="4715491"/>
            <a:ext cx="2209488" cy="624800"/>
          </a:xfrm>
          <a:prstGeom prst="rect">
            <a:avLst/>
          </a:prstGeom>
          <a:noFill/>
        </p:spPr>
        <p:txBody>
          <a:bodyPr wrap="square" lIns="0" tIns="27000" rIns="0" bIns="0">
            <a:spAutoFit/>
          </a:bodyPr>
          <a:lstStyle/>
          <a:p>
            <a:pPr>
              <a:lnSpc>
                <a:spcPct val="110000"/>
              </a:lnSpc>
            </a:pPr>
            <a:r>
              <a:rPr lang="en-US" altLang="ja-JP" sz="900" dirty="0">
                <a:solidFill>
                  <a:srgbClr val="000000"/>
                </a:solidFill>
                <a:latin typeface="Arial"/>
                <a:ea typeface="Meiryo UI"/>
              </a:rPr>
              <a:t>The positive balance after subtracting the entity-based carve-out amount from the combined </a:t>
            </a:r>
            <a:r>
              <a:rPr lang="en-US" altLang="ja-JP" sz="900" dirty="0" err="1">
                <a:solidFill>
                  <a:srgbClr val="000000"/>
                </a:solidFill>
                <a:latin typeface="Arial"/>
                <a:ea typeface="Meiryo UI"/>
              </a:rPr>
              <a:t>GloBE</a:t>
            </a:r>
            <a:r>
              <a:rPr lang="en-US" altLang="ja-JP" sz="900" dirty="0">
                <a:solidFill>
                  <a:srgbClr val="000000"/>
                </a:solidFill>
                <a:latin typeface="Arial"/>
                <a:ea typeface="Meiryo UI"/>
              </a:rPr>
              <a:t> profits and losses of all constituent entities (net </a:t>
            </a:r>
            <a:r>
              <a:rPr lang="en-US" altLang="ja-JP" sz="900" dirty="0" err="1">
                <a:solidFill>
                  <a:srgbClr val="000000"/>
                </a:solidFill>
                <a:latin typeface="Arial"/>
                <a:ea typeface="Meiryo UI"/>
              </a:rPr>
              <a:t>GloBE</a:t>
            </a:r>
            <a:r>
              <a:rPr lang="en-US" altLang="ja-JP" sz="900" dirty="0">
                <a:solidFill>
                  <a:srgbClr val="000000"/>
                </a:solidFill>
                <a:latin typeface="Arial"/>
                <a:ea typeface="Meiryo UI"/>
              </a:rPr>
              <a:t> income)</a:t>
            </a:r>
            <a:endParaRPr lang="ja-JP" altLang="en-US" sz="900" dirty="0">
              <a:solidFill>
                <a:srgbClr val="000000"/>
              </a:solidFill>
              <a:latin typeface="Arial"/>
              <a:ea typeface="Meiryo UI"/>
            </a:endParaRPr>
          </a:p>
        </p:txBody>
      </p:sp>
      <p:cxnSp>
        <p:nvCxnSpPr>
          <p:cNvPr id="78" name="直線コネクタ 77">
            <a:extLst>
              <a:ext uri="{FF2B5EF4-FFF2-40B4-BE49-F238E27FC236}">
                <a16:creationId xmlns:a16="http://schemas.microsoft.com/office/drawing/2014/main" id="{794BC28D-E7AC-4E34-8CF1-CD00669A4215}"/>
              </a:ext>
            </a:extLst>
          </p:cNvPr>
          <p:cNvCxnSpPr>
            <a:cxnSpLocks/>
          </p:cNvCxnSpPr>
          <p:nvPr/>
        </p:nvCxnSpPr>
        <p:spPr>
          <a:xfrm>
            <a:off x="3028950" y="4325142"/>
            <a:ext cx="0" cy="302014"/>
          </a:xfrm>
          <a:prstGeom prst="line">
            <a:avLst/>
          </a:prstGeom>
          <a:noFill/>
          <a:ln w="19050" cap="flat" cmpd="sng" algn="ctr">
            <a:solidFill>
              <a:srgbClr val="F0F0F0">
                <a:lumMod val="75000"/>
              </a:srgbClr>
            </a:solidFill>
            <a:prstDash val="solid"/>
            <a:miter lim="800000"/>
            <a:headEnd type="oval"/>
          </a:ln>
          <a:effectLst/>
        </p:spPr>
      </p:cxnSp>
      <p:cxnSp>
        <p:nvCxnSpPr>
          <p:cNvPr id="79" name="直線コネクタ 78">
            <a:extLst>
              <a:ext uri="{FF2B5EF4-FFF2-40B4-BE49-F238E27FC236}">
                <a16:creationId xmlns:a16="http://schemas.microsoft.com/office/drawing/2014/main" id="{3902D15F-8462-4643-91A0-19D0A8287BC1}"/>
              </a:ext>
            </a:extLst>
          </p:cNvPr>
          <p:cNvCxnSpPr>
            <a:cxnSpLocks/>
          </p:cNvCxnSpPr>
          <p:nvPr/>
        </p:nvCxnSpPr>
        <p:spPr>
          <a:xfrm rot="10800000">
            <a:off x="2762677" y="4627155"/>
            <a:ext cx="540000" cy="0"/>
          </a:xfrm>
          <a:prstGeom prst="line">
            <a:avLst/>
          </a:prstGeom>
          <a:noFill/>
          <a:ln w="19050" cap="flat" cmpd="sng" algn="ctr">
            <a:solidFill>
              <a:srgbClr val="F0F0F0">
                <a:lumMod val="75000"/>
              </a:srgbClr>
            </a:solidFill>
            <a:prstDash val="solid"/>
            <a:miter lim="800000"/>
          </a:ln>
          <a:effectLst/>
        </p:spPr>
      </p:cxnSp>
      <p:grpSp>
        <p:nvGrpSpPr>
          <p:cNvPr id="80" name="グループ化 79">
            <a:extLst>
              <a:ext uri="{FF2B5EF4-FFF2-40B4-BE49-F238E27FC236}">
                <a16:creationId xmlns:a16="http://schemas.microsoft.com/office/drawing/2014/main" id="{502855A9-4A67-4FC0-B0CF-319656873AB4}"/>
              </a:ext>
            </a:extLst>
          </p:cNvPr>
          <p:cNvGrpSpPr/>
          <p:nvPr/>
        </p:nvGrpSpPr>
        <p:grpSpPr>
          <a:xfrm>
            <a:off x="5919029" y="4325141"/>
            <a:ext cx="540000" cy="302015"/>
            <a:chOff x="7892038" y="3775535"/>
            <a:chExt cx="720000" cy="432864"/>
          </a:xfrm>
        </p:grpSpPr>
        <p:cxnSp>
          <p:nvCxnSpPr>
            <p:cNvPr id="81" name="直線コネクタ 80">
              <a:extLst>
                <a:ext uri="{FF2B5EF4-FFF2-40B4-BE49-F238E27FC236}">
                  <a16:creationId xmlns:a16="http://schemas.microsoft.com/office/drawing/2014/main" id="{073D1489-1728-4C62-9605-83A997186215}"/>
                </a:ext>
              </a:extLst>
            </p:cNvPr>
            <p:cNvCxnSpPr>
              <a:cxnSpLocks/>
            </p:cNvCxnSpPr>
            <p:nvPr/>
          </p:nvCxnSpPr>
          <p:spPr>
            <a:xfrm>
              <a:off x="8252038" y="3775535"/>
              <a:ext cx="0" cy="432863"/>
            </a:xfrm>
            <a:prstGeom prst="line">
              <a:avLst/>
            </a:prstGeom>
            <a:noFill/>
            <a:ln w="19050" cap="flat" cmpd="sng" algn="ctr">
              <a:solidFill>
                <a:srgbClr val="F0F0F0">
                  <a:lumMod val="75000"/>
                </a:srgbClr>
              </a:solidFill>
              <a:prstDash val="solid"/>
              <a:miter lim="800000"/>
              <a:headEnd type="oval"/>
            </a:ln>
            <a:effectLst/>
          </p:spPr>
        </p:cxnSp>
        <p:cxnSp>
          <p:nvCxnSpPr>
            <p:cNvPr id="82" name="直線コネクタ 81">
              <a:extLst>
                <a:ext uri="{FF2B5EF4-FFF2-40B4-BE49-F238E27FC236}">
                  <a16:creationId xmlns:a16="http://schemas.microsoft.com/office/drawing/2014/main" id="{D7C2E6DB-3679-4C4D-AE37-8D8DAE9B325D}"/>
                </a:ext>
              </a:extLst>
            </p:cNvPr>
            <p:cNvCxnSpPr>
              <a:cxnSpLocks/>
            </p:cNvCxnSpPr>
            <p:nvPr/>
          </p:nvCxnSpPr>
          <p:spPr>
            <a:xfrm rot="10800000">
              <a:off x="7892038" y="4208399"/>
              <a:ext cx="720000" cy="0"/>
            </a:xfrm>
            <a:prstGeom prst="line">
              <a:avLst/>
            </a:prstGeom>
            <a:noFill/>
            <a:ln w="19050" cap="flat" cmpd="sng" algn="ctr">
              <a:solidFill>
                <a:srgbClr val="F0F0F0">
                  <a:lumMod val="75000"/>
                </a:srgbClr>
              </a:solidFill>
              <a:prstDash val="solid"/>
              <a:miter lim="800000"/>
            </a:ln>
            <a:effectLst/>
          </p:spPr>
        </p:cxnSp>
      </p:grpSp>
      <p:sp>
        <p:nvSpPr>
          <p:cNvPr id="83" name="テキスト ボックス 82">
            <a:extLst>
              <a:ext uri="{FF2B5EF4-FFF2-40B4-BE49-F238E27FC236}">
                <a16:creationId xmlns:a16="http://schemas.microsoft.com/office/drawing/2014/main" id="{64318071-79EF-41EF-9C32-719EA4715283}"/>
              </a:ext>
            </a:extLst>
          </p:cNvPr>
          <p:cNvSpPr txBox="1"/>
          <p:nvPr/>
        </p:nvSpPr>
        <p:spPr>
          <a:xfrm>
            <a:off x="4956485" y="4712481"/>
            <a:ext cx="2465088" cy="472450"/>
          </a:xfrm>
          <a:prstGeom prst="rect">
            <a:avLst/>
          </a:prstGeom>
          <a:noFill/>
        </p:spPr>
        <p:txBody>
          <a:bodyPr wrap="square" lIns="0" tIns="27000" rIns="0" bIns="0">
            <a:spAutoFit/>
          </a:bodyPr>
          <a:lstStyle/>
          <a:p>
            <a:pPr>
              <a:lnSpc>
                <a:spcPct val="110000"/>
              </a:lnSpc>
            </a:pPr>
            <a:r>
              <a:rPr lang="en-US" altLang="ja-JP" sz="900" dirty="0">
                <a:solidFill>
                  <a:srgbClr val="000000"/>
                </a:solidFill>
                <a:latin typeface="Arial"/>
                <a:ea typeface="Meiryo UI"/>
              </a:rPr>
              <a:t>Local taxes in low-tax jurisdictions with qualifying domestic minimum top-up tax regimes</a:t>
            </a:r>
          </a:p>
          <a:p>
            <a:pPr>
              <a:lnSpc>
                <a:spcPct val="110000"/>
              </a:lnSpc>
            </a:pPr>
            <a:r>
              <a:rPr lang="en-US" altLang="ja-JP" sz="900" dirty="0">
                <a:solidFill>
                  <a:srgbClr val="000000"/>
                </a:solidFill>
                <a:latin typeface="Arial"/>
                <a:ea typeface="Meiryo UI"/>
              </a:rPr>
              <a:t>(reduced to prevent double taxation)</a:t>
            </a:r>
            <a:endParaRPr lang="ja-JP" altLang="en-US" sz="900" dirty="0">
              <a:solidFill>
                <a:srgbClr val="000000"/>
              </a:solidFill>
              <a:latin typeface="Arial"/>
              <a:ea typeface="Meiryo UI"/>
            </a:endParaRPr>
          </a:p>
        </p:txBody>
      </p:sp>
      <p:sp>
        <p:nvSpPr>
          <p:cNvPr id="75" name="四角形: 角を丸くする 77">
            <a:extLst>
              <a:ext uri="{FF2B5EF4-FFF2-40B4-BE49-F238E27FC236}">
                <a16:creationId xmlns:a16="http://schemas.microsoft.com/office/drawing/2014/main" id="{253AB32F-3A06-4F33-8F64-9934B44EA642}"/>
              </a:ext>
            </a:extLst>
          </p:cNvPr>
          <p:cNvSpPr/>
          <p:nvPr/>
        </p:nvSpPr>
        <p:spPr>
          <a:xfrm>
            <a:off x="2402296" y="3581553"/>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prstClr val="white"/>
                </a:solidFill>
                <a:latin typeface="Arial"/>
                <a:ea typeface="Meiryo UI"/>
              </a:rPr>
              <a:t>Excess </a:t>
            </a:r>
          </a:p>
          <a:p>
            <a:pPr algn="ctr" defTabSz="685800">
              <a:lnSpc>
                <a:spcPct val="110000"/>
              </a:lnSpc>
              <a:defRPr/>
            </a:pPr>
            <a:r>
              <a:rPr kumimoji="1" lang="en-US" altLang="ja-JP" sz="1350" b="1" kern="0" dirty="0">
                <a:solidFill>
                  <a:prstClr val="white"/>
                </a:solidFill>
                <a:latin typeface="Arial"/>
                <a:ea typeface="Meiryo UI"/>
              </a:rPr>
              <a:t>Profit</a:t>
            </a:r>
            <a:endParaRPr kumimoji="1" lang="ja-JP" altLang="en-US" sz="1350" b="1" kern="0" dirty="0">
              <a:solidFill>
                <a:prstClr val="white"/>
              </a:solidFill>
              <a:latin typeface="Arial"/>
              <a:ea typeface="Meiryo UI"/>
            </a:endParaRPr>
          </a:p>
        </p:txBody>
      </p:sp>
    </p:spTree>
    <p:extLst>
      <p:ext uri="{BB962C8B-B14F-4D97-AF65-F5344CB8AC3E}">
        <p14:creationId xmlns:p14="http://schemas.microsoft.com/office/powerpoint/2010/main" val="6937552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F2120F3-A571-DB24-A263-6E42B9C753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err="1">
                <a:solidFill>
                  <a:srgbClr val="00338D"/>
                </a:solidFill>
                <a:latin typeface="Arial"/>
                <a:ea typeface="Meiryo UI"/>
              </a:rPr>
              <a:t>GloBE</a:t>
            </a:r>
            <a:r>
              <a:rPr kumimoji="1" lang="en-US" altLang="ja-JP" sz="2250" dirty="0">
                <a:solidFill>
                  <a:srgbClr val="00338D"/>
                </a:solidFill>
                <a:latin typeface="Arial"/>
                <a:ea typeface="Meiryo UI"/>
              </a:rPr>
              <a:t> Rules   Calculating ETR</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28048"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21</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42" name="グループ化 41">
            <a:extLst>
              <a:ext uri="{FF2B5EF4-FFF2-40B4-BE49-F238E27FC236}">
                <a16:creationId xmlns:a16="http://schemas.microsoft.com/office/drawing/2014/main" id="{ACF170AA-05BD-4A1A-815C-9A2AF1217FE7}"/>
              </a:ext>
            </a:extLst>
          </p:cNvPr>
          <p:cNvGrpSpPr/>
          <p:nvPr/>
        </p:nvGrpSpPr>
        <p:grpSpPr>
          <a:xfrm>
            <a:off x="645551" y="2943832"/>
            <a:ext cx="7851150" cy="2481065"/>
            <a:chOff x="1379538" y="2082368"/>
            <a:chExt cx="9428911" cy="3058321"/>
          </a:xfrm>
        </p:grpSpPr>
        <p:sp>
          <p:nvSpPr>
            <p:cNvPr id="43" name="角丸四角形 21">
              <a:extLst>
                <a:ext uri="{FF2B5EF4-FFF2-40B4-BE49-F238E27FC236}">
                  <a16:creationId xmlns:a16="http://schemas.microsoft.com/office/drawing/2014/main" id="{060C70EC-86A0-4DD6-97F6-08A1C02CE4DB}"/>
                </a:ext>
              </a:extLst>
            </p:cNvPr>
            <p:cNvSpPr/>
            <p:nvPr/>
          </p:nvSpPr>
          <p:spPr>
            <a:xfrm>
              <a:off x="7046353" y="2082368"/>
              <a:ext cx="3698972" cy="1440000"/>
            </a:xfrm>
            <a:prstGeom prst="roundRect">
              <a:avLst>
                <a:gd name="adj" fmla="val 8975"/>
              </a:avLst>
            </a:prstGeom>
            <a:solidFill>
              <a:srgbClr val="F0F0F0">
                <a:lumMod val="90000"/>
              </a:srgbClr>
            </a:solidFill>
            <a:ln w="12700" cap="flat" cmpd="sng" algn="ctr">
              <a:noFill/>
              <a:prstDash val="solid"/>
              <a:miter lim="800000"/>
            </a:ln>
            <a:effectLst/>
          </p:spPr>
          <p:txBody>
            <a:bodyPr lIns="162000" tIns="40958" rIns="81000" bIns="40958" rtlCol="0" anchor="ctr"/>
            <a:lstStyle/>
            <a:p>
              <a:pPr defTabSz="685800">
                <a:spcAft>
                  <a:spcPts val="450"/>
                </a:spcAft>
                <a:defRPr/>
              </a:pPr>
              <a:r>
                <a:rPr kumimoji="1" lang="en-US" altLang="ja-JP" sz="1125" b="1" kern="0" dirty="0">
                  <a:solidFill>
                    <a:srgbClr val="00338D"/>
                  </a:solidFill>
                  <a:latin typeface="Arial"/>
                  <a:ea typeface="Meiryo UI"/>
                </a:rPr>
                <a:t>1)</a:t>
              </a:r>
              <a:r>
                <a:rPr kumimoji="1" lang="ja-JP" altLang="en-US" sz="1125" b="1" kern="0" dirty="0">
                  <a:solidFill>
                    <a:srgbClr val="00338D"/>
                  </a:solidFill>
                  <a:latin typeface="Arial"/>
                  <a:ea typeface="Meiryo UI"/>
                </a:rPr>
                <a:t>  </a:t>
              </a:r>
              <a:r>
                <a:rPr kumimoji="1" lang="en-US" altLang="ja-JP" sz="1125" b="1" kern="0" dirty="0">
                  <a:solidFill>
                    <a:srgbClr val="00338D"/>
                  </a:solidFill>
                  <a:latin typeface="Arial"/>
                  <a:ea typeface="Meiryo UI"/>
                </a:rPr>
                <a:t>Current Tax Expenses</a:t>
              </a:r>
            </a:p>
            <a:p>
              <a:pPr defTabSz="685800">
                <a:spcAft>
                  <a:spcPts val="450"/>
                </a:spcAft>
                <a:defRPr/>
              </a:pPr>
              <a:r>
                <a:rPr kumimoji="1" lang="en-US" altLang="ja-JP" sz="1125" kern="0" dirty="0">
                  <a:solidFill>
                    <a:srgbClr val="00338D"/>
                  </a:solidFill>
                  <a:latin typeface="Arial"/>
                  <a:ea typeface="Meiryo UI"/>
                </a:rPr>
                <a:t>2)</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Adjustment of temporary differences</a:t>
              </a:r>
              <a:r>
                <a:rPr kumimoji="1" lang="ja-JP" altLang="en-US" sz="1125" kern="0" dirty="0">
                  <a:solidFill>
                    <a:srgbClr val="00338D"/>
                  </a:solidFill>
                  <a:latin typeface="Arial"/>
                  <a:ea typeface="Meiryo UI"/>
                </a:rPr>
                <a:t> </a:t>
              </a:r>
            </a:p>
            <a:p>
              <a:pPr defTabSz="685800">
                <a:spcAft>
                  <a:spcPts val="450"/>
                </a:spcAft>
                <a:defRPr/>
              </a:pPr>
              <a:r>
                <a:rPr kumimoji="1" lang="en-US" altLang="ja-JP" sz="1125" kern="0" dirty="0">
                  <a:solidFill>
                    <a:srgbClr val="00338D"/>
                  </a:solidFill>
                  <a:latin typeface="Arial"/>
                  <a:ea typeface="Meiryo UI"/>
                </a:rPr>
                <a:t>3)</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 </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Distribution of CFC,</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distribution</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tax</a:t>
              </a:r>
              <a:endParaRPr kumimoji="1" lang="ja-JP" altLang="en-US" sz="1125" kern="0" dirty="0">
                <a:solidFill>
                  <a:srgbClr val="00338D"/>
                </a:solidFill>
                <a:latin typeface="Arial"/>
                <a:ea typeface="Meiryo UI"/>
              </a:endParaRPr>
            </a:p>
            <a:p>
              <a:pPr defTabSz="685800">
                <a:spcAft>
                  <a:spcPts val="450"/>
                </a:spcAft>
                <a:defRPr/>
              </a:pPr>
              <a:r>
                <a:rPr kumimoji="1" lang="en-US" altLang="ja-JP" sz="1125" kern="0" dirty="0">
                  <a:solidFill>
                    <a:srgbClr val="00338D"/>
                  </a:solidFill>
                  <a:latin typeface="Arial"/>
                  <a:ea typeface="Meiryo UI"/>
                </a:rPr>
                <a:t>4)</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Adjustments after tax reporting</a:t>
              </a:r>
              <a:endParaRPr kumimoji="1" lang="ja-JP" altLang="en-US" sz="1125" kern="0" dirty="0">
                <a:solidFill>
                  <a:srgbClr val="00338D"/>
                </a:solidFill>
                <a:latin typeface="Arial"/>
                <a:ea typeface="Meiryo UI"/>
              </a:endParaRPr>
            </a:p>
          </p:txBody>
        </p:sp>
        <p:sp>
          <p:nvSpPr>
            <p:cNvPr id="53" name="角丸四角形 21">
              <a:extLst>
                <a:ext uri="{FF2B5EF4-FFF2-40B4-BE49-F238E27FC236}">
                  <a16:creationId xmlns:a16="http://schemas.microsoft.com/office/drawing/2014/main" id="{FAAFC5FB-20B5-4E58-BF94-78A3F36CAD7D}"/>
                </a:ext>
              </a:extLst>
            </p:cNvPr>
            <p:cNvSpPr/>
            <p:nvPr/>
          </p:nvSpPr>
          <p:spPr>
            <a:xfrm>
              <a:off x="7046353" y="3700689"/>
              <a:ext cx="3698972" cy="1440000"/>
            </a:xfrm>
            <a:prstGeom prst="roundRect">
              <a:avLst>
                <a:gd name="adj" fmla="val 8975"/>
              </a:avLst>
            </a:prstGeom>
            <a:solidFill>
              <a:srgbClr val="F0F0F0">
                <a:lumMod val="90000"/>
              </a:srgbClr>
            </a:solidFill>
            <a:ln w="12700" cap="flat" cmpd="sng" algn="ctr">
              <a:noFill/>
              <a:prstDash val="solid"/>
              <a:miter lim="800000"/>
            </a:ln>
            <a:effectLst/>
          </p:spPr>
          <p:txBody>
            <a:bodyPr lIns="162000" tIns="40958" rIns="81000" bIns="40958" rtlCol="0" anchor="ctr"/>
            <a:lstStyle/>
            <a:p>
              <a:pPr defTabSz="685800">
                <a:spcAft>
                  <a:spcPts val="450"/>
                </a:spcAft>
                <a:defRPr/>
              </a:pPr>
              <a:r>
                <a:rPr kumimoji="1" lang="en-US" altLang="ja-JP" sz="1125" b="1" kern="0" dirty="0">
                  <a:solidFill>
                    <a:srgbClr val="00338D"/>
                  </a:solidFill>
                  <a:latin typeface="Arial"/>
                  <a:ea typeface="Meiryo UI"/>
                </a:rPr>
                <a:t>1)</a:t>
              </a:r>
              <a:r>
                <a:rPr kumimoji="1" lang="ja-JP" altLang="en-US" sz="1125" b="1" kern="0" dirty="0">
                  <a:solidFill>
                    <a:srgbClr val="00338D"/>
                  </a:solidFill>
                  <a:latin typeface="Arial"/>
                  <a:ea typeface="Meiryo UI"/>
                </a:rPr>
                <a:t> </a:t>
              </a:r>
              <a:r>
                <a:rPr kumimoji="1" lang="en-US" altLang="ja-JP" sz="1125" b="1" kern="0" dirty="0">
                  <a:solidFill>
                    <a:srgbClr val="00338D"/>
                  </a:solidFill>
                  <a:latin typeface="Arial"/>
                  <a:ea typeface="Meiryo UI"/>
                </a:rPr>
                <a:t>Net Profits or Losses</a:t>
              </a:r>
              <a:endParaRPr kumimoji="1" lang="en-US" altLang="ja-JP" sz="1125" b="1" kern="0" baseline="30000" dirty="0">
                <a:solidFill>
                  <a:srgbClr val="00338D"/>
                </a:solidFill>
                <a:latin typeface="Arial"/>
                <a:ea typeface="Meiryo UI"/>
              </a:endParaRPr>
            </a:p>
            <a:p>
              <a:pPr defTabSz="685800">
                <a:spcAft>
                  <a:spcPts val="450"/>
                </a:spcAft>
                <a:defRPr/>
              </a:pPr>
              <a:r>
                <a:rPr kumimoji="1" lang="en-US" altLang="ja-JP" sz="1125" kern="0" dirty="0">
                  <a:solidFill>
                    <a:srgbClr val="00338D"/>
                  </a:solidFill>
                  <a:latin typeface="Arial"/>
                  <a:ea typeface="Meiryo UI"/>
                </a:rPr>
                <a:t>2)</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 </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Adjustment of </a:t>
              </a:r>
              <a:r>
                <a:rPr kumimoji="1" lang="en-US" altLang="ja-JP" sz="1125" kern="0" dirty="0" err="1">
                  <a:solidFill>
                    <a:srgbClr val="00338D"/>
                  </a:solidFill>
                  <a:latin typeface="Arial"/>
                  <a:ea typeface="Meiryo UI"/>
                </a:rPr>
                <a:t>GloBE</a:t>
              </a:r>
              <a:r>
                <a:rPr kumimoji="1" lang="en-US" altLang="ja-JP" sz="1125" kern="0" dirty="0">
                  <a:solidFill>
                    <a:srgbClr val="00338D"/>
                  </a:solidFill>
                  <a:latin typeface="Arial"/>
                  <a:ea typeface="Meiryo UI"/>
                </a:rPr>
                <a:t> Rules</a:t>
              </a:r>
              <a:endParaRPr kumimoji="1" lang="ja-JP" altLang="en-US" sz="1125" kern="0" dirty="0">
                <a:solidFill>
                  <a:srgbClr val="00338D"/>
                </a:solidFill>
                <a:latin typeface="Arial"/>
                <a:ea typeface="Meiryo UI"/>
              </a:endParaRPr>
            </a:p>
            <a:p>
              <a:pPr marL="178594" indent="-178594" defTabSz="685800">
                <a:spcAft>
                  <a:spcPts val="450"/>
                </a:spcAft>
                <a:defRPr/>
              </a:pPr>
              <a:r>
                <a:rPr kumimoji="1" lang="en-US" altLang="ja-JP" sz="1125" kern="0" dirty="0">
                  <a:solidFill>
                    <a:srgbClr val="00338D"/>
                  </a:solidFill>
                  <a:latin typeface="Arial"/>
                  <a:ea typeface="Meiryo UI"/>
                </a:rPr>
                <a:t>3)</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 </a:t>
              </a:r>
              <a:r>
                <a:rPr kumimoji="1" lang="ja-JP" altLang="en-US" sz="1125" kern="0" dirty="0">
                  <a:solidFill>
                    <a:srgbClr val="00338D"/>
                  </a:solidFill>
                  <a:latin typeface="Arial"/>
                  <a:ea typeface="Meiryo UI"/>
                </a:rPr>
                <a:t> </a:t>
              </a:r>
              <a:r>
                <a:rPr kumimoji="1" lang="en-US" altLang="ja-JP" sz="1125" kern="0" dirty="0">
                  <a:solidFill>
                    <a:srgbClr val="00338D"/>
                  </a:solidFill>
                  <a:latin typeface="Arial"/>
                  <a:ea typeface="Meiryo UI"/>
                </a:rPr>
                <a:t>Allocations to permanent establishments, flow-through entities, </a:t>
              </a:r>
              <a:r>
                <a:rPr kumimoji="1" lang="en-US" altLang="ja-JP" sz="1125" kern="0" dirty="0" err="1">
                  <a:solidFill>
                    <a:srgbClr val="00338D"/>
                  </a:solidFill>
                  <a:latin typeface="Arial"/>
                  <a:ea typeface="Meiryo UI"/>
                </a:rPr>
                <a:t>etc</a:t>
              </a:r>
              <a:endParaRPr kumimoji="1" lang="ja-JP" altLang="en-US" sz="1125" kern="0" dirty="0">
                <a:solidFill>
                  <a:srgbClr val="00338D"/>
                </a:solidFill>
                <a:latin typeface="Arial"/>
                <a:ea typeface="Meiryo UI"/>
              </a:endParaRPr>
            </a:p>
          </p:txBody>
        </p:sp>
        <p:sp>
          <p:nvSpPr>
            <p:cNvPr id="54" name="次の値と等しい 17">
              <a:extLst>
                <a:ext uri="{FF2B5EF4-FFF2-40B4-BE49-F238E27FC236}">
                  <a16:creationId xmlns:a16="http://schemas.microsoft.com/office/drawing/2014/main" id="{394C9D08-C065-4540-9BAC-F5062484DF88}"/>
                </a:ext>
              </a:extLst>
            </p:cNvPr>
            <p:cNvSpPr/>
            <p:nvPr/>
          </p:nvSpPr>
          <p:spPr>
            <a:xfrm>
              <a:off x="2938773" y="3490085"/>
              <a:ext cx="548825" cy="242886"/>
            </a:xfrm>
            <a:prstGeom prst="mathEqual">
              <a:avLst>
                <a:gd name="adj1" fmla="val 11755"/>
                <a:gd name="adj2" fmla="val 32675"/>
              </a:avLst>
            </a:prstGeom>
            <a:solidFill>
              <a:srgbClr val="00338D"/>
            </a:solidFill>
            <a:ln w="12700" cap="flat" cmpd="sng" algn="ctr">
              <a:solidFill>
                <a:srgbClr val="005EB8"/>
              </a:solid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58" name="四角形: 角を丸くする 18">
              <a:extLst>
                <a:ext uri="{FF2B5EF4-FFF2-40B4-BE49-F238E27FC236}">
                  <a16:creationId xmlns:a16="http://schemas.microsoft.com/office/drawing/2014/main" id="{9413DB0F-E162-4FF4-A098-1FB8F446BAF1}"/>
                </a:ext>
              </a:extLst>
            </p:cNvPr>
            <p:cNvSpPr/>
            <p:nvPr/>
          </p:nvSpPr>
          <p:spPr>
            <a:xfrm>
              <a:off x="1379538" y="3161528"/>
              <a:ext cx="1440000" cy="900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kern="0" dirty="0">
                  <a:solidFill>
                    <a:prstClr val="white"/>
                  </a:solidFill>
                  <a:latin typeface="Arial"/>
                  <a:ea typeface="Meiryo UI"/>
                </a:rPr>
                <a:t>ETR</a:t>
              </a:r>
              <a:endParaRPr kumimoji="1" lang="ja-JP" altLang="en-US" kern="0" dirty="0">
                <a:solidFill>
                  <a:prstClr val="white"/>
                </a:solidFill>
                <a:latin typeface="Arial"/>
                <a:ea typeface="Meiryo UI"/>
              </a:endParaRPr>
            </a:p>
          </p:txBody>
        </p:sp>
        <p:sp>
          <p:nvSpPr>
            <p:cNvPr id="59" name="四角形: 角を丸くする 20">
              <a:extLst>
                <a:ext uri="{FF2B5EF4-FFF2-40B4-BE49-F238E27FC236}">
                  <a16:creationId xmlns:a16="http://schemas.microsoft.com/office/drawing/2014/main" id="{664CA31D-62EB-441B-ABCE-B61D59816522}"/>
                </a:ext>
              </a:extLst>
            </p:cNvPr>
            <p:cNvSpPr/>
            <p:nvPr/>
          </p:nvSpPr>
          <p:spPr>
            <a:xfrm>
              <a:off x="3694188" y="3700689"/>
              <a:ext cx="2311962" cy="720000"/>
            </a:xfrm>
            <a:prstGeom prst="roundRect">
              <a:avLst>
                <a:gd name="adj" fmla="val 14956"/>
              </a:avLst>
            </a:prstGeom>
            <a:solidFill>
              <a:srgbClr val="005EB8"/>
            </a:solidFill>
            <a:ln w="12700" cap="flat" cmpd="sng" algn="ctr">
              <a:noFill/>
              <a:prstDash val="solid"/>
              <a:miter lim="800000"/>
            </a:ln>
            <a:effectLst/>
          </p:spPr>
          <p:txBody>
            <a:bodyPr wrap="none" lIns="54000" tIns="40958" rIns="54000" bIns="40958" rtlCol="0" anchor="ctr"/>
            <a:lstStyle/>
            <a:p>
              <a:pPr algn="ctr" defTabSz="685800">
                <a:lnSpc>
                  <a:spcPct val="110000"/>
                </a:lnSpc>
                <a:defRPr/>
              </a:pPr>
              <a:r>
                <a:rPr kumimoji="1" lang="en-US" altLang="ja-JP" sz="1200" kern="0" dirty="0">
                  <a:solidFill>
                    <a:prstClr val="white"/>
                  </a:solidFill>
                  <a:latin typeface="Arial"/>
                  <a:ea typeface="Meiryo UI"/>
                </a:rPr>
                <a:t>Net GloBE Income</a:t>
              </a:r>
            </a:p>
          </p:txBody>
        </p:sp>
        <p:cxnSp>
          <p:nvCxnSpPr>
            <p:cNvPr id="60" name="直線コネクタ 59">
              <a:extLst>
                <a:ext uri="{FF2B5EF4-FFF2-40B4-BE49-F238E27FC236}">
                  <a16:creationId xmlns:a16="http://schemas.microsoft.com/office/drawing/2014/main" id="{6D17FD7F-D332-46B4-93B0-7F974F7F05FA}"/>
                </a:ext>
              </a:extLst>
            </p:cNvPr>
            <p:cNvCxnSpPr>
              <a:cxnSpLocks/>
            </p:cNvCxnSpPr>
            <p:nvPr/>
          </p:nvCxnSpPr>
          <p:spPr>
            <a:xfrm>
              <a:off x="3606833" y="3611528"/>
              <a:ext cx="2486673" cy="0"/>
            </a:xfrm>
            <a:prstGeom prst="line">
              <a:avLst/>
            </a:prstGeom>
            <a:noFill/>
            <a:ln w="38100" cap="flat" cmpd="sng" algn="ctr">
              <a:solidFill>
                <a:srgbClr val="005EB8"/>
              </a:solidFill>
              <a:prstDash val="solid"/>
              <a:miter lim="800000"/>
            </a:ln>
            <a:effectLst/>
          </p:spPr>
        </p:cxnSp>
        <p:sp>
          <p:nvSpPr>
            <p:cNvPr id="61" name="四角形: 角を丸くする 25">
              <a:extLst>
                <a:ext uri="{FF2B5EF4-FFF2-40B4-BE49-F238E27FC236}">
                  <a16:creationId xmlns:a16="http://schemas.microsoft.com/office/drawing/2014/main" id="{BD1511A4-8950-4E7C-B135-BC74C87A90CE}"/>
                </a:ext>
              </a:extLst>
            </p:cNvPr>
            <p:cNvSpPr/>
            <p:nvPr/>
          </p:nvSpPr>
          <p:spPr>
            <a:xfrm>
              <a:off x="3694188" y="2802368"/>
              <a:ext cx="2311962" cy="720000"/>
            </a:xfrm>
            <a:prstGeom prst="roundRect">
              <a:avLst>
                <a:gd name="adj" fmla="val 14956"/>
              </a:avLst>
            </a:prstGeom>
            <a:solidFill>
              <a:srgbClr val="005EB8"/>
            </a:solidFill>
            <a:ln w="12700" cap="flat" cmpd="sng" algn="ctr">
              <a:noFill/>
              <a:prstDash val="solid"/>
              <a:miter lim="800000"/>
            </a:ln>
            <a:effectLst/>
          </p:spPr>
          <p:txBody>
            <a:bodyPr wrap="none" lIns="54000" tIns="40958" rIns="54000" bIns="40958" rtlCol="0" anchor="ctr"/>
            <a:lstStyle/>
            <a:p>
              <a:pPr algn="ctr" defTabSz="685800">
                <a:lnSpc>
                  <a:spcPct val="110000"/>
                </a:lnSpc>
                <a:defRPr/>
              </a:pPr>
              <a:r>
                <a:rPr kumimoji="1" lang="en-US" altLang="ja-JP" sz="1200" kern="0" dirty="0">
                  <a:solidFill>
                    <a:prstClr val="white"/>
                  </a:solidFill>
                  <a:latin typeface="Arial"/>
                  <a:ea typeface="Meiryo UI"/>
                </a:rPr>
                <a:t>Adjusted Covered Taxes </a:t>
              </a:r>
            </a:p>
          </p:txBody>
        </p:sp>
        <p:sp>
          <p:nvSpPr>
            <p:cNvPr id="62" name="次の値と等しい 29">
              <a:extLst>
                <a:ext uri="{FF2B5EF4-FFF2-40B4-BE49-F238E27FC236}">
                  <a16:creationId xmlns:a16="http://schemas.microsoft.com/office/drawing/2014/main" id="{55C92D50-2E0F-4DBD-B4B5-05D34E5617CC}"/>
                </a:ext>
              </a:extLst>
            </p:cNvPr>
            <p:cNvSpPr/>
            <p:nvPr/>
          </p:nvSpPr>
          <p:spPr>
            <a:xfrm>
              <a:off x="6284330" y="3490085"/>
              <a:ext cx="548825" cy="242886"/>
            </a:xfrm>
            <a:prstGeom prst="mathEqual">
              <a:avLst>
                <a:gd name="adj1" fmla="val 11755"/>
                <a:gd name="adj2" fmla="val 32675"/>
              </a:avLst>
            </a:prstGeom>
            <a:solidFill>
              <a:srgbClr val="00338D"/>
            </a:solidFill>
            <a:ln w="12700" cap="flat" cmpd="sng" algn="ctr">
              <a:solidFill>
                <a:srgbClr val="005EB8"/>
              </a:solid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cxnSp>
          <p:nvCxnSpPr>
            <p:cNvPr id="63" name="直線コネクタ 62">
              <a:extLst>
                <a:ext uri="{FF2B5EF4-FFF2-40B4-BE49-F238E27FC236}">
                  <a16:creationId xmlns:a16="http://schemas.microsoft.com/office/drawing/2014/main" id="{AE15D2BA-DEDA-47C3-8464-2023FDD4E793}"/>
                </a:ext>
              </a:extLst>
            </p:cNvPr>
            <p:cNvCxnSpPr>
              <a:cxnSpLocks/>
            </p:cNvCxnSpPr>
            <p:nvPr/>
          </p:nvCxnSpPr>
          <p:spPr>
            <a:xfrm>
              <a:off x="6983230" y="3611528"/>
              <a:ext cx="3825219" cy="0"/>
            </a:xfrm>
            <a:prstGeom prst="line">
              <a:avLst/>
            </a:prstGeom>
            <a:noFill/>
            <a:ln w="38100" cap="flat" cmpd="sng" algn="ctr">
              <a:solidFill>
                <a:srgbClr val="005EB8"/>
              </a:solidFill>
              <a:prstDash val="solid"/>
              <a:miter lim="800000"/>
            </a:ln>
            <a:effectLst/>
          </p:spPr>
        </p:cxnSp>
      </p:grpSp>
      <p:sp>
        <p:nvSpPr>
          <p:cNvPr id="64" name="四角形: 角を丸くする 14">
            <a:extLst>
              <a:ext uri="{FF2B5EF4-FFF2-40B4-BE49-F238E27FC236}">
                <a16:creationId xmlns:a16="http://schemas.microsoft.com/office/drawing/2014/main" id="{78735282-435C-44C1-8802-934CE6AE7997}"/>
              </a:ext>
            </a:extLst>
          </p:cNvPr>
          <p:cNvSpPr/>
          <p:nvPr/>
        </p:nvSpPr>
        <p:spPr>
          <a:xfrm>
            <a:off x="752400" y="1970233"/>
            <a:ext cx="7639200" cy="848064"/>
          </a:xfrm>
          <a:prstGeom prst="roundRect">
            <a:avLst>
              <a:gd name="adj" fmla="val 9956"/>
            </a:avLst>
          </a:prstGeom>
          <a:solidFill>
            <a:sysClr val="window" lastClr="FFFFFF"/>
          </a:solidFill>
          <a:ln w="19050" cap="flat" cmpd="sng" algn="ctr">
            <a:solidFill>
              <a:srgbClr val="005EB8"/>
            </a:solidFill>
            <a:prstDash val="solid"/>
            <a:miter lim="800000"/>
          </a:ln>
          <a:effectLst/>
        </p:spPr>
        <p:txBody>
          <a:bodyPr wrap="square" lIns="135000" tIns="54000" rIns="135000" bIns="54000" rtlCol="0" anchor="t" anchorCtr="0">
            <a:spAutoFit/>
          </a:bodyPr>
          <a:lstStyle/>
          <a:p>
            <a:pPr defTabSz="685800">
              <a:spcAft>
                <a:spcPts val="450"/>
              </a:spcAft>
              <a:defRPr/>
            </a:pPr>
            <a:r>
              <a:rPr kumimoji="1" lang="en-US" altLang="ja-JP" sz="1500" b="1" kern="0" dirty="0">
                <a:solidFill>
                  <a:srgbClr val="00338D"/>
                </a:solidFill>
                <a:latin typeface="Arial"/>
                <a:ea typeface="Meiryo UI"/>
              </a:rPr>
              <a:t>Effective tax rates</a:t>
            </a:r>
            <a:r>
              <a:rPr kumimoji="1" lang="ja-JP" altLang="en-US" sz="1500" b="1" kern="0" dirty="0">
                <a:solidFill>
                  <a:srgbClr val="00338D"/>
                </a:solidFill>
                <a:latin typeface="Arial"/>
                <a:ea typeface="Meiryo UI"/>
              </a:rPr>
              <a:t> </a:t>
            </a:r>
            <a:r>
              <a:rPr kumimoji="1" lang="en-US" altLang="ja-JP" sz="1500" b="1" kern="0" dirty="0">
                <a:solidFill>
                  <a:srgbClr val="00338D"/>
                </a:solidFill>
                <a:latin typeface="Arial"/>
                <a:ea typeface="Meiryo UI"/>
              </a:rPr>
              <a:t>(ETR)</a:t>
            </a:r>
            <a:r>
              <a:rPr kumimoji="1" lang="ja-JP" altLang="en-US" sz="1500" b="1" kern="0" dirty="0">
                <a:solidFill>
                  <a:srgbClr val="00338D"/>
                </a:solidFill>
                <a:latin typeface="Arial"/>
                <a:ea typeface="Meiryo UI"/>
              </a:rPr>
              <a:t> </a:t>
            </a:r>
            <a:r>
              <a:rPr kumimoji="1" lang="en-US" altLang="ja-JP" sz="1500" b="1" kern="0" dirty="0">
                <a:solidFill>
                  <a:srgbClr val="00338D"/>
                </a:solidFill>
                <a:latin typeface="Arial"/>
                <a:ea typeface="Meiryo UI"/>
              </a:rPr>
              <a:t>are calculated</a:t>
            </a:r>
            <a:r>
              <a:rPr kumimoji="1" lang="ja-JP" altLang="en-US" sz="1500" b="1" kern="0" dirty="0">
                <a:solidFill>
                  <a:srgbClr val="00338D"/>
                </a:solidFill>
                <a:latin typeface="Arial"/>
                <a:ea typeface="Meiryo UI"/>
              </a:rPr>
              <a:t> </a:t>
            </a:r>
            <a:r>
              <a:rPr kumimoji="1" lang="en-US" altLang="ja-JP" sz="1500" b="1" kern="0" dirty="0">
                <a:solidFill>
                  <a:srgbClr val="00338D"/>
                </a:solidFill>
                <a:latin typeface="Arial"/>
                <a:ea typeface="Meiryo UI"/>
              </a:rPr>
              <a:t>for</a:t>
            </a:r>
            <a:r>
              <a:rPr kumimoji="1" lang="ja-JP" altLang="en-US" sz="1500" b="1" kern="0" dirty="0">
                <a:solidFill>
                  <a:srgbClr val="00338D"/>
                </a:solidFill>
                <a:latin typeface="Arial"/>
                <a:ea typeface="Meiryo UI"/>
              </a:rPr>
              <a:t> </a:t>
            </a:r>
            <a:r>
              <a:rPr kumimoji="1" lang="en-US" altLang="ja-JP" sz="1500" b="1" kern="0" dirty="0">
                <a:solidFill>
                  <a:srgbClr val="00338D"/>
                </a:solidFill>
                <a:latin typeface="Arial"/>
                <a:ea typeface="Meiryo UI"/>
              </a:rPr>
              <a:t>each</a:t>
            </a:r>
            <a:r>
              <a:rPr kumimoji="1" lang="ja-JP" altLang="en-US" sz="1500" b="1" kern="0" dirty="0">
                <a:solidFill>
                  <a:srgbClr val="00338D"/>
                </a:solidFill>
                <a:latin typeface="Arial"/>
                <a:ea typeface="Meiryo UI"/>
              </a:rPr>
              <a:t> </a:t>
            </a:r>
            <a:r>
              <a:rPr kumimoji="1" lang="en-US" altLang="ja-JP" sz="1500" b="1" kern="0" dirty="0">
                <a:solidFill>
                  <a:srgbClr val="00338D"/>
                </a:solidFill>
                <a:latin typeface="Arial"/>
                <a:ea typeface="Meiryo UI"/>
              </a:rPr>
              <a:t>jurisdiction. If there are multiple entities in the same jurisdiction, the ETR numerator and denominator will each become the total amount, making calculations extremely complicated. </a:t>
            </a:r>
            <a:endParaRPr kumimoji="1" lang="ja-JP" altLang="en-US" sz="1500" b="1" kern="0" dirty="0">
              <a:solidFill>
                <a:srgbClr val="00338D"/>
              </a:solidFill>
              <a:latin typeface="Arial"/>
              <a:ea typeface="Meiryo UI"/>
            </a:endParaRPr>
          </a:p>
        </p:txBody>
      </p:sp>
    </p:spTree>
    <p:extLst>
      <p:ext uri="{BB962C8B-B14F-4D97-AF65-F5344CB8AC3E}">
        <p14:creationId xmlns:p14="http://schemas.microsoft.com/office/powerpoint/2010/main" val="11186344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6295E011-7857-7B77-E02F-CD795B86C0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90"/>
            <a:ext cx="7886700" cy="424617"/>
          </a:xfrm>
        </p:spPr>
        <p:txBody>
          <a:bodyPr>
            <a:normAutofit/>
          </a:bodyPr>
          <a:lstStyle/>
          <a:p>
            <a:r>
              <a:rPr kumimoji="1" lang="en-US" altLang="ja-JP" sz="2250" dirty="0">
                <a:solidFill>
                  <a:srgbClr val="00338D"/>
                </a:solidFill>
                <a:latin typeface="Arial"/>
                <a:ea typeface="Meiryo UI"/>
              </a:rPr>
              <a:t>Allocation of Top-up Tax</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25" name="テキスト ボックス 24">
            <a:extLst>
              <a:ext uri="{FF2B5EF4-FFF2-40B4-BE49-F238E27FC236}">
                <a16:creationId xmlns:a16="http://schemas.microsoft.com/office/drawing/2014/main" id="{60247C97-6445-4119-8392-6D4132E94EDA}"/>
              </a:ext>
            </a:extLst>
          </p:cNvPr>
          <p:cNvSpPr txBox="1"/>
          <p:nvPr/>
        </p:nvSpPr>
        <p:spPr>
          <a:xfrm>
            <a:off x="1258105" y="4131442"/>
            <a:ext cx="7196874" cy="1913203"/>
          </a:xfrm>
          <a:prstGeom prst="rect">
            <a:avLst/>
          </a:prstGeom>
          <a:solidFill>
            <a:srgbClr val="F0F0F0"/>
          </a:solidFill>
        </p:spPr>
        <p:txBody>
          <a:bodyPr wrap="square" lIns="810000" tIns="54000" rIns="270000" bIns="54000" anchor="ctr" anchorCtr="0">
            <a:spAutoFit/>
          </a:bodyPr>
          <a:lstStyle/>
          <a:p>
            <a:pPr marL="215504" marR="90964" indent="-215504" defTabSz="685800">
              <a:lnSpc>
                <a:spcPct val="110000"/>
              </a:lnSpc>
              <a:spcAft>
                <a:spcPts val="450"/>
              </a:spcAft>
              <a:buClr>
                <a:srgbClr val="00338D"/>
              </a:buClr>
              <a:buFont typeface="+mj-lt"/>
              <a:buAutoNum type="arabicPeriod"/>
              <a:tabLst>
                <a:tab pos="69056" algn="l"/>
              </a:tabLst>
              <a:defRPr/>
            </a:pPr>
            <a:r>
              <a:rPr lang="en-US" altLang="ja-JP" sz="1350" kern="0" spc="-4" dirty="0">
                <a:solidFill>
                  <a:srgbClr val="00338D"/>
                </a:solidFill>
                <a:latin typeface="Arial"/>
                <a:ea typeface="Meiryo UI"/>
              </a:rPr>
              <a:t>Identifying if any amounts remain that can be allocated based on UTPR</a:t>
            </a:r>
            <a:endParaRPr lang="en-US" altLang="ja-JP" sz="1350" kern="0" spc="-4" dirty="0">
              <a:solidFill>
                <a:srgbClr val="00338D"/>
              </a:solidFill>
              <a:latin typeface="Arial"/>
              <a:ea typeface="Meiryo UI"/>
              <a:cs typeface="Arial Narrow"/>
            </a:endParaRPr>
          </a:p>
          <a:p>
            <a:pPr marL="324000" marR="90964" indent="-108000" algn="just" defTabSz="685800">
              <a:lnSpc>
                <a:spcPct val="110000"/>
              </a:lnSpc>
              <a:spcAft>
                <a:spcPts val="900"/>
              </a:spcAft>
              <a:buClr>
                <a:srgbClr val="131618"/>
              </a:buClr>
              <a:buFont typeface="Arial" panose="020B0604020202020204" pitchFamily="34" charset="0"/>
              <a:buChar char="•"/>
              <a:tabLst>
                <a:tab pos="197644" algn="l"/>
              </a:tabLst>
              <a:defRPr/>
            </a:pPr>
            <a:r>
              <a:rPr lang="en-US" altLang="ja-JP" sz="1050" kern="0" spc="-4" dirty="0">
                <a:solidFill>
                  <a:srgbClr val="131618"/>
                </a:solidFill>
                <a:latin typeface="Arial"/>
                <a:ea typeface="Meiryo UI"/>
                <a:cs typeface="Arial Narrow"/>
              </a:rPr>
              <a:t>Top up taxes that could not be completely levied by IIR can be allocated under UTPR (backstop approach)</a:t>
            </a:r>
            <a:endParaRPr lang="ja-JP" altLang="en-US" sz="1050" kern="0" spc="-4" dirty="0">
              <a:solidFill>
                <a:srgbClr val="131618"/>
              </a:solidFill>
              <a:latin typeface="Arial"/>
              <a:ea typeface="Meiryo UI"/>
              <a:cs typeface="Arial Narrow"/>
            </a:endParaRPr>
          </a:p>
          <a:p>
            <a:pPr marL="216000" marR="90964" indent="-216000" defTabSz="685800">
              <a:lnSpc>
                <a:spcPct val="110000"/>
              </a:lnSpc>
              <a:spcAft>
                <a:spcPts val="450"/>
              </a:spcAft>
              <a:buClr>
                <a:srgbClr val="00338D"/>
              </a:buClr>
              <a:buFont typeface="+mj-lt"/>
              <a:buAutoNum type="arabicPeriod" startAt="2"/>
              <a:tabLst>
                <a:tab pos="197644" algn="l"/>
              </a:tabLst>
              <a:defRPr/>
            </a:pPr>
            <a:r>
              <a:rPr lang="en-US" altLang="ja-JP" sz="1350" kern="0" spc="-4" dirty="0">
                <a:solidFill>
                  <a:srgbClr val="00338D"/>
                </a:solidFill>
                <a:latin typeface="Arial"/>
                <a:ea typeface="Meiryo UI"/>
              </a:rPr>
              <a:t>Allocation of residual top-up taxes to UTPR application areas, and taxation in each jurisdiction</a:t>
            </a:r>
            <a:endParaRPr lang="en-US" altLang="ja-JP" sz="1350" kern="0" spc="-4" dirty="0">
              <a:solidFill>
                <a:srgbClr val="00338D"/>
              </a:solidFill>
              <a:latin typeface="Arial"/>
              <a:ea typeface="Meiryo UI"/>
              <a:cs typeface="Arial Narrow"/>
            </a:endParaRPr>
          </a:p>
          <a:p>
            <a:pPr marL="324000" marR="90964" indent="-108000" algn="just" defTabSz="685800">
              <a:lnSpc>
                <a:spcPct val="110000"/>
              </a:lnSpc>
              <a:buClr>
                <a:srgbClr val="131618"/>
              </a:buClr>
              <a:buFont typeface="Arial" panose="020B0604020202020204" pitchFamily="34" charset="0"/>
              <a:buChar char="•"/>
              <a:tabLst>
                <a:tab pos="197644" algn="l"/>
              </a:tabLst>
              <a:defRPr/>
            </a:pPr>
            <a:r>
              <a:rPr lang="en-US" altLang="ja-JP" sz="1050" kern="0" spc="-4" dirty="0">
                <a:solidFill>
                  <a:srgbClr val="131618"/>
                </a:solidFill>
                <a:latin typeface="Arial"/>
                <a:ea typeface="Meiryo UI"/>
                <a:cs typeface="Arial Narrow"/>
              </a:rPr>
              <a:t>Allocation of UTPR top-up tax to each jurisdiction</a:t>
            </a:r>
            <a:endParaRPr lang="ja-JP" altLang="en-US" sz="1050" kern="0" spc="-4" dirty="0">
              <a:solidFill>
                <a:srgbClr val="131618"/>
              </a:solidFill>
              <a:latin typeface="Arial"/>
              <a:ea typeface="Meiryo UI"/>
              <a:cs typeface="Arial Narrow"/>
            </a:endParaRPr>
          </a:p>
          <a:p>
            <a:pPr marL="324000" marR="90964" indent="-108000" algn="just" defTabSz="685800">
              <a:lnSpc>
                <a:spcPct val="110000"/>
              </a:lnSpc>
              <a:buClr>
                <a:srgbClr val="131618"/>
              </a:buClr>
              <a:buFont typeface="Arial" panose="020B0604020202020204" pitchFamily="34" charset="0"/>
              <a:buChar char="•"/>
              <a:tabLst>
                <a:tab pos="197644" algn="l"/>
              </a:tabLst>
              <a:defRPr/>
            </a:pPr>
            <a:r>
              <a:rPr lang="en-US" altLang="ja-JP" sz="1050" kern="0" spc="-4" dirty="0">
                <a:solidFill>
                  <a:srgbClr val="131618"/>
                </a:solidFill>
                <a:latin typeface="Arial"/>
                <a:ea typeface="Meiryo UI"/>
                <a:cs typeface="Arial Narrow"/>
              </a:rPr>
              <a:t>Taxation by denying deductibility of expenses and other similar adjustments</a:t>
            </a:r>
            <a:endParaRPr lang="ja-JP" altLang="en-US" sz="1050" kern="0" spc="-4" dirty="0">
              <a:solidFill>
                <a:srgbClr val="131618"/>
              </a:solidFill>
              <a:latin typeface="Arial"/>
              <a:ea typeface="Meiryo UI"/>
              <a:cs typeface="Arial Narrow"/>
            </a:endParaRPr>
          </a:p>
          <a:p>
            <a:pPr marL="324000" marR="90964" indent="-108000" algn="just" defTabSz="685800">
              <a:lnSpc>
                <a:spcPct val="110000"/>
              </a:lnSpc>
              <a:spcAft>
                <a:spcPts val="450"/>
              </a:spcAft>
              <a:buClr>
                <a:srgbClr val="131618"/>
              </a:buClr>
              <a:buFont typeface="Arial" panose="020B0604020202020204" pitchFamily="34" charset="0"/>
              <a:buChar char="•"/>
              <a:tabLst>
                <a:tab pos="197644" algn="l"/>
              </a:tabLst>
              <a:defRPr/>
            </a:pPr>
            <a:r>
              <a:rPr lang="en-US" altLang="ja-JP" sz="1050" kern="0" spc="-4" dirty="0">
                <a:solidFill>
                  <a:srgbClr val="131618"/>
                </a:solidFill>
                <a:latin typeface="Arial"/>
                <a:ea typeface="Meiryo UI"/>
                <a:cs typeface="Arial Narrow"/>
              </a:rPr>
              <a:t>Carryover of allocated top-up taxes</a:t>
            </a:r>
            <a:endParaRPr lang="ja-JP" altLang="en-US" sz="1050" kern="0" spc="-4" dirty="0">
              <a:solidFill>
                <a:srgbClr val="131618"/>
              </a:solidFill>
              <a:latin typeface="Arial"/>
              <a:ea typeface="Meiryo UI"/>
              <a:cs typeface="Arial Narrow"/>
            </a:endParaRPr>
          </a:p>
        </p:txBody>
      </p:sp>
      <p:sp>
        <p:nvSpPr>
          <p:cNvPr id="24" name="テキスト ボックス 23">
            <a:extLst>
              <a:ext uri="{FF2B5EF4-FFF2-40B4-BE49-F238E27FC236}">
                <a16:creationId xmlns:a16="http://schemas.microsoft.com/office/drawing/2014/main" id="{B7502CAA-872D-48A8-B7D4-C0763B6A09B5}"/>
              </a:ext>
            </a:extLst>
          </p:cNvPr>
          <p:cNvSpPr txBox="1">
            <a:spLocks/>
          </p:cNvSpPr>
          <p:nvPr/>
        </p:nvSpPr>
        <p:spPr>
          <a:xfrm>
            <a:off x="1258106" y="2625616"/>
            <a:ext cx="7133494" cy="1557721"/>
          </a:xfrm>
          <a:prstGeom prst="rect">
            <a:avLst/>
          </a:prstGeom>
          <a:solidFill>
            <a:srgbClr val="F0F0F0"/>
          </a:solidFill>
        </p:spPr>
        <p:txBody>
          <a:bodyPr wrap="square" lIns="810000" tIns="54000" rIns="270000" bIns="54000" anchor="ctr" anchorCtr="0">
            <a:spAutoFit/>
          </a:bodyPr>
          <a:lstStyle/>
          <a:p>
            <a:pPr marL="216000" marR="90964" indent="-216000" defTabSz="685800">
              <a:lnSpc>
                <a:spcPct val="110000"/>
              </a:lnSpc>
              <a:spcAft>
                <a:spcPts val="450"/>
              </a:spcAft>
              <a:buClr>
                <a:srgbClr val="00338D"/>
              </a:buClr>
              <a:buFont typeface="+mj-lt"/>
              <a:buAutoNum type="arabicPeriod"/>
              <a:tabLst>
                <a:tab pos="197644" algn="l"/>
              </a:tabLst>
              <a:defRPr/>
            </a:pPr>
            <a:r>
              <a:rPr lang="en-US" altLang="ja-JP" sz="1350" kern="0" spc="-4" dirty="0">
                <a:solidFill>
                  <a:srgbClr val="00338D"/>
                </a:solidFill>
                <a:latin typeface="Arial"/>
                <a:ea typeface="Meiryo UI"/>
                <a:cs typeface="Arial Narrow"/>
              </a:rPr>
              <a:t>Identification of parent company that must pay top-up tax based on the IIR</a:t>
            </a:r>
          </a:p>
          <a:p>
            <a:pPr marL="324000" marR="90964" indent="-108000" algn="just" defTabSz="685800">
              <a:lnSpc>
                <a:spcPct val="110000"/>
              </a:lnSpc>
              <a:buClr>
                <a:srgbClr val="131618"/>
              </a:buClr>
              <a:buFont typeface="Arial" panose="020B0604020202020204" pitchFamily="34" charset="0"/>
              <a:buChar char="•"/>
              <a:tabLst>
                <a:tab pos="197644" algn="l"/>
              </a:tabLst>
              <a:defRPr/>
            </a:pPr>
            <a:r>
              <a:rPr lang="en-US" altLang="ja-JP" sz="1050" kern="0" spc="-11" dirty="0">
                <a:solidFill>
                  <a:srgbClr val="131618"/>
                </a:solidFill>
                <a:latin typeface="Arial"/>
                <a:ea typeface="Meiryo UI"/>
                <a:cs typeface="Arial Narrow"/>
              </a:rPr>
              <a:t>Top-Down Approach based on the ultimate parent entity </a:t>
            </a:r>
            <a:endParaRPr lang="ja-JP" altLang="en-US" sz="1050" kern="0" spc="-11" dirty="0">
              <a:solidFill>
                <a:srgbClr val="131618"/>
              </a:solidFill>
              <a:latin typeface="Arial"/>
              <a:ea typeface="Meiryo UI"/>
              <a:cs typeface="Arial Narrow"/>
            </a:endParaRPr>
          </a:p>
          <a:p>
            <a:pPr marL="324000" marR="90964" indent="-108000" algn="just" defTabSz="685800">
              <a:lnSpc>
                <a:spcPct val="110000"/>
              </a:lnSpc>
              <a:spcAft>
                <a:spcPts val="900"/>
              </a:spcAft>
              <a:buClr>
                <a:srgbClr val="131618"/>
              </a:buClr>
              <a:buFont typeface="Arial" panose="020B0604020202020204" pitchFamily="34" charset="0"/>
              <a:buChar char="•"/>
              <a:tabLst>
                <a:tab pos="197644" algn="l"/>
              </a:tabLst>
              <a:defRPr/>
            </a:pPr>
            <a:r>
              <a:rPr lang="en-US" altLang="ja-JP" sz="1050" kern="0" spc="-4" dirty="0">
                <a:solidFill>
                  <a:srgbClr val="131618"/>
                </a:solidFill>
                <a:latin typeface="Arial"/>
                <a:ea typeface="Meiryo UI"/>
              </a:rPr>
              <a:t>Special Rule for divided o</a:t>
            </a:r>
            <a:r>
              <a:rPr lang="en-US" altLang="ja-JP" sz="1050" kern="0" spc="-4" dirty="0" err="1">
                <a:solidFill>
                  <a:srgbClr val="131618"/>
                </a:solidFill>
                <a:latin typeface="Arial"/>
                <a:ea typeface="Meiryo UI"/>
              </a:rPr>
              <a:t>wnership</a:t>
            </a:r>
            <a:endParaRPr lang="en-US" altLang="ja-JP" sz="1050" kern="0" spc="-4" dirty="0">
              <a:solidFill>
                <a:srgbClr val="131618"/>
              </a:solidFill>
              <a:latin typeface="Arial"/>
              <a:ea typeface="Meiryo UI"/>
            </a:endParaRPr>
          </a:p>
          <a:p>
            <a:pPr marL="216000" marR="90964" indent="-216000" defTabSz="685800">
              <a:lnSpc>
                <a:spcPct val="110000"/>
              </a:lnSpc>
              <a:spcAft>
                <a:spcPts val="450"/>
              </a:spcAft>
              <a:buClr>
                <a:srgbClr val="00338D"/>
              </a:buClr>
              <a:buFont typeface="+mj-lt"/>
              <a:buAutoNum type="arabicPeriod" startAt="2"/>
              <a:tabLst>
                <a:tab pos="197644" algn="l"/>
              </a:tabLst>
              <a:defRPr/>
            </a:pPr>
            <a:r>
              <a:rPr lang="en-US" altLang="ja-JP" sz="1350" kern="0" spc="-4" dirty="0">
                <a:solidFill>
                  <a:srgbClr val="00338D"/>
                </a:solidFill>
                <a:latin typeface="Arial"/>
                <a:ea typeface="Meiryo UI"/>
                <a:cs typeface="Arial Narrow"/>
              </a:rPr>
              <a:t>Determination of the amount of top-up tax that the parent company will pay under the IIR</a:t>
            </a:r>
          </a:p>
          <a:p>
            <a:pPr marL="324000" marR="90964" indent="-108000" algn="just" defTabSz="685800">
              <a:lnSpc>
                <a:spcPct val="110000"/>
              </a:lnSpc>
              <a:spcAft>
                <a:spcPts val="450"/>
              </a:spcAft>
              <a:buClr>
                <a:srgbClr val="131618"/>
              </a:buClr>
              <a:buFont typeface="Arial" panose="020B0604020202020204" pitchFamily="34" charset="0"/>
              <a:buChar char="•"/>
              <a:tabLst>
                <a:tab pos="197644" algn="l"/>
              </a:tabLst>
              <a:defRPr/>
            </a:pPr>
            <a:r>
              <a:rPr lang="en-US" altLang="ja-JP" sz="1050" kern="0" spc="-4" dirty="0">
                <a:solidFill>
                  <a:srgbClr val="131618"/>
                </a:solidFill>
                <a:latin typeface="Arial"/>
                <a:ea typeface="Meiryo UI"/>
                <a:cs typeface="Arial Narrow"/>
              </a:rPr>
              <a:t>Allocation of top-up taxes to parent company based on inclusion ratio</a:t>
            </a: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四角形: 角を丸くする 14">
            <a:extLst>
              <a:ext uri="{FF2B5EF4-FFF2-40B4-BE49-F238E27FC236}">
                <a16:creationId xmlns:a16="http://schemas.microsoft.com/office/drawing/2014/main" id="{78735282-435C-44C1-8802-934CE6AE7997}"/>
              </a:ext>
            </a:extLst>
          </p:cNvPr>
          <p:cNvSpPr/>
          <p:nvPr/>
        </p:nvSpPr>
        <p:spPr>
          <a:xfrm>
            <a:off x="51012" y="1970993"/>
            <a:ext cx="8835814" cy="701528"/>
          </a:xfrm>
          <a:prstGeom prst="roundRect">
            <a:avLst>
              <a:gd name="adj" fmla="val 9956"/>
            </a:avLst>
          </a:prstGeom>
          <a:solidFill>
            <a:sysClr val="window" lastClr="FFFFFF"/>
          </a:solidFill>
          <a:ln w="19050" cap="flat" cmpd="sng" algn="ctr">
            <a:solidFill>
              <a:srgbClr val="005EB8"/>
            </a:solidFill>
            <a:prstDash val="solid"/>
            <a:miter lim="800000"/>
          </a:ln>
          <a:effectLst/>
        </p:spPr>
        <p:txBody>
          <a:bodyPr wrap="square" lIns="135000" tIns="54000" rIns="135000" bIns="54000" rtlCol="0" anchor="t" anchorCtr="0">
            <a:spAutoFit/>
          </a:bodyPr>
          <a:lstStyle/>
          <a:p>
            <a:pPr defTabSz="685800">
              <a:spcAft>
                <a:spcPts val="450"/>
              </a:spcAft>
              <a:defRPr/>
            </a:pPr>
            <a:r>
              <a:rPr kumimoji="1" lang="en-US" altLang="ja-JP" b="1" kern="0" dirty="0">
                <a:solidFill>
                  <a:srgbClr val="00338D"/>
                </a:solidFill>
                <a:latin typeface="Arial"/>
                <a:ea typeface="Meiryo UI"/>
              </a:rPr>
              <a:t>When allocating the top-up tax, the Income Inclusion Rule (IIR) and the Undertaxed Payment Rule (UTPR) must be considered.</a:t>
            </a:r>
            <a:endParaRPr kumimoji="1" lang="ja-JP" altLang="en-US" b="1" kern="0" dirty="0">
              <a:solidFill>
                <a:srgbClr val="00338D"/>
              </a:solidFill>
              <a:latin typeface="Arial"/>
              <a:ea typeface="Meiryo UI"/>
            </a:endParaRPr>
          </a:p>
        </p:txBody>
      </p:sp>
      <p:sp>
        <p:nvSpPr>
          <p:cNvPr id="26" name="矢印: 下 19">
            <a:extLst>
              <a:ext uri="{FF2B5EF4-FFF2-40B4-BE49-F238E27FC236}">
                <a16:creationId xmlns:a16="http://schemas.microsoft.com/office/drawing/2014/main" id="{82FE1F66-3C73-453B-8292-4A86EAEAA73E}"/>
              </a:ext>
            </a:extLst>
          </p:cNvPr>
          <p:cNvSpPr/>
          <p:nvPr/>
        </p:nvSpPr>
        <p:spPr>
          <a:xfrm>
            <a:off x="1070517" y="3572267"/>
            <a:ext cx="391886" cy="413876"/>
          </a:xfrm>
          <a:prstGeom prst="downArrow">
            <a:avLst/>
          </a:prstGeom>
          <a:solidFill>
            <a:srgbClr val="F0F0F0">
              <a:lumMod val="75000"/>
            </a:srgbClr>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grpSp>
        <p:nvGrpSpPr>
          <p:cNvPr id="27" name="グループ化 26">
            <a:extLst>
              <a:ext uri="{FF2B5EF4-FFF2-40B4-BE49-F238E27FC236}">
                <a16:creationId xmlns:a16="http://schemas.microsoft.com/office/drawing/2014/main" id="{80B3DD83-E7E9-4574-BBC0-DAC385B9DD8C}"/>
              </a:ext>
            </a:extLst>
          </p:cNvPr>
          <p:cNvGrpSpPr/>
          <p:nvPr/>
        </p:nvGrpSpPr>
        <p:grpSpPr>
          <a:xfrm>
            <a:off x="617220" y="2817340"/>
            <a:ext cx="982279" cy="720173"/>
            <a:chOff x="3875314" y="1978036"/>
            <a:chExt cx="1128052" cy="1212153"/>
          </a:xfrm>
        </p:grpSpPr>
        <p:sp>
          <p:nvSpPr>
            <p:cNvPr id="28" name="楕円 27">
              <a:extLst>
                <a:ext uri="{FF2B5EF4-FFF2-40B4-BE49-F238E27FC236}">
                  <a16:creationId xmlns:a16="http://schemas.microsoft.com/office/drawing/2014/main" id="{BBC23FFB-3F8A-41B2-979A-69EA4F5DBF70}"/>
                </a:ext>
              </a:extLst>
            </p:cNvPr>
            <p:cNvSpPr>
              <a:spLocks noChangeAspect="1"/>
            </p:cNvSpPr>
            <p:nvPr/>
          </p:nvSpPr>
          <p:spPr>
            <a:xfrm>
              <a:off x="3875314" y="2062137"/>
              <a:ext cx="1128052" cy="1128052"/>
            </a:xfrm>
            <a:prstGeom prst="ellipse">
              <a:avLst/>
            </a:prstGeom>
            <a:solidFill>
              <a:srgbClr val="005EB8"/>
            </a:solidFill>
            <a:ln w="38100" cap="flat" cmpd="sng" algn="ctr">
              <a:solidFill>
                <a:srgbClr val="00338D"/>
              </a:solidFill>
              <a:prstDash val="solid"/>
              <a:miter lim="800000"/>
            </a:ln>
            <a:effectLst>
              <a:innerShdw dist="50800" dir="13500000">
                <a:srgbClr val="000000"/>
              </a:innerShdw>
            </a:effectLst>
          </p:spPr>
          <p:txBody>
            <a:bodyPr lIns="40958" tIns="216000" rIns="40958" bIns="40958" rtlCol="0" anchor="ctr"/>
            <a:lstStyle/>
            <a:p>
              <a:pPr algn="ctr" defTabSz="685800">
                <a:lnSpc>
                  <a:spcPct val="80000"/>
                </a:lnSpc>
                <a:defRPr/>
              </a:pPr>
              <a:r>
                <a:rPr kumimoji="1" lang="en-US" altLang="ja-JP" sz="3750" kern="0" dirty="0">
                  <a:solidFill>
                    <a:prstClr val="white"/>
                  </a:solidFill>
                  <a:latin typeface="KPMG Extralight" panose="020B0303030202040204" pitchFamily="34" charset="0"/>
                  <a:ea typeface="Meiryo UI"/>
                </a:rPr>
                <a:t>IIR</a:t>
              </a:r>
            </a:p>
          </p:txBody>
        </p:sp>
        <p:sp>
          <p:nvSpPr>
            <p:cNvPr id="29" name="楕円 28">
              <a:extLst>
                <a:ext uri="{FF2B5EF4-FFF2-40B4-BE49-F238E27FC236}">
                  <a16:creationId xmlns:a16="http://schemas.microsoft.com/office/drawing/2014/main" id="{86042CE9-2519-404C-AA0D-304B5EA969C0}"/>
                </a:ext>
              </a:extLst>
            </p:cNvPr>
            <p:cNvSpPr>
              <a:spLocks noChangeAspect="1"/>
            </p:cNvSpPr>
            <p:nvPr/>
          </p:nvSpPr>
          <p:spPr>
            <a:xfrm>
              <a:off x="4379314" y="1978036"/>
              <a:ext cx="360000" cy="360000"/>
            </a:xfrm>
            <a:prstGeom prst="ellipse">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r>
                <a:rPr kumimoji="1" lang="en-US" altLang="ja-JP" sz="1050" kern="0" dirty="0">
                  <a:solidFill>
                    <a:prstClr val="white"/>
                  </a:solidFill>
                  <a:latin typeface="Arial"/>
                  <a:ea typeface="Meiryo UI"/>
                </a:rPr>
                <a:t>1</a:t>
              </a:r>
              <a:endParaRPr kumimoji="1" lang="ja-JP" altLang="en-US" sz="1050" kern="0" dirty="0">
                <a:solidFill>
                  <a:prstClr val="white"/>
                </a:solidFill>
                <a:latin typeface="Arial"/>
                <a:ea typeface="Meiryo UI"/>
              </a:endParaRPr>
            </a:p>
          </p:txBody>
        </p:sp>
      </p:grpSp>
      <p:grpSp>
        <p:nvGrpSpPr>
          <p:cNvPr id="30" name="グループ化 29">
            <a:extLst>
              <a:ext uri="{FF2B5EF4-FFF2-40B4-BE49-F238E27FC236}">
                <a16:creationId xmlns:a16="http://schemas.microsoft.com/office/drawing/2014/main" id="{256E4390-8346-46D0-8212-16E4211F0C35}"/>
              </a:ext>
            </a:extLst>
          </p:cNvPr>
          <p:cNvGrpSpPr/>
          <p:nvPr/>
        </p:nvGrpSpPr>
        <p:grpSpPr>
          <a:xfrm>
            <a:off x="617221" y="4216814"/>
            <a:ext cx="1217294" cy="1164788"/>
            <a:chOff x="7268822" y="1822189"/>
            <a:chExt cx="1370835" cy="1370835"/>
          </a:xfrm>
        </p:grpSpPr>
        <p:sp>
          <p:nvSpPr>
            <p:cNvPr id="31" name="楕円 30">
              <a:extLst>
                <a:ext uri="{FF2B5EF4-FFF2-40B4-BE49-F238E27FC236}">
                  <a16:creationId xmlns:a16="http://schemas.microsoft.com/office/drawing/2014/main" id="{07E607B3-BAE5-49EF-9185-FFF967E3E2BD}"/>
                </a:ext>
              </a:extLst>
            </p:cNvPr>
            <p:cNvSpPr>
              <a:spLocks noChangeAspect="1"/>
            </p:cNvSpPr>
            <p:nvPr/>
          </p:nvSpPr>
          <p:spPr>
            <a:xfrm>
              <a:off x="7268822" y="1822189"/>
              <a:ext cx="1370835" cy="1370835"/>
            </a:xfrm>
            <a:prstGeom prst="ellipse">
              <a:avLst/>
            </a:prstGeom>
            <a:solidFill>
              <a:srgbClr val="005EB8"/>
            </a:solidFill>
            <a:ln w="38100" cap="flat" cmpd="sng" algn="ctr">
              <a:solidFill>
                <a:srgbClr val="00338D"/>
              </a:solidFill>
              <a:prstDash val="solid"/>
              <a:miter lim="800000"/>
            </a:ln>
            <a:effectLst>
              <a:innerShdw dist="50800" dir="13500000">
                <a:srgbClr val="000000"/>
              </a:innerShdw>
            </a:effectLst>
          </p:spPr>
          <p:txBody>
            <a:bodyPr lIns="40958" tIns="216000" rIns="40958" bIns="40958" rtlCol="0" anchor="ctr"/>
            <a:lstStyle/>
            <a:p>
              <a:pPr algn="ctr" defTabSz="685800">
                <a:lnSpc>
                  <a:spcPct val="80000"/>
                </a:lnSpc>
                <a:defRPr/>
              </a:pPr>
              <a:r>
                <a:rPr kumimoji="1" lang="en-US" altLang="ja-JP" sz="3750" kern="0" dirty="0">
                  <a:solidFill>
                    <a:prstClr val="white"/>
                  </a:solidFill>
                  <a:latin typeface="KPMG Extralight" panose="020B0303030202040204" pitchFamily="34" charset="0"/>
                  <a:ea typeface="Meiryo UI"/>
                </a:rPr>
                <a:t>UTPR</a:t>
              </a:r>
            </a:p>
          </p:txBody>
        </p:sp>
        <p:sp>
          <p:nvSpPr>
            <p:cNvPr id="32" name="楕円 31">
              <a:extLst>
                <a:ext uri="{FF2B5EF4-FFF2-40B4-BE49-F238E27FC236}">
                  <a16:creationId xmlns:a16="http://schemas.microsoft.com/office/drawing/2014/main" id="{579890D8-284C-4EFB-A621-8392DF18FFEE}"/>
                </a:ext>
              </a:extLst>
            </p:cNvPr>
            <p:cNvSpPr>
              <a:spLocks noChangeAspect="1"/>
            </p:cNvSpPr>
            <p:nvPr/>
          </p:nvSpPr>
          <p:spPr>
            <a:xfrm>
              <a:off x="7775657" y="1978036"/>
              <a:ext cx="360000" cy="360000"/>
            </a:xfrm>
            <a:prstGeom prst="ellipse">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r>
                <a:rPr kumimoji="1" lang="en-US" altLang="ja-JP" sz="1050" kern="0" dirty="0">
                  <a:solidFill>
                    <a:prstClr val="white"/>
                  </a:solidFill>
                  <a:latin typeface="Arial"/>
                  <a:ea typeface="Meiryo UI"/>
                </a:rPr>
                <a:t>2</a:t>
              </a:r>
              <a:endParaRPr kumimoji="1" lang="ja-JP" altLang="en-US" sz="1050" kern="0" dirty="0">
                <a:solidFill>
                  <a:prstClr val="white"/>
                </a:solidFill>
                <a:latin typeface="Arial"/>
                <a:ea typeface="Meiryo UI"/>
              </a:endParaRPr>
            </a:p>
          </p:txBody>
        </p:sp>
      </p:grpSp>
    </p:spTree>
    <p:extLst>
      <p:ext uri="{BB962C8B-B14F-4D97-AF65-F5344CB8AC3E}">
        <p14:creationId xmlns:p14="http://schemas.microsoft.com/office/powerpoint/2010/main" val="1371165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CCD3544-E125-74A6-A848-4AF0F7532A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IIR Calculation Example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23</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四角形: 角を丸くする 14">
            <a:extLst>
              <a:ext uri="{FF2B5EF4-FFF2-40B4-BE49-F238E27FC236}">
                <a16:creationId xmlns:a16="http://schemas.microsoft.com/office/drawing/2014/main" id="{78735282-435C-44C1-8802-934CE6AE7997}"/>
              </a:ext>
            </a:extLst>
          </p:cNvPr>
          <p:cNvSpPr/>
          <p:nvPr/>
        </p:nvSpPr>
        <p:spPr>
          <a:xfrm>
            <a:off x="443312" y="1971337"/>
            <a:ext cx="8257376" cy="3518278"/>
          </a:xfrm>
          <a:prstGeom prst="roundRect">
            <a:avLst>
              <a:gd name="adj" fmla="val 9956"/>
            </a:avLst>
          </a:prstGeom>
          <a:noFill/>
          <a:ln w="19050" cap="flat" cmpd="sng" algn="ctr">
            <a:solidFill>
              <a:srgbClr val="005EB8"/>
            </a:solidFill>
            <a:prstDash val="solid"/>
            <a:miter lim="800000"/>
          </a:ln>
          <a:effectLst/>
        </p:spPr>
        <p:txBody>
          <a:bodyPr wrap="square" lIns="135000" tIns="54000" rIns="135000" bIns="54000" rtlCol="0" anchor="t" anchorCtr="0">
            <a:spAutoFit/>
          </a:bodyPr>
          <a:lstStyle/>
          <a:p>
            <a:pPr defTabSz="685800">
              <a:spcAft>
                <a:spcPts val="450"/>
              </a:spcAft>
              <a:defRPr/>
            </a:pPr>
            <a:r>
              <a:rPr kumimoji="1" lang="en-US" altLang="ja-JP" sz="1350" b="1" kern="0" dirty="0">
                <a:solidFill>
                  <a:srgbClr val="00338D"/>
                </a:solidFill>
                <a:latin typeface="Arial"/>
                <a:ea typeface="Meiryo UI"/>
              </a:rPr>
              <a:t>Assumptions</a:t>
            </a:r>
          </a:p>
          <a:p>
            <a:pPr defTabSz="685800">
              <a:spcAft>
                <a:spcPts val="450"/>
              </a:spcAft>
              <a:defRPr/>
            </a:pPr>
            <a:endParaRPr kumimoji="1" lang="en-US" altLang="ja-JP" sz="135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r>
              <a:rPr kumimoji="1" lang="en-US" altLang="ja-JP" sz="1200" b="1" kern="0" dirty="0">
                <a:solidFill>
                  <a:srgbClr val="00338D"/>
                </a:solidFill>
                <a:latin typeface="Arial"/>
                <a:ea typeface="Meiryo UI"/>
              </a:rPr>
              <a:t>※</a:t>
            </a:r>
            <a:r>
              <a:rPr kumimoji="1" lang="ja-JP" altLang="en-US" sz="1200" b="1" kern="0" dirty="0">
                <a:solidFill>
                  <a:srgbClr val="00338D"/>
                </a:solidFill>
                <a:latin typeface="Arial"/>
                <a:ea typeface="Meiryo UI"/>
              </a:rPr>
              <a:t>１　</a:t>
            </a:r>
            <a:r>
              <a:rPr kumimoji="1" lang="en-US" altLang="ja-JP" sz="1200" b="1" kern="0" dirty="0">
                <a:solidFill>
                  <a:srgbClr val="00338D"/>
                </a:solidFill>
                <a:latin typeface="Arial"/>
                <a:ea typeface="Meiryo UI"/>
              </a:rPr>
              <a:t>All subsidiaries are 100% owned</a:t>
            </a:r>
          </a:p>
          <a:p>
            <a:pPr defTabSz="685800">
              <a:spcAft>
                <a:spcPts val="450"/>
              </a:spcAft>
              <a:defRPr/>
            </a:pPr>
            <a:r>
              <a:rPr kumimoji="1" lang="en-US" altLang="ja-JP" sz="1200" b="1" kern="0" dirty="0">
                <a:solidFill>
                  <a:srgbClr val="00338D"/>
                </a:solidFill>
                <a:latin typeface="Arial"/>
                <a:ea typeface="Meiryo UI"/>
              </a:rPr>
              <a:t>※</a:t>
            </a:r>
            <a:r>
              <a:rPr kumimoji="1" lang="ja-JP" altLang="en-US" sz="1200" b="1" kern="0" dirty="0">
                <a:solidFill>
                  <a:srgbClr val="00338D"/>
                </a:solidFill>
                <a:latin typeface="Arial"/>
                <a:ea typeface="Meiryo UI"/>
              </a:rPr>
              <a:t>２　</a:t>
            </a:r>
            <a:r>
              <a:rPr kumimoji="1" lang="en-US" altLang="ja-JP" sz="1200" b="1" kern="0" dirty="0">
                <a:solidFill>
                  <a:srgbClr val="00338D"/>
                </a:solidFill>
                <a:latin typeface="Arial"/>
                <a:ea typeface="Meiryo UI"/>
              </a:rPr>
              <a:t>There are no </a:t>
            </a:r>
            <a:r>
              <a:rPr kumimoji="1" lang="en-US" altLang="ja-JP" sz="1200" b="1" kern="0" dirty="0" err="1">
                <a:solidFill>
                  <a:srgbClr val="00338D"/>
                </a:solidFill>
                <a:latin typeface="Arial"/>
                <a:ea typeface="Meiryo UI"/>
              </a:rPr>
              <a:t>GloBE</a:t>
            </a:r>
            <a:r>
              <a:rPr kumimoji="1" lang="en-US" altLang="ja-JP" sz="1200" b="1" kern="0" dirty="0">
                <a:solidFill>
                  <a:srgbClr val="00338D"/>
                </a:solidFill>
                <a:latin typeface="Arial"/>
                <a:ea typeface="Meiryo UI"/>
              </a:rPr>
              <a:t> rules adjustments</a:t>
            </a:r>
          </a:p>
          <a:p>
            <a:pPr defTabSz="685800">
              <a:spcAft>
                <a:spcPts val="450"/>
              </a:spcAft>
              <a:defRPr/>
            </a:pPr>
            <a:r>
              <a:rPr kumimoji="1" lang="en-US" altLang="ja-JP" sz="1200" b="1" kern="0" dirty="0">
                <a:solidFill>
                  <a:srgbClr val="00338D"/>
                </a:solidFill>
                <a:latin typeface="Arial"/>
                <a:ea typeface="Meiryo UI"/>
              </a:rPr>
              <a:t>※</a:t>
            </a:r>
            <a:r>
              <a:rPr kumimoji="1" lang="ja-JP" altLang="en-US" sz="1200" b="1" kern="0" dirty="0">
                <a:solidFill>
                  <a:srgbClr val="00338D"/>
                </a:solidFill>
                <a:latin typeface="Arial"/>
                <a:ea typeface="Meiryo UI"/>
              </a:rPr>
              <a:t>３　</a:t>
            </a:r>
            <a:r>
              <a:rPr kumimoji="1" lang="en-US" altLang="ja-JP" sz="1200" b="1" kern="0" dirty="0">
                <a:solidFill>
                  <a:srgbClr val="00338D"/>
                </a:solidFill>
                <a:latin typeface="Arial"/>
                <a:ea typeface="Meiryo UI"/>
              </a:rPr>
              <a:t>Japan is the Ultimate Parent Entity (UPE), and a Qualified IIR is applied</a:t>
            </a:r>
          </a:p>
          <a:p>
            <a:pPr defTabSz="685800">
              <a:spcAft>
                <a:spcPts val="450"/>
              </a:spcAft>
              <a:defRPr/>
            </a:pPr>
            <a:r>
              <a:rPr kumimoji="1" lang="en-US" altLang="ja-JP" sz="1200" b="1" kern="0" dirty="0">
                <a:solidFill>
                  <a:srgbClr val="00338D"/>
                </a:solidFill>
                <a:latin typeface="Arial"/>
                <a:ea typeface="Meiryo UI"/>
              </a:rPr>
              <a:t>※</a:t>
            </a:r>
            <a:r>
              <a:rPr kumimoji="1" lang="ja-JP" altLang="en-US" sz="1200" b="1" kern="0" dirty="0">
                <a:solidFill>
                  <a:srgbClr val="00338D"/>
                </a:solidFill>
                <a:latin typeface="Arial"/>
                <a:ea typeface="Meiryo UI"/>
              </a:rPr>
              <a:t>４　</a:t>
            </a:r>
            <a:r>
              <a:rPr kumimoji="1" lang="en-US" altLang="ja-JP" sz="1200" b="1" kern="0" dirty="0">
                <a:solidFill>
                  <a:srgbClr val="00338D"/>
                </a:solidFill>
                <a:latin typeface="Arial"/>
                <a:ea typeface="Meiryo UI"/>
              </a:rPr>
              <a:t>A carve-out of 5% is applied</a:t>
            </a:r>
          </a:p>
        </p:txBody>
      </p:sp>
      <p:graphicFrame>
        <p:nvGraphicFramePr>
          <p:cNvPr id="24" name="表 2">
            <a:extLst>
              <a:ext uri="{FF2B5EF4-FFF2-40B4-BE49-F238E27FC236}">
                <a16:creationId xmlns:a16="http://schemas.microsoft.com/office/drawing/2014/main" id="{0DEBD970-3A4D-465F-ABE5-254F57EA9CEE}"/>
              </a:ext>
            </a:extLst>
          </p:cNvPr>
          <p:cNvGraphicFramePr>
            <a:graphicFrameLocks noGrp="1"/>
          </p:cNvGraphicFramePr>
          <p:nvPr/>
        </p:nvGraphicFramePr>
        <p:xfrm>
          <a:off x="966450" y="2437740"/>
          <a:ext cx="7187651" cy="1807735"/>
        </p:xfrm>
        <a:graphic>
          <a:graphicData uri="http://schemas.openxmlformats.org/drawingml/2006/table">
            <a:tbl>
              <a:tblPr firstRow="1" bandRow="1"/>
              <a:tblGrid>
                <a:gridCol w="1970342">
                  <a:extLst>
                    <a:ext uri="{9D8B030D-6E8A-4147-A177-3AD203B41FA5}">
                      <a16:colId xmlns:a16="http://schemas.microsoft.com/office/drawing/2014/main" val="299353551"/>
                    </a:ext>
                  </a:extLst>
                </a:gridCol>
                <a:gridCol w="1071995">
                  <a:extLst>
                    <a:ext uri="{9D8B030D-6E8A-4147-A177-3AD203B41FA5}">
                      <a16:colId xmlns:a16="http://schemas.microsoft.com/office/drawing/2014/main" val="323173392"/>
                    </a:ext>
                  </a:extLst>
                </a:gridCol>
                <a:gridCol w="1020374">
                  <a:extLst>
                    <a:ext uri="{9D8B030D-6E8A-4147-A177-3AD203B41FA5}">
                      <a16:colId xmlns:a16="http://schemas.microsoft.com/office/drawing/2014/main" val="278830302"/>
                    </a:ext>
                  </a:extLst>
                </a:gridCol>
                <a:gridCol w="965774">
                  <a:extLst>
                    <a:ext uri="{9D8B030D-6E8A-4147-A177-3AD203B41FA5}">
                      <a16:colId xmlns:a16="http://schemas.microsoft.com/office/drawing/2014/main" val="2497249367"/>
                    </a:ext>
                  </a:extLst>
                </a:gridCol>
                <a:gridCol w="1045688">
                  <a:extLst>
                    <a:ext uri="{9D8B030D-6E8A-4147-A177-3AD203B41FA5}">
                      <a16:colId xmlns:a16="http://schemas.microsoft.com/office/drawing/2014/main" val="4188588389"/>
                    </a:ext>
                  </a:extLst>
                </a:gridCol>
                <a:gridCol w="1113478">
                  <a:extLst>
                    <a:ext uri="{9D8B030D-6E8A-4147-A177-3AD203B41FA5}">
                      <a16:colId xmlns:a16="http://schemas.microsoft.com/office/drawing/2014/main" val="4193978746"/>
                    </a:ext>
                  </a:extLst>
                </a:gridCol>
              </a:tblGrid>
              <a:tr h="392315">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Consolidated Net income</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Tax Expense</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ETR</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Tangible Assets</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Paid Salary</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extLst>
                  <a:ext uri="{0D108BD9-81ED-4DB2-BD59-A6C34878D82A}">
                    <a16:rowId xmlns:a16="http://schemas.microsoft.com/office/drawing/2014/main" val="911986211"/>
                  </a:ext>
                </a:extLst>
              </a:tr>
              <a:tr h="280775">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r>
                        <a:rPr kumimoji="1" lang="en-US" altLang="ja-JP" sz="1100" b="1" dirty="0">
                          <a:solidFill>
                            <a:schemeClr val="tx2"/>
                          </a:solidFill>
                        </a:rPr>
                        <a:t>Parent Comp P</a:t>
                      </a:r>
                      <a:r>
                        <a:rPr kumimoji="1" lang="ja-JP" altLang="en-US" sz="1100" b="1" dirty="0">
                          <a:solidFill>
                            <a:schemeClr val="tx2"/>
                          </a:solidFill>
                        </a:rPr>
                        <a:t>：</a:t>
                      </a:r>
                      <a:r>
                        <a:rPr kumimoji="1" lang="en-US" altLang="ja-JP" sz="1100" b="1" dirty="0">
                          <a:solidFill>
                            <a:schemeClr val="tx2"/>
                          </a:solidFill>
                        </a:rPr>
                        <a:t>Japan</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70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extLst>
                  <a:ext uri="{0D108BD9-81ED-4DB2-BD59-A6C34878D82A}">
                    <a16:rowId xmlns:a16="http://schemas.microsoft.com/office/drawing/2014/main" val="1768047598"/>
                  </a:ext>
                </a:extLst>
              </a:tr>
              <a:tr h="280775">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r>
                        <a:rPr kumimoji="1" lang="en-US" altLang="ja-JP" sz="1100" b="1" dirty="0">
                          <a:solidFill>
                            <a:schemeClr val="tx2"/>
                          </a:solidFill>
                        </a:rPr>
                        <a:t>Subsidiary S1</a:t>
                      </a:r>
                      <a:r>
                        <a:rPr kumimoji="1" lang="ja-JP" altLang="en-US" sz="1100" b="1" dirty="0">
                          <a:solidFill>
                            <a:schemeClr val="tx2"/>
                          </a:solidFill>
                        </a:rPr>
                        <a:t>：</a:t>
                      </a:r>
                      <a:r>
                        <a:rPr kumimoji="1" lang="en-US" altLang="ja-JP" sz="1100" b="1" dirty="0">
                          <a:solidFill>
                            <a:schemeClr val="tx2"/>
                          </a:solidFill>
                        </a:rPr>
                        <a:t> Country A</a:t>
                      </a:r>
                      <a:r>
                        <a:rPr kumimoji="1" lang="ja-JP" altLang="en-US" sz="1100" b="1" dirty="0">
                          <a:solidFill>
                            <a:schemeClr val="tx2"/>
                          </a:solidFill>
                        </a:rPr>
                        <a:t> </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22.5</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2.5</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extLst>
                  <a:ext uri="{0D108BD9-81ED-4DB2-BD59-A6C34878D82A}">
                    <a16:rowId xmlns:a16="http://schemas.microsoft.com/office/drawing/2014/main" val="291860866"/>
                  </a:ext>
                </a:extLst>
              </a:tr>
              <a:tr h="280775">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r>
                        <a:rPr kumimoji="1" lang="en-US" altLang="ja-JP" sz="1100" b="1" dirty="0">
                          <a:solidFill>
                            <a:schemeClr val="tx2"/>
                          </a:solidFill>
                        </a:rPr>
                        <a:t>Subsidiary S2</a:t>
                      </a:r>
                      <a:r>
                        <a:rPr kumimoji="1" lang="ja-JP" altLang="en-US" sz="1100" b="1" dirty="0">
                          <a:solidFill>
                            <a:schemeClr val="tx2"/>
                          </a:solidFill>
                        </a:rPr>
                        <a:t>：</a:t>
                      </a:r>
                      <a:r>
                        <a:rPr kumimoji="1" lang="en-US" altLang="ja-JP" sz="1100" b="1" dirty="0">
                          <a:solidFill>
                            <a:schemeClr val="tx2"/>
                          </a:solidFill>
                        </a:rPr>
                        <a:t> Country A</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22.5</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2.5</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extLst>
                  <a:ext uri="{0D108BD9-81ED-4DB2-BD59-A6C34878D82A}">
                    <a16:rowId xmlns:a16="http://schemas.microsoft.com/office/drawing/2014/main" val="2834705754"/>
                  </a:ext>
                </a:extLst>
              </a:tr>
              <a:tr h="280775">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r>
                        <a:rPr kumimoji="1" lang="en-US" altLang="ja-JP" sz="1100" b="1" dirty="0">
                          <a:solidFill>
                            <a:schemeClr val="tx2"/>
                          </a:solidFill>
                        </a:rPr>
                        <a:t>Subsidiary S3</a:t>
                      </a:r>
                      <a:r>
                        <a:rPr kumimoji="1" lang="ja-JP" altLang="en-US" sz="1100" b="1" dirty="0">
                          <a:solidFill>
                            <a:schemeClr val="tx2"/>
                          </a:solidFill>
                        </a:rPr>
                        <a:t>：</a:t>
                      </a:r>
                      <a:r>
                        <a:rPr kumimoji="1" lang="en-US" altLang="ja-JP" sz="1100" b="1" dirty="0">
                          <a:solidFill>
                            <a:schemeClr val="tx2"/>
                          </a:solidFill>
                        </a:rPr>
                        <a:t> Country B</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22</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12%</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extLst>
                  <a:ext uri="{0D108BD9-81ED-4DB2-BD59-A6C34878D82A}">
                    <a16:rowId xmlns:a16="http://schemas.microsoft.com/office/drawing/2014/main" val="1203307411"/>
                  </a:ext>
                </a:extLst>
              </a:tr>
              <a:tr h="280775">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r>
                        <a:rPr kumimoji="1" lang="en-US" altLang="ja-JP" sz="1100" b="1" dirty="0">
                          <a:solidFill>
                            <a:schemeClr val="tx2"/>
                          </a:solidFill>
                        </a:rPr>
                        <a:t>Subsidiary S4</a:t>
                      </a:r>
                      <a:r>
                        <a:rPr kumimoji="1" lang="ja-JP" altLang="en-US" sz="1100" b="1" dirty="0">
                          <a:solidFill>
                            <a:schemeClr val="tx2"/>
                          </a:solidFill>
                        </a:rPr>
                        <a:t>： </a:t>
                      </a:r>
                      <a:r>
                        <a:rPr kumimoji="1" lang="en-US" altLang="ja-JP" sz="1100" b="1" dirty="0">
                          <a:solidFill>
                            <a:schemeClr val="tx2"/>
                          </a:solidFill>
                        </a:rPr>
                        <a:t>Country B</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22</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12%</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extLst>
                  <a:ext uri="{0D108BD9-81ED-4DB2-BD59-A6C34878D82A}">
                    <a16:rowId xmlns:a16="http://schemas.microsoft.com/office/drawing/2014/main" val="3748857798"/>
                  </a:ext>
                </a:extLst>
              </a:tr>
            </a:tbl>
          </a:graphicData>
        </a:graphic>
      </p:graphicFrame>
    </p:spTree>
    <p:extLst>
      <p:ext uri="{BB962C8B-B14F-4D97-AF65-F5344CB8AC3E}">
        <p14:creationId xmlns:p14="http://schemas.microsoft.com/office/powerpoint/2010/main" val="6343469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09CCAEAE-969A-15CA-A1CD-302E7178A0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IIR Calculation Example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24</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4" name="グループ化 13">
            <a:extLst>
              <a:ext uri="{FF2B5EF4-FFF2-40B4-BE49-F238E27FC236}">
                <a16:creationId xmlns:a16="http://schemas.microsoft.com/office/drawing/2014/main" id="{ACF170AA-05BD-4A1A-815C-9A2AF1217FE7}"/>
              </a:ext>
            </a:extLst>
          </p:cNvPr>
          <p:cNvGrpSpPr/>
          <p:nvPr/>
        </p:nvGrpSpPr>
        <p:grpSpPr>
          <a:xfrm>
            <a:off x="746523" y="1907369"/>
            <a:ext cx="7287134" cy="1633907"/>
            <a:chOff x="1379538" y="2082368"/>
            <a:chExt cx="10715154" cy="3058321"/>
          </a:xfrm>
        </p:grpSpPr>
        <p:sp>
          <p:nvSpPr>
            <p:cNvPr id="16" name="角丸四角形 21">
              <a:extLst>
                <a:ext uri="{FF2B5EF4-FFF2-40B4-BE49-F238E27FC236}">
                  <a16:creationId xmlns:a16="http://schemas.microsoft.com/office/drawing/2014/main" id="{060C70EC-86A0-4DD6-97F6-08A1C02CE4DB}"/>
                </a:ext>
              </a:extLst>
            </p:cNvPr>
            <p:cNvSpPr/>
            <p:nvPr/>
          </p:nvSpPr>
          <p:spPr>
            <a:xfrm>
              <a:off x="7046352" y="2082368"/>
              <a:ext cx="5048340" cy="1440000"/>
            </a:xfrm>
            <a:prstGeom prst="roundRect">
              <a:avLst>
                <a:gd name="adj" fmla="val 8975"/>
              </a:avLst>
            </a:prstGeom>
            <a:solidFill>
              <a:srgbClr val="F0F0F0">
                <a:lumMod val="90000"/>
              </a:srgbClr>
            </a:solidFill>
            <a:ln w="12700" cap="flat" cmpd="sng" algn="ctr">
              <a:noFill/>
              <a:prstDash val="solid"/>
              <a:miter lim="800000"/>
            </a:ln>
            <a:effectLst/>
          </p:spPr>
          <p:txBody>
            <a:bodyPr lIns="162000" tIns="40958" rIns="81000" bIns="40958" rtlCol="0" anchor="ctr"/>
            <a:lstStyle/>
            <a:p>
              <a:pPr defTabSz="685800">
                <a:spcAft>
                  <a:spcPts val="450"/>
                </a:spcAft>
                <a:defRPr/>
              </a:pPr>
              <a:r>
                <a:rPr kumimoji="1" lang="en-US" altLang="ja-JP" sz="825" b="1" kern="0" dirty="0">
                  <a:solidFill>
                    <a:srgbClr val="00338D"/>
                  </a:solidFill>
                  <a:latin typeface="Arial"/>
                  <a:ea typeface="Meiryo UI"/>
                </a:rPr>
                <a:t>1)</a:t>
              </a:r>
              <a:r>
                <a:rPr kumimoji="1" lang="ja-JP" altLang="en-US" sz="825" b="1" kern="0" dirty="0">
                  <a:solidFill>
                    <a:srgbClr val="00338D"/>
                  </a:solidFill>
                  <a:latin typeface="Arial"/>
                  <a:ea typeface="Meiryo UI"/>
                </a:rPr>
                <a:t> </a:t>
              </a:r>
              <a:r>
                <a:rPr kumimoji="1" lang="en-US" altLang="ja-JP" sz="825" b="1" kern="0" dirty="0">
                  <a:solidFill>
                    <a:srgbClr val="00338D"/>
                  </a:solidFill>
                  <a:latin typeface="Arial"/>
                  <a:ea typeface="Meiryo UI"/>
                </a:rPr>
                <a:t>Current Tax Expenses                                             = 2.5 + 2.5</a:t>
              </a:r>
              <a:r>
                <a:rPr kumimoji="1" lang="ja-JP" altLang="en-US" sz="825" b="1" kern="0" dirty="0">
                  <a:solidFill>
                    <a:srgbClr val="00338D"/>
                  </a:solidFill>
                  <a:latin typeface="Arial"/>
                  <a:ea typeface="Meiryo UI"/>
                </a:rPr>
                <a:t> </a:t>
              </a:r>
              <a:endParaRPr kumimoji="1" lang="en-US" altLang="ja-JP" sz="825" b="1" kern="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2)</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Adjustment of temporary differences                  </a:t>
              </a:r>
              <a:r>
                <a:rPr kumimoji="1" lang="en-US" altLang="ja-JP" sz="825" b="1" kern="0" dirty="0">
                  <a:solidFill>
                    <a:srgbClr val="00338D"/>
                  </a:solidFill>
                  <a:latin typeface="Arial"/>
                  <a:ea typeface="Meiryo UI"/>
                </a:rPr>
                <a:t>= 0 + 0</a:t>
              </a:r>
              <a:endParaRPr kumimoji="1" lang="ja-JP" altLang="en-US" sz="825" kern="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3)</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 </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Distribution of CFC, distribution tax                    </a:t>
              </a:r>
              <a:r>
                <a:rPr kumimoji="1" lang="en-US" altLang="ja-JP" sz="825" b="1" kern="0" dirty="0">
                  <a:solidFill>
                    <a:srgbClr val="00338D"/>
                  </a:solidFill>
                  <a:latin typeface="Arial"/>
                  <a:ea typeface="Meiryo UI"/>
                </a:rPr>
                <a:t>= 0 + 0</a:t>
              </a:r>
              <a:endParaRPr kumimoji="1" lang="ja-JP" altLang="en-US" sz="825" kern="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4)</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Adjustments after filing                                        </a:t>
              </a:r>
              <a:r>
                <a:rPr kumimoji="1" lang="en-US" altLang="ja-JP" sz="825" b="1" kern="0" dirty="0">
                  <a:solidFill>
                    <a:srgbClr val="00338D"/>
                  </a:solidFill>
                  <a:latin typeface="Arial"/>
                  <a:ea typeface="Meiryo UI"/>
                </a:rPr>
                <a:t>= 0 + 0</a:t>
              </a:r>
              <a:endParaRPr kumimoji="1" lang="ja-JP" altLang="en-US" sz="825" kern="0" dirty="0">
                <a:solidFill>
                  <a:srgbClr val="00338D"/>
                </a:solidFill>
                <a:latin typeface="Arial"/>
                <a:ea typeface="Meiryo UI"/>
              </a:endParaRPr>
            </a:p>
          </p:txBody>
        </p:sp>
        <p:sp>
          <p:nvSpPr>
            <p:cNvPr id="17" name="角丸四角形 21">
              <a:extLst>
                <a:ext uri="{FF2B5EF4-FFF2-40B4-BE49-F238E27FC236}">
                  <a16:creationId xmlns:a16="http://schemas.microsoft.com/office/drawing/2014/main" id="{FAAFC5FB-20B5-4E58-BF94-78A3F36CAD7D}"/>
                </a:ext>
              </a:extLst>
            </p:cNvPr>
            <p:cNvSpPr/>
            <p:nvPr/>
          </p:nvSpPr>
          <p:spPr>
            <a:xfrm>
              <a:off x="7046353" y="3700689"/>
              <a:ext cx="5048339" cy="1440000"/>
            </a:xfrm>
            <a:prstGeom prst="roundRect">
              <a:avLst>
                <a:gd name="adj" fmla="val 8975"/>
              </a:avLst>
            </a:prstGeom>
            <a:solidFill>
              <a:srgbClr val="F0F0F0">
                <a:lumMod val="90000"/>
              </a:srgbClr>
            </a:solidFill>
            <a:ln w="12700" cap="flat" cmpd="sng" algn="ctr">
              <a:noFill/>
              <a:prstDash val="solid"/>
              <a:miter lim="800000"/>
            </a:ln>
            <a:effectLst/>
          </p:spPr>
          <p:txBody>
            <a:bodyPr lIns="162000" tIns="40958" rIns="81000" bIns="40958" rtlCol="0" anchor="ctr"/>
            <a:lstStyle/>
            <a:p>
              <a:pPr defTabSz="685800">
                <a:spcAft>
                  <a:spcPts val="450"/>
                </a:spcAft>
                <a:defRPr/>
              </a:pPr>
              <a:r>
                <a:rPr kumimoji="1" lang="en-US" altLang="ja-JP" sz="825" b="1" kern="0" dirty="0">
                  <a:solidFill>
                    <a:srgbClr val="00338D"/>
                  </a:solidFill>
                  <a:latin typeface="Arial"/>
                  <a:ea typeface="Meiryo UI"/>
                </a:rPr>
                <a:t>1)</a:t>
              </a:r>
              <a:r>
                <a:rPr kumimoji="1" lang="ja-JP" altLang="en-US" sz="825" b="1" kern="0" dirty="0">
                  <a:solidFill>
                    <a:srgbClr val="00338D"/>
                  </a:solidFill>
                  <a:latin typeface="Arial"/>
                  <a:ea typeface="Meiryo UI"/>
                </a:rPr>
                <a:t> </a:t>
              </a:r>
              <a:r>
                <a:rPr kumimoji="1" lang="en-US" altLang="ja-JP" sz="825" b="1" kern="0" dirty="0">
                  <a:solidFill>
                    <a:srgbClr val="00338D"/>
                  </a:solidFill>
                  <a:latin typeface="Arial"/>
                  <a:ea typeface="Meiryo UI"/>
                </a:rPr>
                <a:t>Net Profits or Losses                        = (2.5 + 22.5) + (2.5 + 22.5)</a:t>
              </a:r>
              <a:r>
                <a:rPr kumimoji="1" lang="ja-JP" altLang="en-US" sz="825" b="1" kern="0" dirty="0">
                  <a:solidFill>
                    <a:srgbClr val="00338D"/>
                  </a:solidFill>
                  <a:latin typeface="Arial"/>
                  <a:ea typeface="Meiryo UI"/>
                </a:rPr>
                <a:t> </a:t>
              </a:r>
              <a:endParaRPr kumimoji="1" lang="en-US" altLang="ja-JP" sz="825" b="1" kern="0" baseline="3000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2)</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 </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Adjustments under </a:t>
              </a:r>
              <a:r>
                <a:rPr kumimoji="1" lang="en-US" altLang="ja-JP" sz="825" kern="0" dirty="0" err="1">
                  <a:solidFill>
                    <a:srgbClr val="00338D"/>
                  </a:solidFill>
                  <a:latin typeface="Arial"/>
                  <a:ea typeface="Meiryo UI"/>
                </a:rPr>
                <a:t>GloBE</a:t>
              </a:r>
              <a:r>
                <a:rPr kumimoji="1" lang="en-US" altLang="ja-JP" sz="825" kern="0" dirty="0">
                  <a:solidFill>
                    <a:srgbClr val="00338D"/>
                  </a:solidFill>
                  <a:latin typeface="Arial"/>
                  <a:ea typeface="Meiryo UI"/>
                </a:rPr>
                <a:t> Rules  </a:t>
              </a:r>
              <a:r>
                <a:rPr kumimoji="1" lang="en-US" altLang="ja-JP" sz="825" b="1" kern="0" dirty="0">
                  <a:solidFill>
                    <a:srgbClr val="00338D"/>
                  </a:solidFill>
                  <a:latin typeface="Arial"/>
                  <a:ea typeface="Meiryo UI"/>
                </a:rPr>
                <a:t>= 0 + 0</a:t>
              </a:r>
              <a:r>
                <a:rPr kumimoji="1" lang="ja-JP" altLang="en-US" sz="825" b="1" kern="0" dirty="0">
                  <a:solidFill>
                    <a:srgbClr val="00338D"/>
                  </a:solidFill>
                  <a:latin typeface="Arial"/>
                  <a:ea typeface="Meiryo UI"/>
                </a:rPr>
                <a:t> </a:t>
              </a:r>
              <a:endParaRPr kumimoji="1" lang="ja-JP" altLang="en-US" sz="825" kern="0" dirty="0">
                <a:solidFill>
                  <a:srgbClr val="00338D"/>
                </a:solidFill>
                <a:latin typeface="Arial"/>
                <a:ea typeface="Meiryo UI"/>
              </a:endParaRPr>
            </a:p>
            <a:p>
              <a:pPr marL="178594" indent="-178594" defTabSz="685800">
                <a:spcAft>
                  <a:spcPts val="450"/>
                </a:spcAft>
                <a:defRPr/>
              </a:pPr>
              <a:r>
                <a:rPr kumimoji="1" lang="en-US" altLang="ja-JP" sz="825" kern="0" dirty="0">
                  <a:solidFill>
                    <a:srgbClr val="00338D"/>
                  </a:solidFill>
                  <a:latin typeface="Arial"/>
                  <a:ea typeface="Meiryo UI"/>
                </a:rPr>
                <a:t>3)</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 </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Allocations to permanent              </a:t>
              </a:r>
              <a:r>
                <a:rPr kumimoji="1" lang="en-US" altLang="ja-JP" sz="825" b="1" kern="0" dirty="0">
                  <a:solidFill>
                    <a:srgbClr val="00338D"/>
                  </a:solidFill>
                  <a:latin typeface="Arial"/>
                  <a:ea typeface="Meiryo UI"/>
                </a:rPr>
                <a:t>= 0 + 0</a:t>
              </a:r>
              <a:r>
                <a:rPr kumimoji="1" lang="ja-JP" altLang="en-US" sz="825" b="1" kern="0" dirty="0">
                  <a:solidFill>
                    <a:srgbClr val="00338D"/>
                  </a:solidFill>
                  <a:latin typeface="Arial"/>
                  <a:ea typeface="Meiryo UI"/>
                </a:rPr>
                <a:t> </a:t>
              </a:r>
              <a:br>
                <a:rPr kumimoji="1" lang="en-US" altLang="ja-JP" sz="825" kern="0" dirty="0">
                  <a:solidFill>
                    <a:srgbClr val="00338D"/>
                  </a:solidFill>
                  <a:latin typeface="Arial"/>
                  <a:ea typeface="Meiryo UI"/>
                </a:rPr>
              </a:br>
              <a:r>
                <a:rPr kumimoji="1" lang="en-US" altLang="ja-JP" sz="825" kern="0" dirty="0">
                  <a:solidFill>
                    <a:srgbClr val="00338D"/>
                  </a:solidFill>
                  <a:latin typeface="Arial"/>
                  <a:ea typeface="Meiryo UI"/>
                </a:rPr>
                <a:t>establishments, flow-through entities, </a:t>
              </a:r>
              <a:r>
                <a:rPr kumimoji="1" lang="en-US" altLang="ja-JP" sz="825" kern="0" dirty="0" err="1">
                  <a:solidFill>
                    <a:srgbClr val="00338D"/>
                  </a:solidFill>
                  <a:latin typeface="Arial"/>
                  <a:ea typeface="Meiryo UI"/>
                </a:rPr>
                <a:t>etc</a:t>
              </a:r>
              <a:endParaRPr kumimoji="1" lang="ja-JP" altLang="en-US" sz="825" kern="0" dirty="0">
                <a:solidFill>
                  <a:srgbClr val="00338D"/>
                </a:solidFill>
                <a:latin typeface="Arial"/>
                <a:ea typeface="Meiryo UI"/>
              </a:endParaRPr>
            </a:p>
          </p:txBody>
        </p:sp>
        <p:sp>
          <p:nvSpPr>
            <p:cNvPr id="18" name="次の値と等しい 17">
              <a:extLst>
                <a:ext uri="{FF2B5EF4-FFF2-40B4-BE49-F238E27FC236}">
                  <a16:creationId xmlns:a16="http://schemas.microsoft.com/office/drawing/2014/main" id="{394C9D08-C065-4540-9BAC-F5062484DF88}"/>
                </a:ext>
              </a:extLst>
            </p:cNvPr>
            <p:cNvSpPr/>
            <p:nvPr/>
          </p:nvSpPr>
          <p:spPr>
            <a:xfrm>
              <a:off x="2938773" y="3490085"/>
              <a:ext cx="548825" cy="242886"/>
            </a:xfrm>
            <a:prstGeom prst="mathEqual">
              <a:avLst>
                <a:gd name="adj1" fmla="val 11755"/>
                <a:gd name="adj2" fmla="val 32675"/>
              </a:avLst>
            </a:prstGeom>
            <a:solidFill>
              <a:srgbClr val="00338D"/>
            </a:solidFill>
            <a:ln w="12700" cap="flat" cmpd="sng" algn="ctr">
              <a:solidFill>
                <a:srgbClr val="005EB8"/>
              </a:solidFill>
              <a:prstDash val="solid"/>
              <a:miter lim="800000"/>
            </a:ln>
            <a:effectLst/>
          </p:spPr>
          <p:txBody>
            <a:bodyPr lIns="40958" tIns="40958" rIns="40958" bIns="40958" rtlCol="0" anchor="ctr"/>
            <a:lstStyle/>
            <a:p>
              <a:pPr algn="ctr" defTabSz="685800">
                <a:defRPr/>
              </a:pPr>
              <a:endParaRPr kumimoji="1" lang="ja-JP" altLang="en-US" sz="825" kern="0" dirty="0">
                <a:solidFill>
                  <a:prstClr val="white"/>
                </a:solidFill>
                <a:latin typeface="Arial"/>
                <a:ea typeface="Meiryo UI"/>
              </a:endParaRPr>
            </a:p>
          </p:txBody>
        </p:sp>
        <p:sp>
          <p:nvSpPr>
            <p:cNvPr id="21" name="四角形: 角を丸くする 18">
              <a:extLst>
                <a:ext uri="{FF2B5EF4-FFF2-40B4-BE49-F238E27FC236}">
                  <a16:creationId xmlns:a16="http://schemas.microsoft.com/office/drawing/2014/main" id="{9413DB0F-E162-4FF4-A098-1FB8F446BAF1}"/>
                </a:ext>
              </a:extLst>
            </p:cNvPr>
            <p:cNvSpPr/>
            <p:nvPr/>
          </p:nvSpPr>
          <p:spPr>
            <a:xfrm>
              <a:off x="1379538" y="3161528"/>
              <a:ext cx="1440000" cy="900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975" kern="0" dirty="0">
                  <a:solidFill>
                    <a:prstClr val="white"/>
                  </a:solidFill>
                  <a:latin typeface="Arial"/>
                  <a:ea typeface="Meiryo UI"/>
                </a:rPr>
                <a:t>Country A’s</a:t>
              </a:r>
              <a:r>
                <a:rPr kumimoji="1" lang="ja-JP" altLang="en-US" sz="975" kern="0" dirty="0">
                  <a:solidFill>
                    <a:prstClr val="white"/>
                  </a:solidFill>
                  <a:latin typeface="Arial"/>
                  <a:ea typeface="Meiryo UI"/>
                </a:rPr>
                <a:t> </a:t>
              </a:r>
              <a:r>
                <a:rPr kumimoji="1" lang="en-US" altLang="ja-JP" sz="975" kern="0" dirty="0">
                  <a:solidFill>
                    <a:prstClr val="white"/>
                  </a:solidFill>
                  <a:latin typeface="Arial"/>
                  <a:ea typeface="Meiryo UI"/>
                </a:rPr>
                <a:t>ETR</a:t>
              </a:r>
            </a:p>
            <a:p>
              <a:pPr algn="ctr" defTabSz="685800">
                <a:lnSpc>
                  <a:spcPct val="110000"/>
                </a:lnSpc>
                <a:defRPr/>
              </a:pPr>
              <a:r>
                <a:rPr kumimoji="1" lang="en-US" altLang="ja-JP" sz="1050" kern="0" dirty="0">
                  <a:solidFill>
                    <a:prstClr val="white"/>
                  </a:solidFill>
                  <a:latin typeface="Arial"/>
                  <a:ea typeface="Meiryo UI"/>
                </a:rPr>
                <a:t>10%</a:t>
              </a:r>
              <a:endParaRPr kumimoji="1" lang="ja-JP" altLang="en-US" sz="1050" kern="0" dirty="0">
                <a:solidFill>
                  <a:prstClr val="white"/>
                </a:solidFill>
                <a:latin typeface="Arial"/>
                <a:ea typeface="Meiryo UI"/>
              </a:endParaRPr>
            </a:p>
          </p:txBody>
        </p:sp>
        <p:sp>
          <p:nvSpPr>
            <p:cNvPr id="22" name="四角形: 角を丸くする 20">
              <a:extLst>
                <a:ext uri="{FF2B5EF4-FFF2-40B4-BE49-F238E27FC236}">
                  <a16:creationId xmlns:a16="http://schemas.microsoft.com/office/drawing/2014/main" id="{664CA31D-62EB-441B-ABCE-B61D59816522}"/>
                </a:ext>
              </a:extLst>
            </p:cNvPr>
            <p:cNvSpPr/>
            <p:nvPr/>
          </p:nvSpPr>
          <p:spPr>
            <a:xfrm>
              <a:off x="3584459" y="3700689"/>
              <a:ext cx="2538519" cy="720001"/>
            </a:xfrm>
            <a:prstGeom prst="roundRect">
              <a:avLst>
                <a:gd name="adj" fmla="val 14956"/>
              </a:avLst>
            </a:prstGeom>
            <a:solidFill>
              <a:srgbClr val="005EB8"/>
            </a:solidFill>
            <a:ln w="12700" cap="flat" cmpd="sng" algn="ctr">
              <a:noFill/>
              <a:prstDash val="solid"/>
              <a:miter lim="800000"/>
            </a:ln>
            <a:effectLst/>
          </p:spPr>
          <p:txBody>
            <a:bodyPr wrap="none" lIns="54000" tIns="40958" rIns="54000" bIns="40958" rtlCol="0" anchor="ctr"/>
            <a:lstStyle/>
            <a:p>
              <a:pPr algn="ctr" defTabSz="685800">
                <a:lnSpc>
                  <a:spcPct val="110000"/>
                </a:lnSpc>
                <a:defRPr/>
              </a:pPr>
              <a:r>
                <a:rPr kumimoji="1" lang="en-US" altLang="ja-JP" sz="788" b="1" kern="0" dirty="0">
                  <a:solidFill>
                    <a:prstClr val="white"/>
                  </a:solidFill>
                  <a:latin typeface="Arial"/>
                  <a:ea typeface="Meiryo UI"/>
                </a:rPr>
                <a:t>Country A’s Net </a:t>
              </a:r>
              <a:r>
                <a:rPr kumimoji="1" lang="en-US" altLang="ja-JP" sz="788" b="1" kern="0" dirty="0" err="1">
                  <a:solidFill>
                    <a:prstClr val="white"/>
                  </a:solidFill>
                  <a:latin typeface="Arial"/>
                  <a:ea typeface="Meiryo UI"/>
                </a:rPr>
                <a:t>GloBE</a:t>
              </a:r>
              <a:r>
                <a:rPr kumimoji="1" lang="en-US" altLang="ja-JP" sz="788" b="1" kern="0" dirty="0">
                  <a:solidFill>
                    <a:prstClr val="white"/>
                  </a:solidFill>
                  <a:latin typeface="Arial"/>
                  <a:ea typeface="Meiryo UI"/>
                </a:rPr>
                <a:t> Income</a:t>
              </a:r>
              <a:endParaRPr kumimoji="1" lang="ja-JP" altLang="en-US" sz="788" kern="0" dirty="0">
                <a:solidFill>
                  <a:prstClr val="white"/>
                </a:solidFill>
                <a:latin typeface="Arial"/>
                <a:ea typeface="Meiryo UI"/>
              </a:endParaRPr>
            </a:p>
            <a:p>
              <a:pPr algn="ctr" defTabSz="685800">
                <a:lnSpc>
                  <a:spcPct val="110000"/>
                </a:lnSpc>
                <a:defRPr/>
              </a:pPr>
              <a:r>
                <a:rPr kumimoji="1" lang="en-US" altLang="ja-JP" sz="825" kern="0" dirty="0">
                  <a:solidFill>
                    <a:prstClr val="white"/>
                  </a:solidFill>
                  <a:latin typeface="Arial"/>
                  <a:ea typeface="Meiryo UI"/>
                </a:rPr>
                <a:t>50</a:t>
              </a:r>
            </a:p>
          </p:txBody>
        </p:sp>
        <p:cxnSp>
          <p:nvCxnSpPr>
            <p:cNvPr id="25" name="直線コネクタ 24">
              <a:extLst>
                <a:ext uri="{FF2B5EF4-FFF2-40B4-BE49-F238E27FC236}">
                  <a16:creationId xmlns:a16="http://schemas.microsoft.com/office/drawing/2014/main" id="{6D17FD7F-D332-46B4-93B0-7F974F7F05FA}"/>
                </a:ext>
              </a:extLst>
            </p:cNvPr>
            <p:cNvCxnSpPr>
              <a:cxnSpLocks/>
            </p:cNvCxnSpPr>
            <p:nvPr/>
          </p:nvCxnSpPr>
          <p:spPr>
            <a:xfrm>
              <a:off x="3606833" y="3611529"/>
              <a:ext cx="2516146" cy="0"/>
            </a:xfrm>
            <a:prstGeom prst="line">
              <a:avLst/>
            </a:prstGeom>
            <a:noFill/>
            <a:ln w="38100" cap="flat" cmpd="sng" algn="ctr">
              <a:solidFill>
                <a:srgbClr val="005EB8"/>
              </a:solidFill>
              <a:prstDash val="solid"/>
              <a:miter lim="800000"/>
            </a:ln>
            <a:effectLst/>
          </p:spPr>
        </p:cxnSp>
        <p:sp>
          <p:nvSpPr>
            <p:cNvPr id="26" name="四角形: 角を丸くする 25">
              <a:extLst>
                <a:ext uri="{FF2B5EF4-FFF2-40B4-BE49-F238E27FC236}">
                  <a16:creationId xmlns:a16="http://schemas.microsoft.com/office/drawing/2014/main" id="{BD1511A4-8950-4E7C-B135-BC74C87A90CE}"/>
                </a:ext>
              </a:extLst>
            </p:cNvPr>
            <p:cNvSpPr/>
            <p:nvPr/>
          </p:nvSpPr>
          <p:spPr>
            <a:xfrm>
              <a:off x="3584459" y="2802369"/>
              <a:ext cx="2538519" cy="720001"/>
            </a:xfrm>
            <a:prstGeom prst="roundRect">
              <a:avLst>
                <a:gd name="adj" fmla="val 14956"/>
              </a:avLst>
            </a:prstGeom>
            <a:solidFill>
              <a:srgbClr val="005EB8"/>
            </a:solidFill>
            <a:ln w="12700" cap="flat" cmpd="sng" algn="ctr">
              <a:noFill/>
              <a:prstDash val="solid"/>
              <a:miter lim="800000"/>
            </a:ln>
            <a:effectLst/>
          </p:spPr>
          <p:txBody>
            <a:bodyPr wrap="none" lIns="54000" tIns="40958" rIns="54000" bIns="40958" rtlCol="0" anchor="ctr"/>
            <a:lstStyle/>
            <a:p>
              <a:pPr algn="ctr" defTabSz="685800">
                <a:lnSpc>
                  <a:spcPct val="110000"/>
                </a:lnSpc>
                <a:defRPr/>
              </a:pPr>
              <a:r>
                <a:rPr kumimoji="1" lang="en-US" altLang="ja-JP" sz="788" b="1" kern="0" dirty="0">
                  <a:solidFill>
                    <a:prstClr val="white"/>
                  </a:solidFill>
                  <a:latin typeface="Arial"/>
                  <a:ea typeface="Meiryo UI"/>
                </a:rPr>
                <a:t>Country A’s</a:t>
              </a:r>
              <a:r>
                <a:rPr kumimoji="1" lang="ja-JP" altLang="en-US" sz="788" b="1" kern="0" dirty="0">
                  <a:solidFill>
                    <a:prstClr val="white"/>
                  </a:solidFill>
                  <a:latin typeface="Arial"/>
                  <a:ea typeface="Meiryo UI"/>
                </a:rPr>
                <a:t> </a:t>
              </a:r>
              <a:r>
                <a:rPr kumimoji="1" lang="en-US" altLang="ja-JP" sz="788" b="1" kern="0" dirty="0">
                  <a:solidFill>
                    <a:prstClr val="white"/>
                  </a:solidFill>
                  <a:latin typeface="Arial"/>
                  <a:ea typeface="Meiryo UI"/>
                </a:rPr>
                <a:t>covered taxes after adj.</a:t>
              </a:r>
              <a:endParaRPr kumimoji="1" lang="ja-JP" altLang="en-US" sz="788" b="1" kern="0" dirty="0">
                <a:solidFill>
                  <a:prstClr val="white"/>
                </a:solidFill>
                <a:latin typeface="Arial"/>
                <a:ea typeface="Meiryo UI"/>
              </a:endParaRPr>
            </a:p>
            <a:p>
              <a:pPr algn="ctr" defTabSz="685800">
                <a:lnSpc>
                  <a:spcPct val="110000"/>
                </a:lnSpc>
                <a:defRPr/>
              </a:pPr>
              <a:r>
                <a:rPr kumimoji="1" lang="en-US" altLang="ja-JP" sz="825" kern="0" dirty="0">
                  <a:solidFill>
                    <a:prstClr val="white"/>
                  </a:solidFill>
                  <a:latin typeface="Arial"/>
                  <a:ea typeface="Meiryo UI"/>
                </a:rPr>
                <a:t>5</a:t>
              </a:r>
            </a:p>
          </p:txBody>
        </p:sp>
        <p:sp>
          <p:nvSpPr>
            <p:cNvPr id="27" name="次の値と等しい 29">
              <a:extLst>
                <a:ext uri="{FF2B5EF4-FFF2-40B4-BE49-F238E27FC236}">
                  <a16:creationId xmlns:a16="http://schemas.microsoft.com/office/drawing/2014/main" id="{55C92D50-2E0F-4DBD-B4B5-05D34E5617CC}"/>
                </a:ext>
              </a:extLst>
            </p:cNvPr>
            <p:cNvSpPr/>
            <p:nvPr/>
          </p:nvSpPr>
          <p:spPr>
            <a:xfrm>
              <a:off x="6284330" y="3490085"/>
              <a:ext cx="548825" cy="242886"/>
            </a:xfrm>
            <a:prstGeom prst="mathEqual">
              <a:avLst>
                <a:gd name="adj1" fmla="val 11755"/>
                <a:gd name="adj2" fmla="val 32675"/>
              </a:avLst>
            </a:prstGeom>
            <a:solidFill>
              <a:srgbClr val="00338D"/>
            </a:solidFill>
            <a:ln w="12700" cap="flat" cmpd="sng" algn="ctr">
              <a:solidFill>
                <a:srgbClr val="005EB8"/>
              </a:solidFill>
              <a:prstDash val="solid"/>
              <a:miter lim="800000"/>
            </a:ln>
            <a:effectLst/>
          </p:spPr>
          <p:txBody>
            <a:bodyPr lIns="40958" tIns="40958" rIns="40958" bIns="40958" rtlCol="0" anchor="ctr"/>
            <a:lstStyle/>
            <a:p>
              <a:pPr algn="ctr" defTabSz="685800">
                <a:defRPr/>
              </a:pPr>
              <a:endParaRPr kumimoji="1" lang="ja-JP" altLang="en-US" sz="825" kern="0" dirty="0">
                <a:solidFill>
                  <a:prstClr val="white"/>
                </a:solidFill>
                <a:latin typeface="Arial"/>
                <a:ea typeface="Meiryo UI"/>
              </a:endParaRPr>
            </a:p>
          </p:txBody>
        </p:sp>
        <p:cxnSp>
          <p:nvCxnSpPr>
            <p:cNvPr id="28" name="直線コネクタ 27">
              <a:extLst>
                <a:ext uri="{FF2B5EF4-FFF2-40B4-BE49-F238E27FC236}">
                  <a16:creationId xmlns:a16="http://schemas.microsoft.com/office/drawing/2014/main" id="{AE15D2BA-DEDA-47C3-8464-2023FDD4E793}"/>
                </a:ext>
              </a:extLst>
            </p:cNvPr>
            <p:cNvCxnSpPr>
              <a:cxnSpLocks/>
            </p:cNvCxnSpPr>
            <p:nvPr/>
          </p:nvCxnSpPr>
          <p:spPr>
            <a:xfrm>
              <a:off x="6983230" y="3611529"/>
              <a:ext cx="5111462" cy="0"/>
            </a:xfrm>
            <a:prstGeom prst="line">
              <a:avLst/>
            </a:prstGeom>
            <a:noFill/>
            <a:ln w="38100" cap="flat" cmpd="sng" algn="ctr">
              <a:solidFill>
                <a:srgbClr val="005EB8"/>
              </a:solidFill>
              <a:prstDash val="solid"/>
              <a:miter lim="800000"/>
            </a:ln>
            <a:effectLst/>
          </p:spPr>
        </p:cxnSp>
      </p:grpSp>
      <p:sp>
        <p:nvSpPr>
          <p:cNvPr id="29" name="四角形: 角を丸くする 35">
            <a:extLst>
              <a:ext uri="{FF2B5EF4-FFF2-40B4-BE49-F238E27FC236}">
                <a16:creationId xmlns:a16="http://schemas.microsoft.com/office/drawing/2014/main" id="{D7458D6B-3EDD-4C70-962E-03F3A016C016}"/>
              </a:ext>
            </a:extLst>
          </p:cNvPr>
          <p:cNvSpPr/>
          <p:nvPr/>
        </p:nvSpPr>
        <p:spPr>
          <a:xfrm>
            <a:off x="411481" y="4196284"/>
            <a:ext cx="1373648"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900" b="1" kern="0" dirty="0">
                <a:solidFill>
                  <a:prstClr val="white"/>
                </a:solidFill>
                <a:latin typeface="Arial"/>
                <a:ea typeface="Meiryo UI"/>
              </a:rPr>
              <a:t>Country A’s</a:t>
            </a:r>
            <a:r>
              <a:rPr kumimoji="1" lang="ja-JP" altLang="en-US" sz="900" b="1" kern="0" dirty="0">
                <a:solidFill>
                  <a:prstClr val="white"/>
                </a:solidFill>
                <a:latin typeface="Arial"/>
                <a:ea typeface="Meiryo UI"/>
              </a:rPr>
              <a:t> </a:t>
            </a:r>
            <a:r>
              <a:rPr kumimoji="1" lang="en-US" altLang="ja-JP" sz="900" b="1" kern="0" dirty="0">
                <a:solidFill>
                  <a:prstClr val="white"/>
                </a:solidFill>
                <a:latin typeface="Arial"/>
                <a:ea typeface="Meiryo UI"/>
              </a:rPr>
              <a:t>TUT Rate</a:t>
            </a:r>
          </a:p>
          <a:p>
            <a:pPr algn="ctr" defTabSz="685800">
              <a:lnSpc>
                <a:spcPct val="110000"/>
              </a:lnSpc>
              <a:defRPr/>
            </a:pPr>
            <a:r>
              <a:rPr kumimoji="1" lang="en-US" altLang="ja-JP" sz="900" b="1" kern="0" dirty="0">
                <a:solidFill>
                  <a:prstClr val="white"/>
                </a:solidFill>
                <a:latin typeface="Arial"/>
                <a:ea typeface="Meiryo UI"/>
              </a:rPr>
              <a:t>5%</a:t>
            </a:r>
          </a:p>
          <a:p>
            <a:pPr algn="ctr" defTabSz="685800">
              <a:lnSpc>
                <a:spcPct val="110000"/>
              </a:lnSpc>
              <a:defRPr/>
            </a:pPr>
            <a:r>
              <a:rPr kumimoji="1" lang="en-US" altLang="ja-JP" sz="900" b="1" kern="0" dirty="0">
                <a:solidFill>
                  <a:prstClr val="white"/>
                </a:solidFill>
                <a:latin typeface="Arial"/>
                <a:ea typeface="Meiryo UI"/>
              </a:rPr>
              <a:t>= (Min. tax rate 15%</a:t>
            </a:r>
          </a:p>
          <a:p>
            <a:pPr algn="ctr" defTabSz="685800">
              <a:lnSpc>
                <a:spcPct val="110000"/>
              </a:lnSpc>
              <a:defRPr/>
            </a:pPr>
            <a:r>
              <a:rPr kumimoji="1" lang="en-US" altLang="ja-JP" sz="900" b="1" kern="0" dirty="0">
                <a:solidFill>
                  <a:prstClr val="white"/>
                </a:solidFill>
                <a:latin typeface="Arial"/>
                <a:ea typeface="Meiryo UI"/>
              </a:rPr>
              <a:t> - Country A’s ETR 10%)</a:t>
            </a:r>
            <a:endParaRPr kumimoji="1" lang="ja-JP" altLang="en-US" sz="900" b="1" kern="0" dirty="0">
              <a:solidFill>
                <a:prstClr val="white"/>
              </a:solidFill>
              <a:latin typeface="Arial"/>
              <a:ea typeface="Meiryo UI"/>
            </a:endParaRPr>
          </a:p>
        </p:txBody>
      </p:sp>
      <p:sp>
        <p:nvSpPr>
          <p:cNvPr id="30" name="四角形: 角を丸くする 36">
            <a:extLst>
              <a:ext uri="{FF2B5EF4-FFF2-40B4-BE49-F238E27FC236}">
                <a16:creationId xmlns:a16="http://schemas.microsoft.com/office/drawing/2014/main" id="{CB91CA26-FD10-4CA3-897E-7335B36B8179}"/>
              </a:ext>
            </a:extLst>
          </p:cNvPr>
          <p:cNvSpPr/>
          <p:nvPr/>
        </p:nvSpPr>
        <p:spPr>
          <a:xfrm>
            <a:off x="5556246" y="4196284"/>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Domestic</a:t>
            </a:r>
            <a:r>
              <a:rPr kumimoji="1" lang="ja-JP" altLang="en-US" sz="1050" b="1" kern="0" dirty="0">
                <a:solidFill>
                  <a:prstClr val="white"/>
                </a:solidFill>
                <a:latin typeface="Arial"/>
                <a:ea typeface="Meiryo UI"/>
              </a:rPr>
              <a:t> </a:t>
            </a:r>
            <a:r>
              <a:rPr kumimoji="1" lang="en-US" altLang="ja-JP" sz="1050" b="1" kern="0" dirty="0">
                <a:solidFill>
                  <a:prstClr val="white"/>
                </a:solidFill>
                <a:latin typeface="Arial"/>
                <a:ea typeface="Meiryo UI"/>
              </a:rPr>
              <a:t>TUT</a:t>
            </a:r>
          </a:p>
          <a:p>
            <a:pPr algn="ctr" defTabSz="685800">
              <a:lnSpc>
                <a:spcPct val="110000"/>
              </a:lnSpc>
              <a:defRPr/>
            </a:pPr>
            <a:r>
              <a:rPr kumimoji="1" lang="en-US" altLang="ja-JP" sz="1050" b="1" kern="0" dirty="0">
                <a:solidFill>
                  <a:prstClr val="white"/>
                </a:solidFill>
                <a:latin typeface="Arial"/>
                <a:ea typeface="Meiryo UI"/>
              </a:rPr>
              <a:t>0</a:t>
            </a:r>
            <a:endParaRPr kumimoji="1" lang="ja-JP" altLang="en-US" sz="1050" b="1" kern="0" dirty="0">
              <a:solidFill>
                <a:prstClr val="white"/>
              </a:solidFill>
              <a:latin typeface="Arial"/>
              <a:ea typeface="Meiryo UI"/>
            </a:endParaRPr>
          </a:p>
        </p:txBody>
      </p:sp>
      <p:sp>
        <p:nvSpPr>
          <p:cNvPr id="31" name="乗算記号 37">
            <a:extLst>
              <a:ext uri="{FF2B5EF4-FFF2-40B4-BE49-F238E27FC236}">
                <a16:creationId xmlns:a16="http://schemas.microsoft.com/office/drawing/2014/main" id="{2A7130D5-9E24-4CD5-899C-9395FDE783DB}"/>
              </a:ext>
            </a:extLst>
          </p:cNvPr>
          <p:cNvSpPr>
            <a:spLocks noChangeAspect="1"/>
          </p:cNvSpPr>
          <p:nvPr/>
        </p:nvSpPr>
        <p:spPr>
          <a:xfrm>
            <a:off x="1797301" y="4353084"/>
            <a:ext cx="361400" cy="361400"/>
          </a:xfrm>
          <a:prstGeom prst="mathMultiply">
            <a:avLst>
              <a:gd name="adj1" fmla="val 505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32" name="加算記号 38">
            <a:extLst>
              <a:ext uri="{FF2B5EF4-FFF2-40B4-BE49-F238E27FC236}">
                <a16:creationId xmlns:a16="http://schemas.microsoft.com/office/drawing/2014/main" id="{38DD00B5-98B8-417A-8289-3CE28ACE80E3}"/>
              </a:ext>
            </a:extLst>
          </p:cNvPr>
          <p:cNvSpPr/>
          <p:nvPr/>
        </p:nvSpPr>
        <p:spPr>
          <a:xfrm>
            <a:off x="3667862" y="4381500"/>
            <a:ext cx="304568" cy="304568"/>
          </a:xfrm>
          <a:prstGeom prst="mathPlus">
            <a:avLst>
              <a:gd name="adj1" fmla="val 607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33" name="次の値と等しい 39">
            <a:extLst>
              <a:ext uri="{FF2B5EF4-FFF2-40B4-BE49-F238E27FC236}">
                <a16:creationId xmlns:a16="http://schemas.microsoft.com/office/drawing/2014/main" id="{8900731A-A431-4A58-81A3-FE18B747BB19}"/>
              </a:ext>
            </a:extLst>
          </p:cNvPr>
          <p:cNvSpPr/>
          <p:nvPr/>
        </p:nvSpPr>
        <p:spPr>
          <a:xfrm>
            <a:off x="6817306" y="4466053"/>
            <a:ext cx="306089" cy="135461"/>
          </a:xfrm>
          <a:prstGeom prst="mathEqual">
            <a:avLst>
              <a:gd name="adj1" fmla="val 11755"/>
              <a:gd name="adj2" fmla="val 32675"/>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34" name="減算記号 40">
            <a:extLst>
              <a:ext uri="{FF2B5EF4-FFF2-40B4-BE49-F238E27FC236}">
                <a16:creationId xmlns:a16="http://schemas.microsoft.com/office/drawing/2014/main" id="{144A3FF4-0E2C-40D2-A053-AA7856DB4D16}"/>
              </a:ext>
            </a:extLst>
          </p:cNvPr>
          <p:cNvSpPr/>
          <p:nvPr/>
        </p:nvSpPr>
        <p:spPr>
          <a:xfrm>
            <a:off x="5242674" y="4457641"/>
            <a:ext cx="304127" cy="152285"/>
          </a:xfrm>
          <a:prstGeom prst="mathMinus">
            <a:avLst>
              <a:gd name="adj1" fmla="val 11311"/>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35" name="四角形: 角を丸くする 41">
            <a:extLst>
              <a:ext uri="{FF2B5EF4-FFF2-40B4-BE49-F238E27FC236}">
                <a16:creationId xmlns:a16="http://schemas.microsoft.com/office/drawing/2014/main" id="{D124A228-59D3-4DCC-988C-373DDAD4C391}"/>
              </a:ext>
            </a:extLst>
          </p:cNvPr>
          <p:cNvSpPr/>
          <p:nvPr/>
        </p:nvSpPr>
        <p:spPr>
          <a:xfrm>
            <a:off x="3974807" y="4196284"/>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Additional TUT </a:t>
            </a:r>
          </a:p>
          <a:p>
            <a:pPr algn="ctr" defTabSz="685800">
              <a:lnSpc>
                <a:spcPct val="110000"/>
              </a:lnSpc>
              <a:defRPr/>
            </a:pPr>
            <a:r>
              <a:rPr kumimoji="1" lang="en-US" altLang="ja-JP" sz="1050" b="1" kern="0" dirty="0">
                <a:solidFill>
                  <a:prstClr val="white"/>
                </a:solidFill>
                <a:latin typeface="Arial"/>
                <a:ea typeface="Meiryo UI"/>
              </a:rPr>
              <a:t>amount for that FY</a:t>
            </a:r>
          </a:p>
          <a:p>
            <a:pPr algn="ctr" defTabSz="685800">
              <a:lnSpc>
                <a:spcPct val="110000"/>
              </a:lnSpc>
              <a:defRPr/>
            </a:pPr>
            <a:r>
              <a:rPr kumimoji="1" lang="en-US" altLang="ja-JP" sz="1050" b="1" kern="0" dirty="0">
                <a:solidFill>
                  <a:prstClr val="white"/>
                </a:solidFill>
                <a:latin typeface="Arial"/>
                <a:ea typeface="Meiryo UI"/>
              </a:rPr>
              <a:t>0</a:t>
            </a:r>
            <a:endParaRPr kumimoji="1" lang="ja-JP" altLang="en-US" sz="1050" b="1" kern="0" dirty="0">
              <a:solidFill>
                <a:prstClr val="white"/>
              </a:solidFill>
              <a:latin typeface="Arial"/>
              <a:ea typeface="Meiryo UI"/>
            </a:endParaRPr>
          </a:p>
        </p:txBody>
      </p:sp>
      <p:sp>
        <p:nvSpPr>
          <p:cNvPr id="36" name="四角形: 角を丸くする 42">
            <a:extLst>
              <a:ext uri="{FF2B5EF4-FFF2-40B4-BE49-F238E27FC236}">
                <a16:creationId xmlns:a16="http://schemas.microsoft.com/office/drawing/2014/main" id="{B09E8DFF-2578-49A7-8EAD-B1966372A250}"/>
              </a:ext>
            </a:extLst>
          </p:cNvPr>
          <p:cNvSpPr/>
          <p:nvPr/>
        </p:nvSpPr>
        <p:spPr>
          <a:xfrm>
            <a:off x="7131159" y="4196284"/>
            <a:ext cx="1265567" cy="675000"/>
          </a:xfrm>
          <a:prstGeom prst="roundRect">
            <a:avLst>
              <a:gd name="adj" fmla="val 14956"/>
            </a:avLst>
          </a:prstGeom>
          <a:solidFill>
            <a:srgbClr val="00338D"/>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Country A’s </a:t>
            </a:r>
          </a:p>
          <a:p>
            <a:pPr algn="ctr" defTabSz="685800">
              <a:lnSpc>
                <a:spcPct val="110000"/>
              </a:lnSpc>
              <a:defRPr/>
            </a:pPr>
            <a:r>
              <a:rPr kumimoji="1" lang="en-US" altLang="ja-JP" sz="1050" b="1" kern="0" dirty="0">
                <a:solidFill>
                  <a:prstClr val="white"/>
                </a:solidFill>
                <a:latin typeface="Arial"/>
                <a:ea typeface="Meiryo UI"/>
              </a:rPr>
              <a:t>Top-up Tax (TUT)</a:t>
            </a:r>
          </a:p>
          <a:p>
            <a:pPr algn="ctr" defTabSz="685800">
              <a:lnSpc>
                <a:spcPct val="110000"/>
              </a:lnSpc>
              <a:defRPr/>
            </a:pPr>
            <a:r>
              <a:rPr kumimoji="1" lang="en-US" altLang="ja-JP" sz="1050" b="1" kern="0" dirty="0">
                <a:solidFill>
                  <a:prstClr val="white"/>
                </a:solidFill>
                <a:latin typeface="Arial"/>
                <a:ea typeface="Meiryo UI"/>
              </a:rPr>
              <a:t>2.325</a:t>
            </a:r>
            <a:endParaRPr kumimoji="1" lang="ja-JP" altLang="en-US" sz="1050" b="1" kern="0" dirty="0">
              <a:solidFill>
                <a:prstClr val="white"/>
              </a:solidFill>
              <a:latin typeface="Arial"/>
              <a:ea typeface="Meiryo UI"/>
            </a:endParaRPr>
          </a:p>
        </p:txBody>
      </p:sp>
      <p:sp>
        <p:nvSpPr>
          <p:cNvPr id="37" name="四角形: 角を丸くする 43">
            <a:extLst>
              <a:ext uri="{FF2B5EF4-FFF2-40B4-BE49-F238E27FC236}">
                <a16:creationId xmlns:a16="http://schemas.microsoft.com/office/drawing/2014/main" id="{CFC387B1-2512-4225-9BA6-B4594B9992E4}"/>
              </a:ext>
            </a:extLst>
          </p:cNvPr>
          <p:cNvSpPr/>
          <p:nvPr/>
        </p:nvSpPr>
        <p:spPr>
          <a:xfrm>
            <a:off x="2144765" y="4196284"/>
            <a:ext cx="1470405" cy="1182073"/>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900" b="1" kern="0" dirty="0">
                <a:solidFill>
                  <a:prstClr val="white"/>
                </a:solidFill>
                <a:latin typeface="Arial"/>
                <a:ea typeface="Meiryo UI"/>
              </a:rPr>
              <a:t>Country A’s </a:t>
            </a:r>
          </a:p>
          <a:p>
            <a:pPr algn="ctr" defTabSz="685800">
              <a:lnSpc>
                <a:spcPct val="110000"/>
              </a:lnSpc>
              <a:defRPr/>
            </a:pPr>
            <a:r>
              <a:rPr kumimoji="1" lang="en-US" altLang="ja-JP" sz="900" b="1" kern="0" dirty="0">
                <a:solidFill>
                  <a:prstClr val="white"/>
                </a:solidFill>
                <a:latin typeface="Arial"/>
                <a:ea typeface="Meiryo UI"/>
              </a:rPr>
              <a:t>Excess Profit</a:t>
            </a:r>
          </a:p>
          <a:p>
            <a:pPr algn="ctr" defTabSz="685800">
              <a:lnSpc>
                <a:spcPct val="110000"/>
              </a:lnSpc>
              <a:defRPr/>
            </a:pPr>
            <a:r>
              <a:rPr kumimoji="1" lang="en-US" altLang="ja-JP" sz="900" b="1" kern="0" dirty="0">
                <a:solidFill>
                  <a:prstClr val="white"/>
                </a:solidFill>
                <a:latin typeface="Arial"/>
                <a:ea typeface="Meiryo UI"/>
              </a:rPr>
              <a:t>46.5</a:t>
            </a:r>
          </a:p>
          <a:p>
            <a:pPr algn="ctr" defTabSz="685800">
              <a:lnSpc>
                <a:spcPct val="110000"/>
              </a:lnSpc>
              <a:defRPr/>
            </a:pPr>
            <a:r>
              <a:rPr kumimoji="1" lang="en-US" altLang="ja-JP" sz="900" b="1" kern="0" dirty="0">
                <a:solidFill>
                  <a:prstClr val="white"/>
                </a:solidFill>
                <a:latin typeface="Arial"/>
                <a:ea typeface="Meiryo UI"/>
              </a:rPr>
              <a:t>= (2.5 + 22.5) </a:t>
            </a:r>
          </a:p>
          <a:p>
            <a:pPr algn="ctr" defTabSz="685800">
              <a:lnSpc>
                <a:spcPct val="110000"/>
              </a:lnSpc>
              <a:defRPr/>
            </a:pPr>
            <a:r>
              <a:rPr kumimoji="1" lang="en-US" altLang="ja-JP" sz="900" b="1" kern="0" dirty="0">
                <a:solidFill>
                  <a:prstClr val="white"/>
                </a:solidFill>
                <a:latin typeface="Arial"/>
                <a:ea typeface="Meiryo UI"/>
              </a:rPr>
              <a:t>+ (2.5 + 22.5) </a:t>
            </a:r>
          </a:p>
          <a:p>
            <a:pPr algn="ctr" defTabSz="685800">
              <a:lnSpc>
                <a:spcPct val="110000"/>
              </a:lnSpc>
              <a:defRPr/>
            </a:pPr>
            <a:r>
              <a:rPr kumimoji="1" lang="en-US" altLang="ja-JP" sz="900" b="1" kern="0" dirty="0">
                <a:solidFill>
                  <a:prstClr val="white"/>
                </a:solidFill>
                <a:latin typeface="Arial"/>
                <a:ea typeface="Meiryo UI"/>
              </a:rPr>
              <a:t>- Tang. Assets(20+30)×5%</a:t>
            </a:r>
          </a:p>
          <a:p>
            <a:pPr algn="ctr" defTabSz="685800">
              <a:lnSpc>
                <a:spcPct val="110000"/>
              </a:lnSpc>
              <a:defRPr/>
            </a:pPr>
            <a:r>
              <a:rPr kumimoji="1" lang="en-US" altLang="ja-JP" sz="900" b="1" kern="0" dirty="0">
                <a:solidFill>
                  <a:prstClr val="white"/>
                </a:solidFill>
                <a:latin typeface="Arial"/>
                <a:ea typeface="Meiryo UI"/>
              </a:rPr>
              <a:t>- Paid</a:t>
            </a:r>
            <a:r>
              <a:rPr kumimoji="1" lang="ja-JP" altLang="en-US" sz="900" b="1" kern="0" dirty="0">
                <a:solidFill>
                  <a:prstClr val="white"/>
                </a:solidFill>
                <a:latin typeface="Arial"/>
                <a:ea typeface="Meiryo UI"/>
              </a:rPr>
              <a:t> </a:t>
            </a:r>
            <a:r>
              <a:rPr kumimoji="1" lang="en-US" altLang="ja-JP" sz="900" b="1" kern="0" dirty="0">
                <a:solidFill>
                  <a:prstClr val="white"/>
                </a:solidFill>
                <a:latin typeface="Arial"/>
                <a:ea typeface="Meiryo UI"/>
              </a:rPr>
              <a:t>Salary(10+10)×5%</a:t>
            </a:r>
            <a:endParaRPr kumimoji="1" lang="ja-JP" altLang="en-US" sz="900" b="1" kern="0" dirty="0">
              <a:solidFill>
                <a:prstClr val="white"/>
              </a:solidFill>
              <a:latin typeface="Arial"/>
              <a:ea typeface="Meiryo UI"/>
            </a:endParaRPr>
          </a:p>
        </p:txBody>
      </p:sp>
    </p:spTree>
    <p:extLst>
      <p:ext uri="{BB962C8B-B14F-4D97-AF65-F5344CB8AC3E}">
        <p14:creationId xmlns:p14="http://schemas.microsoft.com/office/powerpoint/2010/main" val="1447938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05A5AC53-C87C-1E07-9916-ED15A1205E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IIR Calculation Example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25</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38" name="グループ化 37">
            <a:extLst>
              <a:ext uri="{FF2B5EF4-FFF2-40B4-BE49-F238E27FC236}">
                <a16:creationId xmlns:a16="http://schemas.microsoft.com/office/drawing/2014/main" id="{ACF170AA-05BD-4A1A-815C-9A2AF1217FE7}"/>
              </a:ext>
            </a:extLst>
          </p:cNvPr>
          <p:cNvGrpSpPr/>
          <p:nvPr/>
        </p:nvGrpSpPr>
        <p:grpSpPr>
          <a:xfrm>
            <a:off x="746523" y="1802695"/>
            <a:ext cx="7287134" cy="1633907"/>
            <a:chOff x="1379538" y="2082368"/>
            <a:chExt cx="10715154" cy="3058321"/>
          </a:xfrm>
        </p:grpSpPr>
        <p:sp>
          <p:nvSpPr>
            <p:cNvPr id="39" name="角丸四角形 21">
              <a:extLst>
                <a:ext uri="{FF2B5EF4-FFF2-40B4-BE49-F238E27FC236}">
                  <a16:creationId xmlns:a16="http://schemas.microsoft.com/office/drawing/2014/main" id="{060C70EC-86A0-4DD6-97F6-08A1C02CE4DB}"/>
                </a:ext>
              </a:extLst>
            </p:cNvPr>
            <p:cNvSpPr/>
            <p:nvPr/>
          </p:nvSpPr>
          <p:spPr>
            <a:xfrm>
              <a:off x="7046352" y="2082368"/>
              <a:ext cx="5048340" cy="1440000"/>
            </a:xfrm>
            <a:prstGeom prst="roundRect">
              <a:avLst>
                <a:gd name="adj" fmla="val 8975"/>
              </a:avLst>
            </a:prstGeom>
            <a:solidFill>
              <a:srgbClr val="F0F0F0">
                <a:lumMod val="90000"/>
              </a:srgbClr>
            </a:solidFill>
            <a:ln w="12700" cap="flat" cmpd="sng" algn="ctr">
              <a:noFill/>
              <a:prstDash val="solid"/>
              <a:miter lim="800000"/>
            </a:ln>
            <a:effectLst/>
          </p:spPr>
          <p:txBody>
            <a:bodyPr lIns="162000" tIns="40958" rIns="81000" bIns="40958" rtlCol="0" anchor="ctr"/>
            <a:lstStyle/>
            <a:p>
              <a:pPr defTabSz="685800">
                <a:spcAft>
                  <a:spcPts val="450"/>
                </a:spcAft>
                <a:defRPr/>
              </a:pPr>
              <a:r>
                <a:rPr kumimoji="1" lang="en-US" altLang="ja-JP" sz="825" b="1" kern="0" dirty="0">
                  <a:solidFill>
                    <a:srgbClr val="00338D"/>
                  </a:solidFill>
                  <a:latin typeface="Arial"/>
                  <a:ea typeface="Meiryo UI"/>
                </a:rPr>
                <a:t>1)</a:t>
              </a:r>
              <a:r>
                <a:rPr kumimoji="1" lang="ja-JP" altLang="en-US" sz="825" b="1" kern="0" dirty="0">
                  <a:solidFill>
                    <a:srgbClr val="00338D"/>
                  </a:solidFill>
                  <a:latin typeface="Arial"/>
                  <a:ea typeface="Meiryo UI"/>
                </a:rPr>
                <a:t> </a:t>
              </a:r>
              <a:r>
                <a:rPr kumimoji="1" lang="en-US" altLang="ja-JP" sz="825" b="1" kern="0" dirty="0">
                  <a:solidFill>
                    <a:srgbClr val="00338D"/>
                  </a:solidFill>
                  <a:latin typeface="Arial"/>
                  <a:ea typeface="Meiryo UI"/>
                </a:rPr>
                <a:t>Current Tax Expenses                                             = 3 + 3</a:t>
              </a:r>
              <a:r>
                <a:rPr kumimoji="1" lang="ja-JP" altLang="en-US" sz="825" b="1" kern="0" dirty="0">
                  <a:solidFill>
                    <a:srgbClr val="00338D"/>
                  </a:solidFill>
                  <a:latin typeface="Arial"/>
                  <a:ea typeface="Meiryo UI"/>
                </a:rPr>
                <a:t> </a:t>
              </a:r>
              <a:endParaRPr kumimoji="1" lang="en-US" altLang="ja-JP" sz="825" b="1" kern="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2)</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Adjustment of temporary differences                  </a:t>
              </a:r>
              <a:r>
                <a:rPr kumimoji="1" lang="en-US" altLang="ja-JP" sz="825" b="1" kern="0" dirty="0">
                  <a:solidFill>
                    <a:srgbClr val="00338D"/>
                  </a:solidFill>
                  <a:latin typeface="Arial"/>
                  <a:ea typeface="Meiryo UI"/>
                </a:rPr>
                <a:t>= 0 + 0</a:t>
              </a:r>
              <a:endParaRPr kumimoji="1" lang="ja-JP" altLang="en-US" sz="825" kern="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3)</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 </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Distribution of CFC, distribution tax                    </a:t>
              </a:r>
              <a:r>
                <a:rPr kumimoji="1" lang="en-US" altLang="ja-JP" sz="825" b="1" kern="0" dirty="0">
                  <a:solidFill>
                    <a:srgbClr val="00338D"/>
                  </a:solidFill>
                  <a:latin typeface="Arial"/>
                  <a:ea typeface="Meiryo UI"/>
                </a:rPr>
                <a:t>= 0 + 0</a:t>
              </a:r>
              <a:endParaRPr kumimoji="1" lang="ja-JP" altLang="en-US" sz="825" kern="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4)</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Adjustments after filing                                        </a:t>
              </a:r>
              <a:r>
                <a:rPr kumimoji="1" lang="en-US" altLang="ja-JP" sz="825" b="1" kern="0" dirty="0">
                  <a:solidFill>
                    <a:srgbClr val="00338D"/>
                  </a:solidFill>
                  <a:latin typeface="Arial"/>
                  <a:ea typeface="Meiryo UI"/>
                </a:rPr>
                <a:t>= 0 + 0</a:t>
              </a:r>
              <a:endParaRPr kumimoji="1" lang="ja-JP" altLang="en-US" sz="825" kern="0" dirty="0">
                <a:solidFill>
                  <a:srgbClr val="00338D"/>
                </a:solidFill>
                <a:latin typeface="Arial"/>
                <a:ea typeface="Meiryo UI"/>
              </a:endParaRPr>
            </a:p>
          </p:txBody>
        </p:sp>
        <p:sp>
          <p:nvSpPr>
            <p:cNvPr id="40" name="角丸四角形 21">
              <a:extLst>
                <a:ext uri="{FF2B5EF4-FFF2-40B4-BE49-F238E27FC236}">
                  <a16:creationId xmlns:a16="http://schemas.microsoft.com/office/drawing/2014/main" id="{FAAFC5FB-20B5-4E58-BF94-78A3F36CAD7D}"/>
                </a:ext>
              </a:extLst>
            </p:cNvPr>
            <p:cNvSpPr/>
            <p:nvPr/>
          </p:nvSpPr>
          <p:spPr>
            <a:xfrm>
              <a:off x="7046353" y="3700689"/>
              <a:ext cx="5048339" cy="1440000"/>
            </a:xfrm>
            <a:prstGeom prst="roundRect">
              <a:avLst>
                <a:gd name="adj" fmla="val 8975"/>
              </a:avLst>
            </a:prstGeom>
            <a:solidFill>
              <a:srgbClr val="F0F0F0">
                <a:lumMod val="90000"/>
              </a:srgbClr>
            </a:solidFill>
            <a:ln w="12700" cap="flat" cmpd="sng" algn="ctr">
              <a:noFill/>
              <a:prstDash val="solid"/>
              <a:miter lim="800000"/>
            </a:ln>
            <a:effectLst/>
          </p:spPr>
          <p:txBody>
            <a:bodyPr lIns="162000" tIns="40958" rIns="81000" bIns="40958" rtlCol="0" anchor="ctr"/>
            <a:lstStyle/>
            <a:p>
              <a:pPr defTabSz="685800">
                <a:spcAft>
                  <a:spcPts val="450"/>
                </a:spcAft>
                <a:defRPr/>
              </a:pPr>
              <a:r>
                <a:rPr kumimoji="1" lang="en-US" altLang="ja-JP" sz="825" b="1" kern="0" dirty="0">
                  <a:solidFill>
                    <a:srgbClr val="00338D"/>
                  </a:solidFill>
                  <a:latin typeface="Arial"/>
                  <a:ea typeface="Meiryo UI"/>
                </a:rPr>
                <a:t>1)</a:t>
              </a:r>
              <a:r>
                <a:rPr kumimoji="1" lang="ja-JP" altLang="en-US" sz="825" b="1" kern="0" dirty="0">
                  <a:solidFill>
                    <a:srgbClr val="00338D"/>
                  </a:solidFill>
                  <a:latin typeface="Arial"/>
                  <a:ea typeface="Meiryo UI"/>
                </a:rPr>
                <a:t> </a:t>
              </a:r>
              <a:r>
                <a:rPr kumimoji="1" lang="en-US" altLang="ja-JP" sz="825" b="1" kern="0" dirty="0">
                  <a:solidFill>
                    <a:srgbClr val="00338D"/>
                  </a:solidFill>
                  <a:latin typeface="Arial"/>
                  <a:ea typeface="Meiryo UI"/>
                </a:rPr>
                <a:t>Net Profits or Losses                        = (3 + 22) + (3 + 22)</a:t>
              </a:r>
              <a:r>
                <a:rPr kumimoji="1" lang="ja-JP" altLang="en-US" sz="825" b="1" kern="0" dirty="0">
                  <a:solidFill>
                    <a:srgbClr val="00338D"/>
                  </a:solidFill>
                  <a:latin typeface="Arial"/>
                  <a:ea typeface="Meiryo UI"/>
                </a:rPr>
                <a:t> </a:t>
              </a:r>
              <a:endParaRPr kumimoji="1" lang="en-US" altLang="ja-JP" sz="825" b="1" kern="0" baseline="3000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2)</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 </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Adjustments under </a:t>
              </a:r>
              <a:r>
                <a:rPr kumimoji="1" lang="en-US" altLang="ja-JP" sz="825" kern="0" dirty="0" err="1">
                  <a:solidFill>
                    <a:srgbClr val="00338D"/>
                  </a:solidFill>
                  <a:latin typeface="Arial"/>
                  <a:ea typeface="Meiryo UI"/>
                </a:rPr>
                <a:t>GloBE</a:t>
              </a:r>
              <a:r>
                <a:rPr kumimoji="1" lang="en-US" altLang="ja-JP" sz="825" kern="0" dirty="0">
                  <a:solidFill>
                    <a:srgbClr val="00338D"/>
                  </a:solidFill>
                  <a:latin typeface="Arial"/>
                  <a:ea typeface="Meiryo UI"/>
                </a:rPr>
                <a:t> Rules  </a:t>
              </a:r>
              <a:r>
                <a:rPr kumimoji="1" lang="en-US" altLang="ja-JP" sz="825" b="1" kern="0" dirty="0">
                  <a:solidFill>
                    <a:srgbClr val="00338D"/>
                  </a:solidFill>
                  <a:latin typeface="Arial"/>
                  <a:ea typeface="Meiryo UI"/>
                </a:rPr>
                <a:t>= 0 + 0</a:t>
              </a:r>
              <a:r>
                <a:rPr kumimoji="1" lang="ja-JP" altLang="en-US" sz="825" b="1" kern="0" dirty="0">
                  <a:solidFill>
                    <a:srgbClr val="00338D"/>
                  </a:solidFill>
                  <a:latin typeface="Arial"/>
                  <a:ea typeface="Meiryo UI"/>
                </a:rPr>
                <a:t> </a:t>
              </a:r>
              <a:endParaRPr kumimoji="1" lang="ja-JP" altLang="en-US" sz="825" kern="0" dirty="0">
                <a:solidFill>
                  <a:srgbClr val="00338D"/>
                </a:solidFill>
                <a:latin typeface="Arial"/>
                <a:ea typeface="Meiryo UI"/>
              </a:endParaRPr>
            </a:p>
            <a:p>
              <a:pPr marL="178594" indent="-178594" defTabSz="685800">
                <a:spcAft>
                  <a:spcPts val="450"/>
                </a:spcAft>
                <a:defRPr/>
              </a:pPr>
              <a:r>
                <a:rPr kumimoji="1" lang="en-US" altLang="ja-JP" sz="825" kern="0" dirty="0">
                  <a:solidFill>
                    <a:srgbClr val="00338D"/>
                  </a:solidFill>
                  <a:latin typeface="Arial"/>
                  <a:ea typeface="Meiryo UI"/>
                </a:rPr>
                <a:t>3)</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 </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Allocations to permanent              </a:t>
              </a:r>
              <a:r>
                <a:rPr kumimoji="1" lang="en-US" altLang="ja-JP" sz="825" b="1" kern="0" dirty="0">
                  <a:solidFill>
                    <a:srgbClr val="00338D"/>
                  </a:solidFill>
                  <a:latin typeface="Arial"/>
                  <a:ea typeface="Meiryo UI"/>
                </a:rPr>
                <a:t>= 0 + 0</a:t>
              </a:r>
              <a:r>
                <a:rPr kumimoji="1" lang="ja-JP" altLang="en-US" sz="825" b="1" kern="0" dirty="0">
                  <a:solidFill>
                    <a:srgbClr val="00338D"/>
                  </a:solidFill>
                  <a:latin typeface="Arial"/>
                  <a:ea typeface="Meiryo UI"/>
                </a:rPr>
                <a:t> </a:t>
              </a:r>
              <a:br>
                <a:rPr kumimoji="1" lang="en-US" altLang="ja-JP" sz="825" kern="0" dirty="0">
                  <a:solidFill>
                    <a:srgbClr val="00338D"/>
                  </a:solidFill>
                  <a:latin typeface="Arial"/>
                  <a:ea typeface="Meiryo UI"/>
                </a:rPr>
              </a:br>
              <a:r>
                <a:rPr kumimoji="1" lang="en-US" altLang="ja-JP" sz="825" kern="0" dirty="0">
                  <a:solidFill>
                    <a:srgbClr val="00338D"/>
                  </a:solidFill>
                  <a:latin typeface="Arial"/>
                  <a:ea typeface="Meiryo UI"/>
                </a:rPr>
                <a:t>establishments, flow-through entities, </a:t>
              </a:r>
              <a:r>
                <a:rPr kumimoji="1" lang="en-US" altLang="ja-JP" sz="825" kern="0" dirty="0" err="1">
                  <a:solidFill>
                    <a:srgbClr val="00338D"/>
                  </a:solidFill>
                  <a:latin typeface="Arial"/>
                  <a:ea typeface="Meiryo UI"/>
                </a:rPr>
                <a:t>etc</a:t>
              </a:r>
              <a:endParaRPr kumimoji="1" lang="ja-JP" altLang="en-US" sz="825" kern="0" dirty="0">
                <a:solidFill>
                  <a:srgbClr val="00338D"/>
                </a:solidFill>
                <a:latin typeface="Arial"/>
                <a:ea typeface="Meiryo UI"/>
              </a:endParaRPr>
            </a:p>
          </p:txBody>
        </p:sp>
        <p:sp>
          <p:nvSpPr>
            <p:cNvPr id="41" name="次の値と等しい 17">
              <a:extLst>
                <a:ext uri="{FF2B5EF4-FFF2-40B4-BE49-F238E27FC236}">
                  <a16:creationId xmlns:a16="http://schemas.microsoft.com/office/drawing/2014/main" id="{394C9D08-C065-4540-9BAC-F5062484DF88}"/>
                </a:ext>
              </a:extLst>
            </p:cNvPr>
            <p:cNvSpPr/>
            <p:nvPr/>
          </p:nvSpPr>
          <p:spPr>
            <a:xfrm>
              <a:off x="2938773" y="3490085"/>
              <a:ext cx="548825" cy="242886"/>
            </a:xfrm>
            <a:prstGeom prst="mathEqual">
              <a:avLst>
                <a:gd name="adj1" fmla="val 11755"/>
                <a:gd name="adj2" fmla="val 32675"/>
              </a:avLst>
            </a:prstGeom>
            <a:solidFill>
              <a:srgbClr val="00338D"/>
            </a:solidFill>
            <a:ln w="12700" cap="flat" cmpd="sng" algn="ctr">
              <a:solidFill>
                <a:srgbClr val="005EB8"/>
              </a:solidFill>
              <a:prstDash val="solid"/>
              <a:miter lim="800000"/>
            </a:ln>
            <a:effectLst/>
          </p:spPr>
          <p:txBody>
            <a:bodyPr lIns="40958" tIns="40958" rIns="40958" bIns="40958" rtlCol="0" anchor="ctr"/>
            <a:lstStyle/>
            <a:p>
              <a:pPr algn="ctr" defTabSz="685800">
                <a:defRPr/>
              </a:pPr>
              <a:endParaRPr kumimoji="1" lang="ja-JP" altLang="en-US" sz="825" kern="0" dirty="0">
                <a:solidFill>
                  <a:prstClr val="white"/>
                </a:solidFill>
                <a:latin typeface="Arial"/>
                <a:ea typeface="Meiryo UI"/>
              </a:endParaRPr>
            </a:p>
          </p:txBody>
        </p:sp>
        <p:sp>
          <p:nvSpPr>
            <p:cNvPr id="42" name="四角形: 角を丸くする 18">
              <a:extLst>
                <a:ext uri="{FF2B5EF4-FFF2-40B4-BE49-F238E27FC236}">
                  <a16:creationId xmlns:a16="http://schemas.microsoft.com/office/drawing/2014/main" id="{9413DB0F-E162-4FF4-A098-1FB8F446BAF1}"/>
                </a:ext>
              </a:extLst>
            </p:cNvPr>
            <p:cNvSpPr/>
            <p:nvPr/>
          </p:nvSpPr>
          <p:spPr>
            <a:xfrm>
              <a:off x="1379538" y="3161528"/>
              <a:ext cx="1440000" cy="900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975" kern="0" dirty="0">
                  <a:solidFill>
                    <a:prstClr val="white"/>
                  </a:solidFill>
                  <a:latin typeface="Arial"/>
                  <a:ea typeface="Meiryo UI"/>
                </a:rPr>
                <a:t>Country B’s</a:t>
              </a:r>
              <a:r>
                <a:rPr kumimoji="1" lang="ja-JP" altLang="en-US" sz="975" kern="0" dirty="0">
                  <a:solidFill>
                    <a:prstClr val="white"/>
                  </a:solidFill>
                  <a:latin typeface="Arial"/>
                  <a:ea typeface="Meiryo UI"/>
                </a:rPr>
                <a:t> </a:t>
              </a:r>
              <a:r>
                <a:rPr kumimoji="1" lang="en-US" altLang="ja-JP" sz="975" kern="0" dirty="0">
                  <a:solidFill>
                    <a:prstClr val="white"/>
                  </a:solidFill>
                  <a:latin typeface="Arial"/>
                  <a:ea typeface="Meiryo UI"/>
                </a:rPr>
                <a:t>ETR</a:t>
              </a:r>
            </a:p>
            <a:p>
              <a:pPr algn="ctr" defTabSz="685800">
                <a:lnSpc>
                  <a:spcPct val="110000"/>
                </a:lnSpc>
                <a:defRPr/>
              </a:pPr>
              <a:r>
                <a:rPr kumimoji="1" lang="en-US" altLang="ja-JP" sz="1050" kern="0" dirty="0">
                  <a:solidFill>
                    <a:prstClr val="white"/>
                  </a:solidFill>
                  <a:latin typeface="Arial"/>
                  <a:ea typeface="Meiryo UI"/>
                </a:rPr>
                <a:t>12%</a:t>
              </a:r>
              <a:endParaRPr kumimoji="1" lang="ja-JP" altLang="en-US" sz="1050" kern="0" dirty="0">
                <a:solidFill>
                  <a:prstClr val="white"/>
                </a:solidFill>
                <a:latin typeface="Arial"/>
                <a:ea typeface="Meiryo UI"/>
              </a:endParaRPr>
            </a:p>
          </p:txBody>
        </p:sp>
        <p:sp>
          <p:nvSpPr>
            <p:cNvPr id="43" name="四角形: 角を丸くする 20">
              <a:extLst>
                <a:ext uri="{FF2B5EF4-FFF2-40B4-BE49-F238E27FC236}">
                  <a16:creationId xmlns:a16="http://schemas.microsoft.com/office/drawing/2014/main" id="{664CA31D-62EB-441B-ABCE-B61D59816522}"/>
                </a:ext>
              </a:extLst>
            </p:cNvPr>
            <p:cNvSpPr/>
            <p:nvPr/>
          </p:nvSpPr>
          <p:spPr>
            <a:xfrm>
              <a:off x="3584459" y="3700689"/>
              <a:ext cx="2538519" cy="720001"/>
            </a:xfrm>
            <a:prstGeom prst="roundRect">
              <a:avLst>
                <a:gd name="adj" fmla="val 14956"/>
              </a:avLst>
            </a:prstGeom>
            <a:solidFill>
              <a:srgbClr val="005EB8"/>
            </a:solidFill>
            <a:ln w="12700" cap="flat" cmpd="sng" algn="ctr">
              <a:noFill/>
              <a:prstDash val="solid"/>
              <a:miter lim="800000"/>
            </a:ln>
            <a:effectLst/>
          </p:spPr>
          <p:txBody>
            <a:bodyPr wrap="none" lIns="54000" tIns="40958" rIns="54000" bIns="40958" rtlCol="0" anchor="ctr"/>
            <a:lstStyle/>
            <a:p>
              <a:pPr algn="ctr" defTabSz="685800">
                <a:lnSpc>
                  <a:spcPct val="110000"/>
                </a:lnSpc>
                <a:defRPr/>
              </a:pPr>
              <a:r>
                <a:rPr kumimoji="1" lang="en-US" altLang="ja-JP" sz="788" b="1" kern="0" dirty="0">
                  <a:solidFill>
                    <a:prstClr val="white"/>
                  </a:solidFill>
                  <a:latin typeface="Arial"/>
                  <a:ea typeface="Meiryo UI"/>
                </a:rPr>
                <a:t>Country B’s Net </a:t>
              </a:r>
              <a:r>
                <a:rPr kumimoji="1" lang="en-US" altLang="ja-JP" sz="788" b="1" kern="0" dirty="0" err="1">
                  <a:solidFill>
                    <a:prstClr val="white"/>
                  </a:solidFill>
                  <a:latin typeface="Arial"/>
                  <a:ea typeface="Meiryo UI"/>
                </a:rPr>
                <a:t>GloBE</a:t>
              </a:r>
              <a:r>
                <a:rPr kumimoji="1" lang="en-US" altLang="ja-JP" sz="788" b="1" kern="0" dirty="0">
                  <a:solidFill>
                    <a:prstClr val="white"/>
                  </a:solidFill>
                  <a:latin typeface="Arial"/>
                  <a:ea typeface="Meiryo UI"/>
                </a:rPr>
                <a:t> Income</a:t>
              </a:r>
              <a:endParaRPr kumimoji="1" lang="ja-JP" altLang="en-US" sz="788" kern="0" dirty="0">
                <a:solidFill>
                  <a:prstClr val="white"/>
                </a:solidFill>
                <a:latin typeface="Arial"/>
                <a:ea typeface="Meiryo UI"/>
              </a:endParaRPr>
            </a:p>
            <a:p>
              <a:pPr algn="ctr" defTabSz="685800">
                <a:lnSpc>
                  <a:spcPct val="110000"/>
                </a:lnSpc>
                <a:defRPr/>
              </a:pPr>
              <a:r>
                <a:rPr kumimoji="1" lang="en-US" altLang="ja-JP" sz="825" kern="0" dirty="0">
                  <a:solidFill>
                    <a:prstClr val="white"/>
                  </a:solidFill>
                  <a:latin typeface="Arial"/>
                  <a:ea typeface="Meiryo UI"/>
                </a:rPr>
                <a:t>50</a:t>
              </a:r>
            </a:p>
          </p:txBody>
        </p:sp>
        <p:cxnSp>
          <p:nvCxnSpPr>
            <p:cNvPr id="44" name="直線コネクタ 43">
              <a:extLst>
                <a:ext uri="{FF2B5EF4-FFF2-40B4-BE49-F238E27FC236}">
                  <a16:creationId xmlns:a16="http://schemas.microsoft.com/office/drawing/2014/main" id="{6D17FD7F-D332-46B4-93B0-7F974F7F05FA}"/>
                </a:ext>
              </a:extLst>
            </p:cNvPr>
            <p:cNvCxnSpPr>
              <a:cxnSpLocks/>
            </p:cNvCxnSpPr>
            <p:nvPr/>
          </p:nvCxnSpPr>
          <p:spPr>
            <a:xfrm>
              <a:off x="3606833" y="3611529"/>
              <a:ext cx="2516146" cy="0"/>
            </a:xfrm>
            <a:prstGeom prst="line">
              <a:avLst/>
            </a:prstGeom>
            <a:noFill/>
            <a:ln w="38100" cap="flat" cmpd="sng" algn="ctr">
              <a:solidFill>
                <a:srgbClr val="005EB8"/>
              </a:solidFill>
              <a:prstDash val="solid"/>
              <a:miter lim="800000"/>
            </a:ln>
            <a:effectLst/>
          </p:spPr>
        </p:cxnSp>
        <p:sp>
          <p:nvSpPr>
            <p:cNvPr id="45" name="四角形: 角を丸くする 25">
              <a:extLst>
                <a:ext uri="{FF2B5EF4-FFF2-40B4-BE49-F238E27FC236}">
                  <a16:creationId xmlns:a16="http://schemas.microsoft.com/office/drawing/2014/main" id="{BD1511A4-8950-4E7C-B135-BC74C87A90CE}"/>
                </a:ext>
              </a:extLst>
            </p:cNvPr>
            <p:cNvSpPr/>
            <p:nvPr/>
          </p:nvSpPr>
          <p:spPr>
            <a:xfrm>
              <a:off x="3584459" y="2802369"/>
              <a:ext cx="2538519" cy="720001"/>
            </a:xfrm>
            <a:prstGeom prst="roundRect">
              <a:avLst>
                <a:gd name="adj" fmla="val 14956"/>
              </a:avLst>
            </a:prstGeom>
            <a:solidFill>
              <a:srgbClr val="005EB8"/>
            </a:solidFill>
            <a:ln w="12700" cap="flat" cmpd="sng" algn="ctr">
              <a:noFill/>
              <a:prstDash val="solid"/>
              <a:miter lim="800000"/>
            </a:ln>
            <a:effectLst/>
          </p:spPr>
          <p:txBody>
            <a:bodyPr wrap="none" lIns="54000" tIns="40958" rIns="54000" bIns="40958" rtlCol="0" anchor="ctr"/>
            <a:lstStyle/>
            <a:p>
              <a:pPr algn="ctr" defTabSz="685800">
                <a:lnSpc>
                  <a:spcPct val="110000"/>
                </a:lnSpc>
                <a:defRPr/>
              </a:pPr>
              <a:r>
                <a:rPr kumimoji="1" lang="en-US" altLang="ja-JP" sz="788" b="1" kern="0" dirty="0">
                  <a:solidFill>
                    <a:prstClr val="white"/>
                  </a:solidFill>
                  <a:latin typeface="Arial"/>
                  <a:ea typeface="Meiryo UI"/>
                </a:rPr>
                <a:t>Country B’s</a:t>
              </a:r>
              <a:r>
                <a:rPr kumimoji="1" lang="ja-JP" altLang="en-US" sz="788" b="1" kern="0" dirty="0">
                  <a:solidFill>
                    <a:prstClr val="white"/>
                  </a:solidFill>
                  <a:latin typeface="Arial"/>
                  <a:ea typeface="Meiryo UI"/>
                </a:rPr>
                <a:t> </a:t>
              </a:r>
              <a:r>
                <a:rPr kumimoji="1" lang="en-US" altLang="ja-JP" sz="788" b="1" kern="0" dirty="0">
                  <a:solidFill>
                    <a:prstClr val="white"/>
                  </a:solidFill>
                  <a:latin typeface="Arial"/>
                  <a:ea typeface="Meiryo UI"/>
                </a:rPr>
                <a:t>covered taxes after adj.</a:t>
              </a:r>
              <a:endParaRPr kumimoji="1" lang="ja-JP" altLang="en-US" sz="788" b="1" kern="0" dirty="0">
                <a:solidFill>
                  <a:prstClr val="white"/>
                </a:solidFill>
                <a:latin typeface="Arial"/>
                <a:ea typeface="Meiryo UI"/>
              </a:endParaRPr>
            </a:p>
            <a:p>
              <a:pPr algn="ctr" defTabSz="685800">
                <a:lnSpc>
                  <a:spcPct val="110000"/>
                </a:lnSpc>
                <a:defRPr/>
              </a:pPr>
              <a:r>
                <a:rPr kumimoji="1" lang="en-US" altLang="ja-JP" sz="825" kern="0" dirty="0">
                  <a:solidFill>
                    <a:prstClr val="white"/>
                  </a:solidFill>
                  <a:latin typeface="Arial"/>
                  <a:ea typeface="Meiryo UI"/>
                </a:rPr>
                <a:t>6</a:t>
              </a:r>
            </a:p>
          </p:txBody>
        </p:sp>
        <p:sp>
          <p:nvSpPr>
            <p:cNvPr id="46" name="次の値と等しい 29">
              <a:extLst>
                <a:ext uri="{FF2B5EF4-FFF2-40B4-BE49-F238E27FC236}">
                  <a16:creationId xmlns:a16="http://schemas.microsoft.com/office/drawing/2014/main" id="{55C92D50-2E0F-4DBD-B4B5-05D34E5617CC}"/>
                </a:ext>
              </a:extLst>
            </p:cNvPr>
            <p:cNvSpPr/>
            <p:nvPr/>
          </p:nvSpPr>
          <p:spPr>
            <a:xfrm>
              <a:off x="6284330" y="3490085"/>
              <a:ext cx="548825" cy="242886"/>
            </a:xfrm>
            <a:prstGeom prst="mathEqual">
              <a:avLst>
                <a:gd name="adj1" fmla="val 11755"/>
                <a:gd name="adj2" fmla="val 32675"/>
              </a:avLst>
            </a:prstGeom>
            <a:solidFill>
              <a:srgbClr val="00338D"/>
            </a:solidFill>
            <a:ln w="12700" cap="flat" cmpd="sng" algn="ctr">
              <a:solidFill>
                <a:srgbClr val="005EB8"/>
              </a:solidFill>
              <a:prstDash val="solid"/>
              <a:miter lim="800000"/>
            </a:ln>
            <a:effectLst/>
          </p:spPr>
          <p:txBody>
            <a:bodyPr lIns="40958" tIns="40958" rIns="40958" bIns="40958" rtlCol="0" anchor="ctr"/>
            <a:lstStyle/>
            <a:p>
              <a:pPr algn="ctr" defTabSz="685800">
                <a:defRPr/>
              </a:pPr>
              <a:endParaRPr kumimoji="1" lang="ja-JP" altLang="en-US" sz="825" kern="0" dirty="0">
                <a:solidFill>
                  <a:prstClr val="white"/>
                </a:solidFill>
                <a:latin typeface="Arial"/>
                <a:ea typeface="Meiryo UI"/>
              </a:endParaRPr>
            </a:p>
          </p:txBody>
        </p:sp>
        <p:cxnSp>
          <p:nvCxnSpPr>
            <p:cNvPr id="47" name="直線コネクタ 46">
              <a:extLst>
                <a:ext uri="{FF2B5EF4-FFF2-40B4-BE49-F238E27FC236}">
                  <a16:creationId xmlns:a16="http://schemas.microsoft.com/office/drawing/2014/main" id="{AE15D2BA-DEDA-47C3-8464-2023FDD4E793}"/>
                </a:ext>
              </a:extLst>
            </p:cNvPr>
            <p:cNvCxnSpPr>
              <a:cxnSpLocks/>
            </p:cNvCxnSpPr>
            <p:nvPr/>
          </p:nvCxnSpPr>
          <p:spPr>
            <a:xfrm>
              <a:off x="6983230" y="3611529"/>
              <a:ext cx="5111462" cy="0"/>
            </a:xfrm>
            <a:prstGeom prst="line">
              <a:avLst/>
            </a:prstGeom>
            <a:noFill/>
            <a:ln w="38100" cap="flat" cmpd="sng" algn="ctr">
              <a:solidFill>
                <a:srgbClr val="005EB8"/>
              </a:solidFill>
              <a:prstDash val="solid"/>
              <a:miter lim="800000"/>
            </a:ln>
            <a:effectLst/>
          </p:spPr>
        </p:cxnSp>
      </p:grpSp>
      <p:sp>
        <p:nvSpPr>
          <p:cNvPr id="48" name="四角形: 角を丸くする 35">
            <a:extLst>
              <a:ext uri="{FF2B5EF4-FFF2-40B4-BE49-F238E27FC236}">
                <a16:creationId xmlns:a16="http://schemas.microsoft.com/office/drawing/2014/main" id="{D7458D6B-3EDD-4C70-962E-03F3A016C016}"/>
              </a:ext>
            </a:extLst>
          </p:cNvPr>
          <p:cNvSpPr/>
          <p:nvPr/>
        </p:nvSpPr>
        <p:spPr>
          <a:xfrm>
            <a:off x="405517" y="4091609"/>
            <a:ext cx="1379612"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900" b="1" kern="0" dirty="0">
                <a:solidFill>
                  <a:prstClr val="white"/>
                </a:solidFill>
                <a:latin typeface="Arial"/>
                <a:ea typeface="Meiryo UI"/>
              </a:rPr>
              <a:t>Country B’s</a:t>
            </a:r>
            <a:r>
              <a:rPr kumimoji="1" lang="ja-JP" altLang="en-US" sz="900" b="1" kern="0" dirty="0">
                <a:solidFill>
                  <a:prstClr val="white"/>
                </a:solidFill>
                <a:latin typeface="Arial"/>
                <a:ea typeface="Meiryo UI"/>
              </a:rPr>
              <a:t> </a:t>
            </a:r>
            <a:r>
              <a:rPr kumimoji="1" lang="en-US" altLang="ja-JP" sz="900" b="1" kern="0" dirty="0">
                <a:solidFill>
                  <a:prstClr val="white"/>
                </a:solidFill>
                <a:latin typeface="Arial"/>
                <a:ea typeface="Meiryo UI"/>
              </a:rPr>
              <a:t>TUT Rate</a:t>
            </a:r>
          </a:p>
          <a:p>
            <a:pPr algn="ctr" defTabSz="685800">
              <a:lnSpc>
                <a:spcPct val="110000"/>
              </a:lnSpc>
              <a:defRPr/>
            </a:pPr>
            <a:r>
              <a:rPr kumimoji="1" lang="en-US" altLang="ja-JP" sz="900" b="1" kern="0" dirty="0">
                <a:solidFill>
                  <a:prstClr val="white"/>
                </a:solidFill>
                <a:latin typeface="Arial"/>
                <a:ea typeface="Meiryo UI"/>
              </a:rPr>
              <a:t>3%</a:t>
            </a:r>
          </a:p>
          <a:p>
            <a:pPr algn="ctr" defTabSz="685800">
              <a:lnSpc>
                <a:spcPct val="110000"/>
              </a:lnSpc>
              <a:defRPr/>
            </a:pPr>
            <a:r>
              <a:rPr kumimoji="1" lang="en-US" altLang="ja-JP" sz="900" b="1" kern="0" dirty="0">
                <a:solidFill>
                  <a:prstClr val="white"/>
                </a:solidFill>
                <a:latin typeface="Arial"/>
                <a:ea typeface="Meiryo UI"/>
              </a:rPr>
              <a:t>= (Min. tax rate 15%</a:t>
            </a:r>
          </a:p>
          <a:p>
            <a:pPr algn="ctr" defTabSz="685800">
              <a:lnSpc>
                <a:spcPct val="110000"/>
              </a:lnSpc>
              <a:defRPr/>
            </a:pPr>
            <a:r>
              <a:rPr kumimoji="1" lang="en-US" altLang="ja-JP" sz="900" b="1" kern="0" dirty="0">
                <a:solidFill>
                  <a:prstClr val="white"/>
                </a:solidFill>
                <a:latin typeface="Arial"/>
                <a:ea typeface="Meiryo UI"/>
              </a:rPr>
              <a:t> - Country B’s ETR 12%)</a:t>
            </a:r>
            <a:endParaRPr kumimoji="1" lang="ja-JP" altLang="en-US" sz="900" b="1" kern="0" dirty="0">
              <a:solidFill>
                <a:prstClr val="white"/>
              </a:solidFill>
              <a:latin typeface="Arial"/>
              <a:ea typeface="Meiryo UI"/>
            </a:endParaRPr>
          </a:p>
        </p:txBody>
      </p:sp>
      <p:sp>
        <p:nvSpPr>
          <p:cNvPr id="49" name="四角形: 角を丸くする 36">
            <a:extLst>
              <a:ext uri="{FF2B5EF4-FFF2-40B4-BE49-F238E27FC236}">
                <a16:creationId xmlns:a16="http://schemas.microsoft.com/office/drawing/2014/main" id="{CB91CA26-FD10-4CA3-897E-7335B36B8179}"/>
              </a:ext>
            </a:extLst>
          </p:cNvPr>
          <p:cNvSpPr/>
          <p:nvPr/>
        </p:nvSpPr>
        <p:spPr>
          <a:xfrm>
            <a:off x="5556246" y="4091609"/>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Domestic</a:t>
            </a:r>
            <a:r>
              <a:rPr kumimoji="1" lang="ja-JP" altLang="en-US" sz="1050" b="1" kern="0" dirty="0">
                <a:solidFill>
                  <a:prstClr val="white"/>
                </a:solidFill>
                <a:latin typeface="Arial"/>
                <a:ea typeface="Meiryo UI"/>
              </a:rPr>
              <a:t> </a:t>
            </a:r>
            <a:r>
              <a:rPr kumimoji="1" lang="en-US" altLang="ja-JP" sz="1050" b="1" kern="0" dirty="0">
                <a:solidFill>
                  <a:prstClr val="white"/>
                </a:solidFill>
                <a:latin typeface="Arial"/>
                <a:ea typeface="Meiryo UI"/>
              </a:rPr>
              <a:t>TUT</a:t>
            </a:r>
          </a:p>
          <a:p>
            <a:pPr algn="ctr" defTabSz="685800">
              <a:lnSpc>
                <a:spcPct val="110000"/>
              </a:lnSpc>
              <a:defRPr/>
            </a:pPr>
            <a:r>
              <a:rPr kumimoji="1" lang="en-US" altLang="ja-JP" sz="1050" b="1" kern="0" dirty="0">
                <a:solidFill>
                  <a:prstClr val="white"/>
                </a:solidFill>
                <a:latin typeface="Arial"/>
                <a:ea typeface="Meiryo UI"/>
              </a:rPr>
              <a:t>0</a:t>
            </a:r>
            <a:endParaRPr kumimoji="1" lang="ja-JP" altLang="en-US" sz="1050" b="1" kern="0" dirty="0">
              <a:solidFill>
                <a:prstClr val="white"/>
              </a:solidFill>
              <a:latin typeface="Arial"/>
              <a:ea typeface="Meiryo UI"/>
            </a:endParaRPr>
          </a:p>
        </p:txBody>
      </p:sp>
      <p:sp>
        <p:nvSpPr>
          <p:cNvPr id="50" name="乗算記号 37">
            <a:extLst>
              <a:ext uri="{FF2B5EF4-FFF2-40B4-BE49-F238E27FC236}">
                <a16:creationId xmlns:a16="http://schemas.microsoft.com/office/drawing/2014/main" id="{2A7130D5-9E24-4CD5-899C-9395FDE783DB}"/>
              </a:ext>
            </a:extLst>
          </p:cNvPr>
          <p:cNvSpPr>
            <a:spLocks noChangeAspect="1"/>
          </p:cNvSpPr>
          <p:nvPr/>
        </p:nvSpPr>
        <p:spPr>
          <a:xfrm>
            <a:off x="1797301" y="4248409"/>
            <a:ext cx="361400" cy="361400"/>
          </a:xfrm>
          <a:prstGeom prst="mathMultiply">
            <a:avLst>
              <a:gd name="adj1" fmla="val 505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51" name="加算記号 38">
            <a:extLst>
              <a:ext uri="{FF2B5EF4-FFF2-40B4-BE49-F238E27FC236}">
                <a16:creationId xmlns:a16="http://schemas.microsoft.com/office/drawing/2014/main" id="{38DD00B5-98B8-417A-8289-3CE28ACE80E3}"/>
              </a:ext>
            </a:extLst>
          </p:cNvPr>
          <p:cNvSpPr/>
          <p:nvPr/>
        </p:nvSpPr>
        <p:spPr>
          <a:xfrm>
            <a:off x="3667862" y="4276825"/>
            <a:ext cx="304568" cy="304568"/>
          </a:xfrm>
          <a:prstGeom prst="mathPlus">
            <a:avLst>
              <a:gd name="adj1" fmla="val 607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52" name="次の値と等しい 39">
            <a:extLst>
              <a:ext uri="{FF2B5EF4-FFF2-40B4-BE49-F238E27FC236}">
                <a16:creationId xmlns:a16="http://schemas.microsoft.com/office/drawing/2014/main" id="{8900731A-A431-4A58-81A3-FE18B747BB19}"/>
              </a:ext>
            </a:extLst>
          </p:cNvPr>
          <p:cNvSpPr/>
          <p:nvPr/>
        </p:nvSpPr>
        <p:spPr>
          <a:xfrm>
            <a:off x="6817306" y="4361379"/>
            <a:ext cx="306089" cy="135461"/>
          </a:xfrm>
          <a:prstGeom prst="mathEqual">
            <a:avLst>
              <a:gd name="adj1" fmla="val 11755"/>
              <a:gd name="adj2" fmla="val 32675"/>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53" name="減算記号 40">
            <a:extLst>
              <a:ext uri="{FF2B5EF4-FFF2-40B4-BE49-F238E27FC236}">
                <a16:creationId xmlns:a16="http://schemas.microsoft.com/office/drawing/2014/main" id="{144A3FF4-0E2C-40D2-A053-AA7856DB4D16}"/>
              </a:ext>
            </a:extLst>
          </p:cNvPr>
          <p:cNvSpPr/>
          <p:nvPr/>
        </p:nvSpPr>
        <p:spPr>
          <a:xfrm>
            <a:off x="5242674" y="4352967"/>
            <a:ext cx="304127" cy="152285"/>
          </a:xfrm>
          <a:prstGeom prst="mathMinus">
            <a:avLst>
              <a:gd name="adj1" fmla="val 11311"/>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54" name="四角形: 角を丸くする 41">
            <a:extLst>
              <a:ext uri="{FF2B5EF4-FFF2-40B4-BE49-F238E27FC236}">
                <a16:creationId xmlns:a16="http://schemas.microsoft.com/office/drawing/2014/main" id="{D124A228-59D3-4DCC-988C-373DDAD4C391}"/>
              </a:ext>
            </a:extLst>
          </p:cNvPr>
          <p:cNvSpPr/>
          <p:nvPr/>
        </p:nvSpPr>
        <p:spPr>
          <a:xfrm>
            <a:off x="3974807" y="4091609"/>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Additional TUT </a:t>
            </a:r>
          </a:p>
          <a:p>
            <a:pPr algn="ctr" defTabSz="685800">
              <a:lnSpc>
                <a:spcPct val="110000"/>
              </a:lnSpc>
              <a:defRPr/>
            </a:pPr>
            <a:r>
              <a:rPr kumimoji="1" lang="en-US" altLang="ja-JP" sz="1050" b="1" kern="0" dirty="0">
                <a:solidFill>
                  <a:prstClr val="white"/>
                </a:solidFill>
                <a:latin typeface="Arial"/>
                <a:ea typeface="Meiryo UI"/>
              </a:rPr>
              <a:t>amount for that FY</a:t>
            </a:r>
          </a:p>
          <a:p>
            <a:pPr algn="ctr" defTabSz="685800">
              <a:lnSpc>
                <a:spcPct val="110000"/>
              </a:lnSpc>
              <a:defRPr/>
            </a:pPr>
            <a:r>
              <a:rPr kumimoji="1" lang="en-US" altLang="ja-JP" sz="1050" b="1" kern="0" dirty="0">
                <a:solidFill>
                  <a:prstClr val="white"/>
                </a:solidFill>
                <a:latin typeface="Arial"/>
                <a:ea typeface="Meiryo UI"/>
              </a:rPr>
              <a:t>0</a:t>
            </a:r>
            <a:endParaRPr kumimoji="1" lang="ja-JP" altLang="en-US" sz="1050" b="1" kern="0" dirty="0">
              <a:solidFill>
                <a:prstClr val="white"/>
              </a:solidFill>
              <a:latin typeface="Arial"/>
              <a:ea typeface="Meiryo UI"/>
            </a:endParaRPr>
          </a:p>
        </p:txBody>
      </p:sp>
      <p:sp>
        <p:nvSpPr>
          <p:cNvPr id="55" name="四角形: 角を丸くする 42">
            <a:extLst>
              <a:ext uri="{FF2B5EF4-FFF2-40B4-BE49-F238E27FC236}">
                <a16:creationId xmlns:a16="http://schemas.microsoft.com/office/drawing/2014/main" id="{B09E8DFF-2578-49A7-8EAD-B1966372A250}"/>
              </a:ext>
            </a:extLst>
          </p:cNvPr>
          <p:cNvSpPr/>
          <p:nvPr/>
        </p:nvSpPr>
        <p:spPr>
          <a:xfrm>
            <a:off x="7131159" y="4091609"/>
            <a:ext cx="1265567" cy="675000"/>
          </a:xfrm>
          <a:prstGeom prst="roundRect">
            <a:avLst>
              <a:gd name="adj" fmla="val 14956"/>
            </a:avLst>
          </a:prstGeom>
          <a:solidFill>
            <a:srgbClr val="00338D"/>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Country B’s </a:t>
            </a:r>
          </a:p>
          <a:p>
            <a:pPr algn="ctr" defTabSz="685800">
              <a:lnSpc>
                <a:spcPct val="110000"/>
              </a:lnSpc>
              <a:defRPr/>
            </a:pPr>
            <a:r>
              <a:rPr kumimoji="1" lang="en-US" altLang="ja-JP" sz="1050" b="1" kern="0" dirty="0">
                <a:solidFill>
                  <a:prstClr val="white"/>
                </a:solidFill>
                <a:latin typeface="Arial"/>
                <a:ea typeface="Meiryo UI"/>
              </a:rPr>
              <a:t>Top-up Tax (TUT)</a:t>
            </a:r>
          </a:p>
          <a:p>
            <a:pPr algn="ctr" defTabSz="685800">
              <a:lnSpc>
                <a:spcPct val="110000"/>
              </a:lnSpc>
              <a:defRPr/>
            </a:pPr>
            <a:r>
              <a:rPr kumimoji="1" lang="en-US" altLang="ja-JP" sz="1050" b="1" kern="0" dirty="0">
                <a:solidFill>
                  <a:prstClr val="white"/>
                </a:solidFill>
                <a:latin typeface="Arial"/>
                <a:ea typeface="Meiryo UI"/>
              </a:rPr>
              <a:t>1.41</a:t>
            </a:r>
            <a:endParaRPr kumimoji="1" lang="ja-JP" altLang="en-US" sz="1050" b="1" kern="0" dirty="0">
              <a:solidFill>
                <a:prstClr val="white"/>
              </a:solidFill>
              <a:latin typeface="Arial"/>
              <a:ea typeface="Meiryo UI"/>
            </a:endParaRPr>
          </a:p>
        </p:txBody>
      </p:sp>
      <p:sp>
        <p:nvSpPr>
          <p:cNvPr id="56" name="四角形: 角を丸くする 43">
            <a:extLst>
              <a:ext uri="{FF2B5EF4-FFF2-40B4-BE49-F238E27FC236}">
                <a16:creationId xmlns:a16="http://schemas.microsoft.com/office/drawing/2014/main" id="{CFC387B1-2512-4225-9BA6-B4594B9992E4}"/>
              </a:ext>
            </a:extLst>
          </p:cNvPr>
          <p:cNvSpPr/>
          <p:nvPr/>
        </p:nvSpPr>
        <p:spPr>
          <a:xfrm>
            <a:off x="2144765" y="4091610"/>
            <a:ext cx="1470405" cy="1182073"/>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900" b="1" kern="0" dirty="0">
                <a:solidFill>
                  <a:prstClr val="white"/>
                </a:solidFill>
                <a:latin typeface="Arial"/>
                <a:ea typeface="Meiryo UI"/>
              </a:rPr>
              <a:t>Country B’s </a:t>
            </a:r>
          </a:p>
          <a:p>
            <a:pPr algn="ctr" defTabSz="685800">
              <a:lnSpc>
                <a:spcPct val="110000"/>
              </a:lnSpc>
              <a:defRPr/>
            </a:pPr>
            <a:r>
              <a:rPr kumimoji="1" lang="en-US" altLang="ja-JP" sz="900" b="1" kern="0" dirty="0">
                <a:solidFill>
                  <a:prstClr val="white"/>
                </a:solidFill>
                <a:latin typeface="Arial"/>
                <a:ea typeface="Meiryo UI"/>
              </a:rPr>
              <a:t>Excess Profit</a:t>
            </a:r>
          </a:p>
          <a:p>
            <a:pPr algn="ctr" defTabSz="685800">
              <a:lnSpc>
                <a:spcPct val="110000"/>
              </a:lnSpc>
              <a:defRPr/>
            </a:pPr>
            <a:r>
              <a:rPr kumimoji="1" lang="en-US" altLang="ja-JP" sz="900" b="1" kern="0" dirty="0">
                <a:solidFill>
                  <a:prstClr val="white"/>
                </a:solidFill>
                <a:latin typeface="Arial"/>
                <a:ea typeface="Meiryo UI"/>
              </a:rPr>
              <a:t>47</a:t>
            </a:r>
          </a:p>
          <a:p>
            <a:pPr algn="ctr" defTabSz="685800">
              <a:lnSpc>
                <a:spcPct val="110000"/>
              </a:lnSpc>
              <a:defRPr/>
            </a:pPr>
            <a:r>
              <a:rPr kumimoji="1" lang="en-US" altLang="ja-JP" sz="900" b="1" kern="0" dirty="0">
                <a:solidFill>
                  <a:prstClr val="white"/>
                </a:solidFill>
                <a:latin typeface="Arial"/>
                <a:ea typeface="Meiryo UI"/>
              </a:rPr>
              <a:t>= (3 + 22) </a:t>
            </a:r>
          </a:p>
          <a:p>
            <a:pPr algn="ctr" defTabSz="685800">
              <a:lnSpc>
                <a:spcPct val="110000"/>
              </a:lnSpc>
              <a:defRPr/>
            </a:pPr>
            <a:r>
              <a:rPr kumimoji="1" lang="en-US" altLang="ja-JP" sz="900" b="1" kern="0" dirty="0">
                <a:solidFill>
                  <a:prstClr val="white"/>
                </a:solidFill>
                <a:latin typeface="Arial"/>
                <a:ea typeface="Meiryo UI"/>
              </a:rPr>
              <a:t>+ (3 + 22) </a:t>
            </a:r>
          </a:p>
          <a:p>
            <a:pPr algn="ctr" defTabSz="685800">
              <a:lnSpc>
                <a:spcPct val="110000"/>
              </a:lnSpc>
              <a:defRPr/>
            </a:pPr>
            <a:r>
              <a:rPr kumimoji="1" lang="en-US" altLang="ja-JP" sz="900" b="1" kern="0" dirty="0">
                <a:solidFill>
                  <a:prstClr val="white"/>
                </a:solidFill>
                <a:latin typeface="Arial"/>
                <a:ea typeface="Meiryo UI"/>
              </a:rPr>
              <a:t>- Tang. Assets(20+20)×5%</a:t>
            </a:r>
          </a:p>
          <a:p>
            <a:pPr algn="ctr" defTabSz="685800">
              <a:lnSpc>
                <a:spcPct val="110000"/>
              </a:lnSpc>
              <a:defRPr/>
            </a:pPr>
            <a:r>
              <a:rPr kumimoji="1" lang="en-US" altLang="ja-JP" sz="900" b="1" kern="0" dirty="0">
                <a:solidFill>
                  <a:prstClr val="white"/>
                </a:solidFill>
                <a:latin typeface="Arial"/>
                <a:ea typeface="Meiryo UI"/>
              </a:rPr>
              <a:t>- Paid</a:t>
            </a:r>
            <a:r>
              <a:rPr kumimoji="1" lang="ja-JP" altLang="en-US" sz="900" b="1" kern="0" dirty="0">
                <a:solidFill>
                  <a:prstClr val="white"/>
                </a:solidFill>
                <a:latin typeface="Arial"/>
                <a:ea typeface="Meiryo UI"/>
              </a:rPr>
              <a:t> </a:t>
            </a:r>
            <a:r>
              <a:rPr kumimoji="1" lang="en-US" altLang="ja-JP" sz="900" b="1" kern="0" dirty="0">
                <a:solidFill>
                  <a:prstClr val="white"/>
                </a:solidFill>
                <a:latin typeface="Arial"/>
                <a:ea typeface="Meiryo UI"/>
              </a:rPr>
              <a:t>Salary(10+10)×5%</a:t>
            </a:r>
            <a:endParaRPr kumimoji="1" lang="ja-JP" altLang="en-US" sz="900" b="1" kern="0" dirty="0">
              <a:solidFill>
                <a:prstClr val="white"/>
              </a:solidFill>
              <a:latin typeface="Arial"/>
              <a:ea typeface="Meiryo UI"/>
            </a:endParaRPr>
          </a:p>
        </p:txBody>
      </p:sp>
    </p:spTree>
    <p:extLst>
      <p:ext uri="{BB962C8B-B14F-4D97-AF65-F5344CB8AC3E}">
        <p14:creationId xmlns:p14="http://schemas.microsoft.com/office/powerpoint/2010/main" val="5555853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2E3E4703-4E4B-2C02-1818-7EBDC243DA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26532"/>
            <a:ext cx="7886700" cy="538577"/>
          </a:xfrm>
        </p:spPr>
        <p:txBody>
          <a:bodyPr>
            <a:normAutofit/>
          </a:bodyPr>
          <a:lstStyle/>
          <a:p>
            <a:r>
              <a:rPr kumimoji="1" lang="en-US" altLang="ja-JP" sz="2250" dirty="0">
                <a:solidFill>
                  <a:srgbClr val="00338D"/>
                </a:solidFill>
                <a:latin typeface="Arial"/>
                <a:ea typeface="Meiryo UI"/>
              </a:rPr>
              <a:t>IIR Calculation Example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26</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正方形/長方形 30">
            <a:extLst>
              <a:ext uri="{FF2B5EF4-FFF2-40B4-BE49-F238E27FC236}">
                <a16:creationId xmlns:a16="http://schemas.microsoft.com/office/drawing/2014/main" id="{3A9D34B3-94A3-44D4-98B4-22B8DE27BC63}"/>
              </a:ext>
            </a:extLst>
          </p:cNvPr>
          <p:cNvSpPr/>
          <p:nvPr/>
        </p:nvSpPr>
        <p:spPr>
          <a:xfrm>
            <a:off x="1155726" y="4188243"/>
            <a:ext cx="1265567" cy="675000"/>
          </a:xfrm>
          <a:prstGeom prst="rect">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b="1" kern="0" dirty="0">
                <a:solidFill>
                  <a:prstClr val="white"/>
                </a:solidFill>
                <a:latin typeface="Arial"/>
                <a:ea typeface="Meiryo UI"/>
              </a:rPr>
              <a:t>S1</a:t>
            </a:r>
            <a:endParaRPr kumimoji="1" lang="ja-JP" altLang="en-US" b="1" kern="0" dirty="0">
              <a:solidFill>
                <a:prstClr val="white"/>
              </a:solidFill>
              <a:latin typeface="Arial"/>
              <a:ea typeface="Meiryo UI"/>
            </a:endParaRPr>
          </a:p>
        </p:txBody>
      </p:sp>
      <p:cxnSp>
        <p:nvCxnSpPr>
          <p:cNvPr id="32" name="直線コネクタ 31">
            <a:extLst>
              <a:ext uri="{FF2B5EF4-FFF2-40B4-BE49-F238E27FC236}">
                <a16:creationId xmlns:a16="http://schemas.microsoft.com/office/drawing/2014/main" id="{73F3C980-7336-4931-8B71-D09D73837E9D}"/>
              </a:ext>
            </a:extLst>
          </p:cNvPr>
          <p:cNvCxnSpPr>
            <a:cxnSpLocks/>
          </p:cNvCxnSpPr>
          <p:nvPr/>
        </p:nvCxnSpPr>
        <p:spPr>
          <a:xfrm>
            <a:off x="811764" y="3787535"/>
            <a:ext cx="7459825" cy="0"/>
          </a:xfrm>
          <a:prstGeom prst="line">
            <a:avLst/>
          </a:prstGeom>
          <a:noFill/>
          <a:ln w="6350" cap="flat" cmpd="sng" algn="ctr">
            <a:solidFill>
              <a:srgbClr val="000000"/>
            </a:solidFill>
            <a:prstDash val="dash"/>
            <a:miter lim="800000"/>
          </a:ln>
          <a:effectLst/>
        </p:spPr>
      </p:cxnSp>
      <p:sp>
        <p:nvSpPr>
          <p:cNvPr id="33" name="正方形/長方形 32">
            <a:extLst>
              <a:ext uri="{FF2B5EF4-FFF2-40B4-BE49-F238E27FC236}">
                <a16:creationId xmlns:a16="http://schemas.microsoft.com/office/drawing/2014/main" id="{984D762E-F970-4EF0-A8F9-6B8D41E07D03}"/>
              </a:ext>
            </a:extLst>
          </p:cNvPr>
          <p:cNvSpPr/>
          <p:nvPr/>
        </p:nvSpPr>
        <p:spPr>
          <a:xfrm>
            <a:off x="2648626" y="4188243"/>
            <a:ext cx="1265567" cy="675000"/>
          </a:xfrm>
          <a:prstGeom prst="rect">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b="1" kern="0" dirty="0">
                <a:solidFill>
                  <a:prstClr val="white"/>
                </a:solidFill>
                <a:latin typeface="Arial"/>
                <a:ea typeface="Meiryo UI"/>
              </a:rPr>
              <a:t>S2</a:t>
            </a:r>
            <a:endParaRPr kumimoji="1" lang="ja-JP" altLang="en-US" b="1" kern="0" dirty="0">
              <a:solidFill>
                <a:prstClr val="white"/>
              </a:solidFill>
              <a:latin typeface="Arial"/>
              <a:ea typeface="Meiryo UI"/>
            </a:endParaRPr>
          </a:p>
        </p:txBody>
      </p:sp>
      <p:cxnSp>
        <p:nvCxnSpPr>
          <p:cNvPr id="34" name="直線コネクタ 33">
            <a:extLst>
              <a:ext uri="{FF2B5EF4-FFF2-40B4-BE49-F238E27FC236}">
                <a16:creationId xmlns:a16="http://schemas.microsoft.com/office/drawing/2014/main" id="{B6D4C3FD-331B-4173-9DDB-C81C100A0509}"/>
              </a:ext>
            </a:extLst>
          </p:cNvPr>
          <p:cNvCxnSpPr>
            <a:cxnSpLocks/>
          </p:cNvCxnSpPr>
          <p:nvPr/>
        </p:nvCxnSpPr>
        <p:spPr>
          <a:xfrm>
            <a:off x="4541675" y="3787535"/>
            <a:ext cx="0" cy="1700295"/>
          </a:xfrm>
          <a:prstGeom prst="line">
            <a:avLst/>
          </a:prstGeom>
          <a:noFill/>
          <a:ln w="6350" cap="flat" cmpd="sng" algn="ctr">
            <a:solidFill>
              <a:srgbClr val="000000"/>
            </a:solidFill>
            <a:prstDash val="dash"/>
            <a:miter lim="800000"/>
          </a:ln>
          <a:effectLst/>
        </p:spPr>
      </p:cxnSp>
      <p:sp>
        <p:nvSpPr>
          <p:cNvPr id="35" name="正方形/長方形 34">
            <a:extLst>
              <a:ext uri="{FF2B5EF4-FFF2-40B4-BE49-F238E27FC236}">
                <a16:creationId xmlns:a16="http://schemas.microsoft.com/office/drawing/2014/main" id="{F6706D9D-B622-4CDD-B5B9-B960552424E7}"/>
              </a:ext>
            </a:extLst>
          </p:cNvPr>
          <p:cNvSpPr/>
          <p:nvPr/>
        </p:nvSpPr>
        <p:spPr>
          <a:xfrm>
            <a:off x="5117739" y="4188243"/>
            <a:ext cx="1265567" cy="675000"/>
          </a:xfrm>
          <a:prstGeom prst="rect">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b="1" kern="0" dirty="0">
                <a:solidFill>
                  <a:prstClr val="white"/>
                </a:solidFill>
                <a:latin typeface="Arial"/>
                <a:ea typeface="Meiryo UI"/>
              </a:rPr>
              <a:t>S3</a:t>
            </a:r>
            <a:endParaRPr kumimoji="1" lang="ja-JP" altLang="en-US" b="1" kern="0" dirty="0">
              <a:solidFill>
                <a:prstClr val="white"/>
              </a:solidFill>
              <a:latin typeface="Arial"/>
              <a:ea typeface="Meiryo UI"/>
            </a:endParaRPr>
          </a:p>
        </p:txBody>
      </p:sp>
      <p:sp>
        <p:nvSpPr>
          <p:cNvPr id="36" name="正方形/長方形 35">
            <a:extLst>
              <a:ext uri="{FF2B5EF4-FFF2-40B4-BE49-F238E27FC236}">
                <a16:creationId xmlns:a16="http://schemas.microsoft.com/office/drawing/2014/main" id="{37DB952D-F851-4178-907C-FDC04F977CDD}"/>
              </a:ext>
            </a:extLst>
          </p:cNvPr>
          <p:cNvSpPr/>
          <p:nvPr/>
        </p:nvSpPr>
        <p:spPr>
          <a:xfrm>
            <a:off x="6603742" y="4188243"/>
            <a:ext cx="1265567" cy="675000"/>
          </a:xfrm>
          <a:prstGeom prst="rect">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b="1" kern="0" dirty="0">
                <a:solidFill>
                  <a:prstClr val="white"/>
                </a:solidFill>
                <a:latin typeface="Arial"/>
                <a:ea typeface="Meiryo UI"/>
              </a:rPr>
              <a:t>S4</a:t>
            </a:r>
            <a:endParaRPr kumimoji="1" lang="ja-JP" altLang="en-US" b="1" kern="0" dirty="0">
              <a:solidFill>
                <a:prstClr val="white"/>
              </a:solidFill>
              <a:latin typeface="Arial"/>
              <a:ea typeface="Meiryo UI"/>
            </a:endParaRPr>
          </a:p>
        </p:txBody>
      </p:sp>
      <p:sp>
        <p:nvSpPr>
          <p:cNvPr id="37" name="正方形/長方形 36">
            <a:extLst>
              <a:ext uri="{FF2B5EF4-FFF2-40B4-BE49-F238E27FC236}">
                <a16:creationId xmlns:a16="http://schemas.microsoft.com/office/drawing/2014/main" id="{F76F180C-6BE4-4F0E-8C99-561DA2EE86A8}"/>
              </a:ext>
            </a:extLst>
          </p:cNvPr>
          <p:cNvSpPr/>
          <p:nvPr/>
        </p:nvSpPr>
        <p:spPr>
          <a:xfrm>
            <a:off x="752400" y="3789094"/>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srgbClr val="000000"/>
                </a:solidFill>
                <a:latin typeface="Arial"/>
                <a:ea typeface="Meiryo UI"/>
              </a:rPr>
              <a:t>Country A</a:t>
            </a:r>
            <a:endParaRPr kumimoji="1" lang="ja-JP" altLang="en-US" sz="1350" b="1" kern="0" dirty="0">
              <a:solidFill>
                <a:srgbClr val="000000"/>
              </a:solidFill>
              <a:latin typeface="Arial"/>
              <a:ea typeface="Meiryo UI"/>
            </a:endParaRPr>
          </a:p>
        </p:txBody>
      </p:sp>
      <p:sp>
        <p:nvSpPr>
          <p:cNvPr id="57" name="正方形/長方形 56">
            <a:extLst>
              <a:ext uri="{FF2B5EF4-FFF2-40B4-BE49-F238E27FC236}">
                <a16:creationId xmlns:a16="http://schemas.microsoft.com/office/drawing/2014/main" id="{3CA71654-DDF6-47EC-B76F-380B86126F1F}"/>
              </a:ext>
            </a:extLst>
          </p:cNvPr>
          <p:cNvSpPr/>
          <p:nvPr/>
        </p:nvSpPr>
        <p:spPr>
          <a:xfrm>
            <a:off x="4682014" y="3786607"/>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srgbClr val="000000"/>
                </a:solidFill>
                <a:latin typeface="Arial"/>
                <a:ea typeface="Meiryo UI"/>
              </a:rPr>
              <a:t>Country B</a:t>
            </a:r>
            <a:endParaRPr kumimoji="1" lang="ja-JP" altLang="en-US" sz="1350" b="1" kern="0" dirty="0">
              <a:solidFill>
                <a:srgbClr val="000000"/>
              </a:solidFill>
              <a:latin typeface="Arial"/>
              <a:ea typeface="Meiryo UI"/>
            </a:endParaRPr>
          </a:p>
        </p:txBody>
      </p:sp>
      <p:sp>
        <p:nvSpPr>
          <p:cNvPr id="58" name="正方形/長方形 57">
            <a:extLst>
              <a:ext uri="{FF2B5EF4-FFF2-40B4-BE49-F238E27FC236}">
                <a16:creationId xmlns:a16="http://schemas.microsoft.com/office/drawing/2014/main" id="{8BB0C641-07B3-4BE3-9A5C-8E32BF334DD7}"/>
              </a:ext>
            </a:extLst>
          </p:cNvPr>
          <p:cNvSpPr/>
          <p:nvPr/>
        </p:nvSpPr>
        <p:spPr>
          <a:xfrm>
            <a:off x="1351531" y="1866191"/>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srgbClr val="000000"/>
                </a:solidFill>
                <a:latin typeface="Arial"/>
                <a:ea typeface="Meiryo UI"/>
              </a:rPr>
              <a:t>Japan</a:t>
            </a:r>
            <a:endParaRPr kumimoji="1" lang="ja-JP" altLang="en-US" sz="1350" b="1" kern="0" dirty="0">
              <a:solidFill>
                <a:srgbClr val="000000"/>
              </a:solidFill>
              <a:latin typeface="Arial"/>
              <a:ea typeface="Meiryo UI"/>
            </a:endParaRPr>
          </a:p>
        </p:txBody>
      </p:sp>
      <p:sp>
        <p:nvSpPr>
          <p:cNvPr id="59" name="四角形: 角を丸くする 56">
            <a:extLst>
              <a:ext uri="{FF2B5EF4-FFF2-40B4-BE49-F238E27FC236}">
                <a16:creationId xmlns:a16="http://schemas.microsoft.com/office/drawing/2014/main" id="{195396F1-22BE-4436-B1C5-0C14493F00D4}"/>
              </a:ext>
            </a:extLst>
          </p:cNvPr>
          <p:cNvSpPr/>
          <p:nvPr/>
        </p:nvSpPr>
        <p:spPr>
          <a:xfrm>
            <a:off x="1898626" y="4762418"/>
            <a:ext cx="1265567" cy="675000"/>
          </a:xfrm>
          <a:prstGeom prst="roundRect">
            <a:avLst>
              <a:gd name="adj" fmla="val 14956"/>
            </a:avLst>
          </a:prstGeom>
          <a:solidFill>
            <a:srgbClr val="00338D"/>
          </a:solidFill>
          <a:ln w="12700" cap="flat" cmpd="sng" algn="ctr">
            <a:solidFill>
              <a:sysClr val="window" lastClr="FFFFFF"/>
            </a:solid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Country A’s TUT</a:t>
            </a:r>
          </a:p>
          <a:p>
            <a:pPr algn="ctr" defTabSz="685800">
              <a:lnSpc>
                <a:spcPct val="110000"/>
              </a:lnSpc>
              <a:defRPr/>
            </a:pPr>
            <a:r>
              <a:rPr kumimoji="1" lang="en-US" altLang="ja-JP" sz="1050" b="1" kern="0" dirty="0">
                <a:solidFill>
                  <a:prstClr val="white"/>
                </a:solidFill>
                <a:latin typeface="Arial"/>
                <a:ea typeface="Meiryo UI"/>
              </a:rPr>
              <a:t>2.325</a:t>
            </a:r>
            <a:endParaRPr kumimoji="1" lang="ja-JP" altLang="en-US" sz="1050" b="1" kern="0" dirty="0">
              <a:solidFill>
                <a:prstClr val="white"/>
              </a:solidFill>
              <a:latin typeface="Arial"/>
              <a:ea typeface="Meiryo UI"/>
            </a:endParaRPr>
          </a:p>
        </p:txBody>
      </p:sp>
      <p:sp>
        <p:nvSpPr>
          <p:cNvPr id="60" name="四角形: 角を丸くする 21">
            <a:extLst>
              <a:ext uri="{FF2B5EF4-FFF2-40B4-BE49-F238E27FC236}">
                <a16:creationId xmlns:a16="http://schemas.microsoft.com/office/drawing/2014/main" id="{C7B67B7C-E8E0-4B66-8E31-DCC6895200BD}"/>
              </a:ext>
            </a:extLst>
          </p:cNvPr>
          <p:cNvSpPr/>
          <p:nvPr/>
        </p:nvSpPr>
        <p:spPr>
          <a:xfrm>
            <a:off x="5860741" y="4762418"/>
            <a:ext cx="1265567" cy="675000"/>
          </a:xfrm>
          <a:prstGeom prst="roundRect">
            <a:avLst>
              <a:gd name="adj" fmla="val 14956"/>
            </a:avLst>
          </a:prstGeom>
          <a:solidFill>
            <a:srgbClr val="00338D"/>
          </a:solidFill>
          <a:ln w="12700" cap="flat" cmpd="sng" algn="ctr">
            <a:solidFill>
              <a:sysClr val="window" lastClr="FFFFFF"/>
            </a:solid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Country B’s TUT</a:t>
            </a:r>
          </a:p>
          <a:p>
            <a:pPr algn="ctr" defTabSz="685800">
              <a:lnSpc>
                <a:spcPct val="110000"/>
              </a:lnSpc>
              <a:defRPr/>
            </a:pPr>
            <a:r>
              <a:rPr kumimoji="1" lang="en-US" altLang="ja-JP" sz="1050" b="1" kern="0" dirty="0">
                <a:solidFill>
                  <a:prstClr val="white"/>
                </a:solidFill>
                <a:latin typeface="Arial"/>
                <a:ea typeface="Meiryo UI"/>
              </a:rPr>
              <a:t>1.41</a:t>
            </a:r>
            <a:endParaRPr kumimoji="1" lang="ja-JP" altLang="en-US" sz="1050" b="1" kern="0" dirty="0">
              <a:solidFill>
                <a:prstClr val="white"/>
              </a:solidFill>
              <a:latin typeface="Arial"/>
              <a:ea typeface="Meiryo UI"/>
            </a:endParaRPr>
          </a:p>
        </p:txBody>
      </p:sp>
      <p:sp>
        <p:nvSpPr>
          <p:cNvPr id="61" name="正方形/長方形 60">
            <a:extLst>
              <a:ext uri="{FF2B5EF4-FFF2-40B4-BE49-F238E27FC236}">
                <a16:creationId xmlns:a16="http://schemas.microsoft.com/office/drawing/2014/main" id="{F84BA306-75E5-4C62-A890-18E8AC51CBA5}"/>
              </a:ext>
            </a:extLst>
          </p:cNvPr>
          <p:cNvSpPr/>
          <p:nvPr/>
        </p:nvSpPr>
        <p:spPr>
          <a:xfrm>
            <a:off x="3980999" y="2043293"/>
            <a:ext cx="1265567" cy="675000"/>
          </a:xfrm>
          <a:prstGeom prst="rect">
            <a:avLst/>
          </a:prstGeom>
          <a:solidFill>
            <a:srgbClr val="43B02A">
              <a:lumMod val="75000"/>
            </a:srgbClr>
          </a:solidFill>
          <a:ln w="12700" cap="flat" cmpd="sng" algn="ctr">
            <a:solidFill>
              <a:srgbClr val="43B02A">
                <a:lumMod val="50000"/>
              </a:srgbClr>
            </a:solidFill>
            <a:prstDash val="solid"/>
            <a:miter lim="800000"/>
          </a:ln>
          <a:effectLst/>
        </p:spPr>
        <p:txBody>
          <a:bodyPr wrap="none" lIns="40958" tIns="40958" rIns="40958" bIns="40958" rtlCol="0" anchor="ctr"/>
          <a:lstStyle/>
          <a:p>
            <a:pPr algn="ctr" defTabSz="685800">
              <a:lnSpc>
                <a:spcPct val="110000"/>
              </a:lnSpc>
              <a:defRPr/>
            </a:pPr>
            <a:r>
              <a:rPr kumimoji="1" lang="en-US" altLang="ja-JP" b="1" kern="0" dirty="0">
                <a:solidFill>
                  <a:prstClr val="white"/>
                </a:solidFill>
                <a:latin typeface="Arial"/>
                <a:ea typeface="Meiryo UI"/>
              </a:rPr>
              <a:t>P</a:t>
            </a:r>
            <a:endParaRPr kumimoji="1" lang="ja-JP" altLang="en-US" b="1" kern="0" dirty="0">
              <a:solidFill>
                <a:prstClr val="white"/>
              </a:solidFill>
              <a:latin typeface="Arial"/>
              <a:ea typeface="Meiryo UI"/>
            </a:endParaRPr>
          </a:p>
        </p:txBody>
      </p:sp>
      <p:cxnSp>
        <p:nvCxnSpPr>
          <p:cNvPr id="62" name="コネクタ: カギ線 9">
            <a:extLst>
              <a:ext uri="{FF2B5EF4-FFF2-40B4-BE49-F238E27FC236}">
                <a16:creationId xmlns:a16="http://schemas.microsoft.com/office/drawing/2014/main" id="{E5763067-53C7-4B1A-B00F-28EAE0737549}"/>
              </a:ext>
            </a:extLst>
          </p:cNvPr>
          <p:cNvCxnSpPr>
            <a:cxnSpLocks/>
            <a:stCxn id="61" idx="2"/>
            <a:endCxn id="31" idx="0"/>
          </p:cNvCxnSpPr>
          <p:nvPr/>
        </p:nvCxnSpPr>
        <p:spPr>
          <a:xfrm rot="5400000">
            <a:off x="2466172" y="2040632"/>
            <a:ext cx="1469950" cy="2825273"/>
          </a:xfrm>
          <a:prstGeom prst="bentConnector3">
            <a:avLst>
              <a:gd name="adj1" fmla="val 50000"/>
            </a:avLst>
          </a:prstGeom>
          <a:noFill/>
          <a:ln w="19050" cap="flat" cmpd="sng" algn="ctr">
            <a:solidFill>
              <a:srgbClr val="000000"/>
            </a:solidFill>
            <a:prstDash val="solid"/>
            <a:miter lim="800000"/>
          </a:ln>
          <a:effectLst/>
        </p:spPr>
      </p:cxnSp>
      <p:cxnSp>
        <p:nvCxnSpPr>
          <p:cNvPr id="63" name="コネクタ: カギ線 58">
            <a:extLst>
              <a:ext uri="{FF2B5EF4-FFF2-40B4-BE49-F238E27FC236}">
                <a16:creationId xmlns:a16="http://schemas.microsoft.com/office/drawing/2014/main" id="{4FC3FD5B-5659-4E6B-8F4B-5550A0B45110}"/>
              </a:ext>
            </a:extLst>
          </p:cNvPr>
          <p:cNvCxnSpPr>
            <a:cxnSpLocks/>
            <a:stCxn id="61" idx="2"/>
            <a:endCxn id="33" idx="0"/>
          </p:cNvCxnSpPr>
          <p:nvPr/>
        </p:nvCxnSpPr>
        <p:spPr>
          <a:xfrm rot="5400000">
            <a:off x="3212622" y="2787081"/>
            <a:ext cx="1469950" cy="1332374"/>
          </a:xfrm>
          <a:prstGeom prst="bentConnector3">
            <a:avLst>
              <a:gd name="adj1" fmla="val 50000"/>
            </a:avLst>
          </a:prstGeom>
          <a:noFill/>
          <a:ln w="19050" cap="flat" cmpd="sng" algn="ctr">
            <a:solidFill>
              <a:srgbClr val="000000"/>
            </a:solidFill>
            <a:prstDash val="solid"/>
            <a:miter lim="800000"/>
          </a:ln>
          <a:effectLst/>
        </p:spPr>
      </p:cxnSp>
      <p:cxnSp>
        <p:nvCxnSpPr>
          <p:cNvPr id="64" name="コネクタ: カギ線 59">
            <a:extLst>
              <a:ext uri="{FF2B5EF4-FFF2-40B4-BE49-F238E27FC236}">
                <a16:creationId xmlns:a16="http://schemas.microsoft.com/office/drawing/2014/main" id="{DF6BD7A4-6F52-410E-BD39-611E7B980892}"/>
              </a:ext>
            </a:extLst>
          </p:cNvPr>
          <p:cNvCxnSpPr>
            <a:cxnSpLocks/>
            <a:stCxn id="61" idx="2"/>
            <a:endCxn id="36" idx="0"/>
          </p:cNvCxnSpPr>
          <p:nvPr/>
        </p:nvCxnSpPr>
        <p:spPr>
          <a:xfrm rot="16200000" flipH="1">
            <a:off x="5190180" y="2141896"/>
            <a:ext cx="1469950" cy="2622743"/>
          </a:xfrm>
          <a:prstGeom prst="bentConnector3">
            <a:avLst>
              <a:gd name="adj1" fmla="val 50000"/>
            </a:avLst>
          </a:prstGeom>
          <a:noFill/>
          <a:ln w="19050" cap="flat" cmpd="sng" algn="ctr">
            <a:solidFill>
              <a:srgbClr val="000000"/>
            </a:solidFill>
            <a:prstDash val="solid"/>
            <a:miter lim="800000"/>
          </a:ln>
          <a:effectLst/>
        </p:spPr>
      </p:cxnSp>
      <p:cxnSp>
        <p:nvCxnSpPr>
          <p:cNvPr id="65" name="コネクタ: カギ線 60">
            <a:extLst>
              <a:ext uri="{FF2B5EF4-FFF2-40B4-BE49-F238E27FC236}">
                <a16:creationId xmlns:a16="http://schemas.microsoft.com/office/drawing/2014/main" id="{3E538C26-6FF4-455F-B07E-292441928F49}"/>
              </a:ext>
            </a:extLst>
          </p:cNvPr>
          <p:cNvCxnSpPr>
            <a:cxnSpLocks/>
            <a:stCxn id="61" idx="2"/>
            <a:endCxn id="35" idx="0"/>
          </p:cNvCxnSpPr>
          <p:nvPr/>
        </p:nvCxnSpPr>
        <p:spPr>
          <a:xfrm rot="16200000" flipH="1">
            <a:off x="4447178" y="2884898"/>
            <a:ext cx="1469950" cy="1136740"/>
          </a:xfrm>
          <a:prstGeom prst="bentConnector3">
            <a:avLst>
              <a:gd name="adj1" fmla="val 50000"/>
            </a:avLst>
          </a:prstGeom>
          <a:noFill/>
          <a:ln w="19050" cap="flat" cmpd="sng" algn="ctr">
            <a:solidFill>
              <a:srgbClr val="000000"/>
            </a:solidFill>
            <a:prstDash val="solid"/>
            <a:miter lim="800000"/>
          </a:ln>
          <a:effectLst/>
        </p:spPr>
      </p:cxnSp>
      <p:sp>
        <p:nvSpPr>
          <p:cNvPr id="66" name="四角形: 角を丸くする 61">
            <a:extLst>
              <a:ext uri="{FF2B5EF4-FFF2-40B4-BE49-F238E27FC236}">
                <a16:creationId xmlns:a16="http://schemas.microsoft.com/office/drawing/2014/main" id="{E37E2242-FF3E-4CA6-B9C7-37FE4091F91E}"/>
              </a:ext>
            </a:extLst>
          </p:cNvPr>
          <p:cNvSpPr/>
          <p:nvPr/>
        </p:nvSpPr>
        <p:spPr>
          <a:xfrm>
            <a:off x="4724002" y="2530602"/>
            <a:ext cx="1265567" cy="675000"/>
          </a:xfrm>
          <a:prstGeom prst="roundRect">
            <a:avLst>
              <a:gd name="adj" fmla="val 14956"/>
            </a:avLst>
          </a:prstGeom>
          <a:solidFill>
            <a:srgbClr val="00338D"/>
          </a:solidFill>
          <a:ln w="12700" cap="flat" cmpd="sng" algn="ctr">
            <a:solidFill>
              <a:sysClr val="window" lastClr="FFFFFF"/>
            </a:solid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Top-up tax amount</a:t>
            </a:r>
          </a:p>
          <a:p>
            <a:pPr algn="ctr" defTabSz="685800">
              <a:lnSpc>
                <a:spcPct val="110000"/>
              </a:lnSpc>
              <a:defRPr/>
            </a:pPr>
            <a:r>
              <a:rPr kumimoji="1" lang="en-US" altLang="ja-JP" sz="1050" b="1" kern="0" dirty="0">
                <a:solidFill>
                  <a:prstClr val="white"/>
                </a:solidFill>
                <a:latin typeface="Arial"/>
                <a:ea typeface="Meiryo UI"/>
              </a:rPr>
              <a:t>3.735</a:t>
            </a:r>
          </a:p>
          <a:p>
            <a:pPr algn="ctr" defTabSz="685800">
              <a:lnSpc>
                <a:spcPct val="110000"/>
              </a:lnSpc>
              <a:defRPr/>
            </a:pPr>
            <a:r>
              <a:rPr kumimoji="1" lang="en-US" altLang="ja-JP" sz="1050" b="1" kern="0" dirty="0">
                <a:solidFill>
                  <a:prstClr val="white"/>
                </a:solidFill>
                <a:latin typeface="Arial"/>
                <a:ea typeface="Meiryo UI"/>
              </a:rPr>
              <a:t>= 2.325 + 1.41</a:t>
            </a:r>
            <a:endParaRPr kumimoji="1" lang="ja-JP" altLang="en-US" sz="1050" b="1" kern="0" dirty="0">
              <a:solidFill>
                <a:prstClr val="white"/>
              </a:solidFill>
              <a:latin typeface="Arial"/>
              <a:ea typeface="Meiryo UI"/>
            </a:endParaRPr>
          </a:p>
        </p:txBody>
      </p:sp>
      <p:sp>
        <p:nvSpPr>
          <p:cNvPr id="67" name="矢印: 上向き折線 20">
            <a:extLst>
              <a:ext uri="{FF2B5EF4-FFF2-40B4-BE49-F238E27FC236}">
                <a16:creationId xmlns:a16="http://schemas.microsoft.com/office/drawing/2014/main" id="{963008FF-64A4-4863-9662-2B3C1F97257E}"/>
              </a:ext>
            </a:extLst>
          </p:cNvPr>
          <p:cNvSpPr/>
          <p:nvPr/>
        </p:nvSpPr>
        <p:spPr>
          <a:xfrm rot="16200000">
            <a:off x="5253148" y="3458475"/>
            <a:ext cx="2062872" cy="545014"/>
          </a:xfrm>
          <a:prstGeom prst="bentUpArrow">
            <a:avLst/>
          </a:prstGeom>
          <a:solidFill>
            <a:srgbClr val="00338D"/>
          </a:solidFill>
          <a:ln w="12700" cap="flat" cmpd="sng" algn="ctr">
            <a:noFill/>
            <a:prstDash val="solid"/>
            <a:miter lim="800000"/>
          </a:ln>
          <a:effectLst/>
        </p:spPr>
        <p:txBody>
          <a:bodyPr lIns="40958" tIns="40958" rIns="40958" bIns="40958" rtlCol="0" anchor="ctr"/>
          <a:lstStyle/>
          <a:p>
            <a:pPr defTabSz="685800">
              <a:defRPr/>
            </a:pPr>
            <a:endParaRPr kumimoji="1" lang="ja-JP" altLang="en-US" sz="1125" kern="0" dirty="0" err="1">
              <a:solidFill>
                <a:prstClr val="white"/>
              </a:solidFill>
              <a:latin typeface="Arial"/>
              <a:ea typeface="Meiryo UI"/>
            </a:endParaRPr>
          </a:p>
        </p:txBody>
      </p:sp>
      <p:sp>
        <p:nvSpPr>
          <p:cNvPr id="68" name="矢印: 上向き折線 62">
            <a:extLst>
              <a:ext uri="{FF2B5EF4-FFF2-40B4-BE49-F238E27FC236}">
                <a16:creationId xmlns:a16="http://schemas.microsoft.com/office/drawing/2014/main" id="{0B731C18-D574-4B2C-8886-6D09B84AECC8}"/>
              </a:ext>
            </a:extLst>
          </p:cNvPr>
          <p:cNvSpPr/>
          <p:nvPr/>
        </p:nvSpPr>
        <p:spPr>
          <a:xfrm rot="16200000" flipV="1">
            <a:off x="2541212" y="2621615"/>
            <a:ext cx="2062872" cy="2218733"/>
          </a:xfrm>
          <a:prstGeom prst="bentUpArrow">
            <a:avLst>
              <a:gd name="adj1" fmla="val 7360"/>
              <a:gd name="adj2" fmla="val 6852"/>
              <a:gd name="adj3" fmla="val 8037"/>
            </a:avLst>
          </a:prstGeom>
          <a:solidFill>
            <a:srgbClr val="00338D"/>
          </a:solidFill>
          <a:ln w="12700" cap="flat" cmpd="sng" algn="ctr">
            <a:noFill/>
            <a:prstDash val="solid"/>
            <a:miter lim="800000"/>
          </a:ln>
          <a:effectLst/>
        </p:spPr>
        <p:txBody>
          <a:bodyPr lIns="40958" tIns="40958" rIns="40958" bIns="40958" rtlCol="0" anchor="ctr"/>
          <a:lstStyle/>
          <a:p>
            <a:pPr defTabSz="685800">
              <a:defRPr/>
            </a:pPr>
            <a:endParaRPr kumimoji="1" lang="ja-JP" altLang="en-US" sz="1125" kern="0" dirty="0" err="1">
              <a:solidFill>
                <a:prstClr val="white"/>
              </a:solidFill>
              <a:latin typeface="Arial"/>
              <a:ea typeface="Meiryo UI"/>
            </a:endParaRPr>
          </a:p>
        </p:txBody>
      </p:sp>
      <p:sp>
        <p:nvSpPr>
          <p:cNvPr id="69" name="吹き出し: 円形 23">
            <a:extLst>
              <a:ext uri="{FF2B5EF4-FFF2-40B4-BE49-F238E27FC236}">
                <a16:creationId xmlns:a16="http://schemas.microsoft.com/office/drawing/2014/main" id="{92DB8CA7-74C9-4A2D-9F6B-33F39144B2B4}"/>
              </a:ext>
            </a:extLst>
          </p:cNvPr>
          <p:cNvSpPr/>
          <p:nvPr/>
        </p:nvSpPr>
        <p:spPr>
          <a:xfrm>
            <a:off x="752401" y="2203460"/>
            <a:ext cx="1664231" cy="909071"/>
          </a:xfrm>
          <a:prstGeom prst="wedgeEllipseCallout">
            <a:avLst>
              <a:gd name="adj1" fmla="val 56073"/>
              <a:gd name="adj2" fmla="val 27859"/>
            </a:avLst>
          </a:prstGeom>
          <a:solidFill>
            <a:srgbClr val="0091DA"/>
          </a:solidFill>
          <a:ln w="12700" cap="flat" cmpd="sng" algn="ctr">
            <a:noFill/>
            <a:prstDash val="solid"/>
            <a:miter lim="800000"/>
          </a:ln>
          <a:effectLst/>
        </p:spPr>
        <p:txBody>
          <a:bodyPr lIns="40958" tIns="40958" rIns="40958" bIns="40958" rtlCol="0" anchor="ctr"/>
          <a:lstStyle/>
          <a:p>
            <a:pPr marL="136922" defTabSz="685800">
              <a:defRPr/>
            </a:pPr>
            <a:r>
              <a:rPr kumimoji="1" lang="en-US" altLang="ja-JP" sz="900" kern="0" dirty="0">
                <a:solidFill>
                  <a:prstClr val="white"/>
                </a:solidFill>
                <a:latin typeface="Arial"/>
                <a:ea typeface="Meiryo UI"/>
              </a:rPr>
              <a:t>When the IIR is applied at the parent company, the UPE becomes primarily liable for the TUT</a:t>
            </a:r>
          </a:p>
        </p:txBody>
      </p:sp>
    </p:spTree>
    <p:extLst>
      <p:ext uri="{BB962C8B-B14F-4D97-AF65-F5344CB8AC3E}">
        <p14:creationId xmlns:p14="http://schemas.microsoft.com/office/powerpoint/2010/main" val="15674614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EC23CA8-C82C-68D8-5804-93808DBFF7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UTPR Calculation Example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27</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8" name="四角形: 角を丸くする 14">
            <a:extLst>
              <a:ext uri="{FF2B5EF4-FFF2-40B4-BE49-F238E27FC236}">
                <a16:creationId xmlns:a16="http://schemas.microsoft.com/office/drawing/2014/main" id="{78735282-435C-44C1-8802-934CE6AE7997}"/>
              </a:ext>
            </a:extLst>
          </p:cNvPr>
          <p:cNvSpPr/>
          <p:nvPr/>
        </p:nvSpPr>
        <p:spPr>
          <a:xfrm>
            <a:off x="752400" y="2177178"/>
            <a:ext cx="7757118" cy="3016256"/>
          </a:xfrm>
          <a:prstGeom prst="roundRect">
            <a:avLst>
              <a:gd name="adj" fmla="val 9956"/>
            </a:avLst>
          </a:prstGeom>
          <a:noFill/>
          <a:ln w="19050" cap="flat" cmpd="sng" algn="ctr">
            <a:solidFill>
              <a:srgbClr val="005EB8"/>
            </a:solidFill>
            <a:prstDash val="solid"/>
            <a:miter lim="800000"/>
          </a:ln>
          <a:effectLst/>
        </p:spPr>
        <p:txBody>
          <a:bodyPr wrap="square" lIns="135000" tIns="54000" rIns="135000" bIns="54000" rtlCol="0" anchor="t" anchorCtr="0">
            <a:spAutoFit/>
          </a:bodyPr>
          <a:lstStyle/>
          <a:p>
            <a:pPr defTabSz="685800">
              <a:spcAft>
                <a:spcPts val="450"/>
              </a:spcAft>
              <a:defRPr/>
            </a:pPr>
            <a:r>
              <a:rPr kumimoji="1" lang="en-US" altLang="ja-JP" sz="1350" b="1" kern="0" dirty="0">
                <a:solidFill>
                  <a:srgbClr val="00338D"/>
                </a:solidFill>
                <a:latin typeface="Arial"/>
                <a:ea typeface="Meiryo UI"/>
              </a:rPr>
              <a:t>Assumptions</a:t>
            </a:r>
          </a:p>
          <a:p>
            <a:pPr defTabSz="685800">
              <a:spcAft>
                <a:spcPts val="450"/>
              </a:spcAft>
              <a:defRPr/>
            </a:pPr>
            <a:endParaRPr kumimoji="1" lang="en-US" altLang="ja-JP" sz="1350" b="1" kern="0" dirty="0">
              <a:solidFill>
                <a:srgbClr val="00338D"/>
              </a:solidFill>
              <a:latin typeface="Arial"/>
              <a:ea typeface="Meiryo UI"/>
            </a:endParaRPr>
          </a:p>
          <a:p>
            <a:pPr defTabSz="685800">
              <a:spcAft>
                <a:spcPts val="450"/>
              </a:spcAft>
              <a:defRPr/>
            </a:pPr>
            <a:endParaRPr kumimoji="1" lang="en-US" altLang="ja-JP" sz="135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endParaRPr kumimoji="1" lang="en-US" altLang="ja-JP" sz="1200" b="1" kern="0" dirty="0">
              <a:solidFill>
                <a:srgbClr val="00338D"/>
              </a:solidFill>
              <a:latin typeface="Arial"/>
              <a:ea typeface="Meiryo UI"/>
            </a:endParaRPr>
          </a:p>
          <a:p>
            <a:pPr defTabSz="685800">
              <a:spcAft>
                <a:spcPts val="450"/>
              </a:spcAft>
              <a:defRPr/>
            </a:pPr>
            <a:r>
              <a:rPr kumimoji="1" lang="en-US" altLang="ja-JP" sz="1200" b="1" kern="0" dirty="0">
                <a:solidFill>
                  <a:srgbClr val="00338D"/>
                </a:solidFill>
                <a:latin typeface="Arial"/>
                <a:ea typeface="Meiryo UI"/>
              </a:rPr>
              <a:t>※</a:t>
            </a:r>
            <a:r>
              <a:rPr kumimoji="1" lang="ja-JP" altLang="en-US" sz="1200" b="1" kern="0" dirty="0">
                <a:solidFill>
                  <a:srgbClr val="00338D"/>
                </a:solidFill>
                <a:latin typeface="Arial"/>
                <a:ea typeface="Meiryo UI"/>
              </a:rPr>
              <a:t>１　</a:t>
            </a:r>
            <a:r>
              <a:rPr kumimoji="1" lang="en-US" altLang="ja-JP" sz="1200" b="1" kern="0" dirty="0">
                <a:solidFill>
                  <a:srgbClr val="00338D"/>
                </a:solidFill>
                <a:latin typeface="Arial"/>
                <a:ea typeface="Meiryo UI"/>
              </a:rPr>
              <a:t>All subsidiaries are 100% owned</a:t>
            </a:r>
          </a:p>
          <a:p>
            <a:pPr defTabSz="685800">
              <a:spcAft>
                <a:spcPts val="450"/>
              </a:spcAft>
              <a:defRPr/>
            </a:pPr>
            <a:r>
              <a:rPr kumimoji="1" lang="en-US" altLang="ja-JP" sz="1200" b="1" kern="0" dirty="0">
                <a:solidFill>
                  <a:srgbClr val="00338D"/>
                </a:solidFill>
                <a:latin typeface="Arial"/>
                <a:ea typeface="Meiryo UI"/>
              </a:rPr>
              <a:t>※</a:t>
            </a:r>
            <a:r>
              <a:rPr kumimoji="1" lang="ja-JP" altLang="en-US" sz="1200" b="1" kern="0" dirty="0">
                <a:solidFill>
                  <a:srgbClr val="00338D"/>
                </a:solidFill>
                <a:latin typeface="Arial"/>
                <a:ea typeface="Meiryo UI"/>
              </a:rPr>
              <a:t>２　</a:t>
            </a:r>
            <a:r>
              <a:rPr kumimoji="1" lang="en-US" altLang="ja-JP" sz="1200" b="1" kern="0" dirty="0">
                <a:solidFill>
                  <a:srgbClr val="00338D"/>
                </a:solidFill>
                <a:latin typeface="Arial"/>
                <a:ea typeface="Meiryo UI"/>
              </a:rPr>
              <a:t>There are no </a:t>
            </a:r>
            <a:r>
              <a:rPr kumimoji="1" lang="en-US" altLang="ja-JP" sz="1200" b="1" kern="0" dirty="0" err="1">
                <a:solidFill>
                  <a:srgbClr val="00338D"/>
                </a:solidFill>
                <a:latin typeface="Arial"/>
                <a:ea typeface="Meiryo UI"/>
              </a:rPr>
              <a:t>GloBE</a:t>
            </a:r>
            <a:r>
              <a:rPr kumimoji="1" lang="en-US" altLang="ja-JP" sz="1200" b="1" kern="0" dirty="0">
                <a:solidFill>
                  <a:srgbClr val="00338D"/>
                </a:solidFill>
                <a:latin typeface="Arial"/>
                <a:ea typeface="Meiryo UI"/>
              </a:rPr>
              <a:t> rules adjustments</a:t>
            </a:r>
          </a:p>
          <a:p>
            <a:pPr defTabSz="685800">
              <a:spcAft>
                <a:spcPts val="450"/>
              </a:spcAft>
              <a:defRPr/>
            </a:pPr>
            <a:r>
              <a:rPr kumimoji="1" lang="en-US" altLang="ja-JP" sz="1200" b="1" kern="0" dirty="0">
                <a:solidFill>
                  <a:srgbClr val="00338D"/>
                </a:solidFill>
                <a:latin typeface="Arial"/>
                <a:ea typeface="Meiryo UI"/>
              </a:rPr>
              <a:t>※</a:t>
            </a:r>
            <a:r>
              <a:rPr kumimoji="1" lang="ja-JP" altLang="en-US" sz="1200" b="1" kern="0" dirty="0">
                <a:solidFill>
                  <a:srgbClr val="00338D"/>
                </a:solidFill>
                <a:latin typeface="Arial"/>
                <a:ea typeface="Meiryo UI"/>
              </a:rPr>
              <a:t>３　</a:t>
            </a:r>
            <a:r>
              <a:rPr kumimoji="1" lang="en-US" altLang="ja-JP" sz="1200" b="1" kern="0" dirty="0">
                <a:solidFill>
                  <a:srgbClr val="00338D"/>
                </a:solidFill>
                <a:latin typeface="Arial"/>
                <a:ea typeface="Meiryo UI"/>
              </a:rPr>
              <a:t>A carve-out of 5% is applied</a:t>
            </a:r>
          </a:p>
          <a:p>
            <a:pPr defTabSz="685800">
              <a:spcAft>
                <a:spcPts val="450"/>
              </a:spcAft>
              <a:defRPr/>
            </a:pPr>
            <a:endParaRPr kumimoji="1" lang="en-US" altLang="ja-JP" sz="1200" b="1" kern="0" dirty="0">
              <a:solidFill>
                <a:srgbClr val="00338D"/>
              </a:solidFill>
              <a:latin typeface="Arial"/>
              <a:ea typeface="Meiryo UI"/>
            </a:endParaRPr>
          </a:p>
        </p:txBody>
      </p:sp>
      <p:graphicFrame>
        <p:nvGraphicFramePr>
          <p:cNvPr id="39" name="表 2">
            <a:extLst>
              <a:ext uri="{FF2B5EF4-FFF2-40B4-BE49-F238E27FC236}">
                <a16:creationId xmlns:a16="http://schemas.microsoft.com/office/drawing/2014/main" id="{98A0A065-24AF-489E-99A9-5F700A53DB9C}"/>
              </a:ext>
            </a:extLst>
          </p:cNvPr>
          <p:cNvGraphicFramePr>
            <a:graphicFrameLocks noGrp="1"/>
          </p:cNvGraphicFramePr>
          <p:nvPr/>
        </p:nvGraphicFramePr>
        <p:xfrm>
          <a:off x="946388" y="2605842"/>
          <a:ext cx="7251225" cy="1536910"/>
        </p:xfrm>
        <a:graphic>
          <a:graphicData uri="http://schemas.openxmlformats.org/drawingml/2006/table">
            <a:tbl>
              <a:tblPr firstRow="1" bandRow="1"/>
              <a:tblGrid>
                <a:gridCol w="2490348">
                  <a:extLst>
                    <a:ext uri="{9D8B030D-6E8A-4147-A177-3AD203B41FA5}">
                      <a16:colId xmlns:a16="http://schemas.microsoft.com/office/drawing/2014/main" val="299353551"/>
                    </a:ext>
                  </a:extLst>
                </a:gridCol>
                <a:gridCol w="998693">
                  <a:extLst>
                    <a:ext uri="{9D8B030D-6E8A-4147-A177-3AD203B41FA5}">
                      <a16:colId xmlns:a16="http://schemas.microsoft.com/office/drawing/2014/main" val="323173392"/>
                    </a:ext>
                  </a:extLst>
                </a:gridCol>
                <a:gridCol w="908450">
                  <a:extLst>
                    <a:ext uri="{9D8B030D-6E8A-4147-A177-3AD203B41FA5}">
                      <a16:colId xmlns:a16="http://schemas.microsoft.com/office/drawing/2014/main" val="278830302"/>
                    </a:ext>
                  </a:extLst>
                </a:gridCol>
                <a:gridCol w="890402">
                  <a:extLst>
                    <a:ext uri="{9D8B030D-6E8A-4147-A177-3AD203B41FA5}">
                      <a16:colId xmlns:a16="http://schemas.microsoft.com/office/drawing/2014/main" val="2497249367"/>
                    </a:ext>
                  </a:extLst>
                </a:gridCol>
                <a:gridCol w="914467">
                  <a:extLst>
                    <a:ext uri="{9D8B030D-6E8A-4147-A177-3AD203B41FA5}">
                      <a16:colId xmlns:a16="http://schemas.microsoft.com/office/drawing/2014/main" val="4188588389"/>
                    </a:ext>
                  </a:extLst>
                </a:gridCol>
                <a:gridCol w="1048865">
                  <a:extLst>
                    <a:ext uri="{9D8B030D-6E8A-4147-A177-3AD203B41FA5}">
                      <a16:colId xmlns:a16="http://schemas.microsoft.com/office/drawing/2014/main" val="4193978746"/>
                    </a:ext>
                  </a:extLst>
                </a:gridCol>
              </a:tblGrid>
              <a:tr h="392315">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Consolidated Net income</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Tax Expense</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ETR</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Tangible Assets</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r>
                        <a:rPr kumimoji="1" lang="en-US" altLang="ja-JP" sz="1100" dirty="0"/>
                        <a:t>Paid Salary</a:t>
                      </a:r>
                    </a:p>
                    <a:p>
                      <a:pPr algn="ctr"/>
                      <a:r>
                        <a:rPr kumimoji="1" lang="en-US" altLang="ja-JP" sz="1100" dirty="0"/>
                        <a:t>(persons)</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91DA"/>
                    </a:solidFill>
                  </a:tcPr>
                </a:tc>
                <a:extLst>
                  <a:ext uri="{0D108BD9-81ED-4DB2-BD59-A6C34878D82A}">
                    <a16:rowId xmlns:a16="http://schemas.microsoft.com/office/drawing/2014/main" val="911986211"/>
                  </a:ext>
                </a:extLst>
              </a:tr>
              <a:tr h="280775">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r>
                        <a:rPr kumimoji="1" lang="en-US" altLang="ja-JP" sz="1100" b="1" dirty="0">
                          <a:solidFill>
                            <a:schemeClr val="tx2"/>
                          </a:solidFill>
                        </a:rPr>
                        <a:t>Parent Comp P</a:t>
                      </a:r>
                      <a:r>
                        <a:rPr kumimoji="1" lang="ja-JP" altLang="en-US" sz="1100" b="1" dirty="0">
                          <a:solidFill>
                            <a:schemeClr val="tx2"/>
                          </a:solidFill>
                        </a:rPr>
                        <a:t>：</a:t>
                      </a:r>
                      <a:r>
                        <a:rPr kumimoji="1" lang="en-US" altLang="ja-JP" sz="1100" b="1" dirty="0">
                          <a:solidFill>
                            <a:schemeClr val="tx2"/>
                          </a:solidFill>
                        </a:rPr>
                        <a:t>low-tax jurisdiction</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90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10 (1)</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extLst>
                  <a:ext uri="{0D108BD9-81ED-4DB2-BD59-A6C34878D82A}">
                    <a16:rowId xmlns:a16="http://schemas.microsoft.com/office/drawing/2014/main" val="1768047598"/>
                  </a:ext>
                </a:extLst>
              </a:tr>
              <a:tr h="280775">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r>
                        <a:rPr kumimoji="1" lang="en-US" altLang="ja-JP" sz="1100" b="1" dirty="0">
                          <a:solidFill>
                            <a:schemeClr val="tx2"/>
                          </a:solidFill>
                        </a:rPr>
                        <a:t>Subsidiary S1</a:t>
                      </a:r>
                      <a:r>
                        <a:rPr kumimoji="1" lang="ja-JP" altLang="en-US" sz="1100" b="1" dirty="0">
                          <a:solidFill>
                            <a:schemeClr val="tx2"/>
                          </a:solidFill>
                        </a:rPr>
                        <a:t>：</a:t>
                      </a:r>
                      <a:r>
                        <a:rPr kumimoji="1" lang="en-US" altLang="ja-JP" sz="1100" b="1" dirty="0">
                          <a:solidFill>
                            <a:schemeClr val="tx2"/>
                          </a:solidFill>
                        </a:rPr>
                        <a:t> Japan</a:t>
                      </a:r>
                      <a:r>
                        <a:rPr kumimoji="1" lang="ja-JP" altLang="en-US" sz="1100" b="1" dirty="0">
                          <a:solidFill>
                            <a:schemeClr val="tx2"/>
                          </a:solidFill>
                        </a:rPr>
                        <a:t> </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35</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15</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30 (6)</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20000"/>
                      </a:srgbClr>
                    </a:solidFill>
                  </a:tcPr>
                </a:tc>
                <a:extLst>
                  <a:ext uri="{0D108BD9-81ED-4DB2-BD59-A6C34878D82A}">
                    <a16:rowId xmlns:a16="http://schemas.microsoft.com/office/drawing/2014/main" val="291860866"/>
                  </a:ext>
                </a:extLst>
              </a:tr>
              <a:tr h="280775">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r>
                        <a:rPr kumimoji="1" lang="en-US" altLang="ja-JP" sz="1100" b="1" dirty="0">
                          <a:solidFill>
                            <a:schemeClr val="tx2"/>
                          </a:solidFill>
                        </a:rPr>
                        <a:t>Subsidiary S2</a:t>
                      </a:r>
                      <a:r>
                        <a:rPr kumimoji="1" lang="ja-JP" altLang="en-US" sz="1100" b="1" dirty="0">
                          <a:solidFill>
                            <a:schemeClr val="tx2"/>
                          </a:solidFill>
                        </a:rPr>
                        <a:t>：</a:t>
                      </a:r>
                      <a:r>
                        <a:rPr kumimoji="1" lang="en-US" altLang="ja-JP" sz="1100" b="1" dirty="0">
                          <a:solidFill>
                            <a:schemeClr val="tx2"/>
                          </a:solidFill>
                        </a:rPr>
                        <a:t> Korea</a:t>
                      </a:r>
                      <a:endParaRPr kumimoji="1" lang="ja-JP" altLang="en-US" sz="11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39</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11</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22%</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20</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1200" dirty="0"/>
                        <a:t>20 (4)</a:t>
                      </a:r>
                      <a:endParaRPr kumimoji="1" lang="ja-JP" altLang="en-US" sz="12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91DA">
                        <a:tint val="40000"/>
                      </a:srgbClr>
                    </a:solidFill>
                  </a:tcPr>
                </a:tc>
                <a:extLst>
                  <a:ext uri="{0D108BD9-81ED-4DB2-BD59-A6C34878D82A}">
                    <a16:rowId xmlns:a16="http://schemas.microsoft.com/office/drawing/2014/main" val="2834705754"/>
                  </a:ext>
                </a:extLst>
              </a:tr>
            </a:tbl>
          </a:graphicData>
        </a:graphic>
      </p:graphicFrame>
    </p:spTree>
    <p:extLst>
      <p:ext uri="{BB962C8B-B14F-4D97-AF65-F5344CB8AC3E}">
        <p14:creationId xmlns:p14="http://schemas.microsoft.com/office/powerpoint/2010/main" val="30987701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277CC0C3-5034-E931-8172-0F39FC3A32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UTPR Calculation Example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28</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4" name="グループ化 13">
            <a:extLst>
              <a:ext uri="{FF2B5EF4-FFF2-40B4-BE49-F238E27FC236}">
                <a16:creationId xmlns:a16="http://schemas.microsoft.com/office/drawing/2014/main" id="{ACF170AA-05BD-4A1A-815C-9A2AF1217FE7}"/>
              </a:ext>
            </a:extLst>
          </p:cNvPr>
          <p:cNvGrpSpPr/>
          <p:nvPr/>
        </p:nvGrpSpPr>
        <p:grpSpPr>
          <a:xfrm>
            <a:off x="393590" y="1804799"/>
            <a:ext cx="7640067" cy="1633907"/>
            <a:chOff x="860578" y="2082368"/>
            <a:chExt cx="11234114" cy="3058321"/>
          </a:xfrm>
        </p:grpSpPr>
        <p:sp>
          <p:nvSpPr>
            <p:cNvPr id="16" name="角丸四角形 21">
              <a:extLst>
                <a:ext uri="{FF2B5EF4-FFF2-40B4-BE49-F238E27FC236}">
                  <a16:creationId xmlns:a16="http://schemas.microsoft.com/office/drawing/2014/main" id="{060C70EC-86A0-4DD6-97F6-08A1C02CE4DB}"/>
                </a:ext>
              </a:extLst>
            </p:cNvPr>
            <p:cNvSpPr/>
            <p:nvPr/>
          </p:nvSpPr>
          <p:spPr>
            <a:xfrm>
              <a:off x="7046352" y="2082368"/>
              <a:ext cx="5048340" cy="1440000"/>
            </a:xfrm>
            <a:prstGeom prst="roundRect">
              <a:avLst>
                <a:gd name="adj" fmla="val 8975"/>
              </a:avLst>
            </a:prstGeom>
            <a:solidFill>
              <a:srgbClr val="F0F0F0">
                <a:lumMod val="90000"/>
              </a:srgbClr>
            </a:solidFill>
            <a:ln w="12700" cap="flat" cmpd="sng" algn="ctr">
              <a:noFill/>
              <a:prstDash val="solid"/>
              <a:miter lim="800000"/>
            </a:ln>
            <a:effectLst/>
          </p:spPr>
          <p:txBody>
            <a:bodyPr lIns="162000" tIns="40958" rIns="81000" bIns="40958" rtlCol="0" anchor="ctr"/>
            <a:lstStyle/>
            <a:p>
              <a:pPr defTabSz="685800">
                <a:spcAft>
                  <a:spcPts val="450"/>
                </a:spcAft>
                <a:defRPr/>
              </a:pPr>
              <a:r>
                <a:rPr kumimoji="1" lang="en-US" altLang="ja-JP" sz="825" b="1" kern="0" dirty="0">
                  <a:solidFill>
                    <a:srgbClr val="00338D"/>
                  </a:solidFill>
                  <a:latin typeface="Arial"/>
                  <a:ea typeface="Meiryo UI"/>
                </a:rPr>
                <a:t>1)</a:t>
              </a:r>
              <a:r>
                <a:rPr kumimoji="1" lang="ja-JP" altLang="en-US" sz="825" b="1" kern="0" dirty="0">
                  <a:solidFill>
                    <a:srgbClr val="00338D"/>
                  </a:solidFill>
                  <a:latin typeface="Arial"/>
                  <a:ea typeface="Meiryo UI"/>
                </a:rPr>
                <a:t> </a:t>
              </a:r>
              <a:r>
                <a:rPr kumimoji="1" lang="en-US" altLang="ja-JP" sz="825" b="1" kern="0" dirty="0">
                  <a:solidFill>
                    <a:srgbClr val="00338D"/>
                  </a:solidFill>
                  <a:latin typeface="Arial"/>
                  <a:ea typeface="Meiryo UI"/>
                </a:rPr>
                <a:t>Current Tax Expenses                                             = 10</a:t>
              </a:r>
              <a:r>
                <a:rPr kumimoji="1" lang="ja-JP" altLang="en-US" sz="825" b="1" kern="0" dirty="0">
                  <a:solidFill>
                    <a:srgbClr val="00338D"/>
                  </a:solidFill>
                  <a:latin typeface="Arial"/>
                  <a:ea typeface="Meiryo UI"/>
                </a:rPr>
                <a:t> </a:t>
              </a:r>
              <a:endParaRPr kumimoji="1" lang="en-US" altLang="ja-JP" sz="825" b="1" kern="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2)</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Adjustment of temporary differences                  </a:t>
              </a:r>
              <a:r>
                <a:rPr kumimoji="1" lang="en-US" altLang="ja-JP" sz="825" b="1" kern="0" dirty="0">
                  <a:solidFill>
                    <a:srgbClr val="00338D"/>
                  </a:solidFill>
                  <a:latin typeface="Arial"/>
                  <a:ea typeface="Meiryo UI"/>
                </a:rPr>
                <a:t>= 0 + 0</a:t>
              </a:r>
              <a:endParaRPr kumimoji="1" lang="ja-JP" altLang="en-US" sz="825" kern="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3)</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 </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Distribution of CFC, distribution tax                    </a:t>
              </a:r>
              <a:r>
                <a:rPr kumimoji="1" lang="en-US" altLang="ja-JP" sz="825" b="1" kern="0" dirty="0">
                  <a:solidFill>
                    <a:srgbClr val="00338D"/>
                  </a:solidFill>
                  <a:latin typeface="Arial"/>
                  <a:ea typeface="Meiryo UI"/>
                </a:rPr>
                <a:t>= 0 + 0</a:t>
              </a:r>
              <a:endParaRPr kumimoji="1" lang="ja-JP" altLang="en-US" sz="825" kern="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4)</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Adjustments after filing                                        </a:t>
              </a:r>
              <a:r>
                <a:rPr kumimoji="1" lang="en-US" altLang="ja-JP" sz="825" b="1" kern="0" dirty="0">
                  <a:solidFill>
                    <a:srgbClr val="00338D"/>
                  </a:solidFill>
                  <a:latin typeface="Arial"/>
                  <a:ea typeface="Meiryo UI"/>
                </a:rPr>
                <a:t>= 0 + 0</a:t>
              </a:r>
              <a:endParaRPr kumimoji="1" lang="ja-JP" altLang="en-US" sz="825" kern="0" dirty="0">
                <a:solidFill>
                  <a:srgbClr val="00338D"/>
                </a:solidFill>
                <a:latin typeface="Arial"/>
                <a:ea typeface="Meiryo UI"/>
              </a:endParaRPr>
            </a:p>
          </p:txBody>
        </p:sp>
        <p:sp>
          <p:nvSpPr>
            <p:cNvPr id="17" name="角丸四角形 21">
              <a:extLst>
                <a:ext uri="{FF2B5EF4-FFF2-40B4-BE49-F238E27FC236}">
                  <a16:creationId xmlns:a16="http://schemas.microsoft.com/office/drawing/2014/main" id="{FAAFC5FB-20B5-4E58-BF94-78A3F36CAD7D}"/>
                </a:ext>
              </a:extLst>
            </p:cNvPr>
            <p:cNvSpPr/>
            <p:nvPr/>
          </p:nvSpPr>
          <p:spPr>
            <a:xfrm>
              <a:off x="7046353" y="3700689"/>
              <a:ext cx="5048339" cy="1440000"/>
            </a:xfrm>
            <a:prstGeom prst="roundRect">
              <a:avLst>
                <a:gd name="adj" fmla="val 8975"/>
              </a:avLst>
            </a:prstGeom>
            <a:solidFill>
              <a:srgbClr val="F0F0F0">
                <a:lumMod val="90000"/>
              </a:srgbClr>
            </a:solidFill>
            <a:ln w="12700" cap="flat" cmpd="sng" algn="ctr">
              <a:noFill/>
              <a:prstDash val="solid"/>
              <a:miter lim="800000"/>
            </a:ln>
            <a:effectLst/>
          </p:spPr>
          <p:txBody>
            <a:bodyPr lIns="162000" tIns="40958" rIns="81000" bIns="40958" rtlCol="0" anchor="ctr"/>
            <a:lstStyle/>
            <a:p>
              <a:pPr defTabSz="685800">
                <a:spcAft>
                  <a:spcPts val="450"/>
                </a:spcAft>
                <a:defRPr/>
              </a:pPr>
              <a:r>
                <a:rPr kumimoji="1" lang="en-US" altLang="ja-JP" sz="825" b="1" kern="0" dirty="0">
                  <a:solidFill>
                    <a:srgbClr val="00338D"/>
                  </a:solidFill>
                  <a:latin typeface="Arial"/>
                  <a:ea typeface="Meiryo UI"/>
                </a:rPr>
                <a:t>1)</a:t>
              </a:r>
              <a:r>
                <a:rPr kumimoji="1" lang="ja-JP" altLang="en-US" sz="825" b="1" kern="0" dirty="0">
                  <a:solidFill>
                    <a:srgbClr val="00338D"/>
                  </a:solidFill>
                  <a:latin typeface="Arial"/>
                  <a:ea typeface="Meiryo UI"/>
                </a:rPr>
                <a:t> </a:t>
              </a:r>
              <a:r>
                <a:rPr kumimoji="1" lang="en-US" altLang="ja-JP" sz="825" b="1" kern="0" dirty="0">
                  <a:solidFill>
                    <a:srgbClr val="00338D"/>
                  </a:solidFill>
                  <a:latin typeface="Arial"/>
                  <a:ea typeface="Meiryo UI"/>
                </a:rPr>
                <a:t>Net Profits or Losses                        = 90 + 10</a:t>
              </a:r>
              <a:endParaRPr kumimoji="1" lang="en-US" altLang="ja-JP" sz="825" b="1" kern="0" baseline="30000" dirty="0">
                <a:solidFill>
                  <a:srgbClr val="00338D"/>
                </a:solidFill>
                <a:latin typeface="Arial"/>
                <a:ea typeface="Meiryo UI"/>
              </a:endParaRPr>
            </a:p>
            <a:p>
              <a:pPr defTabSz="685800">
                <a:spcAft>
                  <a:spcPts val="450"/>
                </a:spcAft>
                <a:defRPr/>
              </a:pPr>
              <a:r>
                <a:rPr kumimoji="1" lang="en-US" altLang="ja-JP" sz="825" kern="0" dirty="0">
                  <a:solidFill>
                    <a:srgbClr val="00338D"/>
                  </a:solidFill>
                  <a:latin typeface="Arial"/>
                  <a:ea typeface="Meiryo UI"/>
                </a:rPr>
                <a:t>2)</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 </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Adjustments under </a:t>
              </a:r>
              <a:r>
                <a:rPr kumimoji="1" lang="en-US" altLang="ja-JP" sz="825" kern="0" dirty="0" err="1">
                  <a:solidFill>
                    <a:srgbClr val="00338D"/>
                  </a:solidFill>
                  <a:latin typeface="Arial"/>
                  <a:ea typeface="Meiryo UI"/>
                </a:rPr>
                <a:t>GloBE</a:t>
              </a:r>
              <a:r>
                <a:rPr kumimoji="1" lang="en-US" altLang="ja-JP" sz="825" kern="0" dirty="0">
                  <a:solidFill>
                    <a:srgbClr val="00338D"/>
                  </a:solidFill>
                  <a:latin typeface="Arial"/>
                  <a:ea typeface="Meiryo UI"/>
                </a:rPr>
                <a:t> Rules  </a:t>
              </a:r>
              <a:r>
                <a:rPr kumimoji="1" lang="en-US" altLang="ja-JP" sz="825" b="1" kern="0" dirty="0">
                  <a:solidFill>
                    <a:srgbClr val="00338D"/>
                  </a:solidFill>
                  <a:latin typeface="Arial"/>
                  <a:ea typeface="Meiryo UI"/>
                </a:rPr>
                <a:t>= 0 + 0</a:t>
              </a:r>
              <a:r>
                <a:rPr kumimoji="1" lang="ja-JP" altLang="en-US" sz="825" b="1" kern="0" dirty="0">
                  <a:solidFill>
                    <a:srgbClr val="00338D"/>
                  </a:solidFill>
                  <a:latin typeface="Arial"/>
                  <a:ea typeface="Meiryo UI"/>
                </a:rPr>
                <a:t> </a:t>
              </a:r>
              <a:endParaRPr kumimoji="1" lang="ja-JP" altLang="en-US" sz="825" kern="0" dirty="0">
                <a:solidFill>
                  <a:srgbClr val="00338D"/>
                </a:solidFill>
                <a:latin typeface="Arial"/>
                <a:ea typeface="Meiryo UI"/>
              </a:endParaRPr>
            </a:p>
            <a:p>
              <a:pPr marL="178594" indent="-178594" defTabSz="685800">
                <a:spcAft>
                  <a:spcPts val="450"/>
                </a:spcAft>
                <a:defRPr/>
              </a:pPr>
              <a:r>
                <a:rPr kumimoji="1" lang="en-US" altLang="ja-JP" sz="825" kern="0" dirty="0">
                  <a:solidFill>
                    <a:srgbClr val="00338D"/>
                  </a:solidFill>
                  <a:latin typeface="Arial"/>
                  <a:ea typeface="Meiryo UI"/>
                </a:rPr>
                <a:t>3)</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 </a:t>
              </a:r>
              <a:r>
                <a:rPr kumimoji="1" lang="ja-JP" altLang="en-US" sz="825" kern="0" dirty="0">
                  <a:solidFill>
                    <a:srgbClr val="00338D"/>
                  </a:solidFill>
                  <a:latin typeface="Arial"/>
                  <a:ea typeface="Meiryo UI"/>
                </a:rPr>
                <a:t> </a:t>
              </a:r>
              <a:r>
                <a:rPr kumimoji="1" lang="en-US" altLang="ja-JP" sz="825" kern="0" dirty="0">
                  <a:solidFill>
                    <a:srgbClr val="00338D"/>
                  </a:solidFill>
                  <a:latin typeface="Arial"/>
                  <a:ea typeface="Meiryo UI"/>
                </a:rPr>
                <a:t>Allocations to permanent              </a:t>
              </a:r>
              <a:r>
                <a:rPr kumimoji="1" lang="en-US" altLang="ja-JP" sz="825" b="1" kern="0" dirty="0">
                  <a:solidFill>
                    <a:srgbClr val="00338D"/>
                  </a:solidFill>
                  <a:latin typeface="Arial"/>
                  <a:ea typeface="Meiryo UI"/>
                </a:rPr>
                <a:t>= 0 + 0</a:t>
              </a:r>
              <a:r>
                <a:rPr kumimoji="1" lang="ja-JP" altLang="en-US" sz="825" b="1" kern="0" dirty="0">
                  <a:solidFill>
                    <a:srgbClr val="00338D"/>
                  </a:solidFill>
                  <a:latin typeface="Arial"/>
                  <a:ea typeface="Meiryo UI"/>
                </a:rPr>
                <a:t> </a:t>
              </a:r>
              <a:br>
                <a:rPr kumimoji="1" lang="en-US" altLang="ja-JP" sz="825" kern="0" dirty="0">
                  <a:solidFill>
                    <a:srgbClr val="00338D"/>
                  </a:solidFill>
                  <a:latin typeface="Arial"/>
                  <a:ea typeface="Meiryo UI"/>
                </a:rPr>
              </a:br>
              <a:r>
                <a:rPr kumimoji="1" lang="en-US" altLang="ja-JP" sz="825" kern="0" dirty="0">
                  <a:solidFill>
                    <a:srgbClr val="00338D"/>
                  </a:solidFill>
                  <a:latin typeface="Arial"/>
                  <a:ea typeface="Meiryo UI"/>
                </a:rPr>
                <a:t>establishments, flow-through entities, </a:t>
              </a:r>
              <a:r>
                <a:rPr kumimoji="1" lang="en-US" altLang="ja-JP" sz="825" kern="0" dirty="0" err="1">
                  <a:solidFill>
                    <a:srgbClr val="00338D"/>
                  </a:solidFill>
                  <a:latin typeface="Arial"/>
                  <a:ea typeface="Meiryo UI"/>
                </a:rPr>
                <a:t>etc</a:t>
              </a:r>
              <a:endParaRPr kumimoji="1" lang="ja-JP" altLang="en-US" sz="825" kern="0" dirty="0">
                <a:solidFill>
                  <a:srgbClr val="00338D"/>
                </a:solidFill>
                <a:latin typeface="Arial"/>
                <a:ea typeface="Meiryo UI"/>
              </a:endParaRPr>
            </a:p>
          </p:txBody>
        </p:sp>
        <p:sp>
          <p:nvSpPr>
            <p:cNvPr id="18" name="次の値と等しい 17">
              <a:extLst>
                <a:ext uri="{FF2B5EF4-FFF2-40B4-BE49-F238E27FC236}">
                  <a16:creationId xmlns:a16="http://schemas.microsoft.com/office/drawing/2014/main" id="{394C9D08-C065-4540-9BAC-F5062484DF88}"/>
                </a:ext>
              </a:extLst>
            </p:cNvPr>
            <p:cNvSpPr/>
            <p:nvPr/>
          </p:nvSpPr>
          <p:spPr>
            <a:xfrm>
              <a:off x="2938773" y="3490085"/>
              <a:ext cx="548825" cy="242886"/>
            </a:xfrm>
            <a:prstGeom prst="mathEqual">
              <a:avLst>
                <a:gd name="adj1" fmla="val 11755"/>
                <a:gd name="adj2" fmla="val 32675"/>
              </a:avLst>
            </a:prstGeom>
            <a:solidFill>
              <a:srgbClr val="00338D"/>
            </a:solidFill>
            <a:ln w="12700" cap="flat" cmpd="sng" algn="ctr">
              <a:solidFill>
                <a:srgbClr val="005EB8"/>
              </a:solidFill>
              <a:prstDash val="solid"/>
              <a:miter lim="800000"/>
            </a:ln>
            <a:effectLst/>
          </p:spPr>
          <p:txBody>
            <a:bodyPr lIns="40958" tIns="40958" rIns="40958" bIns="40958" rtlCol="0" anchor="ctr"/>
            <a:lstStyle/>
            <a:p>
              <a:pPr algn="ctr" defTabSz="685800">
                <a:defRPr/>
              </a:pPr>
              <a:endParaRPr kumimoji="1" lang="ja-JP" altLang="en-US" sz="825" kern="0" dirty="0">
                <a:solidFill>
                  <a:prstClr val="white"/>
                </a:solidFill>
                <a:latin typeface="Arial"/>
                <a:ea typeface="Meiryo UI"/>
              </a:endParaRPr>
            </a:p>
          </p:txBody>
        </p:sp>
        <p:sp>
          <p:nvSpPr>
            <p:cNvPr id="21" name="四角形: 角を丸くする 18">
              <a:extLst>
                <a:ext uri="{FF2B5EF4-FFF2-40B4-BE49-F238E27FC236}">
                  <a16:creationId xmlns:a16="http://schemas.microsoft.com/office/drawing/2014/main" id="{9413DB0F-E162-4FF4-A098-1FB8F446BAF1}"/>
                </a:ext>
              </a:extLst>
            </p:cNvPr>
            <p:cNvSpPr/>
            <p:nvPr/>
          </p:nvSpPr>
          <p:spPr>
            <a:xfrm>
              <a:off x="860578" y="3161528"/>
              <a:ext cx="1958961" cy="1622354"/>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200" kern="0" dirty="0">
                  <a:solidFill>
                    <a:prstClr val="white"/>
                  </a:solidFill>
                  <a:latin typeface="Arial"/>
                  <a:ea typeface="Meiryo UI"/>
                </a:rPr>
                <a:t>Low-tax </a:t>
              </a:r>
            </a:p>
            <a:p>
              <a:pPr algn="ctr" defTabSz="685800">
                <a:lnSpc>
                  <a:spcPct val="110000"/>
                </a:lnSpc>
                <a:defRPr/>
              </a:pPr>
              <a:r>
                <a:rPr kumimoji="1" lang="en-US" altLang="ja-JP" sz="1200" kern="0" dirty="0">
                  <a:solidFill>
                    <a:prstClr val="white"/>
                  </a:solidFill>
                  <a:latin typeface="Arial"/>
                  <a:ea typeface="Meiryo UI"/>
                </a:rPr>
                <a:t>Jurisdiction’s (LTJ)</a:t>
              </a:r>
            </a:p>
            <a:p>
              <a:pPr algn="ctr" defTabSz="685800">
                <a:lnSpc>
                  <a:spcPct val="110000"/>
                </a:lnSpc>
                <a:defRPr/>
              </a:pPr>
              <a:r>
                <a:rPr kumimoji="1" lang="en-US" altLang="ja-JP" sz="1200" kern="0" dirty="0">
                  <a:solidFill>
                    <a:prstClr val="white"/>
                  </a:solidFill>
                  <a:latin typeface="Arial"/>
                  <a:ea typeface="Meiryo UI"/>
                </a:rPr>
                <a:t>ETR</a:t>
              </a:r>
            </a:p>
            <a:p>
              <a:pPr algn="ctr" defTabSz="685800">
                <a:lnSpc>
                  <a:spcPct val="110000"/>
                </a:lnSpc>
                <a:defRPr/>
              </a:pPr>
              <a:r>
                <a:rPr kumimoji="1" lang="en-US" altLang="ja-JP" sz="1200" kern="0" dirty="0">
                  <a:solidFill>
                    <a:prstClr val="white"/>
                  </a:solidFill>
                  <a:latin typeface="Arial"/>
                  <a:ea typeface="Meiryo UI"/>
                </a:rPr>
                <a:t>10%</a:t>
              </a:r>
              <a:endParaRPr kumimoji="1" lang="ja-JP" altLang="en-US" sz="1200" kern="0" dirty="0">
                <a:solidFill>
                  <a:prstClr val="white"/>
                </a:solidFill>
                <a:latin typeface="Arial"/>
                <a:ea typeface="Meiryo UI"/>
              </a:endParaRPr>
            </a:p>
          </p:txBody>
        </p:sp>
        <p:sp>
          <p:nvSpPr>
            <p:cNvPr id="22" name="四角形: 角を丸くする 20">
              <a:extLst>
                <a:ext uri="{FF2B5EF4-FFF2-40B4-BE49-F238E27FC236}">
                  <a16:creationId xmlns:a16="http://schemas.microsoft.com/office/drawing/2014/main" id="{664CA31D-62EB-441B-ABCE-B61D59816522}"/>
                </a:ext>
              </a:extLst>
            </p:cNvPr>
            <p:cNvSpPr/>
            <p:nvPr/>
          </p:nvSpPr>
          <p:spPr>
            <a:xfrm>
              <a:off x="3694188" y="3700689"/>
              <a:ext cx="2311962" cy="720000"/>
            </a:xfrm>
            <a:prstGeom prst="roundRect">
              <a:avLst>
                <a:gd name="adj" fmla="val 14956"/>
              </a:avLst>
            </a:prstGeom>
            <a:solidFill>
              <a:srgbClr val="005EB8"/>
            </a:solidFill>
            <a:ln w="12700" cap="flat" cmpd="sng" algn="ctr">
              <a:noFill/>
              <a:prstDash val="solid"/>
              <a:miter lim="800000"/>
            </a:ln>
            <a:effectLst/>
          </p:spPr>
          <p:txBody>
            <a:bodyPr wrap="none" lIns="54000" tIns="40958" rIns="54000" bIns="40958" rtlCol="0" anchor="ctr"/>
            <a:lstStyle/>
            <a:p>
              <a:pPr algn="ctr" defTabSz="685800">
                <a:lnSpc>
                  <a:spcPct val="110000"/>
                </a:lnSpc>
                <a:defRPr/>
              </a:pPr>
              <a:r>
                <a:rPr kumimoji="1" lang="en-US" altLang="ja-JP" sz="825" b="1" kern="0" dirty="0">
                  <a:solidFill>
                    <a:prstClr val="white"/>
                  </a:solidFill>
                  <a:latin typeface="Arial"/>
                  <a:ea typeface="Meiryo UI"/>
                </a:rPr>
                <a:t>LTJ’s Net </a:t>
              </a:r>
              <a:r>
                <a:rPr kumimoji="1" lang="en-US" altLang="ja-JP" sz="825" b="1" kern="0" dirty="0" err="1">
                  <a:solidFill>
                    <a:prstClr val="white"/>
                  </a:solidFill>
                  <a:latin typeface="Arial"/>
                  <a:ea typeface="Meiryo UI"/>
                </a:rPr>
                <a:t>GloBE</a:t>
              </a:r>
              <a:r>
                <a:rPr kumimoji="1" lang="en-US" altLang="ja-JP" sz="825" b="1" kern="0" dirty="0">
                  <a:solidFill>
                    <a:prstClr val="white"/>
                  </a:solidFill>
                  <a:latin typeface="Arial"/>
                  <a:ea typeface="Meiryo UI"/>
                </a:rPr>
                <a:t> Income</a:t>
              </a:r>
              <a:endParaRPr kumimoji="1" lang="ja-JP" altLang="en-US" sz="825" kern="0" dirty="0">
                <a:solidFill>
                  <a:prstClr val="white"/>
                </a:solidFill>
                <a:latin typeface="Arial"/>
                <a:ea typeface="Meiryo UI"/>
              </a:endParaRPr>
            </a:p>
            <a:p>
              <a:pPr algn="ctr" defTabSz="685800">
                <a:lnSpc>
                  <a:spcPct val="110000"/>
                </a:lnSpc>
                <a:defRPr/>
              </a:pPr>
              <a:r>
                <a:rPr kumimoji="1" lang="en-US" altLang="ja-JP" sz="825" kern="0" dirty="0">
                  <a:solidFill>
                    <a:prstClr val="white"/>
                  </a:solidFill>
                  <a:latin typeface="Arial"/>
                  <a:ea typeface="Meiryo UI"/>
                </a:rPr>
                <a:t>100</a:t>
              </a:r>
            </a:p>
          </p:txBody>
        </p:sp>
        <p:cxnSp>
          <p:nvCxnSpPr>
            <p:cNvPr id="23" name="直線コネクタ 22">
              <a:extLst>
                <a:ext uri="{FF2B5EF4-FFF2-40B4-BE49-F238E27FC236}">
                  <a16:creationId xmlns:a16="http://schemas.microsoft.com/office/drawing/2014/main" id="{6D17FD7F-D332-46B4-93B0-7F974F7F05FA}"/>
                </a:ext>
              </a:extLst>
            </p:cNvPr>
            <p:cNvCxnSpPr>
              <a:cxnSpLocks/>
            </p:cNvCxnSpPr>
            <p:nvPr/>
          </p:nvCxnSpPr>
          <p:spPr>
            <a:xfrm>
              <a:off x="3606833" y="3611528"/>
              <a:ext cx="2486673" cy="0"/>
            </a:xfrm>
            <a:prstGeom prst="line">
              <a:avLst/>
            </a:prstGeom>
            <a:noFill/>
            <a:ln w="38100" cap="flat" cmpd="sng" algn="ctr">
              <a:solidFill>
                <a:srgbClr val="005EB8"/>
              </a:solidFill>
              <a:prstDash val="solid"/>
              <a:miter lim="800000"/>
            </a:ln>
            <a:effectLst/>
          </p:spPr>
        </p:cxnSp>
        <p:sp>
          <p:nvSpPr>
            <p:cNvPr id="24" name="四角形: 角を丸くする 25">
              <a:extLst>
                <a:ext uri="{FF2B5EF4-FFF2-40B4-BE49-F238E27FC236}">
                  <a16:creationId xmlns:a16="http://schemas.microsoft.com/office/drawing/2014/main" id="{BD1511A4-8950-4E7C-B135-BC74C87A90CE}"/>
                </a:ext>
              </a:extLst>
            </p:cNvPr>
            <p:cNvSpPr/>
            <p:nvPr/>
          </p:nvSpPr>
          <p:spPr>
            <a:xfrm>
              <a:off x="3694188" y="2802368"/>
              <a:ext cx="2311962" cy="720000"/>
            </a:xfrm>
            <a:prstGeom prst="roundRect">
              <a:avLst>
                <a:gd name="adj" fmla="val 14956"/>
              </a:avLst>
            </a:prstGeom>
            <a:solidFill>
              <a:srgbClr val="005EB8"/>
            </a:solidFill>
            <a:ln w="12700" cap="flat" cmpd="sng" algn="ctr">
              <a:noFill/>
              <a:prstDash val="solid"/>
              <a:miter lim="800000"/>
            </a:ln>
            <a:effectLst/>
          </p:spPr>
          <p:txBody>
            <a:bodyPr wrap="none" lIns="54000" tIns="40958" rIns="54000" bIns="40958" rtlCol="0" anchor="ctr"/>
            <a:lstStyle/>
            <a:p>
              <a:pPr algn="ctr" defTabSz="685800">
                <a:lnSpc>
                  <a:spcPct val="110000"/>
                </a:lnSpc>
                <a:defRPr/>
              </a:pPr>
              <a:r>
                <a:rPr kumimoji="1" lang="en-US" altLang="ja-JP" sz="825" b="1" kern="0" dirty="0">
                  <a:solidFill>
                    <a:prstClr val="white"/>
                  </a:solidFill>
                  <a:latin typeface="Arial"/>
                  <a:ea typeface="Meiryo UI"/>
                </a:rPr>
                <a:t>LTJ’S covered taxes after adj.</a:t>
              </a:r>
              <a:endParaRPr kumimoji="1" lang="ja-JP" altLang="en-US" sz="825" b="1" kern="0" dirty="0">
                <a:solidFill>
                  <a:prstClr val="white"/>
                </a:solidFill>
                <a:latin typeface="Arial"/>
                <a:ea typeface="Meiryo UI"/>
              </a:endParaRPr>
            </a:p>
            <a:p>
              <a:pPr algn="ctr" defTabSz="685800">
                <a:lnSpc>
                  <a:spcPct val="110000"/>
                </a:lnSpc>
                <a:defRPr/>
              </a:pPr>
              <a:r>
                <a:rPr kumimoji="1" lang="en-US" altLang="ja-JP" sz="825" kern="0" dirty="0">
                  <a:solidFill>
                    <a:prstClr val="white"/>
                  </a:solidFill>
                  <a:latin typeface="Arial"/>
                  <a:ea typeface="Meiryo UI"/>
                </a:rPr>
                <a:t>10</a:t>
              </a:r>
            </a:p>
          </p:txBody>
        </p:sp>
        <p:sp>
          <p:nvSpPr>
            <p:cNvPr id="25" name="次の値と等しい 29">
              <a:extLst>
                <a:ext uri="{FF2B5EF4-FFF2-40B4-BE49-F238E27FC236}">
                  <a16:creationId xmlns:a16="http://schemas.microsoft.com/office/drawing/2014/main" id="{55C92D50-2E0F-4DBD-B4B5-05D34E5617CC}"/>
                </a:ext>
              </a:extLst>
            </p:cNvPr>
            <p:cNvSpPr/>
            <p:nvPr/>
          </p:nvSpPr>
          <p:spPr>
            <a:xfrm>
              <a:off x="6284330" y="3490085"/>
              <a:ext cx="548825" cy="242886"/>
            </a:xfrm>
            <a:prstGeom prst="mathEqual">
              <a:avLst>
                <a:gd name="adj1" fmla="val 11755"/>
                <a:gd name="adj2" fmla="val 32675"/>
              </a:avLst>
            </a:prstGeom>
            <a:solidFill>
              <a:srgbClr val="00338D"/>
            </a:solidFill>
            <a:ln w="12700" cap="flat" cmpd="sng" algn="ctr">
              <a:solidFill>
                <a:srgbClr val="005EB8"/>
              </a:solidFill>
              <a:prstDash val="solid"/>
              <a:miter lim="800000"/>
            </a:ln>
            <a:effectLst/>
          </p:spPr>
          <p:txBody>
            <a:bodyPr lIns="40958" tIns="40958" rIns="40958" bIns="40958" rtlCol="0" anchor="ctr"/>
            <a:lstStyle/>
            <a:p>
              <a:pPr algn="ctr" defTabSz="685800">
                <a:defRPr/>
              </a:pPr>
              <a:endParaRPr kumimoji="1" lang="ja-JP" altLang="en-US" sz="825" kern="0" dirty="0">
                <a:solidFill>
                  <a:prstClr val="white"/>
                </a:solidFill>
                <a:latin typeface="Arial"/>
                <a:ea typeface="Meiryo UI"/>
              </a:endParaRPr>
            </a:p>
          </p:txBody>
        </p:sp>
        <p:cxnSp>
          <p:nvCxnSpPr>
            <p:cNvPr id="26" name="直線コネクタ 25">
              <a:extLst>
                <a:ext uri="{FF2B5EF4-FFF2-40B4-BE49-F238E27FC236}">
                  <a16:creationId xmlns:a16="http://schemas.microsoft.com/office/drawing/2014/main" id="{AE15D2BA-DEDA-47C3-8464-2023FDD4E793}"/>
                </a:ext>
              </a:extLst>
            </p:cNvPr>
            <p:cNvCxnSpPr>
              <a:cxnSpLocks/>
            </p:cNvCxnSpPr>
            <p:nvPr/>
          </p:nvCxnSpPr>
          <p:spPr>
            <a:xfrm>
              <a:off x="6983230" y="3611529"/>
              <a:ext cx="5111462" cy="0"/>
            </a:xfrm>
            <a:prstGeom prst="line">
              <a:avLst/>
            </a:prstGeom>
            <a:noFill/>
            <a:ln w="38100" cap="flat" cmpd="sng" algn="ctr">
              <a:solidFill>
                <a:srgbClr val="005EB8"/>
              </a:solidFill>
              <a:prstDash val="solid"/>
              <a:miter lim="800000"/>
            </a:ln>
            <a:effectLst/>
          </p:spPr>
        </p:cxnSp>
      </p:grpSp>
      <p:sp>
        <p:nvSpPr>
          <p:cNvPr id="27" name="四角形: 角を丸くする 35">
            <a:extLst>
              <a:ext uri="{FF2B5EF4-FFF2-40B4-BE49-F238E27FC236}">
                <a16:creationId xmlns:a16="http://schemas.microsoft.com/office/drawing/2014/main" id="{D7458D6B-3EDD-4C70-962E-03F3A016C016}"/>
              </a:ext>
            </a:extLst>
          </p:cNvPr>
          <p:cNvSpPr/>
          <p:nvPr/>
        </p:nvSpPr>
        <p:spPr>
          <a:xfrm>
            <a:off x="748606" y="4093714"/>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900" b="1" kern="0" dirty="0">
                <a:solidFill>
                  <a:prstClr val="white"/>
                </a:solidFill>
                <a:latin typeface="Arial"/>
                <a:ea typeface="Meiryo UI"/>
              </a:rPr>
              <a:t>LTJ’s TUT Rate</a:t>
            </a:r>
          </a:p>
          <a:p>
            <a:pPr algn="ctr" defTabSz="685800">
              <a:lnSpc>
                <a:spcPct val="110000"/>
              </a:lnSpc>
              <a:defRPr/>
            </a:pPr>
            <a:r>
              <a:rPr kumimoji="1" lang="en-US" altLang="ja-JP" sz="900" b="1" kern="0" dirty="0">
                <a:solidFill>
                  <a:prstClr val="white"/>
                </a:solidFill>
                <a:latin typeface="Arial"/>
                <a:ea typeface="Meiryo UI"/>
              </a:rPr>
              <a:t>5%</a:t>
            </a:r>
          </a:p>
          <a:p>
            <a:pPr algn="ctr" defTabSz="685800">
              <a:lnSpc>
                <a:spcPct val="110000"/>
              </a:lnSpc>
              <a:defRPr/>
            </a:pPr>
            <a:r>
              <a:rPr kumimoji="1" lang="en-US" altLang="ja-JP" sz="900" b="1" kern="0" dirty="0">
                <a:solidFill>
                  <a:prstClr val="white"/>
                </a:solidFill>
                <a:latin typeface="Arial"/>
                <a:ea typeface="Meiryo UI"/>
              </a:rPr>
              <a:t>= (Min. Tax Rate 15%</a:t>
            </a:r>
          </a:p>
          <a:p>
            <a:pPr algn="ctr" defTabSz="685800">
              <a:lnSpc>
                <a:spcPct val="110000"/>
              </a:lnSpc>
              <a:defRPr/>
            </a:pPr>
            <a:r>
              <a:rPr kumimoji="1" lang="en-US" altLang="ja-JP" sz="900" b="1" kern="0" dirty="0">
                <a:solidFill>
                  <a:prstClr val="white"/>
                </a:solidFill>
                <a:latin typeface="Arial"/>
                <a:ea typeface="Meiryo UI"/>
              </a:rPr>
              <a:t> - ETR 10%)</a:t>
            </a:r>
            <a:endParaRPr kumimoji="1" lang="ja-JP" altLang="en-US" sz="900" b="1" kern="0" dirty="0">
              <a:solidFill>
                <a:prstClr val="white"/>
              </a:solidFill>
              <a:latin typeface="Arial"/>
              <a:ea typeface="Meiryo UI"/>
            </a:endParaRPr>
          </a:p>
        </p:txBody>
      </p:sp>
      <p:sp>
        <p:nvSpPr>
          <p:cNvPr id="28" name="四角形: 角を丸くする 36">
            <a:extLst>
              <a:ext uri="{FF2B5EF4-FFF2-40B4-BE49-F238E27FC236}">
                <a16:creationId xmlns:a16="http://schemas.microsoft.com/office/drawing/2014/main" id="{CB91CA26-FD10-4CA3-897E-7335B36B8179}"/>
              </a:ext>
            </a:extLst>
          </p:cNvPr>
          <p:cNvSpPr/>
          <p:nvPr/>
        </p:nvSpPr>
        <p:spPr>
          <a:xfrm>
            <a:off x="5556246" y="4093714"/>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Domestic TUT</a:t>
            </a:r>
          </a:p>
          <a:p>
            <a:pPr algn="ctr" defTabSz="685800">
              <a:lnSpc>
                <a:spcPct val="110000"/>
              </a:lnSpc>
              <a:defRPr/>
            </a:pPr>
            <a:r>
              <a:rPr kumimoji="1" lang="en-US" altLang="ja-JP" sz="1050" b="1" kern="0" dirty="0">
                <a:solidFill>
                  <a:prstClr val="white"/>
                </a:solidFill>
                <a:latin typeface="Arial"/>
                <a:ea typeface="Meiryo UI"/>
              </a:rPr>
              <a:t>0</a:t>
            </a:r>
            <a:endParaRPr kumimoji="1" lang="ja-JP" altLang="en-US" sz="1050" b="1" kern="0" dirty="0">
              <a:solidFill>
                <a:prstClr val="white"/>
              </a:solidFill>
              <a:latin typeface="Arial"/>
              <a:ea typeface="Meiryo UI"/>
            </a:endParaRPr>
          </a:p>
        </p:txBody>
      </p:sp>
      <p:sp>
        <p:nvSpPr>
          <p:cNvPr id="29" name="乗算記号 37">
            <a:extLst>
              <a:ext uri="{FF2B5EF4-FFF2-40B4-BE49-F238E27FC236}">
                <a16:creationId xmlns:a16="http://schemas.microsoft.com/office/drawing/2014/main" id="{2A7130D5-9E24-4CD5-899C-9395FDE783DB}"/>
              </a:ext>
            </a:extLst>
          </p:cNvPr>
          <p:cNvSpPr>
            <a:spLocks noChangeAspect="1"/>
          </p:cNvSpPr>
          <p:nvPr/>
        </p:nvSpPr>
        <p:spPr>
          <a:xfrm>
            <a:off x="2026345" y="4250514"/>
            <a:ext cx="361400" cy="361400"/>
          </a:xfrm>
          <a:prstGeom prst="mathMultiply">
            <a:avLst>
              <a:gd name="adj1" fmla="val 505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30" name="加算記号 38">
            <a:extLst>
              <a:ext uri="{FF2B5EF4-FFF2-40B4-BE49-F238E27FC236}">
                <a16:creationId xmlns:a16="http://schemas.microsoft.com/office/drawing/2014/main" id="{38DD00B5-98B8-417A-8289-3CE28ACE80E3}"/>
              </a:ext>
            </a:extLst>
          </p:cNvPr>
          <p:cNvSpPr/>
          <p:nvPr/>
        </p:nvSpPr>
        <p:spPr>
          <a:xfrm>
            <a:off x="3667862" y="4278930"/>
            <a:ext cx="304568" cy="304568"/>
          </a:xfrm>
          <a:prstGeom prst="mathPlus">
            <a:avLst>
              <a:gd name="adj1" fmla="val 607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31" name="次の値と等しい 39">
            <a:extLst>
              <a:ext uri="{FF2B5EF4-FFF2-40B4-BE49-F238E27FC236}">
                <a16:creationId xmlns:a16="http://schemas.microsoft.com/office/drawing/2014/main" id="{8900731A-A431-4A58-81A3-FE18B747BB19}"/>
              </a:ext>
            </a:extLst>
          </p:cNvPr>
          <p:cNvSpPr/>
          <p:nvPr/>
        </p:nvSpPr>
        <p:spPr>
          <a:xfrm>
            <a:off x="6817306" y="4363483"/>
            <a:ext cx="306089" cy="135461"/>
          </a:xfrm>
          <a:prstGeom prst="mathEqual">
            <a:avLst>
              <a:gd name="adj1" fmla="val 11755"/>
              <a:gd name="adj2" fmla="val 32675"/>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32" name="減算記号 40">
            <a:extLst>
              <a:ext uri="{FF2B5EF4-FFF2-40B4-BE49-F238E27FC236}">
                <a16:creationId xmlns:a16="http://schemas.microsoft.com/office/drawing/2014/main" id="{144A3FF4-0E2C-40D2-A053-AA7856DB4D16}"/>
              </a:ext>
            </a:extLst>
          </p:cNvPr>
          <p:cNvSpPr/>
          <p:nvPr/>
        </p:nvSpPr>
        <p:spPr>
          <a:xfrm>
            <a:off x="5242674" y="4355071"/>
            <a:ext cx="304127" cy="152285"/>
          </a:xfrm>
          <a:prstGeom prst="mathMinus">
            <a:avLst>
              <a:gd name="adj1" fmla="val 11311"/>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sp>
        <p:nvSpPr>
          <p:cNvPr id="33" name="四角形: 角を丸くする 41">
            <a:extLst>
              <a:ext uri="{FF2B5EF4-FFF2-40B4-BE49-F238E27FC236}">
                <a16:creationId xmlns:a16="http://schemas.microsoft.com/office/drawing/2014/main" id="{D124A228-59D3-4DCC-988C-373DDAD4C391}"/>
              </a:ext>
            </a:extLst>
          </p:cNvPr>
          <p:cNvSpPr/>
          <p:nvPr/>
        </p:nvSpPr>
        <p:spPr>
          <a:xfrm>
            <a:off x="3974807" y="4093714"/>
            <a:ext cx="1265567" cy="675000"/>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Additional TUT </a:t>
            </a:r>
          </a:p>
          <a:p>
            <a:pPr algn="ctr" defTabSz="685800">
              <a:lnSpc>
                <a:spcPct val="110000"/>
              </a:lnSpc>
              <a:defRPr/>
            </a:pPr>
            <a:r>
              <a:rPr kumimoji="1" lang="en-US" altLang="ja-JP" sz="1050" b="1" kern="0" dirty="0">
                <a:solidFill>
                  <a:prstClr val="white"/>
                </a:solidFill>
                <a:latin typeface="Arial"/>
                <a:ea typeface="Meiryo UI"/>
              </a:rPr>
              <a:t>amount for that FY</a:t>
            </a:r>
          </a:p>
          <a:p>
            <a:pPr algn="ctr" defTabSz="685800">
              <a:lnSpc>
                <a:spcPct val="110000"/>
              </a:lnSpc>
              <a:defRPr/>
            </a:pPr>
            <a:r>
              <a:rPr kumimoji="1" lang="en-US" altLang="ja-JP" sz="1050" b="1" kern="0" dirty="0">
                <a:solidFill>
                  <a:prstClr val="white"/>
                </a:solidFill>
                <a:latin typeface="Arial"/>
                <a:ea typeface="Meiryo UI"/>
              </a:rPr>
              <a:t>0</a:t>
            </a:r>
            <a:endParaRPr kumimoji="1" lang="ja-JP" altLang="en-US" sz="1050" b="1" kern="0" dirty="0">
              <a:solidFill>
                <a:prstClr val="white"/>
              </a:solidFill>
              <a:latin typeface="Arial"/>
              <a:ea typeface="Meiryo UI"/>
            </a:endParaRPr>
          </a:p>
        </p:txBody>
      </p:sp>
      <p:sp>
        <p:nvSpPr>
          <p:cNvPr id="34" name="四角形: 角を丸くする 42">
            <a:extLst>
              <a:ext uri="{FF2B5EF4-FFF2-40B4-BE49-F238E27FC236}">
                <a16:creationId xmlns:a16="http://schemas.microsoft.com/office/drawing/2014/main" id="{B09E8DFF-2578-49A7-8EAD-B1966372A250}"/>
              </a:ext>
            </a:extLst>
          </p:cNvPr>
          <p:cNvSpPr/>
          <p:nvPr/>
        </p:nvSpPr>
        <p:spPr>
          <a:xfrm>
            <a:off x="7131159" y="4093714"/>
            <a:ext cx="1545703" cy="675000"/>
          </a:xfrm>
          <a:prstGeom prst="roundRect">
            <a:avLst>
              <a:gd name="adj" fmla="val 14956"/>
            </a:avLst>
          </a:prstGeom>
          <a:solidFill>
            <a:srgbClr val="00338D"/>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LTJ’s Top-up Tax (TUT)</a:t>
            </a:r>
          </a:p>
          <a:p>
            <a:pPr algn="ctr" defTabSz="685800">
              <a:lnSpc>
                <a:spcPct val="110000"/>
              </a:lnSpc>
              <a:defRPr/>
            </a:pPr>
            <a:r>
              <a:rPr kumimoji="1" lang="en-US" altLang="ja-JP" sz="1050" b="1" kern="0" dirty="0">
                <a:solidFill>
                  <a:prstClr val="white"/>
                </a:solidFill>
                <a:latin typeface="Arial"/>
                <a:ea typeface="Meiryo UI"/>
              </a:rPr>
              <a:t>4.95</a:t>
            </a:r>
            <a:endParaRPr kumimoji="1" lang="ja-JP" altLang="en-US" sz="1050" b="1" kern="0" dirty="0">
              <a:solidFill>
                <a:prstClr val="white"/>
              </a:solidFill>
              <a:latin typeface="Arial"/>
              <a:ea typeface="Meiryo UI"/>
            </a:endParaRPr>
          </a:p>
        </p:txBody>
      </p:sp>
      <p:sp>
        <p:nvSpPr>
          <p:cNvPr id="35" name="四角形: 角を丸くする 43">
            <a:extLst>
              <a:ext uri="{FF2B5EF4-FFF2-40B4-BE49-F238E27FC236}">
                <a16:creationId xmlns:a16="http://schemas.microsoft.com/office/drawing/2014/main" id="{CFC387B1-2512-4225-9BA6-B4594B9992E4}"/>
              </a:ext>
            </a:extLst>
          </p:cNvPr>
          <p:cNvSpPr/>
          <p:nvPr/>
        </p:nvSpPr>
        <p:spPr>
          <a:xfrm>
            <a:off x="2399893" y="4093713"/>
            <a:ext cx="1265567" cy="1182073"/>
          </a:xfrm>
          <a:prstGeom prst="roundRect">
            <a:avLst>
              <a:gd name="adj" fmla="val 14956"/>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900" b="1" kern="0" dirty="0">
                <a:solidFill>
                  <a:prstClr val="white"/>
                </a:solidFill>
                <a:latin typeface="Arial"/>
                <a:ea typeface="Meiryo UI"/>
              </a:rPr>
              <a:t>LTJ’s Excess Profit</a:t>
            </a:r>
          </a:p>
          <a:p>
            <a:pPr algn="ctr" defTabSz="685800">
              <a:lnSpc>
                <a:spcPct val="110000"/>
              </a:lnSpc>
              <a:defRPr/>
            </a:pPr>
            <a:r>
              <a:rPr kumimoji="1" lang="en-US" altLang="ja-JP" sz="900" b="1" kern="0" dirty="0">
                <a:solidFill>
                  <a:prstClr val="white"/>
                </a:solidFill>
                <a:latin typeface="Arial"/>
                <a:ea typeface="Meiryo UI"/>
              </a:rPr>
              <a:t>99</a:t>
            </a:r>
          </a:p>
          <a:p>
            <a:pPr algn="ctr" defTabSz="685800">
              <a:lnSpc>
                <a:spcPct val="110000"/>
              </a:lnSpc>
              <a:defRPr/>
            </a:pPr>
            <a:r>
              <a:rPr kumimoji="1" lang="en-US" altLang="ja-JP" sz="900" b="1" kern="0" dirty="0">
                <a:solidFill>
                  <a:prstClr val="white"/>
                </a:solidFill>
                <a:latin typeface="Arial"/>
                <a:ea typeface="Meiryo UI"/>
              </a:rPr>
              <a:t>= 90+ 10 </a:t>
            </a:r>
          </a:p>
          <a:p>
            <a:pPr algn="ctr" defTabSz="685800">
              <a:lnSpc>
                <a:spcPct val="110000"/>
              </a:lnSpc>
              <a:defRPr/>
            </a:pPr>
            <a:r>
              <a:rPr kumimoji="1" lang="en-US" altLang="ja-JP" sz="900" b="1" kern="0" dirty="0">
                <a:solidFill>
                  <a:prstClr val="white"/>
                </a:solidFill>
                <a:latin typeface="Arial"/>
                <a:ea typeface="Meiryo UI"/>
              </a:rPr>
              <a:t>- Tang. Assets 10×5%</a:t>
            </a:r>
          </a:p>
          <a:p>
            <a:pPr algn="ctr" defTabSz="685800">
              <a:lnSpc>
                <a:spcPct val="110000"/>
              </a:lnSpc>
              <a:defRPr/>
            </a:pPr>
            <a:r>
              <a:rPr kumimoji="1" lang="en-US" altLang="ja-JP" sz="900" b="1" kern="0" dirty="0">
                <a:solidFill>
                  <a:prstClr val="white"/>
                </a:solidFill>
                <a:latin typeface="Arial"/>
                <a:ea typeface="Meiryo UI"/>
              </a:rPr>
              <a:t>- Paid Salary 10×5%</a:t>
            </a:r>
            <a:endParaRPr kumimoji="1" lang="ja-JP" altLang="en-US" sz="900" b="1" kern="0" dirty="0">
              <a:solidFill>
                <a:prstClr val="white"/>
              </a:solidFill>
              <a:latin typeface="Arial"/>
              <a:ea typeface="Meiryo UI"/>
            </a:endParaRPr>
          </a:p>
        </p:txBody>
      </p:sp>
    </p:spTree>
    <p:extLst>
      <p:ext uri="{BB962C8B-B14F-4D97-AF65-F5344CB8AC3E}">
        <p14:creationId xmlns:p14="http://schemas.microsoft.com/office/powerpoint/2010/main" val="3304376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3FC9E21-0AFE-9AE4-EE58-35C07EE008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lstStyle/>
          <a:p>
            <a:r>
              <a:rPr kumimoji="1" lang="en-US" altLang="ja-JP" sz="2250" dirty="0">
                <a:solidFill>
                  <a:srgbClr val="00338D"/>
                </a:solidFill>
                <a:latin typeface="Arial"/>
                <a:ea typeface="Meiryo UI"/>
              </a:rPr>
              <a:t>INTRODUCTION (JFCPTAA)</a:t>
            </a:r>
            <a:endParaRPr kumimoji="1" lang="ja-JP" altLang="en-US" dirty="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type="body" orient="vert" idx="1"/>
          </p:nvPr>
        </p:nvSpPr>
        <p:spPr>
          <a:xfrm>
            <a:off x="77449" y="1991648"/>
            <a:ext cx="9066551" cy="3533856"/>
          </a:xfrm>
        </p:spPr>
        <p:txBody>
          <a:bodyPr vert="horz">
            <a:normAutofit lnSpcReduction="10000"/>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pPr marL="0" indent="0">
              <a:lnSpc>
                <a:spcPct val="100000"/>
              </a:lnSpc>
              <a:spcBef>
                <a:spcPts val="0"/>
              </a:spcBef>
              <a:spcAft>
                <a:spcPts val="450"/>
              </a:spcAft>
              <a:buNone/>
            </a:pPr>
            <a:r>
              <a:rPr kumimoji="1" lang="ja-JP" altLang="en-US" sz="1350" dirty="0">
                <a:solidFill>
                  <a:srgbClr val="F0F0F0">
                    <a:lumMod val="10000"/>
                  </a:srgbClr>
                </a:solidFill>
                <a:latin typeface="Arial" panose="020B0604020202020204" pitchFamily="34" charset="0"/>
                <a:ea typeface="Meiryo UI"/>
              </a:rPr>
              <a:t>〇</a:t>
            </a:r>
            <a:r>
              <a:rPr kumimoji="1" lang="en-US" altLang="ja-JP" sz="1350" dirty="0">
                <a:solidFill>
                  <a:srgbClr val="F0F0F0">
                    <a:lumMod val="10000"/>
                  </a:srgbClr>
                </a:solidFill>
                <a:latin typeface="Arial" panose="020B0604020202020204" pitchFamily="34" charset="0"/>
                <a:ea typeface="Meiryo UI"/>
              </a:rPr>
              <a:t>The theme of this session was announced only “Digital Tax”.</a:t>
            </a:r>
          </a:p>
          <a:p>
            <a:pPr marL="0" indent="0">
              <a:lnSpc>
                <a:spcPct val="100000"/>
              </a:lnSpc>
              <a:spcBef>
                <a:spcPts val="0"/>
              </a:spcBef>
              <a:spcAft>
                <a:spcPts val="450"/>
              </a:spcAft>
              <a:buNone/>
            </a:pPr>
            <a:r>
              <a:rPr kumimoji="1" lang="en-US" altLang="ja-JP" sz="1350" dirty="0">
                <a:solidFill>
                  <a:srgbClr val="F0F0F0">
                    <a:lumMod val="10000"/>
                  </a:srgbClr>
                </a:solidFill>
                <a:latin typeface="Arial" panose="020B0604020202020204" pitchFamily="34" charset="0"/>
                <a:ea typeface="Meiryo UI"/>
              </a:rPr>
              <a:t>  However, Japan</a:t>
            </a:r>
            <a:r>
              <a:rPr kumimoji="1" lang="ja-JP" altLang="en-US" sz="1350" dirty="0">
                <a:solidFill>
                  <a:srgbClr val="F0F0F0">
                    <a:lumMod val="10000"/>
                  </a:srgbClr>
                </a:solidFill>
                <a:latin typeface="Arial" panose="020B0604020202020204" pitchFamily="34" charset="0"/>
                <a:ea typeface="Meiryo UI"/>
              </a:rPr>
              <a:t> </a:t>
            </a:r>
            <a:r>
              <a:rPr kumimoji="1" lang="en-US" altLang="ja-JP" sz="1350" dirty="0">
                <a:solidFill>
                  <a:srgbClr val="F0F0F0">
                    <a:lumMod val="10000"/>
                  </a:srgbClr>
                </a:solidFill>
                <a:latin typeface="Arial" panose="020B0604020202020204" pitchFamily="34" charset="0"/>
                <a:ea typeface="Meiryo UI"/>
              </a:rPr>
              <a:t>does</a:t>
            </a:r>
            <a:r>
              <a:rPr kumimoji="1" lang="ja-JP" altLang="en-US" sz="1350" dirty="0">
                <a:solidFill>
                  <a:srgbClr val="F0F0F0">
                    <a:lumMod val="10000"/>
                  </a:srgbClr>
                </a:solidFill>
                <a:latin typeface="Arial" panose="020B0604020202020204" pitchFamily="34" charset="0"/>
                <a:ea typeface="Meiryo UI"/>
              </a:rPr>
              <a:t> </a:t>
            </a:r>
            <a:r>
              <a:rPr kumimoji="1" lang="en-US" altLang="ja-JP" sz="1350" dirty="0">
                <a:solidFill>
                  <a:srgbClr val="F0F0F0">
                    <a:lumMod val="10000"/>
                  </a:srgbClr>
                </a:solidFill>
                <a:highlight>
                  <a:srgbClr val="00FFFF"/>
                </a:highlight>
                <a:latin typeface="Arial" panose="020B0604020202020204" pitchFamily="34" charset="0"/>
                <a:ea typeface="Meiryo UI"/>
              </a:rPr>
              <a:t>not</a:t>
            </a:r>
            <a:r>
              <a:rPr kumimoji="1" lang="ja-JP" altLang="en-US" sz="1350" dirty="0">
                <a:solidFill>
                  <a:srgbClr val="F0F0F0">
                    <a:lumMod val="10000"/>
                  </a:srgbClr>
                </a:solidFill>
                <a:highlight>
                  <a:srgbClr val="00FFFF"/>
                </a:highlight>
                <a:latin typeface="Arial" panose="020B0604020202020204" pitchFamily="34" charset="0"/>
                <a:ea typeface="Meiryo UI"/>
              </a:rPr>
              <a:t> </a:t>
            </a:r>
            <a:r>
              <a:rPr kumimoji="1" lang="en-US" altLang="ja-JP" sz="1350" dirty="0">
                <a:solidFill>
                  <a:srgbClr val="F0F0F0">
                    <a:lumMod val="10000"/>
                  </a:srgbClr>
                </a:solidFill>
                <a:highlight>
                  <a:srgbClr val="00FFFF"/>
                </a:highlight>
                <a:latin typeface="Arial" panose="020B0604020202020204" pitchFamily="34" charset="0"/>
                <a:ea typeface="Meiryo UI"/>
              </a:rPr>
              <a:t>introduce Digital Service Tax</a:t>
            </a:r>
            <a:r>
              <a:rPr kumimoji="1" lang="en-US" altLang="ja-JP" sz="1350" dirty="0">
                <a:solidFill>
                  <a:srgbClr val="F0F0F0">
                    <a:lumMod val="10000"/>
                  </a:srgbClr>
                </a:solidFill>
                <a:latin typeface="Arial" panose="020B0604020202020204" pitchFamily="34" charset="0"/>
                <a:ea typeface="Meiryo UI"/>
              </a:rPr>
              <a:t> and does not have the plan to introduce DST in the future. </a:t>
            </a:r>
          </a:p>
          <a:p>
            <a:pPr marL="0" indent="0">
              <a:lnSpc>
                <a:spcPct val="100000"/>
              </a:lnSpc>
              <a:spcBef>
                <a:spcPts val="0"/>
              </a:spcBef>
              <a:spcAft>
                <a:spcPts val="450"/>
              </a:spcAft>
              <a:buNone/>
            </a:pPr>
            <a:r>
              <a:rPr kumimoji="1" lang="ja-JP" altLang="en-US" sz="1350" dirty="0">
                <a:solidFill>
                  <a:srgbClr val="F0F0F0">
                    <a:lumMod val="10000"/>
                  </a:srgbClr>
                </a:solidFill>
                <a:latin typeface="Arial" panose="020B0604020202020204" pitchFamily="34" charset="0"/>
                <a:ea typeface="Meiryo UI"/>
              </a:rPr>
              <a:t>〇</a:t>
            </a:r>
            <a:r>
              <a:rPr kumimoji="1" lang="en-US" altLang="ja-JP" sz="1350" dirty="0">
                <a:solidFill>
                  <a:srgbClr val="F0F0F0">
                    <a:lumMod val="10000"/>
                  </a:srgbClr>
                </a:solidFill>
                <a:latin typeface="Arial" panose="020B0604020202020204" pitchFamily="34" charset="0"/>
                <a:ea typeface="Meiryo UI"/>
              </a:rPr>
              <a:t>Japan</a:t>
            </a:r>
            <a:r>
              <a:rPr kumimoji="1" lang="ja-JP" altLang="en-US" sz="1350" dirty="0">
                <a:solidFill>
                  <a:srgbClr val="F0F0F0">
                    <a:lumMod val="10000"/>
                  </a:srgbClr>
                </a:solidFill>
                <a:latin typeface="Arial" panose="020B0604020202020204" pitchFamily="34" charset="0"/>
                <a:ea typeface="Meiryo UI"/>
              </a:rPr>
              <a:t> </a:t>
            </a:r>
            <a:r>
              <a:rPr kumimoji="1" lang="en-US" altLang="ja-JP" sz="1350" dirty="0">
                <a:solidFill>
                  <a:srgbClr val="F0F0F0">
                    <a:lumMod val="10000"/>
                  </a:srgbClr>
                </a:solidFill>
                <a:latin typeface="Arial" panose="020B0604020202020204" pitchFamily="34" charset="0"/>
                <a:ea typeface="Meiryo UI"/>
              </a:rPr>
              <a:t>introduced</a:t>
            </a:r>
            <a:r>
              <a:rPr kumimoji="1" lang="ja-JP" altLang="en-US" sz="1350" dirty="0">
                <a:solidFill>
                  <a:srgbClr val="F0F0F0">
                    <a:lumMod val="10000"/>
                  </a:srgbClr>
                </a:solidFill>
                <a:latin typeface="Arial" panose="020B0604020202020204" pitchFamily="34" charset="0"/>
                <a:ea typeface="Meiryo UI"/>
              </a:rPr>
              <a:t> </a:t>
            </a:r>
            <a:r>
              <a:rPr kumimoji="1" lang="en-US" altLang="ja-JP" sz="1350" dirty="0">
                <a:solidFill>
                  <a:srgbClr val="F0F0F0">
                    <a:lumMod val="10000"/>
                  </a:srgbClr>
                </a:solidFill>
                <a:highlight>
                  <a:srgbClr val="00FFFF"/>
                </a:highlight>
                <a:latin typeface="Arial" panose="020B0604020202020204" pitchFamily="34" charset="0"/>
                <a:ea typeface="Meiryo UI"/>
              </a:rPr>
              <a:t>the Reverse-charge system </a:t>
            </a:r>
            <a:r>
              <a:rPr kumimoji="1" lang="en-US" altLang="ja-JP" sz="1350" dirty="0">
                <a:solidFill>
                  <a:srgbClr val="F0F0F0">
                    <a:lumMod val="10000"/>
                  </a:srgbClr>
                </a:solidFill>
                <a:latin typeface="Arial" panose="020B0604020202020204" pitchFamily="34" charset="0"/>
                <a:ea typeface="Meiryo UI"/>
              </a:rPr>
              <a:t>in the Value-Added Tax  Act in 2015.</a:t>
            </a:r>
          </a:p>
          <a:p>
            <a:pPr marL="0" indent="0">
              <a:lnSpc>
                <a:spcPct val="100000"/>
              </a:lnSpc>
              <a:spcBef>
                <a:spcPts val="0"/>
              </a:spcBef>
              <a:spcAft>
                <a:spcPts val="450"/>
              </a:spcAft>
              <a:buNone/>
            </a:pPr>
            <a:r>
              <a:rPr kumimoji="1" lang="en-US" altLang="ja-JP" sz="1350" dirty="0">
                <a:solidFill>
                  <a:srgbClr val="F0F0F0">
                    <a:lumMod val="10000"/>
                  </a:srgbClr>
                </a:solidFill>
                <a:latin typeface="Arial" panose="020B0604020202020204" pitchFamily="34" charset="0"/>
                <a:ea typeface="Meiryo UI"/>
              </a:rPr>
              <a:t>At the same time, Japan introduced prohibiting the tax credit system on purchasing amounts from a  transaction that is out of the scope of the Reveres-charge system. On the other hand, Japan  provided the option of, a Registered Foreign Entity System.</a:t>
            </a:r>
          </a:p>
          <a:p>
            <a:pPr marL="0" indent="0">
              <a:lnSpc>
                <a:spcPct val="100000"/>
              </a:lnSpc>
              <a:spcBef>
                <a:spcPts val="0"/>
              </a:spcBef>
              <a:spcAft>
                <a:spcPts val="450"/>
              </a:spcAft>
              <a:buNone/>
            </a:pPr>
            <a:r>
              <a:rPr kumimoji="1" lang="en-US" altLang="ja-JP" sz="1350" dirty="0">
                <a:solidFill>
                  <a:srgbClr val="F0F0F0">
                    <a:lumMod val="10000"/>
                  </a:srgbClr>
                </a:solidFill>
                <a:latin typeface="Arial" panose="020B0604020202020204" pitchFamily="34" charset="0"/>
                <a:ea typeface="Meiryo UI"/>
              </a:rPr>
              <a:t>That gives a tax credit to the purchaser who makes a transaction with a registered MNE. Now,  for example, Amazon is registered as Foreign Business Entity on VAT in Japan. As of October 2022, the figure is about 140 entities have registered.</a:t>
            </a:r>
          </a:p>
          <a:p>
            <a:pPr marL="0" indent="0">
              <a:lnSpc>
                <a:spcPct val="100000"/>
              </a:lnSpc>
              <a:spcBef>
                <a:spcPts val="0"/>
              </a:spcBef>
              <a:spcAft>
                <a:spcPts val="450"/>
              </a:spcAft>
              <a:buNone/>
            </a:pPr>
            <a:endParaRPr kumimoji="1" lang="en-US" altLang="ja-JP" sz="1350" dirty="0">
              <a:solidFill>
                <a:srgbClr val="F0F0F0">
                  <a:lumMod val="10000"/>
                </a:srgbClr>
              </a:solidFill>
              <a:latin typeface="Arial" panose="020B0604020202020204" pitchFamily="34" charset="0"/>
              <a:ea typeface="Meiryo UI"/>
            </a:endParaRPr>
          </a:p>
          <a:p>
            <a:pPr marL="0" indent="0">
              <a:lnSpc>
                <a:spcPct val="100000"/>
              </a:lnSpc>
              <a:spcBef>
                <a:spcPts val="0"/>
              </a:spcBef>
              <a:spcAft>
                <a:spcPts val="450"/>
              </a:spcAft>
              <a:buNone/>
            </a:pPr>
            <a:r>
              <a:rPr kumimoji="1" lang="en-US" altLang="ja-JP" sz="1350" dirty="0">
                <a:solidFill>
                  <a:srgbClr val="F0F0F0">
                    <a:lumMod val="10000"/>
                  </a:srgbClr>
                </a:solidFill>
                <a:latin typeface="Arial" panose="020B0604020202020204" pitchFamily="34" charset="0"/>
                <a:ea typeface="Meiryo UI"/>
              </a:rPr>
              <a:t> So, JFCPTAA with cooperation from KPMG Japan tries to share with participants the information</a:t>
            </a:r>
          </a:p>
          <a:p>
            <a:pPr marL="0" indent="0">
              <a:lnSpc>
                <a:spcPct val="100000"/>
              </a:lnSpc>
              <a:spcBef>
                <a:spcPts val="0"/>
              </a:spcBef>
              <a:spcAft>
                <a:spcPts val="450"/>
              </a:spcAft>
              <a:buNone/>
            </a:pPr>
            <a:r>
              <a:rPr kumimoji="1" lang="en-US" altLang="ja-JP" sz="1350" dirty="0">
                <a:solidFill>
                  <a:srgbClr val="F0F0F0">
                    <a:lumMod val="10000"/>
                  </a:srgbClr>
                </a:solidFill>
                <a:latin typeface="Arial" panose="020B0604020202020204" pitchFamily="34" charset="0"/>
                <a:ea typeface="Meiryo UI"/>
              </a:rPr>
              <a:t> about BEPS 2.0 legislation in Japan, especially </a:t>
            </a:r>
            <a:r>
              <a:rPr kumimoji="1" lang="en-US" altLang="ja-JP" sz="1350" dirty="0">
                <a:solidFill>
                  <a:srgbClr val="F0F0F0">
                    <a:lumMod val="10000"/>
                  </a:srgbClr>
                </a:solidFill>
                <a:highlight>
                  <a:srgbClr val="00FFFF"/>
                </a:highlight>
                <a:latin typeface="Arial" panose="020B0604020202020204" pitchFamily="34" charset="0"/>
                <a:ea typeface="Meiryo UI"/>
              </a:rPr>
              <a:t>Pillar 2.</a:t>
            </a:r>
          </a:p>
          <a:p>
            <a:pPr marL="0" indent="0">
              <a:lnSpc>
                <a:spcPct val="100000"/>
              </a:lnSpc>
              <a:spcBef>
                <a:spcPts val="0"/>
              </a:spcBef>
              <a:spcAft>
                <a:spcPts val="450"/>
              </a:spcAft>
              <a:buNone/>
            </a:pPr>
            <a:r>
              <a:rPr kumimoji="1" lang="en-US" altLang="ja-JP" sz="1350" dirty="0">
                <a:solidFill>
                  <a:srgbClr val="F0F0F0">
                    <a:lumMod val="10000"/>
                  </a:srgbClr>
                </a:solidFill>
                <a:latin typeface="Arial" panose="020B0604020202020204" pitchFamily="34" charset="0"/>
                <a:ea typeface="Meiryo UI"/>
              </a:rPr>
              <a:t> Because the Japanese government and companies pay attention to Pillar 2 as one of the tax</a:t>
            </a:r>
          </a:p>
          <a:p>
            <a:pPr marL="0" indent="0">
              <a:lnSpc>
                <a:spcPct val="100000"/>
              </a:lnSpc>
              <a:spcBef>
                <a:spcPts val="0"/>
              </a:spcBef>
              <a:spcAft>
                <a:spcPts val="450"/>
              </a:spcAft>
              <a:buNone/>
            </a:pPr>
            <a:r>
              <a:rPr kumimoji="1" lang="en-US" altLang="ja-JP" sz="1350" dirty="0">
                <a:solidFill>
                  <a:srgbClr val="F0F0F0">
                    <a:lumMod val="10000"/>
                  </a:srgbClr>
                </a:solidFill>
                <a:latin typeface="Arial" panose="020B0604020202020204" pitchFamily="34" charset="0"/>
                <a:ea typeface="Meiryo UI"/>
              </a:rPr>
              <a:t>reform topics in the near future.</a:t>
            </a:r>
          </a:p>
          <a:p>
            <a:pPr marL="0" indent="0">
              <a:lnSpc>
                <a:spcPct val="100000"/>
              </a:lnSpc>
              <a:spcBef>
                <a:spcPts val="0"/>
              </a:spcBef>
              <a:spcAft>
                <a:spcPts val="450"/>
              </a:spcAft>
              <a:buNone/>
            </a:pPr>
            <a:endParaRPr kumimoji="1" lang="en-US" altLang="ja-JP" sz="1350" dirty="0">
              <a:solidFill>
                <a:srgbClr val="F0F0F0">
                  <a:lumMod val="10000"/>
                </a:srgbClr>
              </a:solidFill>
              <a:latin typeface="Arial" panose="020B0604020202020204" pitchFamily="34" charset="0"/>
              <a:ea typeface="Meiryo UI"/>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411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35454105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80">
            <a:extLst>
              <a:ext uri="{FF2B5EF4-FFF2-40B4-BE49-F238E27FC236}">
                <a16:creationId xmlns:a16="http://schemas.microsoft.com/office/drawing/2014/main" id="{8EDE1602-5068-954C-781C-7A1E00D3BB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138811" y="1521741"/>
            <a:ext cx="7886700" cy="397551"/>
          </a:xfrm>
        </p:spPr>
        <p:txBody>
          <a:bodyPr>
            <a:normAutofit fontScale="90000"/>
          </a:bodyPr>
          <a:lstStyle/>
          <a:p>
            <a:r>
              <a:rPr kumimoji="1" lang="en-US" altLang="ja-JP" sz="2250" dirty="0">
                <a:solidFill>
                  <a:srgbClr val="00338D"/>
                </a:solidFill>
                <a:latin typeface="Arial"/>
                <a:ea typeface="Meiryo UI"/>
              </a:rPr>
              <a:t>UTPR Calculation Example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76387"/>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9573"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29</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37" name="グループ化 36">
            <a:extLst>
              <a:ext uri="{FF2B5EF4-FFF2-40B4-BE49-F238E27FC236}">
                <a16:creationId xmlns:a16="http://schemas.microsoft.com/office/drawing/2014/main" id="{88B9DEBE-06DC-4509-BDBD-1652969DE024}"/>
              </a:ext>
            </a:extLst>
          </p:cNvPr>
          <p:cNvGrpSpPr/>
          <p:nvPr/>
        </p:nvGrpSpPr>
        <p:grpSpPr>
          <a:xfrm>
            <a:off x="2538463" y="3405407"/>
            <a:ext cx="5975564" cy="1003147"/>
            <a:chOff x="2798398" y="2143663"/>
            <a:chExt cx="7967419" cy="1337530"/>
          </a:xfrm>
        </p:grpSpPr>
        <p:sp>
          <p:nvSpPr>
            <p:cNvPr id="38" name="テキスト ボックス 37">
              <a:extLst>
                <a:ext uri="{FF2B5EF4-FFF2-40B4-BE49-F238E27FC236}">
                  <a16:creationId xmlns:a16="http://schemas.microsoft.com/office/drawing/2014/main" id="{E9FAEB46-33E3-469E-839E-A4612633327F}"/>
                </a:ext>
              </a:extLst>
            </p:cNvPr>
            <p:cNvSpPr txBox="1"/>
            <p:nvPr/>
          </p:nvSpPr>
          <p:spPr>
            <a:xfrm>
              <a:off x="2798398" y="2437615"/>
              <a:ext cx="1087801" cy="463119"/>
            </a:xfrm>
            <a:prstGeom prst="rect">
              <a:avLst/>
            </a:prstGeom>
            <a:noFill/>
          </p:spPr>
          <p:txBody>
            <a:bodyPr wrap="square" lIns="270000" tIns="0" rIns="135000" bIns="0" anchor="t">
              <a:spAutoFit/>
            </a:bodyPr>
            <a:lstStyle/>
            <a:p>
              <a:pP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50% ×</a:t>
              </a:r>
            </a:p>
          </p:txBody>
        </p:sp>
        <p:sp>
          <p:nvSpPr>
            <p:cNvPr id="39" name="テキスト ボックス 38">
              <a:extLst>
                <a:ext uri="{FF2B5EF4-FFF2-40B4-BE49-F238E27FC236}">
                  <a16:creationId xmlns:a16="http://schemas.microsoft.com/office/drawing/2014/main" id="{6A28458D-740E-424B-821F-1CE0573CF8F0}"/>
                </a:ext>
              </a:extLst>
            </p:cNvPr>
            <p:cNvSpPr txBox="1"/>
            <p:nvPr/>
          </p:nvSpPr>
          <p:spPr>
            <a:xfrm>
              <a:off x="6486523" y="2437615"/>
              <a:ext cx="1152525" cy="463119"/>
            </a:xfrm>
            <a:prstGeom prst="rect">
              <a:avLst/>
            </a:prstGeom>
            <a:noFill/>
          </p:spPr>
          <p:txBody>
            <a:bodyPr wrap="square" lIns="135000" tIns="0" rIns="135000" bIns="0" anchor="t">
              <a:spAutoFit/>
            </a:bodyPr>
            <a:lstStyle/>
            <a:p>
              <a:pPr defTabSz="685800">
                <a:lnSpc>
                  <a:spcPct val="110000"/>
                </a:lnSpc>
                <a:spcAft>
                  <a:spcPts val="450"/>
                </a:spcAft>
                <a:buClr>
                  <a:srgbClr val="00338D"/>
                </a:buClr>
                <a:buSzPct val="80000"/>
                <a:defRPr/>
              </a:pPr>
              <a:r>
                <a:rPr lang="ja-JP" altLang="en-US" sz="1050" kern="0" dirty="0">
                  <a:solidFill>
                    <a:srgbClr val="000000"/>
                  </a:solidFill>
                  <a:latin typeface="Arial"/>
                  <a:ea typeface="Meiryo UI"/>
                </a:rPr>
                <a:t>＋ </a:t>
              </a:r>
              <a:r>
                <a:rPr lang="en-US" altLang="ja-JP" sz="1050" kern="0" dirty="0">
                  <a:solidFill>
                    <a:srgbClr val="000000"/>
                  </a:solidFill>
                  <a:latin typeface="Arial"/>
                  <a:ea typeface="Meiryo UI"/>
                </a:rPr>
                <a:t>50% ×</a:t>
              </a:r>
            </a:p>
          </p:txBody>
        </p:sp>
        <p:grpSp>
          <p:nvGrpSpPr>
            <p:cNvPr id="40" name="グループ化 39">
              <a:extLst>
                <a:ext uri="{FF2B5EF4-FFF2-40B4-BE49-F238E27FC236}">
                  <a16:creationId xmlns:a16="http://schemas.microsoft.com/office/drawing/2014/main" id="{80DCEDC1-3351-4F9F-8608-857822CD7B22}"/>
                </a:ext>
              </a:extLst>
            </p:cNvPr>
            <p:cNvGrpSpPr/>
            <p:nvPr/>
          </p:nvGrpSpPr>
          <p:grpSpPr>
            <a:xfrm>
              <a:off x="3722943" y="2164316"/>
              <a:ext cx="2917162" cy="1316877"/>
              <a:chOff x="3657272" y="2118596"/>
              <a:chExt cx="2917162" cy="1316877"/>
            </a:xfrm>
          </p:grpSpPr>
          <p:sp>
            <p:nvSpPr>
              <p:cNvPr id="45" name="テキスト ボックス 44">
                <a:extLst>
                  <a:ext uri="{FF2B5EF4-FFF2-40B4-BE49-F238E27FC236}">
                    <a16:creationId xmlns:a16="http://schemas.microsoft.com/office/drawing/2014/main" id="{FD51DB45-F36D-4524-BABB-6005E7C969F3}"/>
                  </a:ext>
                </a:extLst>
              </p:cNvPr>
              <p:cNvSpPr txBox="1"/>
              <p:nvPr/>
            </p:nvSpPr>
            <p:spPr>
              <a:xfrm>
                <a:off x="3657272" y="2118596"/>
                <a:ext cx="2917162" cy="371538"/>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No. of employees in Japan  6</a:t>
                </a:r>
                <a:r>
                  <a:rPr lang="ja-JP" altLang="en-US" sz="1050" kern="0" dirty="0">
                    <a:solidFill>
                      <a:srgbClr val="000000"/>
                    </a:solidFill>
                    <a:latin typeface="Arial"/>
                    <a:ea typeface="Meiryo UI"/>
                  </a:rPr>
                  <a:t>　</a:t>
                </a:r>
              </a:p>
            </p:txBody>
          </p:sp>
          <p:sp>
            <p:nvSpPr>
              <p:cNvPr id="46" name="テキスト ボックス 45">
                <a:extLst>
                  <a:ext uri="{FF2B5EF4-FFF2-40B4-BE49-F238E27FC236}">
                    <a16:creationId xmlns:a16="http://schemas.microsoft.com/office/drawing/2014/main" id="{FD03B688-C295-4087-B7A0-37D19A4C24EE}"/>
                  </a:ext>
                </a:extLst>
              </p:cNvPr>
              <p:cNvSpPr txBox="1"/>
              <p:nvPr/>
            </p:nvSpPr>
            <p:spPr>
              <a:xfrm>
                <a:off x="3715977" y="2511990"/>
                <a:ext cx="2718251" cy="923483"/>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Total no. of employees for all UTPR jurisdictions</a:t>
                </a:r>
              </a:p>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10 = 6 + 4</a:t>
                </a:r>
                <a:endParaRPr lang="ja-JP" altLang="en-US" sz="1050" kern="0" dirty="0">
                  <a:solidFill>
                    <a:srgbClr val="000000"/>
                  </a:solidFill>
                  <a:latin typeface="Arial"/>
                  <a:ea typeface="Meiryo UI"/>
                </a:endParaRPr>
              </a:p>
            </p:txBody>
          </p:sp>
          <p:cxnSp>
            <p:nvCxnSpPr>
              <p:cNvPr id="47" name="直線コネクタ 46">
                <a:extLst>
                  <a:ext uri="{FF2B5EF4-FFF2-40B4-BE49-F238E27FC236}">
                    <a16:creationId xmlns:a16="http://schemas.microsoft.com/office/drawing/2014/main" id="{B597DE1D-60F6-4047-99FA-81617B061709}"/>
                  </a:ext>
                </a:extLst>
              </p:cNvPr>
              <p:cNvCxnSpPr>
                <a:cxnSpLocks/>
              </p:cNvCxnSpPr>
              <p:nvPr/>
            </p:nvCxnSpPr>
            <p:spPr>
              <a:xfrm>
                <a:off x="3715977" y="2499453"/>
                <a:ext cx="2704876" cy="0"/>
              </a:xfrm>
              <a:prstGeom prst="line">
                <a:avLst/>
              </a:prstGeom>
              <a:noFill/>
              <a:ln w="19050" cap="flat" cmpd="sng" algn="ctr">
                <a:solidFill>
                  <a:srgbClr val="000000"/>
                </a:solidFill>
                <a:prstDash val="solid"/>
                <a:miter lim="800000"/>
              </a:ln>
              <a:effectLst/>
            </p:spPr>
          </p:cxnSp>
        </p:grpSp>
        <p:grpSp>
          <p:nvGrpSpPr>
            <p:cNvPr id="41" name="グループ化 40">
              <a:extLst>
                <a:ext uri="{FF2B5EF4-FFF2-40B4-BE49-F238E27FC236}">
                  <a16:creationId xmlns:a16="http://schemas.microsoft.com/office/drawing/2014/main" id="{3945BE0D-60A8-4E40-B339-C92A71654168}"/>
                </a:ext>
              </a:extLst>
            </p:cNvPr>
            <p:cNvGrpSpPr/>
            <p:nvPr/>
          </p:nvGrpSpPr>
          <p:grpSpPr>
            <a:xfrm>
              <a:off x="7607159" y="2143663"/>
              <a:ext cx="3158658" cy="1324993"/>
              <a:chOff x="3788638" y="2097943"/>
              <a:chExt cx="3158658" cy="1324993"/>
            </a:xfrm>
          </p:grpSpPr>
          <p:sp>
            <p:nvSpPr>
              <p:cNvPr id="42" name="テキスト ボックス 41">
                <a:extLst>
                  <a:ext uri="{FF2B5EF4-FFF2-40B4-BE49-F238E27FC236}">
                    <a16:creationId xmlns:a16="http://schemas.microsoft.com/office/drawing/2014/main" id="{9C174B11-FC8A-4953-B423-A67AF09E57A8}"/>
                  </a:ext>
                </a:extLst>
              </p:cNvPr>
              <p:cNvSpPr txBox="1"/>
              <p:nvPr/>
            </p:nvSpPr>
            <p:spPr>
              <a:xfrm>
                <a:off x="3788638" y="2097943"/>
                <a:ext cx="3158658" cy="364014"/>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Value of tangible assets in Japan  30</a:t>
                </a:r>
                <a:endParaRPr lang="ja-JP" altLang="en-US" sz="1050" kern="0" dirty="0">
                  <a:solidFill>
                    <a:srgbClr val="000000"/>
                  </a:solidFill>
                  <a:latin typeface="Arial"/>
                  <a:ea typeface="Meiryo UI"/>
                </a:endParaRPr>
              </a:p>
            </p:txBody>
          </p:sp>
          <p:sp>
            <p:nvSpPr>
              <p:cNvPr id="43" name="テキスト ボックス 42">
                <a:extLst>
                  <a:ext uri="{FF2B5EF4-FFF2-40B4-BE49-F238E27FC236}">
                    <a16:creationId xmlns:a16="http://schemas.microsoft.com/office/drawing/2014/main" id="{491735F0-A9C4-4091-8302-E96B7F05ED36}"/>
                  </a:ext>
                </a:extLst>
              </p:cNvPr>
              <p:cNvSpPr txBox="1"/>
              <p:nvPr/>
            </p:nvSpPr>
            <p:spPr>
              <a:xfrm>
                <a:off x="3900853" y="2499453"/>
                <a:ext cx="2934229" cy="923483"/>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Total net book value of tangible assets for all UTPR jurisdictions</a:t>
                </a:r>
              </a:p>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50 = 20 + 30</a:t>
                </a:r>
                <a:endParaRPr lang="ja-JP" altLang="en-US" sz="1050" kern="0" dirty="0">
                  <a:solidFill>
                    <a:srgbClr val="000000"/>
                  </a:solidFill>
                  <a:latin typeface="Arial"/>
                  <a:ea typeface="Meiryo UI"/>
                </a:endParaRPr>
              </a:p>
            </p:txBody>
          </p:sp>
          <p:cxnSp>
            <p:nvCxnSpPr>
              <p:cNvPr id="44" name="直線コネクタ 43">
                <a:extLst>
                  <a:ext uri="{FF2B5EF4-FFF2-40B4-BE49-F238E27FC236}">
                    <a16:creationId xmlns:a16="http://schemas.microsoft.com/office/drawing/2014/main" id="{0A1CD747-451B-4F9C-BC22-F0E70426C57C}"/>
                  </a:ext>
                </a:extLst>
              </p:cNvPr>
              <p:cNvCxnSpPr>
                <a:cxnSpLocks/>
              </p:cNvCxnSpPr>
              <p:nvPr/>
            </p:nvCxnSpPr>
            <p:spPr>
              <a:xfrm>
                <a:off x="3855967" y="2499453"/>
                <a:ext cx="3024000" cy="0"/>
              </a:xfrm>
              <a:prstGeom prst="line">
                <a:avLst/>
              </a:prstGeom>
              <a:noFill/>
              <a:ln w="19050" cap="flat" cmpd="sng" algn="ctr">
                <a:solidFill>
                  <a:srgbClr val="000000"/>
                </a:solidFill>
                <a:prstDash val="solid"/>
                <a:miter lim="800000"/>
              </a:ln>
              <a:effectLst/>
            </p:spPr>
          </p:cxnSp>
        </p:grpSp>
      </p:grpSp>
      <p:sp>
        <p:nvSpPr>
          <p:cNvPr id="48" name="正方形/長方形 47">
            <a:extLst>
              <a:ext uri="{FF2B5EF4-FFF2-40B4-BE49-F238E27FC236}">
                <a16:creationId xmlns:a16="http://schemas.microsoft.com/office/drawing/2014/main" id="{C8BC68C9-74AE-475A-923A-D4A8650014D7}"/>
              </a:ext>
            </a:extLst>
          </p:cNvPr>
          <p:cNvSpPr/>
          <p:nvPr/>
        </p:nvSpPr>
        <p:spPr>
          <a:xfrm>
            <a:off x="704388" y="1828789"/>
            <a:ext cx="652285" cy="301175"/>
          </a:xfrm>
          <a:prstGeom prst="rect">
            <a:avLst/>
          </a:prstGeom>
          <a:noFill/>
          <a:ln w="12700" cap="flat" cmpd="sng" algn="ctr">
            <a:noFill/>
            <a:prstDash val="solid"/>
            <a:miter lim="800000"/>
          </a:ln>
          <a:effectLst/>
        </p:spPr>
        <p:txBody>
          <a:bodyPr wrap="none" lIns="40958" tIns="40958" rIns="40958" bIns="40958" rtlCol="0" anchor="ctr"/>
          <a:lstStyle/>
          <a:p>
            <a:pPr defTabSz="685800">
              <a:lnSpc>
                <a:spcPct val="110000"/>
              </a:lnSpc>
              <a:defRPr/>
            </a:pPr>
            <a:r>
              <a:rPr kumimoji="1" lang="en-US" altLang="ja-JP" sz="1200" kern="0" dirty="0">
                <a:solidFill>
                  <a:srgbClr val="000000"/>
                </a:solidFill>
                <a:latin typeface="Arial"/>
                <a:ea typeface="Meiryo UI"/>
              </a:rPr>
              <a:t>Total UTPR top-up taxes are allocated among the UTPR jurisdictions </a:t>
            </a:r>
          </a:p>
          <a:p>
            <a:pPr defTabSz="685800">
              <a:lnSpc>
                <a:spcPct val="110000"/>
              </a:lnSpc>
              <a:defRPr/>
            </a:pPr>
            <a:r>
              <a:rPr kumimoji="1" lang="en-US" altLang="ja-JP" sz="1200" kern="0" dirty="0">
                <a:solidFill>
                  <a:srgbClr val="000000"/>
                </a:solidFill>
                <a:latin typeface="Arial"/>
                <a:ea typeface="Meiryo UI"/>
              </a:rPr>
              <a:t>based on the ratio calculated by the following formula (UTPR Ratio):</a:t>
            </a:r>
            <a:endParaRPr kumimoji="1" lang="ja-JP" altLang="en-US" sz="1200" kern="0" dirty="0">
              <a:solidFill>
                <a:srgbClr val="000000"/>
              </a:solidFill>
              <a:latin typeface="Arial"/>
              <a:ea typeface="Meiryo UI"/>
            </a:endParaRPr>
          </a:p>
        </p:txBody>
      </p:sp>
      <p:sp>
        <p:nvSpPr>
          <p:cNvPr id="49" name="四角形: 角を丸くする 48">
            <a:extLst>
              <a:ext uri="{FF2B5EF4-FFF2-40B4-BE49-F238E27FC236}">
                <a16:creationId xmlns:a16="http://schemas.microsoft.com/office/drawing/2014/main" id="{D568CCE7-A76F-4C2E-A438-1B581FD7DD67}"/>
              </a:ext>
            </a:extLst>
          </p:cNvPr>
          <p:cNvSpPr/>
          <p:nvPr/>
        </p:nvSpPr>
        <p:spPr>
          <a:xfrm>
            <a:off x="1356673" y="3448182"/>
            <a:ext cx="1043628" cy="675000"/>
          </a:xfrm>
          <a:prstGeom prst="roundRect">
            <a:avLst>
              <a:gd name="adj" fmla="val 14956"/>
            </a:avLst>
          </a:prstGeom>
          <a:solidFill>
            <a:srgbClr val="00338D"/>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LTJ’s TUT </a:t>
            </a:r>
          </a:p>
          <a:p>
            <a:pPr algn="ctr" defTabSz="685800">
              <a:lnSpc>
                <a:spcPct val="110000"/>
              </a:lnSpc>
              <a:defRPr/>
            </a:pPr>
            <a:r>
              <a:rPr kumimoji="1" lang="en-US" altLang="ja-JP" sz="1050" b="1" kern="0" dirty="0">
                <a:solidFill>
                  <a:prstClr val="white"/>
                </a:solidFill>
                <a:latin typeface="Arial"/>
                <a:ea typeface="Meiryo UI"/>
              </a:rPr>
              <a:t>amount</a:t>
            </a:r>
          </a:p>
          <a:p>
            <a:pPr algn="ctr" defTabSz="685800">
              <a:lnSpc>
                <a:spcPct val="110000"/>
              </a:lnSpc>
              <a:defRPr/>
            </a:pPr>
            <a:r>
              <a:rPr kumimoji="1" lang="en-US" altLang="ja-JP" sz="1050" b="1" kern="0" dirty="0">
                <a:solidFill>
                  <a:prstClr val="white"/>
                </a:solidFill>
                <a:latin typeface="Arial"/>
                <a:ea typeface="Meiryo UI"/>
              </a:rPr>
              <a:t>4.95</a:t>
            </a:r>
            <a:endParaRPr kumimoji="1" lang="ja-JP" altLang="en-US" sz="1050" b="1" kern="0" dirty="0">
              <a:solidFill>
                <a:prstClr val="white"/>
              </a:solidFill>
              <a:latin typeface="Arial"/>
              <a:ea typeface="Meiryo UI"/>
            </a:endParaRPr>
          </a:p>
        </p:txBody>
      </p:sp>
      <p:sp>
        <p:nvSpPr>
          <p:cNvPr id="50" name="正方形/長方形 49">
            <a:extLst>
              <a:ext uri="{FF2B5EF4-FFF2-40B4-BE49-F238E27FC236}">
                <a16:creationId xmlns:a16="http://schemas.microsoft.com/office/drawing/2014/main" id="{8D9C56A2-123C-4869-89FF-A26843E4AAB7}"/>
              </a:ext>
            </a:extLst>
          </p:cNvPr>
          <p:cNvSpPr/>
          <p:nvPr/>
        </p:nvSpPr>
        <p:spPr>
          <a:xfrm>
            <a:off x="704388" y="3635095"/>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200" b="1" kern="0" dirty="0">
                <a:solidFill>
                  <a:srgbClr val="000000"/>
                </a:solidFill>
                <a:latin typeface="Arial"/>
                <a:ea typeface="Meiryo UI"/>
              </a:rPr>
              <a:t>Japan</a:t>
            </a:r>
            <a:endParaRPr kumimoji="1" lang="ja-JP" altLang="en-US" sz="1200" b="1" kern="0" dirty="0">
              <a:solidFill>
                <a:srgbClr val="000000"/>
              </a:solidFill>
              <a:latin typeface="Arial"/>
              <a:ea typeface="Meiryo UI"/>
            </a:endParaRPr>
          </a:p>
        </p:txBody>
      </p:sp>
      <p:sp>
        <p:nvSpPr>
          <p:cNvPr id="51" name="乗算記号 50">
            <a:extLst>
              <a:ext uri="{FF2B5EF4-FFF2-40B4-BE49-F238E27FC236}">
                <a16:creationId xmlns:a16="http://schemas.microsoft.com/office/drawing/2014/main" id="{75C8273C-0C82-45A1-9103-FF38E605FA10}"/>
              </a:ext>
            </a:extLst>
          </p:cNvPr>
          <p:cNvSpPr>
            <a:spLocks noChangeAspect="1"/>
          </p:cNvSpPr>
          <p:nvPr/>
        </p:nvSpPr>
        <p:spPr>
          <a:xfrm>
            <a:off x="2408538" y="3604981"/>
            <a:ext cx="361400" cy="361400"/>
          </a:xfrm>
          <a:prstGeom prst="mathMultiply">
            <a:avLst>
              <a:gd name="adj1" fmla="val 505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grpSp>
        <p:nvGrpSpPr>
          <p:cNvPr id="52" name="グループ化 51">
            <a:extLst>
              <a:ext uri="{FF2B5EF4-FFF2-40B4-BE49-F238E27FC236}">
                <a16:creationId xmlns:a16="http://schemas.microsoft.com/office/drawing/2014/main" id="{51970636-F940-440B-AEDF-872087B8FEEB}"/>
              </a:ext>
            </a:extLst>
          </p:cNvPr>
          <p:cNvGrpSpPr/>
          <p:nvPr/>
        </p:nvGrpSpPr>
        <p:grpSpPr>
          <a:xfrm>
            <a:off x="2541212" y="4626353"/>
            <a:ext cx="5975564" cy="1003147"/>
            <a:chOff x="2798398" y="2143663"/>
            <a:chExt cx="7967419" cy="1337530"/>
          </a:xfrm>
        </p:grpSpPr>
        <p:sp>
          <p:nvSpPr>
            <p:cNvPr id="53" name="テキスト ボックス 52">
              <a:extLst>
                <a:ext uri="{FF2B5EF4-FFF2-40B4-BE49-F238E27FC236}">
                  <a16:creationId xmlns:a16="http://schemas.microsoft.com/office/drawing/2014/main" id="{3AAF7ACA-527B-4D64-8470-F846CA47F7D1}"/>
                </a:ext>
              </a:extLst>
            </p:cNvPr>
            <p:cNvSpPr txBox="1"/>
            <p:nvPr/>
          </p:nvSpPr>
          <p:spPr>
            <a:xfrm>
              <a:off x="2798398" y="2437615"/>
              <a:ext cx="1087801" cy="463119"/>
            </a:xfrm>
            <a:prstGeom prst="rect">
              <a:avLst/>
            </a:prstGeom>
            <a:noFill/>
          </p:spPr>
          <p:txBody>
            <a:bodyPr wrap="square" lIns="270000" tIns="0" rIns="135000" bIns="0" anchor="t">
              <a:spAutoFit/>
            </a:bodyPr>
            <a:lstStyle/>
            <a:p>
              <a:pP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50% ×</a:t>
              </a:r>
            </a:p>
          </p:txBody>
        </p:sp>
        <p:sp>
          <p:nvSpPr>
            <p:cNvPr id="54" name="テキスト ボックス 53">
              <a:extLst>
                <a:ext uri="{FF2B5EF4-FFF2-40B4-BE49-F238E27FC236}">
                  <a16:creationId xmlns:a16="http://schemas.microsoft.com/office/drawing/2014/main" id="{F883E3FC-F845-4F11-A9FF-DD02D41197CE}"/>
                </a:ext>
              </a:extLst>
            </p:cNvPr>
            <p:cNvSpPr txBox="1"/>
            <p:nvPr/>
          </p:nvSpPr>
          <p:spPr>
            <a:xfrm>
              <a:off x="6486523" y="2437615"/>
              <a:ext cx="1152525" cy="463119"/>
            </a:xfrm>
            <a:prstGeom prst="rect">
              <a:avLst/>
            </a:prstGeom>
            <a:noFill/>
          </p:spPr>
          <p:txBody>
            <a:bodyPr wrap="square" lIns="135000" tIns="0" rIns="135000" bIns="0" anchor="t">
              <a:spAutoFit/>
            </a:bodyPr>
            <a:lstStyle/>
            <a:p>
              <a:pPr defTabSz="685800">
                <a:lnSpc>
                  <a:spcPct val="110000"/>
                </a:lnSpc>
                <a:spcAft>
                  <a:spcPts val="450"/>
                </a:spcAft>
                <a:buClr>
                  <a:srgbClr val="00338D"/>
                </a:buClr>
                <a:buSzPct val="80000"/>
                <a:defRPr/>
              </a:pPr>
              <a:r>
                <a:rPr lang="ja-JP" altLang="en-US" sz="1050" kern="0" dirty="0">
                  <a:solidFill>
                    <a:srgbClr val="000000"/>
                  </a:solidFill>
                  <a:latin typeface="Arial"/>
                  <a:ea typeface="Meiryo UI"/>
                </a:rPr>
                <a:t>＋ </a:t>
              </a:r>
              <a:r>
                <a:rPr lang="en-US" altLang="ja-JP" sz="1050" kern="0" dirty="0">
                  <a:solidFill>
                    <a:srgbClr val="000000"/>
                  </a:solidFill>
                  <a:latin typeface="Arial"/>
                  <a:ea typeface="Meiryo UI"/>
                </a:rPr>
                <a:t>50% ×</a:t>
              </a:r>
            </a:p>
          </p:txBody>
        </p:sp>
        <p:grpSp>
          <p:nvGrpSpPr>
            <p:cNvPr id="55" name="グループ化 54">
              <a:extLst>
                <a:ext uri="{FF2B5EF4-FFF2-40B4-BE49-F238E27FC236}">
                  <a16:creationId xmlns:a16="http://schemas.microsoft.com/office/drawing/2014/main" id="{F11FF8C1-A59A-44ED-A4C2-BB8D578F6569}"/>
                </a:ext>
              </a:extLst>
            </p:cNvPr>
            <p:cNvGrpSpPr/>
            <p:nvPr/>
          </p:nvGrpSpPr>
          <p:grpSpPr>
            <a:xfrm>
              <a:off x="3722943" y="2164316"/>
              <a:ext cx="2917162" cy="1316877"/>
              <a:chOff x="3657272" y="2118596"/>
              <a:chExt cx="2917162" cy="1316877"/>
            </a:xfrm>
          </p:grpSpPr>
          <p:sp>
            <p:nvSpPr>
              <p:cNvPr id="60" name="テキスト ボックス 59">
                <a:extLst>
                  <a:ext uri="{FF2B5EF4-FFF2-40B4-BE49-F238E27FC236}">
                    <a16:creationId xmlns:a16="http://schemas.microsoft.com/office/drawing/2014/main" id="{F142B002-930E-4BA9-8756-404A362CEA59}"/>
                  </a:ext>
                </a:extLst>
              </p:cNvPr>
              <p:cNvSpPr txBox="1"/>
              <p:nvPr/>
            </p:nvSpPr>
            <p:spPr>
              <a:xfrm>
                <a:off x="3657272" y="2118596"/>
                <a:ext cx="2917162" cy="371538"/>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No. of employees in Korea  4</a:t>
                </a:r>
                <a:r>
                  <a:rPr lang="ja-JP" altLang="en-US" sz="1050" kern="0" dirty="0">
                    <a:solidFill>
                      <a:srgbClr val="000000"/>
                    </a:solidFill>
                    <a:latin typeface="Arial"/>
                    <a:ea typeface="Meiryo UI"/>
                  </a:rPr>
                  <a:t>　</a:t>
                </a:r>
              </a:p>
            </p:txBody>
          </p:sp>
          <p:sp>
            <p:nvSpPr>
              <p:cNvPr id="61" name="テキスト ボックス 60">
                <a:extLst>
                  <a:ext uri="{FF2B5EF4-FFF2-40B4-BE49-F238E27FC236}">
                    <a16:creationId xmlns:a16="http://schemas.microsoft.com/office/drawing/2014/main" id="{BB105758-5CBF-4C8A-9BD3-49F956599F5F}"/>
                  </a:ext>
                </a:extLst>
              </p:cNvPr>
              <p:cNvSpPr txBox="1"/>
              <p:nvPr/>
            </p:nvSpPr>
            <p:spPr>
              <a:xfrm>
                <a:off x="3715977" y="2511990"/>
                <a:ext cx="2722535" cy="923483"/>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Total no. of employees for all UTPR jurisdictions</a:t>
                </a:r>
              </a:p>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10 = 6 + 4</a:t>
                </a:r>
                <a:endParaRPr lang="ja-JP" altLang="en-US" sz="1050" kern="0" dirty="0">
                  <a:solidFill>
                    <a:srgbClr val="000000"/>
                  </a:solidFill>
                  <a:latin typeface="Arial"/>
                  <a:ea typeface="Meiryo UI"/>
                </a:endParaRPr>
              </a:p>
            </p:txBody>
          </p:sp>
          <p:cxnSp>
            <p:nvCxnSpPr>
              <p:cNvPr id="62" name="直線コネクタ 61">
                <a:extLst>
                  <a:ext uri="{FF2B5EF4-FFF2-40B4-BE49-F238E27FC236}">
                    <a16:creationId xmlns:a16="http://schemas.microsoft.com/office/drawing/2014/main" id="{332A4B4D-B4B8-44F8-8740-9DE909E67788}"/>
                  </a:ext>
                </a:extLst>
              </p:cNvPr>
              <p:cNvCxnSpPr>
                <a:cxnSpLocks/>
              </p:cNvCxnSpPr>
              <p:nvPr/>
            </p:nvCxnSpPr>
            <p:spPr>
              <a:xfrm>
                <a:off x="3715977" y="2499453"/>
                <a:ext cx="2704876" cy="0"/>
              </a:xfrm>
              <a:prstGeom prst="line">
                <a:avLst/>
              </a:prstGeom>
              <a:noFill/>
              <a:ln w="19050" cap="flat" cmpd="sng" algn="ctr">
                <a:solidFill>
                  <a:srgbClr val="000000"/>
                </a:solidFill>
                <a:prstDash val="solid"/>
                <a:miter lim="800000"/>
              </a:ln>
              <a:effectLst/>
            </p:spPr>
          </p:cxnSp>
        </p:grpSp>
        <p:grpSp>
          <p:nvGrpSpPr>
            <p:cNvPr id="56" name="グループ化 55">
              <a:extLst>
                <a:ext uri="{FF2B5EF4-FFF2-40B4-BE49-F238E27FC236}">
                  <a16:creationId xmlns:a16="http://schemas.microsoft.com/office/drawing/2014/main" id="{874555B9-1680-43FC-9706-BDE2752B9A62}"/>
                </a:ext>
              </a:extLst>
            </p:cNvPr>
            <p:cNvGrpSpPr/>
            <p:nvPr/>
          </p:nvGrpSpPr>
          <p:grpSpPr>
            <a:xfrm>
              <a:off x="7607159" y="2143663"/>
              <a:ext cx="3158658" cy="1324993"/>
              <a:chOff x="3788638" y="2097943"/>
              <a:chExt cx="3158658" cy="1324993"/>
            </a:xfrm>
          </p:grpSpPr>
          <p:sp>
            <p:nvSpPr>
              <p:cNvPr id="57" name="テキスト ボックス 56">
                <a:extLst>
                  <a:ext uri="{FF2B5EF4-FFF2-40B4-BE49-F238E27FC236}">
                    <a16:creationId xmlns:a16="http://schemas.microsoft.com/office/drawing/2014/main" id="{DFE42255-BB9B-4232-88EB-DB91D90C9A4F}"/>
                  </a:ext>
                </a:extLst>
              </p:cNvPr>
              <p:cNvSpPr txBox="1"/>
              <p:nvPr/>
            </p:nvSpPr>
            <p:spPr>
              <a:xfrm>
                <a:off x="3788638" y="2097943"/>
                <a:ext cx="3158658" cy="364014"/>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Value of tangible assets in Korea  20</a:t>
                </a:r>
                <a:endParaRPr lang="ja-JP" altLang="en-US" sz="1050" kern="0" dirty="0">
                  <a:solidFill>
                    <a:srgbClr val="000000"/>
                  </a:solidFill>
                  <a:latin typeface="Arial"/>
                  <a:ea typeface="Meiryo UI"/>
                </a:endParaRPr>
              </a:p>
            </p:txBody>
          </p:sp>
          <p:sp>
            <p:nvSpPr>
              <p:cNvPr id="58" name="テキスト ボックス 57">
                <a:extLst>
                  <a:ext uri="{FF2B5EF4-FFF2-40B4-BE49-F238E27FC236}">
                    <a16:creationId xmlns:a16="http://schemas.microsoft.com/office/drawing/2014/main" id="{41E54AFC-4C11-4161-A8D5-69492C6ABFFD}"/>
                  </a:ext>
                </a:extLst>
              </p:cNvPr>
              <p:cNvSpPr txBox="1"/>
              <p:nvPr/>
            </p:nvSpPr>
            <p:spPr>
              <a:xfrm>
                <a:off x="3900853" y="2499453"/>
                <a:ext cx="2934229" cy="923483"/>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Total net book value of tangible assets for all UTPR jurisdictions</a:t>
                </a:r>
              </a:p>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50 = 20 + 30</a:t>
                </a:r>
                <a:endParaRPr lang="ja-JP" altLang="en-US" sz="1050" kern="0" dirty="0">
                  <a:solidFill>
                    <a:srgbClr val="000000"/>
                  </a:solidFill>
                  <a:latin typeface="Arial"/>
                  <a:ea typeface="Meiryo UI"/>
                </a:endParaRPr>
              </a:p>
            </p:txBody>
          </p:sp>
          <p:cxnSp>
            <p:nvCxnSpPr>
              <p:cNvPr id="59" name="直線コネクタ 58">
                <a:extLst>
                  <a:ext uri="{FF2B5EF4-FFF2-40B4-BE49-F238E27FC236}">
                    <a16:creationId xmlns:a16="http://schemas.microsoft.com/office/drawing/2014/main" id="{BC1BA27C-C34C-49E3-91BE-FAB1623020B7}"/>
                  </a:ext>
                </a:extLst>
              </p:cNvPr>
              <p:cNvCxnSpPr>
                <a:cxnSpLocks/>
              </p:cNvCxnSpPr>
              <p:nvPr/>
            </p:nvCxnSpPr>
            <p:spPr>
              <a:xfrm>
                <a:off x="3855967" y="2499453"/>
                <a:ext cx="3024000" cy="0"/>
              </a:xfrm>
              <a:prstGeom prst="line">
                <a:avLst/>
              </a:prstGeom>
              <a:noFill/>
              <a:ln w="19050" cap="flat" cmpd="sng" algn="ctr">
                <a:solidFill>
                  <a:srgbClr val="000000"/>
                </a:solidFill>
                <a:prstDash val="solid"/>
                <a:miter lim="800000"/>
              </a:ln>
              <a:effectLst/>
            </p:spPr>
          </p:cxnSp>
        </p:grpSp>
      </p:grpSp>
      <p:sp>
        <p:nvSpPr>
          <p:cNvPr id="63" name="四角形: 角を丸くする 62">
            <a:extLst>
              <a:ext uri="{FF2B5EF4-FFF2-40B4-BE49-F238E27FC236}">
                <a16:creationId xmlns:a16="http://schemas.microsoft.com/office/drawing/2014/main" id="{088C1BF2-2BD4-4F0D-BCA9-23B39BEAAF78}"/>
              </a:ext>
            </a:extLst>
          </p:cNvPr>
          <p:cNvSpPr/>
          <p:nvPr/>
        </p:nvSpPr>
        <p:spPr>
          <a:xfrm>
            <a:off x="1359422" y="4608971"/>
            <a:ext cx="1043628" cy="675000"/>
          </a:xfrm>
          <a:prstGeom prst="roundRect">
            <a:avLst>
              <a:gd name="adj" fmla="val 14956"/>
            </a:avLst>
          </a:prstGeom>
          <a:solidFill>
            <a:srgbClr val="00338D"/>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LTJ’s TUT </a:t>
            </a:r>
          </a:p>
          <a:p>
            <a:pPr algn="ctr" defTabSz="685800">
              <a:lnSpc>
                <a:spcPct val="110000"/>
              </a:lnSpc>
              <a:defRPr/>
            </a:pPr>
            <a:r>
              <a:rPr kumimoji="1" lang="en-US" altLang="ja-JP" sz="1050" b="1" kern="0" dirty="0">
                <a:solidFill>
                  <a:prstClr val="white"/>
                </a:solidFill>
                <a:latin typeface="Arial"/>
                <a:ea typeface="Meiryo UI"/>
              </a:rPr>
              <a:t>amount</a:t>
            </a:r>
          </a:p>
          <a:p>
            <a:pPr algn="ctr" defTabSz="685800">
              <a:lnSpc>
                <a:spcPct val="110000"/>
              </a:lnSpc>
              <a:defRPr/>
            </a:pPr>
            <a:r>
              <a:rPr kumimoji="1" lang="en-US" altLang="ja-JP" sz="1050" b="1" kern="0" dirty="0">
                <a:solidFill>
                  <a:prstClr val="white"/>
                </a:solidFill>
                <a:latin typeface="Arial"/>
                <a:ea typeface="Meiryo UI"/>
              </a:rPr>
              <a:t>4.95</a:t>
            </a:r>
            <a:endParaRPr kumimoji="1" lang="ja-JP" altLang="en-US" sz="1050" b="1" kern="0" dirty="0">
              <a:solidFill>
                <a:prstClr val="white"/>
              </a:solidFill>
              <a:latin typeface="Arial"/>
              <a:ea typeface="Meiryo UI"/>
            </a:endParaRPr>
          </a:p>
        </p:txBody>
      </p:sp>
      <p:sp>
        <p:nvSpPr>
          <p:cNvPr id="64" name="正方形/長方形 63">
            <a:extLst>
              <a:ext uri="{FF2B5EF4-FFF2-40B4-BE49-F238E27FC236}">
                <a16:creationId xmlns:a16="http://schemas.microsoft.com/office/drawing/2014/main" id="{4CC6F4A3-E0FB-4594-A918-E188B0D494AB}"/>
              </a:ext>
            </a:extLst>
          </p:cNvPr>
          <p:cNvSpPr/>
          <p:nvPr/>
        </p:nvSpPr>
        <p:spPr>
          <a:xfrm>
            <a:off x="707137" y="4795883"/>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200" b="1" kern="0" dirty="0">
                <a:solidFill>
                  <a:srgbClr val="000000"/>
                </a:solidFill>
                <a:latin typeface="Arial"/>
                <a:ea typeface="Meiryo UI"/>
              </a:rPr>
              <a:t>Korea</a:t>
            </a:r>
            <a:endParaRPr kumimoji="1" lang="ja-JP" altLang="en-US" sz="1200" b="1" kern="0" dirty="0">
              <a:solidFill>
                <a:srgbClr val="000000"/>
              </a:solidFill>
              <a:latin typeface="Arial"/>
              <a:ea typeface="Meiryo UI"/>
            </a:endParaRPr>
          </a:p>
        </p:txBody>
      </p:sp>
      <p:sp>
        <p:nvSpPr>
          <p:cNvPr id="65" name="乗算記号 64">
            <a:extLst>
              <a:ext uri="{FF2B5EF4-FFF2-40B4-BE49-F238E27FC236}">
                <a16:creationId xmlns:a16="http://schemas.microsoft.com/office/drawing/2014/main" id="{BA6D2762-32C1-4958-9B7B-97857274FF1A}"/>
              </a:ext>
            </a:extLst>
          </p:cNvPr>
          <p:cNvSpPr>
            <a:spLocks noChangeAspect="1"/>
          </p:cNvSpPr>
          <p:nvPr/>
        </p:nvSpPr>
        <p:spPr>
          <a:xfrm>
            <a:off x="2411287" y="4765770"/>
            <a:ext cx="361400" cy="361400"/>
          </a:xfrm>
          <a:prstGeom prst="mathMultiply">
            <a:avLst>
              <a:gd name="adj1" fmla="val 5058"/>
            </a:avLst>
          </a:prstGeom>
          <a:solidFill>
            <a:srgbClr val="00338D"/>
          </a:solidFill>
          <a:ln w="12700" cap="flat" cmpd="sng" algn="ctr">
            <a:noFill/>
            <a:prstDash val="solid"/>
            <a:miter lim="800000"/>
          </a:ln>
          <a:effectLst/>
        </p:spPr>
        <p:txBody>
          <a:bodyPr lIns="40958" tIns="40958" rIns="40958" bIns="40958" rtlCol="0" anchor="ctr"/>
          <a:lstStyle/>
          <a:p>
            <a:pPr algn="ctr" defTabSz="685800">
              <a:defRPr/>
            </a:pPr>
            <a:endParaRPr kumimoji="1" lang="ja-JP" altLang="en-US" sz="1125" kern="0" dirty="0">
              <a:solidFill>
                <a:prstClr val="white"/>
              </a:solidFill>
              <a:latin typeface="Arial"/>
              <a:ea typeface="Meiryo UI"/>
            </a:endParaRPr>
          </a:p>
        </p:txBody>
      </p:sp>
      <p:grpSp>
        <p:nvGrpSpPr>
          <p:cNvPr id="66" name="グループ化 65">
            <a:extLst>
              <a:ext uri="{FF2B5EF4-FFF2-40B4-BE49-F238E27FC236}">
                <a16:creationId xmlns:a16="http://schemas.microsoft.com/office/drawing/2014/main" id="{D152B7AE-A619-4823-B11A-50F9C4C36E89}"/>
              </a:ext>
            </a:extLst>
          </p:cNvPr>
          <p:cNvGrpSpPr/>
          <p:nvPr/>
        </p:nvGrpSpPr>
        <p:grpSpPr>
          <a:xfrm>
            <a:off x="1356672" y="2182468"/>
            <a:ext cx="5972858" cy="1059540"/>
            <a:chOff x="2798398" y="1982979"/>
            <a:chExt cx="7963810" cy="1412721"/>
          </a:xfrm>
        </p:grpSpPr>
        <p:sp>
          <p:nvSpPr>
            <p:cNvPr id="67" name="テキスト ボックス 66">
              <a:extLst>
                <a:ext uri="{FF2B5EF4-FFF2-40B4-BE49-F238E27FC236}">
                  <a16:creationId xmlns:a16="http://schemas.microsoft.com/office/drawing/2014/main" id="{FD397627-9902-4186-8E8C-44A7F8E32713}"/>
                </a:ext>
              </a:extLst>
            </p:cNvPr>
            <p:cNvSpPr txBox="1"/>
            <p:nvPr/>
          </p:nvSpPr>
          <p:spPr>
            <a:xfrm>
              <a:off x="2798398" y="2437615"/>
              <a:ext cx="1087803" cy="463119"/>
            </a:xfrm>
            <a:prstGeom prst="rect">
              <a:avLst/>
            </a:prstGeom>
            <a:noFill/>
          </p:spPr>
          <p:txBody>
            <a:bodyPr wrap="square" lIns="270000" tIns="0" rIns="135000" bIns="0" anchor="t">
              <a:spAutoFit/>
            </a:bodyPr>
            <a:lstStyle/>
            <a:p>
              <a:pP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50% ×</a:t>
              </a:r>
            </a:p>
          </p:txBody>
        </p:sp>
        <p:sp>
          <p:nvSpPr>
            <p:cNvPr id="68" name="テキスト ボックス 67">
              <a:extLst>
                <a:ext uri="{FF2B5EF4-FFF2-40B4-BE49-F238E27FC236}">
                  <a16:creationId xmlns:a16="http://schemas.microsoft.com/office/drawing/2014/main" id="{BAA45CD7-3B94-4EAE-8D97-D61C66B2CE6B}"/>
                </a:ext>
              </a:extLst>
            </p:cNvPr>
            <p:cNvSpPr txBox="1"/>
            <p:nvPr/>
          </p:nvSpPr>
          <p:spPr>
            <a:xfrm>
              <a:off x="6486524" y="2437615"/>
              <a:ext cx="1152527" cy="463119"/>
            </a:xfrm>
            <a:prstGeom prst="rect">
              <a:avLst/>
            </a:prstGeom>
            <a:noFill/>
          </p:spPr>
          <p:txBody>
            <a:bodyPr wrap="square" lIns="135000" tIns="0" rIns="135000" bIns="0" anchor="t">
              <a:spAutoFit/>
            </a:bodyPr>
            <a:lstStyle/>
            <a:p>
              <a:pPr defTabSz="685800">
                <a:lnSpc>
                  <a:spcPct val="110000"/>
                </a:lnSpc>
                <a:spcAft>
                  <a:spcPts val="450"/>
                </a:spcAft>
                <a:buClr>
                  <a:srgbClr val="00338D"/>
                </a:buClr>
                <a:buSzPct val="80000"/>
                <a:defRPr/>
              </a:pPr>
              <a:r>
                <a:rPr lang="ja-JP" altLang="en-US" sz="1050" kern="0" dirty="0">
                  <a:solidFill>
                    <a:srgbClr val="000000"/>
                  </a:solidFill>
                  <a:latin typeface="Arial"/>
                  <a:ea typeface="Meiryo UI"/>
                </a:rPr>
                <a:t>＋ </a:t>
              </a:r>
              <a:r>
                <a:rPr lang="en-US" altLang="ja-JP" sz="1050" kern="0" dirty="0">
                  <a:solidFill>
                    <a:srgbClr val="000000"/>
                  </a:solidFill>
                  <a:latin typeface="Arial"/>
                  <a:ea typeface="Meiryo UI"/>
                </a:rPr>
                <a:t>50% ×</a:t>
              </a:r>
            </a:p>
          </p:txBody>
        </p:sp>
        <p:grpSp>
          <p:nvGrpSpPr>
            <p:cNvPr id="69" name="グループ化 68">
              <a:extLst>
                <a:ext uri="{FF2B5EF4-FFF2-40B4-BE49-F238E27FC236}">
                  <a16:creationId xmlns:a16="http://schemas.microsoft.com/office/drawing/2014/main" id="{692EE9F6-A9D6-4329-B5F0-F06223CE35FC}"/>
                </a:ext>
              </a:extLst>
            </p:cNvPr>
            <p:cNvGrpSpPr/>
            <p:nvPr/>
          </p:nvGrpSpPr>
          <p:grpSpPr>
            <a:xfrm>
              <a:off x="3722943" y="2164316"/>
              <a:ext cx="2917162" cy="1231384"/>
              <a:chOff x="3657272" y="2118596"/>
              <a:chExt cx="2917162" cy="1231384"/>
            </a:xfrm>
          </p:grpSpPr>
          <p:sp>
            <p:nvSpPr>
              <p:cNvPr id="74" name="テキスト ボックス 73">
                <a:extLst>
                  <a:ext uri="{FF2B5EF4-FFF2-40B4-BE49-F238E27FC236}">
                    <a16:creationId xmlns:a16="http://schemas.microsoft.com/office/drawing/2014/main" id="{F512B3A8-CCD8-4058-95C2-4BB5DEB69BE2}"/>
                  </a:ext>
                </a:extLst>
              </p:cNvPr>
              <p:cNvSpPr txBox="1"/>
              <p:nvPr/>
            </p:nvSpPr>
            <p:spPr>
              <a:xfrm>
                <a:off x="3657272" y="2118596"/>
                <a:ext cx="2917162" cy="364014"/>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No. of employees in that jurisdiction</a:t>
                </a:r>
                <a:endParaRPr lang="ja-JP" altLang="en-US" sz="1050" kern="0" dirty="0">
                  <a:solidFill>
                    <a:srgbClr val="000000"/>
                  </a:solidFill>
                  <a:latin typeface="Arial"/>
                  <a:ea typeface="Meiryo UI"/>
                </a:endParaRPr>
              </a:p>
            </p:txBody>
          </p:sp>
          <p:sp>
            <p:nvSpPr>
              <p:cNvPr id="75" name="テキスト ボックス 74">
                <a:extLst>
                  <a:ext uri="{FF2B5EF4-FFF2-40B4-BE49-F238E27FC236}">
                    <a16:creationId xmlns:a16="http://schemas.microsoft.com/office/drawing/2014/main" id="{CF11C7CC-DEE4-4EEE-BF33-64729CD30D42}"/>
                  </a:ext>
                </a:extLst>
              </p:cNvPr>
              <p:cNvSpPr txBox="1"/>
              <p:nvPr/>
            </p:nvSpPr>
            <p:spPr>
              <a:xfrm>
                <a:off x="3715977" y="2511990"/>
                <a:ext cx="2849923" cy="837990"/>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Total number of employees employed by all Constituent Entities located in UTPR Jurisdictions</a:t>
                </a:r>
                <a:endParaRPr lang="ja-JP" altLang="en-US" sz="1050" kern="0" dirty="0">
                  <a:solidFill>
                    <a:srgbClr val="000000"/>
                  </a:solidFill>
                  <a:latin typeface="Arial"/>
                  <a:ea typeface="Meiryo UI"/>
                </a:endParaRPr>
              </a:p>
            </p:txBody>
          </p:sp>
          <p:cxnSp>
            <p:nvCxnSpPr>
              <p:cNvPr id="76" name="直線コネクタ 75">
                <a:extLst>
                  <a:ext uri="{FF2B5EF4-FFF2-40B4-BE49-F238E27FC236}">
                    <a16:creationId xmlns:a16="http://schemas.microsoft.com/office/drawing/2014/main" id="{A2458CC3-B3EF-42E1-AFA3-1AD043BB44AC}"/>
                  </a:ext>
                </a:extLst>
              </p:cNvPr>
              <p:cNvCxnSpPr>
                <a:cxnSpLocks/>
              </p:cNvCxnSpPr>
              <p:nvPr/>
            </p:nvCxnSpPr>
            <p:spPr>
              <a:xfrm>
                <a:off x="3715977" y="2499453"/>
                <a:ext cx="2704876" cy="0"/>
              </a:xfrm>
              <a:prstGeom prst="line">
                <a:avLst/>
              </a:prstGeom>
              <a:noFill/>
              <a:ln w="19050" cap="flat" cmpd="sng" algn="ctr">
                <a:solidFill>
                  <a:srgbClr val="000000"/>
                </a:solidFill>
                <a:prstDash val="solid"/>
                <a:miter lim="800000"/>
              </a:ln>
              <a:effectLst/>
            </p:spPr>
          </p:cxnSp>
        </p:grpSp>
        <p:grpSp>
          <p:nvGrpSpPr>
            <p:cNvPr id="70" name="グループ化 69">
              <a:extLst>
                <a:ext uri="{FF2B5EF4-FFF2-40B4-BE49-F238E27FC236}">
                  <a16:creationId xmlns:a16="http://schemas.microsoft.com/office/drawing/2014/main" id="{A30D45D0-A06C-4614-9297-634BE9315022}"/>
                </a:ext>
              </a:extLst>
            </p:cNvPr>
            <p:cNvGrpSpPr/>
            <p:nvPr/>
          </p:nvGrpSpPr>
          <p:grpSpPr>
            <a:xfrm>
              <a:off x="7603550" y="1982979"/>
              <a:ext cx="3158658" cy="1400184"/>
              <a:chOff x="3785029" y="1937259"/>
              <a:chExt cx="3158658" cy="1400184"/>
            </a:xfrm>
          </p:grpSpPr>
          <p:sp>
            <p:nvSpPr>
              <p:cNvPr id="71" name="テキスト ボックス 70">
                <a:extLst>
                  <a:ext uri="{FF2B5EF4-FFF2-40B4-BE49-F238E27FC236}">
                    <a16:creationId xmlns:a16="http://schemas.microsoft.com/office/drawing/2014/main" id="{25DD6725-22A8-4174-91C8-3478944A24FD}"/>
                  </a:ext>
                </a:extLst>
              </p:cNvPr>
              <p:cNvSpPr txBox="1"/>
              <p:nvPr/>
            </p:nvSpPr>
            <p:spPr>
              <a:xfrm>
                <a:off x="3785029" y="1937259"/>
                <a:ext cx="3158658" cy="601002"/>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Net Book Value of tangible assets in that jurisdiction</a:t>
                </a:r>
                <a:endParaRPr lang="ja-JP" altLang="en-US" sz="1050" kern="0" dirty="0">
                  <a:solidFill>
                    <a:srgbClr val="000000"/>
                  </a:solidFill>
                  <a:latin typeface="Arial"/>
                  <a:ea typeface="Meiryo UI"/>
                </a:endParaRPr>
              </a:p>
            </p:txBody>
          </p:sp>
          <p:sp>
            <p:nvSpPr>
              <p:cNvPr id="72" name="テキスト ボックス 71">
                <a:extLst>
                  <a:ext uri="{FF2B5EF4-FFF2-40B4-BE49-F238E27FC236}">
                    <a16:creationId xmlns:a16="http://schemas.microsoft.com/office/drawing/2014/main" id="{AB436797-0644-40C8-B175-D5E52494B785}"/>
                  </a:ext>
                </a:extLst>
              </p:cNvPr>
              <p:cNvSpPr txBox="1"/>
              <p:nvPr/>
            </p:nvSpPr>
            <p:spPr>
              <a:xfrm>
                <a:off x="3900853" y="2499453"/>
                <a:ext cx="2934227" cy="837990"/>
              </a:xfrm>
              <a:prstGeom prst="rect">
                <a:avLst/>
              </a:prstGeom>
              <a:noFill/>
            </p:spPr>
            <p:txBody>
              <a:bodyPr wrap="square" lIns="0" tIns="54000" rIns="0" bIns="54000" anchor="t">
                <a:spAutoFit/>
              </a:bodyPr>
              <a:lstStyle/>
              <a:p>
                <a:pPr algn="ctr" defTabSz="685800">
                  <a:lnSpc>
                    <a:spcPct val="110000"/>
                  </a:lnSpc>
                  <a:spcAft>
                    <a:spcPts val="450"/>
                  </a:spcAft>
                  <a:buClr>
                    <a:srgbClr val="00338D"/>
                  </a:buClr>
                  <a:buSzPct val="80000"/>
                  <a:defRPr/>
                </a:pPr>
                <a:r>
                  <a:rPr lang="en-US" altLang="ja-JP" sz="1050" kern="0" dirty="0">
                    <a:solidFill>
                      <a:srgbClr val="000000"/>
                    </a:solidFill>
                    <a:latin typeface="Arial"/>
                    <a:ea typeface="Meiryo UI"/>
                  </a:rPr>
                  <a:t>Total net book value of tangible assets for all Constituent Entities located in UTPR Jurisdictions</a:t>
                </a:r>
                <a:endParaRPr lang="ja-JP" altLang="en-US" sz="1050" kern="0" dirty="0">
                  <a:solidFill>
                    <a:srgbClr val="000000"/>
                  </a:solidFill>
                  <a:latin typeface="Arial"/>
                  <a:ea typeface="Meiryo UI"/>
                </a:endParaRPr>
              </a:p>
            </p:txBody>
          </p:sp>
          <p:cxnSp>
            <p:nvCxnSpPr>
              <p:cNvPr id="73" name="直線コネクタ 72">
                <a:extLst>
                  <a:ext uri="{FF2B5EF4-FFF2-40B4-BE49-F238E27FC236}">
                    <a16:creationId xmlns:a16="http://schemas.microsoft.com/office/drawing/2014/main" id="{06AAD578-0C50-427E-A81B-4344A6C58B2F}"/>
                  </a:ext>
                </a:extLst>
              </p:cNvPr>
              <p:cNvCxnSpPr>
                <a:cxnSpLocks/>
              </p:cNvCxnSpPr>
              <p:nvPr/>
            </p:nvCxnSpPr>
            <p:spPr>
              <a:xfrm>
                <a:off x="3855967" y="2499453"/>
                <a:ext cx="3024000" cy="0"/>
              </a:xfrm>
              <a:prstGeom prst="line">
                <a:avLst/>
              </a:prstGeom>
              <a:noFill/>
              <a:ln w="19050" cap="flat" cmpd="sng" algn="ctr">
                <a:solidFill>
                  <a:srgbClr val="000000"/>
                </a:solidFill>
                <a:prstDash val="solid"/>
                <a:miter lim="800000"/>
              </a:ln>
              <a:effectLst/>
            </p:spPr>
          </p:cxnSp>
        </p:grpSp>
      </p:grpSp>
      <p:sp>
        <p:nvSpPr>
          <p:cNvPr id="77" name="左中かっこ 76">
            <a:extLst>
              <a:ext uri="{FF2B5EF4-FFF2-40B4-BE49-F238E27FC236}">
                <a16:creationId xmlns:a16="http://schemas.microsoft.com/office/drawing/2014/main" id="{046991DE-A5E5-4404-9D8A-CF06923EA529}"/>
              </a:ext>
            </a:extLst>
          </p:cNvPr>
          <p:cNvSpPr/>
          <p:nvPr/>
        </p:nvSpPr>
        <p:spPr>
          <a:xfrm>
            <a:off x="2743972" y="3411022"/>
            <a:ext cx="52544" cy="747824"/>
          </a:xfrm>
          <a:prstGeom prst="leftBrace">
            <a:avLst/>
          </a:prstGeom>
          <a:noFill/>
          <a:ln w="9525" cap="flat" cmpd="sng" algn="ctr">
            <a:solidFill>
              <a:srgbClr val="000000"/>
            </a:solidFill>
            <a:prstDash val="solid"/>
            <a:miter lim="800000"/>
          </a:ln>
          <a:effectLst/>
        </p:spPr>
        <p:txBody>
          <a:bodyPr rtlCol="0" anchor="ctr"/>
          <a:lstStyle/>
          <a:p>
            <a:pPr algn="ctr" defTabSz="685800">
              <a:defRPr/>
            </a:pPr>
            <a:endParaRPr kumimoji="1" lang="ja-JP" altLang="en-US" sz="1350" kern="0">
              <a:solidFill>
                <a:srgbClr val="000000"/>
              </a:solidFill>
              <a:latin typeface="Arial"/>
              <a:ea typeface="Meiryo UI"/>
            </a:endParaRPr>
          </a:p>
        </p:txBody>
      </p:sp>
      <p:sp>
        <p:nvSpPr>
          <p:cNvPr id="78" name="左中かっこ 77">
            <a:extLst>
              <a:ext uri="{FF2B5EF4-FFF2-40B4-BE49-F238E27FC236}">
                <a16:creationId xmlns:a16="http://schemas.microsoft.com/office/drawing/2014/main" id="{3B8DBF8B-7527-4858-9AAF-E8C9D94C8D1D}"/>
              </a:ext>
            </a:extLst>
          </p:cNvPr>
          <p:cNvSpPr/>
          <p:nvPr/>
        </p:nvSpPr>
        <p:spPr>
          <a:xfrm>
            <a:off x="2766763" y="4566195"/>
            <a:ext cx="52544" cy="747824"/>
          </a:xfrm>
          <a:prstGeom prst="leftBrace">
            <a:avLst/>
          </a:prstGeom>
          <a:noFill/>
          <a:ln w="9525" cap="flat" cmpd="sng" algn="ctr">
            <a:solidFill>
              <a:srgbClr val="000000"/>
            </a:solidFill>
            <a:prstDash val="solid"/>
            <a:miter lim="800000"/>
          </a:ln>
          <a:effectLst/>
        </p:spPr>
        <p:txBody>
          <a:bodyPr rtlCol="0" anchor="ctr"/>
          <a:lstStyle/>
          <a:p>
            <a:pPr algn="ctr" defTabSz="685800">
              <a:defRPr/>
            </a:pPr>
            <a:endParaRPr kumimoji="1" lang="ja-JP" altLang="en-US" sz="1350" kern="0">
              <a:solidFill>
                <a:srgbClr val="000000"/>
              </a:solidFill>
              <a:latin typeface="Arial"/>
              <a:ea typeface="Meiryo UI"/>
            </a:endParaRPr>
          </a:p>
        </p:txBody>
      </p:sp>
      <p:sp>
        <p:nvSpPr>
          <p:cNvPr id="79" name="左中かっこ 78">
            <a:extLst>
              <a:ext uri="{FF2B5EF4-FFF2-40B4-BE49-F238E27FC236}">
                <a16:creationId xmlns:a16="http://schemas.microsoft.com/office/drawing/2014/main" id="{D6029CAA-20A3-4C7F-8FDC-D5478BE6F1E6}"/>
              </a:ext>
            </a:extLst>
          </p:cNvPr>
          <p:cNvSpPr/>
          <p:nvPr/>
        </p:nvSpPr>
        <p:spPr>
          <a:xfrm flipH="1">
            <a:off x="8470261" y="4566195"/>
            <a:ext cx="52544" cy="747824"/>
          </a:xfrm>
          <a:prstGeom prst="leftBrace">
            <a:avLst/>
          </a:prstGeom>
          <a:noFill/>
          <a:ln w="9525" cap="flat" cmpd="sng" algn="ctr">
            <a:solidFill>
              <a:srgbClr val="000000"/>
            </a:solidFill>
            <a:prstDash val="solid"/>
            <a:miter lim="800000"/>
          </a:ln>
          <a:effectLst/>
        </p:spPr>
        <p:txBody>
          <a:bodyPr rtlCol="0" anchor="ctr"/>
          <a:lstStyle/>
          <a:p>
            <a:pPr algn="ctr" defTabSz="685800">
              <a:defRPr/>
            </a:pPr>
            <a:endParaRPr kumimoji="1" lang="ja-JP" altLang="en-US" sz="1350" kern="0">
              <a:solidFill>
                <a:srgbClr val="000000"/>
              </a:solidFill>
              <a:latin typeface="Arial"/>
              <a:ea typeface="Meiryo UI"/>
            </a:endParaRPr>
          </a:p>
        </p:txBody>
      </p:sp>
      <p:sp>
        <p:nvSpPr>
          <p:cNvPr id="80" name="左中かっこ 79">
            <a:extLst>
              <a:ext uri="{FF2B5EF4-FFF2-40B4-BE49-F238E27FC236}">
                <a16:creationId xmlns:a16="http://schemas.microsoft.com/office/drawing/2014/main" id="{14385C0A-1745-4F17-A4E4-C810F7F8BC61}"/>
              </a:ext>
            </a:extLst>
          </p:cNvPr>
          <p:cNvSpPr/>
          <p:nvPr/>
        </p:nvSpPr>
        <p:spPr>
          <a:xfrm flipH="1">
            <a:off x="8478315" y="3411022"/>
            <a:ext cx="52544" cy="747824"/>
          </a:xfrm>
          <a:prstGeom prst="leftBrace">
            <a:avLst/>
          </a:prstGeom>
          <a:noFill/>
          <a:ln w="9525" cap="flat" cmpd="sng" algn="ctr">
            <a:solidFill>
              <a:srgbClr val="000000"/>
            </a:solidFill>
            <a:prstDash val="solid"/>
            <a:miter lim="800000"/>
          </a:ln>
          <a:effectLst/>
        </p:spPr>
        <p:txBody>
          <a:bodyPr rtlCol="0" anchor="ctr"/>
          <a:lstStyle/>
          <a:p>
            <a:pPr algn="ctr" defTabSz="685800">
              <a:defRPr/>
            </a:pPr>
            <a:endParaRPr kumimoji="1" lang="ja-JP" altLang="en-US" sz="1350" kern="0">
              <a:solidFill>
                <a:srgbClr val="000000"/>
              </a:solidFill>
              <a:latin typeface="Arial"/>
              <a:ea typeface="Meiryo UI"/>
            </a:endParaRPr>
          </a:p>
        </p:txBody>
      </p:sp>
    </p:spTree>
    <p:extLst>
      <p:ext uri="{BB962C8B-B14F-4D97-AF65-F5344CB8AC3E}">
        <p14:creationId xmlns:p14="http://schemas.microsoft.com/office/powerpoint/2010/main" val="20338797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239AAAC3-4BD4-B974-99A6-E665D739C7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250" dirty="0">
                <a:solidFill>
                  <a:srgbClr val="00338D"/>
                </a:solidFill>
                <a:latin typeface="Arial"/>
                <a:ea typeface="Meiryo UI"/>
              </a:rPr>
              <a:t>UTPR Calculation Example</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05407" cy="323165"/>
          </a:xfrm>
          <a:prstGeom prst="rect">
            <a:avLst/>
          </a:prstGeom>
          <a:noFill/>
        </p:spPr>
        <p:txBody>
          <a:bodyPr wrap="square" rtlCol="0">
            <a:spAutoFit/>
          </a:bodyPr>
          <a:lstStyle/>
          <a:p>
            <a:r>
              <a:rPr lang="en-ID" sz="1500" b="1" dirty="0">
                <a:solidFill>
                  <a:schemeClr val="bg1"/>
                </a:solidFill>
                <a:latin typeface="Arial" panose="020B0604020202020204" pitchFamily="34" charset="0"/>
                <a:cs typeface="Arial" panose="020B0604020202020204" pitchFamily="34" charset="0"/>
              </a:rPr>
              <a:t>30</a:t>
            </a:r>
          </a:p>
        </p:txBody>
      </p:sp>
      <p:sp>
        <p:nvSpPr>
          <p:cNvPr id="14" name="正方形/長方形 13">
            <a:extLst>
              <a:ext uri="{FF2B5EF4-FFF2-40B4-BE49-F238E27FC236}">
                <a16:creationId xmlns:a16="http://schemas.microsoft.com/office/drawing/2014/main" id="{3A9D34B3-94A3-44D4-98B4-22B8DE27BC63}"/>
              </a:ext>
            </a:extLst>
          </p:cNvPr>
          <p:cNvSpPr/>
          <p:nvPr/>
        </p:nvSpPr>
        <p:spPr>
          <a:xfrm>
            <a:off x="2701693" y="4193357"/>
            <a:ext cx="1265567" cy="675000"/>
          </a:xfrm>
          <a:prstGeom prst="rect">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b="1" kern="0" dirty="0">
                <a:solidFill>
                  <a:prstClr val="white"/>
                </a:solidFill>
                <a:latin typeface="Arial"/>
                <a:ea typeface="Meiryo UI"/>
              </a:rPr>
              <a:t>S1</a:t>
            </a:r>
            <a:endParaRPr kumimoji="1" lang="ja-JP" altLang="en-US" b="1" kern="0" dirty="0">
              <a:solidFill>
                <a:prstClr val="white"/>
              </a:solidFill>
              <a:latin typeface="Arial"/>
              <a:ea typeface="Meiryo UI"/>
            </a:endParaRPr>
          </a:p>
        </p:txBody>
      </p:sp>
      <p:cxnSp>
        <p:nvCxnSpPr>
          <p:cNvPr id="16" name="直線コネクタ 15">
            <a:extLst>
              <a:ext uri="{FF2B5EF4-FFF2-40B4-BE49-F238E27FC236}">
                <a16:creationId xmlns:a16="http://schemas.microsoft.com/office/drawing/2014/main" id="{73F3C980-7336-4931-8B71-D09D73837E9D}"/>
              </a:ext>
            </a:extLst>
          </p:cNvPr>
          <p:cNvCxnSpPr>
            <a:cxnSpLocks/>
          </p:cNvCxnSpPr>
          <p:nvPr/>
        </p:nvCxnSpPr>
        <p:spPr>
          <a:xfrm>
            <a:off x="1084684" y="3792649"/>
            <a:ext cx="7186904" cy="0"/>
          </a:xfrm>
          <a:prstGeom prst="line">
            <a:avLst/>
          </a:prstGeom>
          <a:noFill/>
          <a:ln w="6350" cap="flat" cmpd="sng" algn="ctr">
            <a:solidFill>
              <a:srgbClr val="000000"/>
            </a:solidFill>
            <a:prstDash val="dash"/>
            <a:miter lim="800000"/>
          </a:ln>
          <a:effectLst/>
        </p:spPr>
      </p:cxnSp>
      <p:cxnSp>
        <p:nvCxnSpPr>
          <p:cNvPr id="17" name="直線コネクタ 16">
            <a:extLst>
              <a:ext uri="{FF2B5EF4-FFF2-40B4-BE49-F238E27FC236}">
                <a16:creationId xmlns:a16="http://schemas.microsoft.com/office/drawing/2014/main" id="{B6D4C3FD-331B-4173-9DDB-C81C100A0509}"/>
              </a:ext>
            </a:extLst>
          </p:cNvPr>
          <p:cNvCxnSpPr>
            <a:cxnSpLocks/>
          </p:cNvCxnSpPr>
          <p:nvPr/>
        </p:nvCxnSpPr>
        <p:spPr>
          <a:xfrm>
            <a:off x="4541675" y="3792649"/>
            <a:ext cx="0" cy="1700295"/>
          </a:xfrm>
          <a:prstGeom prst="line">
            <a:avLst/>
          </a:prstGeom>
          <a:noFill/>
          <a:ln w="6350" cap="flat" cmpd="sng" algn="ctr">
            <a:solidFill>
              <a:srgbClr val="000000"/>
            </a:solidFill>
            <a:prstDash val="dash"/>
            <a:miter lim="800000"/>
          </a:ln>
          <a:effectLst/>
        </p:spPr>
      </p:cxnSp>
      <p:sp>
        <p:nvSpPr>
          <p:cNvPr id="18" name="正方形/長方形 17">
            <a:extLst>
              <a:ext uri="{FF2B5EF4-FFF2-40B4-BE49-F238E27FC236}">
                <a16:creationId xmlns:a16="http://schemas.microsoft.com/office/drawing/2014/main" id="{37DB952D-F851-4178-907C-FDC04F977CDD}"/>
              </a:ext>
            </a:extLst>
          </p:cNvPr>
          <p:cNvSpPr/>
          <p:nvPr/>
        </p:nvSpPr>
        <p:spPr>
          <a:xfrm>
            <a:off x="5011440" y="4193357"/>
            <a:ext cx="1265567" cy="675000"/>
          </a:xfrm>
          <a:prstGeom prst="rect">
            <a:avLst/>
          </a:prstGeom>
          <a:solidFill>
            <a:srgbClr val="005EB8"/>
          </a:solid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b="1" kern="0" dirty="0">
                <a:solidFill>
                  <a:prstClr val="white"/>
                </a:solidFill>
                <a:latin typeface="Arial"/>
                <a:ea typeface="Meiryo UI"/>
              </a:rPr>
              <a:t>S2</a:t>
            </a:r>
            <a:endParaRPr kumimoji="1" lang="ja-JP" altLang="en-US" b="1" kern="0" dirty="0">
              <a:solidFill>
                <a:prstClr val="white"/>
              </a:solidFill>
              <a:latin typeface="Arial"/>
              <a:ea typeface="Meiryo UI"/>
            </a:endParaRPr>
          </a:p>
        </p:txBody>
      </p:sp>
      <p:sp>
        <p:nvSpPr>
          <p:cNvPr id="21" name="正方形/長方形 20">
            <a:extLst>
              <a:ext uri="{FF2B5EF4-FFF2-40B4-BE49-F238E27FC236}">
                <a16:creationId xmlns:a16="http://schemas.microsoft.com/office/drawing/2014/main" id="{F76F180C-6BE4-4F0E-8C99-561DA2EE86A8}"/>
              </a:ext>
            </a:extLst>
          </p:cNvPr>
          <p:cNvSpPr/>
          <p:nvPr/>
        </p:nvSpPr>
        <p:spPr>
          <a:xfrm>
            <a:off x="1277265" y="3794208"/>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srgbClr val="000000"/>
                </a:solidFill>
                <a:latin typeface="Arial"/>
                <a:ea typeface="Meiryo UI"/>
              </a:rPr>
              <a:t>Japan</a:t>
            </a:r>
            <a:endParaRPr kumimoji="1" lang="ja-JP" altLang="en-US" sz="1350" b="1" kern="0" dirty="0">
              <a:solidFill>
                <a:srgbClr val="000000"/>
              </a:solidFill>
              <a:latin typeface="Arial"/>
              <a:ea typeface="Meiryo UI"/>
            </a:endParaRPr>
          </a:p>
        </p:txBody>
      </p:sp>
      <p:sp>
        <p:nvSpPr>
          <p:cNvPr id="22" name="正方形/長方形 21">
            <a:extLst>
              <a:ext uri="{FF2B5EF4-FFF2-40B4-BE49-F238E27FC236}">
                <a16:creationId xmlns:a16="http://schemas.microsoft.com/office/drawing/2014/main" id="{3CA71654-DDF6-47EC-B76F-380B86126F1F}"/>
              </a:ext>
            </a:extLst>
          </p:cNvPr>
          <p:cNvSpPr/>
          <p:nvPr/>
        </p:nvSpPr>
        <p:spPr>
          <a:xfrm>
            <a:off x="4594281" y="3791092"/>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srgbClr val="000000"/>
                </a:solidFill>
                <a:latin typeface="Arial"/>
                <a:ea typeface="Meiryo UI"/>
              </a:rPr>
              <a:t>Korea</a:t>
            </a:r>
            <a:endParaRPr kumimoji="1" lang="ja-JP" altLang="en-US" sz="1350" b="1" kern="0" dirty="0">
              <a:solidFill>
                <a:srgbClr val="000000"/>
              </a:solidFill>
              <a:latin typeface="Arial"/>
              <a:ea typeface="Meiryo UI"/>
            </a:endParaRPr>
          </a:p>
        </p:txBody>
      </p:sp>
      <p:sp>
        <p:nvSpPr>
          <p:cNvPr id="23" name="正方形/長方形 22">
            <a:extLst>
              <a:ext uri="{FF2B5EF4-FFF2-40B4-BE49-F238E27FC236}">
                <a16:creationId xmlns:a16="http://schemas.microsoft.com/office/drawing/2014/main" id="{8BB0C641-07B3-4BE3-9A5C-8E32BF334DD7}"/>
              </a:ext>
            </a:extLst>
          </p:cNvPr>
          <p:cNvSpPr/>
          <p:nvPr/>
        </p:nvSpPr>
        <p:spPr>
          <a:xfrm>
            <a:off x="1351531" y="1907399"/>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b="1" kern="0" dirty="0">
                <a:solidFill>
                  <a:srgbClr val="000000"/>
                </a:solidFill>
                <a:latin typeface="Arial"/>
                <a:ea typeface="Meiryo UI"/>
              </a:rPr>
              <a:t>Low-tax Jurisdiction</a:t>
            </a:r>
            <a:endParaRPr kumimoji="1" lang="ja-JP" altLang="en-US" sz="1350" b="1" kern="0" dirty="0">
              <a:solidFill>
                <a:srgbClr val="000000"/>
              </a:solidFill>
              <a:latin typeface="Arial"/>
              <a:ea typeface="Meiryo UI"/>
            </a:endParaRPr>
          </a:p>
        </p:txBody>
      </p:sp>
      <p:sp>
        <p:nvSpPr>
          <p:cNvPr id="24" name="四角形: 角を丸くする 56">
            <a:extLst>
              <a:ext uri="{FF2B5EF4-FFF2-40B4-BE49-F238E27FC236}">
                <a16:creationId xmlns:a16="http://schemas.microsoft.com/office/drawing/2014/main" id="{195396F1-22BE-4436-B1C5-0C14493F00D4}"/>
              </a:ext>
            </a:extLst>
          </p:cNvPr>
          <p:cNvSpPr/>
          <p:nvPr/>
        </p:nvSpPr>
        <p:spPr>
          <a:xfrm>
            <a:off x="1714502" y="4767532"/>
            <a:ext cx="1449692" cy="675000"/>
          </a:xfrm>
          <a:prstGeom prst="roundRect">
            <a:avLst>
              <a:gd name="adj" fmla="val 14956"/>
            </a:avLst>
          </a:prstGeom>
          <a:solidFill>
            <a:srgbClr val="00338D"/>
          </a:solidFill>
          <a:ln w="12700" cap="flat" cmpd="sng" algn="ctr">
            <a:solidFill>
              <a:sysClr val="window" lastClr="FFFFFF"/>
            </a:solid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Japan’s TUT amount</a:t>
            </a:r>
          </a:p>
          <a:p>
            <a:pPr algn="ctr" defTabSz="685800">
              <a:lnSpc>
                <a:spcPct val="110000"/>
              </a:lnSpc>
              <a:defRPr/>
            </a:pPr>
            <a:r>
              <a:rPr kumimoji="1" lang="en-US" altLang="ja-JP" sz="1050" b="1" kern="0" dirty="0">
                <a:solidFill>
                  <a:prstClr val="white"/>
                </a:solidFill>
                <a:latin typeface="Arial"/>
                <a:ea typeface="Meiryo UI"/>
              </a:rPr>
              <a:t>2.97</a:t>
            </a:r>
            <a:endParaRPr kumimoji="1" lang="ja-JP" altLang="en-US" sz="1050" b="1" kern="0" dirty="0">
              <a:solidFill>
                <a:prstClr val="white"/>
              </a:solidFill>
              <a:latin typeface="Arial"/>
              <a:ea typeface="Meiryo UI"/>
            </a:endParaRPr>
          </a:p>
        </p:txBody>
      </p:sp>
      <p:sp>
        <p:nvSpPr>
          <p:cNvPr id="25" name="四角形: 角を丸くする 21">
            <a:extLst>
              <a:ext uri="{FF2B5EF4-FFF2-40B4-BE49-F238E27FC236}">
                <a16:creationId xmlns:a16="http://schemas.microsoft.com/office/drawing/2014/main" id="{C7B67B7C-E8E0-4B66-8E31-DCC6895200BD}"/>
              </a:ext>
            </a:extLst>
          </p:cNvPr>
          <p:cNvSpPr/>
          <p:nvPr/>
        </p:nvSpPr>
        <p:spPr>
          <a:xfrm>
            <a:off x="5860740" y="4767532"/>
            <a:ext cx="1389144" cy="675000"/>
          </a:xfrm>
          <a:prstGeom prst="roundRect">
            <a:avLst>
              <a:gd name="adj" fmla="val 14956"/>
            </a:avLst>
          </a:prstGeom>
          <a:solidFill>
            <a:srgbClr val="00338D"/>
          </a:solidFill>
          <a:ln w="12700" cap="flat" cmpd="sng" algn="ctr">
            <a:solidFill>
              <a:sysClr val="window" lastClr="FFFFFF"/>
            </a:solid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Korea’s TUT amount</a:t>
            </a:r>
          </a:p>
          <a:p>
            <a:pPr algn="ctr" defTabSz="685800">
              <a:lnSpc>
                <a:spcPct val="110000"/>
              </a:lnSpc>
              <a:defRPr/>
            </a:pPr>
            <a:r>
              <a:rPr kumimoji="1" lang="en-US" altLang="ja-JP" sz="1050" b="1" kern="0" dirty="0">
                <a:solidFill>
                  <a:prstClr val="white"/>
                </a:solidFill>
                <a:latin typeface="Arial"/>
                <a:ea typeface="Meiryo UI"/>
              </a:rPr>
              <a:t>1.98</a:t>
            </a:r>
            <a:endParaRPr kumimoji="1" lang="ja-JP" altLang="en-US" sz="1050" b="1" kern="0" dirty="0">
              <a:solidFill>
                <a:prstClr val="white"/>
              </a:solidFill>
              <a:latin typeface="Arial"/>
              <a:ea typeface="Meiryo UI"/>
            </a:endParaRPr>
          </a:p>
        </p:txBody>
      </p:sp>
      <p:sp>
        <p:nvSpPr>
          <p:cNvPr id="26" name="正方形/長方形 25">
            <a:extLst>
              <a:ext uri="{FF2B5EF4-FFF2-40B4-BE49-F238E27FC236}">
                <a16:creationId xmlns:a16="http://schemas.microsoft.com/office/drawing/2014/main" id="{F84BA306-75E5-4C62-A890-18E8AC51CBA5}"/>
              </a:ext>
            </a:extLst>
          </p:cNvPr>
          <p:cNvSpPr/>
          <p:nvPr/>
        </p:nvSpPr>
        <p:spPr>
          <a:xfrm>
            <a:off x="3980999" y="2048407"/>
            <a:ext cx="1265567" cy="675000"/>
          </a:xfrm>
          <a:prstGeom prst="rect">
            <a:avLst/>
          </a:prstGeom>
          <a:solidFill>
            <a:srgbClr val="43B02A">
              <a:lumMod val="75000"/>
            </a:srgbClr>
          </a:solidFill>
          <a:ln w="12700" cap="flat" cmpd="sng" algn="ctr">
            <a:solidFill>
              <a:srgbClr val="43B02A">
                <a:lumMod val="50000"/>
              </a:srgbClr>
            </a:solidFill>
            <a:prstDash val="solid"/>
            <a:miter lim="800000"/>
          </a:ln>
          <a:effectLst/>
        </p:spPr>
        <p:txBody>
          <a:bodyPr wrap="none" lIns="40958" tIns="40958" rIns="40958" bIns="40958" rtlCol="0" anchor="ctr"/>
          <a:lstStyle/>
          <a:p>
            <a:pPr algn="ctr" defTabSz="685800">
              <a:lnSpc>
                <a:spcPct val="110000"/>
              </a:lnSpc>
              <a:defRPr/>
            </a:pPr>
            <a:r>
              <a:rPr kumimoji="1" lang="en-US" altLang="ja-JP" b="1" kern="0" dirty="0">
                <a:solidFill>
                  <a:prstClr val="white"/>
                </a:solidFill>
                <a:latin typeface="Arial"/>
                <a:ea typeface="Meiryo UI"/>
              </a:rPr>
              <a:t>P</a:t>
            </a:r>
            <a:endParaRPr kumimoji="1" lang="ja-JP" altLang="en-US" b="1" kern="0" dirty="0">
              <a:solidFill>
                <a:prstClr val="white"/>
              </a:solidFill>
              <a:latin typeface="Arial"/>
              <a:ea typeface="Meiryo UI"/>
            </a:endParaRPr>
          </a:p>
        </p:txBody>
      </p:sp>
      <p:cxnSp>
        <p:nvCxnSpPr>
          <p:cNvPr id="27" name="コネクタ: カギ線 9">
            <a:extLst>
              <a:ext uri="{FF2B5EF4-FFF2-40B4-BE49-F238E27FC236}">
                <a16:creationId xmlns:a16="http://schemas.microsoft.com/office/drawing/2014/main" id="{E5763067-53C7-4B1A-B00F-28EAE0737549}"/>
              </a:ext>
            </a:extLst>
          </p:cNvPr>
          <p:cNvCxnSpPr>
            <a:cxnSpLocks/>
            <a:stCxn id="26" idx="2"/>
            <a:endCxn id="14" idx="0"/>
          </p:cNvCxnSpPr>
          <p:nvPr/>
        </p:nvCxnSpPr>
        <p:spPr>
          <a:xfrm rot="5400000">
            <a:off x="3239155" y="2818728"/>
            <a:ext cx="1469950" cy="1279307"/>
          </a:xfrm>
          <a:prstGeom prst="bentConnector3">
            <a:avLst>
              <a:gd name="adj1" fmla="val 50000"/>
            </a:avLst>
          </a:prstGeom>
          <a:noFill/>
          <a:ln w="19050" cap="flat" cmpd="sng" algn="ctr">
            <a:solidFill>
              <a:srgbClr val="000000"/>
            </a:solidFill>
            <a:prstDash val="solid"/>
            <a:miter lim="800000"/>
          </a:ln>
          <a:effectLst/>
        </p:spPr>
      </p:cxnSp>
      <p:cxnSp>
        <p:nvCxnSpPr>
          <p:cNvPr id="28" name="コネクタ: カギ線 59">
            <a:extLst>
              <a:ext uri="{FF2B5EF4-FFF2-40B4-BE49-F238E27FC236}">
                <a16:creationId xmlns:a16="http://schemas.microsoft.com/office/drawing/2014/main" id="{DF6BD7A4-6F52-410E-BD39-611E7B980892}"/>
              </a:ext>
            </a:extLst>
          </p:cNvPr>
          <p:cNvCxnSpPr>
            <a:cxnSpLocks/>
            <a:stCxn id="26" idx="2"/>
            <a:endCxn id="18" idx="0"/>
          </p:cNvCxnSpPr>
          <p:nvPr/>
        </p:nvCxnSpPr>
        <p:spPr>
          <a:xfrm rot="16200000" flipH="1">
            <a:off x="4394028" y="2943161"/>
            <a:ext cx="1469950" cy="1030441"/>
          </a:xfrm>
          <a:prstGeom prst="bentConnector3">
            <a:avLst>
              <a:gd name="adj1" fmla="val 50000"/>
            </a:avLst>
          </a:prstGeom>
          <a:noFill/>
          <a:ln w="19050" cap="flat" cmpd="sng" algn="ctr">
            <a:solidFill>
              <a:srgbClr val="000000"/>
            </a:solidFill>
            <a:prstDash val="solid"/>
            <a:miter lim="800000"/>
          </a:ln>
          <a:effectLst/>
        </p:spPr>
      </p:cxnSp>
      <p:sp>
        <p:nvSpPr>
          <p:cNvPr id="29" name="矢印: 上向き折線 20">
            <a:extLst>
              <a:ext uri="{FF2B5EF4-FFF2-40B4-BE49-F238E27FC236}">
                <a16:creationId xmlns:a16="http://schemas.microsoft.com/office/drawing/2014/main" id="{963008FF-64A4-4863-9662-2B3C1F97257E}"/>
              </a:ext>
            </a:extLst>
          </p:cNvPr>
          <p:cNvSpPr/>
          <p:nvPr/>
        </p:nvSpPr>
        <p:spPr>
          <a:xfrm flipV="1">
            <a:off x="5963324" y="2782587"/>
            <a:ext cx="705731" cy="1984944"/>
          </a:xfrm>
          <a:prstGeom prst="bentUpArrow">
            <a:avLst>
              <a:gd name="adj1" fmla="val 20042"/>
              <a:gd name="adj2" fmla="val 25000"/>
              <a:gd name="adj3" fmla="val 25000"/>
            </a:avLst>
          </a:prstGeom>
          <a:solidFill>
            <a:srgbClr val="00338D"/>
          </a:solidFill>
          <a:ln w="12700" cap="flat" cmpd="sng" algn="ctr">
            <a:noFill/>
            <a:prstDash val="solid"/>
            <a:miter lim="800000"/>
          </a:ln>
          <a:effectLst/>
        </p:spPr>
        <p:txBody>
          <a:bodyPr lIns="40958" tIns="40958" rIns="40958" bIns="40958" rtlCol="0" anchor="ctr"/>
          <a:lstStyle/>
          <a:p>
            <a:pPr defTabSz="685800">
              <a:defRPr/>
            </a:pPr>
            <a:endParaRPr kumimoji="1" lang="ja-JP" altLang="en-US" sz="1125" kern="0" dirty="0" err="1">
              <a:solidFill>
                <a:prstClr val="white"/>
              </a:solidFill>
              <a:latin typeface="Arial"/>
              <a:ea typeface="Meiryo UI"/>
            </a:endParaRPr>
          </a:p>
        </p:txBody>
      </p:sp>
      <p:sp>
        <p:nvSpPr>
          <p:cNvPr id="30" name="矢印: 上向き折線 62">
            <a:extLst>
              <a:ext uri="{FF2B5EF4-FFF2-40B4-BE49-F238E27FC236}">
                <a16:creationId xmlns:a16="http://schemas.microsoft.com/office/drawing/2014/main" id="{0B731C18-D574-4B2C-8886-6D09B84AECC8}"/>
              </a:ext>
            </a:extLst>
          </p:cNvPr>
          <p:cNvSpPr/>
          <p:nvPr/>
        </p:nvSpPr>
        <p:spPr>
          <a:xfrm rot="10800000">
            <a:off x="2395051" y="2782587"/>
            <a:ext cx="2328950" cy="1984944"/>
          </a:xfrm>
          <a:prstGeom prst="bentUpArrow">
            <a:avLst>
              <a:gd name="adj1" fmla="val 7360"/>
              <a:gd name="adj2" fmla="val 6852"/>
              <a:gd name="adj3" fmla="val 8037"/>
            </a:avLst>
          </a:prstGeom>
          <a:solidFill>
            <a:srgbClr val="00338D"/>
          </a:solidFill>
          <a:ln w="12700" cap="flat" cmpd="sng" algn="ctr">
            <a:noFill/>
            <a:prstDash val="solid"/>
            <a:miter lim="800000"/>
          </a:ln>
          <a:effectLst/>
        </p:spPr>
        <p:txBody>
          <a:bodyPr lIns="40958" tIns="40958" rIns="40958" bIns="40958" rtlCol="0" anchor="ctr"/>
          <a:lstStyle/>
          <a:p>
            <a:pPr defTabSz="685800">
              <a:defRPr/>
            </a:pPr>
            <a:endParaRPr kumimoji="1" lang="ja-JP" altLang="en-US" sz="1125" kern="0" dirty="0" err="1">
              <a:solidFill>
                <a:prstClr val="white"/>
              </a:solidFill>
              <a:latin typeface="Arial"/>
              <a:ea typeface="Meiryo UI"/>
            </a:endParaRPr>
          </a:p>
        </p:txBody>
      </p:sp>
      <p:sp>
        <p:nvSpPr>
          <p:cNvPr id="31" name="吹き出し: 円形 23">
            <a:extLst>
              <a:ext uri="{FF2B5EF4-FFF2-40B4-BE49-F238E27FC236}">
                <a16:creationId xmlns:a16="http://schemas.microsoft.com/office/drawing/2014/main" id="{92DB8CA7-74C9-4A2D-9F6B-33F39144B2B4}"/>
              </a:ext>
            </a:extLst>
          </p:cNvPr>
          <p:cNvSpPr/>
          <p:nvPr/>
        </p:nvSpPr>
        <p:spPr>
          <a:xfrm>
            <a:off x="632129" y="2208573"/>
            <a:ext cx="1762922" cy="1010062"/>
          </a:xfrm>
          <a:prstGeom prst="wedgeEllipseCallout">
            <a:avLst>
              <a:gd name="adj1" fmla="val 56073"/>
              <a:gd name="adj2" fmla="val 27859"/>
            </a:avLst>
          </a:prstGeom>
          <a:solidFill>
            <a:srgbClr val="0091DA"/>
          </a:solidFill>
          <a:ln w="12700" cap="flat" cmpd="sng" algn="ctr">
            <a:noFill/>
            <a:prstDash val="solid"/>
            <a:miter lim="800000"/>
          </a:ln>
          <a:effectLst/>
        </p:spPr>
        <p:txBody>
          <a:bodyPr lIns="40958" tIns="40958" rIns="40958" bIns="40958" rtlCol="0" anchor="ctr"/>
          <a:lstStyle/>
          <a:p>
            <a:pPr marL="65485" defTabSz="685800">
              <a:defRPr/>
            </a:pPr>
            <a:r>
              <a:rPr lang="en-US" altLang="ja-JP" sz="900" kern="0" spc="23" dirty="0">
                <a:solidFill>
                  <a:prstClr val="white"/>
                </a:solidFill>
                <a:latin typeface="Arial"/>
                <a:ea typeface="Meiryo UI"/>
              </a:rPr>
              <a:t>Top-up taxes </a:t>
            </a:r>
          </a:p>
          <a:p>
            <a:pPr marL="65485" defTabSz="685800">
              <a:defRPr/>
            </a:pPr>
            <a:r>
              <a:rPr lang="en-US" altLang="ja-JP" sz="900" kern="0" spc="23" dirty="0">
                <a:solidFill>
                  <a:prstClr val="white"/>
                </a:solidFill>
                <a:latin typeface="Arial"/>
                <a:ea typeface="Meiryo UI"/>
              </a:rPr>
              <a:t>subject to UTPR are allocated based on the ratio of number of employees and tangible assets</a:t>
            </a:r>
            <a:endParaRPr kumimoji="1" lang="ja-JP" altLang="en-US" sz="900" kern="0" dirty="0">
              <a:solidFill>
                <a:prstClr val="white"/>
              </a:solidFill>
              <a:latin typeface="Arial"/>
              <a:ea typeface="Meiryo UI"/>
            </a:endParaRPr>
          </a:p>
        </p:txBody>
      </p:sp>
      <p:sp>
        <p:nvSpPr>
          <p:cNvPr id="32" name="四角形: 角を丸くする 61">
            <a:extLst>
              <a:ext uri="{FF2B5EF4-FFF2-40B4-BE49-F238E27FC236}">
                <a16:creationId xmlns:a16="http://schemas.microsoft.com/office/drawing/2014/main" id="{E37E2242-FF3E-4CA6-B9C7-37FE4091F91E}"/>
              </a:ext>
            </a:extLst>
          </p:cNvPr>
          <p:cNvSpPr/>
          <p:nvPr/>
        </p:nvSpPr>
        <p:spPr>
          <a:xfrm>
            <a:off x="4724002" y="2535716"/>
            <a:ext cx="1265567" cy="675000"/>
          </a:xfrm>
          <a:prstGeom prst="roundRect">
            <a:avLst>
              <a:gd name="adj" fmla="val 14956"/>
            </a:avLst>
          </a:prstGeom>
          <a:solidFill>
            <a:srgbClr val="00338D"/>
          </a:solidFill>
          <a:ln w="12700" cap="flat" cmpd="sng" algn="ctr">
            <a:solidFill>
              <a:sysClr val="window" lastClr="FFFFFF"/>
            </a:solidFill>
            <a:prstDash val="solid"/>
            <a:miter lim="800000"/>
          </a:ln>
          <a:effectLst/>
        </p:spPr>
        <p:txBody>
          <a:bodyPr wrap="none" lIns="40958" tIns="40958" rIns="40958" bIns="40958" rtlCol="0" anchor="ctr"/>
          <a:lstStyle/>
          <a:p>
            <a:pPr algn="ctr" defTabSz="685800">
              <a:lnSpc>
                <a:spcPct val="110000"/>
              </a:lnSpc>
              <a:defRPr/>
            </a:pPr>
            <a:r>
              <a:rPr kumimoji="1" lang="en-US" altLang="ja-JP" sz="1050" b="1" kern="0" dirty="0">
                <a:solidFill>
                  <a:prstClr val="white"/>
                </a:solidFill>
                <a:latin typeface="Arial"/>
                <a:ea typeface="Meiryo UI"/>
              </a:rPr>
              <a:t>Top-up tax amount</a:t>
            </a:r>
          </a:p>
          <a:p>
            <a:pPr algn="ctr" defTabSz="685800">
              <a:lnSpc>
                <a:spcPct val="110000"/>
              </a:lnSpc>
              <a:defRPr/>
            </a:pPr>
            <a:r>
              <a:rPr kumimoji="1" lang="en-US" altLang="ja-JP" sz="1050" b="1" kern="0" dirty="0">
                <a:solidFill>
                  <a:prstClr val="white"/>
                </a:solidFill>
                <a:latin typeface="Arial"/>
                <a:ea typeface="Meiryo UI"/>
              </a:rPr>
              <a:t>4.95</a:t>
            </a:r>
            <a:endParaRPr kumimoji="1" lang="ja-JP" altLang="en-US" sz="1050" b="1" kern="0" dirty="0">
              <a:solidFill>
                <a:prstClr val="white"/>
              </a:solidFill>
              <a:latin typeface="Arial"/>
              <a:ea typeface="Meiryo UI"/>
            </a:endParaRPr>
          </a:p>
        </p:txBody>
      </p:sp>
      <p:sp>
        <p:nvSpPr>
          <p:cNvPr id="33" name="正方形/長方形 32">
            <a:extLst>
              <a:ext uri="{FF2B5EF4-FFF2-40B4-BE49-F238E27FC236}">
                <a16:creationId xmlns:a16="http://schemas.microsoft.com/office/drawing/2014/main" id="{E7CD0429-AB77-4EF9-AE52-54078C2E73E7}"/>
              </a:ext>
            </a:extLst>
          </p:cNvPr>
          <p:cNvSpPr/>
          <p:nvPr/>
        </p:nvSpPr>
        <p:spPr>
          <a:xfrm>
            <a:off x="2375550" y="2512522"/>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kern="0" dirty="0">
                <a:solidFill>
                  <a:srgbClr val="000000"/>
                </a:solidFill>
                <a:latin typeface="Arial"/>
                <a:ea typeface="Meiryo UI"/>
              </a:rPr>
              <a:t>60%</a:t>
            </a:r>
            <a:endParaRPr kumimoji="1" lang="ja-JP" altLang="en-US" sz="1350" kern="0" dirty="0">
              <a:solidFill>
                <a:srgbClr val="000000"/>
              </a:solidFill>
              <a:latin typeface="Arial"/>
              <a:ea typeface="Meiryo UI"/>
            </a:endParaRPr>
          </a:p>
        </p:txBody>
      </p:sp>
      <p:sp>
        <p:nvSpPr>
          <p:cNvPr id="34" name="正方形/長方形 33">
            <a:extLst>
              <a:ext uri="{FF2B5EF4-FFF2-40B4-BE49-F238E27FC236}">
                <a16:creationId xmlns:a16="http://schemas.microsoft.com/office/drawing/2014/main" id="{3CF32FCD-270A-4C0C-878F-1F044B6A132C}"/>
              </a:ext>
            </a:extLst>
          </p:cNvPr>
          <p:cNvSpPr/>
          <p:nvPr/>
        </p:nvSpPr>
        <p:spPr>
          <a:xfrm>
            <a:off x="6498240" y="2722628"/>
            <a:ext cx="652285" cy="301175"/>
          </a:xfrm>
          <a:prstGeom prst="rect">
            <a:avLst/>
          </a:prstGeom>
          <a:noFill/>
          <a:ln w="12700" cap="flat" cmpd="sng" algn="ctr">
            <a:noFill/>
            <a:prstDash val="solid"/>
            <a:miter lim="800000"/>
          </a:ln>
          <a:effectLst/>
        </p:spPr>
        <p:txBody>
          <a:bodyPr wrap="none" lIns="40958" tIns="40958" rIns="40958" bIns="40958" rtlCol="0" anchor="ctr"/>
          <a:lstStyle/>
          <a:p>
            <a:pPr algn="ctr" defTabSz="685800">
              <a:lnSpc>
                <a:spcPct val="110000"/>
              </a:lnSpc>
              <a:defRPr/>
            </a:pPr>
            <a:r>
              <a:rPr kumimoji="1" lang="en-US" altLang="ja-JP" sz="1350" kern="0" dirty="0">
                <a:solidFill>
                  <a:srgbClr val="000000"/>
                </a:solidFill>
                <a:latin typeface="Arial"/>
                <a:ea typeface="Meiryo UI"/>
              </a:rPr>
              <a:t>40%</a:t>
            </a:r>
            <a:endParaRPr kumimoji="1" lang="ja-JP" altLang="en-US" sz="1350" kern="0" dirty="0">
              <a:solidFill>
                <a:srgbClr val="000000"/>
              </a:solidFill>
              <a:latin typeface="Arial"/>
              <a:ea typeface="Meiryo UI"/>
            </a:endParaRPr>
          </a:p>
        </p:txBody>
      </p:sp>
    </p:spTree>
    <p:extLst>
      <p:ext uri="{BB962C8B-B14F-4D97-AF65-F5344CB8AC3E}">
        <p14:creationId xmlns:p14="http://schemas.microsoft.com/office/powerpoint/2010/main" val="38138612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3188537F-989A-FDC7-6195-62F342929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22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テキスト プレースホルダー 2">
            <a:extLst>
              <a:ext uri="{FF2B5EF4-FFF2-40B4-BE49-F238E27FC236}">
                <a16:creationId xmlns:a16="http://schemas.microsoft.com/office/drawing/2014/main" id="{66BF1389-FBFD-D82F-F3CF-FC9B6FE2B151}"/>
              </a:ext>
            </a:extLst>
          </p:cNvPr>
          <p:cNvSpPr txBox="1">
            <a:spLocks/>
          </p:cNvSpPr>
          <p:nvPr/>
        </p:nvSpPr>
        <p:spPr>
          <a:xfrm>
            <a:off x="762092" y="1849041"/>
            <a:ext cx="7619816" cy="3415903"/>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600"/>
              </a:spcAft>
              <a:buFontTx/>
              <a:buNone/>
              <a:defRPr kumimoji="1" sz="2400" b="0" i="0" kern="1200">
                <a:solidFill>
                  <a:schemeClr val="tx1">
                    <a:lumMod val="85000"/>
                    <a:lumOff val="15000"/>
                  </a:schemeClr>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kumimoji="1" sz="2000" b="0" i="0" kern="1200">
                <a:solidFill>
                  <a:schemeClr val="tx1">
                    <a:lumMod val="85000"/>
                    <a:lumOff val="15000"/>
                  </a:schemeClr>
                </a:solidFill>
                <a:latin typeface="+mn-lt"/>
                <a:ea typeface="+mn-ea"/>
                <a:cs typeface="+mn-cs"/>
              </a:defRPr>
            </a:lvl2pPr>
            <a:lvl3pPr marL="284400" indent="-284400" algn="l" defTabSz="914400" rtl="0" eaLnBrk="1" latinLnBrk="0" hangingPunct="1">
              <a:lnSpc>
                <a:spcPct val="100000"/>
              </a:lnSpc>
              <a:spcBef>
                <a:spcPts val="0"/>
              </a:spcBef>
              <a:spcAft>
                <a:spcPts val="600"/>
              </a:spcAft>
              <a:buClr>
                <a:schemeClr val="tx2"/>
              </a:buClr>
              <a:buFont typeface="Wingdings" panose="05000000000000000000" pitchFamily="2" charset="2"/>
              <a:buChar char="n"/>
              <a:defRPr kumimoji="1" sz="1800" b="0" i="0" kern="1200">
                <a:solidFill>
                  <a:schemeClr val="tx1">
                    <a:lumMod val="85000"/>
                    <a:lumOff val="15000"/>
                  </a:schemeClr>
                </a:solidFill>
                <a:latin typeface="+mn-lt"/>
                <a:ea typeface="+mn-ea"/>
                <a:cs typeface="+mn-cs"/>
              </a:defRPr>
            </a:lvl3pPr>
            <a:lvl4pPr marL="576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kumimoji="1" sz="1800" b="0" i="0" kern="1200">
                <a:solidFill>
                  <a:schemeClr val="tx1">
                    <a:lumMod val="85000"/>
                    <a:lumOff val="15000"/>
                  </a:schemeClr>
                </a:solidFill>
                <a:latin typeface="+mn-lt"/>
                <a:ea typeface="+mn-ea"/>
                <a:cs typeface="+mn-cs"/>
              </a:defRPr>
            </a:lvl4pPr>
            <a:lvl5pPr marL="824400" indent="-284400" algn="l" defTabSz="914400" rtl="0" eaLnBrk="1" latinLnBrk="0" hangingPunct="1">
              <a:lnSpc>
                <a:spcPct val="100000"/>
              </a:lnSpc>
              <a:spcBef>
                <a:spcPts val="0"/>
              </a:spcBef>
              <a:spcAft>
                <a:spcPts val="600"/>
              </a:spcAft>
              <a:buClr>
                <a:schemeClr val="tx2"/>
              </a:buClr>
              <a:buFont typeface="Wingdings" panose="05000000000000000000" pitchFamily="2" charset="2"/>
              <a:buChar char=""/>
              <a:defRPr kumimoji="1" sz="1800" b="0" i="0" kern="1200" baseline="0">
                <a:solidFill>
                  <a:schemeClr val="tx1">
                    <a:lumMod val="85000"/>
                    <a:lumOff val="15000"/>
                  </a:schemeClr>
                </a:solidFill>
                <a:latin typeface="+mn-lt"/>
                <a:ea typeface="+mn-ea"/>
                <a:cs typeface="+mn-cs"/>
              </a:defRPr>
            </a:lvl5pPr>
            <a:lvl6pPr marL="1098000" indent="-230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kumimoji="1" sz="1500" kern="1200">
                <a:solidFill>
                  <a:schemeClr val="tx2"/>
                </a:solidFill>
                <a:latin typeface="+mn-lt"/>
                <a:ea typeface="+mn-ea"/>
                <a:cs typeface="+mn-cs"/>
              </a:defRPr>
            </a:lvl6pPr>
            <a:lvl7pPr marL="1371600" indent="-2844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kumimoji="1" sz="1500" kern="1200">
                <a:solidFill>
                  <a:schemeClr val="tx2"/>
                </a:solidFill>
                <a:latin typeface="+mn-lt"/>
                <a:ea typeface="+mn-ea"/>
                <a:cs typeface="+mn-cs"/>
              </a:defRPr>
            </a:lvl7pPr>
            <a:lvl8pPr marL="1645200" indent="-2286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kumimoji="1"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defTabSz="685800">
              <a:spcAft>
                <a:spcPts val="450"/>
              </a:spcAft>
              <a:defRPr/>
            </a:pPr>
            <a:r>
              <a:rPr lang="ja-JP" altLang="en-US" sz="1800" dirty="0">
                <a:solidFill>
                  <a:srgbClr val="000000">
                    <a:lumMod val="85000"/>
                    <a:lumOff val="15000"/>
                  </a:srgbClr>
                </a:solidFill>
                <a:latin typeface="Arial"/>
                <a:ea typeface="Meiryo UI"/>
              </a:rPr>
              <a:t>　</a:t>
            </a:r>
            <a:r>
              <a:rPr lang="en-US" altLang="ja-JP" sz="1800" dirty="0">
                <a:solidFill>
                  <a:srgbClr val="000000">
                    <a:lumMod val="85000"/>
                    <a:lumOff val="15000"/>
                  </a:srgbClr>
                </a:solidFill>
                <a:latin typeface="Arial"/>
                <a:ea typeface="Meiryo UI"/>
              </a:rPr>
              <a:t>e-mail address AOTCA secretary office in JAPAN</a:t>
            </a:r>
          </a:p>
          <a:p>
            <a:pPr defTabSz="685800">
              <a:spcAft>
                <a:spcPts val="450"/>
              </a:spcAft>
              <a:defRPr/>
            </a:pPr>
            <a:endParaRPr lang="en-US" altLang="ja-JP" sz="1800" dirty="0">
              <a:solidFill>
                <a:srgbClr val="000000">
                  <a:lumMod val="85000"/>
                  <a:lumOff val="15000"/>
                </a:srgbClr>
              </a:solidFill>
              <a:latin typeface="Arial"/>
              <a:ea typeface="Meiryo UI"/>
            </a:endParaRPr>
          </a:p>
          <a:p>
            <a:pPr defTabSz="685800">
              <a:spcAft>
                <a:spcPts val="450"/>
              </a:spcAft>
              <a:defRPr/>
            </a:pPr>
            <a:endParaRPr lang="en-US" altLang="ja-JP" sz="1800" dirty="0">
              <a:solidFill>
                <a:srgbClr val="000000">
                  <a:lumMod val="85000"/>
                  <a:lumOff val="15000"/>
                </a:srgbClr>
              </a:solidFill>
              <a:latin typeface="Arial"/>
              <a:ea typeface="Meiryo UI"/>
            </a:endParaRPr>
          </a:p>
          <a:p>
            <a:pPr algn="ctr" defTabSz="685800">
              <a:spcAft>
                <a:spcPts val="450"/>
              </a:spcAft>
              <a:defRPr/>
            </a:pPr>
            <a:r>
              <a:rPr lang="en-US" altLang="ja-JP" sz="2100" dirty="0">
                <a:solidFill>
                  <a:srgbClr val="000000">
                    <a:lumMod val="85000"/>
                    <a:lumOff val="15000"/>
                  </a:srgbClr>
                </a:solidFill>
                <a:highlight>
                  <a:srgbClr val="FFFF00"/>
                </a:highlight>
                <a:latin typeface="Arial"/>
                <a:ea typeface="Meiryo UI"/>
              </a:rPr>
              <a:t>aotca@nichizeiren.jp</a:t>
            </a:r>
          </a:p>
          <a:p>
            <a:pPr algn="ctr" defTabSz="685800">
              <a:spcAft>
                <a:spcPts val="450"/>
              </a:spcAft>
              <a:defRPr/>
            </a:pPr>
            <a:endParaRPr lang="en-US" altLang="ja-JP" sz="2100" dirty="0">
              <a:solidFill>
                <a:srgbClr val="000000">
                  <a:lumMod val="85000"/>
                  <a:lumOff val="15000"/>
                </a:srgbClr>
              </a:solidFill>
              <a:latin typeface="Arial"/>
              <a:ea typeface="Meiryo UI"/>
            </a:endParaRPr>
          </a:p>
          <a:p>
            <a:pPr algn="ctr" defTabSz="685800">
              <a:spcAft>
                <a:spcPts val="450"/>
              </a:spcAft>
              <a:defRPr/>
            </a:pPr>
            <a:endParaRPr lang="ja-JP" altLang="en-US" sz="2100" dirty="0">
              <a:solidFill>
                <a:srgbClr val="000000">
                  <a:lumMod val="85000"/>
                  <a:lumOff val="15000"/>
                </a:srgbClr>
              </a:solidFill>
              <a:latin typeface="Arial"/>
              <a:ea typeface="Meiryo UI"/>
            </a:endParaRPr>
          </a:p>
        </p:txBody>
      </p:sp>
    </p:spTree>
    <p:extLst>
      <p:ext uri="{BB962C8B-B14F-4D97-AF65-F5344CB8AC3E}">
        <p14:creationId xmlns:p14="http://schemas.microsoft.com/office/powerpoint/2010/main" val="2405446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92129B3-2BA4-8B83-3F33-641FE9FD13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lstStyle/>
          <a:p>
            <a:r>
              <a:rPr kumimoji="1" lang="en-US" altLang="ja-JP" sz="2250" dirty="0">
                <a:solidFill>
                  <a:srgbClr val="00338D"/>
                </a:solidFill>
                <a:latin typeface="Arial"/>
                <a:ea typeface="Meiryo UI"/>
              </a:rPr>
              <a:t>Contents</a:t>
            </a:r>
            <a:endParaRPr kumimoji="1" lang="ja-JP" altLang="en-US" dirty="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type="body" orient="vert" idx="1"/>
          </p:nvPr>
        </p:nvSpPr>
        <p:spPr>
          <a:xfrm>
            <a:off x="77449" y="1991648"/>
            <a:ext cx="9066551" cy="2739771"/>
          </a:xfrm>
        </p:spPr>
        <p:txBody>
          <a:bodyPr vert="horz">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pPr marL="0" indent="0">
              <a:lnSpc>
                <a:spcPct val="100000"/>
              </a:lnSpc>
              <a:spcBef>
                <a:spcPts val="0"/>
              </a:spcBef>
              <a:spcAft>
                <a:spcPts val="450"/>
              </a:spcAft>
              <a:buNone/>
            </a:pPr>
            <a:endParaRPr kumimoji="1" lang="en-US" altLang="ja-JP" sz="1350" dirty="0">
              <a:solidFill>
                <a:srgbClr val="F0F0F0">
                  <a:lumMod val="10000"/>
                </a:srgbClr>
              </a:solidFill>
              <a:latin typeface="Arial" panose="020B0604020202020204" pitchFamily="34" charset="0"/>
              <a:ea typeface="Meiryo UI"/>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03</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14" name="表 8">
            <a:extLst>
              <a:ext uri="{FF2B5EF4-FFF2-40B4-BE49-F238E27FC236}">
                <a16:creationId xmlns:a16="http://schemas.microsoft.com/office/drawing/2014/main" id="{E3B3F7AA-E03A-4920-A111-0A1673587C0A}"/>
              </a:ext>
            </a:extLst>
          </p:cNvPr>
          <p:cNvGraphicFramePr>
            <a:graphicFrameLocks noGrp="1"/>
          </p:cNvGraphicFramePr>
          <p:nvPr/>
        </p:nvGraphicFramePr>
        <p:xfrm>
          <a:off x="2248225" y="1992801"/>
          <a:ext cx="4725000" cy="3402000"/>
        </p:xfrm>
        <a:graphic>
          <a:graphicData uri="http://schemas.openxmlformats.org/drawingml/2006/table">
            <a:tbl>
              <a:tblPr firstRow="1" bandRow="1"/>
              <a:tblGrid>
                <a:gridCol w="675000">
                  <a:extLst>
                    <a:ext uri="{9D8B030D-6E8A-4147-A177-3AD203B41FA5}">
                      <a16:colId xmlns:a16="http://schemas.microsoft.com/office/drawing/2014/main" val="2949838127"/>
                    </a:ext>
                  </a:extLst>
                </a:gridCol>
                <a:gridCol w="4050000">
                  <a:extLst>
                    <a:ext uri="{9D8B030D-6E8A-4147-A177-3AD203B41FA5}">
                      <a16:colId xmlns:a16="http://schemas.microsoft.com/office/drawing/2014/main" val="1536874502"/>
                    </a:ext>
                  </a:extLst>
                </a:gridCol>
              </a:tblGrid>
              <a:tr h="567000">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endParaRPr kumimoji="1" lang="ja-JP" altLang="en-US" sz="2700" b="0" spc="300" baseline="0" dirty="0">
                        <a:solidFill>
                          <a:schemeClr val="bg2">
                            <a:lumMod val="10000"/>
                          </a:schemeClr>
                        </a:solidFill>
                        <a:latin typeface="KPMG Light" panose="020B0403030202040204" pitchFamily="34" charset="0"/>
                      </a:endParaRPr>
                    </a:p>
                  </a:txBody>
                  <a:tcPr marL="162000" marR="68580" marT="0" marB="8100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400" b="0" dirty="0">
                        <a:solidFill>
                          <a:schemeClr val="bg2">
                            <a:lumMod val="10000"/>
                          </a:schemeClr>
                        </a:solidFill>
                      </a:endParaRPr>
                    </a:p>
                  </a:txBody>
                  <a:tcPr marL="68580" marR="68580" marT="0" marB="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18080248"/>
                  </a:ext>
                </a:extLst>
              </a:tr>
              <a:tr h="567000">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2700" spc="300" baseline="0" dirty="0">
                          <a:solidFill>
                            <a:schemeClr val="bg2">
                              <a:lumMod val="10000"/>
                            </a:schemeClr>
                          </a:solidFill>
                          <a:latin typeface="KPMG Light" panose="020B0403030202040204" pitchFamily="34" charset="0"/>
                        </a:rPr>
                        <a:t>1.</a:t>
                      </a:r>
                      <a:endParaRPr kumimoji="1" lang="ja-JP" altLang="en-US" sz="2700" spc="300" baseline="0" dirty="0">
                        <a:solidFill>
                          <a:schemeClr val="bg2">
                            <a:lumMod val="10000"/>
                          </a:schemeClr>
                        </a:solidFill>
                        <a:latin typeface="KPMG Light" panose="020B0403030202040204" pitchFamily="34" charset="0"/>
                      </a:endParaRPr>
                    </a:p>
                  </a:txBody>
                  <a:tcPr marL="162000" marR="68580" marT="0" marB="8100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solidFill>
                            <a:schemeClr val="bg2">
                              <a:lumMod val="10000"/>
                            </a:schemeClr>
                          </a:solidFill>
                        </a:rPr>
                        <a:t>Latest trends in Japanese BEPS2.0</a:t>
                      </a:r>
                      <a:r>
                        <a:rPr lang="ja-JP" altLang="en-US" sz="1400" dirty="0">
                          <a:solidFill>
                            <a:schemeClr val="bg2">
                              <a:lumMod val="10000"/>
                            </a:schemeClr>
                          </a:solidFill>
                        </a:rPr>
                        <a:t> </a:t>
                      </a:r>
                      <a:r>
                        <a:rPr lang="en-US" altLang="ja-JP" sz="1400" dirty="0">
                          <a:solidFill>
                            <a:schemeClr val="bg2">
                              <a:lumMod val="10000"/>
                            </a:schemeClr>
                          </a:solidFill>
                        </a:rPr>
                        <a:t>legislation</a:t>
                      </a:r>
                    </a:p>
                  </a:txBody>
                  <a:tcPr marL="68580" marR="68580" marT="0" marB="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433524"/>
                  </a:ext>
                </a:extLst>
              </a:tr>
              <a:tr h="567000">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2700" spc="300" baseline="0" dirty="0">
                          <a:solidFill>
                            <a:schemeClr val="bg2">
                              <a:lumMod val="10000"/>
                            </a:schemeClr>
                          </a:solidFill>
                          <a:latin typeface="KPMG Light" panose="020B0403030202040204" pitchFamily="34" charset="0"/>
                        </a:rPr>
                        <a:t>2.</a:t>
                      </a:r>
                      <a:endParaRPr kumimoji="1" lang="ja-JP" altLang="en-US" sz="2700" spc="300" baseline="0" dirty="0">
                        <a:solidFill>
                          <a:schemeClr val="bg2">
                            <a:lumMod val="10000"/>
                          </a:schemeClr>
                        </a:solidFill>
                        <a:latin typeface="KPMG Light" panose="020B0403030202040204" pitchFamily="34" charset="0"/>
                      </a:endParaRPr>
                    </a:p>
                  </a:txBody>
                  <a:tcPr marL="162000" marR="68580" marT="0" marB="8100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solidFill>
                            <a:schemeClr val="bg2">
                              <a:lumMod val="10000"/>
                            </a:schemeClr>
                          </a:solidFill>
                        </a:rPr>
                        <a:t>BEPS2.0 - Scope</a:t>
                      </a:r>
                    </a:p>
                  </a:txBody>
                  <a:tcPr marL="68580" marR="68580" marT="0" marB="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1136598"/>
                  </a:ext>
                </a:extLst>
              </a:tr>
              <a:tr h="567000">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2700" spc="300" baseline="0" dirty="0">
                          <a:solidFill>
                            <a:schemeClr val="bg2">
                              <a:lumMod val="10000"/>
                            </a:schemeClr>
                          </a:solidFill>
                          <a:latin typeface="KPMG Light" panose="020B0403030202040204" pitchFamily="34" charset="0"/>
                        </a:rPr>
                        <a:t>3.</a:t>
                      </a:r>
                      <a:endParaRPr kumimoji="1" lang="ja-JP" altLang="en-US" sz="2700" spc="300" baseline="0" dirty="0">
                        <a:solidFill>
                          <a:schemeClr val="bg2">
                            <a:lumMod val="10000"/>
                          </a:schemeClr>
                        </a:solidFill>
                        <a:latin typeface="KPMG Light" panose="020B0403030202040204" pitchFamily="34" charset="0"/>
                      </a:endParaRPr>
                    </a:p>
                  </a:txBody>
                  <a:tcPr marL="162000" marR="68580" marT="0" marB="8100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solidFill>
                            <a:schemeClr val="bg2">
                              <a:lumMod val="10000"/>
                            </a:schemeClr>
                          </a:solidFill>
                        </a:rPr>
                        <a:t>BEPS2.0 - Pillar 1 </a:t>
                      </a:r>
                    </a:p>
                  </a:txBody>
                  <a:tcPr marL="68580" marR="68580" marT="0" marB="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36699745"/>
                  </a:ext>
                </a:extLst>
              </a:tr>
              <a:tr h="567000">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2700" spc="300" baseline="0" dirty="0">
                          <a:solidFill>
                            <a:schemeClr val="bg2">
                              <a:lumMod val="10000"/>
                            </a:schemeClr>
                          </a:solidFill>
                          <a:latin typeface="KPMG Light" panose="020B0403030202040204" pitchFamily="34" charset="0"/>
                        </a:rPr>
                        <a:t>4.</a:t>
                      </a:r>
                      <a:endParaRPr kumimoji="1" lang="ja-JP" altLang="en-US" sz="2700" spc="300" baseline="0" dirty="0">
                        <a:solidFill>
                          <a:schemeClr val="bg2">
                            <a:lumMod val="10000"/>
                          </a:schemeClr>
                        </a:solidFill>
                        <a:latin typeface="KPMG Light" panose="020B0403030202040204" pitchFamily="34" charset="0"/>
                      </a:endParaRPr>
                    </a:p>
                  </a:txBody>
                  <a:tcPr marL="162000" marR="68580" marT="0" marB="8100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solidFill>
                            <a:schemeClr val="bg2">
                              <a:lumMod val="10000"/>
                            </a:schemeClr>
                          </a:solidFill>
                        </a:rPr>
                        <a:t>BEPS2.0 - Pillar 2 </a:t>
                      </a:r>
                      <a:r>
                        <a:rPr lang="en-US" altLang="ja-JP" sz="1400" dirty="0" err="1">
                          <a:solidFill>
                            <a:schemeClr val="bg2">
                              <a:lumMod val="10000"/>
                            </a:schemeClr>
                          </a:solidFill>
                        </a:rPr>
                        <a:t>GloBE</a:t>
                      </a:r>
                      <a:r>
                        <a:rPr lang="en-US" altLang="ja-JP" sz="1400" dirty="0">
                          <a:solidFill>
                            <a:schemeClr val="bg2">
                              <a:lumMod val="10000"/>
                            </a:schemeClr>
                          </a:solidFill>
                        </a:rPr>
                        <a:t> rule</a:t>
                      </a:r>
                    </a:p>
                  </a:txBody>
                  <a:tcPr marL="68580" marR="68580" marT="0" marB="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64628256"/>
                  </a:ext>
                </a:extLst>
              </a:tr>
              <a:tr h="567000">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ctr"/>
                      <a:r>
                        <a:rPr kumimoji="1" lang="en-US" altLang="ja-JP" sz="2700" spc="300" baseline="0" dirty="0">
                          <a:solidFill>
                            <a:schemeClr val="bg2">
                              <a:lumMod val="10000"/>
                            </a:schemeClr>
                          </a:solidFill>
                          <a:latin typeface="KPMG Light" panose="020B0403030202040204" pitchFamily="34" charset="0"/>
                        </a:rPr>
                        <a:t>5.</a:t>
                      </a:r>
                      <a:endParaRPr kumimoji="1" lang="ja-JP" altLang="en-US" sz="2700" spc="300" baseline="0" dirty="0">
                        <a:solidFill>
                          <a:schemeClr val="bg2">
                            <a:lumMod val="10000"/>
                          </a:schemeClr>
                        </a:solidFill>
                        <a:latin typeface="KPMG Light" panose="020B0403030202040204" pitchFamily="34" charset="0"/>
                      </a:endParaRPr>
                    </a:p>
                  </a:txBody>
                  <a:tcPr marL="162000" marR="68580" marT="0" marB="8100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solidFill>
                            <a:schemeClr val="bg2">
                              <a:lumMod val="10000"/>
                            </a:schemeClr>
                          </a:solidFill>
                        </a:rPr>
                        <a:t>BEPS2.0 - Pillar 2 </a:t>
                      </a:r>
                      <a:r>
                        <a:rPr lang="en-US" altLang="ja-JP" sz="1400" dirty="0" err="1">
                          <a:solidFill>
                            <a:schemeClr val="bg2">
                              <a:lumMod val="10000"/>
                            </a:schemeClr>
                          </a:solidFill>
                        </a:rPr>
                        <a:t>GloBE</a:t>
                      </a:r>
                      <a:r>
                        <a:rPr lang="en-US" altLang="ja-JP" sz="1400" dirty="0">
                          <a:solidFill>
                            <a:schemeClr val="bg2">
                              <a:lumMod val="10000"/>
                            </a:schemeClr>
                          </a:solidFill>
                        </a:rPr>
                        <a:t> rule Complicated Tax Calculation</a:t>
                      </a:r>
                    </a:p>
                  </a:txBody>
                  <a:tcPr marL="68580" marR="68580" marT="0" marB="0" anchor="ctr">
                    <a:lnL w="12700" cmpd="sng">
                      <a:noFill/>
                    </a:lnL>
                    <a:lnR w="12700" cmpd="sng">
                      <a:noFill/>
                    </a:lnR>
                    <a:lnT w="6350" cap="flat" cmpd="sng" algn="ctr">
                      <a:solidFill>
                        <a:srgbClr val="F0F0F0">
                          <a:lumMod val="50000"/>
                        </a:srgbClr>
                      </a:solidFill>
                      <a:prstDash val="solid"/>
                      <a:round/>
                      <a:headEnd type="none" w="med" len="med"/>
                      <a:tailEnd type="none" w="med" len="med"/>
                    </a:lnT>
                    <a:lnB w="6350" cap="flat" cmpd="sng" algn="ctr">
                      <a:solidFill>
                        <a:srgbClr val="F0F0F0">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49076979"/>
                  </a:ext>
                </a:extLst>
              </a:tr>
            </a:tbl>
          </a:graphicData>
        </a:graphic>
      </p:graphicFrame>
    </p:spTree>
    <p:extLst>
      <p:ext uri="{BB962C8B-B14F-4D97-AF65-F5344CB8AC3E}">
        <p14:creationId xmlns:p14="http://schemas.microsoft.com/office/powerpoint/2010/main" val="3771486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D5E08E2F-5227-9F43-9173-41896B12F9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467771"/>
            <a:ext cx="3086100" cy="273844"/>
          </a:xfrm>
        </p:spPr>
        <p:txBody>
          <a:bodyPr/>
          <a:lstStyle/>
          <a:p>
            <a:r>
              <a:rPr lang="en-US" dirty="0"/>
              <a:t>AOTCA General Meeting and International Tax Conference 2022</a:t>
            </a:r>
            <a:endParaRPr lang="en-ID" dirty="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4294967295"/>
          </p:nvPr>
        </p:nvSpPr>
        <p:spPr>
          <a:xfrm>
            <a:off x="2143125" y="2332038"/>
            <a:ext cx="7000875" cy="1785937"/>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pPr marL="0" indent="0" algn="ctr">
              <a:buNone/>
            </a:pPr>
            <a:endParaRPr lang="en-ID" sz="1350" dirty="0">
              <a:latin typeface="Arial" panose="020B0604020202020204" pitchFamily="34" charset="0"/>
              <a:ea typeface="Courier New" panose="02070309020205020404" pitchFamily="49" charset="0"/>
              <a:cs typeface="Arial" panose="020B0604020202020204" pitchFamily="34" charset="0"/>
            </a:endParaRPr>
          </a:p>
          <a:p>
            <a:pPr marL="0" indent="0">
              <a:lnSpc>
                <a:spcPct val="100000"/>
              </a:lnSpc>
              <a:spcBef>
                <a:spcPts val="0"/>
              </a:spcBef>
              <a:spcAft>
                <a:spcPts val="375"/>
              </a:spcAft>
              <a:buNone/>
            </a:pPr>
            <a:r>
              <a:rPr lang="en-US" altLang="ja-JP" sz="3300" dirty="0">
                <a:solidFill>
                  <a:srgbClr val="00338D"/>
                </a:solidFill>
                <a:latin typeface="Arial"/>
                <a:ea typeface="Meiryo UI"/>
              </a:rPr>
              <a:t>Latest trends in Japanese </a:t>
            </a:r>
          </a:p>
          <a:p>
            <a:pPr marL="0" indent="0">
              <a:lnSpc>
                <a:spcPct val="100000"/>
              </a:lnSpc>
              <a:spcBef>
                <a:spcPts val="0"/>
              </a:spcBef>
              <a:spcAft>
                <a:spcPts val="375"/>
              </a:spcAft>
              <a:buNone/>
            </a:pPr>
            <a:r>
              <a:rPr lang="en-US" altLang="ja-JP" sz="3300" dirty="0">
                <a:solidFill>
                  <a:srgbClr val="00338D"/>
                </a:solidFill>
                <a:latin typeface="Arial"/>
                <a:ea typeface="Meiryo UI"/>
              </a:rPr>
              <a:t>BEPS 2.0 legislation</a:t>
            </a:r>
          </a:p>
          <a:p>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50609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04</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タイトル 4">
            <a:extLst>
              <a:ext uri="{FF2B5EF4-FFF2-40B4-BE49-F238E27FC236}">
                <a16:creationId xmlns:a16="http://schemas.microsoft.com/office/drawing/2014/main" id="{E1A3E2D9-08AD-4A86-B1A6-7E9383DF2EF1}"/>
              </a:ext>
            </a:extLst>
          </p:cNvPr>
          <p:cNvSpPr txBox="1">
            <a:spLocks/>
          </p:cNvSpPr>
          <p:nvPr/>
        </p:nvSpPr>
        <p:spPr>
          <a:xfrm>
            <a:off x="807774" y="2871208"/>
            <a:ext cx="809863" cy="946413"/>
          </a:xfrm>
          <a:prstGeom prst="rect">
            <a:avLst/>
          </a:prstGeom>
        </p:spPr>
        <p:txBody>
          <a:bodyPr vert="horz" wrap="square" lIns="0" tIns="0" rIns="0" bIns="0" rtlCol="0" anchor="t" anchorCtr="0">
            <a:spAutoFit/>
          </a:bodyPr>
          <a:lstStyle>
            <a:lvl1pPr algn="l" defTabSz="914400" rtl="0" eaLnBrk="1" latinLnBrk="0" hangingPunct="1">
              <a:lnSpc>
                <a:spcPct val="100000"/>
              </a:lnSpc>
              <a:spcBef>
                <a:spcPct val="0"/>
              </a:spcBef>
              <a:buNone/>
              <a:defRPr kumimoji="1" sz="3800" kern="1200">
                <a:solidFill>
                  <a:schemeClr val="tx2"/>
                </a:solidFill>
                <a:latin typeface="+mj-lt"/>
                <a:ea typeface="+mj-ea"/>
                <a:cs typeface="+mj-cs"/>
              </a:defRPr>
            </a:lvl1pPr>
          </a:lstStyle>
          <a:p>
            <a:pPr algn="ctr">
              <a:lnSpc>
                <a:spcPct val="80000"/>
              </a:lnSpc>
              <a:spcBef>
                <a:spcPts val="0"/>
              </a:spcBef>
            </a:pPr>
            <a:r>
              <a:rPr lang="en-US" altLang="ja-JP" sz="7500" dirty="0">
                <a:solidFill>
                  <a:srgbClr val="00338D"/>
                </a:solidFill>
                <a:latin typeface="KPMG Extralight" panose="020B0303030202040204" pitchFamily="34" charset="0"/>
                <a:ea typeface="Meiryo UI"/>
              </a:rPr>
              <a:t>1</a:t>
            </a:r>
            <a:endParaRPr lang="ja-JP" altLang="en-US" sz="7500" dirty="0">
              <a:solidFill>
                <a:srgbClr val="00338D"/>
              </a:solidFill>
              <a:latin typeface="KPMG Extralight" panose="020B0303030202040204" pitchFamily="34" charset="0"/>
              <a:ea typeface="Meiryo UI"/>
            </a:endParaRPr>
          </a:p>
        </p:txBody>
      </p:sp>
      <p:cxnSp>
        <p:nvCxnSpPr>
          <p:cNvPr id="14" name="直線コネクタ 13">
            <a:extLst>
              <a:ext uri="{FF2B5EF4-FFF2-40B4-BE49-F238E27FC236}">
                <a16:creationId xmlns:a16="http://schemas.microsoft.com/office/drawing/2014/main" id="{38F87840-A290-40DF-A06F-73FC62F0D6D9}"/>
              </a:ext>
            </a:extLst>
          </p:cNvPr>
          <p:cNvCxnSpPr>
            <a:cxnSpLocks/>
          </p:cNvCxnSpPr>
          <p:nvPr/>
        </p:nvCxnSpPr>
        <p:spPr>
          <a:xfrm>
            <a:off x="1718838" y="2576873"/>
            <a:ext cx="0" cy="1512000"/>
          </a:xfrm>
          <a:prstGeom prst="line">
            <a:avLst/>
          </a:prstGeom>
          <a:noFill/>
          <a:ln w="28575" cap="flat" cmpd="sng" algn="ctr">
            <a:solidFill>
              <a:srgbClr val="F0F0F0">
                <a:lumMod val="90000"/>
              </a:srgbClr>
            </a:solidFill>
            <a:prstDash val="solid"/>
            <a:miter lim="800000"/>
          </a:ln>
          <a:effectLst/>
        </p:spPr>
      </p:cxnSp>
    </p:spTree>
    <p:extLst>
      <p:ext uri="{BB962C8B-B14F-4D97-AF65-F5344CB8AC3E}">
        <p14:creationId xmlns:p14="http://schemas.microsoft.com/office/powerpoint/2010/main" val="1345710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9BD4AEB0-6E66-48AB-A773-17EA6D34B3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538577"/>
          </a:xfrm>
        </p:spPr>
        <p:txBody>
          <a:bodyPr>
            <a:normAutofit/>
          </a:bodyPr>
          <a:lstStyle/>
          <a:p>
            <a:r>
              <a:rPr kumimoji="1" lang="en-US" altLang="ja-JP" sz="2400" dirty="0">
                <a:solidFill>
                  <a:srgbClr val="00338D"/>
                </a:solidFill>
                <a:latin typeface="Arial"/>
                <a:ea typeface="Meiryo UI"/>
              </a:rPr>
              <a:t>Latest trends in Japanese BEPS 2.0 legislation</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745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05</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13" name="グループ化 12">
            <a:extLst>
              <a:ext uri="{FF2B5EF4-FFF2-40B4-BE49-F238E27FC236}">
                <a16:creationId xmlns:a16="http://schemas.microsoft.com/office/drawing/2014/main" id="{C484ADA8-60A7-4A42-9C64-B2B34B51B603}"/>
              </a:ext>
            </a:extLst>
          </p:cNvPr>
          <p:cNvGrpSpPr>
            <a:grpSpLocks noChangeAspect="1"/>
          </p:cNvGrpSpPr>
          <p:nvPr/>
        </p:nvGrpSpPr>
        <p:grpSpPr>
          <a:xfrm>
            <a:off x="3351221" y="4155926"/>
            <a:ext cx="2453180" cy="1215000"/>
            <a:chOff x="4351517" y="4030431"/>
            <a:chExt cx="3488966" cy="1725267"/>
          </a:xfrm>
        </p:grpSpPr>
        <p:sp>
          <p:nvSpPr>
            <p:cNvPr id="14" name="フリーフォーム: 図形 21">
              <a:extLst>
                <a:ext uri="{FF2B5EF4-FFF2-40B4-BE49-F238E27FC236}">
                  <a16:creationId xmlns:a16="http://schemas.microsoft.com/office/drawing/2014/main" id="{B40DD541-7BB7-4071-BFDB-454D03D26110}"/>
                </a:ext>
              </a:extLst>
            </p:cNvPr>
            <p:cNvSpPr/>
            <p:nvPr/>
          </p:nvSpPr>
          <p:spPr>
            <a:xfrm rot="10800000">
              <a:off x="4351517" y="4030431"/>
              <a:ext cx="3488966" cy="1725266"/>
            </a:xfrm>
            <a:custGeom>
              <a:avLst/>
              <a:gdLst>
                <a:gd name="connsiteX0" fmla="*/ 1098717 w 2195528"/>
                <a:gd name="connsiteY0" fmla="*/ 1085669 h 1085669"/>
                <a:gd name="connsiteX1" fmla="*/ 5285 w 2195528"/>
                <a:gd name="connsiteY1" fmla="*/ 101362 h 1085669"/>
                <a:gd name="connsiteX2" fmla="*/ 0 w 2195528"/>
                <a:gd name="connsiteY2" fmla="*/ 0 h 1085669"/>
                <a:gd name="connsiteX3" fmla="*/ 2195528 w 2195528"/>
                <a:gd name="connsiteY3" fmla="*/ 0 h 1085669"/>
                <a:gd name="connsiteX4" fmla="*/ 2190505 w 2195528"/>
                <a:gd name="connsiteY4" fmla="*/ 99537 h 1085669"/>
                <a:gd name="connsiteX5" fmla="*/ 1098717 w 2195528"/>
                <a:gd name="connsiteY5" fmla="*/ 1085669 h 1085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528" h="1085669">
                  <a:moveTo>
                    <a:pt x="1098717" y="1085669"/>
                  </a:moveTo>
                  <a:cubicBezTo>
                    <a:pt x="530354" y="1086144"/>
                    <a:pt x="62394" y="654817"/>
                    <a:pt x="5285" y="101362"/>
                  </a:cubicBezTo>
                  <a:lnTo>
                    <a:pt x="0" y="0"/>
                  </a:lnTo>
                  <a:lnTo>
                    <a:pt x="2195528" y="0"/>
                  </a:lnTo>
                  <a:lnTo>
                    <a:pt x="2190505" y="99537"/>
                  </a:lnTo>
                  <a:cubicBezTo>
                    <a:pt x="2134320" y="653087"/>
                    <a:pt x="1667080" y="1085194"/>
                    <a:pt x="1098717" y="1085669"/>
                  </a:cubicBezTo>
                  <a:close/>
                </a:path>
              </a:pathLst>
            </a:custGeom>
            <a:solidFill>
              <a:srgbClr val="F0F0F0">
                <a:lumMod val="90000"/>
              </a:srgbClr>
            </a:solidFill>
            <a:ln w="12700" cap="flat" cmpd="sng" algn="ctr">
              <a:noFill/>
              <a:prstDash val="solid"/>
              <a:miter lim="800000"/>
            </a:ln>
            <a:effectLst/>
          </p:spPr>
          <p:txBody>
            <a:bodyPr wrap="square" lIns="33278" tIns="33278" rIns="33278" bIns="33278" rtlCol="0" anchor="ctr">
              <a:noAutofit/>
            </a:bodyPr>
            <a:lstStyle/>
            <a:p>
              <a:pPr algn="ctr" defTabSz="685800">
                <a:defRPr/>
              </a:pPr>
              <a:endParaRPr kumimoji="1" lang="ja-JP" altLang="en-US" sz="914" kern="0" dirty="0">
                <a:solidFill>
                  <a:prstClr val="white"/>
                </a:solidFill>
                <a:latin typeface="Arial"/>
                <a:ea typeface="Meiryo UI"/>
              </a:endParaRPr>
            </a:p>
          </p:txBody>
        </p:sp>
        <p:sp>
          <p:nvSpPr>
            <p:cNvPr id="16" name="フリーフォーム: 図形 18">
              <a:extLst>
                <a:ext uri="{FF2B5EF4-FFF2-40B4-BE49-F238E27FC236}">
                  <a16:creationId xmlns:a16="http://schemas.microsoft.com/office/drawing/2014/main" id="{D1FC12D2-0540-430E-8B86-1E0A903E98C7}"/>
                </a:ext>
              </a:extLst>
            </p:cNvPr>
            <p:cNvSpPr/>
            <p:nvPr/>
          </p:nvSpPr>
          <p:spPr>
            <a:xfrm rot="10800000">
              <a:off x="4998236" y="4670028"/>
              <a:ext cx="2195528" cy="1085669"/>
            </a:xfrm>
            <a:custGeom>
              <a:avLst/>
              <a:gdLst>
                <a:gd name="connsiteX0" fmla="*/ 1098717 w 2195528"/>
                <a:gd name="connsiteY0" fmla="*/ 1085669 h 1085669"/>
                <a:gd name="connsiteX1" fmla="*/ 5285 w 2195528"/>
                <a:gd name="connsiteY1" fmla="*/ 101362 h 1085669"/>
                <a:gd name="connsiteX2" fmla="*/ 0 w 2195528"/>
                <a:gd name="connsiteY2" fmla="*/ 0 h 1085669"/>
                <a:gd name="connsiteX3" fmla="*/ 2195528 w 2195528"/>
                <a:gd name="connsiteY3" fmla="*/ 0 h 1085669"/>
                <a:gd name="connsiteX4" fmla="*/ 2190505 w 2195528"/>
                <a:gd name="connsiteY4" fmla="*/ 99537 h 1085669"/>
                <a:gd name="connsiteX5" fmla="*/ 1098717 w 2195528"/>
                <a:gd name="connsiteY5" fmla="*/ 1085669 h 1085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5528" h="1085669">
                  <a:moveTo>
                    <a:pt x="1098717" y="1085669"/>
                  </a:moveTo>
                  <a:cubicBezTo>
                    <a:pt x="530354" y="1086144"/>
                    <a:pt x="62394" y="654817"/>
                    <a:pt x="5285" y="101362"/>
                  </a:cubicBezTo>
                  <a:lnTo>
                    <a:pt x="0" y="0"/>
                  </a:lnTo>
                  <a:lnTo>
                    <a:pt x="2195528" y="0"/>
                  </a:lnTo>
                  <a:lnTo>
                    <a:pt x="2190505" y="99537"/>
                  </a:lnTo>
                  <a:cubicBezTo>
                    <a:pt x="2134320" y="653087"/>
                    <a:pt x="1667080" y="1085194"/>
                    <a:pt x="1098717" y="1085669"/>
                  </a:cubicBezTo>
                  <a:close/>
                </a:path>
              </a:pathLst>
            </a:custGeom>
            <a:solidFill>
              <a:sysClr val="window" lastClr="FFFFFF"/>
            </a:solidFill>
            <a:ln w="12700" cap="flat" cmpd="sng" algn="ctr">
              <a:noFill/>
              <a:prstDash val="solid"/>
              <a:miter lim="800000"/>
            </a:ln>
            <a:effectLst/>
          </p:spPr>
          <p:txBody>
            <a:bodyPr wrap="square" lIns="33278" tIns="33278" rIns="33278" bIns="33278" rtlCol="0" anchor="ctr">
              <a:noAutofit/>
            </a:bodyPr>
            <a:lstStyle/>
            <a:p>
              <a:pPr algn="ctr" defTabSz="685800">
                <a:defRPr/>
              </a:pPr>
              <a:endParaRPr kumimoji="1" lang="ja-JP" altLang="en-US" sz="914" kern="0" dirty="0">
                <a:solidFill>
                  <a:prstClr val="white"/>
                </a:solidFill>
                <a:latin typeface="Arial"/>
                <a:ea typeface="Meiryo UI"/>
              </a:endParaRPr>
            </a:p>
          </p:txBody>
        </p:sp>
        <p:grpSp>
          <p:nvGrpSpPr>
            <p:cNvPr id="17" name="Group 324">
              <a:extLst>
                <a:ext uri="{FF2B5EF4-FFF2-40B4-BE49-F238E27FC236}">
                  <a16:creationId xmlns:a16="http://schemas.microsoft.com/office/drawing/2014/main" id="{2C2AD828-BDE3-4D25-9320-7A8AA67641B0}"/>
                </a:ext>
              </a:extLst>
            </p:cNvPr>
            <p:cNvGrpSpPr>
              <a:grpSpLocks noChangeAspect="1"/>
            </p:cNvGrpSpPr>
            <p:nvPr/>
          </p:nvGrpSpPr>
          <p:grpSpPr>
            <a:xfrm>
              <a:off x="5317216" y="5062858"/>
              <a:ext cx="1646034" cy="692840"/>
              <a:chOff x="4056063" y="4787347"/>
              <a:chExt cx="1298575" cy="592138"/>
            </a:xfrm>
            <a:solidFill>
              <a:srgbClr val="00338D"/>
            </a:solidFill>
          </p:grpSpPr>
          <p:sp>
            <p:nvSpPr>
              <p:cNvPr id="18" name="Freeform 43">
                <a:extLst>
                  <a:ext uri="{FF2B5EF4-FFF2-40B4-BE49-F238E27FC236}">
                    <a16:creationId xmlns:a16="http://schemas.microsoft.com/office/drawing/2014/main" id="{B33F612C-D604-4FD6-B961-A947265CF7CB}"/>
                  </a:ext>
                </a:extLst>
              </p:cNvPr>
              <p:cNvSpPr>
                <a:spLocks noEditPoints="1"/>
              </p:cNvSpPr>
              <p:nvPr/>
            </p:nvSpPr>
            <p:spPr bwMode="auto">
              <a:xfrm>
                <a:off x="4670423" y="4855430"/>
                <a:ext cx="128588" cy="207963"/>
              </a:xfrm>
              <a:custGeom>
                <a:avLst/>
                <a:gdLst/>
                <a:ahLst/>
                <a:cxnLst>
                  <a:cxn ang="0">
                    <a:pos x="33" y="0"/>
                  </a:cxn>
                  <a:cxn ang="0">
                    <a:pos x="33" y="57"/>
                  </a:cxn>
                  <a:cxn ang="0">
                    <a:pos x="0" y="57"/>
                  </a:cxn>
                  <a:cxn ang="0">
                    <a:pos x="0" y="131"/>
                  </a:cxn>
                  <a:cxn ang="0">
                    <a:pos x="81" y="131"/>
                  </a:cxn>
                  <a:cxn ang="0">
                    <a:pos x="81" y="57"/>
                  </a:cxn>
                  <a:cxn ang="0">
                    <a:pos x="49" y="57"/>
                  </a:cxn>
                  <a:cxn ang="0">
                    <a:pos x="49" y="0"/>
                  </a:cxn>
                  <a:cxn ang="0">
                    <a:pos x="33" y="0"/>
                  </a:cxn>
                  <a:cxn ang="0">
                    <a:pos x="33" y="122"/>
                  </a:cxn>
                  <a:cxn ang="0">
                    <a:pos x="17" y="122"/>
                  </a:cxn>
                  <a:cxn ang="0">
                    <a:pos x="17" y="106"/>
                  </a:cxn>
                  <a:cxn ang="0">
                    <a:pos x="33" y="106"/>
                  </a:cxn>
                  <a:cxn ang="0">
                    <a:pos x="33" y="122"/>
                  </a:cxn>
                  <a:cxn ang="0">
                    <a:pos x="33" y="90"/>
                  </a:cxn>
                  <a:cxn ang="0">
                    <a:pos x="17" y="90"/>
                  </a:cxn>
                  <a:cxn ang="0">
                    <a:pos x="17" y="74"/>
                  </a:cxn>
                  <a:cxn ang="0">
                    <a:pos x="33" y="74"/>
                  </a:cxn>
                  <a:cxn ang="0">
                    <a:pos x="33" y="90"/>
                  </a:cxn>
                  <a:cxn ang="0">
                    <a:pos x="65" y="122"/>
                  </a:cxn>
                  <a:cxn ang="0">
                    <a:pos x="49" y="122"/>
                  </a:cxn>
                  <a:cxn ang="0">
                    <a:pos x="49" y="106"/>
                  </a:cxn>
                  <a:cxn ang="0">
                    <a:pos x="65" y="106"/>
                  </a:cxn>
                  <a:cxn ang="0">
                    <a:pos x="65" y="122"/>
                  </a:cxn>
                  <a:cxn ang="0">
                    <a:pos x="65" y="74"/>
                  </a:cxn>
                  <a:cxn ang="0">
                    <a:pos x="65" y="90"/>
                  </a:cxn>
                  <a:cxn ang="0">
                    <a:pos x="49" y="90"/>
                  </a:cxn>
                  <a:cxn ang="0">
                    <a:pos x="49" y="74"/>
                  </a:cxn>
                  <a:cxn ang="0">
                    <a:pos x="65" y="74"/>
                  </a:cxn>
                </a:cxnLst>
                <a:rect l="0" t="0" r="r" b="b"/>
                <a:pathLst>
                  <a:path w="81" h="131">
                    <a:moveTo>
                      <a:pt x="33" y="0"/>
                    </a:moveTo>
                    <a:lnTo>
                      <a:pt x="33" y="57"/>
                    </a:lnTo>
                    <a:lnTo>
                      <a:pt x="0" y="57"/>
                    </a:lnTo>
                    <a:lnTo>
                      <a:pt x="0" y="131"/>
                    </a:lnTo>
                    <a:lnTo>
                      <a:pt x="81" y="131"/>
                    </a:lnTo>
                    <a:lnTo>
                      <a:pt x="81" y="57"/>
                    </a:lnTo>
                    <a:lnTo>
                      <a:pt x="49" y="57"/>
                    </a:lnTo>
                    <a:lnTo>
                      <a:pt x="49" y="0"/>
                    </a:lnTo>
                    <a:lnTo>
                      <a:pt x="33" y="0"/>
                    </a:lnTo>
                    <a:close/>
                    <a:moveTo>
                      <a:pt x="33" y="122"/>
                    </a:moveTo>
                    <a:lnTo>
                      <a:pt x="17" y="122"/>
                    </a:lnTo>
                    <a:lnTo>
                      <a:pt x="17" y="106"/>
                    </a:lnTo>
                    <a:lnTo>
                      <a:pt x="33" y="106"/>
                    </a:lnTo>
                    <a:lnTo>
                      <a:pt x="33" y="122"/>
                    </a:lnTo>
                    <a:close/>
                    <a:moveTo>
                      <a:pt x="33" y="90"/>
                    </a:moveTo>
                    <a:lnTo>
                      <a:pt x="17" y="90"/>
                    </a:lnTo>
                    <a:lnTo>
                      <a:pt x="17" y="74"/>
                    </a:lnTo>
                    <a:lnTo>
                      <a:pt x="33" y="74"/>
                    </a:lnTo>
                    <a:lnTo>
                      <a:pt x="33" y="90"/>
                    </a:lnTo>
                    <a:close/>
                    <a:moveTo>
                      <a:pt x="65" y="122"/>
                    </a:moveTo>
                    <a:lnTo>
                      <a:pt x="49" y="122"/>
                    </a:lnTo>
                    <a:lnTo>
                      <a:pt x="49" y="106"/>
                    </a:lnTo>
                    <a:lnTo>
                      <a:pt x="65" y="106"/>
                    </a:lnTo>
                    <a:lnTo>
                      <a:pt x="65" y="122"/>
                    </a:lnTo>
                    <a:close/>
                    <a:moveTo>
                      <a:pt x="65" y="74"/>
                    </a:moveTo>
                    <a:lnTo>
                      <a:pt x="65" y="90"/>
                    </a:lnTo>
                    <a:lnTo>
                      <a:pt x="49" y="90"/>
                    </a:lnTo>
                    <a:lnTo>
                      <a:pt x="49" y="74"/>
                    </a:lnTo>
                    <a:lnTo>
                      <a:pt x="65" y="74"/>
                    </a:lnTo>
                    <a:close/>
                  </a:path>
                </a:pathLst>
              </a:custGeom>
              <a:grpFill/>
              <a:ln w="9525">
                <a:noFill/>
                <a:round/>
                <a:headEnd/>
                <a:tailEnd/>
              </a:ln>
            </p:spPr>
            <p:txBody>
              <a:bodyPr vert="horz" wrap="square" lIns="55721" tIns="27861" rIns="55721" bIns="27861" numCol="1" anchor="t" anchorCtr="0" compatLnSpc="1">
                <a:prstTxWarp prst="textNoShape">
                  <a:avLst/>
                </a:prstTxWarp>
              </a:bodyPr>
              <a:lstStyle/>
              <a:p>
                <a:pPr defTabSz="685800">
                  <a:defRPr/>
                </a:pPr>
                <a:endParaRPr kumimoji="1" lang="en-GB" sz="975" kern="0" dirty="0">
                  <a:solidFill>
                    <a:srgbClr val="000000"/>
                  </a:solidFill>
                  <a:latin typeface="Arial"/>
                  <a:ea typeface="Meiryo UI"/>
                  <a:cs typeface="Meiryo UI" panose="020B0604030504040204" pitchFamily="50" charset="-128"/>
                </a:endParaRPr>
              </a:p>
            </p:txBody>
          </p:sp>
          <p:sp>
            <p:nvSpPr>
              <p:cNvPr id="21" name="Freeform 44">
                <a:extLst>
                  <a:ext uri="{FF2B5EF4-FFF2-40B4-BE49-F238E27FC236}">
                    <a16:creationId xmlns:a16="http://schemas.microsoft.com/office/drawing/2014/main" id="{3A198E2B-3077-441E-972A-0B5A34CDA51F}"/>
                  </a:ext>
                </a:extLst>
              </p:cNvPr>
              <p:cNvSpPr>
                <a:spLocks noEditPoints="1"/>
              </p:cNvSpPr>
              <p:nvPr/>
            </p:nvSpPr>
            <p:spPr bwMode="auto">
              <a:xfrm>
                <a:off x="4056063" y="4787347"/>
                <a:ext cx="1298575" cy="592138"/>
              </a:xfrm>
              <a:custGeom>
                <a:avLst/>
                <a:gdLst/>
                <a:ahLst/>
                <a:cxnLst>
                  <a:cxn ang="0">
                    <a:pos x="0" y="373"/>
                  </a:cxn>
                  <a:cxn ang="0">
                    <a:pos x="771" y="357"/>
                  </a:cxn>
                  <a:cxn ang="0">
                    <a:pos x="676" y="210"/>
                  </a:cxn>
                  <a:cxn ang="0">
                    <a:pos x="612" y="290"/>
                  </a:cxn>
                  <a:cxn ang="0">
                    <a:pos x="572" y="290"/>
                  </a:cxn>
                  <a:cxn ang="0">
                    <a:pos x="493" y="246"/>
                  </a:cxn>
                  <a:cxn ang="0">
                    <a:pos x="485" y="172"/>
                  </a:cxn>
                  <a:cxn ang="0">
                    <a:pos x="363" y="357"/>
                  </a:cxn>
                  <a:cxn ang="0">
                    <a:pos x="330" y="0"/>
                  </a:cxn>
                  <a:cxn ang="0">
                    <a:pos x="184" y="32"/>
                  </a:cxn>
                  <a:cxn ang="0">
                    <a:pos x="176" y="197"/>
                  </a:cxn>
                  <a:cxn ang="0">
                    <a:pos x="35" y="296"/>
                  </a:cxn>
                  <a:cxn ang="0">
                    <a:pos x="468" y="187"/>
                  </a:cxn>
                  <a:cxn ang="0">
                    <a:pos x="387" y="187"/>
                  </a:cxn>
                  <a:cxn ang="0">
                    <a:pos x="468" y="235"/>
                  </a:cxn>
                  <a:cxn ang="0">
                    <a:pos x="387" y="252"/>
                  </a:cxn>
                  <a:cxn ang="0">
                    <a:pos x="387" y="268"/>
                  </a:cxn>
                  <a:cxn ang="0">
                    <a:pos x="468" y="284"/>
                  </a:cxn>
                  <a:cxn ang="0">
                    <a:pos x="387" y="284"/>
                  </a:cxn>
                  <a:cxn ang="0">
                    <a:pos x="468" y="333"/>
                  </a:cxn>
                  <a:cxn ang="0">
                    <a:pos x="282" y="252"/>
                  </a:cxn>
                  <a:cxn ang="0">
                    <a:pos x="306" y="252"/>
                  </a:cxn>
                  <a:cxn ang="0">
                    <a:pos x="306" y="293"/>
                  </a:cxn>
                  <a:cxn ang="0">
                    <a:pos x="306" y="268"/>
                  </a:cxn>
                  <a:cxn ang="0">
                    <a:pos x="306" y="187"/>
                  </a:cxn>
                  <a:cxn ang="0">
                    <a:pos x="282" y="171"/>
                  </a:cxn>
                  <a:cxn ang="0">
                    <a:pos x="306" y="171"/>
                  </a:cxn>
                  <a:cxn ang="0">
                    <a:pos x="282" y="105"/>
                  </a:cxn>
                  <a:cxn ang="0">
                    <a:pos x="282" y="130"/>
                  </a:cxn>
                  <a:cxn ang="0">
                    <a:pos x="306" y="65"/>
                  </a:cxn>
                  <a:cxn ang="0">
                    <a:pos x="241" y="252"/>
                  </a:cxn>
                  <a:cxn ang="0">
                    <a:pos x="266" y="252"/>
                  </a:cxn>
                  <a:cxn ang="0">
                    <a:pos x="266" y="293"/>
                  </a:cxn>
                  <a:cxn ang="0">
                    <a:pos x="266" y="268"/>
                  </a:cxn>
                  <a:cxn ang="0">
                    <a:pos x="266" y="187"/>
                  </a:cxn>
                  <a:cxn ang="0">
                    <a:pos x="241" y="171"/>
                  </a:cxn>
                  <a:cxn ang="0">
                    <a:pos x="266" y="171"/>
                  </a:cxn>
                  <a:cxn ang="0">
                    <a:pos x="241" y="105"/>
                  </a:cxn>
                  <a:cxn ang="0">
                    <a:pos x="241" y="130"/>
                  </a:cxn>
                  <a:cxn ang="0">
                    <a:pos x="266" y="65"/>
                  </a:cxn>
                  <a:cxn ang="0">
                    <a:pos x="322" y="211"/>
                  </a:cxn>
                  <a:cxn ang="0">
                    <a:pos x="347" y="211"/>
                  </a:cxn>
                  <a:cxn ang="0">
                    <a:pos x="347" y="252"/>
                  </a:cxn>
                  <a:cxn ang="0">
                    <a:pos x="347" y="228"/>
                  </a:cxn>
                  <a:cxn ang="0">
                    <a:pos x="347" y="146"/>
                  </a:cxn>
                  <a:cxn ang="0">
                    <a:pos x="322" y="130"/>
                  </a:cxn>
                  <a:cxn ang="0">
                    <a:pos x="347" y="130"/>
                  </a:cxn>
                  <a:cxn ang="0">
                    <a:pos x="347" y="268"/>
                  </a:cxn>
                  <a:cxn ang="0">
                    <a:pos x="322" y="268"/>
                  </a:cxn>
                  <a:cxn ang="0">
                    <a:pos x="322" y="65"/>
                  </a:cxn>
                  <a:cxn ang="0">
                    <a:pos x="200" y="65"/>
                  </a:cxn>
                  <a:cxn ang="0">
                    <a:pos x="200" y="89"/>
                  </a:cxn>
                  <a:cxn ang="0">
                    <a:pos x="225" y="105"/>
                  </a:cxn>
                  <a:cxn ang="0">
                    <a:pos x="200" y="105"/>
                  </a:cxn>
                  <a:cxn ang="0">
                    <a:pos x="225" y="171"/>
                  </a:cxn>
                  <a:cxn ang="0">
                    <a:pos x="200" y="187"/>
                  </a:cxn>
                  <a:cxn ang="0">
                    <a:pos x="200" y="211"/>
                  </a:cxn>
                  <a:cxn ang="0">
                    <a:pos x="225" y="228"/>
                  </a:cxn>
                  <a:cxn ang="0">
                    <a:pos x="200" y="228"/>
                  </a:cxn>
                  <a:cxn ang="0">
                    <a:pos x="225" y="293"/>
                  </a:cxn>
                  <a:cxn ang="0">
                    <a:pos x="225" y="316"/>
                  </a:cxn>
                  <a:cxn ang="0">
                    <a:pos x="225" y="357"/>
                  </a:cxn>
                </a:cxnLst>
                <a:rect l="0" t="0" r="r" b="b"/>
                <a:pathLst>
                  <a:path w="818" h="373">
                    <a:moveTo>
                      <a:pt x="35" y="357"/>
                    </a:moveTo>
                    <a:lnTo>
                      <a:pt x="0" y="357"/>
                    </a:lnTo>
                    <a:lnTo>
                      <a:pt x="0" y="373"/>
                    </a:lnTo>
                    <a:lnTo>
                      <a:pt x="818" y="373"/>
                    </a:lnTo>
                    <a:lnTo>
                      <a:pt x="818" y="357"/>
                    </a:lnTo>
                    <a:lnTo>
                      <a:pt x="771" y="357"/>
                    </a:lnTo>
                    <a:lnTo>
                      <a:pt x="771" y="290"/>
                    </a:lnTo>
                    <a:lnTo>
                      <a:pt x="676" y="290"/>
                    </a:lnTo>
                    <a:lnTo>
                      <a:pt x="676" y="210"/>
                    </a:lnTo>
                    <a:lnTo>
                      <a:pt x="635" y="210"/>
                    </a:lnTo>
                    <a:lnTo>
                      <a:pt x="635" y="290"/>
                    </a:lnTo>
                    <a:lnTo>
                      <a:pt x="612" y="290"/>
                    </a:lnTo>
                    <a:lnTo>
                      <a:pt x="612" y="210"/>
                    </a:lnTo>
                    <a:lnTo>
                      <a:pt x="572" y="210"/>
                    </a:lnTo>
                    <a:lnTo>
                      <a:pt x="572" y="290"/>
                    </a:lnTo>
                    <a:lnTo>
                      <a:pt x="550" y="290"/>
                    </a:lnTo>
                    <a:lnTo>
                      <a:pt x="550" y="246"/>
                    </a:lnTo>
                    <a:lnTo>
                      <a:pt x="493" y="246"/>
                    </a:lnTo>
                    <a:lnTo>
                      <a:pt x="493" y="357"/>
                    </a:lnTo>
                    <a:lnTo>
                      <a:pt x="485" y="357"/>
                    </a:lnTo>
                    <a:lnTo>
                      <a:pt x="485" y="172"/>
                    </a:lnTo>
                    <a:lnTo>
                      <a:pt x="371" y="172"/>
                    </a:lnTo>
                    <a:lnTo>
                      <a:pt x="371" y="357"/>
                    </a:lnTo>
                    <a:lnTo>
                      <a:pt x="363" y="357"/>
                    </a:lnTo>
                    <a:lnTo>
                      <a:pt x="363" y="32"/>
                    </a:lnTo>
                    <a:lnTo>
                      <a:pt x="330" y="32"/>
                    </a:lnTo>
                    <a:lnTo>
                      <a:pt x="330" y="0"/>
                    </a:lnTo>
                    <a:lnTo>
                      <a:pt x="216" y="0"/>
                    </a:lnTo>
                    <a:lnTo>
                      <a:pt x="216" y="32"/>
                    </a:lnTo>
                    <a:lnTo>
                      <a:pt x="184" y="32"/>
                    </a:lnTo>
                    <a:lnTo>
                      <a:pt x="184" y="357"/>
                    </a:lnTo>
                    <a:lnTo>
                      <a:pt x="176" y="357"/>
                    </a:lnTo>
                    <a:lnTo>
                      <a:pt x="176" y="197"/>
                    </a:lnTo>
                    <a:lnTo>
                      <a:pt x="119" y="197"/>
                    </a:lnTo>
                    <a:lnTo>
                      <a:pt x="119" y="296"/>
                    </a:lnTo>
                    <a:lnTo>
                      <a:pt x="35" y="296"/>
                    </a:lnTo>
                    <a:lnTo>
                      <a:pt x="35" y="357"/>
                    </a:lnTo>
                    <a:close/>
                    <a:moveTo>
                      <a:pt x="387" y="187"/>
                    </a:moveTo>
                    <a:lnTo>
                      <a:pt x="468" y="187"/>
                    </a:lnTo>
                    <a:lnTo>
                      <a:pt x="468" y="203"/>
                    </a:lnTo>
                    <a:lnTo>
                      <a:pt x="387" y="203"/>
                    </a:lnTo>
                    <a:lnTo>
                      <a:pt x="387" y="187"/>
                    </a:lnTo>
                    <a:close/>
                    <a:moveTo>
                      <a:pt x="387" y="219"/>
                    </a:moveTo>
                    <a:lnTo>
                      <a:pt x="468" y="219"/>
                    </a:lnTo>
                    <a:lnTo>
                      <a:pt x="468" y="235"/>
                    </a:lnTo>
                    <a:lnTo>
                      <a:pt x="387" y="235"/>
                    </a:lnTo>
                    <a:lnTo>
                      <a:pt x="387" y="219"/>
                    </a:lnTo>
                    <a:close/>
                    <a:moveTo>
                      <a:pt x="387" y="252"/>
                    </a:moveTo>
                    <a:lnTo>
                      <a:pt x="468" y="252"/>
                    </a:lnTo>
                    <a:lnTo>
                      <a:pt x="468" y="268"/>
                    </a:lnTo>
                    <a:lnTo>
                      <a:pt x="387" y="268"/>
                    </a:lnTo>
                    <a:lnTo>
                      <a:pt x="387" y="252"/>
                    </a:lnTo>
                    <a:close/>
                    <a:moveTo>
                      <a:pt x="387" y="284"/>
                    </a:moveTo>
                    <a:lnTo>
                      <a:pt x="468" y="284"/>
                    </a:lnTo>
                    <a:lnTo>
                      <a:pt x="468" y="300"/>
                    </a:lnTo>
                    <a:lnTo>
                      <a:pt x="387" y="300"/>
                    </a:lnTo>
                    <a:lnTo>
                      <a:pt x="387" y="284"/>
                    </a:lnTo>
                    <a:close/>
                    <a:moveTo>
                      <a:pt x="387" y="316"/>
                    </a:moveTo>
                    <a:lnTo>
                      <a:pt x="468" y="316"/>
                    </a:lnTo>
                    <a:lnTo>
                      <a:pt x="468" y="333"/>
                    </a:lnTo>
                    <a:lnTo>
                      <a:pt x="387" y="333"/>
                    </a:lnTo>
                    <a:lnTo>
                      <a:pt x="387" y="316"/>
                    </a:lnTo>
                    <a:close/>
                    <a:moveTo>
                      <a:pt x="282" y="252"/>
                    </a:moveTo>
                    <a:lnTo>
                      <a:pt x="282" y="228"/>
                    </a:lnTo>
                    <a:lnTo>
                      <a:pt x="306" y="228"/>
                    </a:lnTo>
                    <a:lnTo>
                      <a:pt x="306" y="252"/>
                    </a:lnTo>
                    <a:lnTo>
                      <a:pt x="282" y="252"/>
                    </a:lnTo>
                    <a:close/>
                    <a:moveTo>
                      <a:pt x="306" y="268"/>
                    </a:moveTo>
                    <a:lnTo>
                      <a:pt x="306" y="293"/>
                    </a:lnTo>
                    <a:lnTo>
                      <a:pt x="282" y="293"/>
                    </a:lnTo>
                    <a:lnTo>
                      <a:pt x="282" y="268"/>
                    </a:lnTo>
                    <a:lnTo>
                      <a:pt x="306" y="268"/>
                    </a:lnTo>
                    <a:close/>
                    <a:moveTo>
                      <a:pt x="282" y="211"/>
                    </a:moveTo>
                    <a:lnTo>
                      <a:pt x="282" y="187"/>
                    </a:lnTo>
                    <a:lnTo>
                      <a:pt x="306" y="187"/>
                    </a:lnTo>
                    <a:lnTo>
                      <a:pt x="306" y="211"/>
                    </a:lnTo>
                    <a:lnTo>
                      <a:pt x="282" y="211"/>
                    </a:lnTo>
                    <a:close/>
                    <a:moveTo>
                      <a:pt x="282" y="171"/>
                    </a:moveTo>
                    <a:lnTo>
                      <a:pt x="282" y="146"/>
                    </a:lnTo>
                    <a:lnTo>
                      <a:pt x="306" y="146"/>
                    </a:lnTo>
                    <a:lnTo>
                      <a:pt x="306" y="171"/>
                    </a:lnTo>
                    <a:lnTo>
                      <a:pt x="282" y="171"/>
                    </a:lnTo>
                    <a:close/>
                    <a:moveTo>
                      <a:pt x="282" y="130"/>
                    </a:moveTo>
                    <a:lnTo>
                      <a:pt x="282" y="105"/>
                    </a:lnTo>
                    <a:lnTo>
                      <a:pt x="306" y="105"/>
                    </a:lnTo>
                    <a:lnTo>
                      <a:pt x="306" y="130"/>
                    </a:lnTo>
                    <a:lnTo>
                      <a:pt x="282" y="130"/>
                    </a:lnTo>
                    <a:close/>
                    <a:moveTo>
                      <a:pt x="282" y="89"/>
                    </a:moveTo>
                    <a:lnTo>
                      <a:pt x="282" y="65"/>
                    </a:lnTo>
                    <a:lnTo>
                      <a:pt x="306" y="65"/>
                    </a:lnTo>
                    <a:lnTo>
                      <a:pt x="306" y="89"/>
                    </a:lnTo>
                    <a:lnTo>
                      <a:pt x="282" y="89"/>
                    </a:lnTo>
                    <a:close/>
                    <a:moveTo>
                      <a:pt x="241" y="252"/>
                    </a:moveTo>
                    <a:lnTo>
                      <a:pt x="241" y="228"/>
                    </a:lnTo>
                    <a:lnTo>
                      <a:pt x="266" y="228"/>
                    </a:lnTo>
                    <a:lnTo>
                      <a:pt x="266" y="252"/>
                    </a:lnTo>
                    <a:lnTo>
                      <a:pt x="241" y="252"/>
                    </a:lnTo>
                    <a:close/>
                    <a:moveTo>
                      <a:pt x="266" y="268"/>
                    </a:moveTo>
                    <a:lnTo>
                      <a:pt x="266" y="293"/>
                    </a:lnTo>
                    <a:lnTo>
                      <a:pt x="241" y="293"/>
                    </a:lnTo>
                    <a:lnTo>
                      <a:pt x="241" y="268"/>
                    </a:lnTo>
                    <a:lnTo>
                      <a:pt x="266" y="268"/>
                    </a:lnTo>
                    <a:close/>
                    <a:moveTo>
                      <a:pt x="241" y="211"/>
                    </a:moveTo>
                    <a:lnTo>
                      <a:pt x="241" y="187"/>
                    </a:lnTo>
                    <a:lnTo>
                      <a:pt x="266" y="187"/>
                    </a:lnTo>
                    <a:lnTo>
                      <a:pt x="266" y="211"/>
                    </a:lnTo>
                    <a:lnTo>
                      <a:pt x="241" y="211"/>
                    </a:lnTo>
                    <a:close/>
                    <a:moveTo>
                      <a:pt x="241" y="171"/>
                    </a:moveTo>
                    <a:lnTo>
                      <a:pt x="241" y="146"/>
                    </a:lnTo>
                    <a:lnTo>
                      <a:pt x="266" y="146"/>
                    </a:lnTo>
                    <a:lnTo>
                      <a:pt x="266" y="171"/>
                    </a:lnTo>
                    <a:lnTo>
                      <a:pt x="241" y="171"/>
                    </a:lnTo>
                    <a:close/>
                    <a:moveTo>
                      <a:pt x="241" y="130"/>
                    </a:moveTo>
                    <a:lnTo>
                      <a:pt x="241" y="105"/>
                    </a:lnTo>
                    <a:lnTo>
                      <a:pt x="266" y="105"/>
                    </a:lnTo>
                    <a:lnTo>
                      <a:pt x="266" y="130"/>
                    </a:lnTo>
                    <a:lnTo>
                      <a:pt x="241" y="130"/>
                    </a:lnTo>
                    <a:close/>
                    <a:moveTo>
                      <a:pt x="241" y="89"/>
                    </a:moveTo>
                    <a:lnTo>
                      <a:pt x="241" y="65"/>
                    </a:lnTo>
                    <a:lnTo>
                      <a:pt x="266" y="65"/>
                    </a:lnTo>
                    <a:lnTo>
                      <a:pt x="266" y="89"/>
                    </a:lnTo>
                    <a:lnTo>
                      <a:pt x="241" y="89"/>
                    </a:lnTo>
                    <a:close/>
                    <a:moveTo>
                      <a:pt x="322" y="211"/>
                    </a:moveTo>
                    <a:lnTo>
                      <a:pt x="322" y="187"/>
                    </a:lnTo>
                    <a:lnTo>
                      <a:pt x="347" y="187"/>
                    </a:lnTo>
                    <a:lnTo>
                      <a:pt x="347" y="211"/>
                    </a:lnTo>
                    <a:lnTo>
                      <a:pt x="322" y="211"/>
                    </a:lnTo>
                    <a:close/>
                    <a:moveTo>
                      <a:pt x="347" y="228"/>
                    </a:moveTo>
                    <a:lnTo>
                      <a:pt x="347" y="252"/>
                    </a:lnTo>
                    <a:lnTo>
                      <a:pt x="322" y="252"/>
                    </a:lnTo>
                    <a:lnTo>
                      <a:pt x="322" y="228"/>
                    </a:lnTo>
                    <a:lnTo>
                      <a:pt x="347" y="228"/>
                    </a:lnTo>
                    <a:close/>
                    <a:moveTo>
                      <a:pt x="322" y="171"/>
                    </a:moveTo>
                    <a:lnTo>
                      <a:pt x="322" y="146"/>
                    </a:lnTo>
                    <a:lnTo>
                      <a:pt x="347" y="146"/>
                    </a:lnTo>
                    <a:lnTo>
                      <a:pt x="347" y="171"/>
                    </a:lnTo>
                    <a:lnTo>
                      <a:pt x="322" y="171"/>
                    </a:lnTo>
                    <a:close/>
                    <a:moveTo>
                      <a:pt x="322" y="130"/>
                    </a:moveTo>
                    <a:lnTo>
                      <a:pt x="322" y="105"/>
                    </a:lnTo>
                    <a:lnTo>
                      <a:pt x="347" y="105"/>
                    </a:lnTo>
                    <a:lnTo>
                      <a:pt x="347" y="130"/>
                    </a:lnTo>
                    <a:lnTo>
                      <a:pt x="322" y="130"/>
                    </a:lnTo>
                    <a:close/>
                    <a:moveTo>
                      <a:pt x="322" y="268"/>
                    </a:moveTo>
                    <a:lnTo>
                      <a:pt x="347" y="268"/>
                    </a:lnTo>
                    <a:lnTo>
                      <a:pt x="347" y="293"/>
                    </a:lnTo>
                    <a:lnTo>
                      <a:pt x="322" y="293"/>
                    </a:lnTo>
                    <a:lnTo>
                      <a:pt x="322" y="268"/>
                    </a:lnTo>
                    <a:close/>
                    <a:moveTo>
                      <a:pt x="347" y="89"/>
                    </a:moveTo>
                    <a:lnTo>
                      <a:pt x="322" y="89"/>
                    </a:lnTo>
                    <a:lnTo>
                      <a:pt x="322" y="65"/>
                    </a:lnTo>
                    <a:lnTo>
                      <a:pt x="347" y="65"/>
                    </a:lnTo>
                    <a:lnTo>
                      <a:pt x="347" y="89"/>
                    </a:lnTo>
                    <a:close/>
                    <a:moveTo>
                      <a:pt x="200" y="65"/>
                    </a:moveTo>
                    <a:lnTo>
                      <a:pt x="225" y="65"/>
                    </a:lnTo>
                    <a:lnTo>
                      <a:pt x="225" y="89"/>
                    </a:lnTo>
                    <a:lnTo>
                      <a:pt x="200" y="89"/>
                    </a:lnTo>
                    <a:lnTo>
                      <a:pt x="200" y="65"/>
                    </a:lnTo>
                    <a:close/>
                    <a:moveTo>
                      <a:pt x="200" y="105"/>
                    </a:moveTo>
                    <a:lnTo>
                      <a:pt x="225" y="105"/>
                    </a:lnTo>
                    <a:lnTo>
                      <a:pt x="225" y="130"/>
                    </a:lnTo>
                    <a:lnTo>
                      <a:pt x="200" y="130"/>
                    </a:lnTo>
                    <a:lnTo>
                      <a:pt x="200" y="105"/>
                    </a:lnTo>
                    <a:close/>
                    <a:moveTo>
                      <a:pt x="200" y="146"/>
                    </a:moveTo>
                    <a:lnTo>
                      <a:pt x="225" y="146"/>
                    </a:lnTo>
                    <a:lnTo>
                      <a:pt x="225" y="171"/>
                    </a:lnTo>
                    <a:lnTo>
                      <a:pt x="200" y="171"/>
                    </a:lnTo>
                    <a:lnTo>
                      <a:pt x="200" y="146"/>
                    </a:lnTo>
                    <a:close/>
                    <a:moveTo>
                      <a:pt x="200" y="187"/>
                    </a:moveTo>
                    <a:lnTo>
                      <a:pt x="225" y="187"/>
                    </a:lnTo>
                    <a:lnTo>
                      <a:pt x="225" y="211"/>
                    </a:lnTo>
                    <a:lnTo>
                      <a:pt x="200" y="211"/>
                    </a:lnTo>
                    <a:lnTo>
                      <a:pt x="200" y="187"/>
                    </a:lnTo>
                    <a:close/>
                    <a:moveTo>
                      <a:pt x="200" y="228"/>
                    </a:moveTo>
                    <a:lnTo>
                      <a:pt x="225" y="228"/>
                    </a:lnTo>
                    <a:lnTo>
                      <a:pt x="225" y="252"/>
                    </a:lnTo>
                    <a:lnTo>
                      <a:pt x="200" y="252"/>
                    </a:lnTo>
                    <a:lnTo>
                      <a:pt x="200" y="228"/>
                    </a:lnTo>
                    <a:close/>
                    <a:moveTo>
                      <a:pt x="200" y="268"/>
                    </a:moveTo>
                    <a:lnTo>
                      <a:pt x="225" y="268"/>
                    </a:lnTo>
                    <a:lnTo>
                      <a:pt x="225" y="293"/>
                    </a:lnTo>
                    <a:lnTo>
                      <a:pt x="200" y="293"/>
                    </a:lnTo>
                    <a:lnTo>
                      <a:pt x="200" y="268"/>
                    </a:lnTo>
                    <a:close/>
                    <a:moveTo>
                      <a:pt x="225" y="316"/>
                    </a:moveTo>
                    <a:lnTo>
                      <a:pt x="322" y="316"/>
                    </a:lnTo>
                    <a:lnTo>
                      <a:pt x="322" y="357"/>
                    </a:lnTo>
                    <a:lnTo>
                      <a:pt x="225" y="357"/>
                    </a:lnTo>
                    <a:lnTo>
                      <a:pt x="225" y="316"/>
                    </a:lnTo>
                    <a:close/>
                  </a:path>
                </a:pathLst>
              </a:custGeom>
              <a:grpFill/>
              <a:ln w="9525">
                <a:noFill/>
                <a:round/>
                <a:headEnd/>
                <a:tailEnd/>
              </a:ln>
            </p:spPr>
            <p:txBody>
              <a:bodyPr vert="horz" wrap="square" lIns="55721" tIns="27861" rIns="55721" bIns="27861" numCol="1" anchor="t" anchorCtr="0" compatLnSpc="1">
                <a:prstTxWarp prst="textNoShape">
                  <a:avLst/>
                </a:prstTxWarp>
              </a:bodyPr>
              <a:lstStyle/>
              <a:p>
                <a:pPr defTabSz="685800">
                  <a:defRPr/>
                </a:pPr>
                <a:endParaRPr kumimoji="1" lang="en-GB" sz="975" kern="0" dirty="0">
                  <a:solidFill>
                    <a:srgbClr val="000000"/>
                  </a:solidFill>
                  <a:latin typeface="Arial"/>
                  <a:ea typeface="Meiryo UI"/>
                  <a:cs typeface="Meiryo UI" panose="020B0604030504040204" pitchFamily="50" charset="-128"/>
                </a:endParaRPr>
              </a:p>
            </p:txBody>
          </p:sp>
        </p:grpSp>
      </p:grpSp>
      <p:sp>
        <p:nvSpPr>
          <p:cNvPr id="22" name="テキスト ボックス 21">
            <a:extLst>
              <a:ext uri="{FF2B5EF4-FFF2-40B4-BE49-F238E27FC236}">
                <a16:creationId xmlns:a16="http://schemas.microsoft.com/office/drawing/2014/main" id="{1C8436EF-3BBD-49DD-934D-E9FD3348FA66}"/>
              </a:ext>
            </a:extLst>
          </p:cNvPr>
          <p:cNvSpPr txBox="1"/>
          <p:nvPr/>
        </p:nvSpPr>
        <p:spPr>
          <a:xfrm>
            <a:off x="630877" y="2378154"/>
            <a:ext cx="7647460" cy="2279407"/>
          </a:xfrm>
          <a:prstGeom prst="rect">
            <a:avLst/>
          </a:prstGeom>
          <a:noFill/>
        </p:spPr>
        <p:txBody>
          <a:bodyPr wrap="square" lIns="0" tIns="0" rIns="0" bIns="0" rtlCol="0" anchor="ctr">
            <a:spAutoFit/>
          </a:bodyPr>
          <a:lstStyle/>
          <a:p>
            <a:pPr algn="ctr">
              <a:spcAft>
                <a:spcPts val="900"/>
              </a:spcAft>
            </a:pPr>
            <a:r>
              <a:rPr kumimoji="1" lang="en-US" altLang="ja-JP" sz="1500" dirty="0">
                <a:solidFill>
                  <a:srgbClr val="00338D"/>
                </a:solidFill>
                <a:latin typeface="Arial"/>
                <a:ea typeface="Meiryo UI"/>
              </a:rPr>
              <a:t>As of </a:t>
            </a:r>
            <a:r>
              <a:rPr kumimoji="1" lang="en-US" altLang="ja-JP" sz="2400" dirty="0">
                <a:solidFill>
                  <a:srgbClr val="00338D"/>
                </a:solidFill>
                <a:latin typeface="Arial"/>
                <a:ea typeface="Meiryo UI"/>
              </a:rPr>
              <a:t>April 1, 2024</a:t>
            </a:r>
            <a:r>
              <a:rPr kumimoji="1" lang="en-US" altLang="ja-JP" sz="2400" dirty="0">
                <a:solidFill>
                  <a:srgbClr val="2272FF"/>
                </a:solidFill>
                <a:latin typeface="Arial"/>
                <a:ea typeface="Meiryo UI"/>
              </a:rPr>
              <a:t>*</a:t>
            </a:r>
            <a:endParaRPr kumimoji="1" lang="en-US" altLang="ja-JP" sz="1500" dirty="0">
              <a:solidFill>
                <a:srgbClr val="00338D"/>
              </a:solidFill>
              <a:latin typeface="Arial"/>
              <a:ea typeface="Meiryo UI"/>
            </a:endParaRPr>
          </a:p>
          <a:p>
            <a:pPr algn="ctr">
              <a:spcAft>
                <a:spcPts val="900"/>
              </a:spcAft>
            </a:pPr>
            <a:r>
              <a:rPr kumimoji="1" lang="en-US" altLang="ja-JP" sz="1500" dirty="0">
                <a:solidFill>
                  <a:srgbClr val="00338D"/>
                </a:solidFill>
                <a:latin typeface="Arial"/>
                <a:ea typeface="Meiryo UI"/>
              </a:rPr>
              <a:t>BEPS 2.0 is expected to come into effect as of April 1, 2024 (it has been planned as of April 2023). This is expected to be officially announced around December 10, 2022, when the outline for the 2023 tax reform is released. This will implement major changes to the tax system that were internationally agreed upon in the BEPS 2.0 Inclusive Framework.</a:t>
            </a:r>
          </a:p>
          <a:p>
            <a:pPr algn="ctr">
              <a:lnSpc>
                <a:spcPct val="110000"/>
              </a:lnSpc>
              <a:spcAft>
                <a:spcPts val="900"/>
              </a:spcAft>
            </a:pPr>
            <a:r>
              <a:rPr kumimoji="1" lang="en-US" altLang="ja-JP" sz="1200" dirty="0">
                <a:solidFill>
                  <a:srgbClr val="00338D">
                    <a:lumMod val="60000"/>
                    <a:lumOff val="40000"/>
                  </a:srgbClr>
                </a:solidFill>
                <a:latin typeface="Arial"/>
                <a:ea typeface="Meiryo UI"/>
              </a:rPr>
              <a:t>							*Dates may be subject to change.</a:t>
            </a:r>
            <a:endParaRPr kumimoji="1" lang="ja-JP" altLang="en-US" sz="1500" dirty="0">
              <a:solidFill>
                <a:srgbClr val="00338D">
                  <a:lumMod val="60000"/>
                  <a:lumOff val="40000"/>
                </a:srgbClr>
              </a:solidFill>
              <a:latin typeface="Arial"/>
              <a:ea typeface="Meiryo UI"/>
            </a:endParaRPr>
          </a:p>
          <a:p>
            <a:pPr algn="ctr">
              <a:lnSpc>
                <a:spcPct val="110000"/>
              </a:lnSpc>
              <a:spcAft>
                <a:spcPts val="900"/>
              </a:spcAft>
            </a:pPr>
            <a:endParaRPr kumimoji="1" lang="ja-JP" altLang="en-US" sz="1500" dirty="0">
              <a:solidFill>
                <a:srgbClr val="00338D">
                  <a:lumMod val="60000"/>
                  <a:lumOff val="40000"/>
                </a:srgbClr>
              </a:solidFill>
              <a:latin typeface="Arial"/>
              <a:ea typeface="Meiryo UI"/>
            </a:endParaRPr>
          </a:p>
        </p:txBody>
      </p:sp>
    </p:spTree>
    <p:extLst>
      <p:ext uri="{BB962C8B-B14F-4D97-AF65-F5344CB8AC3E}">
        <p14:creationId xmlns:p14="http://schemas.microsoft.com/office/powerpoint/2010/main" val="2120952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a:extLst>
              <a:ext uri="{FF2B5EF4-FFF2-40B4-BE49-F238E27FC236}">
                <a16:creationId xmlns:a16="http://schemas.microsoft.com/office/drawing/2014/main" id="{7631EA5C-11D0-A8EE-B545-2E2D569793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タイトル 3"/>
          <p:cNvSpPr>
            <a:spLocks noGrp="1"/>
          </p:cNvSpPr>
          <p:nvPr>
            <p:ph type="title"/>
          </p:nvPr>
        </p:nvSpPr>
        <p:spPr>
          <a:xfrm>
            <a:off x="27073" y="1586689"/>
            <a:ext cx="7886700" cy="436316"/>
          </a:xfrm>
        </p:spPr>
        <p:txBody>
          <a:bodyPr>
            <a:normAutofit/>
          </a:bodyPr>
          <a:lstStyle/>
          <a:p>
            <a:r>
              <a:rPr kumimoji="1" lang="en-US" altLang="ja-JP" sz="2400" dirty="0">
                <a:solidFill>
                  <a:srgbClr val="00338D"/>
                </a:solidFill>
                <a:latin typeface="Arial"/>
                <a:ea typeface="Meiryo UI"/>
              </a:rPr>
              <a:t>Latest trends in Japanese BEPS 2.0 legislation</a:t>
            </a:r>
            <a:endParaRPr kumimoji="1" lang="ja-JP" altLang="en-US"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06</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63" name="表 62">
            <a:extLst>
              <a:ext uri="{FF2B5EF4-FFF2-40B4-BE49-F238E27FC236}">
                <a16:creationId xmlns:a16="http://schemas.microsoft.com/office/drawing/2014/main" id="{CA63D7F1-8843-4A12-B919-FA33D4566472}"/>
              </a:ext>
            </a:extLst>
          </p:cNvPr>
          <p:cNvGraphicFramePr>
            <a:graphicFrameLocks noGrp="1"/>
          </p:cNvGraphicFramePr>
          <p:nvPr/>
        </p:nvGraphicFramePr>
        <p:xfrm>
          <a:off x="1053695" y="2169481"/>
          <a:ext cx="6802569" cy="3149272"/>
        </p:xfrm>
        <a:graphic>
          <a:graphicData uri="http://schemas.openxmlformats.org/drawingml/2006/table">
            <a:tbl>
              <a:tblPr firstRow="1" bandRow="1"/>
              <a:tblGrid>
                <a:gridCol w="775493">
                  <a:extLst>
                    <a:ext uri="{9D8B030D-6E8A-4147-A177-3AD203B41FA5}">
                      <a16:colId xmlns:a16="http://schemas.microsoft.com/office/drawing/2014/main" val="3310015749"/>
                    </a:ext>
                  </a:extLst>
                </a:gridCol>
                <a:gridCol w="570482">
                  <a:extLst>
                    <a:ext uri="{9D8B030D-6E8A-4147-A177-3AD203B41FA5}">
                      <a16:colId xmlns:a16="http://schemas.microsoft.com/office/drawing/2014/main" val="3752304229"/>
                    </a:ext>
                  </a:extLst>
                </a:gridCol>
                <a:gridCol w="59624">
                  <a:extLst>
                    <a:ext uri="{9D8B030D-6E8A-4147-A177-3AD203B41FA5}">
                      <a16:colId xmlns:a16="http://schemas.microsoft.com/office/drawing/2014/main" val="2058156962"/>
                    </a:ext>
                  </a:extLst>
                </a:gridCol>
                <a:gridCol w="359798">
                  <a:extLst>
                    <a:ext uri="{9D8B030D-6E8A-4147-A177-3AD203B41FA5}">
                      <a16:colId xmlns:a16="http://schemas.microsoft.com/office/drawing/2014/main" val="2879249891"/>
                    </a:ext>
                  </a:extLst>
                </a:gridCol>
                <a:gridCol w="359798">
                  <a:extLst>
                    <a:ext uri="{9D8B030D-6E8A-4147-A177-3AD203B41FA5}">
                      <a16:colId xmlns:a16="http://schemas.microsoft.com/office/drawing/2014/main" val="20007"/>
                    </a:ext>
                  </a:extLst>
                </a:gridCol>
                <a:gridCol w="359798">
                  <a:extLst>
                    <a:ext uri="{9D8B030D-6E8A-4147-A177-3AD203B41FA5}">
                      <a16:colId xmlns:a16="http://schemas.microsoft.com/office/drawing/2014/main" val="2955556571"/>
                    </a:ext>
                  </a:extLst>
                </a:gridCol>
                <a:gridCol w="359798">
                  <a:extLst>
                    <a:ext uri="{9D8B030D-6E8A-4147-A177-3AD203B41FA5}">
                      <a16:colId xmlns:a16="http://schemas.microsoft.com/office/drawing/2014/main" val="4025731114"/>
                    </a:ext>
                  </a:extLst>
                </a:gridCol>
                <a:gridCol w="359798">
                  <a:extLst>
                    <a:ext uri="{9D8B030D-6E8A-4147-A177-3AD203B41FA5}">
                      <a16:colId xmlns:a16="http://schemas.microsoft.com/office/drawing/2014/main" val="20008"/>
                    </a:ext>
                  </a:extLst>
                </a:gridCol>
                <a:gridCol w="359798">
                  <a:extLst>
                    <a:ext uri="{9D8B030D-6E8A-4147-A177-3AD203B41FA5}">
                      <a16:colId xmlns:a16="http://schemas.microsoft.com/office/drawing/2014/main" val="4261704695"/>
                    </a:ext>
                  </a:extLst>
                </a:gridCol>
                <a:gridCol w="359798">
                  <a:extLst>
                    <a:ext uri="{9D8B030D-6E8A-4147-A177-3AD203B41FA5}">
                      <a16:colId xmlns:a16="http://schemas.microsoft.com/office/drawing/2014/main" val="1230904978"/>
                    </a:ext>
                  </a:extLst>
                </a:gridCol>
                <a:gridCol w="359798">
                  <a:extLst>
                    <a:ext uri="{9D8B030D-6E8A-4147-A177-3AD203B41FA5}">
                      <a16:colId xmlns:a16="http://schemas.microsoft.com/office/drawing/2014/main" val="20009"/>
                    </a:ext>
                  </a:extLst>
                </a:gridCol>
                <a:gridCol w="359798">
                  <a:extLst>
                    <a:ext uri="{9D8B030D-6E8A-4147-A177-3AD203B41FA5}">
                      <a16:colId xmlns:a16="http://schemas.microsoft.com/office/drawing/2014/main" val="2473151156"/>
                    </a:ext>
                  </a:extLst>
                </a:gridCol>
                <a:gridCol w="359798">
                  <a:extLst>
                    <a:ext uri="{9D8B030D-6E8A-4147-A177-3AD203B41FA5}">
                      <a16:colId xmlns:a16="http://schemas.microsoft.com/office/drawing/2014/main" val="4269006183"/>
                    </a:ext>
                  </a:extLst>
                </a:gridCol>
                <a:gridCol w="359798">
                  <a:extLst>
                    <a:ext uri="{9D8B030D-6E8A-4147-A177-3AD203B41FA5}">
                      <a16:colId xmlns:a16="http://schemas.microsoft.com/office/drawing/2014/main" val="20010"/>
                    </a:ext>
                  </a:extLst>
                </a:gridCol>
                <a:gridCol w="359798">
                  <a:extLst>
                    <a:ext uri="{9D8B030D-6E8A-4147-A177-3AD203B41FA5}">
                      <a16:colId xmlns:a16="http://schemas.microsoft.com/office/drawing/2014/main" val="2326031930"/>
                    </a:ext>
                  </a:extLst>
                </a:gridCol>
                <a:gridCol w="359798">
                  <a:extLst>
                    <a:ext uri="{9D8B030D-6E8A-4147-A177-3AD203B41FA5}">
                      <a16:colId xmlns:a16="http://schemas.microsoft.com/office/drawing/2014/main" val="798681719"/>
                    </a:ext>
                  </a:extLst>
                </a:gridCol>
                <a:gridCol w="359798">
                  <a:extLst>
                    <a:ext uri="{9D8B030D-6E8A-4147-A177-3AD203B41FA5}">
                      <a16:colId xmlns:a16="http://schemas.microsoft.com/office/drawing/2014/main" val="714984884"/>
                    </a:ext>
                  </a:extLst>
                </a:gridCol>
                <a:gridCol w="359798">
                  <a:extLst>
                    <a:ext uri="{9D8B030D-6E8A-4147-A177-3AD203B41FA5}">
                      <a16:colId xmlns:a16="http://schemas.microsoft.com/office/drawing/2014/main" val="3348466872"/>
                    </a:ext>
                  </a:extLst>
                </a:gridCol>
              </a:tblGrid>
              <a:tr h="334570">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marL="0" marR="0" lvl="0" indent="0" algn="ctr" defTabSz="740147" rtl="0" eaLnBrk="1" fontAlgn="auto" latinLnBrk="0" hangingPunct="1">
                        <a:lnSpc>
                          <a:spcPct val="100000"/>
                        </a:lnSpc>
                        <a:spcBef>
                          <a:spcPts val="0"/>
                        </a:spcBef>
                        <a:spcAft>
                          <a:spcPts val="0"/>
                        </a:spcAft>
                        <a:buClrTx/>
                        <a:buSzTx/>
                        <a:buFontTx/>
                        <a:buNone/>
                        <a:tabLst/>
                        <a:defRPr/>
                      </a:pPr>
                      <a:endParaRPr kumimoji="1" lang="ja-JP" altLang="en-US" sz="500" b="0" baseline="0" dirty="0">
                        <a:solidFill>
                          <a:schemeClr val="bg1"/>
                        </a:solidFill>
                        <a:latin typeface="+mn-lt"/>
                        <a:ea typeface="+mn-ea"/>
                      </a:endParaRPr>
                    </a:p>
                  </a:txBody>
                  <a:tcPr marL="16454" marR="16454" marT="7585" marB="758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0F0">
                        <a:lumMod val="75000"/>
                      </a:srgbClr>
                    </a:solidFill>
                  </a:tcPr>
                </a:tc>
                <a:tc>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marL="0" marR="0" lvl="0" indent="0" algn="ctr" defTabSz="740147" rtl="0" eaLnBrk="1" fontAlgn="auto" latinLnBrk="0" hangingPunct="1">
                        <a:lnSpc>
                          <a:spcPct val="100000"/>
                        </a:lnSpc>
                        <a:spcBef>
                          <a:spcPts val="0"/>
                        </a:spcBef>
                        <a:spcAft>
                          <a:spcPts val="0"/>
                        </a:spcAft>
                        <a:buClrTx/>
                        <a:buSzTx/>
                        <a:buFontTx/>
                        <a:buNone/>
                        <a:tabLst/>
                        <a:defRPr/>
                      </a:pPr>
                      <a:r>
                        <a:rPr kumimoji="1" lang="en-US" altLang="ja-JP" sz="600" b="0" baseline="0" dirty="0">
                          <a:solidFill>
                            <a:schemeClr val="bg1"/>
                          </a:solidFill>
                          <a:latin typeface="+mn-lt"/>
                          <a:ea typeface="+mn-ea"/>
                        </a:rPr>
                        <a:t>2020</a:t>
                      </a:r>
                      <a:endParaRPr kumimoji="1" lang="ja-JP" altLang="en-US" sz="600" b="0" baseline="0" dirty="0">
                        <a:solidFill>
                          <a:schemeClr val="bg1"/>
                        </a:solidFill>
                        <a:latin typeface="+mn-lt"/>
                        <a:ea typeface="+mn-ea"/>
                      </a:endParaRPr>
                    </a:p>
                  </a:txBody>
                  <a:tcPr marL="16454" marR="16454" marT="7585" marB="7585" anchor="ctr">
                    <a:lnL w="12700" cap="flat" cmpd="sng" algn="ctr">
                      <a:noFill/>
                      <a:prstDash val="solid"/>
                      <a:round/>
                      <a:headEnd type="none" w="med" len="med"/>
                      <a:tailEnd type="none" w="med" len="med"/>
                    </a:lnL>
                    <a:lnR w="12700" cap="flat" cmpd="sng" algn="ctr">
                      <a:solidFill>
                        <a:srgbClr val="F0F0F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0F0F0"/>
                      </a:solidFill>
                      <a:prstDash val="solid"/>
                      <a:round/>
                      <a:headEnd type="none" w="med" len="med"/>
                      <a:tailEnd type="none" w="med" len="med"/>
                    </a:lnB>
                    <a:lnTlToBr w="12700" cmpd="sng">
                      <a:noFill/>
                      <a:prstDash val="solid"/>
                    </a:lnTlToBr>
                    <a:lnBlToTr w="12700" cmpd="sng">
                      <a:noFill/>
                      <a:prstDash val="solid"/>
                    </a:lnBlToTr>
                    <a:solidFill>
                      <a:srgbClr val="F0F0F0">
                        <a:lumMod val="75000"/>
                      </a:srgbClr>
                    </a:solidFill>
                  </a:tcPr>
                </a:tc>
                <a:tc gridSpan="4">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marL="0" marR="0" lvl="0" indent="0" algn="ctr" defTabSz="740147" rtl="0" eaLnBrk="1" fontAlgn="auto" latinLnBrk="0" hangingPunct="1">
                        <a:lnSpc>
                          <a:spcPct val="100000"/>
                        </a:lnSpc>
                        <a:spcBef>
                          <a:spcPts val="0"/>
                        </a:spcBef>
                        <a:spcAft>
                          <a:spcPts val="0"/>
                        </a:spcAft>
                        <a:buClrTx/>
                        <a:buSzTx/>
                        <a:buFontTx/>
                        <a:buNone/>
                        <a:tabLst/>
                        <a:defRPr/>
                      </a:pPr>
                      <a:r>
                        <a:rPr kumimoji="1" lang="en-US" altLang="ja-JP" sz="600" b="0" baseline="0" dirty="0">
                          <a:solidFill>
                            <a:schemeClr val="bg1"/>
                          </a:solidFill>
                          <a:latin typeface="+mn-lt"/>
                          <a:ea typeface="+mn-ea"/>
                        </a:rPr>
                        <a:t>2021</a:t>
                      </a:r>
                      <a:endParaRPr kumimoji="1" lang="ja-JP" altLang="en-US" sz="600" b="0" baseline="0" dirty="0">
                        <a:solidFill>
                          <a:schemeClr val="bg1"/>
                        </a:solidFill>
                        <a:latin typeface="+mn-lt"/>
                        <a:ea typeface="+mn-ea"/>
                      </a:endParaRPr>
                    </a:p>
                  </a:txBody>
                  <a:tcPr marL="16454" marR="16454" marT="7585" marB="7585" anchor="ctr">
                    <a:lnL w="12700" cap="flat" cmpd="sng" algn="ctr">
                      <a:solidFill>
                        <a:srgbClr val="F0F0F0"/>
                      </a:solidFill>
                      <a:prstDash val="solid"/>
                      <a:round/>
                      <a:headEnd type="none" w="med" len="med"/>
                      <a:tailEnd type="none" w="med" len="med"/>
                    </a:lnL>
                    <a:lnR w="12700" cmpd="sng">
                      <a:solidFill>
                        <a:sysClr val="window" lastClr="FFFFFF"/>
                      </a:solidFill>
                    </a:lnR>
                    <a:lnT w="12700" cap="flat" cmpd="sng" algn="ctr">
                      <a:noFill/>
                      <a:prstDash val="solid"/>
                      <a:round/>
                      <a:headEnd type="none" w="med" len="med"/>
                      <a:tailEnd type="none" w="med" len="med"/>
                    </a:lnT>
                    <a:lnB w="12700" cap="flat" cmpd="sng" algn="ctr">
                      <a:solidFill>
                        <a:srgbClr val="F0F0F0"/>
                      </a:solidFill>
                      <a:prstDash val="solid"/>
                      <a:round/>
                      <a:headEnd type="none" w="med" len="med"/>
                      <a:tailEnd type="none" w="med" len="med"/>
                    </a:lnB>
                    <a:lnTlToBr w="12700" cmpd="sng">
                      <a:noFill/>
                      <a:prstDash val="solid"/>
                    </a:lnTlToBr>
                    <a:lnBlToTr w="12700" cmpd="sng">
                      <a:noFill/>
                      <a:prstDash val="solid"/>
                    </a:lnBlToTr>
                    <a:solidFill>
                      <a:srgbClr val="F0F0F0">
                        <a:lumMod val="75000"/>
                      </a:srgbClr>
                    </a:solidFill>
                  </a:tcPr>
                </a:tc>
                <a:tc hMerge="1">
                  <a:txBody>
                    <a:bodyPr/>
                    <a:lstStyle/>
                    <a:p>
                      <a:pPr marL="0" marR="0" lvl="0" indent="0" algn="ctr" defTabSz="740147" rtl="0" eaLnBrk="1" fontAlgn="auto" latinLnBrk="0" hangingPunct="1">
                        <a:lnSpc>
                          <a:spcPct val="100000"/>
                        </a:lnSpc>
                        <a:spcBef>
                          <a:spcPts val="0"/>
                        </a:spcBef>
                        <a:spcAft>
                          <a:spcPts val="0"/>
                        </a:spcAft>
                        <a:buClrTx/>
                        <a:buSzTx/>
                        <a:buFontTx/>
                        <a:buNone/>
                        <a:tabLst/>
                        <a:defRPr/>
                      </a:pPr>
                      <a:endParaRPr kumimoji="1" lang="ja-JP" altLang="en-US" sz="1000" b="0" baseline="0" dirty="0">
                        <a:solidFill>
                          <a:schemeClr val="bg1"/>
                        </a:solidFill>
                        <a:latin typeface="+mn-lt"/>
                        <a:ea typeface="+mn-ea"/>
                      </a:endParaRPr>
                    </a:p>
                  </a:txBody>
                  <a:tcPr marL="33231" marR="33231" marT="15319" marB="15319"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tc hMerge="1">
                  <a:txBody>
                    <a:bodyPr/>
                    <a:lstStyle/>
                    <a:p>
                      <a:pPr marL="0" marR="0" lvl="0" indent="0" algn="ctr" defTabSz="740147" rtl="0" eaLnBrk="1" fontAlgn="auto" latinLnBrk="0" hangingPunct="1">
                        <a:lnSpc>
                          <a:spcPct val="100000"/>
                        </a:lnSpc>
                        <a:spcBef>
                          <a:spcPts val="0"/>
                        </a:spcBef>
                        <a:spcAft>
                          <a:spcPts val="0"/>
                        </a:spcAft>
                        <a:buClrTx/>
                        <a:buSzTx/>
                        <a:buFontTx/>
                        <a:buNone/>
                        <a:tabLst/>
                        <a:defRPr/>
                      </a:pPr>
                      <a:r>
                        <a:rPr kumimoji="1" lang="en-US" altLang="ja-JP" sz="1000" b="0" baseline="0" dirty="0">
                          <a:solidFill>
                            <a:schemeClr val="bg1"/>
                          </a:solidFill>
                          <a:latin typeface="+mn-lt"/>
                          <a:ea typeface="+mn-ea"/>
                        </a:rPr>
                        <a:t>2021</a:t>
                      </a:r>
                      <a:endParaRPr kumimoji="1" lang="ja-JP" altLang="en-US" sz="1000" b="0" baseline="0" dirty="0">
                        <a:solidFill>
                          <a:schemeClr val="bg1"/>
                        </a:solidFill>
                        <a:latin typeface="+mn-lt"/>
                        <a:ea typeface="+mn-ea"/>
                      </a:endParaRPr>
                    </a:p>
                  </a:txBody>
                  <a:tcPr marL="33231" marR="33231" marT="15319" marB="15319"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2">
                        <a:lumMod val="50000"/>
                      </a:schemeClr>
                    </a:solidFill>
                  </a:tcPr>
                </a:tc>
                <a:tc hMerge="1">
                  <a:txBody>
                    <a:bodyPr/>
                    <a:lstStyle/>
                    <a:p>
                      <a:endParaRPr kumimoji="1" lang="ja-JP" altLang="en-US"/>
                    </a:p>
                  </a:txBody>
                  <a:tcPr/>
                </a:tc>
                <a:tc gridSpan="4">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lnSpc>
                          <a:spcPct val="100000"/>
                        </a:lnSpc>
                        <a:spcBef>
                          <a:spcPts val="0"/>
                        </a:spcBef>
                        <a:spcAft>
                          <a:spcPts val="0"/>
                        </a:spcAft>
                      </a:pPr>
                      <a:r>
                        <a:rPr kumimoji="1" lang="en-US" altLang="ja-JP" sz="600" b="0" baseline="0" dirty="0">
                          <a:solidFill>
                            <a:schemeClr val="bg1"/>
                          </a:solidFill>
                          <a:latin typeface="+mn-lt"/>
                          <a:ea typeface="+mn-ea"/>
                        </a:rPr>
                        <a:t>2022</a:t>
                      </a:r>
                      <a:endParaRPr kumimoji="1" lang="ja-JP" altLang="en-US" sz="600" b="0" baseline="0" dirty="0">
                        <a:solidFill>
                          <a:schemeClr val="bg1"/>
                        </a:solidFill>
                        <a:latin typeface="+mn-lt"/>
                        <a:ea typeface="+mn-ea"/>
                      </a:endParaRPr>
                    </a:p>
                  </a:txBody>
                  <a:tcPr marL="16454" marR="16454" marT="7585" marB="7585" anchor="ctr">
                    <a:lnL w="12700" cmpd="sng">
                      <a:solidFill>
                        <a:sysClr val="window" lastClr="FFFFFF"/>
                      </a:solidFill>
                    </a:lnL>
                    <a:lnR w="12700" cap="flat" cmpd="sng" algn="ctr">
                      <a:solidFill>
                        <a:srgbClr val="F0F0F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0F0F0"/>
                      </a:solidFill>
                      <a:prstDash val="solid"/>
                      <a:round/>
                      <a:headEnd type="none" w="med" len="med"/>
                      <a:tailEnd type="none" w="med" len="med"/>
                    </a:lnB>
                    <a:lnTlToBr w="12700" cmpd="sng">
                      <a:noFill/>
                      <a:prstDash val="solid"/>
                    </a:lnTlToBr>
                    <a:lnBlToTr w="12700" cmpd="sng">
                      <a:noFill/>
                      <a:prstDash val="solid"/>
                    </a:lnBlToTr>
                    <a:solidFill>
                      <a:srgbClr val="F0F0F0">
                        <a:lumMod val="75000"/>
                      </a:srgbClr>
                    </a:solidFill>
                  </a:tcPr>
                </a:tc>
                <a:tc hMerge="1">
                  <a:txBody>
                    <a:bodyPr/>
                    <a:lstStyle/>
                    <a:p>
                      <a:pPr algn="ctr">
                        <a:lnSpc>
                          <a:spcPct val="100000"/>
                        </a:lnSpc>
                        <a:spcBef>
                          <a:spcPts val="0"/>
                        </a:spcBef>
                        <a:spcAft>
                          <a:spcPts val="0"/>
                        </a:spcAft>
                      </a:pPr>
                      <a:endParaRPr kumimoji="1" lang="ja-JP" altLang="en-US" sz="1000" b="0" baseline="0" dirty="0">
                        <a:solidFill>
                          <a:schemeClr val="bg1"/>
                        </a:solidFill>
                        <a:latin typeface="+mn-lt"/>
                        <a:ea typeface="+mn-ea"/>
                      </a:endParaRPr>
                    </a:p>
                  </a:txBody>
                  <a:tcPr marL="33231" marR="33231" marT="15319" marB="15319" anchor="ctr">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5EB8"/>
                    </a:solidFill>
                  </a:tcPr>
                </a:tc>
                <a:tc hMerge="1">
                  <a:txBody>
                    <a:bodyPr/>
                    <a:lstStyle/>
                    <a:p>
                      <a:endParaRPr kumimoji="1" lang="ja-JP" altLang="en-US"/>
                    </a:p>
                  </a:txBody>
                  <a:tcPr/>
                </a:tc>
                <a:tc hMerge="1">
                  <a:txBody>
                    <a:bodyPr/>
                    <a:lstStyle/>
                    <a:p>
                      <a:endParaRPr kumimoji="1" lang="ja-JP" altLang="en-US"/>
                    </a:p>
                  </a:txBody>
                  <a:tcPr/>
                </a:tc>
                <a:tc gridSpan="4">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lnSpc>
                          <a:spcPct val="100000"/>
                        </a:lnSpc>
                        <a:spcBef>
                          <a:spcPts val="0"/>
                        </a:spcBef>
                        <a:spcAft>
                          <a:spcPts val="0"/>
                        </a:spcAft>
                      </a:pPr>
                      <a:r>
                        <a:rPr kumimoji="1" lang="en-US" altLang="ja-JP" sz="600" b="0" baseline="0" dirty="0">
                          <a:solidFill>
                            <a:schemeClr val="bg1"/>
                          </a:solidFill>
                          <a:latin typeface="+mn-lt"/>
                          <a:ea typeface="+mn-ea"/>
                        </a:rPr>
                        <a:t>2023</a:t>
                      </a:r>
                      <a:endParaRPr kumimoji="1" lang="ja-JP" altLang="en-US" sz="600" b="0" baseline="0" dirty="0">
                        <a:solidFill>
                          <a:schemeClr val="bg1"/>
                        </a:solidFill>
                        <a:latin typeface="+mn-lt"/>
                        <a:ea typeface="+mn-ea"/>
                      </a:endParaRPr>
                    </a:p>
                  </a:txBody>
                  <a:tcPr marL="16454" marR="16454" marT="7585" marB="7585" anchor="ctr">
                    <a:lnL w="12700" cap="flat" cmpd="sng" algn="ctr">
                      <a:solidFill>
                        <a:srgbClr val="F0F0F0"/>
                      </a:solidFill>
                      <a:prstDash val="solid"/>
                      <a:round/>
                      <a:headEnd type="none" w="med" len="med"/>
                      <a:tailEnd type="none" w="med" len="med"/>
                    </a:lnL>
                    <a:lnR w="12700" cap="flat" cmpd="sng" algn="ctr">
                      <a:solidFill>
                        <a:srgbClr val="F0F0F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F0F0F0"/>
                      </a:solidFill>
                      <a:prstDash val="solid"/>
                      <a:round/>
                      <a:headEnd type="none" w="med" len="med"/>
                      <a:tailEnd type="none" w="med" len="med"/>
                    </a:lnB>
                    <a:lnTlToBr w="12700" cmpd="sng">
                      <a:noFill/>
                      <a:prstDash val="solid"/>
                    </a:lnTlToBr>
                    <a:lnBlToTr w="12700" cmpd="sng">
                      <a:noFill/>
                      <a:prstDash val="solid"/>
                    </a:lnBlToTr>
                    <a:solidFill>
                      <a:srgbClr val="F0F0F0">
                        <a:lumMod val="75000"/>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ctr">
                        <a:lnSpc>
                          <a:spcPct val="100000"/>
                        </a:lnSpc>
                        <a:spcBef>
                          <a:spcPts val="0"/>
                        </a:spcBef>
                        <a:spcAft>
                          <a:spcPts val="0"/>
                        </a:spcAft>
                      </a:pPr>
                      <a:endParaRPr kumimoji="1" lang="ja-JP" altLang="en-US" sz="1000" b="0" baseline="0" dirty="0">
                        <a:solidFill>
                          <a:schemeClr val="bg1"/>
                        </a:solidFill>
                        <a:latin typeface="+mn-lt"/>
                        <a:ea typeface="+mn-ea"/>
                      </a:endParaRPr>
                    </a:p>
                  </a:txBody>
                  <a:tcPr marL="33231" marR="33231" marT="15319" marB="15319" anchor="ctr">
                    <a:lnL w="12700" cap="flat" cmpd="sng" algn="ctr">
                      <a:solidFill>
                        <a:schemeClr val="bg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5EB8"/>
                    </a:solidFill>
                  </a:tcPr>
                </a:tc>
                <a:tc gridSpan="4">
                  <a:txBody>
                    <a:bodyPr/>
                    <a:lstStyle>
                      <a:lvl1pPr marL="0" algn="l" defTabSz="914400" rtl="0" eaLnBrk="1" latinLnBrk="0" hangingPunct="1">
                        <a:defRPr sz="1800" b="1" kern="1200">
                          <a:solidFill>
                            <a:schemeClr val="lt1"/>
                          </a:solidFill>
                          <a:latin typeface="Arial"/>
                          <a:ea typeface="Meiryo UI"/>
                        </a:defRPr>
                      </a:lvl1pPr>
                      <a:lvl2pPr marL="457200" algn="l" defTabSz="914400" rtl="0" eaLnBrk="1" latinLnBrk="0" hangingPunct="1">
                        <a:defRPr sz="1800" b="1" kern="1200">
                          <a:solidFill>
                            <a:schemeClr val="lt1"/>
                          </a:solidFill>
                          <a:latin typeface="Arial"/>
                          <a:ea typeface="Meiryo UI"/>
                        </a:defRPr>
                      </a:lvl2pPr>
                      <a:lvl3pPr marL="914400" algn="l" defTabSz="914400" rtl="0" eaLnBrk="1" latinLnBrk="0" hangingPunct="1">
                        <a:defRPr sz="1800" b="1" kern="1200">
                          <a:solidFill>
                            <a:schemeClr val="lt1"/>
                          </a:solidFill>
                          <a:latin typeface="Arial"/>
                          <a:ea typeface="Meiryo UI"/>
                        </a:defRPr>
                      </a:lvl3pPr>
                      <a:lvl4pPr marL="1371600" algn="l" defTabSz="914400" rtl="0" eaLnBrk="1" latinLnBrk="0" hangingPunct="1">
                        <a:defRPr sz="1800" b="1" kern="1200">
                          <a:solidFill>
                            <a:schemeClr val="lt1"/>
                          </a:solidFill>
                          <a:latin typeface="Arial"/>
                          <a:ea typeface="Meiryo UI"/>
                        </a:defRPr>
                      </a:lvl4pPr>
                      <a:lvl5pPr marL="1828800" algn="l" defTabSz="914400" rtl="0" eaLnBrk="1" latinLnBrk="0" hangingPunct="1">
                        <a:defRPr sz="1800" b="1" kern="1200">
                          <a:solidFill>
                            <a:schemeClr val="lt1"/>
                          </a:solidFill>
                          <a:latin typeface="Arial"/>
                          <a:ea typeface="Meiryo UI"/>
                        </a:defRPr>
                      </a:lvl5pPr>
                      <a:lvl6pPr marL="2286000" algn="l" defTabSz="914400" rtl="0" eaLnBrk="1" latinLnBrk="0" hangingPunct="1">
                        <a:defRPr sz="1800" b="1" kern="1200">
                          <a:solidFill>
                            <a:schemeClr val="lt1"/>
                          </a:solidFill>
                          <a:latin typeface="Arial"/>
                          <a:ea typeface="Meiryo UI"/>
                        </a:defRPr>
                      </a:lvl6pPr>
                      <a:lvl7pPr marL="2743200" algn="l" defTabSz="914400" rtl="0" eaLnBrk="1" latinLnBrk="0" hangingPunct="1">
                        <a:defRPr sz="1800" b="1" kern="1200">
                          <a:solidFill>
                            <a:schemeClr val="lt1"/>
                          </a:solidFill>
                          <a:latin typeface="Arial"/>
                          <a:ea typeface="Meiryo UI"/>
                        </a:defRPr>
                      </a:lvl7pPr>
                      <a:lvl8pPr marL="3200400" algn="l" defTabSz="914400" rtl="0" eaLnBrk="1" latinLnBrk="0" hangingPunct="1">
                        <a:defRPr sz="1800" b="1" kern="1200">
                          <a:solidFill>
                            <a:schemeClr val="lt1"/>
                          </a:solidFill>
                          <a:latin typeface="Arial"/>
                          <a:ea typeface="Meiryo UI"/>
                        </a:defRPr>
                      </a:lvl8pPr>
                      <a:lvl9pPr marL="3657600" algn="l" defTabSz="914400" rtl="0" eaLnBrk="1" latinLnBrk="0" hangingPunct="1">
                        <a:defRPr sz="1800" b="1" kern="1200">
                          <a:solidFill>
                            <a:schemeClr val="lt1"/>
                          </a:solidFill>
                          <a:latin typeface="Arial"/>
                          <a:ea typeface="Meiryo UI"/>
                        </a:defRPr>
                      </a:lvl9pPr>
                    </a:lstStyle>
                    <a:p>
                      <a:pPr algn="ctr">
                        <a:lnSpc>
                          <a:spcPct val="100000"/>
                        </a:lnSpc>
                        <a:spcBef>
                          <a:spcPts val="0"/>
                        </a:spcBef>
                        <a:spcAft>
                          <a:spcPts val="0"/>
                        </a:spcAft>
                      </a:pPr>
                      <a:r>
                        <a:rPr kumimoji="1" lang="en-US" altLang="ja-JP" sz="600" b="0" baseline="0" dirty="0">
                          <a:solidFill>
                            <a:schemeClr val="bg1"/>
                          </a:solidFill>
                          <a:latin typeface="+mn-lt"/>
                          <a:ea typeface="+mn-ea"/>
                        </a:rPr>
                        <a:t>2024</a:t>
                      </a:r>
                      <a:endParaRPr kumimoji="1" lang="ja-JP" altLang="en-US" sz="600" b="0" baseline="0" dirty="0">
                        <a:solidFill>
                          <a:schemeClr val="bg1"/>
                        </a:solidFill>
                        <a:latin typeface="+mn-lt"/>
                        <a:ea typeface="+mn-ea"/>
                      </a:endParaRPr>
                    </a:p>
                  </a:txBody>
                  <a:tcPr marL="16454" marR="16454" marT="7585" marB="7585" anchor="ctr">
                    <a:lnL w="12700" cap="flat" cmpd="sng" algn="ctr">
                      <a:solidFill>
                        <a:srgbClr val="F0F0F0"/>
                      </a:solidFill>
                      <a:prstDash val="solid"/>
                      <a:round/>
                      <a:headEnd type="none" w="med" len="med"/>
                      <a:tailEnd type="none" w="med" len="med"/>
                    </a:lnL>
                    <a:lnR w="12700" cap="flat" cmpd="sng" algn="ctr">
                      <a:solidFill>
                        <a:srgbClr val="F0F0F0"/>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0F0F0">
                        <a:lumMod val="75000"/>
                      </a:srgbClr>
                    </a:solidFill>
                  </a:tcPr>
                </a:tc>
                <a:tc hMerge="1">
                  <a:txBody>
                    <a:bodyPr/>
                    <a:lstStyle/>
                    <a:p>
                      <a:pPr algn="ctr">
                        <a:lnSpc>
                          <a:spcPct val="100000"/>
                        </a:lnSpc>
                        <a:spcBef>
                          <a:spcPts val="0"/>
                        </a:spcBef>
                        <a:spcAft>
                          <a:spcPts val="0"/>
                        </a:spcAft>
                      </a:pPr>
                      <a:endParaRPr kumimoji="1" lang="ja-JP" altLang="en-US" sz="800" b="0" baseline="0" dirty="0">
                        <a:solidFill>
                          <a:schemeClr val="bg1"/>
                        </a:solidFill>
                        <a:latin typeface="+mn-lt"/>
                        <a:ea typeface="+mn-ea"/>
                      </a:endParaRPr>
                    </a:p>
                  </a:txBody>
                  <a:tcPr marL="21938" marR="21938" marT="10113" marB="10113"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hMerge="1">
                  <a:txBody>
                    <a:bodyPr/>
                    <a:lstStyle/>
                    <a:p>
                      <a:pPr algn="ctr">
                        <a:lnSpc>
                          <a:spcPct val="100000"/>
                        </a:lnSpc>
                        <a:spcBef>
                          <a:spcPts val="0"/>
                        </a:spcBef>
                        <a:spcAft>
                          <a:spcPts val="0"/>
                        </a:spcAft>
                      </a:pPr>
                      <a:endParaRPr kumimoji="1" lang="ja-JP" altLang="en-US" sz="800" b="0" baseline="0" dirty="0">
                        <a:solidFill>
                          <a:schemeClr val="bg1"/>
                        </a:solidFill>
                        <a:latin typeface="+mn-lt"/>
                        <a:ea typeface="+mn-ea"/>
                      </a:endParaRPr>
                    </a:p>
                  </a:txBody>
                  <a:tcPr marL="21938" marR="21938" marT="10113" marB="10113"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hMerge="1">
                  <a:txBody>
                    <a:bodyPr/>
                    <a:lstStyle/>
                    <a:p>
                      <a:pPr algn="ctr">
                        <a:lnSpc>
                          <a:spcPct val="100000"/>
                        </a:lnSpc>
                        <a:spcBef>
                          <a:spcPts val="0"/>
                        </a:spcBef>
                        <a:spcAft>
                          <a:spcPts val="0"/>
                        </a:spcAft>
                      </a:pPr>
                      <a:endParaRPr kumimoji="1" lang="ja-JP" altLang="en-US" sz="800" b="0" baseline="0" dirty="0">
                        <a:solidFill>
                          <a:schemeClr val="bg1"/>
                        </a:solidFill>
                        <a:latin typeface="+mn-lt"/>
                        <a:ea typeface="+mn-ea"/>
                      </a:endParaRPr>
                    </a:p>
                  </a:txBody>
                  <a:tcPr marL="21938" marR="21938" marT="10113" marB="10113"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10001"/>
                  </a:ext>
                </a:extLst>
              </a:tr>
              <a:tr h="938234">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1" dirty="0">
                          <a:solidFill>
                            <a:srgbClr val="00338D"/>
                          </a:solidFill>
                        </a:rPr>
                        <a:t>OECD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1" dirty="0">
                          <a:solidFill>
                            <a:srgbClr val="00338D"/>
                          </a:solidFill>
                        </a:rPr>
                        <a:t>BEPS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1" dirty="0">
                          <a:solidFill>
                            <a:srgbClr val="00338D"/>
                          </a:solidFill>
                        </a:rPr>
                        <a:t>Trends</a:t>
                      </a:r>
                    </a:p>
                  </a:txBody>
                  <a:tcPr marL="109688" marR="0" marT="7585" marB="758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noFill/>
                      <a:prstDash val="sysDot"/>
                      <a:round/>
                      <a:headEnd type="none" w="med" len="med"/>
                      <a:tailEnd type="none" w="med" len="med"/>
                    </a:lnR>
                    <a:lnT w="12700" cap="flat" cmpd="sng" algn="ctr">
                      <a:solidFill>
                        <a:srgbClr val="F0F0F0"/>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noFill/>
                      <a:prstDash val="sysDot"/>
                      <a:round/>
                      <a:headEnd type="none" w="med" len="med"/>
                      <a:tailEnd type="none" w="med" len="med"/>
                    </a:lnR>
                    <a:lnT w="12700" cap="flat" cmpd="sng" algn="ctr">
                      <a:solidFill>
                        <a:srgbClr val="F0F0F0"/>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no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solidFill>
                        <a:srgbClr val="F0F0F0"/>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solidFill>
                        <a:srgbClr val="F0F0F0"/>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2700" cap="flat" cmpd="sng" algn="ctr">
                      <a:no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a16="http://schemas.microsoft.com/office/drawing/2014/main" val="10002"/>
                  </a:ext>
                </a:extLst>
              </a:tr>
              <a:tr h="938234">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1" dirty="0">
                          <a:solidFill>
                            <a:srgbClr val="00338D"/>
                          </a:solidFill>
                        </a:rPr>
                        <a:t>Japan </a:t>
                      </a:r>
                      <a:br>
                        <a:rPr kumimoji="1" lang="en-US" altLang="ja-JP" sz="800" b="1" dirty="0">
                          <a:solidFill>
                            <a:srgbClr val="00338D"/>
                          </a:solidFill>
                        </a:rPr>
                      </a:br>
                      <a:r>
                        <a:rPr kumimoji="1" lang="en-US" altLang="ja-JP" sz="800" b="1" dirty="0">
                          <a:solidFill>
                            <a:srgbClr val="00338D"/>
                          </a:solidFill>
                        </a:rPr>
                        <a:t>Tax Law</a:t>
                      </a:r>
                    </a:p>
                  </a:txBody>
                  <a:tcPr marL="109688" marR="0" marT="7585" marB="758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no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no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no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9050" cap="flat" cmpd="sng" algn="ctr">
                      <a:solidFill>
                        <a:srgbClr val="F0F0F0">
                          <a:lumMod val="90000"/>
                        </a:srgb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a16="http://schemas.microsoft.com/office/drawing/2014/main" val="818527893"/>
                  </a:ext>
                </a:extLst>
              </a:tr>
              <a:tr h="938234">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gn="l">
                        <a:lnSpc>
                          <a:spcPct val="100000"/>
                        </a:lnSpc>
                        <a:spcBef>
                          <a:spcPts val="0"/>
                        </a:spcBef>
                        <a:spcAft>
                          <a:spcPts val="0"/>
                        </a:spcAft>
                      </a:pPr>
                      <a:r>
                        <a:rPr kumimoji="1" lang="en-US" altLang="ja-JP" sz="800" b="1" baseline="0" dirty="0">
                          <a:solidFill>
                            <a:srgbClr val="00338D"/>
                          </a:solidFill>
                          <a:latin typeface="+mn-lt"/>
                          <a:ea typeface="+mn-ea"/>
                        </a:rPr>
                        <a:t>Industry</a:t>
                      </a:r>
                    </a:p>
                    <a:p>
                      <a:pPr algn="l">
                        <a:lnSpc>
                          <a:spcPct val="100000"/>
                        </a:lnSpc>
                        <a:spcBef>
                          <a:spcPts val="0"/>
                        </a:spcBef>
                        <a:spcAft>
                          <a:spcPts val="0"/>
                        </a:spcAft>
                      </a:pPr>
                      <a:r>
                        <a:rPr kumimoji="1" lang="en-US" altLang="ja-JP" sz="800" b="1" baseline="0" dirty="0">
                          <a:solidFill>
                            <a:srgbClr val="00338D"/>
                          </a:solidFill>
                          <a:latin typeface="+mn-lt"/>
                          <a:ea typeface="+mn-ea"/>
                        </a:rPr>
                        <a:t>Response</a:t>
                      </a:r>
                      <a:endParaRPr kumimoji="1" lang="ja-JP" altLang="en-US" sz="800" b="1" baseline="0" dirty="0">
                        <a:solidFill>
                          <a:srgbClr val="00338D"/>
                        </a:solidFill>
                        <a:latin typeface="+mn-lt"/>
                        <a:ea typeface="+mn-ea"/>
                      </a:endParaRPr>
                    </a:p>
                  </a:txBody>
                  <a:tcPr marL="109688" marR="0" marT="7585" marB="758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no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no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no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2700" cap="flat" cmpd="sng" algn="ctr">
                      <a:noFill/>
                      <a:prstDash val="solid"/>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tc>
                  <a:txBody>
                    <a:bodyPr/>
                    <a:lstStyle>
                      <a:lvl1pPr marL="0" algn="l" defTabSz="914400" rtl="0" eaLnBrk="1" latinLnBrk="0" hangingPunct="1">
                        <a:defRPr sz="1800" kern="1200">
                          <a:solidFill>
                            <a:schemeClr val="dk1"/>
                          </a:solidFill>
                          <a:latin typeface="Arial"/>
                          <a:ea typeface="Meiryo UI"/>
                        </a:defRPr>
                      </a:lvl1pPr>
                      <a:lvl2pPr marL="457200" algn="l" defTabSz="914400" rtl="0" eaLnBrk="1" latinLnBrk="0" hangingPunct="1">
                        <a:defRPr sz="1800" kern="1200">
                          <a:solidFill>
                            <a:schemeClr val="dk1"/>
                          </a:solidFill>
                          <a:latin typeface="Arial"/>
                          <a:ea typeface="Meiryo UI"/>
                        </a:defRPr>
                      </a:lvl2pPr>
                      <a:lvl3pPr marL="914400" algn="l" defTabSz="914400" rtl="0" eaLnBrk="1" latinLnBrk="0" hangingPunct="1">
                        <a:defRPr sz="1800" kern="1200">
                          <a:solidFill>
                            <a:schemeClr val="dk1"/>
                          </a:solidFill>
                          <a:latin typeface="Arial"/>
                          <a:ea typeface="Meiryo UI"/>
                        </a:defRPr>
                      </a:lvl3pPr>
                      <a:lvl4pPr marL="1371600" algn="l" defTabSz="914400" rtl="0" eaLnBrk="1" latinLnBrk="0" hangingPunct="1">
                        <a:defRPr sz="1800" kern="1200">
                          <a:solidFill>
                            <a:schemeClr val="dk1"/>
                          </a:solidFill>
                          <a:latin typeface="Arial"/>
                          <a:ea typeface="Meiryo UI"/>
                        </a:defRPr>
                      </a:lvl4pPr>
                      <a:lvl5pPr marL="1828800" algn="l" defTabSz="914400" rtl="0" eaLnBrk="1" latinLnBrk="0" hangingPunct="1">
                        <a:defRPr sz="1800" kern="1200">
                          <a:solidFill>
                            <a:schemeClr val="dk1"/>
                          </a:solidFill>
                          <a:latin typeface="Arial"/>
                          <a:ea typeface="Meiryo UI"/>
                        </a:defRPr>
                      </a:lvl5pPr>
                      <a:lvl6pPr marL="2286000" algn="l" defTabSz="914400" rtl="0" eaLnBrk="1" latinLnBrk="0" hangingPunct="1">
                        <a:defRPr sz="1800" kern="1200">
                          <a:solidFill>
                            <a:schemeClr val="dk1"/>
                          </a:solidFill>
                          <a:latin typeface="Arial"/>
                          <a:ea typeface="Meiryo UI"/>
                        </a:defRPr>
                      </a:lvl6pPr>
                      <a:lvl7pPr marL="2743200" algn="l" defTabSz="914400" rtl="0" eaLnBrk="1" latinLnBrk="0" hangingPunct="1">
                        <a:defRPr sz="1800" kern="1200">
                          <a:solidFill>
                            <a:schemeClr val="dk1"/>
                          </a:solidFill>
                          <a:latin typeface="Arial"/>
                          <a:ea typeface="Meiryo UI"/>
                        </a:defRPr>
                      </a:lvl7pPr>
                      <a:lvl8pPr marL="3200400" algn="l" defTabSz="914400" rtl="0" eaLnBrk="1" latinLnBrk="0" hangingPunct="1">
                        <a:defRPr sz="1800" kern="1200">
                          <a:solidFill>
                            <a:schemeClr val="dk1"/>
                          </a:solidFill>
                          <a:latin typeface="Arial"/>
                          <a:ea typeface="Meiryo UI"/>
                        </a:defRPr>
                      </a:lvl8pPr>
                      <a:lvl9pPr marL="3657600" algn="l" defTabSz="914400" rtl="0" eaLnBrk="1" latinLnBrk="0" hangingPunct="1">
                        <a:defRPr sz="1800" kern="1200">
                          <a:solidFill>
                            <a:schemeClr val="dk1"/>
                          </a:solidFill>
                          <a:latin typeface="Arial"/>
                          <a:ea typeface="Meiryo UI"/>
                        </a:defRPr>
                      </a:lvl9pPr>
                    </a:lstStyle>
                    <a:p>
                      <a:pPr>
                        <a:lnSpc>
                          <a:spcPct val="100000"/>
                        </a:lnSpc>
                        <a:spcBef>
                          <a:spcPts val="0"/>
                        </a:spcBef>
                        <a:spcAft>
                          <a:spcPts val="0"/>
                        </a:spcAft>
                      </a:pPr>
                      <a:endParaRPr kumimoji="1" lang="ja-JP" altLang="en-US" sz="500" baseline="0" dirty="0">
                        <a:latin typeface="+mn-lt"/>
                        <a:ea typeface="+mn-ea"/>
                      </a:endParaRPr>
                    </a:p>
                  </a:txBody>
                  <a:tcPr marL="16454" marR="16454" marT="7585" marB="7585">
                    <a:lnL w="19050" cap="flat" cmpd="sng" algn="ctr">
                      <a:solidFill>
                        <a:srgbClr val="F0F0F0">
                          <a:lumMod val="90000"/>
                        </a:srgbClr>
                      </a:solidFill>
                      <a:prstDash val="sysDot"/>
                      <a:round/>
                      <a:headEnd type="none" w="med" len="med"/>
                      <a:tailEnd type="none" w="med" len="med"/>
                    </a:lnL>
                    <a:lnR w="19050" cap="flat" cmpd="sng" algn="ctr">
                      <a:solidFill>
                        <a:srgbClr val="F0F0F0">
                          <a:lumMod val="90000"/>
                        </a:srgbClr>
                      </a:solidFill>
                      <a:prstDash val="sysDot"/>
                      <a:round/>
                      <a:headEnd type="none" w="med" len="med"/>
                      <a:tailEnd type="none" w="med" len="med"/>
                    </a:lnR>
                    <a:lnT w="19050" cap="flat" cmpd="sng" algn="ctr">
                      <a:solidFill>
                        <a:srgbClr val="F0F0F0">
                          <a:lumMod val="90000"/>
                        </a:srgb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ysClr val="window" lastClr="FFFFFF">
                        <a:lumMod val="95000"/>
                      </a:sysClr>
                    </a:solidFill>
                  </a:tcPr>
                </a:tc>
                <a:extLst>
                  <a:ext uri="{0D108BD9-81ED-4DB2-BD59-A6C34878D82A}">
                    <a16:rowId xmlns:a16="http://schemas.microsoft.com/office/drawing/2014/main" val="1551771754"/>
                  </a:ext>
                </a:extLst>
              </a:tr>
            </a:tbl>
          </a:graphicData>
        </a:graphic>
      </p:graphicFrame>
      <p:sp>
        <p:nvSpPr>
          <p:cNvPr id="64" name="テキスト ボックス 63">
            <a:extLst>
              <a:ext uri="{FF2B5EF4-FFF2-40B4-BE49-F238E27FC236}">
                <a16:creationId xmlns:a16="http://schemas.microsoft.com/office/drawing/2014/main" id="{91ACB3BA-CBE5-47E5-86C1-A76388E83A18}"/>
              </a:ext>
            </a:extLst>
          </p:cNvPr>
          <p:cNvSpPr txBox="1"/>
          <p:nvPr/>
        </p:nvSpPr>
        <p:spPr>
          <a:xfrm>
            <a:off x="1005570" y="5186139"/>
            <a:ext cx="6688681" cy="243374"/>
          </a:xfrm>
          <a:prstGeom prst="rect">
            <a:avLst/>
          </a:prstGeom>
          <a:noFill/>
          <a:ln w="12700" cap="flat" cmpd="sng" algn="ctr">
            <a:noFill/>
            <a:prstDash val="solid"/>
            <a:miter lim="800000"/>
          </a:ln>
          <a:effectLst/>
        </p:spPr>
        <p:txBody>
          <a:bodyPr rot="0" spcFirstLastPara="0" vertOverflow="overflow" horzOverflow="overflow" vert="horz" wrap="square" lIns="0" tIns="81000" rIns="0" bIns="0" numCol="1" spcCol="0" rtlCol="0" fromWordArt="0" anchor="t" anchorCtr="0" forceAA="0" compatLnSpc="1">
            <a:prstTxWarp prst="textNoShape">
              <a:avLst/>
            </a:prstTxWarp>
            <a:spAutoFit/>
          </a:bodyPr>
          <a:lstStyle>
            <a:defPPr>
              <a:defRPr lang="en-US"/>
            </a:defPPr>
            <a:lvl1pPr marL="180000" indent="-180000" algn="just">
              <a:spcAft>
                <a:spcPts val="600"/>
              </a:spcAft>
              <a:buFont typeface="Arial" panose="020B0604020202020204" pitchFamily="34" charset="0"/>
              <a:buChar char="•"/>
              <a:defRPr sz="14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94500" indent="-94500" defTabSz="685800">
              <a:spcAft>
                <a:spcPts val="450"/>
              </a:spcAft>
              <a:buNone/>
              <a:defRPr/>
            </a:pPr>
            <a:r>
              <a:rPr lang="en-US" altLang="ja-JP" sz="525" kern="0" spc="-15" dirty="0">
                <a:solidFill>
                  <a:srgbClr val="00338D"/>
                </a:solidFill>
                <a:latin typeface="Arial"/>
                <a:ea typeface="Meiryo UI"/>
              </a:rPr>
              <a:t>*The Director of the Ministry of Finance Taxation Bureau plans to implement a major tax reform in </a:t>
            </a:r>
            <a:r>
              <a:rPr lang="en-US" altLang="ja-JP" sz="525" b="1" kern="0" spc="-15" dirty="0">
                <a:solidFill>
                  <a:srgbClr val="00338D"/>
                </a:solidFill>
                <a:latin typeface="Arial"/>
                <a:ea typeface="Meiryo UI"/>
              </a:rPr>
              <a:t>2023 and on</a:t>
            </a:r>
            <a:r>
              <a:rPr lang="en-US" altLang="ja-JP" sz="525" kern="0" spc="-15" dirty="0">
                <a:solidFill>
                  <a:srgbClr val="00338D"/>
                </a:solidFill>
                <a:latin typeface="Arial"/>
                <a:ea typeface="Meiryo UI"/>
              </a:rPr>
              <a:t>. He commented that he would emphasize international tax reform based on international agreements and cooperation with other countries, including the United States.</a:t>
            </a:r>
            <a:endParaRPr lang="ja-JP" altLang="ja-JP" sz="525" kern="0" spc="-15" dirty="0">
              <a:solidFill>
                <a:srgbClr val="00338D"/>
              </a:solidFill>
              <a:latin typeface="Arial"/>
              <a:ea typeface="Meiryo UI"/>
            </a:endParaRPr>
          </a:p>
        </p:txBody>
      </p:sp>
      <p:grpSp>
        <p:nvGrpSpPr>
          <p:cNvPr id="65" name="グループ化 64">
            <a:extLst>
              <a:ext uri="{FF2B5EF4-FFF2-40B4-BE49-F238E27FC236}">
                <a16:creationId xmlns:a16="http://schemas.microsoft.com/office/drawing/2014/main" id="{BA144B06-DDAD-4DC3-A70E-38DC2B9F3ED4}"/>
              </a:ext>
            </a:extLst>
          </p:cNvPr>
          <p:cNvGrpSpPr/>
          <p:nvPr/>
        </p:nvGrpSpPr>
        <p:grpSpPr>
          <a:xfrm>
            <a:off x="2208931" y="2734892"/>
            <a:ext cx="3234809" cy="700127"/>
            <a:chOff x="2010785" y="1998082"/>
            <a:chExt cx="4313078" cy="933502"/>
          </a:xfrm>
        </p:grpSpPr>
        <p:grpSp>
          <p:nvGrpSpPr>
            <p:cNvPr id="66" name="グループ化 65">
              <a:extLst>
                <a:ext uri="{FF2B5EF4-FFF2-40B4-BE49-F238E27FC236}">
                  <a16:creationId xmlns:a16="http://schemas.microsoft.com/office/drawing/2014/main" id="{075D5BD8-C48A-4507-BA47-13FDF46AD397}"/>
                </a:ext>
              </a:extLst>
            </p:cNvPr>
            <p:cNvGrpSpPr/>
            <p:nvPr/>
          </p:nvGrpSpPr>
          <p:grpSpPr>
            <a:xfrm>
              <a:off x="2010785" y="1998082"/>
              <a:ext cx="2266216" cy="246222"/>
              <a:chOff x="2144135" y="2023482"/>
              <a:chExt cx="2266216" cy="246222"/>
            </a:xfrm>
          </p:grpSpPr>
          <p:sp>
            <p:nvSpPr>
              <p:cNvPr id="73" name="テキスト ボックス 72">
                <a:extLst>
                  <a:ext uri="{FF2B5EF4-FFF2-40B4-BE49-F238E27FC236}">
                    <a16:creationId xmlns:a16="http://schemas.microsoft.com/office/drawing/2014/main" id="{FFCA843A-2EBD-4D04-BAD9-A6BD0F4C1E4E}"/>
                  </a:ext>
                </a:extLst>
              </p:cNvPr>
              <p:cNvSpPr txBox="1"/>
              <p:nvPr/>
            </p:nvSpPr>
            <p:spPr>
              <a:xfrm>
                <a:off x="2306524" y="2023482"/>
                <a:ext cx="2103827" cy="246222"/>
              </a:xfrm>
              <a:prstGeom prst="rect">
                <a:avLst/>
              </a:prstGeom>
              <a:noFill/>
            </p:spPr>
            <p:txBody>
              <a:bodyPr wrap="square" lIns="54000" tIns="0" rIns="0" bIns="0" rtlCol="0" anchor="ctr" anchorCtr="0">
                <a:spAutoFit/>
              </a:bodyPr>
              <a:lstStyle/>
              <a:p>
                <a:pPr defTabSz="685800">
                  <a:spcAft>
                    <a:spcPts val="366"/>
                  </a:spcAft>
                  <a:defRPr/>
                </a:pPr>
                <a:r>
                  <a:rPr lang="en-US" altLang="ja-JP" sz="600" b="1" kern="0" dirty="0">
                    <a:solidFill>
                      <a:srgbClr val="00338D"/>
                    </a:solidFill>
                    <a:latin typeface="Arial"/>
                    <a:ea typeface="Meiryo UI"/>
                  </a:rPr>
                  <a:t>October 12, 2020</a:t>
                </a:r>
                <a:br>
                  <a:rPr lang="en-US" altLang="ja-JP" sz="600" b="1" kern="0" dirty="0">
                    <a:solidFill>
                      <a:srgbClr val="00338D"/>
                    </a:solidFill>
                    <a:latin typeface="Arial"/>
                    <a:ea typeface="Meiryo UI"/>
                  </a:rPr>
                </a:br>
                <a:r>
                  <a:rPr lang="en-US" altLang="ja-JP" sz="600" b="1" kern="0" dirty="0">
                    <a:solidFill>
                      <a:srgbClr val="00338D"/>
                    </a:solidFill>
                    <a:latin typeface="Arial"/>
                    <a:ea typeface="Meiryo UI"/>
                  </a:rPr>
                  <a:t>BEPS 2.0 blueprint is released</a:t>
                </a:r>
              </a:p>
            </p:txBody>
          </p:sp>
          <p:sp>
            <p:nvSpPr>
              <p:cNvPr id="74" name="円/楕円 52">
                <a:extLst>
                  <a:ext uri="{FF2B5EF4-FFF2-40B4-BE49-F238E27FC236}">
                    <a16:creationId xmlns:a16="http://schemas.microsoft.com/office/drawing/2014/main" id="{59B034D4-EE6E-4F77-AA40-20B62CE34B21}"/>
                  </a:ext>
                </a:extLst>
              </p:cNvPr>
              <p:cNvSpPr>
                <a:spLocks noChangeAspect="1"/>
              </p:cNvSpPr>
              <p:nvPr/>
            </p:nvSpPr>
            <p:spPr>
              <a:xfrm>
                <a:off x="2144135" y="2073729"/>
                <a:ext cx="144000" cy="145727"/>
              </a:xfrm>
              <a:prstGeom prst="ellipse">
                <a:avLst/>
              </a:prstGeom>
              <a:noFill/>
              <a:ln w="38100" cap="flat" cmpd="sng" algn="ctr">
                <a:solidFill>
                  <a:srgbClr val="1E49E2"/>
                </a:solidFill>
                <a:prstDash val="solid"/>
                <a:miter lim="800000"/>
              </a:ln>
              <a:effectLst/>
            </p:spPr>
            <p:txBody>
              <a:bodyPr wrap="none" lIns="33278" tIns="33278" rIns="33278" bIns="33278" rtlCol="0" anchor="ctr"/>
              <a:lstStyle/>
              <a:p>
                <a:pPr algn="ctr" defTabSz="685800">
                  <a:defRPr/>
                </a:pPr>
                <a:endParaRPr kumimoji="1" lang="en-US" altLang="ja-JP" sz="610" kern="0" dirty="0">
                  <a:solidFill>
                    <a:srgbClr val="00338D"/>
                  </a:solidFill>
                  <a:latin typeface="Arial"/>
                  <a:ea typeface="Meiryo UI"/>
                </a:endParaRPr>
              </a:p>
            </p:txBody>
          </p:sp>
        </p:grpSp>
        <p:grpSp>
          <p:nvGrpSpPr>
            <p:cNvPr id="67" name="グループ化 66">
              <a:extLst>
                <a:ext uri="{FF2B5EF4-FFF2-40B4-BE49-F238E27FC236}">
                  <a16:creationId xmlns:a16="http://schemas.microsoft.com/office/drawing/2014/main" id="{E1C8845C-BB27-463D-BE1B-84645D5750F7}"/>
                </a:ext>
              </a:extLst>
            </p:cNvPr>
            <p:cNvGrpSpPr/>
            <p:nvPr/>
          </p:nvGrpSpPr>
          <p:grpSpPr>
            <a:xfrm>
              <a:off x="4432218" y="2562252"/>
              <a:ext cx="1891645" cy="369332"/>
              <a:chOff x="2004177" y="2014331"/>
              <a:chExt cx="1891645" cy="369332"/>
            </a:xfrm>
          </p:grpSpPr>
          <p:sp>
            <p:nvSpPr>
              <p:cNvPr id="71" name="テキスト ボックス 70">
                <a:extLst>
                  <a:ext uri="{FF2B5EF4-FFF2-40B4-BE49-F238E27FC236}">
                    <a16:creationId xmlns:a16="http://schemas.microsoft.com/office/drawing/2014/main" id="{02A6831A-4245-4F2F-8958-C346C0C0607D}"/>
                  </a:ext>
                </a:extLst>
              </p:cNvPr>
              <p:cNvSpPr txBox="1"/>
              <p:nvPr/>
            </p:nvSpPr>
            <p:spPr>
              <a:xfrm>
                <a:off x="2166565" y="2014331"/>
                <a:ext cx="1729257" cy="369332"/>
              </a:xfrm>
              <a:prstGeom prst="rect">
                <a:avLst/>
              </a:prstGeom>
              <a:noFill/>
            </p:spPr>
            <p:txBody>
              <a:bodyPr wrap="square" lIns="54000" tIns="0" rIns="0" bIns="0" rtlCol="0" anchor="ctr" anchorCtr="0">
                <a:spAutoFit/>
              </a:bodyPr>
              <a:lstStyle/>
              <a:p>
                <a:pPr defTabSz="685800">
                  <a:spcAft>
                    <a:spcPts val="366"/>
                  </a:spcAft>
                  <a:defRPr/>
                </a:pPr>
                <a:r>
                  <a:rPr lang="en-US" altLang="ja-JP" sz="600" b="1" kern="0" dirty="0">
                    <a:solidFill>
                      <a:srgbClr val="00338D"/>
                    </a:solidFill>
                    <a:latin typeface="Arial"/>
                    <a:ea typeface="Meiryo UI"/>
                  </a:rPr>
                  <a:t>March 14, 2022</a:t>
                </a:r>
                <a:br>
                  <a:rPr lang="ja-JP" altLang="en-US" sz="600" b="1" kern="0" dirty="0">
                    <a:solidFill>
                      <a:srgbClr val="00338D"/>
                    </a:solidFill>
                    <a:latin typeface="Arial"/>
                    <a:ea typeface="Meiryo UI"/>
                  </a:rPr>
                </a:br>
                <a:r>
                  <a:rPr lang="en-US" altLang="ja-JP" sz="600" b="1" kern="0" dirty="0">
                    <a:solidFill>
                      <a:srgbClr val="00338D"/>
                    </a:solidFill>
                    <a:latin typeface="Arial"/>
                    <a:ea typeface="Meiryo UI"/>
                  </a:rPr>
                  <a:t>OECD publishes commentary on the </a:t>
                </a:r>
                <a:r>
                  <a:rPr lang="en-US" altLang="ja-JP" sz="600" b="1" kern="0" dirty="0" err="1">
                    <a:solidFill>
                      <a:srgbClr val="00338D"/>
                    </a:solidFill>
                    <a:latin typeface="Arial"/>
                    <a:ea typeface="Meiryo UI"/>
                  </a:rPr>
                  <a:t>GloBE</a:t>
                </a:r>
                <a:r>
                  <a:rPr lang="en-US" altLang="ja-JP" sz="600" b="1" kern="0" dirty="0">
                    <a:solidFill>
                      <a:srgbClr val="00338D"/>
                    </a:solidFill>
                    <a:latin typeface="Arial"/>
                    <a:ea typeface="Meiryo UI"/>
                  </a:rPr>
                  <a:t> Model Rules</a:t>
                </a:r>
                <a:endParaRPr lang="ja-JP" altLang="en-US" sz="600" b="1" kern="0" dirty="0">
                  <a:solidFill>
                    <a:srgbClr val="00338D"/>
                  </a:solidFill>
                  <a:latin typeface="Arial"/>
                  <a:ea typeface="Meiryo UI"/>
                </a:endParaRPr>
              </a:p>
            </p:txBody>
          </p:sp>
          <p:sp>
            <p:nvSpPr>
              <p:cNvPr id="72" name="円/楕円 52">
                <a:extLst>
                  <a:ext uri="{FF2B5EF4-FFF2-40B4-BE49-F238E27FC236}">
                    <a16:creationId xmlns:a16="http://schemas.microsoft.com/office/drawing/2014/main" id="{69A17C30-AB95-4B81-93E8-A35BBC31B5B7}"/>
                  </a:ext>
                </a:extLst>
              </p:cNvPr>
              <p:cNvSpPr>
                <a:spLocks noChangeAspect="1"/>
              </p:cNvSpPr>
              <p:nvPr/>
            </p:nvSpPr>
            <p:spPr>
              <a:xfrm>
                <a:off x="2004177" y="2172789"/>
                <a:ext cx="144000" cy="145727"/>
              </a:xfrm>
              <a:prstGeom prst="ellipse">
                <a:avLst/>
              </a:prstGeom>
              <a:noFill/>
              <a:ln w="38100" cap="flat" cmpd="sng" algn="ctr">
                <a:solidFill>
                  <a:srgbClr val="00C0AE"/>
                </a:solidFill>
                <a:prstDash val="solid"/>
                <a:miter lim="800000"/>
              </a:ln>
              <a:effectLst/>
            </p:spPr>
            <p:txBody>
              <a:bodyPr wrap="none" lIns="33278" tIns="33278" rIns="33278" bIns="33278" rtlCol="0" anchor="ctr"/>
              <a:lstStyle/>
              <a:p>
                <a:pPr algn="ctr" defTabSz="685800">
                  <a:defRPr/>
                </a:pPr>
                <a:endParaRPr kumimoji="1" lang="en-US" altLang="ja-JP" sz="610" kern="0" dirty="0">
                  <a:solidFill>
                    <a:srgbClr val="00338D"/>
                  </a:solidFill>
                  <a:latin typeface="Arial"/>
                  <a:ea typeface="Meiryo UI"/>
                </a:endParaRPr>
              </a:p>
            </p:txBody>
          </p:sp>
        </p:grpSp>
        <p:grpSp>
          <p:nvGrpSpPr>
            <p:cNvPr id="68" name="グループ化 67">
              <a:extLst>
                <a:ext uri="{FF2B5EF4-FFF2-40B4-BE49-F238E27FC236}">
                  <a16:creationId xmlns:a16="http://schemas.microsoft.com/office/drawing/2014/main" id="{2A7188A2-7BCF-4B24-B8E3-ECD3F4DAD5EE}"/>
                </a:ext>
              </a:extLst>
            </p:cNvPr>
            <p:cNvGrpSpPr/>
            <p:nvPr/>
          </p:nvGrpSpPr>
          <p:grpSpPr>
            <a:xfrm>
              <a:off x="3570048" y="2280893"/>
              <a:ext cx="2238221" cy="246220"/>
              <a:chOff x="1630957" y="2023482"/>
              <a:chExt cx="2238221" cy="246220"/>
            </a:xfrm>
          </p:grpSpPr>
          <p:sp>
            <p:nvSpPr>
              <p:cNvPr id="69" name="テキスト ボックス 68">
                <a:extLst>
                  <a:ext uri="{FF2B5EF4-FFF2-40B4-BE49-F238E27FC236}">
                    <a16:creationId xmlns:a16="http://schemas.microsoft.com/office/drawing/2014/main" id="{37A2256D-496B-491C-AC89-7F7A7909B183}"/>
                  </a:ext>
                </a:extLst>
              </p:cNvPr>
              <p:cNvSpPr txBox="1"/>
              <p:nvPr/>
            </p:nvSpPr>
            <p:spPr>
              <a:xfrm>
                <a:off x="1765352" y="2023482"/>
                <a:ext cx="2103826" cy="246220"/>
              </a:xfrm>
              <a:prstGeom prst="rect">
                <a:avLst/>
              </a:prstGeom>
              <a:noFill/>
            </p:spPr>
            <p:txBody>
              <a:bodyPr wrap="square" lIns="54000" tIns="0" rIns="0" bIns="0" rtlCol="0" anchor="ctr" anchorCtr="0">
                <a:spAutoFit/>
              </a:bodyPr>
              <a:lstStyle/>
              <a:p>
                <a:pPr defTabSz="685800">
                  <a:spcAft>
                    <a:spcPts val="366"/>
                  </a:spcAft>
                  <a:defRPr/>
                </a:pPr>
                <a:r>
                  <a:rPr lang="en-US" altLang="ja-JP" sz="600" b="1" kern="0" dirty="0">
                    <a:solidFill>
                      <a:srgbClr val="00338D"/>
                    </a:solidFill>
                    <a:latin typeface="Arial"/>
                    <a:ea typeface="Meiryo UI"/>
                  </a:rPr>
                  <a:t>December 20, 2021</a:t>
                </a:r>
                <a:br>
                  <a:rPr lang="ja-JP" altLang="en-US" sz="600" b="1" kern="0" dirty="0">
                    <a:solidFill>
                      <a:srgbClr val="00338D"/>
                    </a:solidFill>
                    <a:latin typeface="Arial"/>
                    <a:ea typeface="Meiryo UI"/>
                  </a:rPr>
                </a:br>
                <a:r>
                  <a:rPr lang="en-US" altLang="ja-JP" sz="600" b="1" kern="0" dirty="0">
                    <a:solidFill>
                      <a:srgbClr val="00338D"/>
                    </a:solidFill>
                    <a:latin typeface="Arial"/>
                    <a:ea typeface="Meiryo UI"/>
                  </a:rPr>
                  <a:t>OECD announces the </a:t>
                </a:r>
                <a:r>
                  <a:rPr lang="en-US" altLang="ja-JP" sz="600" b="1" kern="0" dirty="0" err="1">
                    <a:solidFill>
                      <a:srgbClr val="00338D"/>
                    </a:solidFill>
                    <a:latin typeface="Arial"/>
                    <a:ea typeface="Meiryo UI"/>
                  </a:rPr>
                  <a:t>GloBE</a:t>
                </a:r>
                <a:r>
                  <a:rPr lang="en-US" altLang="ja-JP" sz="600" b="1" kern="0" dirty="0">
                    <a:solidFill>
                      <a:srgbClr val="00338D"/>
                    </a:solidFill>
                    <a:latin typeface="Arial"/>
                    <a:ea typeface="Meiryo UI"/>
                  </a:rPr>
                  <a:t> Model Rules</a:t>
                </a:r>
                <a:endParaRPr lang="ja-JP" altLang="en-US" sz="600" b="1" kern="0" dirty="0">
                  <a:solidFill>
                    <a:srgbClr val="00338D"/>
                  </a:solidFill>
                  <a:latin typeface="Arial"/>
                  <a:ea typeface="Meiryo UI"/>
                </a:endParaRPr>
              </a:p>
            </p:txBody>
          </p:sp>
          <p:sp>
            <p:nvSpPr>
              <p:cNvPr id="70" name="円/楕円 52">
                <a:extLst>
                  <a:ext uri="{FF2B5EF4-FFF2-40B4-BE49-F238E27FC236}">
                    <a16:creationId xmlns:a16="http://schemas.microsoft.com/office/drawing/2014/main" id="{67C27B54-ED88-4425-94DF-F9B8A6E9A8E1}"/>
                  </a:ext>
                </a:extLst>
              </p:cNvPr>
              <p:cNvSpPr>
                <a:spLocks noChangeAspect="1"/>
              </p:cNvSpPr>
              <p:nvPr/>
            </p:nvSpPr>
            <p:spPr>
              <a:xfrm>
                <a:off x="1630957" y="2073729"/>
                <a:ext cx="144000" cy="145727"/>
              </a:xfrm>
              <a:prstGeom prst="ellipse">
                <a:avLst/>
              </a:prstGeom>
              <a:noFill/>
              <a:ln w="38100" cap="flat" cmpd="sng" algn="ctr">
                <a:solidFill>
                  <a:srgbClr val="7213EA"/>
                </a:solidFill>
                <a:prstDash val="solid"/>
                <a:miter lim="800000"/>
              </a:ln>
              <a:effectLst/>
            </p:spPr>
            <p:txBody>
              <a:bodyPr wrap="none" lIns="33278" tIns="33278" rIns="33278" bIns="33278" rtlCol="0" anchor="ctr"/>
              <a:lstStyle/>
              <a:p>
                <a:pPr algn="ctr" defTabSz="685800">
                  <a:defRPr/>
                </a:pPr>
                <a:endParaRPr kumimoji="1" lang="en-US" altLang="ja-JP" sz="610" kern="0" dirty="0">
                  <a:solidFill>
                    <a:srgbClr val="00338D"/>
                  </a:solidFill>
                  <a:latin typeface="Arial"/>
                  <a:ea typeface="Meiryo UI"/>
                </a:endParaRPr>
              </a:p>
            </p:txBody>
          </p:sp>
        </p:grpSp>
      </p:grpSp>
      <p:grpSp>
        <p:nvGrpSpPr>
          <p:cNvPr id="75" name="グループ化 74">
            <a:extLst>
              <a:ext uri="{FF2B5EF4-FFF2-40B4-BE49-F238E27FC236}">
                <a16:creationId xmlns:a16="http://schemas.microsoft.com/office/drawing/2014/main" id="{097F7E31-E598-4F45-9848-CAFC35F39477}"/>
              </a:ext>
            </a:extLst>
          </p:cNvPr>
          <p:cNvGrpSpPr/>
          <p:nvPr/>
        </p:nvGrpSpPr>
        <p:grpSpPr>
          <a:xfrm>
            <a:off x="3829848" y="4651850"/>
            <a:ext cx="3934733" cy="440180"/>
            <a:chOff x="4172010" y="4214792"/>
            <a:chExt cx="5246310" cy="586906"/>
          </a:xfrm>
        </p:grpSpPr>
        <p:grpSp>
          <p:nvGrpSpPr>
            <p:cNvPr id="76" name="グループ化 75">
              <a:extLst>
                <a:ext uri="{FF2B5EF4-FFF2-40B4-BE49-F238E27FC236}">
                  <a16:creationId xmlns:a16="http://schemas.microsoft.com/office/drawing/2014/main" id="{A7DE253C-5C27-4F9E-8383-14736BE44DBB}"/>
                </a:ext>
              </a:extLst>
            </p:cNvPr>
            <p:cNvGrpSpPr/>
            <p:nvPr/>
          </p:nvGrpSpPr>
          <p:grpSpPr>
            <a:xfrm>
              <a:off x="4648296" y="4655971"/>
              <a:ext cx="4770024" cy="145727"/>
              <a:chOff x="4648296" y="4474996"/>
              <a:chExt cx="4770024" cy="145727"/>
            </a:xfrm>
          </p:grpSpPr>
          <p:cxnSp>
            <p:nvCxnSpPr>
              <p:cNvPr id="81" name="直線コネクタ 80">
                <a:extLst>
                  <a:ext uri="{FF2B5EF4-FFF2-40B4-BE49-F238E27FC236}">
                    <a16:creationId xmlns:a16="http://schemas.microsoft.com/office/drawing/2014/main" id="{2D3FBEBD-7DBD-44ED-AC8A-BF6FA61C2098}"/>
                  </a:ext>
                </a:extLst>
              </p:cNvPr>
              <p:cNvCxnSpPr>
                <a:cxnSpLocks/>
              </p:cNvCxnSpPr>
              <p:nvPr/>
            </p:nvCxnSpPr>
            <p:spPr>
              <a:xfrm>
                <a:off x="4669631" y="4547859"/>
                <a:ext cx="4748689" cy="0"/>
              </a:xfrm>
              <a:prstGeom prst="line">
                <a:avLst/>
              </a:prstGeom>
              <a:solidFill>
                <a:srgbClr val="0091DA"/>
              </a:solidFill>
              <a:ln w="19050" cap="rnd" cmpd="sng" algn="ctr">
                <a:solidFill>
                  <a:srgbClr val="FD349C"/>
                </a:solidFill>
                <a:prstDash val="solid"/>
                <a:round/>
              </a:ln>
              <a:effectLst/>
            </p:spPr>
          </p:cxnSp>
          <p:sp>
            <p:nvSpPr>
              <p:cNvPr id="82" name="円/楕円 52">
                <a:extLst>
                  <a:ext uri="{FF2B5EF4-FFF2-40B4-BE49-F238E27FC236}">
                    <a16:creationId xmlns:a16="http://schemas.microsoft.com/office/drawing/2014/main" id="{5A854330-07BF-476C-9508-48420F4FE1DD}"/>
                  </a:ext>
                </a:extLst>
              </p:cNvPr>
              <p:cNvSpPr>
                <a:spLocks noChangeAspect="1"/>
              </p:cNvSpPr>
              <p:nvPr/>
            </p:nvSpPr>
            <p:spPr>
              <a:xfrm>
                <a:off x="4648296" y="4474996"/>
                <a:ext cx="144000" cy="145727"/>
              </a:xfrm>
              <a:prstGeom prst="ellipse">
                <a:avLst/>
              </a:prstGeom>
              <a:solidFill>
                <a:sysClr val="window" lastClr="FFFFFF">
                  <a:lumMod val="95000"/>
                </a:sysClr>
              </a:solidFill>
              <a:ln w="38100" cap="flat" cmpd="sng" algn="ctr">
                <a:solidFill>
                  <a:srgbClr val="FD349C"/>
                </a:solidFill>
                <a:prstDash val="solid"/>
                <a:miter lim="800000"/>
              </a:ln>
              <a:effectLst/>
            </p:spPr>
            <p:txBody>
              <a:bodyPr wrap="none" lIns="33278" tIns="33278" rIns="33278" bIns="33278" rtlCol="0" anchor="ctr"/>
              <a:lstStyle/>
              <a:p>
                <a:pPr algn="ctr" defTabSz="685800">
                  <a:defRPr/>
                </a:pPr>
                <a:endParaRPr kumimoji="1" lang="en-US" altLang="ja-JP" sz="610" kern="0">
                  <a:solidFill>
                    <a:srgbClr val="00338D"/>
                  </a:solidFill>
                  <a:latin typeface="Arial"/>
                  <a:ea typeface="Meiryo UI"/>
                </a:endParaRPr>
              </a:p>
            </p:txBody>
          </p:sp>
          <p:sp>
            <p:nvSpPr>
              <p:cNvPr id="83" name="円/楕円 52">
                <a:extLst>
                  <a:ext uri="{FF2B5EF4-FFF2-40B4-BE49-F238E27FC236}">
                    <a16:creationId xmlns:a16="http://schemas.microsoft.com/office/drawing/2014/main" id="{DA8B20E2-26B1-4DC3-8A2E-EA9DE122899F}"/>
                  </a:ext>
                </a:extLst>
              </p:cNvPr>
              <p:cNvSpPr>
                <a:spLocks noChangeAspect="1"/>
              </p:cNvSpPr>
              <p:nvPr/>
            </p:nvSpPr>
            <p:spPr>
              <a:xfrm>
                <a:off x="5075816" y="4474996"/>
                <a:ext cx="144000" cy="145727"/>
              </a:xfrm>
              <a:prstGeom prst="ellipse">
                <a:avLst/>
              </a:prstGeom>
              <a:solidFill>
                <a:sysClr val="window" lastClr="FFFFFF">
                  <a:lumMod val="95000"/>
                </a:sysClr>
              </a:solidFill>
              <a:ln w="38100" cap="flat" cmpd="sng" algn="ctr">
                <a:solidFill>
                  <a:srgbClr val="FD349C"/>
                </a:solidFill>
                <a:prstDash val="solid"/>
                <a:miter lim="800000"/>
              </a:ln>
              <a:effectLst/>
            </p:spPr>
            <p:txBody>
              <a:bodyPr wrap="none" lIns="33278" tIns="33278" rIns="33278" bIns="33278" rtlCol="0" anchor="ctr"/>
              <a:lstStyle/>
              <a:p>
                <a:pPr algn="ctr" defTabSz="685800">
                  <a:defRPr/>
                </a:pPr>
                <a:endParaRPr kumimoji="1" lang="en-US" altLang="ja-JP" sz="610" kern="0">
                  <a:solidFill>
                    <a:srgbClr val="00338D"/>
                  </a:solidFill>
                  <a:latin typeface="Arial"/>
                  <a:ea typeface="Meiryo UI"/>
                </a:endParaRPr>
              </a:p>
            </p:txBody>
          </p:sp>
          <p:sp>
            <p:nvSpPr>
              <p:cNvPr id="84" name="円/楕円 52">
                <a:extLst>
                  <a:ext uri="{FF2B5EF4-FFF2-40B4-BE49-F238E27FC236}">
                    <a16:creationId xmlns:a16="http://schemas.microsoft.com/office/drawing/2014/main" id="{DC6D23A6-DE5B-4331-A8B1-C1D393DA23F9}"/>
                  </a:ext>
                </a:extLst>
              </p:cNvPr>
              <p:cNvSpPr>
                <a:spLocks noChangeAspect="1"/>
              </p:cNvSpPr>
              <p:nvPr/>
            </p:nvSpPr>
            <p:spPr>
              <a:xfrm>
                <a:off x="5840858" y="4474996"/>
                <a:ext cx="144000" cy="145727"/>
              </a:xfrm>
              <a:prstGeom prst="ellipse">
                <a:avLst/>
              </a:prstGeom>
              <a:solidFill>
                <a:sysClr val="window" lastClr="FFFFFF">
                  <a:lumMod val="95000"/>
                </a:sysClr>
              </a:solidFill>
              <a:ln w="38100" cap="flat" cmpd="sng" algn="ctr">
                <a:solidFill>
                  <a:srgbClr val="FD349C"/>
                </a:solidFill>
                <a:prstDash val="solid"/>
                <a:miter lim="800000"/>
              </a:ln>
              <a:effectLst/>
            </p:spPr>
            <p:txBody>
              <a:bodyPr wrap="none" lIns="33278" tIns="33278" rIns="33278" bIns="33278" rtlCol="0" anchor="ctr"/>
              <a:lstStyle/>
              <a:p>
                <a:pPr algn="ctr" defTabSz="685800">
                  <a:defRPr/>
                </a:pPr>
                <a:endParaRPr kumimoji="1" lang="en-US" altLang="ja-JP" sz="610" kern="0">
                  <a:solidFill>
                    <a:srgbClr val="00338D"/>
                  </a:solidFill>
                  <a:latin typeface="Arial"/>
                  <a:ea typeface="Meiryo UI"/>
                </a:endParaRPr>
              </a:p>
            </p:txBody>
          </p:sp>
          <p:sp>
            <p:nvSpPr>
              <p:cNvPr id="85" name="円/楕円 52">
                <a:extLst>
                  <a:ext uri="{FF2B5EF4-FFF2-40B4-BE49-F238E27FC236}">
                    <a16:creationId xmlns:a16="http://schemas.microsoft.com/office/drawing/2014/main" id="{E8DB269E-FFAE-419D-B194-2098253F28F7}"/>
                  </a:ext>
                </a:extLst>
              </p:cNvPr>
              <p:cNvSpPr>
                <a:spLocks noChangeAspect="1"/>
              </p:cNvSpPr>
              <p:nvPr/>
            </p:nvSpPr>
            <p:spPr>
              <a:xfrm>
                <a:off x="8071786" y="4474996"/>
                <a:ext cx="144000" cy="145727"/>
              </a:xfrm>
              <a:prstGeom prst="ellipse">
                <a:avLst/>
              </a:prstGeom>
              <a:solidFill>
                <a:sysClr val="window" lastClr="FFFFFF">
                  <a:lumMod val="95000"/>
                </a:sysClr>
              </a:solidFill>
              <a:ln w="38100" cap="flat" cmpd="sng" algn="ctr">
                <a:solidFill>
                  <a:srgbClr val="FD349C"/>
                </a:solidFill>
                <a:prstDash val="solid"/>
                <a:miter lim="800000"/>
              </a:ln>
              <a:effectLst/>
            </p:spPr>
            <p:txBody>
              <a:bodyPr wrap="none" lIns="33278" tIns="33278" rIns="33278" bIns="33278" rtlCol="0" anchor="ctr"/>
              <a:lstStyle/>
              <a:p>
                <a:pPr algn="ctr" defTabSz="685800">
                  <a:defRPr/>
                </a:pPr>
                <a:endParaRPr kumimoji="1" lang="en-US" altLang="ja-JP" sz="610" kern="0">
                  <a:solidFill>
                    <a:srgbClr val="00338D"/>
                  </a:solidFill>
                  <a:latin typeface="Arial"/>
                  <a:ea typeface="Meiryo UI"/>
                </a:endParaRPr>
              </a:p>
            </p:txBody>
          </p:sp>
        </p:grpSp>
        <p:sp>
          <p:nvSpPr>
            <p:cNvPr id="77" name="テキスト ボックス 76">
              <a:extLst>
                <a:ext uri="{FF2B5EF4-FFF2-40B4-BE49-F238E27FC236}">
                  <a16:creationId xmlns:a16="http://schemas.microsoft.com/office/drawing/2014/main" id="{995B9AB7-5D9A-4C90-BCC4-7BF192DE88B5}"/>
                </a:ext>
              </a:extLst>
            </p:cNvPr>
            <p:cNvSpPr txBox="1"/>
            <p:nvPr/>
          </p:nvSpPr>
          <p:spPr>
            <a:xfrm>
              <a:off x="4172010" y="4366196"/>
              <a:ext cx="691208" cy="282573"/>
            </a:xfrm>
            <a:prstGeom prst="rect">
              <a:avLst/>
            </a:prstGeom>
            <a:noFill/>
          </p:spPr>
          <p:txBody>
            <a:bodyPr wrap="square" lIns="0" tIns="0" rIns="0" bIns="27000" rtlCol="0" anchor="ctr" anchorCtr="0">
              <a:spAutoFit/>
            </a:bodyPr>
            <a:lstStyle/>
            <a:p>
              <a:pPr defTabSz="685800">
                <a:spcAft>
                  <a:spcPts val="366"/>
                </a:spcAft>
                <a:defRPr/>
              </a:pPr>
              <a:r>
                <a:rPr lang="en-US" altLang="ja-JP" sz="600" b="1" kern="0" dirty="0">
                  <a:solidFill>
                    <a:srgbClr val="00338D"/>
                  </a:solidFill>
                  <a:latin typeface="Arial"/>
                  <a:ea typeface="Meiryo UI"/>
                </a:rPr>
                <a:t>Confirm requirements</a:t>
              </a:r>
              <a:endParaRPr lang="ja-JP" altLang="en-US" sz="600" b="1" kern="0" dirty="0">
                <a:solidFill>
                  <a:srgbClr val="00338D"/>
                </a:solidFill>
                <a:latin typeface="Arial"/>
                <a:ea typeface="Meiryo UI"/>
              </a:endParaRPr>
            </a:p>
          </p:txBody>
        </p:sp>
        <p:sp>
          <p:nvSpPr>
            <p:cNvPr id="78" name="テキスト ボックス 77">
              <a:extLst>
                <a:ext uri="{FF2B5EF4-FFF2-40B4-BE49-F238E27FC236}">
                  <a16:creationId xmlns:a16="http://schemas.microsoft.com/office/drawing/2014/main" id="{DA251DA0-A098-4611-AE4F-B296DD7C4660}"/>
                </a:ext>
              </a:extLst>
            </p:cNvPr>
            <p:cNvSpPr txBox="1"/>
            <p:nvPr/>
          </p:nvSpPr>
          <p:spPr>
            <a:xfrm>
              <a:off x="4963394" y="4228440"/>
              <a:ext cx="797327" cy="405683"/>
            </a:xfrm>
            <a:prstGeom prst="rect">
              <a:avLst/>
            </a:prstGeom>
            <a:noFill/>
          </p:spPr>
          <p:txBody>
            <a:bodyPr wrap="square" lIns="0" tIns="0" rIns="0" bIns="27000" rtlCol="0" anchor="ctr" anchorCtr="0">
              <a:spAutoFit/>
            </a:bodyPr>
            <a:lstStyle/>
            <a:p>
              <a:pPr defTabSz="685800">
                <a:spcAft>
                  <a:spcPts val="366"/>
                </a:spcAft>
                <a:defRPr/>
              </a:pPr>
              <a:r>
                <a:rPr lang="en-US" altLang="ja-JP" sz="600" b="1" kern="0" dirty="0">
                  <a:solidFill>
                    <a:srgbClr val="00338D"/>
                  </a:solidFill>
                  <a:latin typeface="Arial"/>
                  <a:ea typeface="Meiryo UI"/>
                </a:rPr>
                <a:t>Estimate of impact and additional cost</a:t>
              </a:r>
              <a:endParaRPr lang="ja-JP" altLang="en-US" sz="600" b="1" kern="0" dirty="0">
                <a:solidFill>
                  <a:srgbClr val="00338D"/>
                </a:solidFill>
                <a:latin typeface="Arial"/>
                <a:ea typeface="Meiryo UI"/>
              </a:endParaRPr>
            </a:p>
          </p:txBody>
        </p:sp>
        <p:sp>
          <p:nvSpPr>
            <p:cNvPr id="79" name="テキスト ボックス 78">
              <a:extLst>
                <a:ext uri="{FF2B5EF4-FFF2-40B4-BE49-F238E27FC236}">
                  <a16:creationId xmlns:a16="http://schemas.microsoft.com/office/drawing/2014/main" id="{32AF8C07-0AF8-4CAC-8215-16FC704A2441}"/>
                </a:ext>
              </a:extLst>
            </p:cNvPr>
            <p:cNvSpPr txBox="1"/>
            <p:nvPr/>
          </p:nvSpPr>
          <p:spPr>
            <a:xfrm>
              <a:off x="5860896" y="4214792"/>
              <a:ext cx="1107967" cy="405684"/>
            </a:xfrm>
            <a:prstGeom prst="rect">
              <a:avLst/>
            </a:prstGeom>
            <a:noFill/>
          </p:spPr>
          <p:txBody>
            <a:bodyPr wrap="square" lIns="0" tIns="0" rIns="0" bIns="27000" rtlCol="0" anchor="ctr" anchorCtr="0">
              <a:spAutoFit/>
            </a:bodyPr>
            <a:lstStyle/>
            <a:p>
              <a:pPr defTabSz="685800">
                <a:spcAft>
                  <a:spcPts val="366"/>
                </a:spcAft>
                <a:defRPr/>
              </a:pPr>
              <a:r>
                <a:rPr lang="en-US" altLang="ja-JP" sz="600" b="1" kern="0" dirty="0">
                  <a:solidFill>
                    <a:srgbClr val="00338D"/>
                  </a:solidFill>
                  <a:latin typeface="Arial"/>
                  <a:ea typeface="Meiryo UI"/>
                </a:rPr>
                <a:t>Preparation of accounting, tax, systems, </a:t>
              </a:r>
              <a:r>
                <a:rPr lang="en-US" altLang="ja-JP" sz="600" b="1" kern="0" dirty="0" err="1">
                  <a:solidFill>
                    <a:srgbClr val="00338D"/>
                  </a:solidFill>
                  <a:latin typeface="Arial"/>
                  <a:ea typeface="Meiryo UI"/>
                </a:rPr>
                <a:t>etc</a:t>
              </a:r>
              <a:endParaRPr lang="ja-JP" altLang="en-US" sz="600" b="1" kern="0" dirty="0">
                <a:solidFill>
                  <a:srgbClr val="00338D"/>
                </a:solidFill>
                <a:latin typeface="Arial"/>
                <a:ea typeface="Meiryo UI"/>
              </a:endParaRPr>
            </a:p>
          </p:txBody>
        </p:sp>
        <p:sp>
          <p:nvSpPr>
            <p:cNvPr id="80" name="テキスト ボックス 79">
              <a:extLst>
                <a:ext uri="{FF2B5EF4-FFF2-40B4-BE49-F238E27FC236}">
                  <a16:creationId xmlns:a16="http://schemas.microsoft.com/office/drawing/2014/main" id="{43553ACF-6524-4F42-AC6E-E640EC038155}"/>
                </a:ext>
              </a:extLst>
            </p:cNvPr>
            <p:cNvSpPr txBox="1"/>
            <p:nvPr/>
          </p:nvSpPr>
          <p:spPr>
            <a:xfrm>
              <a:off x="8098336" y="4418934"/>
              <a:ext cx="1107967" cy="159462"/>
            </a:xfrm>
            <a:prstGeom prst="rect">
              <a:avLst/>
            </a:prstGeom>
            <a:noFill/>
          </p:spPr>
          <p:txBody>
            <a:bodyPr wrap="square" lIns="0" tIns="0" rIns="0" bIns="27000" rtlCol="0" anchor="ctr" anchorCtr="0">
              <a:spAutoFit/>
            </a:bodyPr>
            <a:lstStyle/>
            <a:p>
              <a:pPr defTabSz="685800">
                <a:spcAft>
                  <a:spcPts val="366"/>
                </a:spcAft>
                <a:defRPr/>
              </a:pPr>
              <a:r>
                <a:rPr lang="en-US" altLang="ja-JP" sz="600" b="1" kern="0" dirty="0">
                  <a:solidFill>
                    <a:srgbClr val="00338D"/>
                  </a:solidFill>
                  <a:latin typeface="Arial"/>
                  <a:ea typeface="Meiryo UI"/>
                </a:rPr>
                <a:t>Implementation </a:t>
              </a:r>
              <a:endParaRPr lang="ja-JP" altLang="en-US" sz="600" b="1" kern="0" dirty="0">
                <a:solidFill>
                  <a:srgbClr val="00338D"/>
                </a:solidFill>
                <a:latin typeface="Arial"/>
                <a:ea typeface="Meiryo UI"/>
              </a:endParaRPr>
            </a:p>
          </p:txBody>
        </p:sp>
      </p:grpSp>
      <p:grpSp>
        <p:nvGrpSpPr>
          <p:cNvPr id="86" name="グループ化 85">
            <a:extLst>
              <a:ext uri="{FF2B5EF4-FFF2-40B4-BE49-F238E27FC236}">
                <a16:creationId xmlns:a16="http://schemas.microsoft.com/office/drawing/2014/main" id="{283F95F0-2D2A-45A6-94B7-9E3F358D657A}"/>
              </a:ext>
            </a:extLst>
          </p:cNvPr>
          <p:cNvGrpSpPr/>
          <p:nvPr/>
        </p:nvGrpSpPr>
        <p:grpSpPr>
          <a:xfrm>
            <a:off x="3274367" y="3559516"/>
            <a:ext cx="4581890" cy="759929"/>
            <a:chOff x="3431367" y="3036871"/>
            <a:chExt cx="6109187" cy="1013237"/>
          </a:xfrm>
        </p:grpSpPr>
        <p:grpSp>
          <p:nvGrpSpPr>
            <p:cNvPr id="87" name="グループ化 86">
              <a:extLst>
                <a:ext uri="{FF2B5EF4-FFF2-40B4-BE49-F238E27FC236}">
                  <a16:creationId xmlns:a16="http://schemas.microsoft.com/office/drawing/2014/main" id="{5D05C321-2318-4297-A014-40895D401270}"/>
                </a:ext>
              </a:extLst>
            </p:cNvPr>
            <p:cNvGrpSpPr/>
            <p:nvPr/>
          </p:nvGrpSpPr>
          <p:grpSpPr>
            <a:xfrm>
              <a:off x="3431367" y="3039433"/>
              <a:ext cx="1792015" cy="369332"/>
              <a:chOff x="1567591" y="1917147"/>
              <a:chExt cx="1792015" cy="369332"/>
            </a:xfrm>
          </p:grpSpPr>
          <p:sp>
            <p:nvSpPr>
              <p:cNvPr id="97" name="テキスト ボックス 96">
                <a:extLst>
                  <a:ext uri="{FF2B5EF4-FFF2-40B4-BE49-F238E27FC236}">
                    <a16:creationId xmlns:a16="http://schemas.microsoft.com/office/drawing/2014/main" id="{3B47977A-9314-44BE-A6EF-58F6E8CFB2F8}"/>
                  </a:ext>
                </a:extLst>
              </p:cNvPr>
              <p:cNvSpPr txBox="1"/>
              <p:nvPr/>
            </p:nvSpPr>
            <p:spPr>
              <a:xfrm>
                <a:off x="1866712" y="1917147"/>
                <a:ext cx="1492894" cy="369332"/>
              </a:xfrm>
              <a:prstGeom prst="rect">
                <a:avLst/>
              </a:prstGeom>
              <a:noFill/>
            </p:spPr>
            <p:txBody>
              <a:bodyPr wrap="square" lIns="54000" tIns="0" rIns="0" bIns="0" rtlCol="0" anchor="ctr" anchorCtr="0">
                <a:spAutoFit/>
              </a:bodyPr>
              <a:lstStyle/>
              <a:p>
                <a:pPr defTabSz="685800">
                  <a:spcAft>
                    <a:spcPts val="366"/>
                  </a:spcAft>
                  <a:defRPr/>
                </a:pPr>
                <a:r>
                  <a:rPr lang="en-US" altLang="ja-JP" sz="600" b="1" kern="0" dirty="0">
                    <a:solidFill>
                      <a:srgbClr val="00338D"/>
                    </a:solidFill>
                    <a:latin typeface="Arial"/>
                    <a:ea typeface="Meiryo UI"/>
                  </a:rPr>
                  <a:t>December 10, 2021</a:t>
                </a:r>
                <a:br>
                  <a:rPr lang="ja-JP" altLang="en-US" sz="600" b="1" kern="0" dirty="0">
                    <a:solidFill>
                      <a:srgbClr val="00338D"/>
                    </a:solidFill>
                    <a:latin typeface="Arial"/>
                    <a:ea typeface="Meiryo UI"/>
                  </a:rPr>
                </a:br>
                <a:r>
                  <a:rPr lang="en-US" altLang="ja-JP" sz="600" b="1" kern="0" dirty="0">
                    <a:solidFill>
                      <a:srgbClr val="00338D"/>
                    </a:solidFill>
                    <a:latin typeface="Arial"/>
                    <a:ea typeface="Meiryo UI"/>
                  </a:rPr>
                  <a:t>Japan releases outline of 2022 FY tax</a:t>
                </a:r>
                <a:r>
                  <a:rPr lang="ja-JP" altLang="en-US" sz="600" b="1" kern="0" dirty="0">
                    <a:solidFill>
                      <a:srgbClr val="00338D"/>
                    </a:solidFill>
                    <a:latin typeface="Arial"/>
                    <a:ea typeface="Meiryo UI"/>
                  </a:rPr>
                  <a:t> </a:t>
                </a:r>
                <a:r>
                  <a:rPr lang="en-US" altLang="ja-JP" sz="600" b="1" kern="0" dirty="0">
                    <a:solidFill>
                      <a:srgbClr val="00338D"/>
                    </a:solidFill>
                    <a:latin typeface="Arial"/>
                    <a:ea typeface="Meiryo UI"/>
                  </a:rPr>
                  <a:t>reform</a:t>
                </a:r>
                <a:endParaRPr lang="ja-JP" altLang="en-US" sz="600" b="1" kern="0" dirty="0">
                  <a:solidFill>
                    <a:srgbClr val="00338D"/>
                  </a:solidFill>
                  <a:latin typeface="Arial"/>
                  <a:ea typeface="Meiryo UI"/>
                </a:endParaRPr>
              </a:p>
            </p:txBody>
          </p:sp>
          <p:sp>
            <p:nvSpPr>
              <p:cNvPr id="98" name="円/楕円 52">
                <a:extLst>
                  <a:ext uri="{FF2B5EF4-FFF2-40B4-BE49-F238E27FC236}">
                    <a16:creationId xmlns:a16="http://schemas.microsoft.com/office/drawing/2014/main" id="{B568A32E-1919-4B4F-99EE-04D9F988D631}"/>
                  </a:ext>
                </a:extLst>
              </p:cNvPr>
              <p:cNvSpPr>
                <a:spLocks noChangeAspect="1"/>
              </p:cNvSpPr>
              <p:nvPr/>
            </p:nvSpPr>
            <p:spPr>
              <a:xfrm>
                <a:off x="1567591" y="2009639"/>
                <a:ext cx="144000" cy="145727"/>
              </a:xfrm>
              <a:prstGeom prst="ellipse">
                <a:avLst/>
              </a:prstGeom>
              <a:noFill/>
              <a:ln w="38100" cap="flat" cmpd="sng" algn="ctr">
                <a:solidFill>
                  <a:srgbClr val="1E49E2"/>
                </a:solidFill>
                <a:prstDash val="solid"/>
                <a:miter lim="800000"/>
              </a:ln>
              <a:effectLst/>
            </p:spPr>
            <p:txBody>
              <a:bodyPr wrap="none" lIns="33278" tIns="33278" rIns="33278" bIns="33278" rtlCol="0" anchor="ctr"/>
              <a:lstStyle/>
              <a:p>
                <a:pPr algn="ctr" defTabSz="685800">
                  <a:defRPr/>
                </a:pPr>
                <a:endParaRPr kumimoji="1" lang="en-US" altLang="ja-JP" sz="610" kern="0" dirty="0">
                  <a:solidFill>
                    <a:srgbClr val="00338D"/>
                  </a:solidFill>
                  <a:latin typeface="Arial"/>
                  <a:ea typeface="Meiryo UI"/>
                </a:endParaRPr>
              </a:p>
            </p:txBody>
          </p:sp>
        </p:grpSp>
        <p:grpSp>
          <p:nvGrpSpPr>
            <p:cNvPr id="88" name="グループ化 87">
              <a:extLst>
                <a:ext uri="{FF2B5EF4-FFF2-40B4-BE49-F238E27FC236}">
                  <a16:creationId xmlns:a16="http://schemas.microsoft.com/office/drawing/2014/main" id="{12D1E635-E56E-4B8F-990C-CCB358A1DF91}"/>
                </a:ext>
              </a:extLst>
            </p:cNvPr>
            <p:cNvGrpSpPr/>
            <p:nvPr/>
          </p:nvGrpSpPr>
          <p:grpSpPr>
            <a:xfrm>
              <a:off x="8025272" y="3514468"/>
              <a:ext cx="1515282" cy="369332"/>
              <a:chOff x="2937245" y="2076226"/>
              <a:chExt cx="1515282" cy="369332"/>
            </a:xfrm>
          </p:grpSpPr>
          <p:sp>
            <p:nvSpPr>
              <p:cNvPr id="95" name="テキスト ボックス 94">
                <a:extLst>
                  <a:ext uri="{FF2B5EF4-FFF2-40B4-BE49-F238E27FC236}">
                    <a16:creationId xmlns:a16="http://schemas.microsoft.com/office/drawing/2014/main" id="{1454C53A-6192-4908-AA18-AD62CE7CC1E4}"/>
                  </a:ext>
                </a:extLst>
              </p:cNvPr>
              <p:cNvSpPr txBox="1"/>
              <p:nvPr/>
            </p:nvSpPr>
            <p:spPr>
              <a:xfrm>
                <a:off x="3099634" y="2076226"/>
                <a:ext cx="1352893" cy="369332"/>
              </a:xfrm>
              <a:prstGeom prst="rect">
                <a:avLst/>
              </a:prstGeom>
              <a:noFill/>
            </p:spPr>
            <p:txBody>
              <a:bodyPr wrap="square" lIns="54000" tIns="0" rIns="0" bIns="0" rtlCol="0" anchor="ctr" anchorCtr="0">
                <a:spAutoFit/>
              </a:bodyPr>
              <a:lstStyle/>
              <a:p>
                <a:pPr defTabSz="685800">
                  <a:spcAft>
                    <a:spcPts val="366"/>
                  </a:spcAft>
                  <a:defRPr/>
                </a:pPr>
                <a:r>
                  <a:rPr lang="en-US" altLang="zh-CN" sz="600" b="1" kern="0" dirty="0">
                    <a:solidFill>
                      <a:srgbClr val="00338D"/>
                    </a:solidFill>
                    <a:latin typeface="Arial"/>
                    <a:ea typeface="Meiryo UI"/>
                  </a:rPr>
                  <a:t>April 1, 2024</a:t>
                </a:r>
                <a:r>
                  <a:rPr lang="en-US" altLang="zh-CN" sz="600" b="1" kern="0" baseline="30000" dirty="0">
                    <a:solidFill>
                      <a:srgbClr val="00338D"/>
                    </a:solidFill>
                    <a:latin typeface="Arial"/>
                    <a:ea typeface="Meiryo UI"/>
                  </a:rPr>
                  <a:t>*</a:t>
                </a:r>
                <a:br>
                  <a:rPr lang="zh-CN" altLang="en-US" sz="600" b="1" kern="0" dirty="0">
                    <a:solidFill>
                      <a:srgbClr val="00338D"/>
                    </a:solidFill>
                    <a:latin typeface="Arial"/>
                    <a:ea typeface="Meiryo UI"/>
                  </a:rPr>
                </a:br>
                <a:r>
                  <a:rPr lang="en-US" altLang="zh-CN" sz="600" b="1" kern="0" dirty="0">
                    <a:solidFill>
                      <a:srgbClr val="00338D"/>
                    </a:solidFill>
                    <a:latin typeface="Arial"/>
                    <a:ea typeface="Meiryo UI"/>
                  </a:rPr>
                  <a:t>2023 FY tax reform expected to go into effect</a:t>
                </a:r>
                <a:endParaRPr lang="zh-CN" altLang="en-US" sz="600" b="1" kern="0" dirty="0">
                  <a:solidFill>
                    <a:srgbClr val="00338D"/>
                  </a:solidFill>
                  <a:latin typeface="Arial"/>
                  <a:ea typeface="Meiryo UI"/>
                </a:endParaRPr>
              </a:p>
            </p:txBody>
          </p:sp>
          <p:sp>
            <p:nvSpPr>
              <p:cNvPr id="96" name="円/楕円 52">
                <a:extLst>
                  <a:ext uri="{FF2B5EF4-FFF2-40B4-BE49-F238E27FC236}">
                    <a16:creationId xmlns:a16="http://schemas.microsoft.com/office/drawing/2014/main" id="{BE094BB6-1FF3-4211-BEFB-40F475C84C20}"/>
                  </a:ext>
                </a:extLst>
              </p:cNvPr>
              <p:cNvSpPr>
                <a:spLocks noChangeAspect="1"/>
              </p:cNvSpPr>
              <p:nvPr/>
            </p:nvSpPr>
            <p:spPr>
              <a:xfrm>
                <a:off x="2937245" y="2188029"/>
                <a:ext cx="130496" cy="145727"/>
              </a:xfrm>
              <a:prstGeom prst="ellipse">
                <a:avLst/>
              </a:prstGeom>
              <a:noFill/>
              <a:ln w="38100" cap="flat" cmpd="sng" algn="ctr">
                <a:solidFill>
                  <a:srgbClr val="00C0AE"/>
                </a:solidFill>
                <a:prstDash val="solid"/>
                <a:miter lim="800000"/>
              </a:ln>
              <a:effectLst/>
            </p:spPr>
            <p:txBody>
              <a:bodyPr wrap="none" lIns="33278" tIns="33278" rIns="33278" bIns="33278" rtlCol="0" anchor="ctr"/>
              <a:lstStyle/>
              <a:p>
                <a:pPr algn="ctr" defTabSz="685800">
                  <a:defRPr/>
                </a:pPr>
                <a:endParaRPr kumimoji="1" lang="en-US" altLang="ja-JP" sz="610" kern="0">
                  <a:solidFill>
                    <a:srgbClr val="00338D"/>
                  </a:solidFill>
                  <a:latin typeface="Arial"/>
                  <a:ea typeface="Meiryo UI"/>
                </a:endParaRPr>
              </a:p>
            </p:txBody>
          </p:sp>
        </p:grpSp>
        <p:grpSp>
          <p:nvGrpSpPr>
            <p:cNvPr id="89" name="グループ化 88">
              <a:extLst>
                <a:ext uri="{FF2B5EF4-FFF2-40B4-BE49-F238E27FC236}">
                  <a16:creationId xmlns:a16="http://schemas.microsoft.com/office/drawing/2014/main" id="{97471B40-448D-4E7C-BA6D-0D8BB78604A4}"/>
                </a:ext>
              </a:extLst>
            </p:cNvPr>
            <p:cNvGrpSpPr/>
            <p:nvPr/>
          </p:nvGrpSpPr>
          <p:grpSpPr>
            <a:xfrm>
              <a:off x="5409178" y="3036871"/>
              <a:ext cx="1747646" cy="369332"/>
              <a:chOff x="1121251" y="1914585"/>
              <a:chExt cx="1747646" cy="369332"/>
            </a:xfrm>
          </p:grpSpPr>
          <p:sp>
            <p:nvSpPr>
              <p:cNvPr id="93" name="テキスト ボックス 92">
                <a:extLst>
                  <a:ext uri="{FF2B5EF4-FFF2-40B4-BE49-F238E27FC236}">
                    <a16:creationId xmlns:a16="http://schemas.microsoft.com/office/drawing/2014/main" id="{561B586B-FCAB-4629-ADE1-C21EF7B8C19B}"/>
                  </a:ext>
                </a:extLst>
              </p:cNvPr>
              <p:cNvSpPr txBox="1"/>
              <p:nvPr/>
            </p:nvSpPr>
            <p:spPr>
              <a:xfrm>
                <a:off x="1283640" y="1914585"/>
                <a:ext cx="1585257" cy="369332"/>
              </a:xfrm>
              <a:prstGeom prst="rect">
                <a:avLst/>
              </a:prstGeom>
              <a:noFill/>
            </p:spPr>
            <p:txBody>
              <a:bodyPr wrap="square" lIns="54000" tIns="0" rIns="0" bIns="0" rtlCol="0" anchor="ctr" anchorCtr="0">
                <a:spAutoFit/>
              </a:bodyPr>
              <a:lstStyle/>
              <a:p>
                <a:pPr defTabSz="685800">
                  <a:spcAft>
                    <a:spcPts val="366"/>
                  </a:spcAft>
                  <a:defRPr/>
                </a:pPr>
                <a:r>
                  <a:rPr lang="en-US" altLang="ja-JP" sz="600" b="1" kern="0" dirty="0">
                    <a:solidFill>
                      <a:srgbClr val="00338D"/>
                    </a:solidFill>
                    <a:latin typeface="Arial"/>
                    <a:ea typeface="Meiryo UI"/>
                  </a:rPr>
                  <a:t>December, 2022</a:t>
                </a:r>
                <a:br>
                  <a:rPr lang="ja-JP" altLang="en-US" sz="600" b="1" kern="0" dirty="0">
                    <a:solidFill>
                      <a:srgbClr val="00338D"/>
                    </a:solidFill>
                    <a:latin typeface="Arial"/>
                    <a:ea typeface="Meiryo UI"/>
                  </a:rPr>
                </a:br>
                <a:r>
                  <a:rPr lang="en-US" altLang="ja-JP" sz="600" b="1" kern="0" dirty="0">
                    <a:solidFill>
                      <a:srgbClr val="00338D"/>
                    </a:solidFill>
                    <a:latin typeface="Arial"/>
                    <a:ea typeface="Meiryo UI"/>
                  </a:rPr>
                  <a:t>Japan expected to release outline of 2023 FY tax reform</a:t>
                </a:r>
                <a:endParaRPr lang="ja-JP" altLang="en-US" sz="600" b="1" kern="0" dirty="0">
                  <a:solidFill>
                    <a:srgbClr val="00338D"/>
                  </a:solidFill>
                  <a:latin typeface="Arial"/>
                  <a:ea typeface="Meiryo UI"/>
                </a:endParaRPr>
              </a:p>
            </p:txBody>
          </p:sp>
          <p:sp>
            <p:nvSpPr>
              <p:cNvPr id="94" name="円/楕円 52">
                <a:extLst>
                  <a:ext uri="{FF2B5EF4-FFF2-40B4-BE49-F238E27FC236}">
                    <a16:creationId xmlns:a16="http://schemas.microsoft.com/office/drawing/2014/main" id="{C769896D-C69F-4B4C-9DFE-B8CD31A6160B}"/>
                  </a:ext>
                </a:extLst>
              </p:cNvPr>
              <p:cNvSpPr>
                <a:spLocks noChangeAspect="1"/>
              </p:cNvSpPr>
              <p:nvPr/>
            </p:nvSpPr>
            <p:spPr>
              <a:xfrm>
                <a:off x="1121251" y="2026388"/>
                <a:ext cx="144000" cy="145727"/>
              </a:xfrm>
              <a:prstGeom prst="ellipse">
                <a:avLst/>
              </a:prstGeom>
              <a:noFill/>
              <a:ln w="38100" cap="flat" cmpd="sng" algn="ctr">
                <a:solidFill>
                  <a:srgbClr val="00C0AE"/>
                </a:solidFill>
                <a:prstDash val="solid"/>
                <a:miter lim="800000"/>
              </a:ln>
              <a:effectLst/>
            </p:spPr>
            <p:txBody>
              <a:bodyPr wrap="none" lIns="33278" tIns="33278" rIns="33278" bIns="33278" rtlCol="0" anchor="ctr"/>
              <a:lstStyle/>
              <a:p>
                <a:pPr algn="ctr" defTabSz="685800">
                  <a:defRPr/>
                </a:pPr>
                <a:endParaRPr kumimoji="1" lang="en-US" altLang="ja-JP" sz="610" kern="0" dirty="0">
                  <a:solidFill>
                    <a:srgbClr val="00338D"/>
                  </a:solidFill>
                  <a:latin typeface="Arial"/>
                  <a:ea typeface="Meiryo UI"/>
                </a:endParaRPr>
              </a:p>
            </p:txBody>
          </p:sp>
        </p:grpSp>
        <p:grpSp>
          <p:nvGrpSpPr>
            <p:cNvPr id="90" name="グループ化 89">
              <a:extLst>
                <a:ext uri="{FF2B5EF4-FFF2-40B4-BE49-F238E27FC236}">
                  <a16:creationId xmlns:a16="http://schemas.microsoft.com/office/drawing/2014/main" id="{89C9AE0B-4398-40F9-8DF1-B81284CBB852}"/>
                </a:ext>
              </a:extLst>
            </p:cNvPr>
            <p:cNvGrpSpPr/>
            <p:nvPr/>
          </p:nvGrpSpPr>
          <p:grpSpPr>
            <a:xfrm>
              <a:off x="4606350" y="3672665"/>
              <a:ext cx="4811970" cy="377443"/>
              <a:chOff x="4606350" y="3672665"/>
              <a:chExt cx="4811970" cy="377443"/>
            </a:xfrm>
          </p:grpSpPr>
          <p:cxnSp>
            <p:nvCxnSpPr>
              <p:cNvPr id="91" name="直線コネクタ 90">
                <a:extLst>
                  <a:ext uri="{FF2B5EF4-FFF2-40B4-BE49-F238E27FC236}">
                    <a16:creationId xmlns:a16="http://schemas.microsoft.com/office/drawing/2014/main" id="{DDBAAC81-CA20-44EE-966F-19EDECF3E2C6}"/>
                  </a:ext>
                </a:extLst>
              </p:cNvPr>
              <p:cNvCxnSpPr>
                <a:cxnSpLocks/>
              </p:cNvCxnSpPr>
              <p:nvPr/>
            </p:nvCxnSpPr>
            <p:spPr>
              <a:xfrm>
                <a:off x="4619625" y="4050108"/>
                <a:ext cx="4798695" cy="0"/>
              </a:xfrm>
              <a:prstGeom prst="line">
                <a:avLst/>
              </a:prstGeom>
              <a:solidFill>
                <a:srgbClr val="0091DA"/>
              </a:solidFill>
              <a:ln w="19050" cap="rnd" cmpd="sng" algn="ctr">
                <a:solidFill>
                  <a:srgbClr val="1E49E2"/>
                </a:solidFill>
                <a:prstDash val="solid"/>
                <a:round/>
              </a:ln>
              <a:effectLst/>
            </p:spPr>
          </p:cxnSp>
          <p:sp>
            <p:nvSpPr>
              <p:cNvPr id="92" name="テキスト ボックス 91">
                <a:extLst>
                  <a:ext uri="{FF2B5EF4-FFF2-40B4-BE49-F238E27FC236}">
                    <a16:creationId xmlns:a16="http://schemas.microsoft.com/office/drawing/2014/main" id="{224736E3-3269-47E3-95B6-C1E4FA19AB6F}"/>
                  </a:ext>
                </a:extLst>
              </p:cNvPr>
              <p:cNvSpPr txBox="1"/>
              <p:nvPr/>
            </p:nvSpPr>
            <p:spPr>
              <a:xfrm>
                <a:off x="4606350" y="3672665"/>
                <a:ext cx="1573470" cy="282573"/>
              </a:xfrm>
              <a:prstGeom prst="rect">
                <a:avLst/>
              </a:prstGeom>
              <a:noFill/>
            </p:spPr>
            <p:txBody>
              <a:bodyPr wrap="square" lIns="0" tIns="0" rIns="0" bIns="27000" rtlCol="0" anchor="ctr" anchorCtr="0">
                <a:spAutoFit/>
              </a:bodyPr>
              <a:lstStyle/>
              <a:p>
                <a:pPr defTabSz="685800">
                  <a:spcAft>
                    <a:spcPts val="366"/>
                  </a:spcAft>
                  <a:defRPr/>
                </a:pPr>
                <a:r>
                  <a:rPr lang="en-US" altLang="ja-JP" sz="600" b="1" kern="0" dirty="0">
                    <a:solidFill>
                      <a:srgbClr val="00338D"/>
                    </a:solidFill>
                    <a:latin typeface="Arial"/>
                    <a:ea typeface="Meiryo UI"/>
                  </a:rPr>
                  <a:t>MOF, METI disclose information regarding OECD BEPS</a:t>
                </a:r>
                <a:endParaRPr lang="ja-JP" altLang="en-US" sz="600" b="1" kern="0" dirty="0">
                  <a:solidFill>
                    <a:srgbClr val="00338D"/>
                  </a:solidFill>
                  <a:latin typeface="Arial"/>
                  <a:ea typeface="Meiryo UI"/>
                </a:endParaRPr>
              </a:p>
            </p:txBody>
          </p:sp>
        </p:grpSp>
      </p:grpSp>
      <p:grpSp>
        <p:nvGrpSpPr>
          <p:cNvPr id="100" name="グループ化 99">
            <a:extLst>
              <a:ext uri="{FF2B5EF4-FFF2-40B4-BE49-F238E27FC236}">
                <a16:creationId xmlns:a16="http://schemas.microsoft.com/office/drawing/2014/main" id="{E92F8169-F398-4E83-9E65-F3C5A3D40211}"/>
              </a:ext>
            </a:extLst>
          </p:cNvPr>
          <p:cNvGrpSpPr/>
          <p:nvPr/>
        </p:nvGrpSpPr>
        <p:grpSpPr>
          <a:xfrm>
            <a:off x="5730886" y="1945187"/>
            <a:ext cx="574046" cy="345388"/>
            <a:chOff x="6250111" y="1106372"/>
            <a:chExt cx="718152" cy="454105"/>
          </a:xfrm>
          <a:solidFill>
            <a:srgbClr val="BC204B"/>
          </a:solidFill>
          <a:effectLst>
            <a:outerShdw dist="25400" dir="3000000" algn="t" rotWithShape="0">
              <a:srgbClr val="F0F0F0">
                <a:lumMod val="25000"/>
              </a:srgbClr>
            </a:outerShdw>
          </a:effectLst>
        </p:grpSpPr>
        <p:sp>
          <p:nvSpPr>
            <p:cNvPr id="101" name="二等辺三角形 100">
              <a:extLst>
                <a:ext uri="{FF2B5EF4-FFF2-40B4-BE49-F238E27FC236}">
                  <a16:creationId xmlns:a16="http://schemas.microsoft.com/office/drawing/2014/main" id="{39339E32-9EC2-41CC-84F5-7B4FF2F38242}"/>
                </a:ext>
              </a:extLst>
            </p:cNvPr>
            <p:cNvSpPr/>
            <p:nvPr/>
          </p:nvSpPr>
          <p:spPr>
            <a:xfrm rot="10800000">
              <a:off x="6314643" y="1434940"/>
              <a:ext cx="127728" cy="125537"/>
            </a:xfrm>
            <a:prstGeom prst="triangle">
              <a:avLst/>
            </a:prstGeom>
            <a:solidFill>
              <a:srgbClr val="FD349C"/>
            </a:solidFill>
            <a:ln w="12700" cap="flat" cmpd="sng" algn="ctr">
              <a:noFill/>
              <a:prstDash val="solid"/>
              <a:miter lim="800000"/>
            </a:ln>
            <a:effectLst/>
          </p:spPr>
          <p:txBody>
            <a:bodyPr lIns="33278" tIns="33278" rIns="33278" bIns="33278" rtlCol="0" anchor="ctr"/>
            <a:lstStyle/>
            <a:p>
              <a:pPr algn="ctr" defTabSz="685800">
                <a:defRPr/>
              </a:pPr>
              <a:endParaRPr kumimoji="1" lang="ja-JP" altLang="en-US" sz="914" kern="0" dirty="0">
                <a:solidFill>
                  <a:prstClr val="white"/>
                </a:solidFill>
                <a:latin typeface="Arial"/>
                <a:ea typeface="Meiryo UI"/>
              </a:endParaRPr>
            </a:p>
          </p:txBody>
        </p:sp>
        <p:sp>
          <p:nvSpPr>
            <p:cNvPr id="102" name="四角形: 角を丸くする 56">
              <a:extLst>
                <a:ext uri="{FF2B5EF4-FFF2-40B4-BE49-F238E27FC236}">
                  <a16:creationId xmlns:a16="http://schemas.microsoft.com/office/drawing/2014/main" id="{89108EAC-C3AD-4A92-99C3-5FF9997C0CAF}"/>
                </a:ext>
              </a:extLst>
            </p:cNvPr>
            <p:cNvSpPr/>
            <p:nvPr/>
          </p:nvSpPr>
          <p:spPr>
            <a:xfrm>
              <a:off x="6250111" y="1106372"/>
              <a:ext cx="718152" cy="335889"/>
            </a:xfrm>
            <a:prstGeom prst="roundRect">
              <a:avLst>
                <a:gd name="adj" fmla="val 23756"/>
              </a:avLst>
            </a:prstGeom>
            <a:solidFill>
              <a:srgbClr val="FD349C"/>
            </a:solidFill>
            <a:ln w="12700" cap="flat" cmpd="sng" algn="ctr">
              <a:noFill/>
              <a:prstDash val="solid"/>
              <a:miter lim="800000"/>
            </a:ln>
            <a:effectLst/>
          </p:spPr>
          <p:txBody>
            <a:bodyPr lIns="33278" tIns="33278" rIns="33278" bIns="33278" rtlCol="0" anchor="ctr"/>
            <a:lstStyle/>
            <a:p>
              <a:pPr algn="ctr" defTabSz="685800">
                <a:defRPr/>
              </a:pPr>
              <a:r>
                <a:rPr kumimoji="1" lang="en-US" altLang="ja-JP" sz="731" b="1" kern="0" dirty="0">
                  <a:solidFill>
                    <a:prstClr val="white"/>
                  </a:solidFill>
                  <a:latin typeface="Arial" pitchFamily="34" charset="0"/>
                  <a:ea typeface="Meiryo UI"/>
                  <a:cs typeface="Arial" pitchFamily="34" charset="0"/>
                </a:rPr>
                <a:t>Present Time</a:t>
              </a:r>
              <a:endParaRPr kumimoji="1" lang="ja-JP" altLang="en-US" sz="731" b="1" kern="0" dirty="0">
                <a:solidFill>
                  <a:prstClr val="white"/>
                </a:solidFill>
                <a:latin typeface="Arial" pitchFamily="34" charset="0"/>
                <a:ea typeface="Meiryo UI"/>
                <a:cs typeface="Arial" pitchFamily="34" charset="0"/>
              </a:endParaRPr>
            </a:p>
          </p:txBody>
        </p:sp>
      </p:grpSp>
    </p:spTree>
    <p:extLst>
      <p:ext uri="{BB962C8B-B14F-4D97-AF65-F5344CB8AC3E}">
        <p14:creationId xmlns:p14="http://schemas.microsoft.com/office/powerpoint/2010/main" val="3015498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AC2F550-7DD4-9C07-BEDB-CCCF0EEE0C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6229"/>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13988"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07</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テキスト ボックス 15">
            <a:extLst>
              <a:ext uri="{FF2B5EF4-FFF2-40B4-BE49-F238E27FC236}">
                <a16:creationId xmlns:a16="http://schemas.microsoft.com/office/drawing/2014/main" id="{2C4CF7AA-F9E4-449D-B647-8C1CDD32925C}"/>
              </a:ext>
            </a:extLst>
          </p:cNvPr>
          <p:cNvSpPr txBox="1"/>
          <p:nvPr/>
        </p:nvSpPr>
        <p:spPr>
          <a:xfrm>
            <a:off x="1572657" y="1954613"/>
            <a:ext cx="5998693" cy="1107996"/>
          </a:xfrm>
          <a:prstGeom prst="rect">
            <a:avLst/>
          </a:prstGeom>
          <a:noFill/>
        </p:spPr>
        <p:txBody>
          <a:bodyPr wrap="none" lIns="0" tIns="0" rIns="0" bIns="0" rtlCol="0" anchor="ctr">
            <a:spAutoFit/>
          </a:bodyPr>
          <a:lstStyle>
            <a:defPPr>
              <a:defRPr lang="en-US"/>
            </a:defPPr>
            <a:lvl1pPr algn="ctr">
              <a:lnSpc>
                <a:spcPct val="120000"/>
              </a:lnSpc>
              <a:spcAft>
                <a:spcPts val="600"/>
              </a:spcAft>
              <a:defRPr kumimoji="1" sz="3200">
                <a:solidFill>
                  <a:srgbClr val="00338D"/>
                </a:solidFill>
              </a:defRPr>
            </a:lvl1pPr>
          </a:lstStyle>
          <a:p>
            <a:pPr>
              <a:lnSpc>
                <a:spcPct val="100000"/>
              </a:lnSpc>
              <a:spcAft>
                <a:spcPts val="0"/>
              </a:spcAft>
            </a:pPr>
            <a:r>
              <a:rPr lang="en-US" altLang="ja-JP" sz="2400" dirty="0">
                <a:latin typeface="Arial"/>
                <a:ea typeface="Meiryo UI"/>
              </a:rPr>
              <a:t>Stance of the Ministry of Finance and </a:t>
            </a:r>
          </a:p>
          <a:p>
            <a:pPr>
              <a:lnSpc>
                <a:spcPct val="100000"/>
              </a:lnSpc>
              <a:spcAft>
                <a:spcPts val="0"/>
              </a:spcAft>
            </a:pPr>
            <a:r>
              <a:rPr lang="en-US" altLang="ja-JP" sz="2400" dirty="0">
                <a:latin typeface="Arial"/>
                <a:ea typeface="Meiryo UI"/>
              </a:rPr>
              <a:t>the Ministry of Economy, Trade and Industry</a:t>
            </a:r>
          </a:p>
          <a:p>
            <a:pPr>
              <a:lnSpc>
                <a:spcPct val="100000"/>
              </a:lnSpc>
              <a:spcAft>
                <a:spcPts val="0"/>
              </a:spcAft>
            </a:pPr>
            <a:r>
              <a:rPr lang="en-US" altLang="ja-JP" sz="2400" dirty="0">
                <a:latin typeface="Arial"/>
                <a:ea typeface="Meiryo UI"/>
              </a:rPr>
              <a:t> on the 2023 fiscal year tax reform</a:t>
            </a:r>
          </a:p>
        </p:txBody>
      </p:sp>
      <p:sp>
        <p:nvSpPr>
          <p:cNvPr id="17" name="テキスト ボックス 16">
            <a:extLst>
              <a:ext uri="{FF2B5EF4-FFF2-40B4-BE49-F238E27FC236}">
                <a16:creationId xmlns:a16="http://schemas.microsoft.com/office/drawing/2014/main" id="{A4066BD9-0985-43F6-B125-AC5426776424}"/>
              </a:ext>
            </a:extLst>
          </p:cNvPr>
          <p:cNvSpPr txBox="1"/>
          <p:nvPr/>
        </p:nvSpPr>
        <p:spPr>
          <a:xfrm>
            <a:off x="882999" y="3170078"/>
            <a:ext cx="7575201" cy="2331407"/>
          </a:xfrm>
          <a:prstGeom prst="rect">
            <a:avLst/>
          </a:prstGeom>
          <a:noFill/>
        </p:spPr>
        <p:txBody>
          <a:bodyPr wrap="square">
            <a:spAutoFit/>
          </a:bodyPr>
          <a:lstStyle/>
          <a:p>
            <a:pPr algn="ctr">
              <a:lnSpc>
                <a:spcPct val="120000"/>
              </a:lnSpc>
              <a:spcAft>
                <a:spcPts val="1800"/>
              </a:spcAft>
              <a:defRPr/>
            </a:pPr>
            <a:r>
              <a:rPr lang="en-US" altLang="ja-JP" sz="1500" dirty="0">
                <a:solidFill>
                  <a:srgbClr val="00338D"/>
                </a:solidFill>
                <a:latin typeface="Arial"/>
                <a:ea typeface="Meiryo UI"/>
              </a:rPr>
              <a:t>Emphasis on international tax reform based on international agreements and cooperation with other countries including the United States</a:t>
            </a:r>
          </a:p>
          <a:p>
            <a:pPr algn="ctr">
              <a:defRPr/>
            </a:pPr>
            <a:r>
              <a:rPr lang="en-US" altLang="ja-JP" sz="1350" dirty="0">
                <a:solidFill>
                  <a:srgbClr val="000000"/>
                </a:solidFill>
                <a:latin typeface="Arial"/>
                <a:ea typeface="Meiryo UI"/>
              </a:rPr>
              <a:t>“We have every intention to implement major tax revisions from 2023 </a:t>
            </a:r>
            <a:r>
              <a:rPr lang="en-US" altLang="ja-JP" sz="1350" b="1" dirty="0">
                <a:solidFill>
                  <a:srgbClr val="000000"/>
                </a:solidFill>
                <a:latin typeface="Arial"/>
                <a:ea typeface="Meiryo UI"/>
              </a:rPr>
              <a:t>onwards</a:t>
            </a:r>
            <a:r>
              <a:rPr lang="en-US" altLang="ja-JP" sz="1350" dirty="0">
                <a:solidFill>
                  <a:srgbClr val="000000"/>
                </a:solidFill>
                <a:latin typeface="Arial"/>
                <a:ea typeface="Meiryo UI"/>
              </a:rPr>
              <a:t>, but with a focus on the EU, reaching agreements with each individual country will require more time. Even if we complete legal revisions this year, BEPS 2.0 will still be </a:t>
            </a:r>
            <a:r>
              <a:rPr lang="en-US" altLang="ja-JP" sz="1350" b="1" dirty="0">
                <a:solidFill>
                  <a:srgbClr val="000000"/>
                </a:solidFill>
                <a:latin typeface="Arial"/>
                <a:ea typeface="Meiryo UI"/>
              </a:rPr>
              <a:t>implemented on April 1, 2024 </a:t>
            </a:r>
            <a:r>
              <a:rPr lang="en-US" altLang="ja-JP" sz="1350" dirty="0">
                <a:solidFill>
                  <a:srgbClr val="000000"/>
                </a:solidFill>
                <a:latin typeface="Arial"/>
                <a:ea typeface="Meiryo UI"/>
              </a:rPr>
              <a:t>instead of April 1, 2023. Under the BEPS 2.0 Pillar Two system, introducing it in Japan earlier than other countries could hinder the overseas expansion of Japanese companies, while introducing it </a:t>
            </a:r>
            <a:r>
              <a:rPr lang="en-US" altLang="ja-JP" sz="1350" b="1" dirty="0">
                <a:solidFill>
                  <a:srgbClr val="000000"/>
                </a:solidFill>
                <a:latin typeface="Arial"/>
                <a:ea typeface="Meiryo UI"/>
              </a:rPr>
              <a:t>later</a:t>
            </a:r>
            <a:r>
              <a:rPr lang="en-US" altLang="ja-JP" sz="1350" dirty="0">
                <a:solidFill>
                  <a:srgbClr val="000000"/>
                </a:solidFill>
                <a:latin typeface="Arial"/>
                <a:ea typeface="Meiryo UI"/>
              </a:rPr>
              <a:t> could cause Japanese companies to be taxed in other countries, which is why we must place value in cooperation with other countries.”</a:t>
            </a:r>
          </a:p>
        </p:txBody>
      </p:sp>
      <p:cxnSp>
        <p:nvCxnSpPr>
          <p:cNvPr id="18" name="直線コネクタ 17">
            <a:extLst>
              <a:ext uri="{FF2B5EF4-FFF2-40B4-BE49-F238E27FC236}">
                <a16:creationId xmlns:a16="http://schemas.microsoft.com/office/drawing/2014/main" id="{B9498FD7-D912-416B-A7BC-CA14F4978668}"/>
              </a:ext>
            </a:extLst>
          </p:cNvPr>
          <p:cNvCxnSpPr>
            <a:cxnSpLocks/>
          </p:cNvCxnSpPr>
          <p:nvPr/>
        </p:nvCxnSpPr>
        <p:spPr>
          <a:xfrm>
            <a:off x="1293019" y="3155790"/>
            <a:ext cx="6557963" cy="0"/>
          </a:xfrm>
          <a:prstGeom prst="line">
            <a:avLst/>
          </a:prstGeom>
          <a:noFill/>
          <a:ln w="19050" cap="flat" cmpd="sng" algn="ctr">
            <a:solidFill>
              <a:srgbClr val="00338D"/>
            </a:solidFill>
            <a:prstDash val="solid"/>
            <a:miter lim="800000"/>
          </a:ln>
          <a:effectLst/>
        </p:spPr>
      </p:cxnSp>
    </p:spTree>
    <p:extLst>
      <p:ext uri="{BB962C8B-B14F-4D97-AF65-F5344CB8AC3E}">
        <p14:creationId xmlns:p14="http://schemas.microsoft.com/office/powerpoint/2010/main" val="3232209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F690BF5-69E4-612F-CD43-86AAC49869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31644"/>
            <a:ext cx="3086100" cy="273844"/>
          </a:xfrm>
        </p:spPr>
        <p:txBody>
          <a:bodyPr/>
          <a:lstStyle/>
          <a:p>
            <a:r>
              <a:rPr lang="en-US" dirty="0"/>
              <a:t>AOTCA General Meeting and International Tax Conference 2022</a:t>
            </a:r>
            <a:endParaRPr lang="en-ID" dirty="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4294967295"/>
          </p:nvPr>
        </p:nvSpPr>
        <p:spPr>
          <a:xfrm>
            <a:off x="2143125" y="2576513"/>
            <a:ext cx="7000875" cy="1541462"/>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pPr marL="0" indent="0" algn="ctr">
              <a:buNone/>
            </a:pPr>
            <a:endParaRPr lang="en-ID" sz="1350" dirty="0">
              <a:latin typeface="Arial" panose="020B0604020202020204" pitchFamily="34" charset="0"/>
              <a:ea typeface="Courier New" panose="02070309020205020404" pitchFamily="49" charset="0"/>
              <a:cs typeface="Arial" panose="020B0604020202020204" pitchFamily="34" charset="0"/>
            </a:endParaRPr>
          </a:p>
          <a:p>
            <a:pPr marL="0" indent="0">
              <a:lnSpc>
                <a:spcPct val="100000"/>
              </a:lnSpc>
              <a:spcBef>
                <a:spcPts val="0"/>
              </a:spcBef>
              <a:spcAft>
                <a:spcPts val="375"/>
              </a:spcAft>
              <a:buNone/>
            </a:pPr>
            <a:r>
              <a:rPr lang="en-US" altLang="ja-JP" sz="3300" dirty="0">
                <a:solidFill>
                  <a:srgbClr val="00338D"/>
                </a:solidFill>
                <a:latin typeface="Arial"/>
                <a:ea typeface="Meiryo UI"/>
              </a:rPr>
              <a:t>BEPS 2.0 - Scope</a:t>
            </a: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08</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タイトル 4">
            <a:extLst>
              <a:ext uri="{FF2B5EF4-FFF2-40B4-BE49-F238E27FC236}">
                <a16:creationId xmlns:a16="http://schemas.microsoft.com/office/drawing/2014/main" id="{E1A3E2D9-08AD-4A86-B1A6-7E9383DF2EF1}"/>
              </a:ext>
            </a:extLst>
          </p:cNvPr>
          <p:cNvSpPr txBox="1">
            <a:spLocks/>
          </p:cNvSpPr>
          <p:nvPr/>
        </p:nvSpPr>
        <p:spPr>
          <a:xfrm>
            <a:off x="807774" y="2871208"/>
            <a:ext cx="809863" cy="946413"/>
          </a:xfrm>
          <a:prstGeom prst="rect">
            <a:avLst/>
          </a:prstGeom>
        </p:spPr>
        <p:txBody>
          <a:bodyPr vert="horz" wrap="square" lIns="0" tIns="0" rIns="0" bIns="0" rtlCol="0" anchor="t" anchorCtr="0">
            <a:spAutoFit/>
          </a:bodyPr>
          <a:lstStyle>
            <a:lvl1pPr algn="l" defTabSz="914400" rtl="0" eaLnBrk="1" latinLnBrk="0" hangingPunct="1">
              <a:lnSpc>
                <a:spcPct val="100000"/>
              </a:lnSpc>
              <a:spcBef>
                <a:spcPct val="0"/>
              </a:spcBef>
              <a:buNone/>
              <a:defRPr kumimoji="1" sz="3800" kern="1200">
                <a:solidFill>
                  <a:schemeClr val="tx2"/>
                </a:solidFill>
                <a:latin typeface="+mj-lt"/>
                <a:ea typeface="+mj-ea"/>
                <a:cs typeface="+mj-cs"/>
              </a:defRPr>
            </a:lvl1pPr>
          </a:lstStyle>
          <a:p>
            <a:pPr algn="ctr">
              <a:lnSpc>
                <a:spcPct val="80000"/>
              </a:lnSpc>
              <a:spcBef>
                <a:spcPts val="0"/>
              </a:spcBef>
            </a:pPr>
            <a:r>
              <a:rPr lang="en-US" altLang="ja-JP" sz="7500" dirty="0">
                <a:solidFill>
                  <a:srgbClr val="00338D"/>
                </a:solidFill>
                <a:latin typeface="KPMG Extralight" panose="020B0303030202040204" pitchFamily="34" charset="0"/>
                <a:ea typeface="Meiryo UI"/>
              </a:rPr>
              <a:t>2</a:t>
            </a:r>
            <a:endParaRPr lang="ja-JP" altLang="en-US" sz="7500" dirty="0">
              <a:solidFill>
                <a:srgbClr val="00338D"/>
              </a:solidFill>
              <a:latin typeface="KPMG Extralight" panose="020B0303030202040204" pitchFamily="34" charset="0"/>
              <a:ea typeface="Meiryo UI"/>
            </a:endParaRPr>
          </a:p>
        </p:txBody>
      </p:sp>
      <p:cxnSp>
        <p:nvCxnSpPr>
          <p:cNvPr id="14" name="直線コネクタ 13">
            <a:extLst>
              <a:ext uri="{FF2B5EF4-FFF2-40B4-BE49-F238E27FC236}">
                <a16:creationId xmlns:a16="http://schemas.microsoft.com/office/drawing/2014/main" id="{38F87840-A290-40DF-A06F-73FC62F0D6D9}"/>
              </a:ext>
            </a:extLst>
          </p:cNvPr>
          <p:cNvCxnSpPr>
            <a:cxnSpLocks/>
          </p:cNvCxnSpPr>
          <p:nvPr/>
        </p:nvCxnSpPr>
        <p:spPr>
          <a:xfrm>
            <a:off x="1718838" y="2576873"/>
            <a:ext cx="0" cy="1512000"/>
          </a:xfrm>
          <a:prstGeom prst="line">
            <a:avLst/>
          </a:prstGeom>
          <a:noFill/>
          <a:ln w="28575" cap="flat" cmpd="sng" algn="ctr">
            <a:solidFill>
              <a:srgbClr val="F0F0F0">
                <a:lumMod val="90000"/>
              </a:srgbClr>
            </a:solidFill>
            <a:prstDash val="solid"/>
            <a:miter lim="800000"/>
          </a:ln>
          <a:effectLst/>
        </p:spPr>
      </p:cxnSp>
    </p:spTree>
    <p:extLst>
      <p:ext uri="{BB962C8B-B14F-4D97-AF65-F5344CB8AC3E}">
        <p14:creationId xmlns:p14="http://schemas.microsoft.com/office/powerpoint/2010/main" val="21136592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TotalTime>
  <Words>4999</Words>
  <Application>Microsoft Office PowerPoint</Application>
  <PresentationFormat>On-screen Show (4:3)</PresentationFormat>
  <Paragraphs>687</Paragraphs>
  <Slides>32</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Meiryo UI</vt:lpstr>
      <vt:lpstr>游ゴシック</vt:lpstr>
      <vt:lpstr>Arial</vt:lpstr>
      <vt:lpstr>Calibri</vt:lpstr>
      <vt:lpstr>Calibri Light</vt:lpstr>
      <vt:lpstr>KPMG Extralight</vt:lpstr>
      <vt:lpstr>KPMG Light</vt:lpstr>
      <vt:lpstr>Meiryo UI 本文</vt:lpstr>
      <vt:lpstr>Office Theme</vt:lpstr>
      <vt:lpstr>PowerPoint Presentation</vt:lpstr>
      <vt:lpstr>PowerPoint Presentation</vt:lpstr>
      <vt:lpstr>INTRODUCTION (JFCPTAA)</vt:lpstr>
      <vt:lpstr>Contents</vt:lpstr>
      <vt:lpstr>PowerPoint Presentation</vt:lpstr>
      <vt:lpstr>Latest trends in Japanese BEPS 2.0 legislation</vt:lpstr>
      <vt:lpstr>Latest trends in Japanese BEPS 2.0 legislation</vt:lpstr>
      <vt:lpstr>PowerPoint Presentation</vt:lpstr>
      <vt:lpstr>PowerPoint Presentation</vt:lpstr>
      <vt:lpstr>Pillar 1 and Pillar 2 Scope</vt:lpstr>
      <vt:lpstr>Application of Pillar 1 and Pillar 2 on Japanese Companies </vt:lpstr>
      <vt:lpstr>PowerPoint Presentation</vt:lpstr>
      <vt:lpstr>BEPS 2.0 - Pillar 1 </vt:lpstr>
      <vt:lpstr>PowerPoint Presentation</vt:lpstr>
      <vt:lpstr>BEPS 2.0 - Pillar 2 GloBE rule</vt:lpstr>
      <vt:lpstr>BEPS 2.0 - Pillar 2 GloBE rule</vt:lpstr>
      <vt:lpstr>PowerPoint Presentation</vt:lpstr>
      <vt:lpstr>GloBE Rules   Calculation Steps</vt:lpstr>
      <vt:lpstr>GloBE Rules   Decision Flow Chart</vt:lpstr>
      <vt:lpstr>GloBE Rules   Tax Calculation Overview</vt:lpstr>
      <vt:lpstr>GloBE Rules   Calculating Top-up Tax</vt:lpstr>
      <vt:lpstr>GloBE Rules   Calculating ETR</vt:lpstr>
      <vt:lpstr>Allocation of Top-up Tax</vt:lpstr>
      <vt:lpstr>IIR Calculation Example</vt:lpstr>
      <vt:lpstr>IIR Calculation Example</vt:lpstr>
      <vt:lpstr>IIR Calculation Example</vt:lpstr>
      <vt:lpstr>IIR Calculation Example</vt:lpstr>
      <vt:lpstr>UTPR Calculation Example</vt:lpstr>
      <vt:lpstr>UTPR Calculation Example</vt:lpstr>
      <vt:lpstr>UTPR Calculation Example</vt:lpstr>
      <vt:lpstr>UTPR Calculation Example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Dhenny Caesar</dc:creator>
  <cp:lastModifiedBy>Kapal Api Global</cp:lastModifiedBy>
  <cp:revision>4</cp:revision>
  <dcterms:created xsi:type="dcterms:W3CDTF">2022-11-14T13:08:08Z</dcterms:created>
  <dcterms:modified xsi:type="dcterms:W3CDTF">2022-11-16T06:51:33Z</dcterms:modified>
</cp:coreProperties>
</file>